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677" r:id="rId2"/>
    <p:sldId id="514" r:id="rId3"/>
    <p:sldId id="300" r:id="rId4"/>
    <p:sldId id="660" r:id="rId5"/>
    <p:sldId id="757" r:id="rId6"/>
    <p:sldId id="758" r:id="rId7"/>
    <p:sldId id="759" r:id="rId8"/>
    <p:sldId id="672" r:id="rId9"/>
    <p:sldId id="301" r:id="rId10"/>
    <p:sldId id="723" r:id="rId11"/>
    <p:sldId id="302" r:id="rId12"/>
    <p:sldId id="760" r:id="rId13"/>
    <p:sldId id="306" r:id="rId14"/>
    <p:sldId id="307" r:id="rId15"/>
    <p:sldId id="308" r:id="rId16"/>
    <p:sldId id="310" r:id="rId17"/>
    <p:sldId id="753" r:id="rId18"/>
    <p:sldId id="724" r:id="rId19"/>
    <p:sldId id="725" r:id="rId20"/>
    <p:sldId id="726" r:id="rId21"/>
    <p:sldId id="727" r:id="rId22"/>
    <p:sldId id="587" r:id="rId23"/>
    <p:sldId id="728" r:id="rId24"/>
    <p:sldId id="733" r:id="rId25"/>
    <p:sldId id="729" r:id="rId26"/>
    <p:sldId id="732" r:id="rId27"/>
    <p:sldId id="731" r:id="rId28"/>
    <p:sldId id="730" r:id="rId29"/>
    <p:sldId id="590" r:id="rId30"/>
    <p:sldId id="654" r:id="rId31"/>
    <p:sldId id="655" r:id="rId32"/>
    <p:sldId id="761" r:id="rId33"/>
    <p:sldId id="754" r:id="rId34"/>
    <p:sldId id="597" r:id="rId35"/>
    <p:sldId id="598" r:id="rId36"/>
    <p:sldId id="711" r:id="rId37"/>
    <p:sldId id="768" r:id="rId38"/>
    <p:sldId id="600" r:id="rId39"/>
    <p:sldId id="762" r:id="rId40"/>
    <p:sldId id="763" r:id="rId41"/>
    <p:sldId id="656" r:id="rId42"/>
    <p:sldId id="602" r:id="rId43"/>
    <p:sldId id="604" r:id="rId44"/>
    <p:sldId id="599" r:id="rId45"/>
    <p:sldId id="610" r:id="rId46"/>
    <p:sldId id="766" r:id="rId47"/>
    <p:sldId id="611" r:id="rId48"/>
    <p:sldId id="605" r:id="rId49"/>
    <p:sldId id="606" r:id="rId50"/>
    <p:sldId id="607" r:id="rId51"/>
    <p:sldId id="608" r:id="rId52"/>
    <p:sldId id="712" r:id="rId53"/>
    <p:sldId id="713" r:id="rId54"/>
    <p:sldId id="714" r:id="rId55"/>
    <p:sldId id="769" r:id="rId56"/>
    <p:sldId id="770" r:id="rId57"/>
    <p:sldId id="613" r:id="rId58"/>
    <p:sldId id="755" r:id="rId59"/>
    <p:sldId id="663" r:id="rId60"/>
    <p:sldId id="771" r:id="rId61"/>
    <p:sldId id="369" r:id="rId62"/>
    <p:sldId id="370" r:id="rId63"/>
    <p:sldId id="746" r:id="rId64"/>
    <p:sldId id="747" r:id="rId65"/>
    <p:sldId id="748" r:id="rId66"/>
    <p:sldId id="744" r:id="rId67"/>
    <p:sldId id="772" r:id="rId68"/>
    <p:sldId id="773" r:id="rId69"/>
    <p:sldId id="749" r:id="rId70"/>
    <p:sldId id="750" r:id="rId71"/>
    <p:sldId id="751" r:id="rId72"/>
    <p:sldId id="752" r:id="rId73"/>
    <p:sldId id="775" r:id="rId74"/>
    <p:sldId id="367" r:id="rId75"/>
    <p:sldId id="372" r:id="rId76"/>
    <p:sldId id="373" r:id="rId77"/>
    <p:sldId id="374" r:id="rId78"/>
    <p:sldId id="375" r:id="rId79"/>
    <p:sldId id="376" r:id="rId80"/>
    <p:sldId id="378" r:id="rId81"/>
    <p:sldId id="379" r:id="rId82"/>
    <p:sldId id="380" r:id="rId83"/>
    <p:sldId id="381" r:id="rId84"/>
    <p:sldId id="382" r:id="rId85"/>
    <p:sldId id="756" r:id="rId86"/>
    <p:sldId id="776" r:id="rId87"/>
    <p:sldId id="777" r:id="rId88"/>
    <p:sldId id="778" r:id="rId89"/>
    <p:sldId id="779" r:id="rId90"/>
    <p:sldId id="780" r:id="rId91"/>
    <p:sldId id="781" r:id="rId92"/>
    <p:sldId id="782"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92369" autoAdjust="0"/>
  </p:normalViewPr>
  <p:slideViewPr>
    <p:cSldViewPr snapToGrid="0">
      <p:cViewPr varScale="1">
        <p:scale>
          <a:sx n="136" d="100"/>
          <a:sy n="136" d="100"/>
        </p:scale>
        <p:origin x="888" y="120"/>
      </p:cViewPr>
      <p:guideLst/>
    </p:cSldViewPr>
  </p:slideViewPr>
  <p:notesTextViewPr>
    <p:cViewPr>
      <p:scale>
        <a:sx n="1" d="1"/>
        <a:sy n="1" d="1"/>
      </p:scale>
      <p:origin x="0" y="0"/>
    </p:cViewPr>
  </p:notesTextViewPr>
  <p:sorterViewPr>
    <p:cViewPr>
      <p:scale>
        <a:sx n="150" d="100"/>
        <a:sy n="150" d="100"/>
      </p:scale>
      <p:origin x="0" y="-301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ngr.iupui.edu/~shi/Coference/psopap4.html"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s://dx.doi.org/10.1109/ICNN.1995.488968" TargetMode="External"/><Relationship Id="rId4" Type="http://schemas.openxmlformats.org/officeDocument/2006/relationships/hyperlink" Target="https://en.wikipedia.org/wiki/Digital_object_identifier"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image" Target="../media/image97.wmf"/></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in the semester we will describe algorithms for unconstrained optimization that are based on derivatives. For continuously differentiable functions these algorithms are very effective for finding local minima.</a:t>
            </a:r>
          </a:p>
          <a:p>
            <a:endParaRPr lang="en-US" dirty="0"/>
          </a:p>
          <a:p>
            <a:r>
              <a:rPr lang="en-US" dirty="0"/>
              <a:t>In this lecture we will introduce instead an algorithm that does not need differentiability or even continuity, which is the </a:t>
            </a:r>
            <a:r>
              <a:rPr lang="en-US" dirty="0" err="1"/>
              <a:t>Nelder</a:t>
            </a:r>
            <a:r>
              <a:rPr lang="en-US" dirty="0"/>
              <a:t>-Mead sequential simplex algorithm.</a:t>
            </a:r>
          </a:p>
        </p:txBody>
      </p:sp>
      <p:sp>
        <p:nvSpPr>
          <p:cNvPr id="4" name="Slide Number Placeholder 3"/>
          <p:cNvSpPr>
            <a:spLocks noGrp="1"/>
          </p:cNvSpPr>
          <p:nvPr>
            <p:ph type="sldNum" sz="quarter" idx="10"/>
          </p:nvPr>
        </p:nvSpPr>
        <p:spPr/>
        <p:txBody>
          <a:bodyPr/>
          <a:lstStyle/>
          <a:p>
            <a:fld id="{1234BE62-35BD-4161-A256-EC5044C72AC1}" type="slidenum">
              <a:rPr lang="en-US" smtClean="0"/>
              <a:t>3</a:t>
            </a:fld>
            <a:endParaRPr lang="en-US"/>
          </a:p>
        </p:txBody>
      </p:sp>
    </p:spTree>
    <p:extLst>
      <p:ext uri="{BB962C8B-B14F-4D97-AF65-F5344CB8AC3E}">
        <p14:creationId xmlns:p14="http://schemas.microsoft.com/office/powerpoint/2010/main" val="293745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uses the convex hull of box sizes to generate the Pareto front of function value versus size. Low function values are associated with exploitation, large boxes with exploration.</a:t>
            </a:r>
          </a:p>
          <a:p>
            <a:endParaRPr lang="en-US" dirty="0"/>
          </a:p>
          <a:p>
            <a:r>
              <a:rPr lang="en-US" dirty="0"/>
              <a:t>If we wait long enough, every region in design space will be eventually divided into a small box, so the algorithm is guaranteed to find the global optimum even if the problem is of the nightmare variety. However, practically we will run out of computer time.</a:t>
            </a:r>
          </a:p>
          <a:p>
            <a:endParaRPr lang="en-US" dirty="0"/>
          </a:p>
          <a:p>
            <a:r>
              <a:rPr lang="en-US" dirty="0"/>
              <a:t>Since the number of boxes increases exponentially with dimension, there is a serious question as to how practical is DIRECT for high dimensional problem. The following paper probed this question;</a:t>
            </a:r>
          </a:p>
          <a:p>
            <a:endParaRPr lang="en-US" dirty="0"/>
          </a:p>
          <a:p>
            <a:r>
              <a:rPr lang="en-US" dirty="0"/>
              <a:t>S. E. COX, R. T. HAFTKA, C. A. BAKER, B. GROSSMAN, W. H. MASON and L. T. WATSON A Comparison of Global Optimization Methods for the Design of a High-speed Civil Transport, Journal of Global Optimization 21: 415–433, 2001.</a:t>
            </a:r>
          </a:p>
          <a:p>
            <a:endParaRPr lang="en-US" dirty="0"/>
          </a:p>
        </p:txBody>
      </p:sp>
      <p:sp>
        <p:nvSpPr>
          <p:cNvPr id="4" name="Slide Number Placeholder 3"/>
          <p:cNvSpPr>
            <a:spLocks noGrp="1"/>
          </p:cNvSpPr>
          <p:nvPr>
            <p:ph type="sldNum" sz="quarter" idx="10"/>
          </p:nvPr>
        </p:nvSpPr>
        <p:spPr/>
        <p:txBody>
          <a:bodyPr/>
          <a:lstStyle/>
          <a:p>
            <a:fld id="{4AACA02D-44B7-4FE2-A804-8380F8F15385}" type="slidenum">
              <a:rPr lang="en-US" smtClean="0"/>
              <a:t>29</a:t>
            </a:fld>
            <a:endParaRPr lang="en-US"/>
          </a:p>
        </p:txBody>
      </p:sp>
    </p:spTree>
    <p:extLst>
      <p:ext uri="{BB962C8B-B14F-4D97-AF65-F5344CB8AC3E}">
        <p14:creationId xmlns:p14="http://schemas.microsoft.com/office/powerpoint/2010/main" val="408034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algorithms imitate natural selection In evolution. The key ideas that distinguish genetic algorithms from traditional search algorithms are the use of population of designs, the mating of pairs of design to create child designs in a process called crossover, and the use of mutations to enhance exploration. Together it creates an optimization process that has a strong random component, so every time you run it you may get a different answer.</a:t>
            </a:r>
          </a:p>
          <a:p>
            <a:r>
              <a:rPr lang="en-US" dirty="0"/>
              <a:t>Genetic algorithms were developed in 1975 by John Holland from the University of Michigan. However, similar algorithms were developed in Europe around the same time with the name of evolutionary strategies. GAs are usually associated with discrete variables, while evolutionary strategies with continuous ones.</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34</a:t>
            </a:fld>
            <a:endParaRPr lang="en-US"/>
          </a:p>
        </p:txBody>
      </p:sp>
    </p:spTree>
    <p:extLst>
      <p:ext uri="{BB962C8B-B14F-4D97-AF65-F5344CB8AC3E}">
        <p14:creationId xmlns:p14="http://schemas.microsoft.com/office/powerpoint/2010/main" val="400622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use a genetic algorithm we have to first start by coding the design variables as a string that imitates DNA. There is information on different ways to do that in Section 4.4 of Elements of Structural Optimization, with the three choices is whether to use binary, integer, or real variables. We will discuss that in the context of composite laminate design.</a:t>
            </a:r>
          </a:p>
          <a:p>
            <a:endParaRPr lang="en-US" dirty="0"/>
          </a:p>
          <a:p>
            <a:r>
              <a:rPr lang="en-US" dirty="0"/>
              <a:t>A key factor is working with a population of designs that can mate and create child designs. Then we need a method to select parents based on their objective function value that we translate to fitness as described later.</a:t>
            </a:r>
          </a:p>
          <a:p>
            <a:endParaRPr lang="en-US" dirty="0"/>
          </a:p>
          <a:p>
            <a:r>
              <a:rPr lang="en-US" dirty="0"/>
              <a:t>Child designs are created by crossing over the strings of the parents, that is taking some genes from one parent and some from a second parent. Selection plus crossover form together an exploitation mechanisms that looks for combination of good designs. Mutation adds an element of exploration.</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35</a:t>
            </a:fld>
            <a:endParaRPr lang="en-US"/>
          </a:p>
        </p:txBody>
      </p:sp>
    </p:spTree>
    <p:extLst>
      <p:ext uri="{BB962C8B-B14F-4D97-AF65-F5344CB8AC3E}">
        <p14:creationId xmlns:p14="http://schemas.microsoft.com/office/powerpoint/2010/main" val="416003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how the basic operators work. You start with a population of designs and you calculate the fitness of each design based on its objective function and possibly constraint satisfaction. </a:t>
            </a:r>
          </a:p>
          <a:p>
            <a:endParaRPr lang="en-US" dirty="0"/>
          </a:p>
          <a:p>
            <a:r>
              <a:rPr lang="en-US" dirty="0"/>
              <a:t>Then you select parent designs based on their fitness but with randomness thrown in. From the figure we see that the best (green) design was selected three times, as was the second best (red). The third best design (blue) was selected twice and the worst design (orange) not at all.</a:t>
            </a:r>
          </a:p>
          <a:p>
            <a:endParaRPr lang="en-US" dirty="0"/>
          </a:p>
          <a:p>
            <a:r>
              <a:rPr lang="en-US" dirty="0"/>
              <a:t>Finally you create children by crossover and mutation. Here only crossover is illustrated.</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38</a:t>
            </a:fld>
            <a:endParaRPr lang="en-US"/>
          </a:p>
        </p:txBody>
      </p:sp>
    </p:spTree>
    <p:extLst>
      <p:ext uri="{BB962C8B-B14F-4D97-AF65-F5344CB8AC3E}">
        <p14:creationId xmlns:p14="http://schemas.microsoft.com/office/powerpoint/2010/main" val="86768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stacking sequence optimization to illustrate the implementation of a genetic algorithm. In particular for the case where the ply angles are limited to 0, +-45 or 90 degrees. Ply thickness is given by the manufacturer, so the design problem is to select the number of plies you need and select the ply angles for each ply from the four choices.</a:t>
            </a:r>
          </a:p>
          <a:p>
            <a:endParaRPr lang="en-US" dirty="0"/>
          </a:p>
          <a:p>
            <a:r>
              <a:rPr lang="en-US" dirty="0"/>
              <a:t>Genetic algorithms do not deal well with constraints, and so it is common to use a penalty function to transform to an unconstrained problem.</a:t>
            </a:r>
          </a:p>
          <a:p>
            <a:endParaRPr lang="en-US" dirty="0"/>
          </a:p>
          <a:p>
            <a:r>
              <a:rPr lang="en-US" dirty="0"/>
              <a:t>Coding the stacking sequence of a composite laminate that has a finite number of possible angles is typically done by assigning a number to each angle, or even just using the angle itself. When the laminate is symmetric, we need to code only one half.</a:t>
            </a:r>
          </a:p>
          <a:p>
            <a:endParaRPr lang="en-US" dirty="0"/>
          </a:p>
          <a:p>
            <a:r>
              <a:rPr lang="en-US" dirty="0"/>
              <a:t>There is often also a balance condition that requires that the laminate has equal number of positive and negative angles. In our case, this means that the number of 45-deg plies needs to be equal to the number of -45-deg plies. This is tough to enforce, and an easy way out is to require that plies come in groups of two. This, however, may mean wasted plies for the zero or 90 directions.</a:t>
            </a:r>
          </a:p>
          <a:p>
            <a:r>
              <a:rPr lang="en-US" dirty="0"/>
              <a:t>To allow variable number of plies, we also introduce an empty ply gene. Finally, if </a:t>
            </a:r>
          </a:p>
          <a:p>
            <a:endParaRPr lang="en-US" dirty="0"/>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42</a:t>
            </a:fld>
            <a:endParaRPr lang="en-US"/>
          </a:p>
        </p:txBody>
      </p:sp>
    </p:spTree>
    <p:extLst>
      <p:ext uri="{BB962C8B-B14F-4D97-AF65-F5344CB8AC3E}">
        <p14:creationId xmlns:p14="http://schemas.microsoft.com/office/powerpoint/2010/main" val="250778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dimensions, such as stiffener height, it is common to use binary coding. Genetic algorithms like most global algorithms, are not good for zooming on a solution, so it is best to have a course grid. With n binary digits you can get 2n possibilities.</a:t>
            </a:r>
          </a:p>
          <a:p>
            <a:endParaRPr lang="en-US" dirty="0"/>
          </a:p>
          <a:p>
            <a:r>
              <a:rPr lang="en-US" dirty="0"/>
              <a:t>For example, if you have a stiffener whose height can vary from 1inch to 2 inches, and you care to determine it to 0.1 inch precision, you have 11 possible values. With four binary digits you actually get 16 values, so you can divide the range to 15 intervals, each 1/15 inch wide. So</a:t>
            </a:r>
          </a:p>
          <a:p>
            <a:r>
              <a:rPr lang="en-US" dirty="0"/>
              <a:t>0000 denotes 1” 0001 denotes 16/15 “,……1111 denotes 2”.</a:t>
            </a:r>
            <a:br>
              <a:rPr lang="en-US" dirty="0"/>
            </a:br>
            <a:endParaRPr lang="en-US" dirty="0"/>
          </a:p>
          <a:p>
            <a:r>
              <a:rPr lang="en-US" dirty="0"/>
              <a:t>It is recommended to have separate strings or chromosomes for stacking sequence and dimensions, with possibly different mutations or crossover </a:t>
            </a:r>
            <a:r>
              <a:rPr lang="en-US" dirty="0" err="1"/>
              <a:t>ruels</a:t>
            </a:r>
            <a:r>
              <a:rPr lang="en-US" dirty="0"/>
              <a:t>.</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43</a:t>
            </a:fld>
            <a:endParaRPr lang="en-US"/>
          </a:p>
        </p:txBody>
      </p:sp>
    </p:spTree>
    <p:extLst>
      <p:ext uri="{BB962C8B-B14F-4D97-AF65-F5344CB8AC3E}">
        <p14:creationId xmlns:p14="http://schemas.microsoft.com/office/powerpoint/2010/main" val="379397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illustrates the two basic genetic operators of crossover and mutation that are used in practically every genetic algorithm, plus two others that are useful for designing composite laminates.</a:t>
            </a:r>
          </a:p>
          <a:p>
            <a:endParaRPr lang="en-US" dirty="0"/>
          </a:p>
          <a:p>
            <a:r>
              <a:rPr lang="en-US" dirty="0"/>
              <a:t>Permutation changes the order of the genes, and for laminates it preserves the in-plane properties and changes only the bending properties.</a:t>
            </a:r>
          </a:p>
          <a:p>
            <a:endParaRPr lang="en-US" dirty="0"/>
          </a:p>
          <a:p>
            <a:r>
              <a:rPr lang="en-US" dirty="0"/>
              <a:t>Addition/deletion is important if we have laminates with each play assigned a gene and we do not know ahead of time the number of genes.</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44</a:t>
            </a:fld>
            <a:endParaRPr lang="en-US"/>
          </a:p>
        </p:txBody>
      </p:sp>
    </p:spTree>
    <p:extLst>
      <p:ext uri="{BB962C8B-B14F-4D97-AF65-F5344CB8AC3E}">
        <p14:creationId xmlns:p14="http://schemas.microsoft.com/office/powerpoint/2010/main" val="332090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kind of crossovers include multiple point crossover, including the extreme version where we randomly assign each gene to one parent or the other. For real numbers we may do the crossover by generating a normal random number r and </a:t>
            </a:r>
            <a:r>
              <a:rPr lang="en-US"/>
              <a:t>using rand </a:t>
            </a:r>
            <a:r>
              <a:rPr lang="en-US" dirty="0"/>
              <a:t>(1-r) as the weighted combination of the two parents.</a:t>
            </a:r>
          </a:p>
          <a:p>
            <a:endParaRPr lang="en-US" dirty="0"/>
          </a:p>
          <a:p>
            <a:r>
              <a:rPr lang="en-US" dirty="0"/>
              <a:t>I tried three parent crossover, did not seem to make a difference.  </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45</a:t>
            </a:fld>
            <a:endParaRPr lang="en-US"/>
          </a:p>
        </p:txBody>
      </p:sp>
    </p:spTree>
    <p:extLst>
      <p:ext uri="{BB962C8B-B14F-4D97-AF65-F5344CB8AC3E}">
        <p14:creationId xmlns:p14="http://schemas.microsoft.com/office/powerpoint/2010/main" val="313378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Mutation is a common genetic operator, and here it is illustrated for a laminate where we select a gene at random (here the fourth) and replace it randomly with another allele (here 2 becomes 3).</a:t>
            </a:r>
          </a:p>
          <a:p>
            <a:endParaRPr lang="en-US" dirty="0"/>
          </a:p>
          <a:p>
            <a:r>
              <a:rPr lang="en-US" dirty="0"/>
              <a:t>For laminates there is also permutation or swap. Here we select a pair of genes and switch their positions (1/2 becoming 2/1).</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47</a:t>
            </a:fld>
            <a:endParaRPr lang="en-US"/>
          </a:p>
        </p:txBody>
      </p:sp>
    </p:spTree>
    <p:extLst>
      <p:ext uri="{BB962C8B-B14F-4D97-AF65-F5344CB8AC3E}">
        <p14:creationId xmlns:p14="http://schemas.microsoft.com/office/powerpoint/2010/main" val="24098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population is usually random. With Matlab we typically use the rand function. Need to transform to possible values of alleles (gene values). For example, if for stacking sequence design we have four angles, we will assign values in [0,0.25) to first angle, [0.25,0.5) to second angle, and so forth.</a:t>
            </a:r>
          </a:p>
          <a:p>
            <a:endParaRPr lang="en-US" dirty="0"/>
          </a:p>
          <a:p>
            <a:r>
              <a:rPr lang="en-US" dirty="0"/>
              <a:t>The random number generator uses a seed to select the first number and then updates it for the second, and so forth. The initial seed may reflect some internal computer state, time of day, or some other data available to the generator. It is selected so that it is practically random, and that means that every time you run a genetic algorithm you will bet a different result. If you want runs to be repeatable, you have to set the seed yourself.</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48</a:t>
            </a:fld>
            <a:endParaRPr lang="en-US"/>
          </a:p>
        </p:txBody>
      </p:sp>
    </p:spTree>
    <p:extLst>
      <p:ext uri="{BB962C8B-B14F-4D97-AF65-F5344CB8AC3E}">
        <p14:creationId xmlns:p14="http://schemas.microsoft.com/office/powerpoint/2010/main" val="283164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algorithm was actually invented by </a:t>
            </a:r>
            <a:r>
              <a:rPr lang="en-US" dirty="0" err="1"/>
              <a:t>Spendley</a:t>
            </a:r>
            <a:r>
              <a:rPr lang="en-US" dirty="0"/>
              <a:t>, </a:t>
            </a:r>
            <a:r>
              <a:rPr lang="en-US" dirty="0" err="1"/>
              <a:t>Hext</a:t>
            </a:r>
            <a:r>
              <a:rPr lang="en-US" dirty="0"/>
              <a:t> and </a:t>
            </a:r>
            <a:r>
              <a:rPr lang="en-US" dirty="0" err="1"/>
              <a:t>Himsworth</a:t>
            </a:r>
            <a:r>
              <a:rPr lang="en-US" dirty="0"/>
              <a:t>: </a:t>
            </a:r>
          </a:p>
          <a:p>
            <a:r>
              <a:rPr lang="en-US" dirty="0"/>
              <a:t>(</a:t>
            </a:r>
            <a:r>
              <a:rPr lang="en-US" dirty="0" err="1"/>
              <a:t>Spendley</a:t>
            </a:r>
            <a:r>
              <a:rPr lang="en-US" dirty="0"/>
              <a:t>, W., </a:t>
            </a:r>
            <a:r>
              <a:rPr lang="en-US" dirty="0" err="1"/>
              <a:t>Hext</a:t>
            </a:r>
            <a:r>
              <a:rPr lang="en-US" dirty="0"/>
              <a:t>, G. R., and </a:t>
            </a:r>
            <a:r>
              <a:rPr lang="en-US" dirty="0" err="1"/>
              <a:t>Himsworth</a:t>
            </a:r>
            <a:r>
              <a:rPr lang="en-US" dirty="0"/>
              <a:t>, F. R., “Sequential Application of</a:t>
            </a:r>
          </a:p>
          <a:p>
            <a:r>
              <a:rPr lang="en-US" dirty="0"/>
              <a:t>Simplex Designs in </a:t>
            </a:r>
            <a:r>
              <a:rPr lang="en-US" dirty="0" err="1"/>
              <a:t>Optimisation</a:t>
            </a:r>
            <a:r>
              <a:rPr lang="en-US" dirty="0"/>
              <a:t> and Evolutionary Operation,” </a:t>
            </a:r>
            <a:r>
              <a:rPr lang="en-US" dirty="0" err="1"/>
              <a:t>Technometrics</a:t>
            </a:r>
            <a:r>
              <a:rPr lang="en-US" dirty="0"/>
              <a:t>,</a:t>
            </a:r>
          </a:p>
          <a:p>
            <a:r>
              <a:rPr lang="en-US" dirty="0"/>
              <a:t>4 (4), pp. 441–461, 1962.)</a:t>
            </a:r>
          </a:p>
          <a:p>
            <a:endParaRPr lang="en-US" dirty="0"/>
          </a:p>
          <a:p>
            <a:r>
              <a:rPr lang="en-US" dirty="0"/>
              <a:t>I was then refined by British Mathematicians </a:t>
            </a:r>
            <a:r>
              <a:rPr lang="en-US" dirty="0" err="1"/>
              <a:t>Nelder</a:t>
            </a:r>
            <a:r>
              <a:rPr lang="en-US" dirty="0"/>
              <a:t> and Mead: (</a:t>
            </a:r>
            <a:r>
              <a:rPr lang="en-US" dirty="0" err="1"/>
              <a:t>Nelder</a:t>
            </a:r>
            <a:r>
              <a:rPr lang="en-US" dirty="0"/>
              <a:t>, J. A. and Mead, R., “A Simplex Method for Function Minimization,” Computer J., 7, pp. 308–313, 1965.)</a:t>
            </a:r>
          </a:p>
          <a:p>
            <a:endParaRPr lang="en-US" dirty="0"/>
          </a:p>
          <a:p>
            <a:r>
              <a:rPr lang="en-US" dirty="0"/>
              <a:t>Matlab refers instead to a paper on its convergence properties in one or two dimensions</a:t>
            </a:r>
          </a:p>
          <a:p>
            <a:r>
              <a:rPr lang="en-US" dirty="0" err="1"/>
              <a:t>Lagarias</a:t>
            </a:r>
            <a:r>
              <a:rPr lang="en-US" dirty="0"/>
              <a:t>, J.C., J. A. Reeds, M. H. Wright, and P. E. Wright, "Convergence Properties of the </a:t>
            </a:r>
            <a:r>
              <a:rPr lang="en-US" dirty="0" err="1"/>
              <a:t>Nelder</a:t>
            </a:r>
            <a:r>
              <a:rPr lang="en-US" dirty="0"/>
              <a:t>-Mead Simplex Method in Low Dimensions," </a:t>
            </a:r>
            <a:r>
              <a:rPr lang="en-US" i="1" dirty="0"/>
              <a:t>SIAM Journal of Optimization</a:t>
            </a:r>
            <a:r>
              <a:rPr lang="en-US" dirty="0"/>
              <a:t>, Vol. 9 Number 1, pp. 112-147, 1998.</a:t>
            </a:r>
          </a:p>
          <a:p>
            <a:endParaRPr lang="en-US" dirty="0"/>
          </a:p>
          <a:p>
            <a:r>
              <a:rPr lang="en-US" dirty="0"/>
              <a:t>So it is an old algorithm, but it embodies three properties that are characteristic of modern search techniques that may be responsible for its longevity: (i) it does not use derivatives; (ii) it is population based; (iii) it uses a simple idea and does not require much mathematics.</a:t>
            </a:r>
          </a:p>
          <a:p>
            <a:endParaRPr lang="en-US" dirty="0"/>
          </a:p>
          <a:p>
            <a:r>
              <a:rPr lang="en-US" dirty="0"/>
              <a:t>The basic unit is a simplex, which is the simplest body in n-dimensional space. It is bounded by n+1 vertices, where we evaluate the objective functions. In two dimensions a simplex is a triangle, and in three dimensions it is a tetrahedron.</a:t>
            </a:r>
          </a:p>
        </p:txBody>
      </p:sp>
      <p:sp>
        <p:nvSpPr>
          <p:cNvPr id="4" name="Slide Number Placeholder 3"/>
          <p:cNvSpPr>
            <a:spLocks noGrp="1"/>
          </p:cNvSpPr>
          <p:nvPr>
            <p:ph type="sldNum" sz="quarter" idx="10"/>
          </p:nvPr>
        </p:nvSpPr>
        <p:spPr/>
        <p:txBody>
          <a:bodyPr/>
          <a:lstStyle/>
          <a:p>
            <a:fld id="{1234BE62-35BD-4161-A256-EC5044C72AC1}" type="slidenum">
              <a:rPr lang="en-US" smtClean="0"/>
              <a:t>9</a:t>
            </a:fld>
            <a:endParaRPr lang="en-US"/>
          </a:p>
        </p:txBody>
      </p:sp>
    </p:spTree>
    <p:extLst>
      <p:ext uri="{BB962C8B-B14F-4D97-AF65-F5344CB8AC3E}">
        <p14:creationId xmlns:p14="http://schemas.microsoft.com/office/powerpoint/2010/main" val="2581558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penalty function that is commonly used for genetic algorithms typically consists of three terms as shown in the equation. First there is penalty proportional to a measure of the constraint violation, which is often selected to be the maximum violation. This does most of the work. Then there is a small penalty (delta) if there is any violation, to give preference to designs that satisfy the constraints over those that have very small violations.</a:t>
            </a:r>
          </a:p>
          <a:p>
            <a:endParaRPr lang="en-US" dirty="0"/>
          </a:p>
          <a:p>
            <a:r>
              <a:rPr lang="en-US" dirty="0"/>
              <a:t>Finally there is a term that rewards margin with respect the constraint with a bonus. This is important when there are multiple designs that have the same objective function, but some satisfy the constraint with a larger margin. This is common in laminate design optimization. The objective function is often the weight, and all laminates with the same number of plies may have the same weight, if the geometry is fixed.</a:t>
            </a:r>
          </a:p>
          <a:p>
            <a:endParaRPr lang="en-US" dirty="0"/>
          </a:p>
          <a:p>
            <a:r>
              <a:rPr lang="en-US" dirty="0"/>
              <a:t>The augmented objective is not the same as the fitness. The fitness is often selected so that the difference between the best design and poorest design is large even if their objective function values  are close. This prevents stagnation in the evolution as we near the optimum.</a:t>
            </a:r>
          </a:p>
          <a:p>
            <a:r>
              <a:rPr lang="en-US" dirty="0"/>
              <a:t>Accentuating the difference may be done by normalizing. For example, if we subtract the value of poor</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49</a:t>
            </a:fld>
            <a:endParaRPr lang="en-US"/>
          </a:p>
        </p:txBody>
      </p:sp>
    </p:spTree>
    <p:extLst>
      <p:ext uri="{BB962C8B-B14F-4D97-AF65-F5344CB8AC3E}">
        <p14:creationId xmlns:p14="http://schemas.microsoft.com/office/powerpoint/2010/main" val="1889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most common ways of selecting parents are roulette wheel and tournament. The roulette wheel approach will be shown in the next slide. Tournament selection is based on selecting randomly two individuals from the population and picking the best one as one parent, then repeating to select the second parent.</a:t>
            </a:r>
          </a:p>
          <a:p>
            <a:endParaRPr lang="en-US" dirty="0"/>
          </a:p>
          <a:p>
            <a:r>
              <a:rPr lang="en-US" dirty="0"/>
              <a:t>Some genetic algorithms pursue elitist strategies, where the top design in a generation is always selected to be moved to the next generation. This guarantees monotonic progress, but it has not been proven to lead to faster convergence.</a:t>
            </a:r>
          </a:p>
          <a:p>
            <a:r>
              <a:rPr lang="en-US" dirty="0"/>
              <a:t>When we intensify selection pressures we favor exploitation versus exploration, so one has to be careful not to do that too early.</a:t>
            </a:r>
          </a:p>
          <a:p>
            <a:endParaRPr lang="en-US" dirty="0"/>
          </a:p>
          <a:p>
            <a:r>
              <a:rPr lang="en-US" dirty="0"/>
              <a:t>Finally, often genetic algorithms have a no twin rule, in that both parents cannot be identical.</a:t>
            </a:r>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50</a:t>
            </a:fld>
            <a:endParaRPr lang="en-US"/>
          </a:p>
        </p:txBody>
      </p:sp>
    </p:spTree>
    <p:extLst>
      <p:ext uri="{BB962C8B-B14F-4D97-AF65-F5344CB8AC3E}">
        <p14:creationId xmlns:p14="http://schemas.microsoft.com/office/powerpoint/2010/main" val="208325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roulette wheel approach, each individual gets a slice of the roulette wheel that is proportional to its fitness. Spinning the roulette wheel is simulated by generating a random number in [0,1]. </a:t>
            </a:r>
          </a:p>
          <a:p>
            <a:endParaRPr lang="en-US" dirty="0"/>
          </a:p>
          <a:p>
            <a:r>
              <a:rPr lang="en-US" dirty="0"/>
              <a:t>In the example we see a set of six </a:t>
            </a:r>
            <a:r>
              <a:rPr lang="en-US" dirty="0" err="1"/>
              <a:t>fitnesses</a:t>
            </a:r>
            <a:r>
              <a:rPr lang="en-US" dirty="0"/>
              <a:t> that  are based directly on the augmented objective without normalization and they are very close. Consequently, the slices allocated to the six designs are close in size.</a:t>
            </a:r>
          </a:p>
          <a:p>
            <a:r>
              <a:rPr lang="en-US" dirty="0"/>
              <a:t>If, on the other hand, the fitness is made proportional to the reverse rank, then the top design will get a slice of 6/21 of the wheel, the second best 5/21, and the poorest design 1/21.</a:t>
            </a:r>
          </a:p>
          <a:p>
            <a:r>
              <a:rPr lang="en-US" dirty="0"/>
              <a:t>The figure also shows the effect of generating 6 random numbers and selecting individuals based on these numbers. With the original </a:t>
            </a:r>
            <a:r>
              <a:rPr lang="en-US" dirty="0" err="1"/>
              <a:t>fitnesses</a:t>
            </a:r>
            <a:r>
              <a:rPr lang="en-US" dirty="0"/>
              <a:t>, each design is selected once. With the rank based fitness, the first and third best designs get selected twice, while the fourth and sixth not once.</a:t>
            </a:r>
          </a:p>
          <a:p>
            <a:endParaRPr lang="en-US" dirty="0"/>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51</a:t>
            </a:fld>
            <a:endParaRPr lang="en-US"/>
          </a:p>
        </p:txBody>
      </p:sp>
    </p:spTree>
    <p:extLst>
      <p:ext uri="{BB962C8B-B14F-4D97-AF65-F5344CB8AC3E}">
        <p14:creationId xmlns:p14="http://schemas.microsoft.com/office/powerpoint/2010/main" val="241419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want to compare algorithms that have random component this is difficult because each time they may have a different outcome. We often compare them by running n times and comparing what fraction of the time they ended up close enough to the global optimum.</a:t>
            </a:r>
          </a:p>
          <a:p>
            <a:endParaRPr lang="en-US" dirty="0"/>
          </a:p>
          <a:p>
            <a:r>
              <a:rPr lang="en-US" dirty="0"/>
              <a:t>However, because of the randomness even r is a matter of chance. The equation gives the standard deviation of the observed r from n runs. So for example, if we observe that 80 out of 100 runs were successful, the standard deviation is sqrt(0.8*0.2/100)=0.04, which is 5% of the observed value. </a:t>
            </a:r>
          </a:p>
          <a:p>
            <a:endParaRPr lang="en-US" dirty="0"/>
          </a:p>
          <a:p>
            <a:r>
              <a:rPr lang="en-US" dirty="0"/>
              <a:t>Here is a comparison between four global search algorithm that shows their reliabilities as a function of the number of function evaluations (analyses).. The curves were generated on the basis of 100 runs of each algorithms.</a:t>
            </a:r>
          </a:p>
          <a:p>
            <a:endParaRPr lang="en-US" dirty="0"/>
          </a:p>
          <a:p>
            <a:r>
              <a:rPr lang="en-US" dirty="0"/>
              <a:t>We ask ourselves whether the differences between these algorithms are meaningful or not. So for example, after 200 analyses, the four reliabilities are 0.2 (blue), 0.6 (yellow), 0.75(aqua) and 0.85 (magenta). If we use the equation for the standard deviation on the previous slide we get for the standard deviations 0.04, 0.049, 0.043, and  0.036. This tells us that the blue is certainly inferior to the others, and the magenta is better than the yellow, but for comparing the aqua to the yellow and magenta the difference may still be a matter of chance.</a:t>
            </a:r>
          </a:p>
          <a:p>
            <a:endParaRPr lang="en-US" dirty="0"/>
          </a:p>
        </p:txBody>
      </p:sp>
      <p:sp>
        <p:nvSpPr>
          <p:cNvPr id="4" name="Slide Number Placeholder 3"/>
          <p:cNvSpPr>
            <a:spLocks noGrp="1"/>
          </p:cNvSpPr>
          <p:nvPr>
            <p:ph type="sldNum" sz="quarter" idx="10"/>
          </p:nvPr>
        </p:nvSpPr>
        <p:spPr/>
        <p:txBody>
          <a:bodyPr/>
          <a:lstStyle/>
          <a:p>
            <a:pPr>
              <a:defRPr/>
            </a:pPr>
            <a:fld id="{E1B543A9-C8EE-4D93-BEC7-7A3B50B9C11E}" type="slidenum">
              <a:rPr lang="en-US" smtClean="0"/>
              <a:pPr>
                <a:defRPr/>
              </a:pPr>
              <a:t>57</a:t>
            </a:fld>
            <a:endParaRPr lang="en-US"/>
          </a:p>
        </p:txBody>
      </p:sp>
    </p:spTree>
    <p:extLst>
      <p:ext uri="{BB962C8B-B14F-4D97-AF65-F5344CB8AC3E}">
        <p14:creationId xmlns:p14="http://schemas.microsoft.com/office/powerpoint/2010/main" val="82290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applied the algorithm to a three bar truss with two cross-sectional area design variables, we will need to define objective function and constraints. Here they are the weight and stress constraints, respectively.</a:t>
            </a:r>
          </a:p>
          <a:p>
            <a:endParaRPr lang="en-US" dirty="0"/>
          </a:p>
          <a:p>
            <a:r>
              <a:rPr lang="en-US" dirty="0"/>
              <a:t>we will start with a randomly distributed set of particles. Each particle will have a position, which are the values of the design variables, and a velocity vector that indicates its motion. As the search progresses, the swarm coalesces at the presumed optimum as is shown in the bottom left figure. </a:t>
            </a:r>
          </a:p>
        </p:txBody>
      </p:sp>
      <p:sp>
        <p:nvSpPr>
          <p:cNvPr id="4" name="Slide Number Placeholder 3"/>
          <p:cNvSpPr>
            <a:spLocks noGrp="1"/>
          </p:cNvSpPr>
          <p:nvPr>
            <p:ph type="sldNum" sz="quarter" idx="10"/>
          </p:nvPr>
        </p:nvSpPr>
        <p:spPr/>
        <p:txBody>
          <a:bodyPr/>
          <a:lstStyle/>
          <a:p>
            <a:fld id="{7136B9DB-1404-44D7-BE05-F116658103C3}" type="slidenum">
              <a:rPr lang="en-US" smtClean="0"/>
              <a:t>61</a:t>
            </a:fld>
            <a:endParaRPr lang="en-US"/>
          </a:p>
        </p:txBody>
      </p:sp>
    </p:spTree>
    <p:extLst>
      <p:ext uri="{BB962C8B-B14F-4D97-AF65-F5344CB8AC3E}">
        <p14:creationId xmlns:p14="http://schemas.microsoft.com/office/powerpoint/2010/main" val="2232356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velocity vector defines the motion of the particle. The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oMath>
                </a14:m>
                <a:r>
                  <a:rPr lang="en-US" dirty="0"/>
                  <a:t> is usually set to 1. The velocity of the particle at the k+1th generation is composed of three terms. The first is an inertia term that is a fraction of the velocity in the previous generation. A typical value of w (the inertia fraction) is 0.5. </a:t>
                </a:r>
              </a:p>
              <a:p>
                <a:endParaRPr lang="en-US" dirty="0"/>
              </a:p>
              <a:p>
                <a:r>
                  <a:rPr lang="en-US" dirty="0"/>
                  <a:t>The second term is based on moving towards p</a:t>
                </a:r>
                <a:r>
                  <a:rPr lang="en-US" baseline="30000" dirty="0"/>
                  <a:t>i</a:t>
                </a:r>
                <a:r>
                  <a:rPr lang="en-US" dirty="0"/>
                  <a:t>, the best past position of the </a:t>
                </a:r>
                <a:r>
                  <a:rPr lang="en-US" dirty="0" err="1"/>
                  <a:t>ith</a:t>
                </a:r>
                <a:r>
                  <a:rPr lang="en-US" dirty="0"/>
                  <a:t> particle. The size of the move is random, controlled by the random number r</a:t>
                </a:r>
                <a:r>
                  <a:rPr lang="en-US" baseline="-25000" dirty="0"/>
                  <a:t>1</a:t>
                </a:r>
                <a:r>
                  <a:rPr lang="en-US" dirty="0"/>
                  <a:t>, uniformly distributed in [0,1]. The multiplier c</a:t>
                </a:r>
                <a:r>
                  <a:rPr lang="en-US" baseline="-25000" dirty="0"/>
                  <a:t>1</a:t>
                </a:r>
                <a:r>
                  <a:rPr lang="en-US" dirty="0"/>
                  <a:t> is used to control the mean of the move distance. A typical value is c</a:t>
                </a:r>
                <a:r>
                  <a:rPr lang="en-US" baseline="-25000" dirty="0"/>
                  <a:t>1</a:t>
                </a:r>
                <a:r>
                  <a:rPr lang="en-US" dirty="0"/>
                  <a:t>=2, in which case the mean of the move is at p</a:t>
                </a:r>
                <a:r>
                  <a:rPr lang="en-US" baseline="30000" dirty="0"/>
                  <a:t>i</a:t>
                </a:r>
                <a:r>
                  <a:rPr lang="en-US" dirty="0"/>
                  <a:t>, and there is 50% chance of overshooting it or undershooting it.</a:t>
                </a:r>
              </a:p>
              <a:p>
                <a:endParaRPr lang="en-US" dirty="0"/>
              </a:p>
              <a:p>
                <a:r>
                  <a:rPr lang="en-US" dirty="0"/>
                  <a:t>The third term is exactly of the same structure as the second term, but the target is </a:t>
                </a:r>
                <a:r>
                  <a:rPr lang="en-US" dirty="0" err="1"/>
                  <a:t>p</a:t>
                </a:r>
                <a:r>
                  <a:rPr lang="en-US" baseline="30000" dirty="0" err="1"/>
                  <a:t>g</a:t>
                </a:r>
                <a:r>
                  <a:rPr lang="en-US" dirty="0"/>
                  <a:t>, which is the group (swarm) best. Again, a typical value for c</a:t>
                </a:r>
                <a:r>
                  <a:rPr lang="en-US" baseline="-25000" dirty="0"/>
                  <a:t>2</a:t>
                </a:r>
                <a:r>
                  <a:rPr lang="en-US" dirty="0"/>
                  <a:t> is also 2.  With all three terms present, we get motion in an intermediate direction between the three directions of the three terms.</a:t>
                </a:r>
              </a:p>
              <a:p>
                <a:endParaRPr lang="en-US" dirty="0"/>
              </a:p>
              <a:p>
                <a:r>
                  <a:rPr lang="en-US" dirty="0"/>
                  <a:t>Some PSO algorithms, including the one in this paper also add mutation. Here there is 10% chance that the particle will be moved to a random position in design space.</a:t>
                </a:r>
              </a:p>
            </p:txBody>
          </p:sp>
        </mc:Choice>
        <mc:Fallback xmlns="">
          <p:sp>
            <p:nvSpPr>
              <p:cNvPr id="3" name="Notes Placeholder 2"/>
              <p:cNvSpPr>
                <a:spLocks noGrp="1"/>
              </p:cNvSpPr>
              <p:nvPr>
                <p:ph type="body" idx="1"/>
              </p:nvPr>
            </p:nvSpPr>
            <p:spPr/>
            <p:txBody>
              <a:bodyPr/>
              <a:lstStyle/>
              <a:p>
                <a:r>
                  <a:rPr lang="en-US" dirty="0"/>
                  <a:t>The velocity vector defines the motion of the particle. The </a:t>
                </a:r>
                <a:r>
                  <a:rPr lang="en-US" b="0" i="0">
                    <a:latin typeface="Cambria Math" panose="02040503050406030204" pitchFamily="18" charset="0"/>
                  </a:rPr>
                  <a:t>Δ𝑡</a:t>
                </a:r>
                <a:r>
                  <a:rPr lang="en-US" dirty="0"/>
                  <a:t> is usually set to 1. The velocity of the particle at the k+1th generation is composed of three terms. The first is an inertia term that is a fraction of the velocity in the previous generation. A typical value of w (the inertia fraction) is 0.5. </a:t>
                </a:r>
              </a:p>
              <a:p>
                <a:endParaRPr lang="en-US" dirty="0"/>
              </a:p>
              <a:p>
                <a:r>
                  <a:rPr lang="en-US" dirty="0"/>
                  <a:t>The second term is based on moving towards p</a:t>
                </a:r>
                <a:r>
                  <a:rPr lang="en-US" baseline="30000" dirty="0"/>
                  <a:t>i</a:t>
                </a:r>
                <a:r>
                  <a:rPr lang="en-US" dirty="0"/>
                  <a:t>, the best past position of the </a:t>
                </a:r>
                <a:r>
                  <a:rPr lang="en-US" dirty="0" err="1"/>
                  <a:t>ith</a:t>
                </a:r>
                <a:r>
                  <a:rPr lang="en-US" dirty="0"/>
                  <a:t> particle. The size of the move is random, controlled by the random number r</a:t>
                </a:r>
                <a:r>
                  <a:rPr lang="en-US" baseline="-25000" dirty="0"/>
                  <a:t>1</a:t>
                </a:r>
                <a:r>
                  <a:rPr lang="en-US" dirty="0"/>
                  <a:t>, uniformly distributed in [0,1]. The multiplier c</a:t>
                </a:r>
                <a:r>
                  <a:rPr lang="en-US" baseline="-25000" dirty="0"/>
                  <a:t>1</a:t>
                </a:r>
                <a:r>
                  <a:rPr lang="en-US" dirty="0"/>
                  <a:t> is used to control the mean of the move distance. A typical value is c</a:t>
                </a:r>
                <a:r>
                  <a:rPr lang="en-US" baseline="-25000" dirty="0"/>
                  <a:t>1</a:t>
                </a:r>
                <a:r>
                  <a:rPr lang="en-US" dirty="0"/>
                  <a:t>=2, in which case the mean of the move is at p</a:t>
                </a:r>
                <a:r>
                  <a:rPr lang="en-US" baseline="30000" dirty="0"/>
                  <a:t>i</a:t>
                </a:r>
                <a:r>
                  <a:rPr lang="en-US" dirty="0"/>
                  <a:t>, and there is 50% chance of overshooting it or undershooting it.</a:t>
                </a:r>
              </a:p>
              <a:p>
                <a:endParaRPr lang="en-US" dirty="0"/>
              </a:p>
              <a:p>
                <a:r>
                  <a:rPr lang="en-US" dirty="0"/>
                  <a:t>The third term is exactly of the same structure as the second term, but the target is </a:t>
                </a:r>
                <a:r>
                  <a:rPr lang="en-US" dirty="0" err="1"/>
                  <a:t>p</a:t>
                </a:r>
                <a:r>
                  <a:rPr lang="en-US" baseline="30000" dirty="0" err="1"/>
                  <a:t>g</a:t>
                </a:r>
                <a:r>
                  <a:rPr lang="en-US" dirty="0"/>
                  <a:t>, which is the group (swarm) best. Again, a typical value for c</a:t>
                </a:r>
                <a:r>
                  <a:rPr lang="en-US" baseline="-25000" dirty="0"/>
                  <a:t>2</a:t>
                </a:r>
                <a:r>
                  <a:rPr lang="en-US" dirty="0"/>
                  <a:t> is also 2.  With all three terms present, we get motion in an intermediate direction between the three directions of the three terms.</a:t>
                </a:r>
              </a:p>
              <a:p>
                <a:endParaRPr lang="en-US" dirty="0"/>
              </a:p>
              <a:p>
                <a:r>
                  <a:rPr lang="en-US" dirty="0"/>
                  <a:t>Some PSO algorithms, including the one in this paper also add mutation. Here there is 10% chance that the particle will be moved to a random position in design space.</a:t>
                </a:r>
              </a:p>
            </p:txBody>
          </p:sp>
        </mc:Fallback>
      </mc:AlternateContent>
      <p:sp>
        <p:nvSpPr>
          <p:cNvPr id="4" name="Slide Number Placeholder 3"/>
          <p:cNvSpPr>
            <a:spLocks noGrp="1"/>
          </p:cNvSpPr>
          <p:nvPr>
            <p:ph type="sldNum" sz="quarter" idx="10"/>
          </p:nvPr>
        </p:nvSpPr>
        <p:spPr/>
        <p:txBody>
          <a:bodyPr/>
          <a:lstStyle/>
          <a:p>
            <a:fld id="{7136B9DB-1404-44D7-BE05-F116658103C3}" type="slidenum">
              <a:rPr lang="en-US" smtClean="0"/>
              <a:t>62</a:t>
            </a:fld>
            <a:endParaRPr lang="en-US"/>
          </a:p>
        </p:txBody>
      </p:sp>
    </p:spTree>
    <p:extLst>
      <p:ext uri="{BB962C8B-B14F-4D97-AF65-F5344CB8AC3E}">
        <p14:creationId xmlns:p14="http://schemas.microsoft.com/office/powerpoint/2010/main" val="386739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Alpha = beta = 0.99 and a wait period h = 10 were typical values used during the optimization</a:t>
            </a:r>
          </a:p>
          <a:p>
            <a:endParaRPr lang="en-US" dirty="0"/>
          </a:p>
        </p:txBody>
      </p:sp>
      <p:sp>
        <p:nvSpPr>
          <p:cNvPr id="4" name="Slide Number Placeholder 3"/>
          <p:cNvSpPr>
            <a:spLocks noGrp="1"/>
          </p:cNvSpPr>
          <p:nvPr>
            <p:ph type="sldNum" sz="quarter" idx="5"/>
          </p:nvPr>
        </p:nvSpPr>
        <p:spPr/>
        <p:txBody>
          <a:bodyPr/>
          <a:lstStyle/>
          <a:p>
            <a:fld id="{E422BB6E-29C0-4D5C-B376-E905E0FC5E5B}" type="slidenum">
              <a:rPr lang="en-US" smtClean="0"/>
              <a:t>70</a:t>
            </a:fld>
            <a:endParaRPr lang="en-US"/>
          </a:p>
        </p:txBody>
      </p:sp>
    </p:spTree>
    <p:extLst>
      <p:ext uri="{BB962C8B-B14F-4D97-AF65-F5344CB8AC3E}">
        <p14:creationId xmlns:p14="http://schemas.microsoft.com/office/powerpoint/2010/main" val="1438888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Particle swarm optimization (PSO) is one of the more recent nature based global optimization algorithms ( Kennedy, J.; </a:t>
            </a:r>
            <a:r>
              <a:rPr lang="en-US" dirty="0" err="1"/>
              <a:t>Eberhart</a:t>
            </a:r>
            <a:r>
              <a:rPr lang="en-US" dirty="0"/>
              <a:t>, R. (1995). </a:t>
            </a:r>
            <a:r>
              <a:rPr lang="en-US" dirty="0">
                <a:hlinkClick r:id="rId3"/>
              </a:rPr>
              <a:t>"Particle Swarm Optimization"</a:t>
            </a:r>
            <a:r>
              <a:rPr lang="en-US" dirty="0"/>
              <a:t>. </a:t>
            </a:r>
            <a:r>
              <a:rPr lang="en-US" i="1" dirty="0"/>
              <a:t>Proceedings of IEEE International Conference on Neural Networks</a:t>
            </a:r>
            <a:r>
              <a:rPr lang="en-US" dirty="0"/>
              <a:t> </a:t>
            </a:r>
            <a:r>
              <a:rPr lang="en-US" b="1" dirty="0"/>
              <a:t>IV</a:t>
            </a:r>
            <a:r>
              <a:rPr lang="en-US" dirty="0"/>
              <a:t>. pp. 1942–1948. </a:t>
            </a:r>
            <a:r>
              <a:rPr lang="en-US" dirty="0">
                <a:hlinkClick r:id="rId4" tooltip="Digital object identifier"/>
              </a:rPr>
              <a:t>doi</a:t>
            </a:r>
            <a:r>
              <a:rPr lang="en-US" dirty="0"/>
              <a:t>:</a:t>
            </a:r>
            <a:r>
              <a:rPr lang="en-US" dirty="0">
                <a:hlinkClick r:id="rId5"/>
              </a:rPr>
              <a:t>10.1109/ICNN.1995.488968</a:t>
            </a:r>
            <a:r>
              <a:rPr lang="en-US" dirty="0"/>
              <a:t>). My experience is very favorable with it when the design variables are continuous. So the first part of this lecture will cover the basic algorithm.</a:t>
            </a:r>
          </a:p>
          <a:p>
            <a:endParaRPr lang="en-US" dirty="0"/>
          </a:p>
          <a:p>
            <a:r>
              <a:rPr lang="en-US" dirty="0"/>
              <a:t>Like most other global optimization algorithms, PSO is for unconstrained problems. When we need to apply it to constrained problems, we typically use a penalty function to transform it to an unconstrained problem.</a:t>
            </a:r>
          </a:p>
          <a:p>
            <a:endParaRPr lang="en-US" dirty="0"/>
          </a:p>
          <a:p>
            <a:r>
              <a:rPr lang="en-US" dirty="0"/>
              <a:t>An alternative that was explored in my paper with Venter is to turn it into a bi-objective optimization, where we seek to minimize both the objective function and a measure of the constraint violation. The second part of the lecture will thus present a multi-objective PSO. </a:t>
            </a:r>
          </a:p>
          <a:p>
            <a:endParaRPr lang="en-US" dirty="0"/>
          </a:p>
          <a:p>
            <a:r>
              <a:rPr lang="en-US" dirty="0"/>
              <a:t>Finally, we will discuss a modification of the standard multi-objective PSO that is good for the constrained single objective problem.</a:t>
            </a:r>
          </a:p>
        </p:txBody>
      </p:sp>
      <p:sp>
        <p:nvSpPr>
          <p:cNvPr id="4" name="Slide Number Placeholder 3"/>
          <p:cNvSpPr>
            <a:spLocks noGrp="1"/>
          </p:cNvSpPr>
          <p:nvPr>
            <p:ph type="sldNum" sz="quarter" idx="10"/>
          </p:nvPr>
        </p:nvSpPr>
        <p:spPr/>
        <p:txBody>
          <a:bodyPr/>
          <a:lstStyle/>
          <a:p>
            <a:fld id="{7136B9DB-1404-44D7-BE05-F116658103C3}" type="slidenum">
              <a:rPr lang="en-US" smtClean="0"/>
              <a:t>74</a:t>
            </a:fld>
            <a:endParaRPr lang="en-US"/>
          </a:p>
        </p:txBody>
      </p:sp>
    </p:spTree>
    <p:extLst>
      <p:ext uri="{BB962C8B-B14F-4D97-AF65-F5344CB8AC3E}">
        <p14:creationId xmlns:p14="http://schemas.microsoft.com/office/powerpoint/2010/main" val="2601533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constraints, we need to transform the problem somehow in order to be able to apply an algorithm that is designed for unconstrained problem. The common approach is to add a penalty for each constraint violation. When we deal with gradient based optimizers, the penalty is usually proportional to the square of the constraint violation in order for the augmented objective to be differentiable.</a:t>
            </a:r>
          </a:p>
          <a:p>
            <a:r>
              <a:rPr lang="en-US" dirty="0"/>
              <a:t>For an algorithm that does not use derivative, a penalty proportional to the violation is better because it can prevent any violation. The square penalty is so small for small violations, that we normally end up with small constraint violations.</a:t>
            </a:r>
          </a:p>
          <a:p>
            <a:endParaRPr lang="en-US" dirty="0"/>
          </a:p>
          <a:p>
            <a:r>
              <a:rPr lang="en-US" dirty="0"/>
              <a:t>The drawback of a penalty function approach is that it is difficult to pick a good penalty multiplier </a:t>
            </a:r>
            <a:r>
              <a:rPr lang="en-US" dirty="0" err="1"/>
              <a:t>r</a:t>
            </a:r>
            <a:r>
              <a:rPr lang="en-US" baseline="-25000" dirty="0" err="1"/>
              <a:t>p</a:t>
            </a:r>
            <a:r>
              <a:rPr lang="en-US" dirty="0"/>
              <a:t>. If </a:t>
            </a:r>
            <a:r>
              <a:rPr lang="en-US" dirty="0" err="1"/>
              <a:t>r</a:t>
            </a:r>
            <a:r>
              <a:rPr lang="en-US" baseline="-25000" dirty="0" err="1"/>
              <a:t>p</a:t>
            </a:r>
            <a:r>
              <a:rPr lang="en-US" dirty="0"/>
              <a:t> is too small, we will not satisfy the constraints. If it is too large, we create such steep canyons in design space, that it is difficult for the swarm to move.</a:t>
            </a:r>
          </a:p>
        </p:txBody>
      </p:sp>
      <p:sp>
        <p:nvSpPr>
          <p:cNvPr id="4" name="Slide Number Placeholder 3"/>
          <p:cNvSpPr>
            <a:spLocks noGrp="1"/>
          </p:cNvSpPr>
          <p:nvPr>
            <p:ph type="sldNum" sz="quarter" idx="10"/>
          </p:nvPr>
        </p:nvSpPr>
        <p:spPr/>
        <p:txBody>
          <a:bodyPr/>
          <a:lstStyle/>
          <a:p>
            <a:fld id="{7136B9DB-1404-44D7-BE05-F116658103C3}" type="slidenum">
              <a:rPr lang="en-US" smtClean="0"/>
              <a:t>75</a:t>
            </a:fld>
            <a:endParaRPr lang="en-US"/>
          </a:p>
        </p:txBody>
      </p:sp>
    </p:spTree>
    <p:extLst>
      <p:ext uri="{BB962C8B-B14F-4D97-AF65-F5344CB8AC3E}">
        <p14:creationId xmlns:p14="http://schemas.microsoft.com/office/powerpoint/2010/main" val="727265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bi-objective approach merely take the penalty term and makes it a second objective. One has to keep in mind, though, that we are not really interested in points on the Pareto front where there are large violations, but in points where the violations are small or zero. </a:t>
            </a:r>
          </a:p>
          <a:p>
            <a:endParaRPr lang="en-US" dirty="0"/>
          </a:p>
          <a:p>
            <a:r>
              <a:rPr lang="en-US" dirty="0"/>
              <a:t>The key idea of the filter method is that by allowing violation of the constraints, you make the search for the optimum easier, since you have more freedom to cut through regions where constraints are violated.</a:t>
            </a:r>
          </a:p>
          <a:p>
            <a:endParaRPr lang="en-US" dirty="0"/>
          </a:p>
          <a:p>
            <a:r>
              <a:rPr lang="en-US" dirty="0"/>
              <a:t>In the context of PSO, we will then look first at how do you do a multi-objective PSO, and then how you bias it to look for only part of the Pareto front.</a:t>
            </a:r>
          </a:p>
        </p:txBody>
      </p:sp>
      <p:sp>
        <p:nvSpPr>
          <p:cNvPr id="4" name="Slide Number Placeholder 3"/>
          <p:cNvSpPr>
            <a:spLocks noGrp="1"/>
          </p:cNvSpPr>
          <p:nvPr>
            <p:ph type="sldNum" sz="quarter" idx="10"/>
          </p:nvPr>
        </p:nvSpPr>
        <p:spPr/>
        <p:txBody>
          <a:bodyPr/>
          <a:lstStyle/>
          <a:p>
            <a:fld id="{7136B9DB-1404-44D7-BE05-F116658103C3}" type="slidenum">
              <a:rPr lang="en-US" smtClean="0"/>
              <a:t>76</a:t>
            </a:fld>
            <a:endParaRPr lang="en-US"/>
          </a:p>
        </p:txBody>
      </p:sp>
    </p:spTree>
    <p:extLst>
      <p:ext uri="{BB962C8B-B14F-4D97-AF65-F5344CB8AC3E}">
        <p14:creationId xmlns:p14="http://schemas.microsoft.com/office/powerpoint/2010/main" val="415577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basic idea of the </a:t>
            </a:r>
            <a:r>
              <a:rPr lang="en-US" dirty="0" err="1"/>
              <a:t>Nelder</a:t>
            </a:r>
            <a:r>
              <a:rPr lang="en-US" dirty="0"/>
              <a:t>-Mead algorithm is movement away from the worst point in the directions of the other points. Specifically, one moves in the direction of the center of gravity of the other points. The move is called reflection, because in its simplest form one goes to the point that is the mirror image of the worst point on the other side (</a:t>
            </a:r>
            <a:r>
              <a:rPr lang="el-GR" dirty="0"/>
              <a:t>α</a:t>
            </a:r>
            <a:r>
              <a:rPr lang="en-US" dirty="0"/>
              <a:t>=1). </a:t>
            </a:r>
          </a:p>
          <a:p>
            <a:endParaRPr lang="en-US" dirty="0"/>
          </a:p>
          <a:p>
            <a:r>
              <a:rPr lang="en-US" dirty="0"/>
              <a:t>There are  three possibilities for the value of the function at the reflection point </a:t>
            </a:r>
            <a:r>
              <a:rPr lang="en-US" b="1" dirty="0"/>
              <a:t>b</a:t>
            </a:r>
            <a:r>
              <a:rPr lang="en-US" baseline="-25000" dirty="0"/>
              <a:t>r. </a:t>
            </a:r>
            <a:r>
              <a:rPr lang="en-US" dirty="0"/>
              <a:t>Most of the time it will be an improvement on the worst point, but not on the best point. In that case, we will replace </a:t>
            </a:r>
            <a:r>
              <a:rPr lang="en-US" b="1" i="1" dirty="0"/>
              <a:t>b</a:t>
            </a:r>
            <a:r>
              <a:rPr lang="en-US" i="1" baseline="-25000" dirty="0"/>
              <a:t>n+1 </a:t>
            </a:r>
            <a:r>
              <a:rPr lang="en-US" dirty="0"/>
              <a:t>by </a:t>
            </a:r>
            <a:r>
              <a:rPr lang="en-US" b="1" dirty="0"/>
              <a:t>b</a:t>
            </a:r>
            <a:r>
              <a:rPr lang="en-US" baseline="-25000" dirty="0"/>
              <a:t>r.</a:t>
            </a:r>
            <a:r>
              <a:rPr lang="en-US" dirty="0"/>
              <a:t>.</a:t>
            </a:r>
          </a:p>
          <a:p>
            <a:endParaRPr lang="en-US" i="1" baseline="-25000" dirty="0"/>
          </a:p>
          <a:p>
            <a:r>
              <a:rPr lang="en-US" dirty="0"/>
              <a:t>The second possibility is that the new point is better than all the points in the current simplex. This means that the reflection direction is very promising and we should go further along in that direction, something called </a:t>
            </a:r>
            <a:r>
              <a:rPr lang="en-US" i="1" dirty="0"/>
              <a:t>expansion.</a:t>
            </a:r>
            <a:endParaRPr lang="en-US" dirty="0"/>
          </a:p>
          <a:p>
            <a:endParaRPr lang="en-US" dirty="0"/>
          </a:p>
          <a:p>
            <a:r>
              <a:rPr lang="en-US" dirty="0"/>
              <a:t>The third possibility is that the new point is worst than all the existing points. This means that we have possibly gone too far, and we should retract in a process called </a:t>
            </a:r>
            <a:r>
              <a:rPr lang="en-US" i="1" dirty="0"/>
              <a:t>contraction.</a:t>
            </a:r>
            <a:r>
              <a:rPr lang="en-US" dirty="0"/>
              <a:t> </a:t>
            </a:r>
          </a:p>
          <a:p>
            <a:endParaRPr lang="en-US" dirty="0"/>
          </a:p>
          <a:p>
            <a:r>
              <a:rPr lang="en-US" dirty="0"/>
              <a:t>Expansion and contraction are discussed in the next slide.</a:t>
            </a:r>
          </a:p>
        </p:txBody>
      </p:sp>
      <p:sp>
        <p:nvSpPr>
          <p:cNvPr id="4" name="Slide Number Placeholder 3"/>
          <p:cNvSpPr>
            <a:spLocks noGrp="1"/>
          </p:cNvSpPr>
          <p:nvPr>
            <p:ph type="sldNum" sz="quarter" idx="10"/>
          </p:nvPr>
        </p:nvSpPr>
        <p:spPr/>
        <p:txBody>
          <a:bodyPr/>
          <a:lstStyle/>
          <a:p>
            <a:fld id="{1234BE62-35BD-4161-A256-EC5044C72AC1}" type="slidenum">
              <a:rPr lang="en-US" smtClean="0"/>
              <a:t>11</a:t>
            </a:fld>
            <a:endParaRPr lang="en-US"/>
          </a:p>
        </p:txBody>
      </p:sp>
    </p:spTree>
    <p:extLst>
      <p:ext uri="{BB962C8B-B14F-4D97-AF65-F5344CB8AC3E}">
        <p14:creationId xmlns:p14="http://schemas.microsoft.com/office/powerpoint/2010/main" val="2278161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multi-objective PSO (MOPSO) used for this work was developed by Reyes-Sierra and </a:t>
            </a:r>
            <a:r>
              <a:rPr lang="en-US" dirty="0" err="1"/>
              <a:t>Coello-Coello</a:t>
            </a:r>
            <a:r>
              <a:rPr lang="en-US" dirty="0"/>
              <a:t>. (Reyes-Sierra M, </a:t>
            </a:r>
            <a:r>
              <a:rPr lang="en-US" dirty="0" err="1"/>
              <a:t>Coello</a:t>
            </a:r>
            <a:r>
              <a:rPr lang="en-US" dirty="0"/>
              <a:t> </a:t>
            </a:r>
            <a:r>
              <a:rPr lang="en-US" dirty="0" err="1"/>
              <a:t>Coello</a:t>
            </a:r>
            <a:r>
              <a:rPr lang="en-US" dirty="0"/>
              <a:t> C (2005) Improving PSO-based</a:t>
            </a:r>
          </a:p>
          <a:p>
            <a:r>
              <a:rPr lang="en-US" dirty="0"/>
              <a:t>multi-objective optimization using crowding, mutation and -dominance. In: Third international conference on evolutionary multi-criterion optimization, Guanajuato, 9–11 March 2005, pp 505–519)</a:t>
            </a:r>
          </a:p>
          <a:p>
            <a:endParaRPr lang="en-US" dirty="0"/>
          </a:p>
          <a:p>
            <a:r>
              <a:rPr lang="en-US" dirty="0"/>
              <a:t>One maintain an archive of non-dominated solutions. That is, when a new point is evaluated it is compared to the archive, added if no point there dominates it, points it dominates are removed from the archive.</a:t>
            </a:r>
          </a:p>
          <a:p>
            <a:endParaRPr lang="en-US" dirty="0"/>
          </a:p>
          <a:p>
            <a:r>
              <a:rPr lang="en-US" dirty="0"/>
              <a:t>From that archive we select a group of leaders by limiting their number and selection based on the crowding distance. The rest are discarded. Crowding distance will be explained on next slide.</a:t>
            </a:r>
          </a:p>
          <a:p>
            <a:endParaRPr lang="en-US" dirty="0"/>
          </a:p>
          <a:p>
            <a:r>
              <a:rPr lang="en-US" dirty="0"/>
              <a:t>Instead of swarm best position, used in the case of regular PSO, each particle is given a leader, selected from the group of stored leaders. This is done with a binary tournament, which means picking two members of the archive at random, and selecting the one that has the largest crowding distance from the leaders selected so far. </a:t>
            </a:r>
          </a:p>
        </p:txBody>
      </p:sp>
      <p:sp>
        <p:nvSpPr>
          <p:cNvPr id="4" name="Slide Number Placeholder 3"/>
          <p:cNvSpPr>
            <a:spLocks noGrp="1"/>
          </p:cNvSpPr>
          <p:nvPr>
            <p:ph type="sldNum" sz="quarter" idx="10"/>
          </p:nvPr>
        </p:nvSpPr>
        <p:spPr/>
        <p:txBody>
          <a:bodyPr/>
          <a:lstStyle/>
          <a:p>
            <a:fld id="{7136B9DB-1404-44D7-BE05-F116658103C3}" type="slidenum">
              <a:rPr lang="en-US" smtClean="0"/>
              <a:t>77</a:t>
            </a:fld>
            <a:endParaRPr lang="en-US"/>
          </a:p>
        </p:txBody>
      </p:sp>
    </p:spTree>
    <p:extLst>
      <p:ext uri="{BB962C8B-B14F-4D97-AF65-F5344CB8AC3E}">
        <p14:creationId xmlns:p14="http://schemas.microsoft.com/office/powerpoint/2010/main" val="3587381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crowding distance of points at the two ends of the Pareto front is infinity, while for internal points it is the sum of the absolute differences in the function values. So referring the figure in the slide, the crowding distance of point I is</a:t>
            </a:r>
          </a:p>
          <a:p>
            <a:endParaRPr lang="en-US" dirty="0"/>
          </a:p>
        </p:txBody>
      </p:sp>
      <p:sp>
        <p:nvSpPr>
          <p:cNvPr id="4" name="Slide Number Placeholder 3"/>
          <p:cNvSpPr>
            <a:spLocks noGrp="1"/>
          </p:cNvSpPr>
          <p:nvPr>
            <p:ph type="sldNum" sz="quarter" idx="10"/>
          </p:nvPr>
        </p:nvSpPr>
        <p:spPr/>
        <p:txBody>
          <a:bodyPr/>
          <a:lstStyle/>
          <a:p>
            <a:fld id="{7136B9DB-1404-44D7-BE05-F116658103C3}" type="slidenum">
              <a:rPr lang="en-US" smtClean="0"/>
              <a:t>78</a:t>
            </a:fld>
            <a:endParaRPr lang="en-US"/>
          </a:p>
        </p:txBody>
      </p:sp>
      <p:graphicFrame>
        <p:nvGraphicFramePr>
          <p:cNvPr id="5" name="Object 4"/>
          <p:cNvGraphicFramePr>
            <a:graphicFrameLocks noChangeAspect="1"/>
          </p:cNvGraphicFramePr>
          <p:nvPr/>
        </p:nvGraphicFramePr>
        <p:xfrm>
          <a:off x="1653510" y="5500091"/>
          <a:ext cx="3909263" cy="409440"/>
        </p:xfrm>
        <a:graphic>
          <a:graphicData uri="http://schemas.openxmlformats.org/presentationml/2006/ole">
            <mc:AlternateContent xmlns:mc="http://schemas.openxmlformats.org/markup-compatibility/2006">
              <mc:Choice xmlns:v="urn:schemas-microsoft-com:vml" Requires="v">
                <p:oleObj name="Equation" r:id="rId3" imgW="2400120" imgH="253800" progId="Equation.DSMT4">
                  <p:embed/>
                </p:oleObj>
              </mc:Choice>
              <mc:Fallback>
                <p:oleObj name="Equation" r:id="rId3" imgW="2400120" imgH="253800" progId="Equation.DSMT4">
                  <p:embed/>
                  <p:pic>
                    <p:nvPicPr>
                      <p:cNvPr id="5" name="Object 4"/>
                      <p:cNvPicPr/>
                      <p:nvPr/>
                    </p:nvPicPr>
                    <p:blipFill>
                      <a:blip r:embed="rId4"/>
                      <a:stretch>
                        <a:fillRect/>
                      </a:stretch>
                    </p:blipFill>
                    <p:spPr>
                      <a:xfrm>
                        <a:off x="1653510" y="5500091"/>
                        <a:ext cx="3909263" cy="409440"/>
                      </a:xfrm>
                      <a:prstGeom prst="rect">
                        <a:avLst/>
                      </a:prstGeom>
                      <a:solidFill>
                        <a:schemeClr val="accent1">
                          <a:alpha val="50000"/>
                        </a:schemeClr>
                      </a:solidFill>
                    </p:spPr>
                  </p:pic>
                </p:oleObj>
              </mc:Fallback>
            </mc:AlternateContent>
          </a:graphicData>
        </a:graphic>
      </p:graphicFrame>
    </p:spTree>
    <p:extLst>
      <p:ext uri="{BB962C8B-B14F-4D97-AF65-F5344CB8AC3E}">
        <p14:creationId xmlns:p14="http://schemas.microsoft.com/office/powerpoint/2010/main" val="1533337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illustrative example of the use of the algorithm. It is a one dimensional problem, but with very large range for b, the twenty particles will be distributed with mostly very large values of both f1 and f2. However, if b&lt;0 or b&gt;2, both objectives suffer, and therefore the Pareto front will be in the range  of x in [0,2]. In that range both functions vary between zero and four.</a:t>
            </a:r>
          </a:p>
          <a:p>
            <a:endParaRPr lang="en-US" dirty="0"/>
          </a:p>
          <a:p>
            <a:r>
              <a:rPr lang="en-US" dirty="0"/>
              <a:t>We see that the Pareto front is well defined with the crowding distance approach resulting in fairly even distribution of points along the front.</a:t>
            </a:r>
          </a:p>
        </p:txBody>
      </p:sp>
      <p:sp>
        <p:nvSpPr>
          <p:cNvPr id="4" name="Slide Number Placeholder 3"/>
          <p:cNvSpPr>
            <a:spLocks noGrp="1"/>
          </p:cNvSpPr>
          <p:nvPr>
            <p:ph type="sldNum" sz="quarter" idx="10"/>
          </p:nvPr>
        </p:nvSpPr>
        <p:spPr/>
        <p:txBody>
          <a:bodyPr/>
          <a:lstStyle/>
          <a:p>
            <a:fld id="{7136B9DB-1404-44D7-BE05-F116658103C3}" type="slidenum">
              <a:rPr lang="en-US" smtClean="0"/>
              <a:t>79</a:t>
            </a:fld>
            <a:endParaRPr lang="en-US"/>
          </a:p>
        </p:txBody>
      </p:sp>
    </p:spTree>
    <p:extLst>
      <p:ext uri="{BB962C8B-B14F-4D97-AF65-F5344CB8AC3E}">
        <p14:creationId xmlns:p14="http://schemas.microsoft.com/office/powerpoint/2010/main" val="2360643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not interested in parts of the Pareto front that represent large constraint violation, we want to bias the selection of leaders to low values of constraint violation. This is done by selecting the leaders based on both crowding distance and value of the penalty.</a:t>
            </a:r>
          </a:p>
          <a:p>
            <a:endParaRPr lang="en-US" dirty="0"/>
          </a:p>
          <a:p>
            <a:r>
              <a:rPr lang="en-US" dirty="0"/>
              <a:t>In addition, to select a leader for a given particle, we base the winner in the binary tournament on the value of the penalty function instead of the crowding distance.</a:t>
            </a:r>
          </a:p>
        </p:txBody>
      </p:sp>
      <p:sp>
        <p:nvSpPr>
          <p:cNvPr id="4" name="Slide Number Placeholder 3"/>
          <p:cNvSpPr>
            <a:spLocks noGrp="1"/>
          </p:cNvSpPr>
          <p:nvPr>
            <p:ph type="sldNum" sz="quarter" idx="10"/>
          </p:nvPr>
        </p:nvSpPr>
        <p:spPr/>
        <p:txBody>
          <a:bodyPr/>
          <a:lstStyle/>
          <a:p>
            <a:fld id="{7136B9DB-1404-44D7-BE05-F116658103C3}" type="slidenum">
              <a:rPr lang="en-US" smtClean="0"/>
              <a:t>80</a:t>
            </a:fld>
            <a:endParaRPr lang="en-US"/>
          </a:p>
        </p:txBody>
      </p:sp>
    </p:spTree>
    <p:extLst>
      <p:ext uri="{BB962C8B-B14F-4D97-AF65-F5344CB8AC3E}">
        <p14:creationId xmlns:p14="http://schemas.microsoft.com/office/powerpoint/2010/main" val="259898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optimization problem used in the paper to demonstrate the effectiveness of the approach is the design of composite laminate made of three plies with the thickness of the plies and their angles being the design variables. The objective function is the transverse stiffness with constraints on ply angles and the effective Poisson ratio. The formulation is written out on the next slide.</a:t>
            </a:r>
          </a:p>
          <a:p>
            <a:endParaRPr lang="en-US" dirty="0"/>
          </a:p>
          <a:p>
            <a:r>
              <a:rPr lang="en-US" dirty="0"/>
              <a:t>The method is solved with a standard PSO algorithm with a penalty function, the MOPSO algorithm described before, and the specialized MOPSO algorithm. Each optimization was done with 30 particles and 100 generations, that is 3,000 function evaluations. However, because of the randomness of the algorithm, each of the three methods was run 100 times.</a:t>
            </a:r>
          </a:p>
          <a:p>
            <a:endParaRPr lang="en-US" dirty="0"/>
          </a:p>
          <a:p>
            <a:r>
              <a:rPr lang="en-US" dirty="0"/>
              <a:t>The parameters of the PSO are given in the slide. They were chosen based on experience with other problems.</a:t>
            </a:r>
          </a:p>
        </p:txBody>
      </p:sp>
      <p:sp>
        <p:nvSpPr>
          <p:cNvPr id="4" name="Slide Number Placeholder 3"/>
          <p:cNvSpPr>
            <a:spLocks noGrp="1"/>
          </p:cNvSpPr>
          <p:nvPr>
            <p:ph type="sldNum" sz="quarter" idx="10"/>
          </p:nvPr>
        </p:nvSpPr>
        <p:spPr/>
        <p:txBody>
          <a:bodyPr/>
          <a:lstStyle/>
          <a:p>
            <a:fld id="{7136B9DB-1404-44D7-BE05-F116658103C3}" type="slidenum">
              <a:rPr lang="en-US" smtClean="0"/>
              <a:t>81</a:t>
            </a:fld>
            <a:endParaRPr lang="en-US"/>
          </a:p>
        </p:txBody>
      </p:sp>
    </p:spTree>
    <p:extLst>
      <p:ext uri="{BB962C8B-B14F-4D97-AF65-F5344CB8AC3E}">
        <p14:creationId xmlns:p14="http://schemas.microsoft.com/office/powerpoint/2010/main" val="352373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formulation of the optimization problem. The objective function A22 is the transverse stiffness, which is approximately the transverse Young modulus times the thickness of the laminate. There is a constraint on the effective Poisson’s ratio. The equations for the transverse stiffness and Poisson’s ratio in terms of the angles and the thicknesses are given in the paper.</a:t>
            </a:r>
          </a:p>
          <a:p>
            <a:endParaRPr lang="en-US" dirty="0"/>
          </a:p>
          <a:p>
            <a:r>
              <a:rPr lang="en-US" dirty="0"/>
              <a:t> In addition there are constraints on the angles that confine them to be near zero, near 45-deg or near 90-deg. The thicknesses have limited range too. In a more realistic problem, the thicknesses would need to be a multiple of a commercially available ply thickness rather than continuous. The thickness range shown here corresponds to about 10 plies.</a:t>
            </a:r>
          </a:p>
        </p:txBody>
      </p:sp>
      <p:sp>
        <p:nvSpPr>
          <p:cNvPr id="4" name="Slide Number Placeholder 3"/>
          <p:cNvSpPr>
            <a:spLocks noGrp="1"/>
          </p:cNvSpPr>
          <p:nvPr>
            <p:ph type="sldNum" sz="quarter" idx="10"/>
          </p:nvPr>
        </p:nvSpPr>
        <p:spPr/>
        <p:txBody>
          <a:bodyPr/>
          <a:lstStyle/>
          <a:p>
            <a:fld id="{7136B9DB-1404-44D7-BE05-F116658103C3}" type="slidenum">
              <a:rPr lang="en-US" smtClean="0"/>
              <a:t>82</a:t>
            </a:fld>
            <a:endParaRPr lang="en-US"/>
          </a:p>
        </p:txBody>
      </p:sp>
    </p:spTree>
    <p:extLst>
      <p:ext uri="{BB962C8B-B14F-4D97-AF65-F5344CB8AC3E}">
        <p14:creationId xmlns:p14="http://schemas.microsoft.com/office/powerpoint/2010/main" val="725776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shows the distribution of the final objective function in each of the 100 runs for the standard PSO with penalty function. Instead of showing the runs in the order that they were run, they are arranged by the value of the objective function.</a:t>
            </a:r>
          </a:p>
          <a:p>
            <a:endParaRPr lang="en-US" dirty="0"/>
          </a:p>
          <a:p>
            <a:r>
              <a:rPr lang="en-US" dirty="0"/>
              <a:t>We see that for low value of the penalty parameter of 10</a:t>
            </a:r>
            <a:r>
              <a:rPr lang="en-US" baseline="30000" dirty="0"/>
              <a:t>4</a:t>
            </a:r>
            <a:r>
              <a:rPr lang="en-US" dirty="0"/>
              <a:t>, only about 10% of the runs reached near the global optimum, while for the best value of 10</a:t>
            </a:r>
            <a:r>
              <a:rPr lang="en-US" baseline="30000" dirty="0"/>
              <a:t>8</a:t>
            </a:r>
            <a:r>
              <a:rPr lang="en-US" dirty="0"/>
              <a:t>, more than 40% did. However, increasing the penalty parameter further was counter productive.</a:t>
            </a:r>
          </a:p>
        </p:txBody>
      </p:sp>
      <p:sp>
        <p:nvSpPr>
          <p:cNvPr id="4" name="Slide Number Placeholder 3"/>
          <p:cNvSpPr>
            <a:spLocks noGrp="1"/>
          </p:cNvSpPr>
          <p:nvPr>
            <p:ph type="sldNum" sz="quarter" idx="10"/>
          </p:nvPr>
        </p:nvSpPr>
        <p:spPr/>
        <p:txBody>
          <a:bodyPr/>
          <a:lstStyle/>
          <a:p>
            <a:fld id="{7136B9DB-1404-44D7-BE05-F116658103C3}" type="slidenum">
              <a:rPr lang="en-US" smtClean="0"/>
              <a:t>83</a:t>
            </a:fld>
            <a:endParaRPr lang="en-US"/>
          </a:p>
        </p:txBody>
      </p:sp>
    </p:spTree>
    <p:extLst>
      <p:ext uri="{BB962C8B-B14F-4D97-AF65-F5344CB8AC3E}">
        <p14:creationId xmlns:p14="http://schemas.microsoft.com/office/powerpoint/2010/main" val="11318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now compared to the two MOPSO algorithms. The standard MOPSO has very poor performance, because most of the runs do not end up with any particles that  satisfy the constraints. However, the MOPSO biased towards low penalty, has about 80% of the runs nearing the global optimum.</a:t>
            </a:r>
          </a:p>
        </p:txBody>
      </p:sp>
      <p:sp>
        <p:nvSpPr>
          <p:cNvPr id="4" name="Slide Number Placeholder 3"/>
          <p:cNvSpPr>
            <a:spLocks noGrp="1"/>
          </p:cNvSpPr>
          <p:nvPr>
            <p:ph type="sldNum" sz="quarter" idx="10"/>
          </p:nvPr>
        </p:nvSpPr>
        <p:spPr/>
        <p:txBody>
          <a:bodyPr/>
          <a:lstStyle/>
          <a:p>
            <a:fld id="{7136B9DB-1404-44D7-BE05-F116658103C3}" type="slidenum">
              <a:rPr lang="en-US" smtClean="0"/>
              <a:t>84</a:t>
            </a:fld>
            <a:endParaRPr lang="en-US"/>
          </a:p>
        </p:txBody>
      </p:sp>
    </p:spTree>
    <p:extLst>
      <p:ext uri="{BB962C8B-B14F-4D97-AF65-F5344CB8AC3E}">
        <p14:creationId xmlns:p14="http://schemas.microsoft.com/office/powerpoint/2010/main" val="174227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Rosenbrock</a:t>
            </a:r>
            <a:r>
              <a:rPr lang="en-US" dirty="0"/>
              <a:t> Banana function was invented by Howard </a:t>
            </a:r>
            <a:r>
              <a:rPr lang="en-US" dirty="0" err="1"/>
              <a:t>Rosenbrock</a:t>
            </a:r>
            <a:r>
              <a:rPr lang="en-US" dirty="0"/>
              <a:t> (British statistician, 1920-2010). It is popular for testing optimization algorithms, and here we will use a version of the function from Wikipedia. </a:t>
            </a:r>
          </a:p>
        </p:txBody>
      </p:sp>
      <p:sp>
        <p:nvSpPr>
          <p:cNvPr id="4" name="Slide Number Placeholder 3"/>
          <p:cNvSpPr>
            <a:spLocks noGrp="1"/>
          </p:cNvSpPr>
          <p:nvPr>
            <p:ph type="sldNum" sz="quarter" idx="10"/>
          </p:nvPr>
        </p:nvSpPr>
        <p:spPr/>
        <p:txBody>
          <a:bodyPr/>
          <a:lstStyle/>
          <a:p>
            <a:fld id="{1234BE62-35BD-4161-A256-EC5044C72AC1}" type="slidenum">
              <a:rPr lang="en-US" smtClean="0"/>
              <a:t>13</a:t>
            </a:fld>
            <a:endParaRPr lang="en-US"/>
          </a:p>
        </p:txBody>
      </p:sp>
    </p:spTree>
    <p:extLst>
      <p:ext uri="{BB962C8B-B14F-4D97-AF65-F5344CB8AC3E}">
        <p14:creationId xmlns:p14="http://schemas.microsoft.com/office/powerpoint/2010/main" val="226143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banana function shown on the left, does not only codes the Banana function, but it also stores the coordinates and the function values every time it is called. That allows us to use these on the next slide in order to visualize the progress of the algorithm. The </a:t>
            </a:r>
            <a:r>
              <a:rPr lang="en-US" dirty="0" err="1"/>
              <a:t>matlab</a:t>
            </a:r>
            <a:r>
              <a:rPr lang="en-US" dirty="0"/>
              <a:t> segment on the right shows how we use fminsearch with a limit on the number of function evaluation set at 20, and the bottom frame shows the first 16 points. </a:t>
            </a:r>
          </a:p>
          <a:p>
            <a:endParaRPr lang="en-US" dirty="0"/>
          </a:p>
          <a:p>
            <a:r>
              <a:rPr lang="en-US" dirty="0"/>
              <a:t>The first three are the initial simplex.  The first point is specified in the calling sequence, and fminsearch generates the other two points by 5% perturbation to the coordinate of the first point.</a:t>
            </a:r>
          </a:p>
        </p:txBody>
      </p:sp>
      <p:sp>
        <p:nvSpPr>
          <p:cNvPr id="4" name="Slide Number Placeholder 3"/>
          <p:cNvSpPr>
            <a:spLocks noGrp="1"/>
          </p:cNvSpPr>
          <p:nvPr>
            <p:ph type="sldNum" sz="quarter" idx="10"/>
          </p:nvPr>
        </p:nvSpPr>
        <p:spPr/>
        <p:txBody>
          <a:bodyPr/>
          <a:lstStyle/>
          <a:p>
            <a:fld id="{1234BE62-35BD-4161-A256-EC5044C72AC1}" type="slidenum">
              <a:rPr lang="en-US" smtClean="0"/>
              <a:t>14</a:t>
            </a:fld>
            <a:endParaRPr lang="en-US"/>
          </a:p>
        </p:txBody>
      </p:sp>
    </p:spTree>
    <p:extLst>
      <p:ext uri="{BB962C8B-B14F-4D97-AF65-F5344CB8AC3E}">
        <p14:creationId xmlns:p14="http://schemas.microsoft.com/office/powerpoint/2010/main" val="26607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Here the first reflection is very successful, in that the value of the function, at 10.81, is better than any of the previous points, so we double the distance and get an even better result of 5.16</a:t>
            </a:r>
          </a:p>
          <a:p>
            <a:endParaRPr lang="en-US" dirty="0"/>
          </a:p>
          <a:p>
            <a:r>
              <a:rPr lang="en-US" dirty="0"/>
              <a:t>The second iteration again starts with reflection of the worst point (24.2) about the middle of the line connecting the other two points. This gives us an improvement to 4.49, so we try expansion again. However, this time we do not get an improvement, so the simplex for the next iteration will include the 20.05, 5.16, and 4.49 points.</a:t>
            </a:r>
          </a:p>
          <a:p>
            <a:endParaRPr lang="en-US" dirty="0"/>
          </a:p>
        </p:txBody>
      </p:sp>
      <p:sp>
        <p:nvSpPr>
          <p:cNvPr id="4" name="Slide Number Placeholder 3"/>
          <p:cNvSpPr>
            <a:spLocks noGrp="1"/>
          </p:cNvSpPr>
          <p:nvPr>
            <p:ph type="sldNum" sz="quarter" idx="10"/>
          </p:nvPr>
        </p:nvSpPr>
        <p:spPr/>
        <p:txBody>
          <a:bodyPr/>
          <a:lstStyle/>
          <a:p>
            <a:fld id="{1234BE62-35BD-4161-A256-EC5044C72AC1}" type="slidenum">
              <a:rPr lang="en-US" smtClean="0"/>
              <a:t>15</a:t>
            </a:fld>
            <a:endParaRPr lang="en-US"/>
          </a:p>
        </p:txBody>
      </p:sp>
    </p:spTree>
    <p:extLst>
      <p:ext uri="{BB962C8B-B14F-4D97-AF65-F5344CB8AC3E}">
        <p14:creationId xmlns:p14="http://schemas.microsoft.com/office/powerpoint/2010/main" val="66937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4BE62-35BD-4161-A256-EC5044C72AC1}" type="slidenum">
              <a:rPr lang="en-US" smtClean="0"/>
              <a:t>16</a:t>
            </a:fld>
            <a:endParaRPr lang="en-US"/>
          </a:p>
        </p:txBody>
      </p:sp>
    </p:spTree>
    <p:extLst>
      <p:ext uri="{BB962C8B-B14F-4D97-AF65-F5344CB8AC3E}">
        <p14:creationId xmlns:p14="http://schemas.microsoft.com/office/powerpoint/2010/main" val="208929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2BB6E-29C0-4D5C-B376-E905E0FC5E5B}" type="slidenum">
              <a:rPr lang="en-US" smtClean="0"/>
              <a:t>21</a:t>
            </a:fld>
            <a:endParaRPr lang="en-US"/>
          </a:p>
        </p:txBody>
      </p:sp>
    </p:spTree>
    <p:extLst>
      <p:ext uri="{BB962C8B-B14F-4D97-AF65-F5344CB8AC3E}">
        <p14:creationId xmlns:p14="http://schemas.microsoft.com/office/powerpoint/2010/main" val="112436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Lipschitzian optimization is a predecessor of DIRECT that divides the space into boxes, samples at the vertices and divides boxes further based on the function’s Lipschitz constant. The Lipschitz constant is an upper bound on the rate of change of the function, and it can be used even for functions that are not even differentiable (just Lipschitz continuous). It is named after Rudolf Otto Sigismund </a:t>
            </a:r>
            <a:r>
              <a:rPr lang="en-US" dirty="0" err="1"/>
              <a:t>Lipschitz</a:t>
            </a:r>
            <a:r>
              <a:rPr lang="en-US" dirty="0"/>
              <a:t> (14 May 1832 – 7 October 1903) was a German mathematician and professor at the University of Bonn from 1864.</a:t>
            </a:r>
          </a:p>
          <a:p>
            <a:endParaRPr lang="en-US" dirty="0"/>
          </a:p>
          <a:p>
            <a:r>
              <a:rPr lang="en-US" dirty="0"/>
              <a:t>The process is illustrated in the figures on the right. In the top left figure we have the value of the functions and the two ends. Based on the </a:t>
            </a:r>
            <a:r>
              <a:rPr lang="en-US" dirty="0" err="1"/>
              <a:t>Lipschitz</a:t>
            </a:r>
            <a:r>
              <a:rPr lang="en-US" dirty="0"/>
              <a:t> constant K we find the point x1, where the function could be at its lowest if it decreased by a rate of K from both ends. Note that given K the function cannot be possibly lower than the intersection value at x1. </a:t>
            </a:r>
          </a:p>
          <a:p>
            <a:endParaRPr lang="en-US" dirty="0"/>
          </a:p>
          <a:p>
            <a:r>
              <a:rPr lang="en-US" dirty="0"/>
              <a:t>We now repeat the process at the two intervals that were created by adding x1, that is (a,x1) and (x1,b). The second figure shows that the process predicts a lower bound on the function in (a,x1) that is better than the one in (x1,b), so we select the intersection there and get x2. And so we continue.</a:t>
            </a:r>
          </a:p>
          <a:p>
            <a:endParaRPr lang="en-US" dirty="0"/>
          </a:p>
          <a:p>
            <a:endParaRPr lang="en-US" dirty="0"/>
          </a:p>
        </p:txBody>
      </p:sp>
      <p:sp>
        <p:nvSpPr>
          <p:cNvPr id="4" name="Slide Number Placeholder 3"/>
          <p:cNvSpPr>
            <a:spLocks noGrp="1"/>
          </p:cNvSpPr>
          <p:nvPr>
            <p:ph type="sldNum" sz="quarter" idx="10"/>
          </p:nvPr>
        </p:nvSpPr>
        <p:spPr/>
        <p:txBody>
          <a:bodyPr/>
          <a:lstStyle/>
          <a:p>
            <a:fld id="{BA329AFE-F3DD-4CBA-9489-51E88D0815BC}" type="slidenum">
              <a:rPr lang="en-US" smtClean="0"/>
              <a:t>22</a:t>
            </a:fld>
            <a:endParaRPr lang="en-US"/>
          </a:p>
        </p:txBody>
      </p:sp>
    </p:spTree>
    <p:extLst>
      <p:ext uri="{BB962C8B-B14F-4D97-AF65-F5344CB8AC3E}">
        <p14:creationId xmlns:p14="http://schemas.microsoft.com/office/powerpoint/2010/main" val="327663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nchor="ctr" anchorCtr="0"/>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23458"/>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no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6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60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Nelder-Mead_metho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3.png"/><Relationship Id="rId7" Type="http://schemas.openxmlformats.org/officeDocument/2006/relationships/image" Target="../media/image317.png"/><Relationship Id="rId2" Type="http://schemas.openxmlformats.org/officeDocument/2006/relationships/image" Target="../media/image269.png"/><Relationship Id="rId1" Type="http://schemas.openxmlformats.org/officeDocument/2006/relationships/slideLayout" Target="../slideLayouts/slideLayout2.xml"/><Relationship Id="rId6" Type="http://schemas.openxmlformats.org/officeDocument/2006/relationships/image" Target="../media/image316.png"/><Relationship Id="rId5" Type="http://schemas.openxmlformats.org/officeDocument/2006/relationships/image" Target="../media/image315.png"/><Relationship Id="rId4" Type="http://schemas.openxmlformats.org/officeDocument/2006/relationships/image" Target="../media/image27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8.png"/><Relationship Id="rId1" Type="http://schemas.openxmlformats.org/officeDocument/2006/relationships/slideLayout" Target="../slideLayouts/slideLayout2.xml"/><Relationship Id="rId4" Type="http://schemas.openxmlformats.org/officeDocument/2006/relationships/image" Target="../media/image32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54.w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www.youtube.com/watch?v=_Y4A8Q2j0wA" TargetMode="External"/><Relationship Id="rId3" Type="http://schemas.openxmlformats.org/officeDocument/2006/relationships/image" Target="../media/image60.png"/><Relationship Id="rId7" Type="http://schemas.openxmlformats.org/officeDocument/2006/relationships/image" Target="../media/image6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61.w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3" Type="http://schemas.openxmlformats.org/officeDocument/2006/relationships/oleObject" Target="../embeddings/oleObject16.bin"/><Relationship Id="rId18" Type="http://schemas.openxmlformats.org/officeDocument/2006/relationships/image" Target="../media/image74.emf"/><Relationship Id="rId26" Type="http://schemas.openxmlformats.org/officeDocument/2006/relationships/image" Target="../media/image78.emf"/><Relationship Id="rId39" Type="http://schemas.openxmlformats.org/officeDocument/2006/relationships/image" Target="../media/image85.emf"/><Relationship Id="rId21" Type="http://schemas.openxmlformats.org/officeDocument/2006/relationships/oleObject" Target="../embeddings/oleObject20.bin"/><Relationship Id="rId34" Type="http://schemas.openxmlformats.org/officeDocument/2006/relationships/oleObject" Target="../embeddings/oleObject26.bin"/><Relationship Id="rId42" Type="http://schemas.openxmlformats.org/officeDocument/2006/relationships/oleObject" Target="../embeddings/oleObject30.bin"/><Relationship Id="rId7" Type="http://schemas.openxmlformats.org/officeDocument/2006/relationships/oleObject" Target="../embeddings/oleObject13.bin"/><Relationship Id="rId2" Type="http://schemas.openxmlformats.org/officeDocument/2006/relationships/image" Target="../media/image66.png"/><Relationship Id="rId16" Type="http://schemas.openxmlformats.org/officeDocument/2006/relationships/image" Target="../media/image73.emf"/><Relationship Id="rId20" Type="http://schemas.openxmlformats.org/officeDocument/2006/relationships/image" Target="../media/image75.emf"/><Relationship Id="rId29" Type="http://schemas.openxmlformats.org/officeDocument/2006/relationships/oleObject" Target="../embeddings/oleObject24.bin"/><Relationship Id="rId41"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68.wmf"/><Relationship Id="rId11" Type="http://schemas.openxmlformats.org/officeDocument/2006/relationships/oleObject" Target="../embeddings/oleObject15.bin"/><Relationship Id="rId24" Type="http://schemas.openxmlformats.org/officeDocument/2006/relationships/image" Target="../media/image77.emf"/><Relationship Id="rId32" Type="http://schemas.openxmlformats.org/officeDocument/2006/relationships/image" Target="../media/image81.emf"/><Relationship Id="rId37" Type="http://schemas.openxmlformats.org/officeDocument/2006/relationships/image" Target="../media/image84.emf"/><Relationship Id="rId40" Type="http://schemas.openxmlformats.org/officeDocument/2006/relationships/oleObject" Target="../embeddings/oleObject29.bin"/><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28" Type="http://schemas.openxmlformats.org/officeDocument/2006/relationships/image" Target="../media/image79.emf"/><Relationship Id="rId36" Type="http://schemas.openxmlformats.org/officeDocument/2006/relationships/oleObject" Target="../embeddings/oleObject27.bin"/><Relationship Id="rId10" Type="http://schemas.openxmlformats.org/officeDocument/2006/relationships/image" Target="../media/image70.emf"/><Relationship Id="rId19" Type="http://schemas.openxmlformats.org/officeDocument/2006/relationships/oleObject" Target="../embeddings/oleObject19.bin"/><Relationship Id="rId31" Type="http://schemas.openxmlformats.org/officeDocument/2006/relationships/oleObject" Target="../embeddings/oleObject25.bin"/><Relationship Id="rId4" Type="http://schemas.openxmlformats.org/officeDocument/2006/relationships/image" Target="../media/image67.wmf"/><Relationship Id="rId9" Type="http://schemas.openxmlformats.org/officeDocument/2006/relationships/oleObject" Target="../embeddings/oleObject14.bin"/><Relationship Id="rId14" Type="http://schemas.openxmlformats.org/officeDocument/2006/relationships/image" Target="../media/image72.emf"/><Relationship Id="rId22" Type="http://schemas.openxmlformats.org/officeDocument/2006/relationships/image" Target="../media/image76.emf"/><Relationship Id="rId27" Type="http://schemas.openxmlformats.org/officeDocument/2006/relationships/oleObject" Target="../embeddings/oleObject23.bin"/><Relationship Id="rId30" Type="http://schemas.openxmlformats.org/officeDocument/2006/relationships/image" Target="../media/image80.emf"/><Relationship Id="rId35" Type="http://schemas.openxmlformats.org/officeDocument/2006/relationships/image" Target="../media/image83.emf"/><Relationship Id="rId43" Type="http://schemas.openxmlformats.org/officeDocument/2006/relationships/image" Target="../media/image87.wmf"/><Relationship Id="rId8" Type="http://schemas.openxmlformats.org/officeDocument/2006/relationships/image" Target="../media/image69.emf"/><Relationship Id="rId3" Type="http://schemas.openxmlformats.org/officeDocument/2006/relationships/oleObject" Target="../embeddings/oleObject11.bin"/><Relationship Id="rId12" Type="http://schemas.openxmlformats.org/officeDocument/2006/relationships/image" Target="../media/image71.emf"/><Relationship Id="rId17" Type="http://schemas.openxmlformats.org/officeDocument/2006/relationships/oleObject" Target="../embeddings/oleObject18.bin"/><Relationship Id="rId25" Type="http://schemas.openxmlformats.org/officeDocument/2006/relationships/oleObject" Target="../embeddings/oleObject22.bin"/><Relationship Id="rId33" Type="http://schemas.openxmlformats.org/officeDocument/2006/relationships/image" Target="../media/image82.emf"/><Relationship Id="rId38" Type="http://schemas.openxmlformats.org/officeDocument/2006/relationships/oleObject" Target="../embeddings/oleObject28.bin"/></Relationships>
</file>

<file path=ppt/slides/_rels/slide6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54.png"/><Relationship Id="rId1" Type="http://schemas.openxmlformats.org/officeDocument/2006/relationships/slideLayout" Target="../slideLayouts/slideLayout2.xml"/><Relationship Id="rId4" Type="http://schemas.openxmlformats.org/officeDocument/2006/relationships/image" Target="../media/image356.png"/></Relationships>
</file>

<file path=ppt/slides/_rels/slide7.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 Id="rId9" Type="http://schemas.openxmlformats.org/officeDocument/2006/relationships/image" Target="../media/image174.png"/></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5.png"/><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89.png"/><Relationship Id="rId4" Type="http://schemas.openxmlformats.org/officeDocument/2006/relationships/oleObject" Target="../embeddings/oleObject32.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7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6.emf"/></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1.emf"/></Relationships>
</file>

<file path=ppt/slides/_rels/slide84.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9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90259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4415CD7-2474-4D15-83CD-E4E961ADCCA9}"/>
                  </a:ext>
                </a:extLst>
              </p:cNvPr>
              <p:cNvSpPr>
                <a:spLocks noGrp="1"/>
              </p:cNvSpPr>
              <p:nvPr>
                <p:ph type="body" sz="quarter" idx="10"/>
              </p:nvPr>
            </p:nvSpPr>
            <p:spPr/>
            <p:txBody>
              <a:bodyPr/>
              <a:lstStyle/>
              <a:p>
                <a:r>
                  <a:rPr lang="en-US" dirty="0"/>
                  <a:t>Start with a randomly generated simplex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+1</m:t>
                    </m:r>
                  </m:oMath>
                </a14:m>
                <a:r>
                  <a:rPr lang="en-US" dirty="0"/>
                  <a:t> vertices)</a:t>
                </a:r>
              </a:p>
              <a:p>
                <a:r>
                  <a:rPr lang="en-US" dirty="0">
                    <a:solidFill>
                      <a:srgbClr val="0000FF"/>
                    </a:solidFill>
                  </a:rPr>
                  <a:t>Reflection</a:t>
                </a:r>
                <a:r>
                  <a:rPr lang="en-US" dirty="0"/>
                  <a:t>: the point with highest objective value is reflected to the opposite side (preserve volume, nondegeneracy)</a:t>
                </a:r>
              </a:p>
              <a:p>
                <a:r>
                  <a:rPr lang="en-US" dirty="0">
                    <a:solidFill>
                      <a:srgbClr val="0000FF"/>
                    </a:solidFill>
                  </a:rPr>
                  <a:t>Expansion</a:t>
                </a:r>
                <a:r>
                  <a:rPr lang="en-US" dirty="0"/>
                  <a:t>: If the reflected point is the best, expand the simplex further(possibly optimum is further in that direction)</a:t>
                </a:r>
              </a:p>
              <a:p>
                <a:r>
                  <a:rPr lang="en-US" dirty="0">
                    <a:solidFill>
                      <a:srgbClr val="0000FF"/>
                    </a:solidFill>
                  </a:rPr>
                  <a:t>Contraction</a:t>
                </a:r>
                <a:r>
                  <a:rPr lang="en-US" dirty="0"/>
                  <a:t>: If the reflected point is worse, contract the simplex (possible valley floor)</a:t>
                </a:r>
              </a:p>
              <a:p>
                <a:r>
                  <a:rPr lang="en-US" dirty="0">
                    <a:solidFill>
                      <a:srgbClr val="0000FF"/>
                    </a:solidFill>
                  </a:rPr>
                  <a:t>Reduction</a:t>
                </a:r>
                <a:r>
                  <a:rPr lang="en-US" dirty="0"/>
                  <a:t>: If the contracted point is still worst, reduce the size of the simplex (possibly the best point is within the simplex)</a:t>
                </a:r>
              </a:p>
            </p:txBody>
          </p:sp>
        </mc:Choice>
        <mc:Fallback xmlns="">
          <p:sp>
            <p:nvSpPr>
              <p:cNvPr id="2" name="Text Placeholder 1">
                <a:extLst>
                  <a:ext uri="{FF2B5EF4-FFF2-40B4-BE49-F238E27FC236}">
                    <a16:creationId xmlns:a16="http://schemas.microsoft.com/office/drawing/2014/main" id="{64415CD7-2474-4D15-83CD-E4E961ADCCA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027FEE2-68DF-47B6-833A-2DB5C54DED21}"/>
              </a:ext>
            </a:extLst>
          </p:cNvPr>
          <p:cNvSpPr>
            <a:spLocks noGrp="1"/>
          </p:cNvSpPr>
          <p:nvPr>
            <p:ph type="title"/>
          </p:nvPr>
        </p:nvSpPr>
        <p:spPr/>
        <p:txBody>
          <a:bodyPr/>
          <a:lstStyle/>
          <a:p>
            <a:r>
              <a:rPr lang="en-US" dirty="0"/>
              <a:t>NM Simplex Algorithm</a:t>
            </a:r>
          </a:p>
        </p:txBody>
      </p:sp>
    </p:spTree>
    <p:extLst>
      <p:ext uri="{BB962C8B-B14F-4D97-AF65-F5344CB8AC3E}">
        <p14:creationId xmlns:p14="http://schemas.microsoft.com/office/powerpoint/2010/main" val="60961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19" name="Rectangle 3"/>
              <p:cNvSpPr>
                <a:spLocks noGrp="1" noChangeArrowheads="1"/>
              </p:cNvSpPr>
              <p:nvPr>
                <p:ph type="body" sz="quarter" idx="10"/>
              </p:nvPr>
            </p:nvSpPr>
            <p:spPr/>
            <p:txBody>
              <a:bodyPr>
                <a:normAutofit/>
              </a:bodyPr>
              <a:lstStyle/>
              <a:p>
                <a:r>
                  <a:rPr lang="en-US" sz="2000" dirty="0"/>
                  <a:t>In </a:t>
                </a:r>
                <a14:m>
                  <m:oMath xmlns:m="http://schemas.openxmlformats.org/officeDocument/2006/math">
                    <m:r>
                      <a:rPr lang="en-US" sz="2000" i="1" dirty="0" smtClean="0">
                        <a:latin typeface="Cambria Math" panose="02040503050406030204" pitchFamily="18" charset="0"/>
                      </a:rPr>
                      <m:t>𝑁</m:t>
                    </m:r>
                  </m:oMath>
                </a14:m>
                <a:r>
                  <a:rPr lang="en-US" sz="2000" dirty="0"/>
                  <a:t> dimensional space start with </a:t>
                </a:r>
                <a14:m>
                  <m:oMath xmlns:m="http://schemas.openxmlformats.org/officeDocument/2006/math">
                    <m:r>
                      <a:rPr lang="en-US" sz="2000" i="1" dirty="0" smtClean="0">
                        <a:latin typeface="Cambria Math" panose="02040503050406030204" pitchFamily="18" charset="0"/>
                      </a:rPr>
                      <m:t>𝑁</m:t>
                    </m:r>
                    <m:r>
                      <a:rPr lang="en-US" sz="2000" i="1" dirty="0" smtClean="0">
                        <a:latin typeface="Cambria Math" panose="02040503050406030204" pitchFamily="18" charset="0"/>
                      </a:rPr>
                      <m:t>+1</m:t>
                    </m:r>
                  </m:oMath>
                </a14:m>
                <a:r>
                  <a:rPr lang="en-US" sz="2000" dirty="0"/>
                  <a:t> vertices of a selected simplex, evaluate the function there and order points by function value:</a:t>
                </a:r>
              </a:p>
              <a:p>
                <a:endParaRPr lang="en-US" sz="2000" dirty="0"/>
              </a:p>
              <a:p>
                <a:pPr marL="457200" indent="-457200">
                  <a:buFont typeface="+mj-lt"/>
                  <a:buAutoNum type="arabicPeriod"/>
                </a:pPr>
                <a:r>
                  <a:rPr lang="en-US" sz="2000" dirty="0"/>
                  <a:t>Calculate </a:t>
                </a:r>
                <a14:m>
                  <m:oMath xmlns:m="http://schemas.openxmlformats.org/officeDocument/2006/math">
                    <m:sSub>
                      <m:sSubPr>
                        <m:ctrlPr>
                          <a:rPr lang="en-US" sz="2000" b="1" i="1" dirty="0" smtClean="0">
                            <a:latin typeface="Cambria Math" panose="02040503050406030204" pitchFamily="18" charset="0"/>
                          </a:rPr>
                        </m:ctrlPr>
                      </m:sSubPr>
                      <m:e>
                        <m:r>
                          <a:rPr lang="en-US" sz="2000" b="1" i="1" dirty="0" smtClean="0">
                            <a:latin typeface="Cambria Math" panose="02040503050406030204" pitchFamily="18" charset="0"/>
                          </a:rPr>
                          <m:t>𝒃</m:t>
                        </m:r>
                      </m:e>
                      <m:sub>
                        <m:r>
                          <a:rPr lang="en-US" sz="2000" b="0" i="1" dirty="0" smtClean="0">
                            <a:latin typeface="Cambria Math" panose="02040503050406030204" pitchFamily="18" charset="0"/>
                          </a:rPr>
                          <m:t>0</m:t>
                        </m:r>
                      </m:sub>
                    </m:sSub>
                  </m:oMath>
                </a14:m>
                <a:r>
                  <a:rPr lang="en-US" sz="2000" dirty="0"/>
                  <a:t>, the CG of all the points except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𝒃</m:t>
                        </m:r>
                      </m:e>
                      <m:sub>
                        <m:r>
                          <a:rPr lang="en-US" sz="2000" b="0" i="1" dirty="0" smtClean="0">
                            <a:latin typeface="Cambria Math" panose="02040503050406030204" pitchFamily="18" charset="0"/>
                          </a:rPr>
                          <m:t>𝑁</m:t>
                        </m:r>
                        <m:r>
                          <a:rPr lang="en-US" sz="2000" b="0" i="1" dirty="0" smtClean="0">
                            <a:latin typeface="Cambria Math" panose="02040503050406030204" pitchFamily="18" charset="0"/>
                          </a:rPr>
                          <m:t>+1</m:t>
                        </m:r>
                      </m:sub>
                    </m:sSub>
                  </m:oMath>
                </a14:m>
                <a:r>
                  <a:rPr lang="en-US" sz="2000" dirty="0"/>
                  <a:t>:</a:t>
                </a:r>
              </a:p>
              <a:p>
                <a:pPr marL="457200" indent="-457200">
                  <a:buFont typeface="+mj-lt"/>
                  <a:buAutoNum type="arabicPeriod"/>
                </a:pPr>
                <a:r>
                  <a:rPr lang="en-US" sz="2000" dirty="0"/>
                  <a:t>Reflect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𝒃</m:t>
                        </m:r>
                      </m:e>
                      <m:sub>
                        <m:r>
                          <a:rPr lang="en-US" sz="2000" i="1" dirty="0">
                            <a:latin typeface="Cambria Math" panose="02040503050406030204" pitchFamily="18" charset="0"/>
                          </a:rPr>
                          <m:t>𝑁</m:t>
                        </m:r>
                        <m:r>
                          <a:rPr lang="en-US" sz="2000" i="1" dirty="0">
                            <a:latin typeface="Cambria Math" panose="02040503050406030204" pitchFamily="18" charset="0"/>
                          </a:rPr>
                          <m:t>+1</m:t>
                        </m:r>
                      </m:sub>
                    </m:sSub>
                  </m:oMath>
                </a14:m>
                <a:r>
                  <a:rPr lang="en-US" sz="2000" dirty="0"/>
                  <a:t> about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𝒃</m:t>
                        </m:r>
                      </m:e>
                      <m:sub>
                        <m:r>
                          <a:rPr lang="en-US" sz="2000" i="1" dirty="0">
                            <a:latin typeface="Cambria Math" panose="02040503050406030204" pitchFamily="18" charset="0"/>
                          </a:rPr>
                          <m:t>0</m:t>
                        </m:r>
                      </m:sub>
                    </m:sSub>
                  </m:oMath>
                </a14:m>
                <a:r>
                  <a:rPr lang="en-US" sz="2000" baseline="-25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𝛼</m:t>
                    </m:r>
                    <m:r>
                      <a:rPr lang="en-US" sz="2000" i="1">
                        <a:latin typeface="Cambria Math" panose="02040503050406030204" pitchFamily="18" charset="0"/>
                      </a:rPr>
                      <m:t>=1)</m:t>
                    </m:r>
                  </m:oMath>
                </a14:m>
                <a:endParaRPr lang="en-US" sz="2000" baseline="-25000" dirty="0"/>
              </a:p>
              <a:p>
                <a:pPr marL="457200" indent="-457200">
                  <a:buFont typeface="+mj-lt"/>
                  <a:buAutoNum type="arabicPeriod"/>
                </a:pPr>
                <a:endParaRPr lang="en-US" sz="2000" baseline="-25000" dirty="0"/>
              </a:p>
              <a:p>
                <a:pPr marL="569913" lvl="1" indent="-342900"/>
                <a:r>
                  <a:rPr lang="en-US" sz="1800" dirty="0"/>
                  <a:t>If </a:t>
                </a:r>
                <a14:m>
                  <m:oMath xmlns:m="http://schemas.openxmlformats.org/officeDocument/2006/math">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𝑟</m:t>
                        </m:r>
                      </m:sub>
                    </m:sSub>
                  </m:oMath>
                </a14:m>
                <a:r>
                  <a:rPr lang="en-US" sz="1800" dirty="0"/>
                  <a:t> is better than 2nd worst, but not best, </a:t>
                </a:r>
                <a:br>
                  <a:rPr lang="en-US" sz="1800" dirty="0"/>
                </a:br>
                <a:r>
                  <a:rPr lang="en-US" sz="1800" dirty="0"/>
                  <a:t>use to replace worst and go back to step 1 (</a:t>
                </a:r>
                <a14:m>
                  <m:oMath xmlns:m="http://schemas.openxmlformats.org/officeDocument/2006/math">
                    <m:sSub>
                      <m:sSubPr>
                        <m:ctrlPr>
                          <a:rPr lang="en-US" sz="1800" b="1" i="1" dirty="0">
                            <a:latin typeface="Cambria Math" panose="02040503050406030204" pitchFamily="18" charset="0"/>
                          </a:rPr>
                        </m:ctrlPr>
                      </m:sSubPr>
                      <m:e>
                        <m:r>
                          <a:rPr lang="en-US" sz="1800" b="1" i="1" dirty="0">
                            <a:latin typeface="Cambria Math" panose="02040503050406030204" pitchFamily="18" charset="0"/>
                          </a:rPr>
                          <m:t>𝒃</m:t>
                        </m:r>
                      </m:e>
                      <m:sub>
                        <m:r>
                          <a:rPr lang="en-US" sz="1800" i="1" dirty="0">
                            <a:latin typeface="Cambria Math" panose="02040503050406030204" pitchFamily="18" charset="0"/>
                          </a:rPr>
                          <m:t>𝑁</m:t>
                        </m:r>
                        <m:r>
                          <a:rPr lang="en-US" sz="1800" i="1" dirty="0">
                            <a:latin typeface="Cambria Math" panose="02040503050406030204" pitchFamily="18" charset="0"/>
                          </a:rPr>
                          <m:t>+1</m:t>
                        </m:r>
                      </m:sub>
                    </m:sSub>
                    <m:r>
                      <a:rPr lang="en-US" sz="1800" b="1" i="1" dirty="0"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𝑟</m:t>
                        </m:r>
                      </m:sub>
                    </m:sSub>
                    <m:r>
                      <a:rPr lang="en-US" sz="1800" b="0" i="1" smtClean="0">
                        <a:latin typeface="Cambria Math" panose="02040503050406030204" pitchFamily="18" charset="0"/>
                      </a:rPr>
                      <m:t>)</m:t>
                    </m:r>
                  </m:oMath>
                </a14:m>
                <a:endParaRPr lang="en-US" sz="1800" dirty="0"/>
              </a:p>
              <a:p>
                <a:pPr marL="457200" indent="-457200">
                  <a:buFont typeface="+mj-lt"/>
                  <a:buAutoNum type="arabicPeriod"/>
                </a:pPr>
                <a:r>
                  <a:rPr lang="en-US" sz="2000" dirty="0"/>
                  <a:t>(Expansion) If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oMath>
                </a14:m>
                <a:r>
                  <a:rPr lang="en-US" sz="2000" dirty="0"/>
                  <a:t> is the best,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r>
                      <a:rPr lang="en-US" sz="2000" i="1">
                        <a:latin typeface="Cambria Math" panose="02040503050406030204" pitchFamily="18" charset="0"/>
                      </a:rPr>
                      <m:t>)&lt;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1</m:t>
                        </m:r>
                      </m:sub>
                    </m:sSub>
                    <m:r>
                      <a:rPr lang="en-US" sz="2000" i="1">
                        <a:latin typeface="Cambria Math" panose="02040503050406030204" pitchFamily="18" charset="0"/>
                      </a:rPr>
                      <m:t>)</m:t>
                    </m:r>
                  </m:oMath>
                </a14:m>
                <a:r>
                  <a:rPr lang="en-US" sz="2000" dirty="0"/>
                  <a:t>,</a:t>
                </a:r>
                <a:br>
                  <a:rPr lang="en-US" sz="2000" dirty="0"/>
                </a:br>
                <a:r>
                  <a:rPr lang="en-US" sz="2000" dirty="0"/>
                  <a:t>move further in the direction to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r>
                      <a:rPr lang="en-US" sz="2000" i="1">
                        <a:latin typeface="Cambria Math" panose="02040503050406030204" pitchFamily="18" charset="0"/>
                      </a:rPr>
                      <m:t> (</m:t>
                    </m:r>
                    <m:r>
                      <a:rPr lang="en-US" sz="2000" i="1">
                        <a:latin typeface="Cambria Math" panose="02040503050406030204" pitchFamily="18" charset="0"/>
                      </a:rPr>
                      <m:t>𝛾</m:t>
                    </m:r>
                    <m:r>
                      <a:rPr lang="en-US" sz="2000" i="1">
                        <a:latin typeface="Cambria Math" panose="02040503050406030204" pitchFamily="18" charset="0"/>
                      </a:rPr>
                      <m:t>=2)</m:t>
                    </m:r>
                  </m:oMath>
                </a14:m>
                <a:endParaRPr lang="en-US" sz="2000" dirty="0"/>
              </a:p>
              <a:p>
                <a:pPr marL="684213" lvl="1" indent="-457200"/>
                <a:endParaRPr lang="en-US" sz="1600" dirty="0"/>
              </a:p>
              <a:p>
                <a:pPr marL="569913" lvl="1" indent="-342900"/>
                <a:r>
                  <a:rPr lang="en-US" sz="1800" dirty="0"/>
                  <a:t>If </a:t>
                </a:r>
                <a14:m>
                  <m:oMath xmlns:m="http://schemas.openxmlformats.org/officeDocument/2006/math">
                    <m:r>
                      <a:rPr lang="en-US" sz="1800" i="1">
                        <a:latin typeface="Cambria Math" panose="02040503050406030204" pitchFamily="18" charset="0"/>
                      </a:rPr>
                      <m:t>𝑓</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𝑒</m:t>
                        </m:r>
                      </m:sub>
                    </m:sSub>
                    <m:r>
                      <a:rPr lang="en-US" sz="1800" i="1">
                        <a:latin typeface="Cambria Math" panose="02040503050406030204" pitchFamily="18" charset="0"/>
                      </a:rPr>
                      <m:t>)&lt;</m:t>
                    </m:r>
                    <m:r>
                      <a:rPr lang="en-US" sz="1800" i="1">
                        <a:latin typeface="Cambria Math" panose="02040503050406030204" pitchFamily="18" charset="0"/>
                      </a:rPr>
                      <m:t>𝑓</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𝑟</m:t>
                        </m:r>
                      </m:sub>
                    </m:sSub>
                    <m:r>
                      <a:rPr lang="en-US" sz="1800" i="1">
                        <a:latin typeface="Cambria Math" panose="02040503050406030204" pitchFamily="18" charset="0"/>
                      </a:rPr>
                      <m:t>)</m:t>
                    </m:r>
                  </m:oMath>
                </a14:m>
                <a:r>
                  <a:rPr lang="en-US" sz="1800" dirty="0"/>
                  <a:t>, then replace </a:t>
                </a:r>
                <a14:m>
                  <m:oMath xmlns:m="http://schemas.openxmlformats.org/officeDocument/2006/math">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𝑁</m:t>
                        </m:r>
                        <m:r>
                          <a:rPr lang="en-US" sz="1800" i="1">
                            <a:latin typeface="Cambria Math" panose="02040503050406030204" pitchFamily="18" charset="0"/>
                          </a:rPr>
                          <m:t>+1</m:t>
                        </m:r>
                      </m:sub>
                    </m:sSub>
                  </m:oMath>
                </a14:m>
                <a:r>
                  <a:rPr lang="en-US" sz="1800" dirty="0"/>
                  <a:t> by </a:t>
                </a:r>
                <a14:m>
                  <m:oMath xmlns:m="http://schemas.openxmlformats.org/officeDocument/2006/math">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𝑒</m:t>
                        </m:r>
                      </m:sub>
                    </m:sSub>
                  </m:oMath>
                </a14:m>
                <a:r>
                  <a:rPr lang="en-US" sz="1800" dirty="0"/>
                  <a:t>. Otherwise, replace </a:t>
                </a:r>
                <a14:m>
                  <m:oMath xmlns:m="http://schemas.openxmlformats.org/officeDocument/2006/math">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𝑁</m:t>
                        </m:r>
                        <m:r>
                          <a:rPr lang="en-US" sz="1800" i="1">
                            <a:latin typeface="Cambria Math" panose="02040503050406030204" pitchFamily="18" charset="0"/>
                          </a:rPr>
                          <m:t>+1</m:t>
                        </m:r>
                      </m:sub>
                    </m:sSub>
                  </m:oMath>
                </a14:m>
                <a:r>
                  <a:rPr lang="en-US" sz="1800" dirty="0"/>
                  <a:t> by </a:t>
                </a:r>
                <a14:m>
                  <m:oMath xmlns:m="http://schemas.openxmlformats.org/officeDocument/2006/math">
                    <m:sSub>
                      <m:sSubPr>
                        <m:ctrlPr>
                          <a:rPr lang="en-US" sz="1800" i="1">
                            <a:latin typeface="Cambria Math" panose="02040503050406030204" pitchFamily="18" charset="0"/>
                          </a:rPr>
                        </m:ctrlPr>
                      </m:sSubPr>
                      <m:e>
                        <m:r>
                          <a:rPr lang="en-US" sz="1800" b="1" i="1">
                            <a:latin typeface="Cambria Math" panose="02040503050406030204" pitchFamily="18" charset="0"/>
                          </a:rPr>
                          <m:t>𝐛</m:t>
                        </m:r>
                      </m:e>
                      <m:sub>
                        <m:r>
                          <a:rPr lang="en-US" sz="1800" i="1">
                            <a:latin typeface="Cambria Math" panose="02040503050406030204" pitchFamily="18" charset="0"/>
                          </a:rPr>
                          <m:t>𝑟</m:t>
                        </m:r>
                      </m:sub>
                    </m:sSub>
                  </m:oMath>
                </a14:m>
                <a:r>
                  <a:rPr lang="en-US" sz="1800" dirty="0"/>
                  <a:t>. Go back to Step 1</a:t>
                </a:r>
              </a:p>
              <a:p>
                <a:pPr marL="569913" lvl="1" indent="-342900"/>
                <a:endParaRPr lang="en-US" sz="1800" dirty="0"/>
              </a:p>
              <a:p>
                <a:endParaRPr lang="en-US" sz="2000" dirty="0"/>
              </a:p>
            </p:txBody>
          </p:sp>
        </mc:Choice>
        <mc:Fallback xmlns="">
          <p:sp>
            <p:nvSpPr>
              <p:cNvPr id="9219" name="Rectangle 3"/>
              <p:cNvSpPr>
                <a:spLocks noGrp="1" noRot="1" noChangeAspect="1" noMove="1" noResize="1" noEditPoints="1" noAdjustHandles="1" noChangeArrowheads="1" noChangeShapeType="1" noTextEdit="1"/>
              </p:cNvSpPr>
              <p:nvPr>
                <p:ph type="body" sz="quarter" idx="10"/>
              </p:nvPr>
            </p:nvSpPr>
            <p:spPr>
              <a:blipFill>
                <a:blip r:embed="rId3"/>
                <a:stretch>
                  <a:fillRect l="-643" t="-975" r="-1143"/>
                </a:stretch>
              </a:blipFill>
            </p:spPr>
            <p:txBody>
              <a:bodyPr/>
              <a:lstStyle/>
              <a:p>
                <a:r>
                  <a:rPr lang="en-US">
                    <a:noFill/>
                  </a:rPr>
                  <a:t> </a:t>
                </a:r>
              </a:p>
            </p:txBody>
          </p:sp>
        </mc:Fallback>
      </mc:AlternateContent>
      <p:sp>
        <p:nvSpPr>
          <p:cNvPr id="9218" name="Rectangle 2"/>
          <p:cNvSpPr>
            <a:spLocks noGrp="1" noChangeArrowheads="1"/>
          </p:cNvSpPr>
          <p:nvPr>
            <p:ph type="title"/>
          </p:nvPr>
        </p:nvSpPr>
        <p:spPr/>
        <p:txBody>
          <a:bodyPr/>
          <a:lstStyle/>
          <a:p>
            <a:r>
              <a:rPr lang="en-US" dirty="0"/>
              <a:t>Sequential Simplex Method</a:t>
            </a:r>
          </a:p>
        </p:txBody>
      </p:sp>
      <p:grpSp>
        <p:nvGrpSpPr>
          <p:cNvPr id="17" name="Group 16">
            <a:extLst>
              <a:ext uri="{FF2B5EF4-FFF2-40B4-BE49-F238E27FC236}">
                <a16:creationId xmlns:a16="http://schemas.microsoft.com/office/drawing/2014/main" id="{55C2D984-A9D0-4D4D-ABA2-79EAC7806D86}"/>
              </a:ext>
            </a:extLst>
          </p:cNvPr>
          <p:cNvGrpSpPr/>
          <p:nvPr/>
        </p:nvGrpSpPr>
        <p:grpSpPr>
          <a:xfrm>
            <a:off x="5931860" y="3046836"/>
            <a:ext cx="3043277" cy="1798399"/>
            <a:chOff x="5931860" y="2579324"/>
            <a:chExt cx="3043277" cy="1798399"/>
          </a:xfrm>
        </p:grpSpPr>
        <p:cxnSp>
          <p:nvCxnSpPr>
            <p:cNvPr id="11" name="Straight Connector 10">
              <a:extLst>
                <a:ext uri="{FF2B5EF4-FFF2-40B4-BE49-F238E27FC236}">
                  <a16:creationId xmlns:a16="http://schemas.microsoft.com/office/drawing/2014/main" id="{2905D0DC-0825-4FD1-B8CF-CAFA2530CEDC}"/>
                </a:ext>
              </a:extLst>
            </p:cNvPr>
            <p:cNvCxnSpPr>
              <a:cxnSpLocks/>
            </p:cNvCxnSpPr>
            <p:nvPr/>
          </p:nvCxnSpPr>
          <p:spPr>
            <a:xfrm flipH="1" flipV="1">
              <a:off x="5931860" y="2663269"/>
              <a:ext cx="2682795" cy="145153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75C1FB1A-04A4-4A8B-A810-C5AF73107835}"/>
                </a:ext>
              </a:extLst>
            </p:cNvPr>
            <p:cNvSpPr/>
            <p:nvPr/>
          </p:nvSpPr>
          <p:spPr>
            <a:xfrm>
              <a:off x="7230172" y="2866292"/>
              <a:ext cx="1406770" cy="1266093"/>
            </a:xfrm>
            <a:prstGeom prst="triangl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E69B5A7-C254-4885-8B88-29F150F42CDF}"/>
                </a:ext>
              </a:extLst>
            </p:cNvPr>
            <p:cNvSpPr/>
            <p:nvPr/>
          </p:nvSpPr>
          <p:spPr>
            <a:xfrm>
              <a:off x="7874296" y="2812928"/>
              <a:ext cx="114910" cy="114910"/>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E95D5FF-DF0B-4B56-921D-41CAC1416BB2}"/>
                </a:ext>
              </a:extLst>
            </p:cNvPr>
            <p:cNvSpPr/>
            <p:nvPr/>
          </p:nvSpPr>
          <p:spPr>
            <a:xfrm>
              <a:off x="7172717" y="4066138"/>
              <a:ext cx="114910" cy="114910"/>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7EB16C-2D09-40F9-86CB-8FBDDCE6FED4}"/>
                </a:ext>
              </a:extLst>
            </p:cNvPr>
            <p:cNvSpPr/>
            <p:nvPr/>
          </p:nvSpPr>
          <p:spPr>
            <a:xfrm>
              <a:off x="8557200" y="4062047"/>
              <a:ext cx="114910" cy="114910"/>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10862A-E74F-499A-9336-D7F46AF1065E}"/>
                    </a:ext>
                  </a:extLst>
                </p:cNvPr>
                <p:cNvSpPr txBox="1"/>
                <p:nvPr/>
              </p:nvSpPr>
              <p:spPr>
                <a:xfrm>
                  <a:off x="7989206" y="2602169"/>
                  <a:ext cx="46352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a:latin typeface="Cambria Math" panose="02040503050406030204" pitchFamily="18" charset="0"/>
                              </a:rPr>
                              <m:t>𝐛</m:t>
                            </m:r>
                          </m:e>
                          <m:sub>
                            <m:r>
                              <a:rPr lang="en-US" b="0" i="1" smtClean="0">
                                <a:latin typeface="Cambria Math" panose="02040503050406030204" pitchFamily="18" charset="0"/>
                              </a:rPr>
                              <m:t>1</m:t>
                            </m:r>
                          </m:sub>
                        </m:sSub>
                      </m:oMath>
                    </m:oMathPara>
                  </a14:m>
                  <a:endParaRPr lang="en-US" baseline="-25000" dirty="0"/>
                </a:p>
              </p:txBody>
            </p:sp>
          </mc:Choice>
          <mc:Fallback xmlns="">
            <p:sp>
              <p:nvSpPr>
                <p:cNvPr id="7" name="TextBox 6">
                  <a:extLst>
                    <a:ext uri="{FF2B5EF4-FFF2-40B4-BE49-F238E27FC236}">
                      <a16:creationId xmlns:a16="http://schemas.microsoft.com/office/drawing/2014/main" id="{DC10862A-E74F-499A-9336-D7F46AF1065E}"/>
                    </a:ext>
                  </a:extLst>
                </p:cNvPr>
                <p:cNvSpPr txBox="1">
                  <a:spLocks noRot="1" noChangeAspect="1" noMove="1" noResize="1" noEditPoints="1" noAdjustHandles="1" noChangeArrowheads="1" noChangeShapeType="1" noTextEdit="1"/>
                </p:cNvSpPr>
                <p:nvPr/>
              </p:nvSpPr>
              <p:spPr>
                <a:xfrm>
                  <a:off x="7989206" y="2602169"/>
                  <a:ext cx="463524" cy="362984"/>
                </a:xfrm>
                <a:prstGeom prst="rect">
                  <a:avLst/>
                </a:prstGeom>
                <a:blipFill>
                  <a:blip r:embed="rId4"/>
                  <a:stretch>
                    <a:fillRect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39E4D0-4D3E-4366-A92A-24FC3DBAF876}"/>
                    </a:ext>
                  </a:extLst>
                </p:cNvPr>
                <p:cNvSpPr txBox="1"/>
                <p:nvPr/>
              </p:nvSpPr>
              <p:spPr>
                <a:xfrm>
                  <a:off x="6853802" y="4014739"/>
                  <a:ext cx="46352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a:latin typeface="Cambria Math" panose="02040503050406030204" pitchFamily="18" charset="0"/>
                              </a:rPr>
                              <m:t>𝐛</m:t>
                            </m:r>
                          </m:e>
                          <m:sub>
                            <m:r>
                              <a:rPr lang="en-US" b="0" i="1" smtClean="0">
                                <a:latin typeface="Cambria Math" panose="02040503050406030204" pitchFamily="18" charset="0"/>
                              </a:rPr>
                              <m:t>2</m:t>
                            </m:r>
                          </m:sub>
                        </m:sSub>
                      </m:oMath>
                    </m:oMathPara>
                  </a14:m>
                  <a:endParaRPr lang="en-US" baseline="-25000" dirty="0"/>
                </a:p>
              </p:txBody>
            </p:sp>
          </mc:Choice>
          <mc:Fallback xmlns="">
            <p:sp>
              <p:nvSpPr>
                <p:cNvPr id="12" name="TextBox 11">
                  <a:extLst>
                    <a:ext uri="{FF2B5EF4-FFF2-40B4-BE49-F238E27FC236}">
                      <a16:creationId xmlns:a16="http://schemas.microsoft.com/office/drawing/2014/main" id="{D839E4D0-4D3E-4366-A92A-24FC3DBAF876}"/>
                    </a:ext>
                  </a:extLst>
                </p:cNvPr>
                <p:cNvSpPr txBox="1">
                  <a:spLocks noRot="1" noChangeAspect="1" noMove="1" noResize="1" noEditPoints="1" noAdjustHandles="1" noChangeArrowheads="1" noChangeShapeType="1" noTextEdit="1"/>
                </p:cNvSpPr>
                <p:nvPr/>
              </p:nvSpPr>
              <p:spPr>
                <a:xfrm>
                  <a:off x="6853802" y="4014739"/>
                  <a:ext cx="463524" cy="362984"/>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A2A5098-931D-421A-B5EB-BFF7FFF89E9A}"/>
                    </a:ext>
                  </a:extLst>
                </p:cNvPr>
                <p:cNvSpPr txBox="1"/>
                <p:nvPr/>
              </p:nvSpPr>
              <p:spPr>
                <a:xfrm>
                  <a:off x="8511613" y="3736676"/>
                  <a:ext cx="463524" cy="362984"/>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a:latin typeface="Cambria Math" panose="02040503050406030204" pitchFamily="18" charset="0"/>
                              </a:rPr>
                              <m:t>𝐛</m:t>
                            </m:r>
                          </m:e>
                          <m:sub>
                            <m:r>
                              <a:rPr lang="en-US" b="0" i="1" smtClean="0">
                                <a:latin typeface="Cambria Math" panose="02040503050406030204" pitchFamily="18" charset="0"/>
                              </a:rPr>
                              <m:t>3</m:t>
                            </m:r>
                          </m:sub>
                        </m:sSub>
                      </m:oMath>
                    </m:oMathPara>
                  </a14:m>
                  <a:endParaRPr lang="en-US" baseline="-25000" dirty="0"/>
                </a:p>
              </p:txBody>
            </p:sp>
          </mc:Choice>
          <mc:Fallback xmlns="">
            <p:sp>
              <p:nvSpPr>
                <p:cNvPr id="13" name="TextBox 12">
                  <a:extLst>
                    <a:ext uri="{FF2B5EF4-FFF2-40B4-BE49-F238E27FC236}">
                      <a16:creationId xmlns:a16="http://schemas.microsoft.com/office/drawing/2014/main" id="{7A2A5098-931D-421A-B5EB-BFF7FFF89E9A}"/>
                    </a:ext>
                  </a:extLst>
                </p:cNvPr>
                <p:cNvSpPr txBox="1">
                  <a:spLocks noRot="1" noChangeAspect="1" noMove="1" noResize="1" noEditPoints="1" noAdjustHandles="1" noChangeArrowheads="1" noChangeShapeType="1" noTextEdit="1"/>
                </p:cNvSpPr>
                <p:nvPr/>
              </p:nvSpPr>
              <p:spPr>
                <a:xfrm>
                  <a:off x="8511613" y="3736676"/>
                  <a:ext cx="463524" cy="362984"/>
                </a:xfrm>
                <a:prstGeom prst="rect">
                  <a:avLst/>
                </a:prstGeom>
                <a:blipFill>
                  <a:blip r:embed="rId6"/>
                  <a:stretch>
                    <a:fillRect b="-1695"/>
                  </a:stretch>
                </a:blipFill>
                <a:ln>
                  <a:no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B21E4008-2730-4412-9B7B-375C42F7913D}"/>
                </a:ext>
              </a:extLst>
            </p:cNvPr>
            <p:cNvSpPr/>
            <p:nvPr/>
          </p:nvSpPr>
          <p:spPr>
            <a:xfrm>
              <a:off x="7505055" y="3490125"/>
              <a:ext cx="114910" cy="11491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3B799DB-1DED-41E4-A0F6-45157C50B39F}"/>
                </a:ext>
              </a:extLst>
            </p:cNvPr>
            <p:cNvSpPr/>
            <p:nvPr/>
          </p:nvSpPr>
          <p:spPr>
            <a:xfrm>
              <a:off x="6349164" y="2864710"/>
              <a:ext cx="114910" cy="11491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0D64B9-C478-4476-A6EF-FA7DEB47544F}"/>
                </a:ext>
              </a:extLst>
            </p:cNvPr>
            <p:cNvSpPr/>
            <p:nvPr/>
          </p:nvSpPr>
          <p:spPr>
            <a:xfrm>
              <a:off x="6894593" y="3153770"/>
              <a:ext cx="114910" cy="114910"/>
            </a:xfrm>
            <a:prstGeom prst="ellipse">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C35AFD0-D12E-404D-AB3D-6F217B28CBFC}"/>
                    </a:ext>
                  </a:extLst>
                </p:cNvPr>
                <p:cNvSpPr txBox="1"/>
                <p:nvPr/>
              </p:nvSpPr>
              <p:spPr>
                <a:xfrm>
                  <a:off x="7312534" y="3130006"/>
                  <a:ext cx="46352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0</m:t>
                            </m:r>
                          </m:sub>
                        </m:sSub>
                      </m:oMath>
                    </m:oMathPara>
                  </a14:m>
                  <a:endParaRPr lang="en-US" baseline="-25000" dirty="0"/>
                </a:p>
              </p:txBody>
            </p:sp>
          </mc:Choice>
          <mc:Fallback xmlns="">
            <p:sp>
              <p:nvSpPr>
                <p:cNvPr id="21" name="TextBox 20">
                  <a:extLst>
                    <a:ext uri="{FF2B5EF4-FFF2-40B4-BE49-F238E27FC236}">
                      <a16:creationId xmlns:a16="http://schemas.microsoft.com/office/drawing/2014/main" id="{CC35AFD0-D12E-404D-AB3D-6F217B28CBFC}"/>
                    </a:ext>
                  </a:extLst>
                </p:cNvPr>
                <p:cNvSpPr txBox="1">
                  <a:spLocks noRot="1" noChangeAspect="1" noMove="1" noResize="1" noEditPoints="1" noAdjustHandles="1" noChangeArrowheads="1" noChangeShapeType="1" noTextEdit="1"/>
                </p:cNvSpPr>
                <p:nvPr/>
              </p:nvSpPr>
              <p:spPr>
                <a:xfrm>
                  <a:off x="7312534" y="3130006"/>
                  <a:ext cx="463524" cy="362984"/>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95354C-1A5A-47E6-91CC-1F35497DD0A0}"/>
                    </a:ext>
                  </a:extLst>
                </p:cNvPr>
                <p:cNvSpPr txBox="1"/>
                <p:nvPr/>
              </p:nvSpPr>
              <p:spPr>
                <a:xfrm>
                  <a:off x="6399287" y="2579324"/>
                  <a:ext cx="460831"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𝑟</m:t>
                            </m:r>
                          </m:sub>
                        </m:sSub>
                      </m:oMath>
                    </m:oMathPara>
                  </a14:m>
                  <a:endParaRPr lang="en-US" baseline="-25000" dirty="0"/>
                </a:p>
              </p:txBody>
            </p:sp>
          </mc:Choice>
          <mc:Fallback xmlns="">
            <p:sp>
              <p:nvSpPr>
                <p:cNvPr id="22" name="TextBox 21">
                  <a:extLst>
                    <a:ext uri="{FF2B5EF4-FFF2-40B4-BE49-F238E27FC236}">
                      <a16:creationId xmlns:a16="http://schemas.microsoft.com/office/drawing/2014/main" id="{6095354C-1A5A-47E6-91CC-1F35497DD0A0}"/>
                    </a:ext>
                  </a:extLst>
                </p:cNvPr>
                <p:cNvSpPr txBox="1">
                  <a:spLocks noRot="1" noChangeAspect="1" noMove="1" noResize="1" noEditPoints="1" noAdjustHandles="1" noChangeArrowheads="1" noChangeShapeType="1" noTextEdit="1"/>
                </p:cNvSpPr>
                <p:nvPr/>
              </p:nvSpPr>
              <p:spPr>
                <a:xfrm>
                  <a:off x="6399287" y="2579324"/>
                  <a:ext cx="460831" cy="362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76AA525-B850-40C6-A2FD-C03EDD0DAFB1}"/>
                    </a:ext>
                  </a:extLst>
                </p:cNvPr>
                <p:cNvSpPr txBox="1"/>
                <p:nvPr/>
              </p:nvSpPr>
              <p:spPr>
                <a:xfrm>
                  <a:off x="6859593" y="2843261"/>
                  <a:ext cx="46352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a:latin typeface="Cambria Math" panose="02040503050406030204" pitchFamily="18" charset="0"/>
                              </a:rPr>
                              <m:t>𝐛</m:t>
                            </m:r>
                          </m:e>
                          <m:sub>
                            <m:r>
                              <a:rPr lang="en-US" b="0" i="1" smtClean="0">
                                <a:latin typeface="Cambria Math" panose="02040503050406030204" pitchFamily="18" charset="0"/>
                              </a:rPr>
                              <m:t>𝑐</m:t>
                            </m:r>
                          </m:sub>
                        </m:sSub>
                      </m:oMath>
                    </m:oMathPara>
                  </a14:m>
                  <a:endParaRPr lang="en-US" baseline="-25000" dirty="0"/>
                </a:p>
              </p:txBody>
            </p:sp>
          </mc:Choice>
          <mc:Fallback xmlns="">
            <p:sp>
              <p:nvSpPr>
                <p:cNvPr id="23" name="TextBox 22">
                  <a:extLst>
                    <a:ext uri="{FF2B5EF4-FFF2-40B4-BE49-F238E27FC236}">
                      <a16:creationId xmlns:a16="http://schemas.microsoft.com/office/drawing/2014/main" id="{176AA525-B850-40C6-A2FD-C03EDD0DAFB1}"/>
                    </a:ext>
                  </a:extLst>
                </p:cNvPr>
                <p:cNvSpPr txBox="1">
                  <a:spLocks noRot="1" noChangeAspect="1" noMove="1" noResize="1" noEditPoints="1" noAdjustHandles="1" noChangeArrowheads="1" noChangeShapeType="1" noTextEdit="1"/>
                </p:cNvSpPr>
                <p:nvPr/>
              </p:nvSpPr>
              <p:spPr>
                <a:xfrm>
                  <a:off x="6859593" y="2843261"/>
                  <a:ext cx="463524" cy="362984"/>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CB867A7-5300-848D-EE17-C01E8E0E6F83}"/>
                  </a:ext>
                </a:extLst>
              </p:cNvPr>
              <p:cNvSpPr txBox="1"/>
              <p:nvPr/>
            </p:nvSpPr>
            <p:spPr>
              <a:xfrm>
                <a:off x="2426941" y="1448875"/>
                <a:ext cx="363503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𝑁</m:t>
                          </m:r>
                          <m:r>
                            <a:rPr lang="en-US" sz="2000" i="1">
                              <a:latin typeface="Cambria Math" panose="02040503050406030204" pitchFamily="18" charset="0"/>
                            </a:rPr>
                            <m:t>+1</m:t>
                          </m:r>
                        </m:sub>
                      </m:sSub>
                      <m:r>
                        <a:rPr lang="en-US" sz="2000" i="1">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5CB867A7-5300-848D-EE17-C01E8E0E6F83}"/>
                  </a:ext>
                </a:extLst>
              </p:cNvPr>
              <p:cNvSpPr txBox="1">
                <a:spLocks noRot="1" noChangeAspect="1" noMove="1" noResize="1" noEditPoints="1" noAdjustHandles="1" noChangeArrowheads="1" noChangeShapeType="1" noTextEdit="1"/>
              </p:cNvSpPr>
              <p:nvPr/>
            </p:nvSpPr>
            <p:spPr>
              <a:xfrm>
                <a:off x="2426941" y="1448875"/>
                <a:ext cx="3635034" cy="400110"/>
              </a:xfrm>
              <a:prstGeom prst="rect">
                <a:avLst/>
              </a:prstGeom>
              <a:blipFill>
                <a:blip r:embed="rId10"/>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FA11A4-2A29-09F2-9998-2ED70119E6CC}"/>
                  </a:ext>
                </a:extLst>
              </p:cNvPr>
              <p:cNvSpPr txBox="1"/>
              <p:nvPr/>
            </p:nvSpPr>
            <p:spPr>
              <a:xfrm>
                <a:off x="6465763" y="1731187"/>
                <a:ext cx="1693541" cy="96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𝑁</m:t>
                          </m:r>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𝑁</m:t>
                          </m:r>
                        </m:sup>
                        <m:e>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𝑖</m:t>
                              </m:r>
                            </m:sub>
                          </m:sSub>
                        </m:e>
                      </m:nary>
                    </m:oMath>
                  </m:oMathPara>
                </a14:m>
                <a:endParaRPr lang="en-US" sz="2000" dirty="0"/>
              </a:p>
            </p:txBody>
          </p:sp>
        </mc:Choice>
        <mc:Fallback xmlns="">
          <p:sp>
            <p:nvSpPr>
              <p:cNvPr id="16" name="TextBox 15">
                <a:extLst>
                  <a:ext uri="{FF2B5EF4-FFF2-40B4-BE49-F238E27FC236}">
                    <a16:creationId xmlns:a16="http://schemas.microsoft.com/office/drawing/2014/main" id="{02FA11A4-2A29-09F2-9998-2ED70119E6CC}"/>
                  </a:ext>
                </a:extLst>
              </p:cNvPr>
              <p:cNvSpPr txBox="1">
                <a:spLocks noRot="1" noChangeAspect="1" noMove="1" noResize="1" noEditPoints="1" noAdjustHandles="1" noChangeArrowheads="1" noChangeShapeType="1" noTextEdit="1"/>
              </p:cNvSpPr>
              <p:nvPr/>
            </p:nvSpPr>
            <p:spPr>
              <a:xfrm>
                <a:off x="6465763" y="1731187"/>
                <a:ext cx="1693541" cy="9638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864A6CE-610C-6D20-5141-5FB53C6196ED}"/>
                  </a:ext>
                </a:extLst>
              </p:cNvPr>
              <p:cNvSpPr txBox="1"/>
              <p:nvPr/>
            </p:nvSpPr>
            <p:spPr>
              <a:xfrm>
                <a:off x="1289091" y="2978201"/>
                <a:ext cx="2911246" cy="40011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𝛼</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𝑁</m:t>
                          </m:r>
                          <m:r>
                            <a:rPr lang="en-US" sz="2000" i="1">
                              <a:latin typeface="Cambria Math" panose="02040503050406030204" pitchFamily="18" charset="0"/>
                            </a:rPr>
                            <m:t>+1</m:t>
                          </m:r>
                        </m:sub>
                      </m:sSub>
                      <m:r>
                        <a:rPr lang="en-US" sz="2000" i="1">
                          <a:latin typeface="Cambria Math" panose="02040503050406030204" pitchFamily="18" charset="0"/>
                        </a:rPr>
                        <m:t>)</m:t>
                      </m:r>
                    </m:oMath>
                  </m:oMathPara>
                </a14:m>
                <a:endParaRPr lang="en-US" sz="2000" dirty="0"/>
              </a:p>
            </p:txBody>
          </p:sp>
        </mc:Choice>
        <mc:Fallback xmlns="">
          <p:sp>
            <p:nvSpPr>
              <p:cNvPr id="25" name="TextBox 24">
                <a:extLst>
                  <a:ext uri="{FF2B5EF4-FFF2-40B4-BE49-F238E27FC236}">
                    <a16:creationId xmlns:a16="http://schemas.microsoft.com/office/drawing/2014/main" id="{F864A6CE-610C-6D20-5141-5FB53C6196ED}"/>
                  </a:ext>
                </a:extLst>
              </p:cNvPr>
              <p:cNvSpPr txBox="1">
                <a:spLocks noRot="1" noChangeAspect="1" noMove="1" noResize="1" noEditPoints="1" noAdjustHandles="1" noChangeArrowheads="1" noChangeShapeType="1" noTextEdit="1"/>
              </p:cNvSpPr>
              <p:nvPr/>
            </p:nvSpPr>
            <p:spPr>
              <a:xfrm>
                <a:off x="1289091" y="2978201"/>
                <a:ext cx="2911246" cy="400110"/>
              </a:xfrm>
              <a:prstGeom prst="rect">
                <a:avLst/>
              </a:prstGeom>
              <a:blipFill>
                <a:blip r:embed="rId12"/>
                <a:stretch>
                  <a:fillRect b="-1176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05EA96D-E5B1-2E9B-80F7-7312CD5E7DC2}"/>
                  </a:ext>
                </a:extLst>
              </p:cNvPr>
              <p:cNvSpPr txBox="1"/>
              <p:nvPr/>
            </p:nvSpPr>
            <p:spPr>
              <a:xfrm>
                <a:off x="1306287" y="4906583"/>
                <a:ext cx="2894318" cy="40011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𝑒</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𝛾</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𝑁</m:t>
                          </m:r>
                          <m:r>
                            <a:rPr lang="en-US" sz="2000" i="1">
                              <a:latin typeface="Cambria Math" panose="02040503050406030204" pitchFamily="18" charset="0"/>
                            </a:rPr>
                            <m:t>+1</m:t>
                          </m:r>
                        </m:sub>
                      </m:sSub>
                      <m:r>
                        <a:rPr lang="en-US" sz="2000" i="1">
                          <a:latin typeface="Cambria Math" panose="02040503050406030204" pitchFamily="18" charset="0"/>
                        </a:rPr>
                        <m:t>)</m:t>
                      </m:r>
                    </m:oMath>
                  </m:oMathPara>
                </a14:m>
                <a:endParaRPr lang="en-US" sz="2000" dirty="0"/>
              </a:p>
            </p:txBody>
          </p:sp>
        </mc:Choice>
        <mc:Fallback xmlns="">
          <p:sp>
            <p:nvSpPr>
              <p:cNvPr id="29" name="TextBox 28">
                <a:extLst>
                  <a:ext uri="{FF2B5EF4-FFF2-40B4-BE49-F238E27FC236}">
                    <a16:creationId xmlns:a16="http://schemas.microsoft.com/office/drawing/2014/main" id="{105EA96D-E5B1-2E9B-80F7-7312CD5E7DC2}"/>
                  </a:ext>
                </a:extLst>
              </p:cNvPr>
              <p:cNvSpPr txBox="1">
                <a:spLocks noRot="1" noChangeAspect="1" noMove="1" noResize="1" noEditPoints="1" noAdjustHandles="1" noChangeArrowheads="1" noChangeShapeType="1" noTextEdit="1"/>
              </p:cNvSpPr>
              <p:nvPr/>
            </p:nvSpPr>
            <p:spPr>
              <a:xfrm>
                <a:off x="1306287" y="4906583"/>
                <a:ext cx="2894318" cy="400110"/>
              </a:xfrm>
              <a:prstGeom prst="rect">
                <a:avLst/>
              </a:prstGeom>
              <a:blipFill>
                <a:blip r:embed="rId13"/>
                <a:stretch>
                  <a:fillRect b="-10145"/>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69027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9D10BE0-CF7A-2CCF-86EE-3F711D190A35}"/>
                  </a:ext>
                </a:extLst>
              </p:cNvPr>
              <p:cNvSpPr>
                <a:spLocks noGrp="1"/>
              </p:cNvSpPr>
              <p:nvPr>
                <p:ph type="body" sz="quarter" idx="10"/>
              </p:nvPr>
            </p:nvSpPr>
            <p:spPr/>
            <p:txBody>
              <a:bodyPr>
                <a:normAutofit/>
              </a:bodyPr>
              <a:lstStyle/>
              <a:p>
                <a:pPr marL="457200" indent="-457200">
                  <a:buFont typeface="+mj-lt"/>
                  <a:buAutoNum type="arabicPeriod" startAt="4"/>
                </a:pPr>
                <a:r>
                  <a:rPr lang="en-US" sz="2000" dirty="0"/>
                  <a:t>(Contraction) If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oMath>
                </a14:m>
                <a:r>
                  <a:rPr lang="en-US" sz="2000" dirty="0"/>
                  <a:t> is the worst, i.e.,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𝑁</m:t>
                        </m:r>
                      </m:sub>
                    </m:sSub>
                    <m:r>
                      <a:rPr lang="en-US" sz="2000" i="1">
                        <a:latin typeface="Cambria Math" panose="02040503050406030204" pitchFamily="18" charset="0"/>
                      </a:rPr>
                      <m:t>)</m:t>
                    </m:r>
                  </m:oMath>
                </a14:m>
                <a:r>
                  <a:rPr lang="en-US" sz="2000" dirty="0"/>
                  <a:t>, move less in the direction to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𝑟</m:t>
                        </m:r>
                      </m:sub>
                    </m:sSub>
                    <m:r>
                      <a:rPr lang="en-US" sz="2000" i="1">
                        <a:latin typeface="Cambria Math" panose="02040503050406030204" pitchFamily="18" charset="0"/>
                      </a:rPr>
                      <m:t> (</m:t>
                    </m:r>
                    <m:r>
                      <a:rPr lang="en-US" sz="2000" i="1">
                        <a:latin typeface="Cambria Math" panose="02040503050406030204" pitchFamily="18" charset="0"/>
                      </a:rPr>
                      <m:t>𝜌</m:t>
                    </m:r>
                    <m:r>
                      <a:rPr lang="en-US" sz="2000" i="1">
                        <a:latin typeface="Cambria Math" panose="02040503050406030204" pitchFamily="18" charset="0"/>
                      </a:rPr>
                      <m:t>=0.5)</m:t>
                    </m:r>
                  </m:oMath>
                </a14:m>
                <a:endParaRPr lang="en-US" sz="2000" dirty="0"/>
              </a:p>
              <a:p>
                <a:pPr marL="457200" indent="-457200">
                  <a:buFont typeface="+mj-lt"/>
                  <a:buAutoNum type="arabicPeriod" startAt="4"/>
                </a:pPr>
                <a:endParaRPr lang="en-US" sz="2000" dirty="0"/>
              </a:p>
              <a:p>
                <a:pPr lvl="1"/>
                <a:r>
                  <a:rPr lang="en-US" dirty="0"/>
                  <a:t>If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𝑐</m:t>
                        </m:r>
                      </m:sub>
                    </m:sSub>
                    <m:r>
                      <a:rPr lang="en-US" i="1">
                        <a:latin typeface="Cambria Math" panose="02040503050406030204" pitchFamily="18" charset="0"/>
                      </a:rPr>
                      <m:t>)&lt;</m:t>
                    </m:r>
                    <m:r>
                      <a:rPr lang="en-US" i="1">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oMath>
                </a14:m>
                <a:r>
                  <a:rPr lang="en-US" dirty="0"/>
                  <a:t>, then replace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𝑁</m:t>
                        </m:r>
                        <m:r>
                          <a:rPr lang="en-US" i="1">
                            <a:latin typeface="Cambria Math" panose="02040503050406030204" pitchFamily="18" charset="0"/>
                          </a:rPr>
                          <m:t>+1</m:t>
                        </m:r>
                      </m:sub>
                    </m:sSub>
                  </m:oMath>
                </a14:m>
                <a:r>
                  <a:rPr lang="en-US" dirty="0"/>
                  <a:t> by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𝑐</m:t>
                        </m:r>
                      </m:sub>
                    </m:sSub>
                  </m:oMath>
                </a14:m>
                <a:endParaRPr lang="en-US" sz="1600" dirty="0"/>
              </a:p>
              <a:p>
                <a:pPr marL="457200" indent="-457200">
                  <a:buFont typeface="+mj-lt"/>
                  <a:buAutoNum type="arabicPeriod" startAt="4"/>
                </a:pPr>
                <a:r>
                  <a:rPr lang="en-US" sz="2000" dirty="0"/>
                  <a:t>(Reduction) If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𝑐</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𝑁</m:t>
                        </m:r>
                        <m:r>
                          <a:rPr lang="en-US" sz="2000" i="1">
                            <a:latin typeface="Cambria Math" panose="02040503050406030204" pitchFamily="18" charset="0"/>
                          </a:rPr>
                          <m:t>+1</m:t>
                        </m:r>
                      </m:sub>
                    </m:sSub>
                    <m:r>
                      <a:rPr lang="en-US" sz="2000" i="1">
                        <a:latin typeface="Cambria Math" panose="02040503050406030204" pitchFamily="18" charset="0"/>
                      </a:rPr>
                      <m:t>)</m:t>
                    </m:r>
                  </m:oMath>
                </a14:m>
                <a:r>
                  <a:rPr lang="en-US" sz="2000" dirty="0"/>
                  <a:t>, contract all points about the best one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𝜎</m:t>
                    </m:r>
                    <m:r>
                      <a:rPr lang="en-US" sz="2000" i="1">
                        <a:latin typeface="Cambria Math" panose="02040503050406030204" pitchFamily="18" charset="0"/>
                      </a:rPr>
                      <m:t>=0.5)</m:t>
                    </m:r>
                  </m:oMath>
                </a14:m>
                <a:endParaRPr lang="en-US" sz="2000" dirty="0"/>
              </a:p>
              <a:p>
                <a:pPr lvl="1"/>
                <a:endParaRPr lang="en-US" sz="1800" dirty="0"/>
              </a:p>
              <a:p>
                <a:pPr lvl="1"/>
                <a:r>
                  <a:rPr lang="en-US" sz="1800" dirty="0"/>
                  <a:t>Go back to Step 1</a:t>
                </a:r>
              </a:p>
              <a:p>
                <a:endParaRPr lang="en-US" sz="2000" dirty="0"/>
              </a:p>
            </p:txBody>
          </p:sp>
        </mc:Choice>
        <mc:Fallback xmlns="">
          <p:sp>
            <p:nvSpPr>
              <p:cNvPr id="2" name="Text Placeholder 1">
                <a:extLst>
                  <a:ext uri="{FF2B5EF4-FFF2-40B4-BE49-F238E27FC236}">
                    <a16:creationId xmlns:a16="http://schemas.microsoft.com/office/drawing/2014/main" id="{A9D10BE0-CF7A-2CCF-86EE-3F711D190A3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F2BEA77-EC94-FAA0-07CD-3DC16ABC9675}"/>
              </a:ext>
            </a:extLst>
          </p:cNvPr>
          <p:cNvSpPr>
            <a:spLocks noGrp="1"/>
          </p:cNvSpPr>
          <p:nvPr>
            <p:ph type="title"/>
          </p:nvPr>
        </p:nvSpPr>
        <p:spPr/>
        <p:txBody>
          <a:bodyPr/>
          <a:lstStyle/>
          <a:p>
            <a:r>
              <a:rPr lang="en-US" dirty="0"/>
              <a:t>Sequential Simplex Method </a:t>
            </a:r>
            <a:r>
              <a:rPr lang="en-US" i="1" dirty="0"/>
              <a:t>cont</a:t>
            </a:r>
            <a:r>
              <a:rPr lang="en-US"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11DB65-1960-F132-3947-D9A62CD7CCA0}"/>
                  </a:ext>
                </a:extLst>
              </p:cNvPr>
              <p:cNvSpPr txBox="1"/>
              <p:nvPr/>
            </p:nvSpPr>
            <p:spPr>
              <a:xfrm>
                <a:off x="2351314" y="1489443"/>
                <a:ext cx="2860078" cy="400110"/>
              </a:xfrm>
              <a:prstGeom prst="rect">
                <a:avLst/>
              </a:prstGeom>
              <a:solidFill>
                <a:srgbClr val="FFFF00"/>
              </a:solid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a:latin typeface="Cambria Math" panose="02040503050406030204" pitchFamily="18" charset="0"/>
                            </a:rPr>
                            <m:t>𝐛</m:t>
                          </m:r>
                        </m:e>
                        <m:sub>
                          <m:r>
                            <a:rPr lang="en-US" sz="2000" b="0" i="1">
                              <a:latin typeface="Cambria Math" panose="02040503050406030204" pitchFamily="18" charset="0"/>
                            </a:rPr>
                            <m:t>𝑐</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1" i="0">
                              <a:latin typeface="Cambria Math" panose="02040503050406030204" pitchFamily="18" charset="0"/>
                            </a:rPr>
                            <m:t>𝐛</m:t>
                          </m:r>
                        </m:e>
                        <m:sub>
                          <m:r>
                            <a:rPr lang="en-US" sz="2000" b="0" i="0">
                              <a:latin typeface="Cambria Math" panose="02040503050406030204" pitchFamily="18" charset="0"/>
                            </a:rPr>
                            <m:t>0</m:t>
                          </m:r>
                        </m:sub>
                      </m:sSub>
                      <m:r>
                        <a:rPr lang="en-US" sz="2000" b="0" i="0">
                          <a:latin typeface="Cambria Math" panose="02040503050406030204" pitchFamily="18" charset="0"/>
                        </a:rPr>
                        <m:t>+</m:t>
                      </m:r>
                      <m:r>
                        <a:rPr lang="en-US" sz="2000" b="0" i="1">
                          <a:latin typeface="Cambria Math" panose="02040503050406030204" pitchFamily="18" charset="0"/>
                        </a:rPr>
                        <m:t>𝜌</m:t>
                      </m:r>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𝐛</m:t>
                              </m:r>
                            </m:e>
                            <m:sub>
                              <m:r>
                                <a:rPr lang="en-US" sz="2000" b="0" i="0">
                                  <a:latin typeface="Cambria Math" panose="02040503050406030204" pitchFamily="18" charset="0"/>
                                </a:rPr>
                                <m:t>0</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1" i="0">
                                  <a:latin typeface="Cambria Math" panose="02040503050406030204" pitchFamily="18" charset="0"/>
                                </a:rPr>
                                <m:t>𝐛</m:t>
                              </m:r>
                            </m:e>
                            <m:sub>
                              <m:r>
                                <a:rPr lang="en-US" sz="2000" b="0" i="1">
                                  <a:latin typeface="Cambria Math" panose="02040503050406030204" pitchFamily="18" charset="0"/>
                                </a:rPr>
                                <m:t>𝑁</m:t>
                              </m:r>
                              <m:r>
                                <a:rPr lang="en-US" sz="2000" b="0" i="0">
                                  <a:latin typeface="Cambria Math" panose="02040503050406030204" pitchFamily="18" charset="0"/>
                                </a:rPr>
                                <m:t>+1</m:t>
                              </m:r>
                            </m:sub>
                          </m:sSub>
                        </m:e>
                      </m:d>
                    </m:oMath>
                  </m:oMathPara>
                </a14:m>
                <a:endParaRPr lang="en-US" sz="2000" dirty="0"/>
              </a:p>
            </p:txBody>
          </p:sp>
        </mc:Choice>
        <mc:Fallback xmlns="">
          <p:sp>
            <p:nvSpPr>
              <p:cNvPr id="7" name="TextBox 6">
                <a:extLst>
                  <a:ext uri="{FF2B5EF4-FFF2-40B4-BE49-F238E27FC236}">
                    <a16:creationId xmlns:a16="http://schemas.microsoft.com/office/drawing/2014/main" id="{A611DB65-1960-F132-3947-D9A62CD7CCA0}"/>
                  </a:ext>
                </a:extLst>
              </p:cNvPr>
              <p:cNvSpPr txBox="1">
                <a:spLocks noRot="1" noChangeAspect="1" noMove="1" noResize="1" noEditPoints="1" noAdjustHandles="1" noChangeArrowheads="1" noChangeShapeType="1" noTextEdit="1"/>
              </p:cNvSpPr>
              <p:nvPr/>
            </p:nvSpPr>
            <p:spPr>
              <a:xfrm>
                <a:off x="2351314" y="1489443"/>
                <a:ext cx="2860078" cy="400110"/>
              </a:xfrm>
              <a:prstGeom prst="rect">
                <a:avLst/>
              </a:prstGeom>
              <a:blipFill>
                <a:blip r:embed="rId3"/>
                <a:stretch>
                  <a:fillRect b="-434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7CBC73-F0C0-848F-21F5-A099D5938976}"/>
                  </a:ext>
                </a:extLst>
              </p:cNvPr>
              <p:cNvSpPr txBox="1"/>
              <p:nvPr/>
            </p:nvSpPr>
            <p:spPr>
              <a:xfrm>
                <a:off x="2062556" y="3227293"/>
                <a:ext cx="4318105" cy="400110"/>
              </a:xfrm>
              <a:prstGeom prst="rect">
                <a:avLst/>
              </a:prstGeom>
              <a:solidFill>
                <a:srgbClr val="FFFF00"/>
              </a:solid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1</m:t>
                              </m:r>
                            </m:sub>
                          </m:sSub>
                        </m:e>
                      </m:d>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=2,⋯,</m:t>
                      </m:r>
                      <m:r>
                        <a:rPr lang="en-US" sz="2000" i="1">
                          <a:latin typeface="Cambria Math" panose="02040503050406030204" pitchFamily="18" charset="0"/>
                        </a:rPr>
                        <m:t>𝑁</m:t>
                      </m:r>
                      <m:r>
                        <a:rPr lang="en-US" sz="2000" i="1">
                          <a:latin typeface="Cambria Math" panose="02040503050406030204" pitchFamily="18" charset="0"/>
                        </a:rPr>
                        <m:t>+1</m:t>
                      </m:r>
                    </m:oMath>
                  </m:oMathPara>
                </a14:m>
                <a:endParaRPr lang="en-US" sz="2000" dirty="0"/>
              </a:p>
            </p:txBody>
          </p:sp>
        </mc:Choice>
        <mc:Fallback xmlns="">
          <p:sp>
            <p:nvSpPr>
              <p:cNvPr id="10" name="TextBox 9">
                <a:extLst>
                  <a:ext uri="{FF2B5EF4-FFF2-40B4-BE49-F238E27FC236}">
                    <a16:creationId xmlns:a16="http://schemas.microsoft.com/office/drawing/2014/main" id="{3C7CBC73-F0C0-848F-21F5-A099D5938976}"/>
                  </a:ext>
                </a:extLst>
              </p:cNvPr>
              <p:cNvSpPr txBox="1">
                <a:spLocks noRot="1" noChangeAspect="1" noMove="1" noResize="1" noEditPoints="1" noAdjustHandles="1" noChangeArrowheads="1" noChangeShapeType="1" noTextEdit="1"/>
              </p:cNvSpPr>
              <p:nvPr/>
            </p:nvSpPr>
            <p:spPr>
              <a:xfrm>
                <a:off x="2062556" y="3227293"/>
                <a:ext cx="4318105" cy="400110"/>
              </a:xfrm>
              <a:prstGeom prst="rect">
                <a:avLst/>
              </a:prstGeom>
              <a:blipFill>
                <a:blip r:embed="rId4"/>
                <a:stretch>
                  <a:fillRect/>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76857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quarter" idx="10"/>
          </p:nvPr>
        </p:nvSpPr>
        <p:spPr/>
        <p:txBody>
          <a:bodyPr/>
          <a:lstStyle/>
          <a:p>
            <a:r>
              <a:rPr lang="en-US" dirty="0"/>
              <a:t>Commonly called a banana function</a:t>
            </a:r>
          </a:p>
          <a:p>
            <a:r>
              <a:rPr lang="en-US" dirty="0"/>
              <a:t>Many versions of </a:t>
            </a:r>
            <a:r>
              <a:rPr lang="en-US" dirty="0" err="1"/>
              <a:t>Rosenbrock</a:t>
            </a:r>
            <a:r>
              <a:rPr lang="en-US" dirty="0"/>
              <a:t> function exists, we use the one from </a:t>
            </a:r>
            <a:r>
              <a:rPr lang="en-US" dirty="0" err="1"/>
              <a:t>Wikeipedia</a:t>
            </a:r>
            <a:r>
              <a:rPr lang="en-US" dirty="0"/>
              <a:t> (minimum at (1,1))</a:t>
            </a:r>
          </a:p>
        </p:txBody>
      </p:sp>
      <p:sp>
        <p:nvSpPr>
          <p:cNvPr id="10242" name="Rectangle 2"/>
          <p:cNvSpPr>
            <a:spLocks noGrp="1" noChangeArrowheads="1"/>
          </p:cNvSpPr>
          <p:nvPr>
            <p:ph type="title"/>
          </p:nvPr>
        </p:nvSpPr>
        <p:spPr/>
        <p:txBody>
          <a:bodyPr/>
          <a:lstStyle/>
          <a:p>
            <a:r>
              <a:rPr lang="en-US" dirty="0"/>
              <a:t>Ex6.1) Rosenbrock Function (Banana Function)</a:t>
            </a:r>
          </a:p>
        </p:txBody>
      </p:sp>
      <p:pic>
        <p:nvPicPr>
          <p:cNvPr id="10248" name="Picture 8" descr="http://upload.wikimedia.org/wikipedia/commons/thumb/3/32/Rosenbrock_function.svg/300px-Rosenbrock_func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3754967" cy="2816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5"/>
          <p:cNvGraphicFramePr>
            <a:graphicFrameLocks noChangeAspect="1"/>
          </p:cNvGraphicFramePr>
          <p:nvPr/>
        </p:nvGraphicFramePr>
        <p:xfrm>
          <a:off x="2530475" y="2426857"/>
          <a:ext cx="3797300" cy="419100"/>
        </p:xfrm>
        <a:graphic>
          <a:graphicData uri="http://schemas.openxmlformats.org/presentationml/2006/ole">
            <mc:AlternateContent xmlns:mc="http://schemas.openxmlformats.org/markup-compatibility/2006">
              <mc:Choice xmlns:v="urn:schemas-microsoft-com:vml" Requires="v">
                <p:oleObj name="Equation" r:id="rId4" imgW="3797280" imgH="419040" progId="Equation.DSMT4">
                  <p:embed/>
                </p:oleObj>
              </mc:Choice>
              <mc:Fallback>
                <p:oleObj name="Equation" r:id="rId4" imgW="3797280" imgH="419040" progId="Equation.DSMT4">
                  <p:embed/>
                  <p:pic>
                    <p:nvPicPr>
                      <p:cNvPr id="9" name="Object 5"/>
                      <p:cNvPicPr>
                        <a:picLocks noChangeAspect="1" noChangeArrowheads="1"/>
                      </p:cNvPicPr>
                      <p:nvPr/>
                    </p:nvPicPr>
                    <p:blipFill>
                      <a:blip r:embed="rId5"/>
                      <a:srcRect/>
                      <a:stretch>
                        <a:fillRect/>
                      </a:stretch>
                    </p:blipFill>
                    <p:spPr bwMode="auto">
                      <a:xfrm>
                        <a:off x="2530475" y="2426857"/>
                        <a:ext cx="37973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8491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774200"/>
            <a:ext cx="8534400" cy="542692"/>
          </a:xfrm>
        </p:spPr>
        <p:txBody>
          <a:bodyPr/>
          <a:lstStyle/>
          <a:p>
            <a:r>
              <a:rPr lang="en-US" dirty="0"/>
              <a:t>Matlab code for 20 optimization iterations</a:t>
            </a:r>
          </a:p>
        </p:txBody>
      </p:sp>
      <p:sp>
        <p:nvSpPr>
          <p:cNvPr id="11266" name="Title 1"/>
          <p:cNvSpPr>
            <a:spLocks noGrp="1"/>
          </p:cNvSpPr>
          <p:nvPr>
            <p:ph type="title"/>
          </p:nvPr>
        </p:nvSpPr>
        <p:spPr/>
        <p:txBody>
          <a:bodyPr/>
          <a:lstStyle/>
          <a:p>
            <a:r>
              <a:rPr lang="en-US" dirty="0"/>
              <a:t>MATLAB fminsearch for BANANA FUNCTION</a:t>
            </a:r>
          </a:p>
        </p:txBody>
      </p:sp>
      <p:sp>
        <p:nvSpPr>
          <p:cNvPr id="11267" name="Rectangle 2"/>
          <p:cNvSpPr>
            <a:spLocks noChangeArrowheads="1"/>
          </p:cNvSpPr>
          <p:nvPr/>
        </p:nvSpPr>
        <p:spPr bwMode="auto">
          <a:xfrm>
            <a:off x="5240136" y="1316892"/>
            <a:ext cx="3670184" cy="1754326"/>
          </a:xfrm>
          <a:prstGeom prst="rect">
            <a:avLst/>
          </a:prstGeom>
          <a:noFill/>
          <a:ln w="19050">
            <a:solidFill>
              <a:schemeClr val="tx1"/>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t>function [y]=banana(b)</a:t>
            </a:r>
          </a:p>
          <a:p>
            <a:pPr eaLnBrk="1" hangingPunct="1"/>
            <a:r>
              <a:rPr lang="en-US" dirty="0"/>
              <a:t>global z1 z2 </a:t>
            </a:r>
            <a:r>
              <a:rPr lang="en-US" dirty="0" err="1"/>
              <a:t>yg</a:t>
            </a:r>
            <a:r>
              <a:rPr lang="en-US" dirty="0"/>
              <a:t> count</a:t>
            </a:r>
          </a:p>
          <a:p>
            <a:pPr eaLnBrk="1" hangingPunct="1"/>
            <a:r>
              <a:rPr lang="en-US" dirty="0"/>
              <a:t>y=100*(b(2)-b(1)^2)^2+(1-b(1))^2;</a:t>
            </a:r>
          </a:p>
          <a:p>
            <a:pPr eaLnBrk="1" hangingPunct="1"/>
            <a:r>
              <a:rPr lang="en-US" dirty="0"/>
              <a:t>z1(count)=b(1); z2(count)=b(2);</a:t>
            </a:r>
          </a:p>
          <a:p>
            <a:pPr eaLnBrk="1" hangingPunct="1"/>
            <a:r>
              <a:rPr lang="en-US" dirty="0" err="1"/>
              <a:t>yg</a:t>
            </a:r>
            <a:r>
              <a:rPr lang="en-US" dirty="0"/>
              <a:t>(count)=y;</a:t>
            </a:r>
          </a:p>
          <a:p>
            <a:pPr eaLnBrk="1" hangingPunct="1"/>
            <a:r>
              <a:rPr lang="en-US" dirty="0"/>
              <a:t>count=count+1;</a:t>
            </a:r>
          </a:p>
        </p:txBody>
      </p:sp>
      <p:sp>
        <p:nvSpPr>
          <p:cNvPr id="11268" name="Rectangle 3"/>
          <p:cNvSpPr>
            <a:spLocks noChangeArrowheads="1"/>
          </p:cNvSpPr>
          <p:nvPr/>
        </p:nvSpPr>
        <p:spPr bwMode="auto">
          <a:xfrm>
            <a:off x="545956" y="1316892"/>
            <a:ext cx="3954924" cy="1754326"/>
          </a:xfrm>
          <a:prstGeom prst="rect">
            <a:avLst/>
          </a:prstGeom>
          <a:noFill/>
          <a:ln w="19050">
            <a:solidFill>
              <a:schemeClr val="tx1"/>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t>global z1 z2 </a:t>
            </a:r>
            <a:r>
              <a:rPr lang="en-US" dirty="0" err="1"/>
              <a:t>yg</a:t>
            </a:r>
            <a:r>
              <a:rPr lang="en-US" dirty="0"/>
              <a:t> count</a:t>
            </a:r>
          </a:p>
          <a:p>
            <a:pPr eaLnBrk="1" hangingPunct="1"/>
            <a:r>
              <a:rPr lang="en-US" dirty="0"/>
              <a:t>count =1;</a:t>
            </a:r>
          </a:p>
          <a:p>
            <a:pPr eaLnBrk="1" hangingPunct="1"/>
            <a:r>
              <a:rPr lang="en-US" dirty="0"/>
              <a:t>options=</a:t>
            </a:r>
            <a:r>
              <a:rPr lang="en-US" dirty="0" err="1"/>
              <a:t>optimset</a:t>
            </a:r>
            <a:r>
              <a:rPr lang="en-US" dirty="0"/>
              <a:t>('MaxFunEvals',20)</a:t>
            </a:r>
          </a:p>
          <a:p>
            <a:pPr eaLnBrk="1" hangingPunct="1"/>
            <a:r>
              <a:rPr lang="en-US" dirty="0"/>
              <a:t>[</a:t>
            </a:r>
            <a:r>
              <a:rPr lang="en-US" dirty="0" err="1"/>
              <a:t>b,fval</a:t>
            </a:r>
            <a:r>
              <a:rPr lang="en-US" dirty="0"/>
              <a:t>] = fminsearch(@banana,[-1.2, 1],options) </a:t>
            </a:r>
          </a:p>
          <a:p>
            <a:pPr eaLnBrk="1" hangingPunct="1"/>
            <a:r>
              <a:rPr lang="en-US" dirty="0"/>
              <a:t>mat=[z1;z2;yg]</a:t>
            </a:r>
          </a:p>
        </p:txBody>
      </p:sp>
      <p:sp>
        <p:nvSpPr>
          <p:cNvPr id="11269" name="Rectangle 4"/>
          <p:cNvSpPr>
            <a:spLocks noChangeArrowheads="1"/>
          </p:cNvSpPr>
          <p:nvPr/>
        </p:nvSpPr>
        <p:spPr bwMode="auto">
          <a:xfrm>
            <a:off x="645160" y="3210408"/>
            <a:ext cx="7924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dirty="0"/>
          </a:p>
          <a:p>
            <a:pPr eaLnBrk="1" hangingPunct="1"/>
            <a:r>
              <a:rPr lang="en-US" dirty="0"/>
              <a:t>mat =</a:t>
            </a:r>
          </a:p>
          <a:p>
            <a:pPr eaLnBrk="1" hangingPunct="1"/>
            <a:r>
              <a:rPr lang="en-US" dirty="0"/>
              <a:t>  Columns 1 through 8</a:t>
            </a:r>
          </a:p>
          <a:p>
            <a:pPr eaLnBrk="1" hangingPunct="1"/>
            <a:r>
              <a:rPr lang="en-US" dirty="0"/>
              <a:t>   -1.200   -1.260   -1.200   -1.140   -1.080   -1.080   -1.020   -0.960</a:t>
            </a:r>
          </a:p>
          <a:p>
            <a:pPr eaLnBrk="1" hangingPunct="1"/>
            <a:r>
              <a:rPr lang="en-US" dirty="0"/>
              <a:t>    1.000    1.000    1.050    1.050    1.075    1.125    1.1875    1.150</a:t>
            </a:r>
          </a:p>
          <a:p>
            <a:pPr eaLnBrk="1" hangingPunct="1"/>
            <a:r>
              <a:rPr lang="en-US" dirty="0"/>
              <a:t>   24.20      39.64    20.05   10.81     5.16     4.498    6.244      9.058</a:t>
            </a:r>
          </a:p>
          <a:p>
            <a:pPr eaLnBrk="1" hangingPunct="1"/>
            <a:endParaRPr lang="en-US" dirty="0"/>
          </a:p>
          <a:p>
            <a:pPr eaLnBrk="1" hangingPunct="1"/>
            <a:r>
              <a:rPr lang="en-US" dirty="0"/>
              <a:t>  Columns 9 through 16</a:t>
            </a:r>
          </a:p>
          <a:p>
            <a:pPr eaLnBrk="1" hangingPunct="1"/>
            <a:r>
              <a:rPr lang="en-US" dirty="0"/>
              <a:t>   -1.020   -1.020   -1.065   -1.125   -1.046   -1.031   -1.007   -1.013</a:t>
            </a:r>
          </a:p>
          <a:p>
            <a:pPr eaLnBrk="1" hangingPunct="1"/>
            <a:r>
              <a:rPr lang="en-US" dirty="0"/>
              <a:t>    1.125    1.175    1.100    1.100    1.119    1.094    1.078    1.113</a:t>
            </a:r>
          </a:p>
          <a:p>
            <a:pPr eaLnBrk="1" hangingPunct="1"/>
            <a:r>
              <a:rPr lang="en-US" dirty="0"/>
              <a:t>    4.796    5.892    4.381    7.259    4.245    4.218    4.441    4.813</a:t>
            </a:r>
          </a:p>
        </p:txBody>
      </p:sp>
    </p:spTree>
    <p:extLst>
      <p:ext uri="{BB962C8B-B14F-4D97-AF65-F5344CB8AC3E}">
        <p14:creationId xmlns:p14="http://schemas.microsoft.com/office/powerpoint/2010/main" val="133145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a:t>REFLECTION AND EXPANSION</a:t>
            </a:r>
          </a:p>
        </p:txBody>
      </p:sp>
      <p:graphicFrame>
        <p:nvGraphicFramePr>
          <p:cNvPr id="1026" name="Object 5"/>
          <p:cNvGraphicFramePr>
            <a:graphicFrameLocks noGrp="1" noChangeAspect="1"/>
          </p:cNvGraphicFramePr>
          <p:nvPr>
            <p:ph sz="half" idx="4294967295"/>
          </p:nvPr>
        </p:nvGraphicFramePr>
        <p:xfrm>
          <a:off x="2615904" y="755490"/>
          <a:ext cx="3797280" cy="419040"/>
        </p:xfrm>
        <a:graphic>
          <a:graphicData uri="http://schemas.openxmlformats.org/presentationml/2006/ole">
            <mc:AlternateContent xmlns:mc="http://schemas.openxmlformats.org/markup-compatibility/2006">
              <mc:Choice xmlns:v="urn:schemas-microsoft-com:vml" Requires="v">
                <p:oleObj name="Equation" r:id="rId3" imgW="3797280" imgH="419040" progId="Equation.DSMT4">
                  <p:embed/>
                </p:oleObj>
              </mc:Choice>
              <mc:Fallback>
                <p:oleObj name="Equation" r:id="rId3" imgW="3797280" imgH="419040" progId="Equation.DSMT4">
                  <p:embed/>
                  <p:pic>
                    <p:nvPicPr>
                      <p:cNvPr id="1026" name="Object 5"/>
                      <p:cNvPicPr>
                        <a:picLocks noChangeAspect="1" noChangeArrowheads="1"/>
                      </p:cNvPicPr>
                      <p:nvPr/>
                    </p:nvPicPr>
                    <p:blipFill>
                      <a:blip r:embed="rId4"/>
                      <a:srcRect/>
                      <a:stretch>
                        <a:fillRect/>
                      </a:stretch>
                    </p:blipFill>
                    <p:spPr bwMode="auto">
                      <a:xfrm>
                        <a:off x="2615904" y="755490"/>
                        <a:ext cx="3797280" cy="41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 name="Group 87">
            <a:extLst>
              <a:ext uri="{FF2B5EF4-FFF2-40B4-BE49-F238E27FC236}">
                <a16:creationId xmlns:a16="http://schemas.microsoft.com/office/drawing/2014/main" id="{44906801-D046-482F-BF5B-E62E8F8A7A34}"/>
              </a:ext>
            </a:extLst>
          </p:cNvPr>
          <p:cNvGrpSpPr/>
          <p:nvPr/>
        </p:nvGrpSpPr>
        <p:grpSpPr>
          <a:xfrm>
            <a:off x="1390788" y="1460501"/>
            <a:ext cx="6030776" cy="4627555"/>
            <a:chOff x="1390788" y="1460501"/>
            <a:chExt cx="6030776" cy="4627555"/>
          </a:xfrm>
        </p:grpSpPr>
        <p:sp>
          <p:nvSpPr>
            <p:cNvPr id="89" name="Rectangle 5">
              <a:extLst>
                <a:ext uri="{FF2B5EF4-FFF2-40B4-BE49-F238E27FC236}">
                  <a16:creationId xmlns:a16="http://schemas.microsoft.com/office/drawing/2014/main" id="{F0BD80E5-3E1A-4D01-837C-A0C749D778A6}"/>
                </a:ext>
              </a:extLst>
            </p:cNvPr>
            <p:cNvSpPr>
              <a:spLocks noChangeArrowheads="1"/>
            </p:cNvSpPr>
            <p:nvPr/>
          </p:nvSpPr>
          <p:spPr bwMode="auto">
            <a:xfrm>
              <a:off x="2281696" y="1575707"/>
              <a:ext cx="4887913" cy="3859213"/>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90" name="Rectangle 10">
              <a:extLst>
                <a:ext uri="{FF2B5EF4-FFF2-40B4-BE49-F238E27FC236}">
                  <a16:creationId xmlns:a16="http://schemas.microsoft.com/office/drawing/2014/main" id="{A2795D7F-3C99-4EF6-A483-49FDFE1972D8}"/>
                </a:ext>
              </a:extLst>
            </p:cNvPr>
            <p:cNvSpPr>
              <a:spLocks noChangeArrowheads="1"/>
            </p:cNvSpPr>
            <p:nvPr/>
          </p:nvSpPr>
          <p:spPr bwMode="auto">
            <a:xfrm>
              <a:off x="2089151" y="5472114"/>
              <a:ext cx="354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-1.3</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91" name="Line 11">
              <a:extLst>
                <a:ext uri="{FF2B5EF4-FFF2-40B4-BE49-F238E27FC236}">
                  <a16:creationId xmlns:a16="http://schemas.microsoft.com/office/drawing/2014/main" id="{CAE35F1C-E817-4B7A-A177-CF316597EB89}"/>
                </a:ext>
              </a:extLst>
            </p:cNvPr>
            <p:cNvSpPr>
              <a:spLocks noChangeShapeType="1"/>
            </p:cNvSpPr>
            <p:nvPr/>
          </p:nvSpPr>
          <p:spPr bwMode="auto">
            <a:xfrm flipV="1">
              <a:off x="2935289"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2" name="Rectangle 12">
              <a:extLst>
                <a:ext uri="{FF2B5EF4-FFF2-40B4-BE49-F238E27FC236}">
                  <a16:creationId xmlns:a16="http://schemas.microsoft.com/office/drawing/2014/main" id="{24DD9EEC-E30E-4080-97A1-C7CC9748E879}"/>
                </a:ext>
              </a:extLst>
            </p:cNvPr>
            <p:cNvSpPr>
              <a:spLocks noChangeArrowheads="1"/>
            </p:cNvSpPr>
            <p:nvPr/>
          </p:nvSpPr>
          <p:spPr bwMode="auto">
            <a:xfrm>
              <a:off x="2754314" y="5472114"/>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-1.25</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93" name="Line 13">
              <a:extLst>
                <a:ext uri="{FF2B5EF4-FFF2-40B4-BE49-F238E27FC236}">
                  <a16:creationId xmlns:a16="http://schemas.microsoft.com/office/drawing/2014/main" id="{32E3FCDD-8E14-4105-BB2D-BCCAC95068BB}"/>
                </a:ext>
              </a:extLst>
            </p:cNvPr>
            <p:cNvSpPr>
              <a:spLocks noChangeShapeType="1"/>
            </p:cNvSpPr>
            <p:nvPr/>
          </p:nvSpPr>
          <p:spPr bwMode="auto">
            <a:xfrm flipV="1">
              <a:off x="3635376"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4" name="Rectangle 14">
              <a:extLst>
                <a:ext uri="{FF2B5EF4-FFF2-40B4-BE49-F238E27FC236}">
                  <a16:creationId xmlns:a16="http://schemas.microsoft.com/office/drawing/2014/main" id="{A00D4CD4-8F89-4FFE-A991-4C77F68A2C06}"/>
                </a:ext>
              </a:extLst>
            </p:cNvPr>
            <p:cNvSpPr>
              <a:spLocks noChangeArrowheads="1"/>
            </p:cNvSpPr>
            <p:nvPr/>
          </p:nvSpPr>
          <p:spPr bwMode="auto">
            <a:xfrm>
              <a:off x="3487739" y="5472114"/>
              <a:ext cx="354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anose="020B0604020202020204" pitchFamily="34" charset="0"/>
                </a:rPr>
                <a:t>-1.2</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95" name="Line 15">
              <a:extLst>
                <a:ext uri="{FF2B5EF4-FFF2-40B4-BE49-F238E27FC236}">
                  <a16:creationId xmlns:a16="http://schemas.microsoft.com/office/drawing/2014/main" id="{1D292D92-C8ED-435F-8E9A-A01B64D90D13}"/>
                </a:ext>
              </a:extLst>
            </p:cNvPr>
            <p:cNvSpPr>
              <a:spLocks noChangeShapeType="1"/>
            </p:cNvSpPr>
            <p:nvPr/>
          </p:nvSpPr>
          <p:spPr bwMode="auto">
            <a:xfrm flipV="1">
              <a:off x="4335464"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6" name="Rectangle 16">
              <a:extLst>
                <a:ext uri="{FF2B5EF4-FFF2-40B4-BE49-F238E27FC236}">
                  <a16:creationId xmlns:a16="http://schemas.microsoft.com/office/drawing/2014/main" id="{39B4FC14-E09C-4F06-A95C-866BFD49E552}"/>
                </a:ext>
              </a:extLst>
            </p:cNvPr>
            <p:cNvSpPr>
              <a:spLocks noChangeArrowheads="1"/>
            </p:cNvSpPr>
            <p:nvPr/>
          </p:nvSpPr>
          <p:spPr bwMode="auto">
            <a:xfrm>
              <a:off x="4154489" y="5472114"/>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-1.15</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97" name="Line 17">
              <a:extLst>
                <a:ext uri="{FF2B5EF4-FFF2-40B4-BE49-F238E27FC236}">
                  <a16:creationId xmlns:a16="http://schemas.microsoft.com/office/drawing/2014/main" id="{4280E987-F34D-4A16-8ED8-8C4AE8047290}"/>
                </a:ext>
              </a:extLst>
            </p:cNvPr>
            <p:cNvSpPr>
              <a:spLocks noChangeShapeType="1"/>
            </p:cNvSpPr>
            <p:nvPr/>
          </p:nvSpPr>
          <p:spPr bwMode="auto">
            <a:xfrm flipV="1">
              <a:off x="5022851"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8" name="Rectangle 18">
              <a:extLst>
                <a:ext uri="{FF2B5EF4-FFF2-40B4-BE49-F238E27FC236}">
                  <a16:creationId xmlns:a16="http://schemas.microsoft.com/office/drawing/2014/main" id="{EDC6F94B-AE10-44CF-8059-0DE61D4AFFCE}"/>
                </a:ext>
              </a:extLst>
            </p:cNvPr>
            <p:cNvSpPr>
              <a:spLocks noChangeArrowheads="1"/>
            </p:cNvSpPr>
            <p:nvPr/>
          </p:nvSpPr>
          <p:spPr bwMode="auto">
            <a:xfrm>
              <a:off x="4876801" y="5472114"/>
              <a:ext cx="354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99" name="Line 19">
              <a:extLst>
                <a:ext uri="{FF2B5EF4-FFF2-40B4-BE49-F238E27FC236}">
                  <a16:creationId xmlns:a16="http://schemas.microsoft.com/office/drawing/2014/main" id="{5CD0CCFB-3BC6-4188-97BC-866392CD5EB1}"/>
                </a:ext>
              </a:extLst>
            </p:cNvPr>
            <p:cNvSpPr>
              <a:spLocks noChangeShapeType="1"/>
            </p:cNvSpPr>
            <p:nvPr/>
          </p:nvSpPr>
          <p:spPr bwMode="auto">
            <a:xfrm flipV="1">
              <a:off x="5722939"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0" name="Rectangle 20">
              <a:extLst>
                <a:ext uri="{FF2B5EF4-FFF2-40B4-BE49-F238E27FC236}">
                  <a16:creationId xmlns:a16="http://schemas.microsoft.com/office/drawing/2014/main" id="{70D27C13-A339-45E0-9E6F-2DF187BBA996}"/>
                </a:ext>
              </a:extLst>
            </p:cNvPr>
            <p:cNvSpPr>
              <a:spLocks noChangeArrowheads="1"/>
            </p:cNvSpPr>
            <p:nvPr/>
          </p:nvSpPr>
          <p:spPr bwMode="auto">
            <a:xfrm>
              <a:off x="5543551" y="5472114"/>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-1.05</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01" name="Line 21">
              <a:extLst>
                <a:ext uri="{FF2B5EF4-FFF2-40B4-BE49-F238E27FC236}">
                  <a16:creationId xmlns:a16="http://schemas.microsoft.com/office/drawing/2014/main" id="{05A73673-B8CB-49DE-9C8E-1ADDD8742803}"/>
                </a:ext>
              </a:extLst>
            </p:cNvPr>
            <p:cNvSpPr>
              <a:spLocks noChangeShapeType="1"/>
            </p:cNvSpPr>
            <p:nvPr/>
          </p:nvSpPr>
          <p:spPr bwMode="auto">
            <a:xfrm flipV="1">
              <a:off x="6434139"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2" name="Rectangle 22">
              <a:extLst>
                <a:ext uri="{FF2B5EF4-FFF2-40B4-BE49-F238E27FC236}">
                  <a16:creationId xmlns:a16="http://schemas.microsoft.com/office/drawing/2014/main" id="{284B9EFB-D6DD-4E8E-B61D-CEBF07F4EACD}"/>
                </a:ext>
              </a:extLst>
            </p:cNvPr>
            <p:cNvSpPr>
              <a:spLocks noChangeArrowheads="1"/>
            </p:cNvSpPr>
            <p:nvPr/>
          </p:nvSpPr>
          <p:spPr bwMode="auto">
            <a:xfrm>
              <a:off x="6354764" y="5472114"/>
              <a:ext cx="182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03" name="Line 23">
              <a:extLst>
                <a:ext uri="{FF2B5EF4-FFF2-40B4-BE49-F238E27FC236}">
                  <a16:creationId xmlns:a16="http://schemas.microsoft.com/office/drawing/2014/main" id="{A888A905-0E94-44C9-81DF-959EBD120FBC}"/>
                </a:ext>
              </a:extLst>
            </p:cNvPr>
            <p:cNvSpPr>
              <a:spLocks noChangeShapeType="1"/>
            </p:cNvSpPr>
            <p:nvPr/>
          </p:nvSpPr>
          <p:spPr bwMode="auto">
            <a:xfrm flipV="1">
              <a:off x="7134226" y="5381626"/>
              <a:ext cx="0" cy="57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4" name="Rectangle 24">
              <a:extLst>
                <a:ext uri="{FF2B5EF4-FFF2-40B4-BE49-F238E27FC236}">
                  <a16:creationId xmlns:a16="http://schemas.microsoft.com/office/drawing/2014/main" id="{C3159E7F-7F49-42E5-A4C1-C68292F92F84}"/>
                </a:ext>
              </a:extLst>
            </p:cNvPr>
            <p:cNvSpPr>
              <a:spLocks noChangeArrowheads="1"/>
            </p:cNvSpPr>
            <p:nvPr/>
          </p:nvSpPr>
          <p:spPr bwMode="auto">
            <a:xfrm>
              <a:off x="6953251" y="5472114"/>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-0.95</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05" name="Rectangle 26">
              <a:extLst>
                <a:ext uri="{FF2B5EF4-FFF2-40B4-BE49-F238E27FC236}">
                  <a16:creationId xmlns:a16="http://schemas.microsoft.com/office/drawing/2014/main" id="{159276C6-3557-43DF-8295-BEC32501F3BC}"/>
                </a:ext>
              </a:extLst>
            </p:cNvPr>
            <p:cNvSpPr>
              <a:spLocks noChangeArrowheads="1"/>
            </p:cNvSpPr>
            <p:nvPr/>
          </p:nvSpPr>
          <p:spPr bwMode="auto">
            <a:xfrm>
              <a:off x="2016126" y="5319714"/>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anose="020B0604020202020204" pitchFamily="34" charset="0"/>
                </a:rPr>
                <a:t>1</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6" name="Line 27">
              <a:extLst>
                <a:ext uri="{FF2B5EF4-FFF2-40B4-BE49-F238E27FC236}">
                  <a16:creationId xmlns:a16="http://schemas.microsoft.com/office/drawing/2014/main" id="{132486BF-3A18-42AF-807A-53205D769718}"/>
                </a:ext>
              </a:extLst>
            </p:cNvPr>
            <p:cNvSpPr>
              <a:spLocks noChangeShapeType="1"/>
            </p:cNvSpPr>
            <p:nvPr/>
          </p:nvSpPr>
          <p:spPr bwMode="auto">
            <a:xfrm>
              <a:off x="2235201" y="5043489"/>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7" name="Rectangle 28">
              <a:extLst>
                <a:ext uri="{FF2B5EF4-FFF2-40B4-BE49-F238E27FC236}">
                  <a16:creationId xmlns:a16="http://schemas.microsoft.com/office/drawing/2014/main" id="{99434A8F-152F-45AE-BFE9-F65A2596152E}"/>
                </a:ext>
              </a:extLst>
            </p:cNvPr>
            <p:cNvSpPr>
              <a:spLocks noChangeArrowheads="1"/>
            </p:cNvSpPr>
            <p:nvPr/>
          </p:nvSpPr>
          <p:spPr bwMode="auto">
            <a:xfrm>
              <a:off x="1812926" y="4924426"/>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anose="020B0604020202020204" pitchFamily="34" charset="0"/>
                </a:rPr>
                <a:t>1.02</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8" name="Line 29">
              <a:extLst>
                <a:ext uri="{FF2B5EF4-FFF2-40B4-BE49-F238E27FC236}">
                  <a16:creationId xmlns:a16="http://schemas.microsoft.com/office/drawing/2014/main" id="{F3CD12A5-CA5A-4097-A4F2-4E9B50FD0C2E}"/>
                </a:ext>
              </a:extLst>
            </p:cNvPr>
            <p:cNvSpPr>
              <a:spLocks noChangeShapeType="1"/>
            </p:cNvSpPr>
            <p:nvPr/>
          </p:nvSpPr>
          <p:spPr bwMode="auto">
            <a:xfrm>
              <a:off x="2235201" y="4659314"/>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9" name="Rectangle 30">
              <a:extLst>
                <a:ext uri="{FF2B5EF4-FFF2-40B4-BE49-F238E27FC236}">
                  <a16:creationId xmlns:a16="http://schemas.microsoft.com/office/drawing/2014/main" id="{A3543BF7-73B8-4C0A-872D-30234AC36329}"/>
                </a:ext>
              </a:extLst>
            </p:cNvPr>
            <p:cNvSpPr>
              <a:spLocks noChangeArrowheads="1"/>
            </p:cNvSpPr>
            <p:nvPr/>
          </p:nvSpPr>
          <p:spPr bwMode="auto">
            <a:xfrm>
              <a:off x="1812926" y="4541839"/>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1.04</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10" name="Line 31">
              <a:extLst>
                <a:ext uri="{FF2B5EF4-FFF2-40B4-BE49-F238E27FC236}">
                  <a16:creationId xmlns:a16="http://schemas.microsoft.com/office/drawing/2014/main" id="{23DCA800-1244-4F6B-998B-1B312526E38C}"/>
                </a:ext>
              </a:extLst>
            </p:cNvPr>
            <p:cNvSpPr>
              <a:spLocks noChangeShapeType="1"/>
            </p:cNvSpPr>
            <p:nvPr/>
          </p:nvSpPr>
          <p:spPr bwMode="auto">
            <a:xfrm>
              <a:off x="2235201" y="4276726"/>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1" name="Rectangle 32">
              <a:extLst>
                <a:ext uri="{FF2B5EF4-FFF2-40B4-BE49-F238E27FC236}">
                  <a16:creationId xmlns:a16="http://schemas.microsoft.com/office/drawing/2014/main" id="{4BA8E3B3-8967-4A69-9A57-C455EC1C0A2B}"/>
                </a:ext>
              </a:extLst>
            </p:cNvPr>
            <p:cNvSpPr>
              <a:spLocks noChangeArrowheads="1"/>
            </p:cNvSpPr>
            <p:nvPr/>
          </p:nvSpPr>
          <p:spPr bwMode="auto">
            <a:xfrm>
              <a:off x="1812926" y="4157664"/>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1.06</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12" name="Line 33">
              <a:extLst>
                <a:ext uri="{FF2B5EF4-FFF2-40B4-BE49-F238E27FC236}">
                  <a16:creationId xmlns:a16="http://schemas.microsoft.com/office/drawing/2014/main" id="{D487E595-4A6D-485E-9699-AFF8D6BE6BD9}"/>
                </a:ext>
              </a:extLst>
            </p:cNvPr>
            <p:cNvSpPr>
              <a:spLocks noChangeShapeType="1"/>
            </p:cNvSpPr>
            <p:nvPr/>
          </p:nvSpPr>
          <p:spPr bwMode="auto">
            <a:xfrm>
              <a:off x="2235201" y="389255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3" name="Rectangle 34">
              <a:extLst>
                <a:ext uri="{FF2B5EF4-FFF2-40B4-BE49-F238E27FC236}">
                  <a16:creationId xmlns:a16="http://schemas.microsoft.com/office/drawing/2014/main" id="{3563F805-3D97-4DC2-A543-5A96EC4289B4}"/>
                </a:ext>
              </a:extLst>
            </p:cNvPr>
            <p:cNvSpPr>
              <a:spLocks noChangeArrowheads="1"/>
            </p:cNvSpPr>
            <p:nvPr/>
          </p:nvSpPr>
          <p:spPr bwMode="auto">
            <a:xfrm>
              <a:off x="1812926" y="3773489"/>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1.08</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14" name="Line 35">
              <a:extLst>
                <a:ext uri="{FF2B5EF4-FFF2-40B4-BE49-F238E27FC236}">
                  <a16:creationId xmlns:a16="http://schemas.microsoft.com/office/drawing/2014/main" id="{D92C8FEC-4F59-4110-87CB-B02D5A1BC0D9}"/>
                </a:ext>
              </a:extLst>
            </p:cNvPr>
            <p:cNvSpPr>
              <a:spLocks noChangeShapeType="1"/>
            </p:cNvSpPr>
            <p:nvPr/>
          </p:nvSpPr>
          <p:spPr bwMode="auto">
            <a:xfrm>
              <a:off x="2235201" y="3508376"/>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5" name="Rectangle 36">
              <a:extLst>
                <a:ext uri="{FF2B5EF4-FFF2-40B4-BE49-F238E27FC236}">
                  <a16:creationId xmlns:a16="http://schemas.microsoft.com/office/drawing/2014/main" id="{D6900628-EE92-4DB8-A960-DC911FE82D6A}"/>
                </a:ext>
              </a:extLst>
            </p:cNvPr>
            <p:cNvSpPr>
              <a:spLocks noChangeArrowheads="1"/>
            </p:cNvSpPr>
            <p:nvPr/>
          </p:nvSpPr>
          <p:spPr bwMode="auto">
            <a:xfrm>
              <a:off x="1892301" y="3389314"/>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16" name="Line 37">
              <a:extLst>
                <a:ext uri="{FF2B5EF4-FFF2-40B4-BE49-F238E27FC236}">
                  <a16:creationId xmlns:a16="http://schemas.microsoft.com/office/drawing/2014/main" id="{985AF6A0-AB6A-4650-B07B-52C389368D97}"/>
                </a:ext>
              </a:extLst>
            </p:cNvPr>
            <p:cNvSpPr>
              <a:spLocks noChangeShapeType="1"/>
            </p:cNvSpPr>
            <p:nvPr/>
          </p:nvSpPr>
          <p:spPr bwMode="auto">
            <a:xfrm>
              <a:off x="2235201" y="3113089"/>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7" name="Rectangle 38">
              <a:extLst>
                <a:ext uri="{FF2B5EF4-FFF2-40B4-BE49-F238E27FC236}">
                  <a16:creationId xmlns:a16="http://schemas.microsoft.com/office/drawing/2014/main" id="{995DDD50-3B3C-44F3-BCE3-E21118863758}"/>
                </a:ext>
              </a:extLst>
            </p:cNvPr>
            <p:cNvSpPr>
              <a:spLocks noChangeArrowheads="1"/>
            </p:cNvSpPr>
            <p:nvPr/>
          </p:nvSpPr>
          <p:spPr bwMode="auto">
            <a:xfrm>
              <a:off x="1812926" y="2995614"/>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1.12</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18" name="Line 39">
              <a:extLst>
                <a:ext uri="{FF2B5EF4-FFF2-40B4-BE49-F238E27FC236}">
                  <a16:creationId xmlns:a16="http://schemas.microsoft.com/office/drawing/2014/main" id="{0863F99D-D8CD-4370-9F4B-288419C77065}"/>
                </a:ext>
              </a:extLst>
            </p:cNvPr>
            <p:cNvSpPr>
              <a:spLocks noChangeShapeType="1"/>
            </p:cNvSpPr>
            <p:nvPr/>
          </p:nvSpPr>
          <p:spPr bwMode="auto">
            <a:xfrm>
              <a:off x="2235201" y="273050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9" name="Rectangle 40">
              <a:extLst>
                <a:ext uri="{FF2B5EF4-FFF2-40B4-BE49-F238E27FC236}">
                  <a16:creationId xmlns:a16="http://schemas.microsoft.com/office/drawing/2014/main" id="{E8114AF6-EC22-4FB7-B546-EE10A8E4C1D5}"/>
                </a:ext>
              </a:extLst>
            </p:cNvPr>
            <p:cNvSpPr>
              <a:spLocks noChangeArrowheads="1"/>
            </p:cNvSpPr>
            <p:nvPr/>
          </p:nvSpPr>
          <p:spPr bwMode="auto">
            <a:xfrm>
              <a:off x="1812926" y="2611439"/>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1.14</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20" name="Line 41">
              <a:extLst>
                <a:ext uri="{FF2B5EF4-FFF2-40B4-BE49-F238E27FC236}">
                  <a16:creationId xmlns:a16="http://schemas.microsoft.com/office/drawing/2014/main" id="{10810DD4-6271-4A76-95CE-D644B14CE70C}"/>
                </a:ext>
              </a:extLst>
            </p:cNvPr>
            <p:cNvSpPr>
              <a:spLocks noChangeShapeType="1"/>
            </p:cNvSpPr>
            <p:nvPr/>
          </p:nvSpPr>
          <p:spPr bwMode="auto">
            <a:xfrm>
              <a:off x="2235201" y="2346326"/>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1" name="Rectangle 42">
              <a:extLst>
                <a:ext uri="{FF2B5EF4-FFF2-40B4-BE49-F238E27FC236}">
                  <a16:creationId xmlns:a16="http://schemas.microsoft.com/office/drawing/2014/main" id="{43A04AA7-26AB-44D5-AED6-4D54F6A38A3C}"/>
                </a:ext>
              </a:extLst>
            </p:cNvPr>
            <p:cNvSpPr>
              <a:spLocks noChangeArrowheads="1"/>
            </p:cNvSpPr>
            <p:nvPr/>
          </p:nvSpPr>
          <p:spPr bwMode="auto">
            <a:xfrm>
              <a:off x="1812926" y="2227264"/>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1.16</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22" name="Line 43">
              <a:extLst>
                <a:ext uri="{FF2B5EF4-FFF2-40B4-BE49-F238E27FC236}">
                  <a16:creationId xmlns:a16="http://schemas.microsoft.com/office/drawing/2014/main" id="{E1D4282C-9E25-460F-A8CA-CBA26881F9CF}"/>
                </a:ext>
              </a:extLst>
            </p:cNvPr>
            <p:cNvSpPr>
              <a:spLocks noChangeShapeType="1"/>
            </p:cNvSpPr>
            <p:nvPr/>
          </p:nvSpPr>
          <p:spPr bwMode="auto">
            <a:xfrm>
              <a:off x="2235201" y="196215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3" name="Rectangle 44">
              <a:extLst>
                <a:ext uri="{FF2B5EF4-FFF2-40B4-BE49-F238E27FC236}">
                  <a16:creationId xmlns:a16="http://schemas.microsoft.com/office/drawing/2014/main" id="{D397616E-9187-4672-991E-195071724DC9}"/>
                </a:ext>
              </a:extLst>
            </p:cNvPr>
            <p:cNvSpPr>
              <a:spLocks noChangeArrowheads="1"/>
            </p:cNvSpPr>
            <p:nvPr/>
          </p:nvSpPr>
          <p:spPr bwMode="auto">
            <a:xfrm>
              <a:off x="1812926" y="1843089"/>
              <a:ext cx="39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Helvetica" panose="020B0604020202020204" pitchFamily="34" charset="0"/>
                </a:rPr>
                <a:t>1.18</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24" name="Line 45">
              <a:extLst>
                <a:ext uri="{FF2B5EF4-FFF2-40B4-BE49-F238E27FC236}">
                  <a16:creationId xmlns:a16="http://schemas.microsoft.com/office/drawing/2014/main" id="{3597316F-0BEB-4389-833C-AC6B7674FBF5}"/>
                </a:ext>
              </a:extLst>
            </p:cNvPr>
            <p:cNvSpPr>
              <a:spLocks noChangeShapeType="1"/>
            </p:cNvSpPr>
            <p:nvPr/>
          </p:nvSpPr>
          <p:spPr bwMode="auto">
            <a:xfrm>
              <a:off x="2235201" y="1579564"/>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5" name="Rectangle 46">
              <a:extLst>
                <a:ext uri="{FF2B5EF4-FFF2-40B4-BE49-F238E27FC236}">
                  <a16:creationId xmlns:a16="http://schemas.microsoft.com/office/drawing/2014/main" id="{BD760B8C-2065-4554-8613-F50A8C9862D8}"/>
                </a:ext>
              </a:extLst>
            </p:cNvPr>
            <p:cNvSpPr>
              <a:spLocks noChangeArrowheads="1"/>
            </p:cNvSpPr>
            <p:nvPr/>
          </p:nvSpPr>
          <p:spPr bwMode="auto">
            <a:xfrm>
              <a:off x="1892301" y="1460501"/>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Helvetica" panose="020B0604020202020204" pitchFamily="34" charset="0"/>
                </a:rPr>
                <a:t>1.2</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6" name="Oval 47">
              <a:extLst>
                <a:ext uri="{FF2B5EF4-FFF2-40B4-BE49-F238E27FC236}">
                  <a16:creationId xmlns:a16="http://schemas.microsoft.com/office/drawing/2014/main" id="{BFB677E5-B805-49F7-BA0B-9D2CD84AF52F}"/>
                </a:ext>
              </a:extLst>
            </p:cNvPr>
            <p:cNvSpPr>
              <a:spLocks noChangeArrowheads="1"/>
            </p:cNvSpPr>
            <p:nvPr/>
          </p:nvSpPr>
          <p:spPr bwMode="auto">
            <a:xfrm>
              <a:off x="3589339" y="5394326"/>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7" name="Oval 48">
              <a:extLst>
                <a:ext uri="{FF2B5EF4-FFF2-40B4-BE49-F238E27FC236}">
                  <a16:creationId xmlns:a16="http://schemas.microsoft.com/office/drawing/2014/main" id="{981FBA9F-6883-4D14-85DD-4A8CEEB600A0}"/>
                </a:ext>
              </a:extLst>
            </p:cNvPr>
            <p:cNvSpPr>
              <a:spLocks noChangeArrowheads="1"/>
            </p:cNvSpPr>
            <p:nvPr/>
          </p:nvSpPr>
          <p:spPr bwMode="auto">
            <a:xfrm>
              <a:off x="2743201" y="5394326"/>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8" name="Oval 49">
              <a:extLst>
                <a:ext uri="{FF2B5EF4-FFF2-40B4-BE49-F238E27FC236}">
                  <a16:creationId xmlns:a16="http://schemas.microsoft.com/office/drawing/2014/main" id="{81A92A2D-1204-4F00-A1E6-A3928026FB82}"/>
                </a:ext>
              </a:extLst>
            </p:cNvPr>
            <p:cNvSpPr>
              <a:spLocks noChangeArrowheads="1"/>
            </p:cNvSpPr>
            <p:nvPr/>
          </p:nvSpPr>
          <p:spPr bwMode="auto">
            <a:xfrm>
              <a:off x="3589339" y="4422776"/>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9" name="Oval 50">
              <a:extLst>
                <a:ext uri="{FF2B5EF4-FFF2-40B4-BE49-F238E27FC236}">
                  <a16:creationId xmlns:a16="http://schemas.microsoft.com/office/drawing/2014/main" id="{C3F01261-5B24-4C16-A906-312751EF0C86}"/>
                </a:ext>
              </a:extLst>
            </p:cNvPr>
            <p:cNvSpPr>
              <a:spLocks noChangeArrowheads="1"/>
            </p:cNvSpPr>
            <p:nvPr/>
          </p:nvSpPr>
          <p:spPr bwMode="auto">
            <a:xfrm>
              <a:off x="4425951" y="4422776"/>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30" name="Oval 51">
              <a:extLst>
                <a:ext uri="{FF2B5EF4-FFF2-40B4-BE49-F238E27FC236}">
                  <a16:creationId xmlns:a16="http://schemas.microsoft.com/office/drawing/2014/main" id="{905735AC-8244-40F8-A112-81098515F644}"/>
                </a:ext>
              </a:extLst>
            </p:cNvPr>
            <p:cNvSpPr>
              <a:spLocks noChangeArrowheads="1"/>
            </p:cNvSpPr>
            <p:nvPr/>
          </p:nvSpPr>
          <p:spPr bwMode="auto">
            <a:xfrm>
              <a:off x="5260976" y="3937001"/>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31" name="Oval 52">
              <a:extLst>
                <a:ext uri="{FF2B5EF4-FFF2-40B4-BE49-F238E27FC236}">
                  <a16:creationId xmlns:a16="http://schemas.microsoft.com/office/drawing/2014/main" id="{FFDF703C-02C8-4959-8460-3F6627414568}"/>
                </a:ext>
              </a:extLst>
            </p:cNvPr>
            <p:cNvSpPr>
              <a:spLocks noChangeArrowheads="1"/>
            </p:cNvSpPr>
            <p:nvPr/>
          </p:nvSpPr>
          <p:spPr bwMode="auto">
            <a:xfrm>
              <a:off x="5260976" y="2978151"/>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32" name="Oval 53">
              <a:extLst>
                <a:ext uri="{FF2B5EF4-FFF2-40B4-BE49-F238E27FC236}">
                  <a16:creationId xmlns:a16="http://schemas.microsoft.com/office/drawing/2014/main" id="{9AFEB862-0025-42A2-B569-574DE8E4FCE4}"/>
                </a:ext>
              </a:extLst>
            </p:cNvPr>
            <p:cNvSpPr>
              <a:spLocks noChangeArrowheads="1"/>
            </p:cNvSpPr>
            <p:nvPr/>
          </p:nvSpPr>
          <p:spPr bwMode="auto">
            <a:xfrm>
              <a:off x="6107114" y="1770064"/>
              <a:ext cx="101600" cy="101600"/>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33" name="TextBox 132">
              <a:extLst>
                <a:ext uri="{FF2B5EF4-FFF2-40B4-BE49-F238E27FC236}">
                  <a16:creationId xmlns:a16="http://schemas.microsoft.com/office/drawing/2014/main" id="{5162AAA0-C5D8-469C-9C2C-5BF4160A54D0}"/>
                </a:ext>
              </a:extLst>
            </p:cNvPr>
            <p:cNvSpPr txBox="1"/>
            <p:nvPr/>
          </p:nvSpPr>
          <p:spPr>
            <a:xfrm>
              <a:off x="5499914" y="2824917"/>
              <a:ext cx="63350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4.49</a:t>
              </a:r>
            </a:p>
          </p:txBody>
        </p:sp>
        <p:sp>
          <p:nvSpPr>
            <p:cNvPr id="134" name="TextBox 133">
              <a:extLst>
                <a:ext uri="{FF2B5EF4-FFF2-40B4-BE49-F238E27FC236}">
                  <a16:creationId xmlns:a16="http://schemas.microsoft.com/office/drawing/2014/main" id="{FB8A5CA2-4395-4B25-92DB-7DF70416AF71}"/>
                </a:ext>
              </a:extLst>
            </p:cNvPr>
            <p:cNvSpPr txBox="1"/>
            <p:nvPr/>
          </p:nvSpPr>
          <p:spPr>
            <a:xfrm>
              <a:off x="6344515" y="1592818"/>
              <a:ext cx="63350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6.24</a:t>
              </a:r>
            </a:p>
          </p:txBody>
        </p:sp>
        <p:sp>
          <p:nvSpPr>
            <p:cNvPr id="135" name="Oval 134">
              <a:extLst>
                <a:ext uri="{FF2B5EF4-FFF2-40B4-BE49-F238E27FC236}">
                  <a16:creationId xmlns:a16="http://schemas.microsoft.com/office/drawing/2014/main" id="{7C64EE1E-E891-41C3-A79E-091B16679D90}"/>
                </a:ext>
              </a:extLst>
            </p:cNvPr>
            <p:cNvSpPr/>
            <p:nvPr/>
          </p:nvSpPr>
          <p:spPr>
            <a:xfrm>
              <a:off x="3436474" y="4960623"/>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1</a:t>
              </a:r>
            </a:p>
          </p:txBody>
        </p:sp>
        <p:sp>
          <p:nvSpPr>
            <p:cNvPr id="136" name="Oval 135">
              <a:extLst>
                <a:ext uri="{FF2B5EF4-FFF2-40B4-BE49-F238E27FC236}">
                  <a16:creationId xmlns:a16="http://schemas.microsoft.com/office/drawing/2014/main" id="{F1FEB43D-F8C1-4A8F-8362-1BAD39B3E74D}"/>
                </a:ext>
              </a:extLst>
            </p:cNvPr>
            <p:cNvSpPr/>
            <p:nvPr/>
          </p:nvSpPr>
          <p:spPr>
            <a:xfrm>
              <a:off x="2593036" y="4960623"/>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2</a:t>
              </a:r>
            </a:p>
          </p:txBody>
        </p:sp>
        <p:sp>
          <p:nvSpPr>
            <p:cNvPr id="137" name="Oval 136">
              <a:extLst>
                <a:ext uri="{FF2B5EF4-FFF2-40B4-BE49-F238E27FC236}">
                  <a16:creationId xmlns:a16="http://schemas.microsoft.com/office/drawing/2014/main" id="{F9717920-1514-4811-BB91-DF869B905D84}"/>
                </a:ext>
              </a:extLst>
            </p:cNvPr>
            <p:cNvSpPr/>
            <p:nvPr/>
          </p:nvSpPr>
          <p:spPr>
            <a:xfrm>
              <a:off x="3436474" y="3994503"/>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3</a:t>
              </a:r>
            </a:p>
          </p:txBody>
        </p:sp>
        <p:sp>
          <p:nvSpPr>
            <p:cNvPr id="138" name="Oval 137">
              <a:extLst>
                <a:ext uri="{FF2B5EF4-FFF2-40B4-BE49-F238E27FC236}">
                  <a16:creationId xmlns:a16="http://schemas.microsoft.com/office/drawing/2014/main" id="{8F07ED87-0C27-4983-81DF-6B5497E97696}"/>
                </a:ext>
              </a:extLst>
            </p:cNvPr>
            <p:cNvSpPr/>
            <p:nvPr/>
          </p:nvSpPr>
          <p:spPr>
            <a:xfrm>
              <a:off x="4269265" y="3994503"/>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4</a:t>
              </a:r>
            </a:p>
          </p:txBody>
        </p:sp>
        <p:sp>
          <p:nvSpPr>
            <p:cNvPr id="139" name="Oval 138">
              <a:extLst>
                <a:ext uri="{FF2B5EF4-FFF2-40B4-BE49-F238E27FC236}">
                  <a16:creationId xmlns:a16="http://schemas.microsoft.com/office/drawing/2014/main" id="{59290E8A-1E0F-4DAE-ADDE-2A83EE682CB2}"/>
                </a:ext>
              </a:extLst>
            </p:cNvPr>
            <p:cNvSpPr/>
            <p:nvPr/>
          </p:nvSpPr>
          <p:spPr>
            <a:xfrm>
              <a:off x="5118736" y="3510439"/>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5</a:t>
              </a:r>
            </a:p>
          </p:txBody>
        </p:sp>
        <p:sp>
          <p:nvSpPr>
            <p:cNvPr id="140" name="Oval 139">
              <a:extLst>
                <a:ext uri="{FF2B5EF4-FFF2-40B4-BE49-F238E27FC236}">
                  <a16:creationId xmlns:a16="http://schemas.microsoft.com/office/drawing/2014/main" id="{389CD974-AC22-4D9D-8219-B539A01362CD}"/>
                </a:ext>
              </a:extLst>
            </p:cNvPr>
            <p:cNvSpPr/>
            <p:nvPr/>
          </p:nvSpPr>
          <p:spPr>
            <a:xfrm>
              <a:off x="5118282" y="2551589"/>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6</a:t>
              </a:r>
            </a:p>
          </p:txBody>
        </p:sp>
        <p:sp>
          <p:nvSpPr>
            <p:cNvPr id="141" name="Oval 140">
              <a:extLst>
                <a:ext uri="{FF2B5EF4-FFF2-40B4-BE49-F238E27FC236}">
                  <a16:creationId xmlns:a16="http://schemas.microsoft.com/office/drawing/2014/main" id="{159C5A6A-E349-44B2-86A5-DC5FB16C7073}"/>
                </a:ext>
              </a:extLst>
            </p:cNvPr>
            <p:cNvSpPr/>
            <p:nvPr/>
          </p:nvSpPr>
          <p:spPr>
            <a:xfrm>
              <a:off x="6468228" y="2002746"/>
              <a:ext cx="386080" cy="3860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rPr>
                <a:t>7</a:t>
              </a:r>
            </a:p>
          </p:txBody>
        </p:sp>
        <p:sp>
          <p:nvSpPr>
            <p:cNvPr id="142" name="TextBox 141">
              <a:extLst>
                <a:ext uri="{FF2B5EF4-FFF2-40B4-BE49-F238E27FC236}">
                  <a16:creationId xmlns:a16="http://schemas.microsoft.com/office/drawing/2014/main" id="{5BAB2013-29C2-4FCA-AF9C-A1A2658A09CC}"/>
                </a:ext>
              </a:extLst>
            </p:cNvPr>
            <p:cNvSpPr txBox="1"/>
            <p:nvPr/>
          </p:nvSpPr>
          <p:spPr>
            <a:xfrm>
              <a:off x="4616817" y="5662317"/>
              <a:ext cx="42191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a:t>
              </a:r>
              <a:r>
                <a:rPr lang="en-US" sz="2000" baseline="-25000" dirty="0">
                  <a:latin typeface="Arial" panose="020B0604020202020204" pitchFamily="34" charset="0"/>
                  <a:cs typeface="Arial" panose="020B0604020202020204" pitchFamily="34" charset="0"/>
                </a:rPr>
                <a:t>1</a:t>
              </a:r>
            </a:p>
          </p:txBody>
        </p:sp>
        <p:sp>
          <p:nvSpPr>
            <p:cNvPr id="143" name="TextBox 142">
              <a:extLst>
                <a:ext uri="{FF2B5EF4-FFF2-40B4-BE49-F238E27FC236}">
                  <a16:creationId xmlns:a16="http://schemas.microsoft.com/office/drawing/2014/main" id="{8A84FE77-6BA0-4A70-8751-EA6FF1CCE039}"/>
                </a:ext>
              </a:extLst>
            </p:cNvPr>
            <p:cNvSpPr txBox="1"/>
            <p:nvPr/>
          </p:nvSpPr>
          <p:spPr>
            <a:xfrm>
              <a:off x="1390788" y="3189259"/>
              <a:ext cx="42191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a:t>
              </a:r>
              <a:r>
                <a:rPr lang="en-US" sz="2000" baseline="-25000" dirty="0">
                  <a:latin typeface="Arial" panose="020B0604020202020204" pitchFamily="34" charset="0"/>
                  <a:cs typeface="Arial" panose="020B0604020202020204" pitchFamily="34" charset="0"/>
                </a:rPr>
                <a:t>2</a:t>
              </a:r>
            </a:p>
          </p:txBody>
        </p:sp>
        <p:sp>
          <p:nvSpPr>
            <p:cNvPr id="144" name="TextBox 143">
              <a:extLst>
                <a:ext uri="{FF2B5EF4-FFF2-40B4-BE49-F238E27FC236}">
                  <a16:creationId xmlns:a16="http://schemas.microsoft.com/office/drawing/2014/main" id="{DC086552-1319-4930-A7AB-B2C98E44AF36}"/>
                </a:ext>
              </a:extLst>
            </p:cNvPr>
            <p:cNvSpPr txBox="1"/>
            <p:nvPr/>
          </p:nvSpPr>
          <p:spPr>
            <a:xfrm>
              <a:off x="2478850" y="5704907"/>
              <a:ext cx="63350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39.6</a:t>
              </a:r>
            </a:p>
          </p:txBody>
        </p:sp>
        <p:sp>
          <p:nvSpPr>
            <p:cNvPr id="145" name="TextBox 144">
              <a:extLst>
                <a:ext uri="{FF2B5EF4-FFF2-40B4-BE49-F238E27FC236}">
                  <a16:creationId xmlns:a16="http://schemas.microsoft.com/office/drawing/2014/main" id="{305B91BE-D314-4D6D-A3BD-34C3945C18E9}"/>
                </a:ext>
              </a:extLst>
            </p:cNvPr>
            <p:cNvSpPr txBox="1"/>
            <p:nvPr/>
          </p:nvSpPr>
          <p:spPr>
            <a:xfrm>
              <a:off x="3329735" y="5718724"/>
              <a:ext cx="63350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24.2</a:t>
              </a:r>
            </a:p>
          </p:txBody>
        </p:sp>
        <p:sp>
          <p:nvSpPr>
            <p:cNvPr id="146" name="TextBox 145">
              <a:extLst>
                <a:ext uri="{FF2B5EF4-FFF2-40B4-BE49-F238E27FC236}">
                  <a16:creationId xmlns:a16="http://schemas.microsoft.com/office/drawing/2014/main" id="{0A9ADF6E-93F2-4439-87AE-3C63144584A5}"/>
                </a:ext>
              </a:extLst>
            </p:cNvPr>
            <p:cNvSpPr txBox="1"/>
            <p:nvPr/>
          </p:nvSpPr>
          <p:spPr>
            <a:xfrm>
              <a:off x="2662501" y="4243818"/>
              <a:ext cx="76174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20.05</a:t>
              </a:r>
            </a:p>
          </p:txBody>
        </p:sp>
        <p:sp>
          <p:nvSpPr>
            <p:cNvPr id="147" name="TextBox 146">
              <a:extLst>
                <a:ext uri="{FF2B5EF4-FFF2-40B4-BE49-F238E27FC236}">
                  <a16:creationId xmlns:a16="http://schemas.microsoft.com/office/drawing/2014/main" id="{52781C88-50FC-48D3-AAFA-9FAB60B56110}"/>
                </a:ext>
              </a:extLst>
            </p:cNvPr>
            <p:cNvSpPr txBox="1"/>
            <p:nvPr/>
          </p:nvSpPr>
          <p:spPr>
            <a:xfrm>
              <a:off x="4641517" y="4212374"/>
              <a:ext cx="76174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10.81</a:t>
              </a:r>
            </a:p>
          </p:txBody>
        </p:sp>
        <p:sp>
          <p:nvSpPr>
            <p:cNvPr id="148" name="TextBox 147">
              <a:extLst>
                <a:ext uri="{FF2B5EF4-FFF2-40B4-BE49-F238E27FC236}">
                  <a16:creationId xmlns:a16="http://schemas.microsoft.com/office/drawing/2014/main" id="{D6217E53-298C-4726-A854-6B72436622E1}"/>
                </a:ext>
              </a:extLst>
            </p:cNvPr>
            <p:cNvSpPr txBox="1"/>
            <p:nvPr/>
          </p:nvSpPr>
          <p:spPr>
            <a:xfrm>
              <a:off x="5485640" y="3778170"/>
              <a:ext cx="633507" cy="369332"/>
            </a:xfrm>
            <a:prstGeom prst="rect">
              <a:avLst/>
            </a:prstGeom>
            <a:no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5.16</a:t>
              </a:r>
            </a:p>
          </p:txBody>
        </p:sp>
        <p:cxnSp>
          <p:nvCxnSpPr>
            <p:cNvPr id="149" name="Straight Arrow Connector 148">
              <a:extLst>
                <a:ext uri="{FF2B5EF4-FFF2-40B4-BE49-F238E27FC236}">
                  <a16:creationId xmlns:a16="http://schemas.microsoft.com/office/drawing/2014/main" id="{17DC1BC5-8268-41B1-B3F8-1C562A102284}"/>
                </a:ext>
              </a:extLst>
            </p:cNvPr>
            <p:cNvCxnSpPr/>
            <p:nvPr/>
          </p:nvCxnSpPr>
          <p:spPr>
            <a:xfrm>
              <a:off x="3755571" y="4467228"/>
              <a:ext cx="5798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94E3BE44-5428-4848-AA1D-161308FB4B39}"/>
                </a:ext>
              </a:extLst>
            </p:cNvPr>
            <p:cNvCxnSpPr>
              <a:cxnSpLocks/>
            </p:cNvCxnSpPr>
            <p:nvPr/>
          </p:nvCxnSpPr>
          <p:spPr>
            <a:xfrm flipV="1">
              <a:off x="4616817" y="4038601"/>
              <a:ext cx="613997" cy="324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7F7D55-5E21-4340-8478-C7BF0F0CA222}"/>
                </a:ext>
              </a:extLst>
            </p:cNvPr>
            <p:cNvCxnSpPr>
              <a:cxnSpLocks/>
            </p:cNvCxnSpPr>
            <p:nvPr/>
          </p:nvCxnSpPr>
          <p:spPr>
            <a:xfrm flipV="1">
              <a:off x="5320167" y="3113089"/>
              <a:ext cx="0" cy="3952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AD46673-5B3A-4296-B554-A58FD1F6ACD4}"/>
                </a:ext>
              </a:extLst>
            </p:cNvPr>
            <p:cNvCxnSpPr>
              <a:cxnSpLocks/>
            </p:cNvCxnSpPr>
            <p:nvPr/>
          </p:nvCxnSpPr>
          <p:spPr>
            <a:xfrm flipV="1">
              <a:off x="5362576" y="1871664"/>
              <a:ext cx="744538" cy="1072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US" dirty="0">
                <a:hlinkClick r:id="rId3"/>
              </a:rPr>
              <a:t>http://en.wikipedia.org/wiki/Nelder-Mead_method</a:t>
            </a:r>
            <a:endParaRPr lang="en-US" dirty="0"/>
          </a:p>
          <a:p>
            <a:r>
              <a:rPr lang="en-US" dirty="0"/>
              <a:t>Shows progress for the Banana function as well as for </a:t>
            </a:r>
            <a:r>
              <a:rPr lang="en-US" dirty="0" err="1"/>
              <a:t>Himmelblau’s</a:t>
            </a:r>
            <a:r>
              <a:rPr lang="en-US" dirty="0"/>
              <a:t> function.</a:t>
            </a:r>
          </a:p>
        </p:txBody>
      </p:sp>
      <p:sp>
        <p:nvSpPr>
          <p:cNvPr id="2" name="Title 1"/>
          <p:cNvSpPr>
            <a:spLocks noGrp="1"/>
          </p:cNvSpPr>
          <p:nvPr>
            <p:ph type="title"/>
          </p:nvPr>
        </p:nvSpPr>
        <p:spPr/>
        <p:txBody>
          <a:bodyPr/>
          <a:lstStyle/>
          <a:p>
            <a:r>
              <a:rPr lang="en-US" dirty="0"/>
              <a:t>COMPLETE SEARCH EXAMPLES FROM WIKIPEDIA</a:t>
            </a:r>
          </a:p>
        </p:txBody>
      </p:sp>
      <p:pic>
        <p:nvPicPr>
          <p:cNvPr id="235522" name="Picture 2">
            <a:extLst>
              <a:ext uri="{FF2B5EF4-FFF2-40B4-BE49-F238E27FC236}">
                <a16:creationId xmlns:a16="http://schemas.microsoft.com/office/drawing/2014/main" id="{810E8290-E2F2-4D17-A560-01980B5DBA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36531"/>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A2965C-BBF9-4646-9574-619FCF62C5D0}"/>
              </a:ext>
            </a:extLst>
          </p:cNvPr>
          <p:cNvSpPr txBox="1"/>
          <p:nvPr/>
        </p:nvSpPr>
        <p:spPr>
          <a:xfrm>
            <a:off x="1178169" y="5794131"/>
            <a:ext cx="1723549" cy="369332"/>
          </a:xfrm>
          <a:prstGeom prst="rect">
            <a:avLst/>
          </a:prstGeom>
          <a:noFill/>
        </p:spPr>
        <p:txBody>
          <a:bodyPr wrap="none" rtlCol="0">
            <a:spAutoFit/>
          </a:bodyPr>
          <a:lstStyle/>
          <a:p>
            <a:r>
              <a:rPr lang="en-US" dirty="0"/>
              <a:t>Banana function</a:t>
            </a:r>
          </a:p>
        </p:txBody>
      </p:sp>
      <p:pic>
        <p:nvPicPr>
          <p:cNvPr id="235524" name="Picture 4">
            <a:extLst>
              <a:ext uri="{FF2B5EF4-FFF2-40B4-BE49-F238E27FC236}">
                <a16:creationId xmlns:a16="http://schemas.microsoft.com/office/drawing/2014/main" id="{F438AFF9-3D65-41A2-A2B8-F0720A51E3F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99488" y="2136531"/>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D4FC16-0508-468A-A0C6-E19983B5CEEB}"/>
              </a:ext>
            </a:extLst>
          </p:cNvPr>
          <p:cNvSpPr txBox="1"/>
          <p:nvPr/>
        </p:nvSpPr>
        <p:spPr>
          <a:xfrm>
            <a:off x="5442438" y="5794131"/>
            <a:ext cx="2297745" cy="369332"/>
          </a:xfrm>
          <a:prstGeom prst="rect">
            <a:avLst/>
          </a:prstGeom>
          <a:noFill/>
        </p:spPr>
        <p:txBody>
          <a:bodyPr wrap="none" rtlCol="0">
            <a:spAutoFit/>
          </a:bodyPr>
          <a:lstStyle/>
          <a:p>
            <a:r>
              <a:rPr lang="en-US"/>
              <a:t>Himmelblau’s function</a:t>
            </a:r>
            <a:endParaRPr lang="en-US" dirty="0"/>
          </a:p>
        </p:txBody>
      </p:sp>
    </p:spTree>
    <p:extLst>
      <p:ext uri="{BB962C8B-B14F-4D97-AF65-F5344CB8AC3E}">
        <p14:creationId xmlns:p14="http://schemas.microsoft.com/office/powerpoint/2010/main" val="24142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D5C0-A650-D263-8E67-958A2A72EA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4F2464-70A2-4965-116F-52C4EDFC3173}"/>
              </a:ext>
            </a:extLst>
          </p:cNvPr>
          <p:cNvSpPr>
            <a:spLocks noGrp="1"/>
          </p:cNvSpPr>
          <p:nvPr>
            <p:ph type="ctrTitle"/>
          </p:nvPr>
        </p:nvSpPr>
        <p:spPr>
          <a:xfrm>
            <a:off x="685800" y="1119226"/>
            <a:ext cx="7772400" cy="2481225"/>
          </a:xfrm>
        </p:spPr>
        <p:txBody>
          <a:bodyPr/>
          <a:lstStyle/>
          <a:p>
            <a:r>
              <a:rPr lang="en-US" dirty="0"/>
              <a:t>6.3</a:t>
            </a:r>
            <a:br>
              <a:rPr lang="en-US" dirty="0"/>
            </a:br>
            <a:br>
              <a:rPr lang="en-US" dirty="0"/>
            </a:br>
            <a:r>
              <a:rPr lang="en-US" dirty="0"/>
              <a:t>DIRECT Algorithm</a:t>
            </a:r>
          </a:p>
        </p:txBody>
      </p:sp>
      <p:sp>
        <p:nvSpPr>
          <p:cNvPr id="5" name="Subtitle 4">
            <a:extLst>
              <a:ext uri="{FF2B5EF4-FFF2-40B4-BE49-F238E27FC236}">
                <a16:creationId xmlns:a16="http://schemas.microsoft.com/office/drawing/2014/main" id="{555D7B13-1B3E-F268-0C8C-D8BF7060502C}"/>
              </a:ext>
            </a:extLst>
          </p:cNvPr>
          <p:cNvSpPr>
            <a:spLocks noGrp="1"/>
          </p:cNvSpPr>
          <p:nvPr>
            <p:ph type="subTitle" idx="1"/>
          </p:nvPr>
        </p:nvSpPr>
        <p:spPr/>
        <p:txBody>
          <a:bodyPr/>
          <a:lstStyle/>
          <a:p>
            <a:r>
              <a:rPr lang="en-US" dirty="0"/>
              <a:t>Convex hull of box sizes to balance exploitation vs. exploration </a:t>
            </a:r>
          </a:p>
        </p:txBody>
      </p:sp>
    </p:spTree>
    <p:extLst>
      <p:ext uri="{BB962C8B-B14F-4D97-AF65-F5344CB8AC3E}">
        <p14:creationId xmlns:p14="http://schemas.microsoft.com/office/powerpoint/2010/main" val="213525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035959A-EE11-4DE1-9608-7F32A90BB8D5}"/>
                  </a:ext>
                </a:extLst>
              </p:cNvPr>
              <p:cNvSpPr>
                <a:spLocks noGrp="1"/>
              </p:cNvSpPr>
              <p:nvPr>
                <p:ph type="body" sz="quarter" idx="10"/>
              </p:nvPr>
            </p:nvSpPr>
            <p:spPr/>
            <p:txBody>
              <a:bodyPr/>
              <a:lstStyle/>
              <a:p>
                <a:r>
                  <a:rPr lang="en-US" dirty="0"/>
                  <a:t>A sequential method seeking the global minimum of a function (Shubert, 1972)</a:t>
                </a:r>
              </a:p>
              <a:p>
                <a:r>
                  <a:rPr lang="en-US" dirty="0"/>
                  <a:t>Definition: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r>
                  <a:rPr lang="en-US" dirty="0"/>
                  <a:t> is called Lipschitz-continuous if there exists a positive constant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m:t>
                        </m:r>
                      </m:sup>
                    </m:sSup>
                  </m:oMath>
                </a14:m>
                <a:r>
                  <a:rPr lang="en-US" dirty="0"/>
                  <a:t> such that</a:t>
                </a:r>
              </a:p>
              <a:p>
                <a:endParaRPr lang="en-US" dirty="0"/>
              </a:p>
              <a:p>
                <a14:m>
                  <m:oMath xmlns:m="http://schemas.openxmlformats.org/officeDocument/2006/math">
                    <m:r>
                      <a:rPr lang="en-US" b="0" i="1" smtClean="0">
                        <a:latin typeface="Cambria Math" panose="02040503050406030204" pitchFamily="18" charset="0"/>
                      </a:rPr>
                      <m:t>𝐾</m:t>
                    </m:r>
                  </m:oMath>
                </a14:m>
                <a:r>
                  <a:rPr lang="en-US" dirty="0"/>
                  <a:t>: Lipschitz constant</a:t>
                </a:r>
              </a:p>
              <a:p>
                <a:r>
                  <a:rPr lang="en-US" dirty="0"/>
                  <a:t>For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a:t>, replace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lvl="1"/>
                <a:r>
                  <a:rPr lang="en-US" dirty="0"/>
                  <a:t>When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𝑎</m:t>
                        </m: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 name="Text Placeholder 1">
                <a:extLst>
                  <a:ext uri="{FF2B5EF4-FFF2-40B4-BE49-F238E27FC236}">
                    <a16:creationId xmlns:a16="http://schemas.microsoft.com/office/drawing/2014/main" id="{A035959A-EE11-4DE1-9608-7F32A90BB8D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B1C70E4-D2DB-4958-B7D5-B7555DE9030F}"/>
              </a:ext>
            </a:extLst>
          </p:cNvPr>
          <p:cNvSpPr>
            <a:spLocks noGrp="1"/>
          </p:cNvSpPr>
          <p:nvPr>
            <p:ph type="title"/>
          </p:nvPr>
        </p:nvSpPr>
        <p:spPr/>
        <p:txBody>
          <a:bodyPr/>
          <a:lstStyle/>
          <a:p>
            <a:r>
              <a:rPr lang="en-US" dirty="0"/>
              <a:t>Lipschitzian Optimization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CC21C5F-22CE-49A3-895F-E77F01A41788}"/>
                  </a:ext>
                </a:extLst>
              </p:cNvPr>
              <p:cNvSpPr txBox="1"/>
              <p:nvPr/>
            </p:nvSpPr>
            <p:spPr>
              <a:xfrm>
                <a:off x="1921120" y="2773973"/>
                <a:ext cx="55662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e>
                      </m:d>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oMath>
                  </m:oMathPara>
                </a14:m>
                <a:endParaRPr lang="en-US" sz="2400" dirty="0"/>
              </a:p>
            </p:txBody>
          </p:sp>
        </mc:Choice>
        <mc:Fallback xmlns="">
          <p:sp>
            <p:nvSpPr>
              <p:cNvPr id="4" name="TextBox 3">
                <a:extLst>
                  <a:ext uri="{FF2B5EF4-FFF2-40B4-BE49-F238E27FC236}">
                    <a16:creationId xmlns:a16="http://schemas.microsoft.com/office/drawing/2014/main" id="{7CC21C5F-22CE-49A3-895F-E77F01A41788}"/>
                  </a:ext>
                </a:extLst>
              </p:cNvPr>
              <p:cNvSpPr txBox="1">
                <a:spLocks noRot="1" noChangeAspect="1" noMove="1" noResize="1" noEditPoints="1" noAdjustHandles="1" noChangeArrowheads="1" noChangeShapeType="1" noTextEdit="1"/>
              </p:cNvSpPr>
              <p:nvPr/>
            </p:nvSpPr>
            <p:spPr>
              <a:xfrm>
                <a:off x="1921120" y="2773973"/>
                <a:ext cx="5566267" cy="369332"/>
              </a:xfrm>
              <a:prstGeom prst="rect">
                <a:avLst/>
              </a:prstGeom>
              <a:blipFill>
                <a:blip r:embed="rId3"/>
                <a:stretch>
                  <a:fillRect t="-1639" r="-767"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1DA6B8-4E37-4081-8DB9-085CFBAA15A2}"/>
                  </a:ext>
                </a:extLst>
              </p:cNvPr>
              <p:cNvSpPr txBox="1"/>
              <p:nvPr/>
            </p:nvSpPr>
            <p:spPr>
              <a:xfrm>
                <a:off x="1217735" y="5310755"/>
                <a:ext cx="3254865" cy="1107996"/>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𝑎</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e>
                      </m:d>
                    </m:oMath>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841DA6B8-4E37-4081-8DB9-085CFBAA15A2}"/>
                  </a:ext>
                </a:extLst>
              </p:cNvPr>
              <p:cNvSpPr txBox="1">
                <a:spLocks noRot="1" noChangeAspect="1" noMove="1" noResize="1" noEditPoints="1" noAdjustHandles="1" noChangeArrowheads="1" noChangeShapeType="1" noTextEdit="1"/>
              </p:cNvSpPr>
              <p:nvPr/>
            </p:nvSpPr>
            <p:spPr>
              <a:xfrm>
                <a:off x="1217735" y="5310755"/>
                <a:ext cx="3254865" cy="1107996"/>
              </a:xfrm>
              <a:prstGeom prst="rect">
                <a:avLst/>
              </a:prstGeom>
              <a:blipFill>
                <a:blip r:embed="rId4"/>
                <a:stretch>
                  <a:fillRect/>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CAD2C08D-44CA-420C-BDFC-458670E0DCB2}"/>
              </a:ext>
            </a:extLst>
          </p:cNvPr>
          <p:cNvGrpSpPr/>
          <p:nvPr/>
        </p:nvGrpSpPr>
        <p:grpSpPr>
          <a:xfrm>
            <a:off x="5512777" y="3974123"/>
            <a:ext cx="2963008" cy="1960719"/>
            <a:chOff x="5512777" y="3974123"/>
            <a:chExt cx="2963008" cy="1960719"/>
          </a:xfrm>
        </p:grpSpPr>
        <p:cxnSp>
          <p:nvCxnSpPr>
            <p:cNvPr id="7" name="Straight Arrow Connector 6">
              <a:extLst>
                <a:ext uri="{FF2B5EF4-FFF2-40B4-BE49-F238E27FC236}">
                  <a16:creationId xmlns:a16="http://schemas.microsoft.com/office/drawing/2014/main" id="{D76730F6-2763-4819-ACEB-6216EE83C1CF}"/>
                </a:ext>
              </a:extLst>
            </p:cNvPr>
            <p:cNvCxnSpPr/>
            <p:nvPr/>
          </p:nvCxnSpPr>
          <p:spPr>
            <a:xfrm>
              <a:off x="5512777" y="5600700"/>
              <a:ext cx="29630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76A24317-E4C0-4D0B-BF96-7850950A4000}"/>
                </a:ext>
              </a:extLst>
            </p:cNvPr>
            <p:cNvSpPr/>
            <p:nvPr/>
          </p:nvSpPr>
          <p:spPr>
            <a:xfrm>
              <a:off x="5811715" y="3974123"/>
              <a:ext cx="2127739" cy="967501"/>
            </a:xfrm>
            <a:custGeom>
              <a:avLst/>
              <a:gdLst>
                <a:gd name="connsiteX0" fmla="*/ 0 w 2127739"/>
                <a:gd name="connsiteY0" fmla="*/ 835269 h 967501"/>
                <a:gd name="connsiteX1" fmla="*/ 228600 w 2127739"/>
                <a:gd name="connsiteY1" fmla="*/ 738554 h 967501"/>
                <a:gd name="connsiteX2" fmla="*/ 474785 w 2127739"/>
                <a:gd name="connsiteY2" fmla="*/ 808892 h 967501"/>
                <a:gd name="connsiteX3" fmla="*/ 641839 w 2127739"/>
                <a:gd name="connsiteY3" fmla="*/ 923192 h 967501"/>
                <a:gd name="connsiteX4" fmla="*/ 888023 w 2127739"/>
                <a:gd name="connsiteY4" fmla="*/ 958362 h 967501"/>
                <a:gd name="connsiteX5" fmla="*/ 1204547 w 2127739"/>
                <a:gd name="connsiteY5" fmla="*/ 764931 h 967501"/>
                <a:gd name="connsiteX6" fmla="*/ 1494693 w 2127739"/>
                <a:gd name="connsiteY6" fmla="*/ 404446 h 967501"/>
                <a:gd name="connsiteX7" fmla="*/ 1793631 w 2127739"/>
                <a:gd name="connsiteY7" fmla="*/ 123092 h 967501"/>
                <a:gd name="connsiteX8" fmla="*/ 2127739 w 2127739"/>
                <a:gd name="connsiteY8" fmla="*/ 0 h 9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739" h="967501">
                  <a:moveTo>
                    <a:pt x="0" y="835269"/>
                  </a:moveTo>
                  <a:cubicBezTo>
                    <a:pt x="74734" y="789109"/>
                    <a:pt x="149469" y="742950"/>
                    <a:pt x="228600" y="738554"/>
                  </a:cubicBezTo>
                  <a:cubicBezTo>
                    <a:pt x="307731" y="734158"/>
                    <a:pt x="405912" y="778119"/>
                    <a:pt x="474785" y="808892"/>
                  </a:cubicBezTo>
                  <a:cubicBezTo>
                    <a:pt x="543658" y="839665"/>
                    <a:pt x="572966" y="898280"/>
                    <a:pt x="641839" y="923192"/>
                  </a:cubicBezTo>
                  <a:cubicBezTo>
                    <a:pt x="710712" y="948104"/>
                    <a:pt x="794238" y="984739"/>
                    <a:pt x="888023" y="958362"/>
                  </a:cubicBezTo>
                  <a:cubicBezTo>
                    <a:pt x="981808" y="931985"/>
                    <a:pt x="1103435" y="857250"/>
                    <a:pt x="1204547" y="764931"/>
                  </a:cubicBezTo>
                  <a:cubicBezTo>
                    <a:pt x="1305659" y="672612"/>
                    <a:pt x="1396512" y="511419"/>
                    <a:pt x="1494693" y="404446"/>
                  </a:cubicBezTo>
                  <a:cubicBezTo>
                    <a:pt x="1592874" y="297473"/>
                    <a:pt x="1688123" y="190500"/>
                    <a:pt x="1793631" y="123092"/>
                  </a:cubicBezTo>
                  <a:cubicBezTo>
                    <a:pt x="1899139" y="55684"/>
                    <a:pt x="2013439" y="27842"/>
                    <a:pt x="2127739" y="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A5733B7-576D-4AC4-A1E9-7A08A0DD262A}"/>
                </a:ext>
              </a:extLst>
            </p:cNvPr>
            <p:cNvCxnSpPr/>
            <p:nvPr/>
          </p:nvCxnSpPr>
          <p:spPr>
            <a:xfrm>
              <a:off x="5811715" y="4800601"/>
              <a:ext cx="0" cy="800099"/>
            </a:xfrm>
            <a:prstGeom prst="line">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2BD46A-2770-4838-BBA2-D4BF110D93E7}"/>
                </a:ext>
              </a:extLst>
            </p:cNvPr>
            <p:cNvCxnSpPr/>
            <p:nvPr/>
          </p:nvCxnSpPr>
          <p:spPr>
            <a:xfrm>
              <a:off x="7939454" y="3974123"/>
              <a:ext cx="0" cy="1626577"/>
            </a:xfrm>
            <a:prstGeom prst="line">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E9A9CE-5791-4AC4-8D72-7CB0AF2BDAB3}"/>
                    </a:ext>
                  </a:extLst>
                </p:cNvPr>
                <p:cNvSpPr txBox="1"/>
                <p:nvPr/>
              </p:nvSpPr>
              <p:spPr>
                <a:xfrm>
                  <a:off x="6621060" y="4180874"/>
                  <a:ext cx="5618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13" name="TextBox 12">
                  <a:extLst>
                    <a:ext uri="{FF2B5EF4-FFF2-40B4-BE49-F238E27FC236}">
                      <a16:creationId xmlns:a16="http://schemas.microsoft.com/office/drawing/2014/main" id="{F8E9A9CE-5791-4AC4-8D72-7CB0AF2BDAB3}"/>
                    </a:ext>
                  </a:extLst>
                </p:cNvPr>
                <p:cNvSpPr txBox="1">
                  <a:spLocks noRot="1" noChangeAspect="1" noMove="1" noResize="1" noEditPoints="1" noAdjustHandles="1" noChangeArrowheads="1" noChangeShapeType="1" noTextEdit="1"/>
                </p:cNvSpPr>
                <p:nvPr/>
              </p:nvSpPr>
              <p:spPr>
                <a:xfrm>
                  <a:off x="6621060" y="4180874"/>
                  <a:ext cx="561885" cy="307777"/>
                </a:xfrm>
                <a:prstGeom prst="rect">
                  <a:avLst/>
                </a:prstGeom>
                <a:blipFill>
                  <a:blip r:embed="rId5"/>
                  <a:stretch>
                    <a:fillRect l="-15217" t="-2000" r="-16304"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37162DB-77F4-42F0-A85A-E8D79C9E287E}"/>
                    </a:ext>
                  </a:extLst>
                </p:cNvPr>
                <p:cNvSpPr txBox="1"/>
                <p:nvPr/>
              </p:nvSpPr>
              <p:spPr>
                <a:xfrm>
                  <a:off x="5708385" y="5609469"/>
                  <a:ext cx="2066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oMath>
                    </m:oMathPara>
                  </a14:m>
                  <a:endParaRPr lang="en-US" sz="2000" dirty="0"/>
                </a:p>
              </p:txBody>
            </p:sp>
          </mc:Choice>
          <mc:Fallback xmlns="">
            <p:sp>
              <p:nvSpPr>
                <p:cNvPr id="14" name="TextBox 13">
                  <a:extLst>
                    <a:ext uri="{FF2B5EF4-FFF2-40B4-BE49-F238E27FC236}">
                      <a16:creationId xmlns:a16="http://schemas.microsoft.com/office/drawing/2014/main" id="{037162DB-77F4-42F0-A85A-E8D79C9E287E}"/>
                    </a:ext>
                  </a:extLst>
                </p:cNvPr>
                <p:cNvSpPr txBox="1">
                  <a:spLocks noRot="1" noChangeAspect="1" noMove="1" noResize="1" noEditPoints="1" noAdjustHandles="1" noChangeArrowheads="1" noChangeShapeType="1" noTextEdit="1"/>
                </p:cNvSpPr>
                <p:nvPr/>
              </p:nvSpPr>
              <p:spPr>
                <a:xfrm>
                  <a:off x="5708385" y="5609469"/>
                  <a:ext cx="206659" cy="307777"/>
                </a:xfrm>
                <a:prstGeom prst="rect">
                  <a:avLst/>
                </a:prstGeom>
                <a:blipFill>
                  <a:blip r:embed="rId6"/>
                  <a:stretch>
                    <a:fillRect l="-14706" r="-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15F0DB-DDCF-4D0B-9FCC-01DF9CB2F164}"/>
                    </a:ext>
                  </a:extLst>
                </p:cNvPr>
                <p:cNvSpPr txBox="1"/>
                <p:nvPr/>
              </p:nvSpPr>
              <p:spPr>
                <a:xfrm>
                  <a:off x="7836124" y="5627065"/>
                  <a:ext cx="2066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oMath>
                    </m:oMathPara>
                  </a14:m>
                  <a:endParaRPr lang="en-US" sz="2000" dirty="0"/>
                </a:p>
              </p:txBody>
            </p:sp>
          </mc:Choice>
          <mc:Fallback xmlns="">
            <p:sp>
              <p:nvSpPr>
                <p:cNvPr id="15" name="TextBox 14">
                  <a:extLst>
                    <a:ext uri="{FF2B5EF4-FFF2-40B4-BE49-F238E27FC236}">
                      <a16:creationId xmlns:a16="http://schemas.microsoft.com/office/drawing/2014/main" id="{6A15F0DB-DDCF-4D0B-9FCC-01DF9CB2F164}"/>
                    </a:ext>
                  </a:extLst>
                </p:cNvPr>
                <p:cNvSpPr txBox="1">
                  <a:spLocks noRot="1" noChangeAspect="1" noMove="1" noResize="1" noEditPoints="1" noAdjustHandles="1" noChangeArrowheads="1" noChangeShapeType="1" noTextEdit="1"/>
                </p:cNvSpPr>
                <p:nvPr/>
              </p:nvSpPr>
              <p:spPr>
                <a:xfrm>
                  <a:off x="7836124" y="5627065"/>
                  <a:ext cx="206659" cy="307777"/>
                </a:xfrm>
                <a:prstGeom prst="rect">
                  <a:avLst/>
                </a:prstGeom>
                <a:blipFill>
                  <a:blip r:embed="rId7"/>
                  <a:stretch>
                    <a:fillRect l="-29412" r="-26471" b="-5882"/>
                  </a:stretch>
                </a:blipFill>
              </p:spPr>
              <p:txBody>
                <a:bodyPr/>
                <a:lstStyle/>
                <a:p>
                  <a:r>
                    <a:rPr lang="en-US">
                      <a:noFill/>
                    </a:rPr>
                    <a:t> </a:t>
                  </a:r>
                </a:p>
              </p:txBody>
            </p:sp>
          </mc:Fallback>
        </mc:AlternateContent>
      </p:grpSp>
    </p:spTree>
    <p:extLst>
      <p:ext uri="{BB962C8B-B14F-4D97-AF65-F5344CB8AC3E}">
        <p14:creationId xmlns:p14="http://schemas.microsoft.com/office/powerpoint/2010/main" val="77685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29F3260-22F6-4873-90C7-F8C590AD39BF}"/>
                  </a:ext>
                </a:extLst>
              </p:cNvPr>
              <p:cNvSpPr>
                <a:spLocks noGrp="1"/>
              </p:cNvSpPr>
              <p:nvPr>
                <p:ph type="body" sz="quarter" idx="10"/>
              </p:nvPr>
            </p:nvSpPr>
            <p:spPr/>
            <p:txBody>
              <a:bodyPr/>
              <a:lstStyle/>
              <a:p>
                <a:r>
                  <a:rPr lang="en-US" dirty="0"/>
                  <a:t>Straight lines from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with slope </a:t>
                </a:r>
                <a14:m>
                  <m:oMath xmlns:m="http://schemas.openxmlformats.org/officeDocument/2006/math">
                    <m:r>
                      <a:rPr lang="en-US" b="0" i="1" smtClean="0">
                        <a:latin typeface="Cambria Math" panose="02040503050406030204" pitchFamily="18" charset="0"/>
                      </a:rPr>
                      <m:t>𝐾</m:t>
                    </m:r>
                  </m:oMath>
                </a14:m>
                <a:r>
                  <a:rPr lang="en-US" dirty="0"/>
                  <a:t> and find intersection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the possible lowest point)</a:t>
                </a:r>
              </a:p>
            </p:txBody>
          </p:sp>
        </mc:Choice>
        <mc:Fallback xmlns="">
          <p:sp>
            <p:nvSpPr>
              <p:cNvPr id="2" name="Text Placeholder 1">
                <a:extLst>
                  <a:ext uri="{FF2B5EF4-FFF2-40B4-BE49-F238E27FC236}">
                    <a16:creationId xmlns:a16="http://schemas.microsoft.com/office/drawing/2014/main" id="{F29F3260-22F6-4873-90C7-F8C590AD39B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33561AE-0938-4CA3-B723-1BC9684C7861}"/>
              </a:ext>
            </a:extLst>
          </p:cNvPr>
          <p:cNvSpPr>
            <a:spLocks noGrp="1"/>
          </p:cNvSpPr>
          <p:nvPr>
            <p:ph type="title"/>
          </p:nvPr>
        </p:nvSpPr>
        <p:spPr/>
        <p:txBody>
          <a:bodyPr/>
          <a:lstStyle/>
          <a:p>
            <a:r>
              <a:rPr lang="en-US" dirty="0"/>
              <a:t>Lipschitzian Optimization </a:t>
            </a:r>
            <a:r>
              <a:rPr lang="en-US" i="1" dirty="0"/>
              <a:t>cont</a:t>
            </a:r>
            <a:r>
              <a:rPr lang="en-US" dirty="0"/>
              <a:t>.</a:t>
            </a:r>
          </a:p>
        </p:txBody>
      </p:sp>
      <p:pic>
        <p:nvPicPr>
          <p:cNvPr id="4" name="Picture 3">
            <a:extLst>
              <a:ext uri="{FF2B5EF4-FFF2-40B4-BE49-F238E27FC236}">
                <a16:creationId xmlns:a16="http://schemas.microsoft.com/office/drawing/2014/main" id="{61C59781-2C8D-4127-857D-B333DBC08797}"/>
              </a:ext>
            </a:extLst>
          </p:cNvPr>
          <p:cNvPicPr>
            <a:picLocks noChangeAspect="1"/>
          </p:cNvPicPr>
          <p:nvPr/>
        </p:nvPicPr>
        <p:blipFill>
          <a:blip r:embed="rId3"/>
          <a:stretch>
            <a:fillRect/>
          </a:stretch>
        </p:blipFill>
        <p:spPr>
          <a:xfrm>
            <a:off x="1679330" y="3213403"/>
            <a:ext cx="5503251" cy="338865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E6A2BB-1477-4CE5-AB42-063794463A16}"/>
                  </a:ext>
                </a:extLst>
              </p:cNvPr>
              <p:cNvSpPr txBox="1"/>
              <p:nvPr/>
            </p:nvSpPr>
            <p:spPr>
              <a:xfrm>
                <a:off x="1551841" y="1597275"/>
                <a:ext cx="5186355" cy="1795363"/>
              </a:xfrm>
              <a:prstGeom prst="rect">
                <a:avLst/>
              </a:prstGeom>
              <a:noFill/>
            </p:spPr>
            <p:txBody>
              <a:bodyPr wrap="none" lIns="0" tIns="0" rIns="0" bIns="0" rtlCol="0">
                <a:spAutoFit/>
              </a:bodyPr>
              <a:lstStyle/>
              <a:p>
                <a:pPr>
                  <a:lnSpc>
                    <a:spcPts val="7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𝐾</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num>
                        <m:den>
                          <m:r>
                            <a:rPr lang="en-US" sz="2400" b="0" i="1" smtClean="0">
                              <a:latin typeface="Cambria Math" panose="02040503050406030204" pitchFamily="18" charset="0"/>
                            </a:rPr>
                            <m:t>2</m:t>
                          </m:r>
                          <m:r>
                            <a:rPr lang="en-US" sz="2400" b="0" i="1" smtClean="0">
                              <a:latin typeface="Cambria Math" panose="02040503050406030204" pitchFamily="18" charset="0"/>
                            </a:rPr>
                            <m:t>𝐾</m:t>
                          </m:r>
                        </m:den>
                      </m:f>
                    </m:oMath>
                    <m:oMath xmlns:m="http://schemas.openxmlformats.org/officeDocument/2006/math">
                      <m:r>
                        <a:rPr lang="en-US" sz="2400" b="0" i="1" smtClean="0">
                          <a:latin typeface="Cambria Math" panose="02040503050406030204" pitchFamily="18" charset="0"/>
                        </a:rPr>
                        <m:t>𝐵</m:t>
                      </m:r>
                      <m:d>
                        <m:dPr>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𝐾</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i="1">
                              <a:latin typeface="Cambria Math" panose="02040503050406030204" pitchFamily="18" charset="0"/>
                            </a:rPr>
                            <m:t>𝑎</m:t>
                          </m:r>
                          <m:r>
                            <a:rPr lang="en-US" sz="2400" b="0" i="1" smtClean="0">
                              <a:latin typeface="Cambria Math" panose="02040503050406030204" pitchFamily="18" charset="0"/>
                            </a:rPr>
                            <m:t>)</m:t>
                          </m:r>
                          <m:r>
                            <a:rPr lang="en-US" sz="2400" i="1">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i="1">
                              <a:latin typeface="Cambria Math" panose="02040503050406030204" pitchFamily="18" charset="0"/>
                            </a:rPr>
                            <m:t>𝑏</m:t>
                          </m:r>
                          <m:r>
                            <a:rPr lang="en-US" sz="2400" b="0" i="1" smtClean="0">
                              <a:latin typeface="Cambria Math" panose="02040503050406030204" pitchFamily="18" charset="0"/>
                            </a:rPr>
                            <m:t>)</m:t>
                          </m:r>
                        </m:num>
                        <m:den>
                          <m:r>
                            <a:rPr lang="en-US" sz="2400" i="1">
                              <a:latin typeface="Cambria Math" panose="02040503050406030204" pitchFamily="18" charset="0"/>
                            </a:rPr>
                            <m:t>2</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num>
                        <m:den>
                          <m:r>
                            <a:rPr lang="en-US" sz="2400" i="1">
                              <a:latin typeface="Cambria Math" panose="02040503050406030204" pitchFamily="18" charset="0"/>
                            </a:rPr>
                            <m:t>2</m:t>
                          </m:r>
                        </m:den>
                      </m:f>
                    </m:oMath>
                  </m:oMathPara>
                </a14:m>
                <a:endParaRPr lang="en-US" sz="2400" b="0" dirty="0"/>
              </a:p>
            </p:txBody>
          </p:sp>
        </mc:Choice>
        <mc:Fallback xmlns="">
          <p:sp>
            <p:nvSpPr>
              <p:cNvPr id="5" name="TextBox 4">
                <a:extLst>
                  <a:ext uri="{FF2B5EF4-FFF2-40B4-BE49-F238E27FC236}">
                    <a16:creationId xmlns:a16="http://schemas.microsoft.com/office/drawing/2014/main" id="{F0E6A2BB-1477-4CE5-AB42-063794463A16}"/>
                  </a:ext>
                </a:extLst>
              </p:cNvPr>
              <p:cNvSpPr txBox="1">
                <a:spLocks noRot="1" noChangeAspect="1" noMove="1" noResize="1" noEditPoints="1" noAdjustHandles="1" noChangeArrowheads="1" noChangeShapeType="1" noTextEdit="1"/>
              </p:cNvSpPr>
              <p:nvPr/>
            </p:nvSpPr>
            <p:spPr>
              <a:xfrm>
                <a:off x="1551841" y="1597275"/>
                <a:ext cx="5186355" cy="17953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47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80237"/>
            <a:ext cx="7772400" cy="2620213"/>
          </a:xfrm>
        </p:spPr>
        <p:txBody>
          <a:bodyPr>
            <a:normAutofit/>
          </a:bodyPr>
          <a:lstStyle/>
          <a:p>
            <a:r>
              <a:rPr lang="en-US" dirty="0"/>
              <a:t>Chapter 6</a:t>
            </a:r>
            <a:br>
              <a:rPr lang="en-US" dirty="0"/>
            </a:br>
            <a:br>
              <a:rPr lang="en-US" dirty="0"/>
            </a:br>
            <a:r>
              <a:rPr lang="en-US" dirty="0"/>
              <a:t>Global Search Optimization Algorithms</a:t>
            </a:r>
          </a:p>
        </p:txBody>
      </p:sp>
      <p:sp>
        <p:nvSpPr>
          <p:cNvPr id="3" name="Subtitle 2">
            <a:extLst>
              <a:ext uri="{FF2B5EF4-FFF2-40B4-BE49-F238E27FC236}">
                <a16:creationId xmlns:a16="http://schemas.microsoft.com/office/drawing/2014/main" id="{C9A61D06-C054-3262-6485-0611A6CCE48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453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5840176-AF4F-453C-8CE3-7614BAE341E5}"/>
                  </a:ext>
                </a:extLst>
              </p:cNvPr>
              <p:cNvSpPr>
                <a:spLocks noGrp="1"/>
              </p:cNvSpPr>
              <p:nvPr>
                <p:ph type="body" sz="quarter" idx="10"/>
              </p:nvPr>
            </p:nvSpPr>
            <p:spPr/>
            <p:txBody>
              <a:bodyPr/>
              <a:lstStyle/>
              <a:p>
                <a:r>
                  <a:rPr lang="en-US" dirty="0"/>
                  <a:t>Evaluate actual function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endParaRPr lang="en-US" dirty="0"/>
              </a:p>
              <a:p>
                <a:r>
                  <a:rPr lang="en-US" dirty="0"/>
                  <a:t>Repeat the process at the two intervals that were created by adding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that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a:t>
                </a:r>
              </a:p>
              <a:p>
                <a:pPr lvl="1"/>
                <a:r>
                  <a:rPr lang="en-US" dirty="0"/>
                  <a:t>Between two intersection points, choose the lowest one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a:p>
            </p:txBody>
          </p:sp>
        </mc:Choice>
        <mc:Fallback xmlns="">
          <p:sp>
            <p:nvSpPr>
              <p:cNvPr id="2" name="Text Placeholder 1">
                <a:extLst>
                  <a:ext uri="{FF2B5EF4-FFF2-40B4-BE49-F238E27FC236}">
                    <a16:creationId xmlns:a16="http://schemas.microsoft.com/office/drawing/2014/main" id="{85840176-AF4F-453C-8CE3-7614BAE341E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8A02D17-824B-43BD-AF9D-F9883776AC05}"/>
              </a:ext>
            </a:extLst>
          </p:cNvPr>
          <p:cNvSpPr>
            <a:spLocks noGrp="1"/>
          </p:cNvSpPr>
          <p:nvPr>
            <p:ph type="title"/>
          </p:nvPr>
        </p:nvSpPr>
        <p:spPr/>
        <p:txBody>
          <a:bodyPr/>
          <a:lstStyle/>
          <a:p>
            <a:r>
              <a:rPr lang="en-US" dirty="0"/>
              <a:t>Lipschitzian Optimization </a:t>
            </a:r>
            <a:r>
              <a:rPr lang="en-US" i="1" dirty="0"/>
              <a:t>cont</a:t>
            </a:r>
            <a:r>
              <a:rPr lang="en-US" dirty="0"/>
              <a:t>.</a:t>
            </a:r>
          </a:p>
        </p:txBody>
      </p:sp>
      <p:pic>
        <p:nvPicPr>
          <p:cNvPr id="4" name="Picture 3">
            <a:extLst>
              <a:ext uri="{FF2B5EF4-FFF2-40B4-BE49-F238E27FC236}">
                <a16:creationId xmlns:a16="http://schemas.microsoft.com/office/drawing/2014/main" id="{22BBF807-445A-4947-BFA2-08F8C9124F50}"/>
              </a:ext>
            </a:extLst>
          </p:cNvPr>
          <p:cNvPicPr>
            <a:picLocks noChangeAspect="1"/>
          </p:cNvPicPr>
          <p:nvPr/>
        </p:nvPicPr>
        <p:blipFill>
          <a:blip r:embed="rId3"/>
          <a:stretch>
            <a:fillRect/>
          </a:stretch>
        </p:blipFill>
        <p:spPr>
          <a:xfrm>
            <a:off x="2428143" y="2649415"/>
            <a:ext cx="4533900" cy="3581400"/>
          </a:xfrm>
          <a:prstGeom prst="rect">
            <a:avLst/>
          </a:prstGeom>
        </p:spPr>
      </p:pic>
      <p:sp>
        <p:nvSpPr>
          <p:cNvPr id="5" name="Oval 4">
            <a:extLst>
              <a:ext uri="{FF2B5EF4-FFF2-40B4-BE49-F238E27FC236}">
                <a16:creationId xmlns:a16="http://schemas.microsoft.com/office/drawing/2014/main" id="{0022CFE8-6839-466A-BF06-5E09394D0571}"/>
              </a:ext>
            </a:extLst>
          </p:cNvPr>
          <p:cNvSpPr/>
          <p:nvPr/>
        </p:nvSpPr>
        <p:spPr>
          <a:xfrm>
            <a:off x="3727938" y="4264269"/>
            <a:ext cx="105507" cy="105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97802B2-11F4-450B-99C1-75DEC06F33A3}"/>
              </a:ext>
            </a:extLst>
          </p:cNvPr>
          <p:cNvSpPr/>
          <p:nvPr/>
        </p:nvSpPr>
        <p:spPr>
          <a:xfrm>
            <a:off x="4413741" y="4275991"/>
            <a:ext cx="105507" cy="105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1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54D5D41-C735-40BF-8706-5EBF0B9FEFF7}"/>
                  </a:ext>
                </a:extLst>
              </p:cNvPr>
              <p:cNvSpPr>
                <a:spLocks noGrp="1"/>
              </p:cNvSpPr>
              <p:nvPr>
                <p:ph type="body" sz="quarter" idx="10"/>
              </p:nvPr>
            </p:nvSpPr>
            <p:spPr/>
            <p:txBody>
              <a:bodyPr/>
              <a:lstStyle/>
              <a:p>
                <a:r>
                  <a:rPr lang="en-US" dirty="0"/>
                  <a:t>Evaluate actual function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a:p>
              <a:p>
                <a:r>
                  <a:rPr lang="en-US" dirty="0"/>
                  <a:t>Repeat the process at the additional two intervals that were created by adding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that is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oMath>
                </a14:m>
                <a:r>
                  <a:rPr lang="en-US" dirty="0"/>
                  <a:t> </a:t>
                </a:r>
              </a:p>
              <a:p>
                <a:pPr lvl="1"/>
                <a:r>
                  <a:rPr lang="en-US" dirty="0"/>
                  <a:t>Among all intersection points, choose the lowest one 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554D5D41-C735-40BF-8706-5EBF0B9FEFF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B78F369-8763-4731-9889-5DF64DE00500}"/>
              </a:ext>
            </a:extLst>
          </p:cNvPr>
          <p:cNvSpPr>
            <a:spLocks noGrp="1"/>
          </p:cNvSpPr>
          <p:nvPr>
            <p:ph type="title"/>
          </p:nvPr>
        </p:nvSpPr>
        <p:spPr/>
        <p:txBody>
          <a:bodyPr/>
          <a:lstStyle/>
          <a:p>
            <a:r>
              <a:rPr lang="en-US" dirty="0"/>
              <a:t>Lipschitzian Optimization </a:t>
            </a:r>
            <a:r>
              <a:rPr lang="en-US" i="1" dirty="0"/>
              <a:t>cont</a:t>
            </a:r>
            <a:r>
              <a:rPr lang="en-US" dirty="0"/>
              <a:t>.</a:t>
            </a:r>
          </a:p>
        </p:txBody>
      </p:sp>
      <p:pic>
        <p:nvPicPr>
          <p:cNvPr id="4" name="Picture 3">
            <a:extLst>
              <a:ext uri="{FF2B5EF4-FFF2-40B4-BE49-F238E27FC236}">
                <a16:creationId xmlns:a16="http://schemas.microsoft.com/office/drawing/2014/main" id="{EDA3B75F-004A-4943-B30B-B6BB117756F7}"/>
              </a:ext>
            </a:extLst>
          </p:cNvPr>
          <p:cNvPicPr>
            <a:picLocks noChangeAspect="1"/>
          </p:cNvPicPr>
          <p:nvPr/>
        </p:nvPicPr>
        <p:blipFill>
          <a:blip r:embed="rId4"/>
          <a:stretch>
            <a:fillRect/>
          </a:stretch>
        </p:blipFill>
        <p:spPr>
          <a:xfrm>
            <a:off x="141086" y="2728547"/>
            <a:ext cx="4533900" cy="3581400"/>
          </a:xfrm>
          <a:prstGeom prst="rect">
            <a:avLst/>
          </a:prstGeom>
        </p:spPr>
      </p:pic>
      <p:sp>
        <p:nvSpPr>
          <p:cNvPr id="5" name="Oval 4">
            <a:extLst>
              <a:ext uri="{FF2B5EF4-FFF2-40B4-BE49-F238E27FC236}">
                <a16:creationId xmlns:a16="http://schemas.microsoft.com/office/drawing/2014/main" id="{3983318D-D08C-4958-BA3B-FFC80E7FD975}"/>
              </a:ext>
            </a:extLst>
          </p:cNvPr>
          <p:cNvSpPr/>
          <p:nvPr/>
        </p:nvSpPr>
        <p:spPr>
          <a:xfrm>
            <a:off x="1151794" y="4091352"/>
            <a:ext cx="105507" cy="105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FB12FBA-D84D-4A26-B18A-07CF0EBAF5F8}"/>
              </a:ext>
            </a:extLst>
          </p:cNvPr>
          <p:cNvSpPr/>
          <p:nvPr/>
        </p:nvSpPr>
        <p:spPr>
          <a:xfrm>
            <a:off x="1735016" y="4079625"/>
            <a:ext cx="105507" cy="105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26FE2E5-EE95-4DAD-8177-FD918F58B2B7}"/>
              </a:ext>
            </a:extLst>
          </p:cNvPr>
          <p:cNvSpPr/>
          <p:nvPr/>
        </p:nvSpPr>
        <p:spPr>
          <a:xfrm>
            <a:off x="2121879" y="4349259"/>
            <a:ext cx="105507" cy="105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718C25-460D-4B75-87AC-B57AD37DFC35}"/>
              </a:ext>
            </a:extLst>
          </p:cNvPr>
          <p:cNvPicPr>
            <a:picLocks noChangeAspect="1"/>
          </p:cNvPicPr>
          <p:nvPr/>
        </p:nvPicPr>
        <p:blipFill>
          <a:blip r:embed="rId5"/>
          <a:stretch>
            <a:fillRect/>
          </a:stretch>
        </p:blipFill>
        <p:spPr>
          <a:xfrm>
            <a:off x="4544158" y="2728547"/>
            <a:ext cx="4533900" cy="3581400"/>
          </a:xfrm>
          <a:prstGeom prst="rect">
            <a:avLst/>
          </a:prstGeom>
        </p:spPr>
      </p:pic>
    </p:spTree>
    <p:extLst>
      <p:ext uri="{BB962C8B-B14F-4D97-AF65-F5344CB8AC3E}">
        <p14:creationId xmlns:p14="http://schemas.microsoft.com/office/powerpoint/2010/main" val="325203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 Placeholder 10"/>
              <p:cNvSpPr>
                <a:spLocks noGrp="1"/>
              </p:cNvSpPr>
              <p:nvPr>
                <p:ph type="body" sz="quarter" idx="10"/>
              </p:nvPr>
            </p:nvSpPr>
            <p:spPr>
              <a:xfrm>
                <a:off x="279880" y="782363"/>
                <a:ext cx="8450882" cy="5609645"/>
              </a:xfrm>
            </p:spPr>
            <p:txBody>
              <a:bodyPr>
                <a:normAutofit/>
              </a:bodyPr>
              <a:lstStyle/>
              <a:p>
                <a:r>
                  <a:rPr lang="en-US" dirty="0"/>
                  <a:t>Pros</a:t>
                </a:r>
              </a:p>
              <a:p>
                <a:pPr lvl="1"/>
                <a:r>
                  <a:rPr lang="en-US" dirty="0"/>
                  <a:t>Global search possible</a:t>
                </a:r>
              </a:p>
              <a:p>
                <a:pPr lvl="1"/>
                <a:r>
                  <a:rPr lang="en-US" dirty="0"/>
                  <a:t>Deterministic, no need for multiple runs, reproducible</a:t>
                </a:r>
              </a:p>
              <a:p>
                <a:pPr lvl="1"/>
                <a:r>
                  <a:rPr lang="en-US" dirty="0"/>
                  <a:t>Few parameters for fine-tuning, except for K</a:t>
                </a:r>
              </a:p>
              <a:p>
                <a:r>
                  <a:rPr lang="en-US" dirty="0"/>
                  <a:t>Cons</a:t>
                </a:r>
              </a:p>
              <a:p>
                <a:pPr lvl="1"/>
                <a:r>
                  <a:rPr lang="en-US" dirty="0"/>
                  <a:t>Lipschitz constant has to be known: K might not be easily accessible </a:t>
                </a:r>
              </a:p>
              <a:p>
                <a:pPr lvl="1"/>
                <a:r>
                  <a:rPr lang="en-US" dirty="0"/>
                  <a:t>Convergence speed: K is a trade-off between global and local search</a:t>
                </a:r>
              </a:p>
              <a:p>
                <a:pPr lvl="1"/>
                <a:r>
                  <a:rPr lang="en-US" dirty="0"/>
                  <a:t>Computational complexity for high dimensions: Initially, need to evaluate the function at all corners of a hyperrectangle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1" name="Text Placeholder 10"/>
              <p:cNvSpPr>
                <a:spLocks noGrp="1" noRot="1" noChangeAspect="1" noMove="1" noResize="1" noEditPoints="1" noAdjustHandles="1" noChangeArrowheads="1" noChangeShapeType="1" noTextEdit="1"/>
              </p:cNvSpPr>
              <p:nvPr>
                <p:ph type="body" sz="quarter" idx="10"/>
              </p:nvPr>
            </p:nvSpPr>
            <p:spPr>
              <a:xfrm>
                <a:off x="279880" y="782363"/>
                <a:ext cx="8450882" cy="5609645"/>
              </a:xfrm>
              <a:blipFill>
                <a:blip r:embed="rId3"/>
                <a:stretch>
                  <a:fillRect l="-1010" t="-760" r="-794"/>
                </a:stretch>
              </a:blipFill>
            </p:spPr>
            <p:txBody>
              <a:bodyPr/>
              <a:lstStyle/>
              <a:p>
                <a:r>
                  <a:rPr lang="en-US">
                    <a:noFill/>
                  </a:rPr>
                  <a:t> </a:t>
                </a:r>
              </a:p>
            </p:txBody>
          </p:sp>
        </mc:Fallback>
      </mc:AlternateContent>
      <p:sp>
        <p:nvSpPr>
          <p:cNvPr id="10" name="Title 9"/>
          <p:cNvSpPr>
            <a:spLocks noGrp="1"/>
          </p:cNvSpPr>
          <p:nvPr>
            <p:ph type="title"/>
          </p:nvPr>
        </p:nvSpPr>
        <p:spPr/>
        <p:txBody>
          <a:bodyPr/>
          <a:lstStyle/>
          <a:p>
            <a:r>
              <a:rPr lang="en-US" dirty="0"/>
              <a:t>Lipschitzian Optimization </a:t>
            </a:r>
            <a:r>
              <a:rPr lang="en-US" i="1" dirty="0"/>
              <a:t>cont</a:t>
            </a:r>
            <a:r>
              <a:rPr lang="en-US" dirty="0"/>
              <a:t>.</a:t>
            </a:r>
          </a:p>
        </p:txBody>
      </p:sp>
    </p:spTree>
    <p:extLst>
      <p:ext uri="{BB962C8B-B14F-4D97-AF65-F5344CB8AC3E}">
        <p14:creationId xmlns:p14="http://schemas.microsoft.com/office/powerpoint/2010/main" val="160457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A1A16-2628-4D66-ACD5-201F288023BD}"/>
              </a:ext>
            </a:extLst>
          </p:cNvPr>
          <p:cNvSpPr>
            <a:spLocks noGrp="1"/>
          </p:cNvSpPr>
          <p:nvPr>
            <p:ph type="body" sz="quarter" idx="10"/>
          </p:nvPr>
        </p:nvSpPr>
        <p:spPr/>
        <p:txBody>
          <a:bodyPr/>
          <a:lstStyle/>
          <a:p>
            <a:r>
              <a:rPr lang="en-US" dirty="0"/>
              <a:t>Jones, </a:t>
            </a:r>
            <a:r>
              <a:rPr lang="en-US" dirty="0" err="1"/>
              <a:t>Perttunen</a:t>
            </a:r>
            <a:r>
              <a:rPr lang="en-US" dirty="0"/>
              <a:t>, </a:t>
            </a:r>
            <a:r>
              <a:rPr lang="en-US" dirty="0" err="1"/>
              <a:t>Stuckman</a:t>
            </a:r>
            <a:r>
              <a:rPr lang="en-US" dirty="0"/>
              <a:t> (1993), Lipschitzian optimization without the Lipschitz constant</a:t>
            </a:r>
          </a:p>
          <a:p>
            <a:r>
              <a:rPr lang="en-US" dirty="0" err="1">
                <a:solidFill>
                  <a:srgbClr val="0000FF"/>
                </a:solidFill>
              </a:rPr>
              <a:t>DI</a:t>
            </a:r>
            <a:r>
              <a:rPr lang="en-US" dirty="0" err="1"/>
              <a:t>viding</a:t>
            </a:r>
            <a:r>
              <a:rPr lang="en-US" dirty="0"/>
              <a:t> </a:t>
            </a:r>
            <a:r>
              <a:rPr lang="en-US" dirty="0" err="1">
                <a:solidFill>
                  <a:srgbClr val="0000FF"/>
                </a:solidFill>
              </a:rPr>
              <a:t>RECT</a:t>
            </a:r>
            <a:r>
              <a:rPr lang="en-US" dirty="0" err="1"/>
              <a:t>angles</a:t>
            </a:r>
            <a:endParaRPr lang="en-US" dirty="0"/>
          </a:p>
          <a:p>
            <a:pPr lvl="1"/>
            <a:r>
              <a:rPr lang="en-US" dirty="0"/>
              <a:t>DIRECT was inspired by Lipschitzian optimization.</a:t>
            </a:r>
          </a:p>
          <a:p>
            <a:pPr lvl="1"/>
            <a:r>
              <a:rPr lang="en-US" dirty="0"/>
              <a:t>Optimizer divides space into boxes and sample the function at the center of rectangles</a:t>
            </a:r>
          </a:p>
          <a:p>
            <a:pPr lvl="1"/>
            <a:endParaRPr lang="en-US" dirty="0"/>
          </a:p>
          <a:p>
            <a:pPr lvl="1"/>
            <a:r>
              <a:rPr lang="en-US" dirty="0"/>
              <a:t>When dividing a box, use trisection so that previous point is useful</a:t>
            </a:r>
          </a:p>
        </p:txBody>
      </p:sp>
      <p:sp>
        <p:nvSpPr>
          <p:cNvPr id="3" name="Title 2">
            <a:extLst>
              <a:ext uri="{FF2B5EF4-FFF2-40B4-BE49-F238E27FC236}">
                <a16:creationId xmlns:a16="http://schemas.microsoft.com/office/drawing/2014/main" id="{5572C6FB-1C58-4F6D-A41A-DF3FFD3DC18F}"/>
              </a:ext>
            </a:extLst>
          </p:cNvPr>
          <p:cNvSpPr>
            <a:spLocks noGrp="1"/>
          </p:cNvSpPr>
          <p:nvPr>
            <p:ph type="title"/>
          </p:nvPr>
        </p:nvSpPr>
        <p:spPr/>
        <p:txBody>
          <a:bodyPr/>
          <a:lstStyle/>
          <a:p>
            <a:r>
              <a:rPr lang="en-US" dirty="0"/>
              <a:t>DIRECT in 1D</a:t>
            </a:r>
          </a:p>
        </p:txBody>
      </p:sp>
      <p:pic>
        <p:nvPicPr>
          <p:cNvPr id="5" name="Picture 4">
            <a:extLst>
              <a:ext uri="{FF2B5EF4-FFF2-40B4-BE49-F238E27FC236}">
                <a16:creationId xmlns:a16="http://schemas.microsoft.com/office/drawing/2014/main" id="{C2535A09-6794-430A-A34E-8FCDA31D01B9}"/>
              </a:ext>
            </a:extLst>
          </p:cNvPr>
          <p:cNvPicPr>
            <a:picLocks noChangeAspect="1"/>
          </p:cNvPicPr>
          <p:nvPr/>
        </p:nvPicPr>
        <p:blipFill>
          <a:blip r:embed="rId2"/>
          <a:stretch>
            <a:fillRect/>
          </a:stretch>
        </p:blipFill>
        <p:spPr>
          <a:xfrm>
            <a:off x="2368059" y="3321134"/>
            <a:ext cx="4037185" cy="663084"/>
          </a:xfrm>
          <a:prstGeom prst="rect">
            <a:avLst/>
          </a:prstGeom>
        </p:spPr>
      </p:pic>
      <p:pic>
        <p:nvPicPr>
          <p:cNvPr id="6" name="Picture 5">
            <a:extLst>
              <a:ext uri="{FF2B5EF4-FFF2-40B4-BE49-F238E27FC236}">
                <a16:creationId xmlns:a16="http://schemas.microsoft.com/office/drawing/2014/main" id="{910CD513-7698-4DBA-9EC4-355601E3D47E}"/>
              </a:ext>
            </a:extLst>
          </p:cNvPr>
          <p:cNvPicPr>
            <a:picLocks noChangeAspect="1"/>
          </p:cNvPicPr>
          <p:nvPr/>
        </p:nvPicPr>
        <p:blipFill>
          <a:blip r:embed="rId3"/>
          <a:stretch>
            <a:fillRect/>
          </a:stretch>
        </p:blipFill>
        <p:spPr>
          <a:xfrm>
            <a:off x="2394434" y="4663166"/>
            <a:ext cx="4037185" cy="1676088"/>
          </a:xfrm>
          <a:prstGeom prst="rect">
            <a:avLst/>
          </a:prstGeom>
        </p:spPr>
      </p:pic>
    </p:spTree>
    <p:extLst>
      <p:ext uri="{BB962C8B-B14F-4D97-AF65-F5344CB8AC3E}">
        <p14:creationId xmlns:p14="http://schemas.microsoft.com/office/powerpoint/2010/main" val="278717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F9E01-5DAA-40DA-ADFE-C5C7958CBCB1}"/>
              </a:ext>
            </a:extLst>
          </p:cNvPr>
          <p:cNvSpPr>
            <a:spLocks noGrp="1"/>
          </p:cNvSpPr>
          <p:nvPr>
            <p:ph type="body" sz="quarter" idx="10"/>
          </p:nvPr>
        </p:nvSpPr>
        <p:spPr/>
        <p:txBody>
          <a:bodyPr/>
          <a:lstStyle/>
          <a:p>
            <a:r>
              <a:rPr lang="en-US" dirty="0"/>
              <a:t>DIRECT uses the following Lipschitz bound</a:t>
            </a:r>
          </a:p>
        </p:txBody>
      </p:sp>
      <p:sp>
        <p:nvSpPr>
          <p:cNvPr id="3" name="Title 2">
            <a:extLst>
              <a:ext uri="{FF2B5EF4-FFF2-40B4-BE49-F238E27FC236}">
                <a16:creationId xmlns:a16="http://schemas.microsoft.com/office/drawing/2014/main" id="{B8D8A41B-1B69-4D69-9DA5-DB4C217EF2C4}"/>
              </a:ext>
            </a:extLst>
          </p:cNvPr>
          <p:cNvSpPr>
            <a:spLocks noGrp="1"/>
          </p:cNvSpPr>
          <p:nvPr>
            <p:ph type="title"/>
          </p:nvPr>
        </p:nvSpPr>
        <p:spPr/>
        <p:txBody>
          <a:bodyPr/>
          <a:lstStyle/>
          <a:p>
            <a:r>
              <a:rPr lang="en-US" dirty="0"/>
              <a:t>Lipschitz Bound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6ADF5E-D1CF-443C-9C32-1C76992DED96}"/>
                  </a:ext>
                </a:extLst>
              </p:cNvPr>
              <p:cNvSpPr txBox="1"/>
              <p:nvPr/>
            </p:nvSpPr>
            <p:spPr>
              <a:xfrm>
                <a:off x="1780442" y="1367203"/>
                <a:ext cx="4640373" cy="1107996"/>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for</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oMath>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𝐾</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𝑐</m:t>
                          </m:r>
                        </m:e>
                      </m:d>
                      <m:r>
                        <a:rPr lang="en-US" sz="2400" i="1">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for</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𝑐</m:t>
                      </m:r>
                    </m:oMath>
                  </m:oMathPara>
                </a14:m>
                <a:endParaRPr lang="en-US" sz="2400" dirty="0"/>
              </a:p>
            </p:txBody>
          </p:sp>
        </mc:Choice>
        <mc:Fallback xmlns="">
          <p:sp>
            <p:nvSpPr>
              <p:cNvPr id="4" name="TextBox 3">
                <a:extLst>
                  <a:ext uri="{FF2B5EF4-FFF2-40B4-BE49-F238E27FC236}">
                    <a16:creationId xmlns:a16="http://schemas.microsoft.com/office/drawing/2014/main" id="{996ADF5E-D1CF-443C-9C32-1C76992DED96}"/>
                  </a:ext>
                </a:extLst>
              </p:cNvPr>
              <p:cNvSpPr txBox="1">
                <a:spLocks noRot="1" noChangeAspect="1" noMove="1" noResize="1" noEditPoints="1" noAdjustHandles="1" noChangeArrowheads="1" noChangeShapeType="1" noTextEdit="1"/>
              </p:cNvSpPr>
              <p:nvPr/>
            </p:nvSpPr>
            <p:spPr>
              <a:xfrm>
                <a:off x="1780442" y="1367203"/>
                <a:ext cx="4640373" cy="1107996"/>
              </a:xfrm>
              <a:prstGeom prst="rect">
                <a:avLst/>
              </a:prstGeo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3A81DB0-33F5-45FE-9314-347B78A1A3AD}"/>
              </a:ext>
            </a:extLst>
          </p:cNvPr>
          <p:cNvPicPr>
            <a:picLocks noChangeAspect="1"/>
          </p:cNvPicPr>
          <p:nvPr/>
        </p:nvPicPr>
        <p:blipFill>
          <a:blip r:embed="rId3"/>
          <a:stretch>
            <a:fillRect/>
          </a:stretch>
        </p:blipFill>
        <p:spPr>
          <a:xfrm>
            <a:off x="1205599" y="2475199"/>
            <a:ext cx="6937557" cy="3816429"/>
          </a:xfrm>
          <a:prstGeom prst="rect">
            <a:avLst/>
          </a:prstGeom>
        </p:spPr>
      </p:pic>
    </p:spTree>
    <p:extLst>
      <p:ext uri="{BB962C8B-B14F-4D97-AF65-F5344CB8AC3E}">
        <p14:creationId xmlns:p14="http://schemas.microsoft.com/office/powerpoint/2010/main" val="6993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B3827-C392-4EF4-B71C-626EB62CE4CE}"/>
              </a:ext>
            </a:extLst>
          </p:cNvPr>
          <p:cNvSpPr>
            <a:spLocks noGrp="1"/>
          </p:cNvSpPr>
          <p:nvPr>
            <p:ph type="body" sz="quarter" idx="10"/>
          </p:nvPr>
        </p:nvSpPr>
        <p:spPr/>
        <p:txBody>
          <a:bodyPr/>
          <a:lstStyle/>
          <a:p>
            <a:r>
              <a:rPr lang="en-US" dirty="0"/>
              <a:t>At a given iteration the design space is divided into boxes, and we have the value of the function at the center of each box</a:t>
            </a:r>
          </a:p>
          <a:p>
            <a:r>
              <a:rPr lang="en-US" dirty="0"/>
              <a:t>We then look at a plot of box sizes (determined by the largest dimension of the box) vs. function value and look for boxes that should be divided</a:t>
            </a:r>
          </a:p>
        </p:txBody>
      </p:sp>
      <p:sp>
        <p:nvSpPr>
          <p:cNvPr id="3" name="Title 2">
            <a:extLst>
              <a:ext uri="{FF2B5EF4-FFF2-40B4-BE49-F238E27FC236}">
                <a16:creationId xmlns:a16="http://schemas.microsoft.com/office/drawing/2014/main" id="{CCA87295-265D-48F3-A66D-44A62702F32B}"/>
              </a:ext>
            </a:extLst>
          </p:cNvPr>
          <p:cNvSpPr>
            <a:spLocks noGrp="1"/>
          </p:cNvSpPr>
          <p:nvPr>
            <p:ph type="title"/>
          </p:nvPr>
        </p:nvSpPr>
        <p:spPr/>
        <p:txBody>
          <a:bodyPr/>
          <a:lstStyle/>
          <a:p>
            <a:r>
              <a:rPr lang="en-US" dirty="0"/>
              <a:t>Direct Algorithm</a:t>
            </a:r>
          </a:p>
        </p:txBody>
      </p:sp>
      <p:grpSp>
        <p:nvGrpSpPr>
          <p:cNvPr id="37" name="Group 36">
            <a:extLst>
              <a:ext uri="{FF2B5EF4-FFF2-40B4-BE49-F238E27FC236}">
                <a16:creationId xmlns:a16="http://schemas.microsoft.com/office/drawing/2014/main" id="{23115825-88A4-446E-A077-AD095EE7CF5D}"/>
              </a:ext>
            </a:extLst>
          </p:cNvPr>
          <p:cNvGrpSpPr/>
          <p:nvPr/>
        </p:nvGrpSpPr>
        <p:grpSpPr>
          <a:xfrm>
            <a:off x="2116588" y="3323494"/>
            <a:ext cx="4468850" cy="3200453"/>
            <a:chOff x="2116588" y="3323494"/>
            <a:chExt cx="4468850" cy="3200453"/>
          </a:xfrm>
        </p:grpSpPr>
        <p:sp>
          <p:nvSpPr>
            <p:cNvPr id="4" name="Freeform: Shape 3">
              <a:extLst>
                <a:ext uri="{FF2B5EF4-FFF2-40B4-BE49-F238E27FC236}">
                  <a16:creationId xmlns:a16="http://schemas.microsoft.com/office/drawing/2014/main" id="{6B257080-35EA-4C1F-8329-7569F6218378}"/>
                </a:ext>
              </a:extLst>
            </p:cNvPr>
            <p:cNvSpPr/>
            <p:nvPr/>
          </p:nvSpPr>
          <p:spPr>
            <a:xfrm>
              <a:off x="2602523" y="3420208"/>
              <a:ext cx="3982915" cy="2734407"/>
            </a:xfrm>
            <a:custGeom>
              <a:avLst/>
              <a:gdLst>
                <a:gd name="connsiteX0" fmla="*/ 0 w 3982915"/>
                <a:gd name="connsiteY0" fmla="*/ 0 h 2734407"/>
                <a:gd name="connsiteX1" fmla="*/ 0 w 3982915"/>
                <a:gd name="connsiteY1" fmla="*/ 2734407 h 2734407"/>
                <a:gd name="connsiteX2" fmla="*/ 3982915 w 3982915"/>
                <a:gd name="connsiteY2" fmla="*/ 2734407 h 2734407"/>
              </a:gdLst>
              <a:ahLst/>
              <a:cxnLst>
                <a:cxn ang="0">
                  <a:pos x="connsiteX0" y="connsiteY0"/>
                </a:cxn>
                <a:cxn ang="0">
                  <a:pos x="connsiteX1" y="connsiteY1"/>
                </a:cxn>
                <a:cxn ang="0">
                  <a:pos x="connsiteX2" y="connsiteY2"/>
                </a:cxn>
              </a:cxnLst>
              <a:rect l="l" t="t" r="r" b="b"/>
              <a:pathLst>
                <a:path w="3982915" h="2734407">
                  <a:moveTo>
                    <a:pt x="0" y="0"/>
                  </a:moveTo>
                  <a:lnTo>
                    <a:pt x="0" y="2734407"/>
                  </a:lnTo>
                  <a:lnTo>
                    <a:pt x="3982915" y="2734407"/>
                  </a:lnTo>
                </a:path>
              </a:pathLst>
            </a:custGeom>
            <a:noFill/>
            <a:ln w="28575">
              <a:solidFill>
                <a:srgbClr val="0000FF"/>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F36889-55E8-438E-836E-B1973A29E6A2}"/>
                </a:ext>
              </a:extLst>
            </p:cNvPr>
            <p:cNvSpPr txBox="1"/>
            <p:nvPr/>
          </p:nvSpPr>
          <p:spPr>
            <a:xfrm>
              <a:off x="5661852" y="6154615"/>
              <a:ext cx="923586" cy="369332"/>
            </a:xfrm>
            <a:prstGeom prst="rect">
              <a:avLst/>
            </a:prstGeom>
            <a:noFill/>
          </p:spPr>
          <p:txBody>
            <a:bodyPr wrap="none" rtlCol="0">
              <a:spAutoFit/>
            </a:bodyPr>
            <a:lstStyle/>
            <a:p>
              <a:r>
                <a:rPr lang="en-US" dirty="0"/>
                <a:t>Box size</a:t>
              </a:r>
            </a:p>
          </p:txBody>
        </p:sp>
        <p:sp>
          <p:nvSpPr>
            <p:cNvPr id="6" name="TextBox 5">
              <a:extLst>
                <a:ext uri="{FF2B5EF4-FFF2-40B4-BE49-F238E27FC236}">
                  <a16:creationId xmlns:a16="http://schemas.microsoft.com/office/drawing/2014/main" id="{7B1179CD-C83C-48C3-B1EF-859584A5AADD}"/>
                </a:ext>
              </a:extLst>
            </p:cNvPr>
            <p:cNvSpPr txBox="1"/>
            <p:nvPr/>
          </p:nvSpPr>
          <p:spPr>
            <a:xfrm rot="16200000">
              <a:off x="1345223" y="4462096"/>
              <a:ext cx="1912062" cy="369332"/>
            </a:xfrm>
            <a:prstGeom prst="rect">
              <a:avLst/>
            </a:prstGeom>
            <a:noFill/>
          </p:spPr>
          <p:txBody>
            <a:bodyPr wrap="none" rtlCol="0">
              <a:spAutoFit/>
            </a:bodyPr>
            <a:lstStyle/>
            <a:p>
              <a:r>
                <a:rPr lang="en-US" dirty="0"/>
                <a:t>Objective function</a:t>
              </a:r>
            </a:p>
          </p:txBody>
        </p:sp>
        <p:grpSp>
          <p:nvGrpSpPr>
            <p:cNvPr id="22" name="Group 21">
              <a:extLst>
                <a:ext uri="{FF2B5EF4-FFF2-40B4-BE49-F238E27FC236}">
                  <a16:creationId xmlns:a16="http://schemas.microsoft.com/office/drawing/2014/main" id="{48140748-F389-4B68-BE8A-C96C31AEA415}"/>
                </a:ext>
              </a:extLst>
            </p:cNvPr>
            <p:cNvGrpSpPr/>
            <p:nvPr/>
          </p:nvGrpSpPr>
          <p:grpSpPr>
            <a:xfrm>
              <a:off x="3017960" y="3939429"/>
              <a:ext cx="70338" cy="1171586"/>
              <a:chOff x="3017960" y="3895469"/>
              <a:chExt cx="70338" cy="1171586"/>
            </a:xfrm>
          </p:grpSpPr>
          <p:sp>
            <p:nvSpPr>
              <p:cNvPr id="7" name="Oval 6">
                <a:extLst>
                  <a:ext uri="{FF2B5EF4-FFF2-40B4-BE49-F238E27FC236}">
                    <a16:creationId xmlns:a16="http://schemas.microsoft.com/office/drawing/2014/main" id="{517A9FF2-6AE6-415D-97B5-9DB7CE97D5ED}"/>
                  </a:ext>
                </a:extLst>
              </p:cNvPr>
              <p:cNvSpPr/>
              <p:nvPr/>
            </p:nvSpPr>
            <p:spPr>
              <a:xfrm>
                <a:off x="3017960" y="3895469"/>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D50070-ACBE-4769-B9DE-F7C9872F59F0}"/>
                  </a:ext>
                </a:extLst>
              </p:cNvPr>
              <p:cNvSpPr/>
              <p:nvPr/>
            </p:nvSpPr>
            <p:spPr>
              <a:xfrm>
                <a:off x="3017960" y="4387838"/>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5E0595-36EC-4D1D-BB54-D155A3FAC28E}"/>
                  </a:ext>
                </a:extLst>
              </p:cNvPr>
              <p:cNvSpPr/>
              <p:nvPr/>
            </p:nvSpPr>
            <p:spPr>
              <a:xfrm>
                <a:off x="3017960" y="470986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3E11611-31F9-4901-BAE2-46FD9A58BA2F}"/>
                  </a:ext>
                </a:extLst>
              </p:cNvPr>
              <p:cNvSpPr/>
              <p:nvPr/>
            </p:nvSpPr>
            <p:spPr>
              <a:xfrm>
                <a:off x="3017960" y="4996717"/>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F32A788-B6DE-4013-B497-8CED047383F2}"/>
                </a:ext>
              </a:extLst>
            </p:cNvPr>
            <p:cNvGrpSpPr/>
            <p:nvPr/>
          </p:nvGrpSpPr>
          <p:grpSpPr>
            <a:xfrm>
              <a:off x="3611624" y="4100623"/>
              <a:ext cx="70338" cy="546139"/>
              <a:chOff x="3681780" y="4100623"/>
              <a:chExt cx="70338" cy="546139"/>
            </a:xfrm>
          </p:grpSpPr>
          <p:sp>
            <p:nvSpPr>
              <p:cNvPr id="11" name="Oval 10">
                <a:extLst>
                  <a:ext uri="{FF2B5EF4-FFF2-40B4-BE49-F238E27FC236}">
                    <a16:creationId xmlns:a16="http://schemas.microsoft.com/office/drawing/2014/main" id="{05949E33-83CE-426E-9703-5F550CAC9456}"/>
                  </a:ext>
                </a:extLst>
              </p:cNvPr>
              <p:cNvSpPr/>
              <p:nvPr/>
            </p:nvSpPr>
            <p:spPr>
              <a:xfrm>
                <a:off x="3681780" y="4100623"/>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E46DA5-BCB1-4352-8FB8-D6971CEFBF80}"/>
                  </a:ext>
                </a:extLst>
              </p:cNvPr>
              <p:cNvSpPr/>
              <p:nvPr/>
            </p:nvSpPr>
            <p:spPr>
              <a:xfrm>
                <a:off x="3681780" y="4576424"/>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F594584-6120-4C0A-A677-22ECE957CEF7}"/>
                </a:ext>
              </a:extLst>
            </p:cNvPr>
            <p:cNvGrpSpPr/>
            <p:nvPr/>
          </p:nvGrpSpPr>
          <p:grpSpPr>
            <a:xfrm>
              <a:off x="4205288" y="3948699"/>
              <a:ext cx="70338" cy="909050"/>
              <a:chOff x="4261339" y="3948699"/>
              <a:chExt cx="70338" cy="909050"/>
            </a:xfrm>
          </p:grpSpPr>
          <p:sp>
            <p:nvSpPr>
              <p:cNvPr id="13" name="Oval 12">
                <a:extLst>
                  <a:ext uri="{FF2B5EF4-FFF2-40B4-BE49-F238E27FC236}">
                    <a16:creationId xmlns:a16="http://schemas.microsoft.com/office/drawing/2014/main" id="{248FCD17-2982-4193-83A0-68267F80A316}"/>
                  </a:ext>
                </a:extLst>
              </p:cNvPr>
              <p:cNvSpPr/>
              <p:nvPr/>
            </p:nvSpPr>
            <p:spPr>
              <a:xfrm>
                <a:off x="4261339" y="3948699"/>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C19626-1526-4CB7-A03C-8932D28434CB}"/>
                  </a:ext>
                </a:extLst>
              </p:cNvPr>
              <p:cNvSpPr/>
              <p:nvPr/>
            </p:nvSpPr>
            <p:spPr>
              <a:xfrm>
                <a:off x="4261339" y="445817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46F2AE9-B86C-4083-807E-F7BCC072ADA9}"/>
                  </a:ext>
                </a:extLst>
              </p:cNvPr>
              <p:cNvSpPr/>
              <p:nvPr/>
            </p:nvSpPr>
            <p:spPr>
              <a:xfrm>
                <a:off x="4261339" y="4787411"/>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90887C1-9848-42D8-9892-201D387FDFF6}"/>
                </a:ext>
              </a:extLst>
            </p:cNvPr>
            <p:cNvGrpSpPr/>
            <p:nvPr/>
          </p:nvGrpSpPr>
          <p:grpSpPr>
            <a:xfrm>
              <a:off x="4798952" y="3655562"/>
              <a:ext cx="70338" cy="991622"/>
              <a:chOff x="4837235" y="3655562"/>
              <a:chExt cx="70338" cy="991622"/>
            </a:xfrm>
          </p:grpSpPr>
          <p:sp>
            <p:nvSpPr>
              <p:cNvPr id="16" name="Oval 15">
                <a:extLst>
                  <a:ext uri="{FF2B5EF4-FFF2-40B4-BE49-F238E27FC236}">
                    <a16:creationId xmlns:a16="http://schemas.microsoft.com/office/drawing/2014/main" id="{41DABE66-21A6-4EA2-8A5E-D3C20135A048}"/>
                  </a:ext>
                </a:extLst>
              </p:cNvPr>
              <p:cNvSpPr/>
              <p:nvPr/>
            </p:nvSpPr>
            <p:spPr>
              <a:xfrm>
                <a:off x="4837235" y="365556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9CABE3-E693-4F3F-BCE0-D1BDB883A706}"/>
                  </a:ext>
                </a:extLst>
              </p:cNvPr>
              <p:cNvSpPr/>
              <p:nvPr/>
            </p:nvSpPr>
            <p:spPr>
              <a:xfrm>
                <a:off x="4837235" y="413579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2C4886-D561-40CC-8221-EA99BCF49836}"/>
                  </a:ext>
                </a:extLst>
              </p:cNvPr>
              <p:cNvSpPr/>
              <p:nvPr/>
            </p:nvSpPr>
            <p:spPr>
              <a:xfrm>
                <a:off x="4837235" y="457684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8F8B0E2-27BA-43E9-B991-2D382C8A3753}"/>
                </a:ext>
              </a:extLst>
            </p:cNvPr>
            <p:cNvGrpSpPr/>
            <p:nvPr/>
          </p:nvGrpSpPr>
          <p:grpSpPr>
            <a:xfrm>
              <a:off x="5392615" y="3323494"/>
              <a:ext cx="70338" cy="1070683"/>
              <a:chOff x="5392615" y="3393831"/>
              <a:chExt cx="70338" cy="1070683"/>
            </a:xfrm>
          </p:grpSpPr>
          <p:sp>
            <p:nvSpPr>
              <p:cNvPr id="19" name="Oval 18">
                <a:extLst>
                  <a:ext uri="{FF2B5EF4-FFF2-40B4-BE49-F238E27FC236}">
                    <a16:creationId xmlns:a16="http://schemas.microsoft.com/office/drawing/2014/main" id="{821F9189-7D3D-4302-B99A-7289F8CDB2F8}"/>
                  </a:ext>
                </a:extLst>
              </p:cNvPr>
              <p:cNvSpPr/>
              <p:nvPr/>
            </p:nvSpPr>
            <p:spPr>
              <a:xfrm>
                <a:off x="5392615" y="3393831"/>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CFAE61-9D5F-4ECC-B538-64AD3E51FBC5}"/>
                  </a:ext>
                </a:extLst>
              </p:cNvPr>
              <p:cNvSpPr/>
              <p:nvPr/>
            </p:nvSpPr>
            <p:spPr>
              <a:xfrm>
                <a:off x="5392615" y="3860300"/>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11C661-E04A-42DF-B151-ADD409F45672}"/>
                  </a:ext>
                </a:extLst>
              </p:cNvPr>
              <p:cNvSpPr/>
              <p:nvPr/>
            </p:nvSpPr>
            <p:spPr>
              <a:xfrm>
                <a:off x="5392615" y="439417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a:extLst>
              <a:ext uri="{FF2B5EF4-FFF2-40B4-BE49-F238E27FC236}">
                <a16:creationId xmlns:a16="http://schemas.microsoft.com/office/drawing/2014/main" id="{2ED80ABE-BF7F-4D0A-B14D-8EDAF8708718}"/>
              </a:ext>
            </a:extLst>
          </p:cNvPr>
          <p:cNvSpPr txBox="1"/>
          <p:nvPr/>
        </p:nvSpPr>
        <p:spPr>
          <a:xfrm>
            <a:off x="3182815" y="5820508"/>
            <a:ext cx="4526752" cy="369332"/>
          </a:xfrm>
          <a:prstGeom prst="rect">
            <a:avLst/>
          </a:prstGeom>
          <a:noFill/>
        </p:spPr>
        <p:txBody>
          <a:bodyPr wrap="none" rtlCol="0">
            <a:spAutoFit/>
          </a:bodyPr>
          <a:lstStyle/>
          <a:p>
            <a:r>
              <a:rPr lang="en-US" dirty="0"/>
              <a:t>Small-sized box and good design (</a:t>
            </a:r>
            <a:r>
              <a:rPr lang="en-US" dirty="0">
                <a:solidFill>
                  <a:srgbClr val="FF0000"/>
                </a:solidFill>
              </a:rPr>
              <a:t>exploitation</a:t>
            </a:r>
            <a:r>
              <a:rPr lang="en-US" dirty="0"/>
              <a:t>)</a:t>
            </a:r>
          </a:p>
        </p:txBody>
      </p:sp>
      <p:cxnSp>
        <p:nvCxnSpPr>
          <p:cNvPr id="29" name="Straight Arrow Connector 28">
            <a:extLst>
              <a:ext uri="{FF2B5EF4-FFF2-40B4-BE49-F238E27FC236}">
                <a16:creationId xmlns:a16="http://schemas.microsoft.com/office/drawing/2014/main" id="{F979DD4F-7C17-4711-B955-88774D67B42B}"/>
              </a:ext>
            </a:extLst>
          </p:cNvPr>
          <p:cNvCxnSpPr/>
          <p:nvPr/>
        </p:nvCxnSpPr>
        <p:spPr>
          <a:xfrm flipH="1" flipV="1">
            <a:off x="3088298" y="5215811"/>
            <a:ext cx="319792" cy="727315"/>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89FEBA-FBAD-4D1F-B348-7F29E9D0ECF6}"/>
              </a:ext>
            </a:extLst>
          </p:cNvPr>
          <p:cNvSpPr txBox="1"/>
          <p:nvPr/>
        </p:nvSpPr>
        <p:spPr>
          <a:xfrm>
            <a:off x="5407892" y="5051030"/>
            <a:ext cx="3570273" cy="646331"/>
          </a:xfrm>
          <a:prstGeom prst="rect">
            <a:avLst/>
          </a:prstGeom>
          <a:noFill/>
        </p:spPr>
        <p:txBody>
          <a:bodyPr wrap="none" rtlCol="0">
            <a:spAutoFit/>
          </a:bodyPr>
          <a:lstStyle/>
          <a:p>
            <a:r>
              <a:rPr lang="en-US" dirty="0"/>
              <a:t>Large-sized box but can be reduced</a:t>
            </a:r>
            <a:br>
              <a:rPr lang="en-US" dirty="0"/>
            </a:br>
            <a:r>
              <a:rPr lang="en-US" dirty="0"/>
              <a:t>further by dividing box (</a:t>
            </a:r>
            <a:r>
              <a:rPr lang="en-US" dirty="0">
                <a:solidFill>
                  <a:srgbClr val="FF0000"/>
                </a:solidFill>
              </a:rPr>
              <a:t>exploration</a:t>
            </a:r>
            <a:r>
              <a:rPr lang="en-US" dirty="0"/>
              <a:t>)</a:t>
            </a:r>
          </a:p>
        </p:txBody>
      </p:sp>
      <p:cxnSp>
        <p:nvCxnSpPr>
          <p:cNvPr id="32" name="Straight Arrow Connector 31">
            <a:extLst>
              <a:ext uri="{FF2B5EF4-FFF2-40B4-BE49-F238E27FC236}">
                <a16:creationId xmlns:a16="http://schemas.microsoft.com/office/drawing/2014/main" id="{85D15768-95E5-4D70-A709-CCD9EEC6A61F}"/>
              </a:ext>
            </a:extLst>
          </p:cNvPr>
          <p:cNvCxnSpPr/>
          <p:nvPr/>
        </p:nvCxnSpPr>
        <p:spPr>
          <a:xfrm flipH="1" flipV="1">
            <a:off x="5462953" y="4493345"/>
            <a:ext cx="198899" cy="540280"/>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744A850-4F93-452A-9AFD-44BB6A3EDF1A}"/>
              </a:ext>
            </a:extLst>
          </p:cNvPr>
          <p:cNvCxnSpPr/>
          <p:nvPr/>
        </p:nvCxnSpPr>
        <p:spPr>
          <a:xfrm flipH="1" flipV="1">
            <a:off x="4868376" y="4685826"/>
            <a:ext cx="593664" cy="466469"/>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B20A22-2363-4224-96FD-BBAA9B47E45F}"/>
              </a:ext>
            </a:extLst>
          </p:cNvPr>
          <p:cNvCxnSpPr>
            <a:stCxn id="30" idx="1"/>
          </p:cNvCxnSpPr>
          <p:nvPr/>
        </p:nvCxnSpPr>
        <p:spPr>
          <a:xfrm flipH="1" flipV="1">
            <a:off x="4392230" y="4874108"/>
            <a:ext cx="1015662" cy="500088"/>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50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B3827-C392-4EF4-B71C-626EB62CE4CE}"/>
              </a:ext>
            </a:extLst>
          </p:cNvPr>
          <p:cNvSpPr>
            <a:spLocks noGrp="1"/>
          </p:cNvSpPr>
          <p:nvPr>
            <p:ph type="body" sz="quarter" idx="10"/>
          </p:nvPr>
        </p:nvSpPr>
        <p:spPr/>
        <p:txBody>
          <a:bodyPr/>
          <a:lstStyle/>
          <a:p>
            <a:r>
              <a:rPr lang="en-US" dirty="0"/>
              <a:t>This can be seen as a Pareto front of multi-objective optimization problem. </a:t>
            </a:r>
          </a:p>
          <a:p>
            <a:r>
              <a:rPr lang="en-US" dirty="0"/>
              <a:t>Those points on the Pareto front correspond to Lipschitzian optimization for all possible Lipschitz constants</a:t>
            </a:r>
          </a:p>
        </p:txBody>
      </p:sp>
      <p:sp>
        <p:nvSpPr>
          <p:cNvPr id="3" name="Title 2">
            <a:extLst>
              <a:ext uri="{FF2B5EF4-FFF2-40B4-BE49-F238E27FC236}">
                <a16:creationId xmlns:a16="http://schemas.microsoft.com/office/drawing/2014/main" id="{CCA87295-265D-48F3-A66D-44A62702F32B}"/>
              </a:ext>
            </a:extLst>
          </p:cNvPr>
          <p:cNvSpPr>
            <a:spLocks noGrp="1"/>
          </p:cNvSpPr>
          <p:nvPr>
            <p:ph type="title"/>
          </p:nvPr>
        </p:nvSpPr>
        <p:spPr/>
        <p:txBody>
          <a:bodyPr/>
          <a:lstStyle/>
          <a:p>
            <a:r>
              <a:rPr lang="en-US" dirty="0"/>
              <a:t>Direct Algorithm </a:t>
            </a:r>
            <a:r>
              <a:rPr lang="en-US" i="1" dirty="0"/>
              <a:t>cont</a:t>
            </a:r>
            <a:r>
              <a:rPr lang="en-US" dirty="0"/>
              <a:t>.</a:t>
            </a:r>
          </a:p>
        </p:txBody>
      </p:sp>
      <p:grpSp>
        <p:nvGrpSpPr>
          <p:cNvPr id="37" name="Group 36">
            <a:extLst>
              <a:ext uri="{FF2B5EF4-FFF2-40B4-BE49-F238E27FC236}">
                <a16:creationId xmlns:a16="http://schemas.microsoft.com/office/drawing/2014/main" id="{23115825-88A4-446E-A077-AD095EE7CF5D}"/>
              </a:ext>
            </a:extLst>
          </p:cNvPr>
          <p:cNvGrpSpPr/>
          <p:nvPr/>
        </p:nvGrpSpPr>
        <p:grpSpPr>
          <a:xfrm>
            <a:off x="2116588" y="3323494"/>
            <a:ext cx="4468850" cy="3200453"/>
            <a:chOff x="2116588" y="3323494"/>
            <a:chExt cx="4468850" cy="3200453"/>
          </a:xfrm>
        </p:grpSpPr>
        <p:sp>
          <p:nvSpPr>
            <p:cNvPr id="4" name="Freeform: Shape 3">
              <a:extLst>
                <a:ext uri="{FF2B5EF4-FFF2-40B4-BE49-F238E27FC236}">
                  <a16:creationId xmlns:a16="http://schemas.microsoft.com/office/drawing/2014/main" id="{6B257080-35EA-4C1F-8329-7569F6218378}"/>
                </a:ext>
              </a:extLst>
            </p:cNvPr>
            <p:cNvSpPr/>
            <p:nvPr/>
          </p:nvSpPr>
          <p:spPr>
            <a:xfrm>
              <a:off x="2602523" y="3420208"/>
              <a:ext cx="3982915" cy="2734407"/>
            </a:xfrm>
            <a:custGeom>
              <a:avLst/>
              <a:gdLst>
                <a:gd name="connsiteX0" fmla="*/ 0 w 3982915"/>
                <a:gd name="connsiteY0" fmla="*/ 0 h 2734407"/>
                <a:gd name="connsiteX1" fmla="*/ 0 w 3982915"/>
                <a:gd name="connsiteY1" fmla="*/ 2734407 h 2734407"/>
                <a:gd name="connsiteX2" fmla="*/ 3982915 w 3982915"/>
                <a:gd name="connsiteY2" fmla="*/ 2734407 h 2734407"/>
              </a:gdLst>
              <a:ahLst/>
              <a:cxnLst>
                <a:cxn ang="0">
                  <a:pos x="connsiteX0" y="connsiteY0"/>
                </a:cxn>
                <a:cxn ang="0">
                  <a:pos x="connsiteX1" y="connsiteY1"/>
                </a:cxn>
                <a:cxn ang="0">
                  <a:pos x="connsiteX2" y="connsiteY2"/>
                </a:cxn>
              </a:cxnLst>
              <a:rect l="l" t="t" r="r" b="b"/>
              <a:pathLst>
                <a:path w="3982915" h="2734407">
                  <a:moveTo>
                    <a:pt x="0" y="0"/>
                  </a:moveTo>
                  <a:lnTo>
                    <a:pt x="0" y="2734407"/>
                  </a:lnTo>
                  <a:lnTo>
                    <a:pt x="3982915" y="2734407"/>
                  </a:lnTo>
                </a:path>
              </a:pathLst>
            </a:custGeom>
            <a:noFill/>
            <a:ln w="28575">
              <a:solidFill>
                <a:srgbClr val="0000FF"/>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F36889-55E8-438E-836E-B1973A29E6A2}"/>
                </a:ext>
              </a:extLst>
            </p:cNvPr>
            <p:cNvSpPr txBox="1"/>
            <p:nvPr/>
          </p:nvSpPr>
          <p:spPr>
            <a:xfrm>
              <a:off x="5661852" y="6154615"/>
              <a:ext cx="923586" cy="369332"/>
            </a:xfrm>
            <a:prstGeom prst="rect">
              <a:avLst/>
            </a:prstGeom>
            <a:noFill/>
          </p:spPr>
          <p:txBody>
            <a:bodyPr wrap="none" rtlCol="0">
              <a:spAutoFit/>
            </a:bodyPr>
            <a:lstStyle/>
            <a:p>
              <a:r>
                <a:rPr lang="en-US" dirty="0"/>
                <a:t>Box size</a:t>
              </a:r>
            </a:p>
          </p:txBody>
        </p:sp>
        <p:sp>
          <p:nvSpPr>
            <p:cNvPr id="6" name="TextBox 5">
              <a:extLst>
                <a:ext uri="{FF2B5EF4-FFF2-40B4-BE49-F238E27FC236}">
                  <a16:creationId xmlns:a16="http://schemas.microsoft.com/office/drawing/2014/main" id="{7B1179CD-C83C-48C3-B1EF-859584A5AADD}"/>
                </a:ext>
              </a:extLst>
            </p:cNvPr>
            <p:cNvSpPr txBox="1"/>
            <p:nvPr/>
          </p:nvSpPr>
          <p:spPr>
            <a:xfrm rot="16200000">
              <a:off x="1345223" y="4462096"/>
              <a:ext cx="1912062" cy="369332"/>
            </a:xfrm>
            <a:prstGeom prst="rect">
              <a:avLst/>
            </a:prstGeom>
            <a:noFill/>
          </p:spPr>
          <p:txBody>
            <a:bodyPr wrap="none" rtlCol="0">
              <a:spAutoFit/>
            </a:bodyPr>
            <a:lstStyle/>
            <a:p>
              <a:r>
                <a:rPr lang="en-US" dirty="0"/>
                <a:t>Objective function</a:t>
              </a:r>
            </a:p>
          </p:txBody>
        </p:sp>
        <p:grpSp>
          <p:nvGrpSpPr>
            <p:cNvPr id="22" name="Group 21">
              <a:extLst>
                <a:ext uri="{FF2B5EF4-FFF2-40B4-BE49-F238E27FC236}">
                  <a16:creationId xmlns:a16="http://schemas.microsoft.com/office/drawing/2014/main" id="{48140748-F389-4B68-BE8A-C96C31AEA415}"/>
                </a:ext>
              </a:extLst>
            </p:cNvPr>
            <p:cNvGrpSpPr/>
            <p:nvPr/>
          </p:nvGrpSpPr>
          <p:grpSpPr>
            <a:xfrm>
              <a:off x="3017960" y="3939429"/>
              <a:ext cx="70338" cy="1171586"/>
              <a:chOff x="3017960" y="3895469"/>
              <a:chExt cx="70338" cy="1171586"/>
            </a:xfrm>
          </p:grpSpPr>
          <p:sp>
            <p:nvSpPr>
              <p:cNvPr id="7" name="Oval 6">
                <a:extLst>
                  <a:ext uri="{FF2B5EF4-FFF2-40B4-BE49-F238E27FC236}">
                    <a16:creationId xmlns:a16="http://schemas.microsoft.com/office/drawing/2014/main" id="{517A9FF2-6AE6-415D-97B5-9DB7CE97D5ED}"/>
                  </a:ext>
                </a:extLst>
              </p:cNvPr>
              <p:cNvSpPr/>
              <p:nvPr/>
            </p:nvSpPr>
            <p:spPr>
              <a:xfrm>
                <a:off x="3017960" y="3895469"/>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D50070-ACBE-4769-B9DE-F7C9872F59F0}"/>
                  </a:ext>
                </a:extLst>
              </p:cNvPr>
              <p:cNvSpPr/>
              <p:nvPr/>
            </p:nvSpPr>
            <p:spPr>
              <a:xfrm>
                <a:off x="3017960" y="4387838"/>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5E0595-36EC-4D1D-BB54-D155A3FAC28E}"/>
                  </a:ext>
                </a:extLst>
              </p:cNvPr>
              <p:cNvSpPr/>
              <p:nvPr/>
            </p:nvSpPr>
            <p:spPr>
              <a:xfrm>
                <a:off x="3017960" y="470986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3E11611-31F9-4901-BAE2-46FD9A58BA2F}"/>
                  </a:ext>
                </a:extLst>
              </p:cNvPr>
              <p:cNvSpPr/>
              <p:nvPr/>
            </p:nvSpPr>
            <p:spPr>
              <a:xfrm>
                <a:off x="3017960" y="4996717"/>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F32A788-B6DE-4013-B497-8CED047383F2}"/>
                </a:ext>
              </a:extLst>
            </p:cNvPr>
            <p:cNvGrpSpPr/>
            <p:nvPr/>
          </p:nvGrpSpPr>
          <p:grpSpPr>
            <a:xfrm>
              <a:off x="3611624" y="4100623"/>
              <a:ext cx="70338" cy="546139"/>
              <a:chOff x="3681780" y="4100623"/>
              <a:chExt cx="70338" cy="546139"/>
            </a:xfrm>
          </p:grpSpPr>
          <p:sp>
            <p:nvSpPr>
              <p:cNvPr id="11" name="Oval 10">
                <a:extLst>
                  <a:ext uri="{FF2B5EF4-FFF2-40B4-BE49-F238E27FC236}">
                    <a16:creationId xmlns:a16="http://schemas.microsoft.com/office/drawing/2014/main" id="{05949E33-83CE-426E-9703-5F550CAC9456}"/>
                  </a:ext>
                </a:extLst>
              </p:cNvPr>
              <p:cNvSpPr/>
              <p:nvPr/>
            </p:nvSpPr>
            <p:spPr>
              <a:xfrm>
                <a:off x="3681780" y="4100623"/>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E46DA5-BCB1-4352-8FB8-D6971CEFBF80}"/>
                  </a:ext>
                </a:extLst>
              </p:cNvPr>
              <p:cNvSpPr/>
              <p:nvPr/>
            </p:nvSpPr>
            <p:spPr>
              <a:xfrm>
                <a:off x="3681780" y="4576424"/>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F594584-6120-4C0A-A677-22ECE957CEF7}"/>
                </a:ext>
              </a:extLst>
            </p:cNvPr>
            <p:cNvGrpSpPr/>
            <p:nvPr/>
          </p:nvGrpSpPr>
          <p:grpSpPr>
            <a:xfrm>
              <a:off x="4205288" y="3948699"/>
              <a:ext cx="70338" cy="909050"/>
              <a:chOff x="4261339" y="3948699"/>
              <a:chExt cx="70338" cy="909050"/>
            </a:xfrm>
          </p:grpSpPr>
          <p:sp>
            <p:nvSpPr>
              <p:cNvPr id="13" name="Oval 12">
                <a:extLst>
                  <a:ext uri="{FF2B5EF4-FFF2-40B4-BE49-F238E27FC236}">
                    <a16:creationId xmlns:a16="http://schemas.microsoft.com/office/drawing/2014/main" id="{248FCD17-2982-4193-83A0-68267F80A316}"/>
                  </a:ext>
                </a:extLst>
              </p:cNvPr>
              <p:cNvSpPr/>
              <p:nvPr/>
            </p:nvSpPr>
            <p:spPr>
              <a:xfrm>
                <a:off x="4261339" y="3948699"/>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C19626-1526-4CB7-A03C-8932D28434CB}"/>
                  </a:ext>
                </a:extLst>
              </p:cNvPr>
              <p:cNvSpPr/>
              <p:nvPr/>
            </p:nvSpPr>
            <p:spPr>
              <a:xfrm>
                <a:off x="4261339" y="445817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46F2AE9-B86C-4083-807E-F7BCC072ADA9}"/>
                  </a:ext>
                </a:extLst>
              </p:cNvPr>
              <p:cNvSpPr/>
              <p:nvPr/>
            </p:nvSpPr>
            <p:spPr>
              <a:xfrm>
                <a:off x="4261339" y="4787411"/>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90887C1-9848-42D8-9892-201D387FDFF6}"/>
                </a:ext>
              </a:extLst>
            </p:cNvPr>
            <p:cNvGrpSpPr/>
            <p:nvPr/>
          </p:nvGrpSpPr>
          <p:grpSpPr>
            <a:xfrm>
              <a:off x="4798952" y="3655562"/>
              <a:ext cx="70338" cy="991622"/>
              <a:chOff x="4837235" y="3655562"/>
              <a:chExt cx="70338" cy="991622"/>
            </a:xfrm>
          </p:grpSpPr>
          <p:sp>
            <p:nvSpPr>
              <p:cNvPr id="16" name="Oval 15">
                <a:extLst>
                  <a:ext uri="{FF2B5EF4-FFF2-40B4-BE49-F238E27FC236}">
                    <a16:creationId xmlns:a16="http://schemas.microsoft.com/office/drawing/2014/main" id="{41DABE66-21A6-4EA2-8A5E-D3C20135A048}"/>
                  </a:ext>
                </a:extLst>
              </p:cNvPr>
              <p:cNvSpPr/>
              <p:nvPr/>
            </p:nvSpPr>
            <p:spPr>
              <a:xfrm>
                <a:off x="4837235" y="365556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9CABE3-E693-4F3F-BCE0-D1BDB883A706}"/>
                  </a:ext>
                </a:extLst>
              </p:cNvPr>
              <p:cNvSpPr/>
              <p:nvPr/>
            </p:nvSpPr>
            <p:spPr>
              <a:xfrm>
                <a:off x="4837235" y="413579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2C4886-D561-40CC-8221-EA99BCF49836}"/>
                  </a:ext>
                </a:extLst>
              </p:cNvPr>
              <p:cNvSpPr/>
              <p:nvPr/>
            </p:nvSpPr>
            <p:spPr>
              <a:xfrm>
                <a:off x="4837235" y="457684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8F8B0E2-27BA-43E9-B991-2D382C8A3753}"/>
                </a:ext>
              </a:extLst>
            </p:cNvPr>
            <p:cNvGrpSpPr/>
            <p:nvPr/>
          </p:nvGrpSpPr>
          <p:grpSpPr>
            <a:xfrm>
              <a:off x="5392615" y="3323494"/>
              <a:ext cx="70338" cy="1070683"/>
              <a:chOff x="5392615" y="3393831"/>
              <a:chExt cx="70338" cy="1070683"/>
            </a:xfrm>
          </p:grpSpPr>
          <p:sp>
            <p:nvSpPr>
              <p:cNvPr id="19" name="Oval 18">
                <a:extLst>
                  <a:ext uri="{FF2B5EF4-FFF2-40B4-BE49-F238E27FC236}">
                    <a16:creationId xmlns:a16="http://schemas.microsoft.com/office/drawing/2014/main" id="{821F9189-7D3D-4302-B99A-7289F8CDB2F8}"/>
                  </a:ext>
                </a:extLst>
              </p:cNvPr>
              <p:cNvSpPr/>
              <p:nvPr/>
            </p:nvSpPr>
            <p:spPr>
              <a:xfrm>
                <a:off x="5392615" y="3393831"/>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CFAE61-9D5F-4ECC-B538-64AD3E51FBC5}"/>
                  </a:ext>
                </a:extLst>
              </p:cNvPr>
              <p:cNvSpPr/>
              <p:nvPr/>
            </p:nvSpPr>
            <p:spPr>
              <a:xfrm>
                <a:off x="5392615" y="3860300"/>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11C661-E04A-42DF-B151-ADD409F45672}"/>
                  </a:ext>
                </a:extLst>
              </p:cNvPr>
              <p:cNvSpPr/>
              <p:nvPr/>
            </p:nvSpPr>
            <p:spPr>
              <a:xfrm>
                <a:off x="5392615" y="439417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1" name="Straight Connector 30">
            <a:extLst>
              <a:ext uri="{FF2B5EF4-FFF2-40B4-BE49-F238E27FC236}">
                <a16:creationId xmlns:a16="http://schemas.microsoft.com/office/drawing/2014/main" id="{1D1A33FD-8567-414F-B4A9-BED9A6AB13A3}"/>
              </a:ext>
            </a:extLst>
          </p:cNvPr>
          <p:cNvCxnSpPr>
            <a:cxnSpLocks/>
          </p:cNvCxnSpPr>
          <p:nvPr/>
        </p:nvCxnSpPr>
        <p:spPr>
          <a:xfrm flipV="1">
            <a:off x="2602523" y="3725900"/>
            <a:ext cx="3877408" cy="2288039"/>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6E055581-F422-41C9-BBB3-157FD7F393BB}"/>
              </a:ext>
            </a:extLst>
          </p:cNvPr>
          <p:cNvSpPr/>
          <p:nvPr/>
        </p:nvSpPr>
        <p:spPr>
          <a:xfrm>
            <a:off x="5644662" y="3956538"/>
            <a:ext cx="422030" cy="272562"/>
          </a:xfrm>
          <a:custGeom>
            <a:avLst/>
            <a:gdLst>
              <a:gd name="connsiteX0" fmla="*/ 422030 w 422030"/>
              <a:gd name="connsiteY0" fmla="*/ 0 h 272562"/>
              <a:gd name="connsiteX1" fmla="*/ 422030 w 422030"/>
              <a:gd name="connsiteY1" fmla="*/ 272562 h 272562"/>
              <a:gd name="connsiteX2" fmla="*/ 0 w 422030"/>
              <a:gd name="connsiteY2" fmla="*/ 272562 h 272562"/>
            </a:gdLst>
            <a:ahLst/>
            <a:cxnLst>
              <a:cxn ang="0">
                <a:pos x="connsiteX0" y="connsiteY0"/>
              </a:cxn>
              <a:cxn ang="0">
                <a:pos x="connsiteX1" y="connsiteY1"/>
              </a:cxn>
              <a:cxn ang="0">
                <a:pos x="connsiteX2" y="connsiteY2"/>
              </a:cxn>
            </a:cxnLst>
            <a:rect l="l" t="t" r="r" b="b"/>
            <a:pathLst>
              <a:path w="422030" h="272562">
                <a:moveTo>
                  <a:pt x="422030" y="0"/>
                </a:moveTo>
                <a:lnTo>
                  <a:pt x="422030" y="272562"/>
                </a:lnTo>
                <a:lnTo>
                  <a:pt x="0" y="272562"/>
                </a:ln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D62BB6B-5F2B-4884-9DB8-C076DB294316}"/>
                  </a:ext>
                </a:extLst>
              </p:cNvPr>
              <p:cNvSpPr txBox="1"/>
              <p:nvPr/>
            </p:nvSpPr>
            <p:spPr>
              <a:xfrm>
                <a:off x="6033386" y="3940383"/>
                <a:ext cx="10222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Slope</m:t>
                      </m:r>
                      <m:r>
                        <a:rPr lang="en-US" b="0" i="1" smtClean="0">
                          <a:latin typeface="Cambria Math" panose="02040503050406030204" pitchFamily="18" charset="0"/>
                        </a:rPr>
                        <m:t> </m:t>
                      </m:r>
                      <m:r>
                        <a:rPr lang="en-US" b="0" i="1" smtClean="0">
                          <a:latin typeface="Cambria Math" panose="02040503050406030204" pitchFamily="18" charset="0"/>
                        </a:rPr>
                        <m:t>𝐾</m:t>
                      </m:r>
                    </m:oMath>
                  </m:oMathPara>
                </a14:m>
                <a:endParaRPr lang="en-US" dirty="0"/>
              </a:p>
            </p:txBody>
          </p:sp>
        </mc:Choice>
        <mc:Fallback xmlns="">
          <p:sp>
            <p:nvSpPr>
              <p:cNvPr id="39" name="TextBox 38">
                <a:extLst>
                  <a:ext uri="{FF2B5EF4-FFF2-40B4-BE49-F238E27FC236}">
                    <a16:creationId xmlns:a16="http://schemas.microsoft.com/office/drawing/2014/main" id="{ED62BB6B-5F2B-4884-9DB8-C076DB294316}"/>
                  </a:ext>
                </a:extLst>
              </p:cNvPr>
              <p:cNvSpPr txBox="1">
                <a:spLocks noRot="1" noChangeAspect="1" noMove="1" noResize="1" noEditPoints="1" noAdjustHandles="1" noChangeArrowheads="1" noChangeShapeType="1" noTextEdit="1"/>
              </p:cNvSpPr>
              <p:nvPr/>
            </p:nvSpPr>
            <p:spPr>
              <a:xfrm>
                <a:off x="6033386" y="3940383"/>
                <a:ext cx="1022268" cy="369332"/>
              </a:xfrm>
              <a:prstGeom prst="rect">
                <a:avLst/>
              </a:prstGeom>
              <a:blipFill>
                <a:blip r:embed="rId2"/>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895091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8A371-45B0-4A29-99DB-9393DD03F906}"/>
              </a:ext>
            </a:extLst>
          </p:cNvPr>
          <p:cNvSpPr>
            <a:spLocks noGrp="1"/>
          </p:cNvSpPr>
          <p:nvPr>
            <p:ph type="body" sz="quarter" idx="10"/>
          </p:nvPr>
        </p:nvSpPr>
        <p:spPr/>
        <p:txBody>
          <a:bodyPr/>
          <a:lstStyle/>
          <a:p>
            <a:r>
              <a:rPr lang="en-US" dirty="0"/>
              <a:t>Sample at all the points that are on the Pareto front of size and function value, which includes all the points that are on the bottom part of the convex hull</a:t>
            </a:r>
          </a:p>
          <a:p>
            <a:endParaRPr lang="en-US" dirty="0"/>
          </a:p>
        </p:txBody>
      </p:sp>
      <p:sp>
        <p:nvSpPr>
          <p:cNvPr id="3" name="Title 2">
            <a:extLst>
              <a:ext uri="{FF2B5EF4-FFF2-40B4-BE49-F238E27FC236}">
                <a16:creationId xmlns:a16="http://schemas.microsoft.com/office/drawing/2014/main" id="{1879FD22-6037-4134-9CC7-AC72859FC06A}"/>
              </a:ext>
            </a:extLst>
          </p:cNvPr>
          <p:cNvSpPr>
            <a:spLocks noGrp="1"/>
          </p:cNvSpPr>
          <p:nvPr>
            <p:ph type="title"/>
          </p:nvPr>
        </p:nvSpPr>
        <p:spPr/>
        <p:txBody>
          <a:bodyPr/>
          <a:lstStyle/>
          <a:p>
            <a:r>
              <a:rPr lang="en-US" dirty="0"/>
              <a:t>Direct Algorithm </a:t>
            </a:r>
            <a:r>
              <a:rPr lang="en-US" i="1" dirty="0"/>
              <a:t>cont</a:t>
            </a:r>
            <a:r>
              <a:rPr lang="en-US" dirty="0"/>
              <a:t>.</a:t>
            </a:r>
          </a:p>
        </p:txBody>
      </p:sp>
      <p:grpSp>
        <p:nvGrpSpPr>
          <p:cNvPr id="38" name="Group 37">
            <a:extLst>
              <a:ext uri="{FF2B5EF4-FFF2-40B4-BE49-F238E27FC236}">
                <a16:creationId xmlns:a16="http://schemas.microsoft.com/office/drawing/2014/main" id="{B0183CA1-8849-4EC9-9381-B0A300ABF902}"/>
              </a:ext>
            </a:extLst>
          </p:cNvPr>
          <p:cNvGrpSpPr/>
          <p:nvPr/>
        </p:nvGrpSpPr>
        <p:grpSpPr>
          <a:xfrm>
            <a:off x="2019872" y="3200347"/>
            <a:ext cx="4468850" cy="3200453"/>
            <a:chOff x="2046249" y="2637694"/>
            <a:chExt cx="4468850" cy="3200453"/>
          </a:xfrm>
        </p:grpSpPr>
        <p:grpSp>
          <p:nvGrpSpPr>
            <p:cNvPr id="4" name="Group 3">
              <a:extLst>
                <a:ext uri="{FF2B5EF4-FFF2-40B4-BE49-F238E27FC236}">
                  <a16:creationId xmlns:a16="http://schemas.microsoft.com/office/drawing/2014/main" id="{A7F632AC-6DBD-4703-905E-AF5D496DEFFF}"/>
                </a:ext>
              </a:extLst>
            </p:cNvPr>
            <p:cNvGrpSpPr/>
            <p:nvPr/>
          </p:nvGrpSpPr>
          <p:grpSpPr>
            <a:xfrm>
              <a:off x="2046249" y="2637694"/>
              <a:ext cx="4468850" cy="3200453"/>
              <a:chOff x="2116588" y="3323494"/>
              <a:chExt cx="4468850" cy="3200453"/>
            </a:xfrm>
          </p:grpSpPr>
          <p:sp>
            <p:nvSpPr>
              <p:cNvPr id="5" name="Freeform: Shape 4">
                <a:extLst>
                  <a:ext uri="{FF2B5EF4-FFF2-40B4-BE49-F238E27FC236}">
                    <a16:creationId xmlns:a16="http://schemas.microsoft.com/office/drawing/2014/main" id="{A8321F5E-8E21-43B7-AA88-246618B7F1C9}"/>
                  </a:ext>
                </a:extLst>
              </p:cNvPr>
              <p:cNvSpPr/>
              <p:nvPr/>
            </p:nvSpPr>
            <p:spPr>
              <a:xfrm>
                <a:off x="2602523" y="3420208"/>
                <a:ext cx="3982915" cy="2734407"/>
              </a:xfrm>
              <a:custGeom>
                <a:avLst/>
                <a:gdLst>
                  <a:gd name="connsiteX0" fmla="*/ 0 w 3982915"/>
                  <a:gd name="connsiteY0" fmla="*/ 0 h 2734407"/>
                  <a:gd name="connsiteX1" fmla="*/ 0 w 3982915"/>
                  <a:gd name="connsiteY1" fmla="*/ 2734407 h 2734407"/>
                  <a:gd name="connsiteX2" fmla="*/ 3982915 w 3982915"/>
                  <a:gd name="connsiteY2" fmla="*/ 2734407 h 2734407"/>
                </a:gdLst>
                <a:ahLst/>
                <a:cxnLst>
                  <a:cxn ang="0">
                    <a:pos x="connsiteX0" y="connsiteY0"/>
                  </a:cxn>
                  <a:cxn ang="0">
                    <a:pos x="connsiteX1" y="connsiteY1"/>
                  </a:cxn>
                  <a:cxn ang="0">
                    <a:pos x="connsiteX2" y="connsiteY2"/>
                  </a:cxn>
                </a:cxnLst>
                <a:rect l="l" t="t" r="r" b="b"/>
                <a:pathLst>
                  <a:path w="3982915" h="2734407">
                    <a:moveTo>
                      <a:pt x="0" y="0"/>
                    </a:moveTo>
                    <a:lnTo>
                      <a:pt x="0" y="2734407"/>
                    </a:lnTo>
                    <a:lnTo>
                      <a:pt x="3982915" y="2734407"/>
                    </a:lnTo>
                  </a:path>
                </a:pathLst>
              </a:custGeom>
              <a:noFill/>
              <a:ln w="28575">
                <a:solidFill>
                  <a:srgbClr val="0000FF"/>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933632-FBE7-4507-88F2-E7DECDF3BBF1}"/>
                  </a:ext>
                </a:extLst>
              </p:cNvPr>
              <p:cNvSpPr txBox="1"/>
              <p:nvPr/>
            </p:nvSpPr>
            <p:spPr>
              <a:xfrm>
                <a:off x="5661852" y="6154615"/>
                <a:ext cx="923586" cy="369332"/>
              </a:xfrm>
              <a:prstGeom prst="rect">
                <a:avLst/>
              </a:prstGeom>
              <a:noFill/>
            </p:spPr>
            <p:txBody>
              <a:bodyPr wrap="none" rtlCol="0">
                <a:spAutoFit/>
              </a:bodyPr>
              <a:lstStyle/>
              <a:p>
                <a:r>
                  <a:rPr lang="en-US" dirty="0"/>
                  <a:t>Box size</a:t>
                </a:r>
              </a:p>
            </p:txBody>
          </p:sp>
          <p:sp>
            <p:nvSpPr>
              <p:cNvPr id="7" name="TextBox 6">
                <a:extLst>
                  <a:ext uri="{FF2B5EF4-FFF2-40B4-BE49-F238E27FC236}">
                    <a16:creationId xmlns:a16="http://schemas.microsoft.com/office/drawing/2014/main" id="{1AC965B0-885A-4485-AE35-50487216ACB6}"/>
                  </a:ext>
                </a:extLst>
              </p:cNvPr>
              <p:cNvSpPr txBox="1"/>
              <p:nvPr/>
            </p:nvSpPr>
            <p:spPr>
              <a:xfrm rot="16200000">
                <a:off x="1345223" y="4462096"/>
                <a:ext cx="1912062" cy="369332"/>
              </a:xfrm>
              <a:prstGeom prst="rect">
                <a:avLst/>
              </a:prstGeom>
              <a:noFill/>
            </p:spPr>
            <p:txBody>
              <a:bodyPr wrap="none" rtlCol="0">
                <a:spAutoFit/>
              </a:bodyPr>
              <a:lstStyle/>
              <a:p>
                <a:r>
                  <a:rPr lang="en-US" dirty="0"/>
                  <a:t>Objective function</a:t>
                </a:r>
              </a:p>
            </p:txBody>
          </p:sp>
          <p:grpSp>
            <p:nvGrpSpPr>
              <p:cNvPr id="8" name="Group 7">
                <a:extLst>
                  <a:ext uri="{FF2B5EF4-FFF2-40B4-BE49-F238E27FC236}">
                    <a16:creationId xmlns:a16="http://schemas.microsoft.com/office/drawing/2014/main" id="{4BA23479-8FF7-4961-A0E2-DDF8E86D8723}"/>
                  </a:ext>
                </a:extLst>
              </p:cNvPr>
              <p:cNvGrpSpPr/>
              <p:nvPr/>
            </p:nvGrpSpPr>
            <p:grpSpPr>
              <a:xfrm>
                <a:off x="3017960" y="3939429"/>
                <a:ext cx="70338" cy="1171586"/>
                <a:chOff x="3017960" y="3895469"/>
                <a:chExt cx="70338" cy="1171586"/>
              </a:xfrm>
            </p:grpSpPr>
            <p:sp>
              <p:nvSpPr>
                <p:cNvPr id="24" name="Oval 23">
                  <a:extLst>
                    <a:ext uri="{FF2B5EF4-FFF2-40B4-BE49-F238E27FC236}">
                      <a16:creationId xmlns:a16="http://schemas.microsoft.com/office/drawing/2014/main" id="{F4ED49E4-CC52-4B4B-A57D-017431FB3272}"/>
                    </a:ext>
                  </a:extLst>
                </p:cNvPr>
                <p:cNvSpPr/>
                <p:nvPr/>
              </p:nvSpPr>
              <p:spPr>
                <a:xfrm>
                  <a:off x="3017960" y="3895469"/>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700BB79-6904-4832-A89A-DB98A2CE6B47}"/>
                    </a:ext>
                  </a:extLst>
                </p:cNvPr>
                <p:cNvSpPr/>
                <p:nvPr/>
              </p:nvSpPr>
              <p:spPr>
                <a:xfrm>
                  <a:off x="3017960" y="4387838"/>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4B74F04-4F9D-4B4B-865F-4A9816FA63BB}"/>
                    </a:ext>
                  </a:extLst>
                </p:cNvPr>
                <p:cNvSpPr/>
                <p:nvPr/>
              </p:nvSpPr>
              <p:spPr>
                <a:xfrm>
                  <a:off x="3017960" y="470986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DEBA5C8-178C-4DE7-BE5F-050190A3EA33}"/>
                    </a:ext>
                  </a:extLst>
                </p:cNvPr>
                <p:cNvSpPr/>
                <p:nvPr/>
              </p:nvSpPr>
              <p:spPr>
                <a:xfrm>
                  <a:off x="3017960" y="4996717"/>
                  <a:ext cx="70338" cy="70338"/>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D39F8BF-7014-4E47-A51D-FAC7A1F9D2E6}"/>
                  </a:ext>
                </a:extLst>
              </p:cNvPr>
              <p:cNvGrpSpPr/>
              <p:nvPr/>
            </p:nvGrpSpPr>
            <p:grpSpPr>
              <a:xfrm>
                <a:off x="3611624" y="4100623"/>
                <a:ext cx="70338" cy="546139"/>
                <a:chOff x="3681780" y="4100623"/>
                <a:chExt cx="70338" cy="546139"/>
              </a:xfrm>
            </p:grpSpPr>
            <p:sp>
              <p:nvSpPr>
                <p:cNvPr id="22" name="Oval 21">
                  <a:extLst>
                    <a:ext uri="{FF2B5EF4-FFF2-40B4-BE49-F238E27FC236}">
                      <a16:creationId xmlns:a16="http://schemas.microsoft.com/office/drawing/2014/main" id="{4AFCAEFF-F9E7-4EF7-ACFA-CE5E4CD8D571}"/>
                    </a:ext>
                  </a:extLst>
                </p:cNvPr>
                <p:cNvSpPr/>
                <p:nvPr/>
              </p:nvSpPr>
              <p:spPr>
                <a:xfrm>
                  <a:off x="3681780" y="4100623"/>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53C5B0C-870C-4657-9C7A-0A73ABEF9BD9}"/>
                    </a:ext>
                  </a:extLst>
                </p:cNvPr>
                <p:cNvSpPr/>
                <p:nvPr/>
              </p:nvSpPr>
              <p:spPr>
                <a:xfrm>
                  <a:off x="3681780" y="4576424"/>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97CF870-F9DB-415B-89EE-493B98F047EE}"/>
                  </a:ext>
                </a:extLst>
              </p:cNvPr>
              <p:cNvGrpSpPr/>
              <p:nvPr/>
            </p:nvGrpSpPr>
            <p:grpSpPr>
              <a:xfrm>
                <a:off x="4205288" y="3948699"/>
                <a:ext cx="70338" cy="909050"/>
                <a:chOff x="4261339" y="3948699"/>
                <a:chExt cx="70338" cy="909050"/>
              </a:xfrm>
            </p:grpSpPr>
            <p:sp>
              <p:nvSpPr>
                <p:cNvPr id="19" name="Oval 18">
                  <a:extLst>
                    <a:ext uri="{FF2B5EF4-FFF2-40B4-BE49-F238E27FC236}">
                      <a16:creationId xmlns:a16="http://schemas.microsoft.com/office/drawing/2014/main" id="{0FEBCC95-5D50-4299-8B0E-5F9197ECF2E9}"/>
                    </a:ext>
                  </a:extLst>
                </p:cNvPr>
                <p:cNvSpPr/>
                <p:nvPr/>
              </p:nvSpPr>
              <p:spPr>
                <a:xfrm>
                  <a:off x="4261339" y="3948699"/>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EBE2B3-F0B8-4284-99AE-D48B5B91085D}"/>
                    </a:ext>
                  </a:extLst>
                </p:cNvPr>
                <p:cNvSpPr/>
                <p:nvPr/>
              </p:nvSpPr>
              <p:spPr>
                <a:xfrm>
                  <a:off x="4261339" y="4458176"/>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A9ED267-CAC3-4E57-9018-DEA5E06A057C}"/>
                    </a:ext>
                  </a:extLst>
                </p:cNvPr>
                <p:cNvSpPr/>
                <p:nvPr/>
              </p:nvSpPr>
              <p:spPr>
                <a:xfrm>
                  <a:off x="4261339" y="4787411"/>
                  <a:ext cx="70338" cy="70338"/>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2D1F8E5-1ED7-4892-976B-B1885F3DF2E4}"/>
                  </a:ext>
                </a:extLst>
              </p:cNvPr>
              <p:cNvGrpSpPr/>
              <p:nvPr/>
            </p:nvGrpSpPr>
            <p:grpSpPr>
              <a:xfrm>
                <a:off x="4798952" y="3655562"/>
                <a:ext cx="70338" cy="991622"/>
                <a:chOff x="4837235" y="3655562"/>
                <a:chExt cx="70338" cy="991622"/>
              </a:xfrm>
            </p:grpSpPr>
            <p:sp>
              <p:nvSpPr>
                <p:cNvPr id="16" name="Oval 15">
                  <a:extLst>
                    <a:ext uri="{FF2B5EF4-FFF2-40B4-BE49-F238E27FC236}">
                      <a16:creationId xmlns:a16="http://schemas.microsoft.com/office/drawing/2014/main" id="{772F11BA-D049-4F4B-8EFA-2FAB1AC4D700}"/>
                    </a:ext>
                  </a:extLst>
                </p:cNvPr>
                <p:cNvSpPr/>
                <p:nvPr/>
              </p:nvSpPr>
              <p:spPr>
                <a:xfrm>
                  <a:off x="4837235" y="365556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59576FD-71D4-463A-9F80-70FA276C3BCD}"/>
                    </a:ext>
                  </a:extLst>
                </p:cNvPr>
                <p:cNvSpPr/>
                <p:nvPr/>
              </p:nvSpPr>
              <p:spPr>
                <a:xfrm>
                  <a:off x="4837235" y="4135792"/>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B0500C1-1A42-4576-99DF-C5D3E513C63C}"/>
                    </a:ext>
                  </a:extLst>
                </p:cNvPr>
                <p:cNvSpPr/>
                <p:nvPr/>
              </p:nvSpPr>
              <p:spPr>
                <a:xfrm>
                  <a:off x="4837235" y="4576846"/>
                  <a:ext cx="70338" cy="70338"/>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E68ED0D-7B67-40DA-9005-61D0BF1D5436}"/>
                  </a:ext>
                </a:extLst>
              </p:cNvPr>
              <p:cNvGrpSpPr/>
              <p:nvPr/>
            </p:nvGrpSpPr>
            <p:grpSpPr>
              <a:xfrm>
                <a:off x="5392615" y="3323494"/>
                <a:ext cx="70338" cy="1070683"/>
                <a:chOff x="5392615" y="3393831"/>
                <a:chExt cx="70338" cy="1070683"/>
              </a:xfrm>
            </p:grpSpPr>
            <p:sp>
              <p:nvSpPr>
                <p:cNvPr id="13" name="Oval 12">
                  <a:extLst>
                    <a:ext uri="{FF2B5EF4-FFF2-40B4-BE49-F238E27FC236}">
                      <a16:creationId xmlns:a16="http://schemas.microsoft.com/office/drawing/2014/main" id="{2FE43762-BC6C-4BEB-876A-970940DABAD9}"/>
                    </a:ext>
                  </a:extLst>
                </p:cNvPr>
                <p:cNvSpPr/>
                <p:nvPr/>
              </p:nvSpPr>
              <p:spPr>
                <a:xfrm>
                  <a:off x="5392615" y="3393831"/>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B256019-30E5-4818-931C-F5CD6ABF62CE}"/>
                    </a:ext>
                  </a:extLst>
                </p:cNvPr>
                <p:cNvSpPr/>
                <p:nvPr/>
              </p:nvSpPr>
              <p:spPr>
                <a:xfrm>
                  <a:off x="5392615" y="3860300"/>
                  <a:ext cx="70338" cy="7033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8C22B44-0E05-476F-9D49-6A6C883E3582}"/>
                    </a:ext>
                  </a:extLst>
                </p:cNvPr>
                <p:cNvSpPr/>
                <p:nvPr/>
              </p:nvSpPr>
              <p:spPr>
                <a:xfrm>
                  <a:off x="5392615" y="4394176"/>
                  <a:ext cx="70338" cy="70338"/>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reeform: Shape 27">
              <a:extLst>
                <a:ext uri="{FF2B5EF4-FFF2-40B4-BE49-F238E27FC236}">
                  <a16:creationId xmlns:a16="http://schemas.microsoft.com/office/drawing/2014/main" id="{51B4A6D6-7FEB-4C49-857C-D64D93E8C98B}"/>
                </a:ext>
              </a:extLst>
            </p:cNvPr>
            <p:cNvSpPr/>
            <p:nvPr/>
          </p:nvSpPr>
          <p:spPr>
            <a:xfrm>
              <a:off x="2989385" y="3675185"/>
              <a:ext cx="2365130" cy="712177"/>
            </a:xfrm>
            <a:custGeom>
              <a:avLst/>
              <a:gdLst>
                <a:gd name="connsiteX0" fmla="*/ 0 w 2365130"/>
                <a:gd name="connsiteY0" fmla="*/ 712177 h 712177"/>
                <a:gd name="connsiteX1" fmla="*/ 1186961 w 2365130"/>
                <a:gd name="connsiteY1" fmla="*/ 465992 h 712177"/>
                <a:gd name="connsiteX2" fmla="*/ 1784838 w 2365130"/>
                <a:gd name="connsiteY2" fmla="*/ 254977 h 712177"/>
                <a:gd name="connsiteX3" fmla="*/ 2365130 w 2365130"/>
                <a:gd name="connsiteY3" fmla="*/ 0 h 712177"/>
              </a:gdLst>
              <a:ahLst/>
              <a:cxnLst>
                <a:cxn ang="0">
                  <a:pos x="connsiteX0" y="connsiteY0"/>
                </a:cxn>
                <a:cxn ang="0">
                  <a:pos x="connsiteX1" y="connsiteY1"/>
                </a:cxn>
                <a:cxn ang="0">
                  <a:pos x="connsiteX2" y="connsiteY2"/>
                </a:cxn>
                <a:cxn ang="0">
                  <a:pos x="connsiteX3" y="connsiteY3"/>
                </a:cxn>
              </a:cxnLst>
              <a:rect l="l" t="t" r="r" b="b"/>
              <a:pathLst>
                <a:path w="2365130" h="712177">
                  <a:moveTo>
                    <a:pt x="0" y="712177"/>
                  </a:moveTo>
                  <a:lnTo>
                    <a:pt x="1186961" y="465992"/>
                  </a:lnTo>
                  <a:lnTo>
                    <a:pt x="1784838" y="254977"/>
                  </a:lnTo>
                  <a:lnTo>
                    <a:pt x="2365130" y="0"/>
                  </a:ln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723EA4D-B35D-4409-8E9F-615AFD0E3D73}"/>
                </a:ext>
              </a:extLst>
            </p:cNvPr>
            <p:cNvSpPr txBox="1"/>
            <p:nvPr/>
          </p:nvSpPr>
          <p:spPr>
            <a:xfrm>
              <a:off x="4170118" y="4809392"/>
              <a:ext cx="1937390" cy="369332"/>
            </a:xfrm>
            <a:prstGeom prst="rect">
              <a:avLst/>
            </a:prstGeom>
            <a:noFill/>
          </p:spPr>
          <p:txBody>
            <a:bodyPr wrap="none" rtlCol="0">
              <a:spAutoFit/>
            </a:bodyPr>
            <a:lstStyle/>
            <a:p>
              <a:r>
                <a:rPr lang="en-US" dirty="0"/>
                <a:t>Divide these boxes</a:t>
              </a:r>
            </a:p>
          </p:txBody>
        </p:sp>
        <p:cxnSp>
          <p:nvCxnSpPr>
            <p:cNvPr id="31" name="Straight Arrow Connector 30">
              <a:extLst>
                <a:ext uri="{FF2B5EF4-FFF2-40B4-BE49-F238E27FC236}">
                  <a16:creationId xmlns:a16="http://schemas.microsoft.com/office/drawing/2014/main" id="{B3084E4B-F263-4ACA-AB8C-0A90CF08A34B}"/>
                </a:ext>
              </a:extLst>
            </p:cNvPr>
            <p:cNvCxnSpPr>
              <a:stCxn id="29" idx="1"/>
            </p:cNvCxnSpPr>
            <p:nvPr/>
          </p:nvCxnSpPr>
          <p:spPr>
            <a:xfrm flipH="1" flipV="1">
              <a:off x="3017959" y="4461107"/>
              <a:ext cx="1152159" cy="532951"/>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0684FB2-C2AB-407A-A866-DDE26F20F962}"/>
                </a:ext>
              </a:extLst>
            </p:cNvPr>
            <p:cNvCxnSpPr/>
            <p:nvPr/>
          </p:nvCxnSpPr>
          <p:spPr>
            <a:xfrm flipH="1" flipV="1">
              <a:off x="4170118" y="4228593"/>
              <a:ext cx="35169" cy="580799"/>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C22B05-B600-4323-9D69-07473B930E0E}"/>
                </a:ext>
              </a:extLst>
            </p:cNvPr>
            <p:cNvCxnSpPr/>
            <p:nvPr/>
          </p:nvCxnSpPr>
          <p:spPr>
            <a:xfrm flipV="1">
              <a:off x="4356329" y="4031273"/>
              <a:ext cx="392615" cy="764719"/>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00BC97E-58DF-47C0-A124-8F70AA45A73A}"/>
                </a:ext>
              </a:extLst>
            </p:cNvPr>
            <p:cNvCxnSpPr/>
            <p:nvPr/>
          </p:nvCxnSpPr>
          <p:spPr>
            <a:xfrm flipV="1">
              <a:off x="4548424" y="3781167"/>
              <a:ext cx="773852" cy="1028225"/>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96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7D925-22F0-47CE-972F-4D4AF8BF0668}"/>
              </a:ext>
            </a:extLst>
          </p:cNvPr>
          <p:cNvSpPr>
            <a:spLocks noGrp="1"/>
          </p:cNvSpPr>
          <p:nvPr>
            <p:ph type="body" sz="quarter" idx="10"/>
          </p:nvPr>
        </p:nvSpPr>
        <p:spPr/>
        <p:txBody>
          <a:bodyPr/>
          <a:lstStyle/>
          <a:p>
            <a:r>
              <a:rPr lang="en-US" dirty="0"/>
              <a:t>Start with a center point of the entire domain</a:t>
            </a:r>
          </a:p>
          <a:p>
            <a:pPr lvl="1"/>
            <a:r>
              <a:rPr lang="en-US" dirty="0"/>
              <a:t>Yellow box is potential optimum</a:t>
            </a:r>
          </a:p>
          <a:p>
            <a:r>
              <a:rPr lang="en-US" dirty="0"/>
              <a:t>Since the domain is square, divide it in the </a:t>
            </a:r>
            <a:br>
              <a:rPr lang="en-US" dirty="0"/>
            </a:br>
            <a:r>
              <a:rPr lang="en-US" dirty="0"/>
              <a:t>vertical and horizontal directions (bottom box</a:t>
            </a:r>
            <a:br>
              <a:rPr lang="en-US" dirty="0"/>
            </a:br>
            <a:r>
              <a:rPr lang="en-US" dirty="0"/>
              <a:t>is the best)</a:t>
            </a:r>
          </a:p>
          <a:p>
            <a:r>
              <a:rPr lang="en-US" dirty="0"/>
              <a:t>Divide the bottom box (top and bottom center</a:t>
            </a:r>
            <a:br>
              <a:rPr lang="en-US" dirty="0"/>
            </a:br>
            <a:r>
              <a:rPr lang="en-US" dirty="0"/>
              <a:t>box are the best)</a:t>
            </a:r>
          </a:p>
          <a:p>
            <a:r>
              <a:rPr lang="en-US" dirty="0"/>
              <a:t>Divide the top box and bottom center box </a:t>
            </a:r>
            <a:br>
              <a:rPr lang="en-US" dirty="0"/>
            </a:br>
            <a:r>
              <a:rPr lang="en-US" dirty="0"/>
              <a:t>(top center, bottom right,</a:t>
            </a:r>
            <a:br>
              <a:rPr lang="en-US" dirty="0"/>
            </a:br>
            <a:r>
              <a:rPr lang="en-US" dirty="0"/>
              <a:t>bottom center right boxes </a:t>
            </a:r>
            <a:br>
              <a:rPr lang="en-US" dirty="0"/>
            </a:br>
            <a:r>
              <a:rPr lang="en-US" dirty="0"/>
              <a:t>are the best)</a:t>
            </a:r>
          </a:p>
          <a:p>
            <a:endParaRPr lang="en-US" dirty="0"/>
          </a:p>
        </p:txBody>
      </p:sp>
      <p:sp>
        <p:nvSpPr>
          <p:cNvPr id="3" name="Title 2">
            <a:extLst>
              <a:ext uri="{FF2B5EF4-FFF2-40B4-BE49-F238E27FC236}">
                <a16:creationId xmlns:a16="http://schemas.microsoft.com/office/drawing/2014/main" id="{0B41026B-47B7-4D43-8BA1-B9D39FC7D2CE}"/>
              </a:ext>
            </a:extLst>
          </p:cNvPr>
          <p:cNvSpPr>
            <a:spLocks noGrp="1"/>
          </p:cNvSpPr>
          <p:nvPr>
            <p:ph type="title"/>
          </p:nvPr>
        </p:nvSpPr>
        <p:spPr/>
        <p:txBody>
          <a:bodyPr/>
          <a:lstStyle/>
          <a:p>
            <a:r>
              <a:rPr lang="en-US" dirty="0"/>
              <a:t>DIRECT Box Division</a:t>
            </a:r>
          </a:p>
        </p:txBody>
      </p:sp>
      <p:grpSp>
        <p:nvGrpSpPr>
          <p:cNvPr id="65" name="Group 64">
            <a:extLst>
              <a:ext uri="{FF2B5EF4-FFF2-40B4-BE49-F238E27FC236}">
                <a16:creationId xmlns:a16="http://schemas.microsoft.com/office/drawing/2014/main" id="{1920E723-795D-4A85-8B18-4884085E0CE5}"/>
              </a:ext>
            </a:extLst>
          </p:cNvPr>
          <p:cNvGrpSpPr/>
          <p:nvPr/>
        </p:nvGrpSpPr>
        <p:grpSpPr>
          <a:xfrm>
            <a:off x="7052896" y="774200"/>
            <a:ext cx="1371600" cy="1371600"/>
            <a:chOff x="7052896" y="774200"/>
            <a:chExt cx="1371600" cy="1371600"/>
          </a:xfrm>
        </p:grpSpPr>
        <p:sp>
          <p:nvSpPr>
            <p:cNvPr id="4" name="Rectangle 3">
              <a:extLst>
                <a:ext uri="{FF2B5EF4-FFF2-40B4-BE49-F238E27FC236}">
                  <a16:creationId xmlns:a16="http://schemas.microsoft.com/office/drawing/2014/main" id="{BB5B9CE4-CDC9-475E-AAE1-4CC10479FCAD}"/>
                </a:ext>
              </a:extLst>
            </p:cNvPr>
            <p:cNvSpPr/>
            <p:nvPr/>
          </p:nvSpPr>
          <p:spPr>
            <a:xfrm>
              <a:off x="7052896" y="774200"/>
              <a:ext cx="1371600" cy="1371600"/>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4DAA48F-86D7-4E0E-8ED6-46251978EF94}"/>
                </a:ext>
              </a:extLst>
            </p:cNvPr>
            <p:cNvSpPr/>
            <p:nvPr/>
          </p:nvSpPr>
          <p:spPr>
            <a:xfrm>
              <a:off x="7703527" y="1424831"/>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E7980B0A-819C-419D-B42D-1E5E081FC5E2}"/>
              </a:ext>
            </a:extLst>
          </p:cNvPr>
          <p:cNvGrpSpPr/>
          <p:nvPr/>
        </p:nvGrpSpPr>
        <p:grpSpPr>
          <a:xfrm>
            <a:off x="7052892" y="2670045"/>
            <a:ext cx="1374531" cy="1371600"/>
            <a:chOff x="7052892" y="2670045"/>
            <a:chExt cx="1374531" cy="1371600"/>
          </a:xfrm>
        </p:grpSpPr>
        <p:sp>
          <p:nvSpPr>
            <p:cNvPr id="10" name="Rectangle 9">
              <a:extLst>
                <a:ext uri="{FF2B5EF4-FFF2-40B4-BE49-F238E27FC236}">
                  <a16:creationId xmlns:a16="http://schemas.microsoft.com/office/drawing/2014/main" id="{6A185250-F889-48B9-BFA8-34BA6CA4298E}"/>
                </a:ext>
              </a:extLst>
            </p:cNvPr>
            <p:cNvSpPr/>
            <p:nvPr/>
          </p:nvSpPr>
          <p:spPr>
            <a:xfrm>
              <a:off x="7052892" y="2670045"/>
              <a:ext cx="13716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D64F36-48C5-4560-9AC0-24C0EFE845F3}"/>
                </a:ext>
              </a:extLst>
            </p:cNvPr>
            <p:cNvSpPr/>
            <p:nvPr/>
          </p:nvSpPr>
          <p:spPr>
            <a:xfrm>
              <a:off x="7052892" y="3127245"/>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5A110D-81BF-484E-896A-FCF53F0C3A0C}"/>
                </a:ext>
              </a:extLst>
            </p:cNvPr>
            <p:cNvSpPr/>
            <p:nvPr/>
          </p:nvSpPr>
          <p:spPr>
            <a:xfrm>
              <a:off x="7054358" y="3584445"/>
              <a:ext cx="1371600" cy="457200"/>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EF220F-2ED2-4A90-BA22-FED730258896}"/>
                </a:ext>
              </a:extLst>
            </p:cNvPr>
            <p:cNvSpPr/>
            <p:nvPr/>
          </p:nvSpPr>
          <p:spPr>
            <a:xfrm>
              <a:off x="7510092" y="3127245"/>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A7F86B-BEF3-4AB0-BA19-0C6C6C6B93B7}"/>
                </a:ext>
              </a:extLst>
            </p:cNvPr>
            <p:cNvSpPr/>
            <p:nvPr/>
          </p:nvSpPr>
          <p:spPr>
            <a:xfrm>
              <a:off x="7970223" y="3127245"/>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00228C-6F63-4896-AD9D-C86941EB3726}"/>
                </a:ext>
              </a:extLst>
            </p:cNvPr>
            <p:cNvSpPr/>
            <p:nvPr/>
          </p:nvSpPr>
          <p:spPr>
            <a:xfrm>
              <a:off x="7703525" y="332237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00B801-21CA-4C4A-ABF5-085022438126}"/>
                </a:ext>
              </a:extLst>
            </p:cNvPr>
            <p:cNvSpPr/>
            <p:nvPr/>
          </p:nvSpPr>
          <p:spPr>
            <a:xfrm>
              <a:off x="7703525" y="287555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04867EE-B28C-4590-9003-89A803C09602}"/>
                </a:ext>
              </a:extLst>
            </p:cNvPr>
            <p:cNvSpPr/>
            <p:nvPr/>
          </p:nvSpPr>
          <p:spPr>
            <a:xfrm>
              <a:off x="7206758" y="332237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D78BC02-3102-459F-A45F-F01C9C26C342}"/>
                </a:ext>
              </a:extLst>
            </p:cNvPr>
            <p:cNvSpPr/>
            <p:nvPr/>
          </p:nvSpPr>
          <p:spPr>
            <a:xfrm>
              <a:off x="8142407" y="332237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73911A-DE05-49B3-90CD-24FEEB8F8620}"/>
                </a:ext>
              </a:extLst>
            </p:cNvPr>
            <p:cNvSpPr/>
            <p:nvPr/>
          </p:nvSpPr>
          <p:spPr>
            <a:xfrm>
              <a:off x="7703525" y="377787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703E5B0D-F644-4265-AD08-6732416D1883}"/>
              </a:ext>
            </a:extLst>
          </p:cNvPr>
          <p:cNvGrpSpPr/>
          <p:nvPr/>
        </p:nvGrpSpPr>
        <p:grpSpPr>
          <a:xfrm>
            <a:off x="7085132" y="4712853"/>
            <a:ext cx="1375996" cy="1371600"/>
            <a:chOff x="7085132" y="4712853"/>
            <a:chExt cx="1375996" cy="1371600"/>
          </a:xfrm>
        </p:grpSpPr>
        <p:sp>
          <p:nvSpPr>
            <p:cNvPr id="30" name="Rectangle 29">
              <a:extLst>
                <a:ext uri="{FF2B5EF4-FFF2-40B4-BE49-F238E27FC236}">
                  <a16:creationId xmlns:a16="http://schemas.microsoft.com/office/drawing/2014/main" id="{D4F328FE-55BB-456E-95A0-03CDFDD232A0}"/>
                </a:ext>
              </a:extLst>
            </p:cNvPr>
            <p:cNvSpPr/>
            <p:nvPr/>
          </p:nvSpPr>
          <p:spPr>
            <a:xfrm>
              <a:off x="7542332" y="5627253"/>
              <a:ext cx="457200" cy="457200"/>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1F7196-FC9D-430B-9095-CA32E40DA146}"/>
                </a:ext>
              </a:extLst>
            </p:cNvPr>
            <p:cNvSpPr/>
            <p:nvPr/>
          </p:nvSpPr>
          <p:spPr>
            <a:xfrm>
              <a:off x="7086597" y="4712853"/>
              <a:ext cx="1371600" cy="457200"/>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3EA269A-B1D0-4A7E-A42A-DBE3A3D6D987}"/>
                </a:ext>
              </a:extLst>
            </p:cNvPr>
            <p:cNvSpPr/>
            <p:nvPr/>
          </p:nvSpPr>
          <p:spPr>
            <a:xfrm>
              <a:off x="7086597" y="51700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0414480-352E-403D-91AB-5EACE375B5B0}"/>
                </a:ext>
              </a:extLst>
            </p:cNvPr>
            <p:cNvSpPr/>
            <p:nvPr/>
          </p:nvSpPr>
          <p:spPr>
            <a:xfrm>
              <a:off x="7543797" y="51700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5354E99-88D1-49F2-86C7-3D61545CD59C}"/>
                </a:ext>
              </a:extLst>
            </p:cNvPr>
            <p:cNvSpPr/>
            <p:nvPr/>
          </p:nvSpPr>
          <p:spPr>
            <a:xfrm>
              <a:off x="8003928" y="51700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133B963-D712-49EC-8D6B-F6B6FA7EEE00}"/>
                </a:ext>
              </a:extLst>
            </p:cNvPr>
            <p:cNvSpPr/>
            <p:nvPr/>
          </p:nvSpPr>
          <p:spPr>
            <a:xfrm>
              <a:off x="7737230" y="5382771"/>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5DE00E-FCFE-440E-AFC3-3490A5F73E35}"/>
                </a:ext>
              </a:extLst>
            </p:cNvPr>
            <p:cNvSpPr/>
            <p:nvPr/>
          </p:nvSpPr>
          <p:spPr>
            <a:xfrm>
              <a:off x="7737230" y="491836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CC3AE00-0F45-4440-9238-58ABEDD4A2C3}"/>
                </a:ext>
              </a:extLst>
            </p:cNvPr>
            <p:cNvSpPr/>
            <p:nvPr/>
          </p:nvSpPr>
          <p:spPr>
            <a:xfrm>
              <a:off x="7266839" y="5382771"/>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A30B92-E591-4C9C-9F2B-662F496ECFF0}"/>
                </a:ext>
              </a:extLst>
            </p:cNvPr>
            <p:cNvSpPr/>
            <p:nvPr/>
          </p:nvSpPr>
          <p:spPr>
            <a:xfrm>
              <a:off x="8189300" y="5382771"/>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9C23C57-455B-4FC9-A1D1-4121619B1EE6}"/>
                </a:ext>
              </a:extLst>
            </p:cNvPr>
            <p:cNvSpPr/>
            <p:nvPr/>
          </p:nvSpPr>
          <p:spPr>
            <a:xfrm>
              <a:off x="7737230" y="5850870"/>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EBD7127-8E9E-44B7-B36E-F2AF584B6426}"/>
                </a:ext>
              </a:extLst>
            </p:cNvPr>
            <p:cNvSpPr/>
            <p:nvPr/>
          </p:nvSpPr>
          <p:spPr>
            <a:xfrm>
              <a:off x="7085132" y="56272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42D7C5-BBB0-408B-85BC-F5666CADE3A5}"/>
                </a:ext>
              </a:extLst>
            </p:cNvPr>
            <p:cNvSpPr/>
            <p:nvPr/>
          </p:nvSpPr>
          <p:spPr>
            <a:xfrm>
              <a:off x="8002463" y="56272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02BA103-760B-4EE4-B3D7-6498C2ACBC94}"/>
                </a:ext>
              </a:extLst>
            </p:cNvPr>
            <p:cNvSpPr/>
            <p:nvPr/>
          </p:nvSpPr>
          <p:spPr>
            <a:xfrm>
              <a:off x="7266839" y="5850870"/>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A3227AA-5341-42CD-815F-0CE5F8AD8227}"/>
                </a:ext>
              </a:extLst>
            </p:cNvPr>
            <p:cNvSpPr/>
            <p:nvPr/>
          </p:nvSpPr>
          <p:spPr>
            <a:xfrm>
              <a:off x="8189300" y="5850870"/>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FB93B26D-F695-4411-8EB9-1AF591B940AA}"/>
              </a:ext>
            </a:extLst>
          </p:cNvPr>
          <p:cNvGrpSpPr/>
          <p:nvPr/>
        </p:nvGrpSpPr>
        <p:grpSpPr>
          <a:xfrm>
            <a:off x="4945675" y="4715785"/>
            <a:ext cx="1378928" cy="1369743"/>
            <a:chOff x="4945675" y="4715785"/>
            <a:chExt cx="1378928" cy="1369743"/>
          </a:xfrm>
        </p:grpSpPr>
        <p:sp>
          <p:nvSpPr>
            <p:cNvPr id="45" name="Rectangle 44">
              <a:extLst>
                <a:ext uri="{FF2B5EF4-FFF2-40B4-BE49-F238E27FC236}">
                  <a16:creationId xmlns:a16="http://schemas.microsoft.com/office/drawing/2014/main" id="{35885355-9DFD-45B5-A1AD-52FDF19C8C4D}"/>
                </a:ext>
              </a:extLst>
            </p:cNvPr>
            <p:cNvSpPr/>
            <p:nvPr/>
          </p:nvSpPr>
          <p:spPr>
            <a:xfrm>
              <a:off x="5402875" y="4715785"/>
              <a:ext cx="457200" cy="457200"/>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6F76AB-79A1-4A3F-B441-FC19A7B328C8}"/>
                </a:ext>
              </a:extLst>
            </p:cNvPr>
            <p:cNvSpPr/>
            <p:nvPr/>
          </p:nvSpPr>
          <p:spPr>
            <a:xfrm>
              <a:off x="4951537" y="51700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0B8CBCF-9BD8-42E1-A04B-0262135E31CC}"/>
                </a:ext>
              </a:extLst>
            </p:cNvPr>
            <p:cNvSpPr/>
            <p:nvPr/>
          </p:nvSpPr>
          <p:spPr>
            <a:xfrm>
              <a:off x="5408737" y="51700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AF35FA3-2102-4005-B157-6B38DDF28AA3}"/>
                </a:ext>
              </a:extLst>
            </p:cNvPr>
            <p:cNvSpPr/>
            <p:nvPr/>
          </p:nvSpPr>
          <p:spPr>
            <a:xfrm>
              <a:off x="5860076" y="51700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1ECF29E-E4BA-4E93-94FB-6BC62F78C052}"/>
                </a:ext>
              </a:extLst>
            </p:cNvPr>
            <p:cNvSpPr/>
            <p:nvPr/>
          </p:nvSpPr>
          <p:spPr>
            <a:xfrm>
              <a:off x="5601466" y="536518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1D5A45-7900-4F21-8257-98B6A901F898}"/>
                </a:ext>
              </a:extLst>
            </p:cNvPr>
            <p:cNvSpPr/>
            <p:nvPr/>
          </p:nvSpPr>
          <p:spPr>
            <a:xfrm>
              <a:off x="5601466" y="491317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4C50846-52C5-440B-96E8-879EBC0C5F13}"/>
                </a:ext>
              </a:extLst>
            </p:cNvPr>
            <p:cNvSpPr/>
            <p:nvPr/>
          </p:nvSpPr>
          <p:spPr>
            <a:xfrm>
              <a:off x="5145792" y="536518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2602ECF-DFF7-4EDD-8866-339BA1B56032}"/>
                </a:ext>
              </a:extLst>
            </p:cNvPr>
            <p:cNvSpPr/>
            <p:nvPr/>
          </p:nvSpPr>
          <p:spPr>
            <a:xfrm>
              <a:off x="6046972" y="536518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1A2CEAE-F6DE-45CF-A198-A2EC22C6AEC3}"/>
                </a:ext>
              </a:extLst>
            </p:cNvPr>
            <p:cNvSpPr/>
            <p:nvPr/>
          </p:nvSpPr>
          <p:spPr>
            <a:xfrm>
              <a:off x="5601466" y="582122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48DC1A-8B79-47B2-976F-3289BECFE69B}"/>
                </a:ext>
              </a:extLst>
            </p:cNvPr>
            <p:cNvSpPr/>
            <p:nvPr/>
          </p:nvSpPr>
          <p:spPr>
            <a:xfrm>
              <a:off x="4950072" y="5627253"/>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020053B-DA92-4094-8523-AB2F000549BE}"/>
                </a:ext>
              </a:extLst>
            </p:cNvPr>
            <p:cNvSpPr/>
            <p:nvPr/>
          </p:nvSpPr>
          <p:spPr>
            <a:xfrm>
              <a:off x="5867403" y="5627253"/>
              <a:ext cx="457200" cy="457200"/>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A585B1E-E67C-4DE2-94B4-00C628EC5A1C}"/>
                </a:ext>
              </a:extLst>
            </p:cNvPr>
            <p:cNvSpPr/>
            <p:nvPr/>
          </p:nvSpPr>
          <p:spPr>
            <a:xfrm>
              <a:off x="4945675" y="4715785"/>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0E39EDB-6439-469E-A1A9-412805FCCF8D}"/>
                </a:ext>
              </a:extLst>
            </p:cNvPr>
            <p:cNvSpPr/>
            <p:nvPr/>
          </p:nvSpPr>
          <p:spPr>
            <a:xfrm>
              <a:off x="5863006" y="4715785"/>
              <a:ext cx="457200" cy="4572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3700511-96D0-4F8C-963F-CC987AED63DC}"/>
                </a:ext>
              </a:extLst>
            </p:cNvPr>
            <p:cNvSpPr/>
            <p:nvPr/>
          </p:nvSpPr>
          <p:spPr>
            <a:xfrm>
              <a:off x="5405806" y="5617985"/>
              <a:ext cx="457200" cy="15544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7DDF0A4-19B1-435A-9017-3B4105B78F4B}"/>
                </a:ext>
              </a:extLst>
            </p:cNvPr>
            <p:cNvSpPr/>
            <p:nvPr/>
          </p:nvSpPr>
          <p:spPr>
            <a:xfrm>
              <a:off x="5405806" y="5930080"/>
              <a:ext cx="457200" cy="15544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54471-5445-4165-9787-432F4736613F}"/>
                </a:ext>
              </a:extLst>
            </p:cNvPr>
            <p:cNvSpPr/>
            <p:nvPr/>
          </p:nvSpPr>
          <p:spPr>
            <a:xfrm>
              <a:off x="5403000" y="5778674"/>
              <a:ext cx="155448" cy="15544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1A5E586-E990-4C54-9723-3B6E93D75921}"/>
                </a:ext>
              </a:extLst>
            </p:cNvPr>
            <p:cNvSpPr/>
            <p:nvPr/>
          </p:nvSpPr>
          <p:spPr>
            <a:xfrm>
              <a:off x="5555279" y="5778674"/>
              <a:ext cx="155448" cy="15544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CAAB5BD-EACA-4701-9E03-E3AA01C2FFBC}"/>
                </a:ext>
              </a:extLst>
            </p:cNvPr>
            <p:cNvSpPr/>
            <p:nvPr/>
          </p:nvSpPr>
          <p:spPr>
            <a:xfrm>
              <a:off x="5704741" y="5778674"/>
              <a:ext cx="155448" cy="155448"/>
            </a:xfrm>
            <a:prstGeom prst="rect">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662EDD8-86A4-469F-A590-42EE02DAE202}"/>
                </a:ext>
              </a:extLst>
            </p:cNvPr>
            <p:cNvSpPr/>
            <p:nvPr/>
          </p:nvSpPr>
          <p:spPr>
            <a:xfrm>
              <a:off x="6046972" y="582122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56EC254-E44F-4536-AFDC-E910175CE089}"/>
                </a:ext>
              </a:extLst>
            </p:cNvPr>
            <p:cNvSpPr/>
            <p:nvPr/>
          </p:nvSpPr>
          <p:spPr>
            <a:xfrm>
              <a:off x="5145792" y="582122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425429E-459B-4516-9F4A-B246D2865DFB}"/>
                </a:ext>
              </a:extLst>
            </p:cNvPr>
            <p:cNvSpPr/>
            <p:nvPr/>
          </p:nvSpPr>
          <p:spPr>
            <a:xfrm>
              <a:off x="5601466" y="5672568"/>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EDF52E1-BA3D-432E-AFF1-259667DCE55B}"/>
                </a:ext>
              </a:extLst>
            </p:cNvPr>
            <p:cNvSpPr/>
            <p:nvPr/>
          </p:nvSpPr>
          <p:spPr>
            <a:xfrm>
              <a:off x="5601466" y="5981428"/>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177C01A-1D34-4051-9B30-9ACE7165A6B7}"/>
                </a:ext>
              </a:extLst>
            </p:cNvPr>
            <p:cNvSpPr/>
            <p:nvPr/>
          </p:nvSpPr>
          <p:spPr>
            <a:xfrm>
              <a:off x="5446106" y="582122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D985BF1-0588-49E5-BDAD-0BDD61B561A3}"/>
                </a:ext>
              </a:extLst>
            </p:cNvPr>
            <p:cNvSpPr/>
            <p:nvPr/>
          </p:nvSpPr>
          <p:spPr>
            <a:xfrm>
              <a:off x="5753045" y="5821229"/>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5611630-C703-44C0-92F3-4946677E3C85}"/>
                </a:ext>
              </a:extLst>
            </p:cNvPr>
            <p:cNvSpPr/>
            <p:nvPr/>
          </p:nvSpPr>
          <p:spPr>
            <a:xfrm>
              <a:off x="5145792" y="491317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B68BA63-7046-47F3-A28F-1CB17376A39A}"/>
                </a:ext>
              </a:extLst>
            </p:cNvPr>
            <p:cNvSpPr/>
            <p:nvPr/>
          </p:nvSpPr>
          <p:spPr>
            <a:xfrm>
              <a:off x="6046972" y="4913177"/>
              <a:ext cx="70338" cy="703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Arrow: Down 61">
            <a:extLst>
              <a:ext uri="{FF2B5EF4-FFF2-40B4-BE49-F238E27FC236}">
                <a16:creationId xmlns:a16="http://schemas.microsoft.com/office/drawing/2014/main" id="{73708FD0-91E8-4B7D-B820-C227DFAF0FF9}"/>
              </a:ext>
            </a:extLst>
          </p:cNvPr>
          <p:cNvSpPr/>
          <p:nvPr/>
        </p:nvSpPr>
        <p:spPr>
          <a:xfrm>
            <a:off x="7603876" y="2233724"/>
            <a:ext cx="265236" cy="361000"/>
          </a:xfrm>
          <a:prstGeom prst="downArrow">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B7302F23-4F4A-48D3-8607-FB922A9A6D85}"/>
              </a:ext>
            </a:extLst>
          </p:cNvPr>
          <p:cNvSpPr/>
          <p:nvPr/>
        </p:nvSpPr>
        <p:spPr>
          <a:xfrm>
            <a:off x="7623658" y="4196749"/>
            <a:ext cx="265236" cy="361000"/>
          </a:xfrm>
          <a:prstGeom prst="downArrow">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Down 63">
            <a:extLst>
              <a:ext uri="{FF2B5EF4-FFF2-40B4-BE49-F238E27FC236}">
                <a16:creationId xmlns:a16="http://schemas.microsoft.com/office/drawing/2014/main" id="{7C1BDB7F-8989-425C-940B-3519D731032F}"/>
              </a:ext>
            </a:extLst>
          </p:cNvPr>
          <p:cNvSpPr/>
          <p:nvPr/>
        </p:nvSpPr>
        <p:spPr>
          <a:xfrm rot="5400000">
            <a:off x="6568586" y="5218153"/>
            <a:ext cx="265236" cy="361000"/>
          </a:xfrm>
          <a:prstGeom prst="downArrow">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85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quarter" idx="10"/>
          </p:nvPr>
        </p:nvSpPr>
        <p:spPr/>
        <p:txBody>
          <a:bodyPr/>
          <a:lstStyle/>
          <a:p>
            <a:r>
              <a:rPr lang="en-US" dirty="0"/>
              <a:t>DIRECT uses convex hull of box sizes to balance exploitation vs. exploration</a:t>
            </a:r>
          </a:p>
          <a:p>
            <a:r>
              <a:rPr lang="en-US" dirty="0"/>
              <a:t>With enough function evaluations every region in design space will be explored</a:t>
            </a:r>
          </a:p>
          <a:p>
            <a:r>
              <a:rPr lang="en-US" dirty="0"/>
              <a:t>This is clearly not feasible for high-dimensional spaces</a:t>
            </a:r>
          </a:p>
          <a:p>
            <a:r>
              <a:rPr lang="en-US" dirty="0"/>
              <a:t>Cox’s paper compares DIRECT to repeated local optimization with random start</a:t>
            </a:r>
          </a:p>
        </p:txBody>
      </p:sp>
      <p:sp>
        <p:nvSpPr>
          <p:cNvPr id="17410" name="Rectangle 2"/>
          <p:cNvSpPr>
            <a:spLocks noGrp="1" noChangeArrowheads="1"/>
          </p:cNvSpPr>
          <p:nvPr>
            <p:ph type="title"/>
          </p:nvPr>
        </p:nvSpPr>
        <p:spPr/>
        <p:txBody>
          <a:bodyPr/>
          <a:lstStyle/>
          <a:p>
            <a:r>
              <a:rPr lang="en-US" dirty="0"/>
              <a:t>Exploration vs. Exploitation</a:t>
            </a:r>
          </a:p>
        </p:txBody>
      </p:sp>
    </p:spTree>
    <p:extLst>
      <p:ext uri="{BB962C8B-B14F-4D97-AF65-F5344CB8AC3E}">
        <p14:creationId xmlns:p14="http://schemas.microsoft.com/office/powerpoint/2010/main" val="348588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Most local search algorithms are based on derivatives to guide the search.</a:t>
            </a:r>
          </a:p>
          <a:p>
            <a:r>
              <a:rPr lang="en-US" dirty="0"/>
              <a:t>For differentiable function it has been shown that even if you need to calculate derivatives by finite differences, derivative-based algorithms are better than ones that do not use derivatives.</a:t>
            </a:r>
          </a:p>
          <a:p>
            <a:r>
              <a:rPr lang="en-US" dirty="0"/>
              <a:t>However, functions are not smooth or discontinuous, we have to rely on gradient-free optimization algorithms</a:t>
            </a:r>
          </a:p>
          <a:p>
            <a:r>
              <a:rPr lang="en-US" dirty="0"/>
              <a:t>Local search algorithms often converge to local optima</a:t>
            </a:r>
          </a:p>
          <a:p>
            <a:pPr lvl="1"/>
            <a:r>
              <a:rPr lang="en-US" dirty="0"/>
              <a:t>Multiple runs with different initial designs may increase change</a:t>
            </a:r>
          </a:p>
          <a:p>
            <a:r>
              <a:rPr lang="en-US" dirty="0"/>
              <a:t>lack of capability in exploring the entire design space </a:t>
            </a:r>
          </a:p>
        </p:txBody>
      </p:sp>
      <p:sp>
        <p:nvSpPr>
          <p:cNvPr id="2" name="Title 1"/>
          <p:cNvSpPr>
            <a:spLocks noGrp="1"/>
          </p:cNvSpPr>
          <p:nvPr>
            <p:ph type="title"/>
          </p:nvPr>
        </p:nvSpPr>
        <p:spPr/>
        <p:txBody>
          <a:bodyPr/>
          <a:lstStyle/>
          <a:p>
            <a:r>
              <a:rPr lang="en-US" dirty="0"/>
              <a:t>Local Search Algorithms</a:t>
            </a:r>
          </a:p>
        </p:txBody>
      </p:sp>
    </p:spTree>
    <p:extLst>
      <p:ext uri="{BB962C8B-B14F-4D97-AF65-F5344CB8AC3E}">
        <p14:creationId xmlns:p14="http://schemas.microsoft.com/office/powerpoint/2010/main" val="904285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0" indent="0">
              <a:spcBef>
                <a:spcPts val="0"/>
              </a:spcBef>
              <a:buNone/>
            </a:pPr>
            <a:r>
              <a:rPr lang="en-US" sz="1600">
                <a:latin typeface="Courier New" panose="02070309020205020404" pitchFamily="49" charset="0"/>
                <a:cs typeface="Courier New" panose="02070309020205020404" pitchFamily="49" charset="0"/>
              </a:rPr>
              <a:t>function [ret_minval,final_xatmin,history] = Direct...   </a:t>
            </a:r>
          </a:p>
          <a:p>
            <a:pPr marL="0" indent="0">
              <a:spcBef>
                <a:spcPts val="0"/>
              </a:spcBef>
              <a:buNone/>
            </a:pPr>
            <a:r>
              <a:rPr lang="en-US" sz="1600">
                <a:latin typeface="Courier New" panose="02070309020205020404" pitchFamily="49" charset="0"/>
                <a:cs typeface="Courier New" panose="02070309020205020404" pitchFamily="49" charset="0"/>
              </a:rPr>
              <a:t>    (Problem,bounds,opts,varargin)</a:t>
            </a:r>
          </a:p>
          <a:p>
            <a:pPr marL="0" indent="0">
              <a:spcBef>
                <a:spcPts val="0"/>
              </a:spcBef>
              <a:buNone/>
            </a:pPr>
            <a:r>
              <a:rPr lang="en-US" sz="1600">
                <a:latin typeface="Courier New" panose="02070309020205020404" pitchFamily="49" charset="0"/>
                <a:cs typeface="Courier New" panose="02070309020205020404" pitchFamily="49" charset="0"/>
              </a:rPr>
              <a:t>% Written by : Dan Finkel (definkel@unity.ncsu.edu)</a:t>
            </a:r>
          </a:p>
          <a:p>
            <a:pPr marL="0" indent="0">
              <a:spcBef>
                <a:spcPts val="0"/>
              </a:spcBef>
              <a:buNone/>
            </a:pPr>
            <a:r>
              <a:rPr lang="en-US" sz="1600">
                <a:latin typeface="Courier New" panose="02070309020205020404" pitchFamily="49" charset="0"/>
                <a:cs typeface="Courier New" panose="02070309020205020404" pitchFamily="49" charset="0"/>
              </a:rPr>
              <a:t>% Parameters:</a:t>
            </a:r>
          </a:p>
          <a:p>
            <a:pPr marL="0" indent="0">
              <a:spcBef>
                <a:spcPts val="0"/>
              </a:spcBef>
              <a:buNone/>
            </a:pPr>
            <a:r>
              <a:rPr lang="en-US" sz="1600">
                <a:latin typeface="Courier New" panose="02070309020205020404" pitchFamily="49" charset="0"/>
                <a:cs typeface="Courier New" panose="02070309020205020404" pitchFamily="49" charset="0"/>
              </a:rPr>
              <a:t>%  Problem.f              = Objective function handle</a:t>
            </a:r>
          </a:p>
          <a:p>
            <a:pPr marL="0" indent="0">
              <a:spcBef>
                <a:spcPts val="0"/>
              </a:spcBef>
              <a:buNone/>
            </a:pPr>
            <a:r>
              <a:rPr lang="en-US" sz="1600">
                <a:latin typeface="Courier New" panose="02070309020205020404" pitchFamily="49" charset="0"/>
                <a:cs typeface="Courier New" panose="02070309020205020404" pitchFamily="49" charset="0"/>
              </a:rPr>
              <a:t>%  Problem.numconstraints = number of constraints</a:t>
            </a:r>
          </a:p>
          <a:p>
            <a:pPr marL="0" indent="0">
              <a:spcBef>
                <a:spcPts val="0"/>
              </a:spcBef>
              <a:buNone/>
            </a:pPr>
            <a:r>
              <a:rPr lang="en-US" sz="1600">
                <a:latin typeface="Courier New" panose="02070309020205020404" pitchFamily="49" charset="0"/>
                <a:cs typeface="Courier New" panose="02070309020205020404" pitchFamily="49" charset="0"/>
              </a:rPr>
              <a:t>%  Problem.constraint(i).func    = i-th constraint handle</a:t>
            </a:r>
          </a:p>
          <a:p>
            <a:pPr marL="0" indent="0">
              <a:spcBef>
                <a:spcPts val="0"/>
              </a:spcBef>
              <a:buNone/>
            </a:pPr>
            <a:r>
              <a:rPr lang="en-US" sz="1600">
                <a:latin typeface="Courier New" panose="02070309020205020404" pitchFamily="49" charset="0"/>
                <a:cs typeface="Courier New" panose="02070309020205020404" pitchFamily="49" charset="0"/>
              </a:rPr>
              <a:t>%  Problem.constraint(i).penalty = penalty parameter for</a:t>
            </a:r>
          </a:p>
          <a:p>
            <a:pPr marL="0" indent="0">
              <a:spcBef>
                <a:spcPts val="0"/>
              </a:spcBef>
              <a:buNone/>
            </a:pPr>
            <a:r>
              <a:rPr lang="en-US" sz="1600">
                <a:latin typeface="Courier New" panose="02070309020205020404" pitchFamily="49" charset="0"/>
                <a:cs typeface="Courier New" panose="02070309020205020404" pitchFamily="49" charset="0"/>
              </a:rPr>
              <a:t>%  bounds    - an n x 2 vector of the lower and upper bounds.</a:t>
            </a:r>
          </a:p>
          <a:p>
            <a:pPr marL="0" indent="0">
              <a:spcBef>
                <a:spcPts val="0"/>
              </a:spcBef>
              <a:buNone/>
            </a:pPr>
            <a:r>
              <a:rPr lang="en-US" sz="1600">
                <a:latin typeface="Courier New" panose="02070309020205020404" pitchFamily="49" charset="0"/>
                <a:cs typeface="Courier New" panose="02070309020205020404" pitchFamily="49" charset="0"/>
              </a:rPr>
              <a:t>%  opts      - (optional) MATLAB structure.</a:t>
            </a:r>
          </a:p>
          <a:p>
            <a:pPr marL="0" indent="0">
              <a:spcBef>
                <a:spcPts val="0"/>
              </a:spcBef>
              <a:buNone/>
            </a:pPr>
            <a:r>
              <a:rPr lang="en-US" sz="1600">
                <a:latin typeface="Courier New" panose="02070309020205020404" pitchFamily="49" charset="0"/>
                <a:cs typeface="Courier New" panose="02070309020205020404" pitchFamily="49" charset="0"/>
              </a:rPr>
              <a:t>%   opts.ep        = Jones factor                  (default is 1e-4)</a:t>
            </a:r>
          </a:p>
          <a:p>
            <a:pPr marL="0" indent="0">
              <a:spcBef>
                <a:spcPts val="0"/>
              </a:spcBef>
              <a:buNone/>
            </a:pPr>
            <a:r>
              <a:rPr lang="en-US" sz="1600">
                <a:latin typeface="Courier New" panose="02070309020205020404" pitchFamily="49" charset="0"/>
                <a:cs typeface="Courier New" panose="02070309020205020404" pitchFamily="49" charset="0"/>
              </a:rPr>
              <a:t>%   opts.maxevals  = max. number of function evals (default is 20)</a:t>
            </a:r>
          </a:p>
          <a:p>
            <a:pPr marL="0" indent="0">
              <a:spcBef>
                <a:spcPts val="0"/>
              </a:spcBef>
              <a:buNone/>
            </a:pPr>
            <a:r>
              <a:rPr lang="en-US" sz="1600">
                <a:latin typeface="Courier New" panose="02070309020205020404" pitchFamily="49" charset="0"/>
                <a:cs typeface="Courier New" panose="02070309020205020404" pitchFamily="49" charset="0"/>
              </a:rPr>
              <a:t>%   opts.maxits    = max. number of iterations     (default is 10)</a:t>
            </a:r>
          </a:p>
          <a:p>
            <a:pPr marL="0" indent="0">
              <a:spcBef>
                <a:spcPts val="0"/>
              </a:spcBef>
              <a:buNone/>
            </a:pPr>
            <a:r>
              <a:rPr lang="en-US" sz="1600">
                <a:latin typeface="Courier New" panose="02070309020205020404" pitchFamily="49" charset="0"/>
                <a:cs typeface="Courier New" panose="02070309020205020404" pitchFamily="49" charset="0"/>
              </a:rPr>
              <a:t>%   opts.maxdeep   = max. number of rect. divisions(default is 100)</a:t>
            </a:r>
          </a:p>
          <a:p>
            <a:pPr marL="0" indent="0">
              <a:spcBef>
                <a:spcPts val="0"/>
              </a:spcBef>
              <a:buNone/>
            </a:pPr>
            <a:r>
              <a:rPr lang="en-US" sz="1600">
                <a:latin typeface="Courier New" panose="02070309020205020404" pitchFamily="49" charset="0"/>
                <a:cs typeface="Courier New" panose="02070309020205020404" pitchFamily="49" charset="0"/>
              </a:rPr>
              <a:t>%   opts.showits   = 1 if disp. stats shown, 0 oth.(default is 1)</a:t>
            </a:r>
          </a:p>
          <a:p>
            <a:pPr marL="0" indent="0">
              <a:spcBef>
                <a:spcPts val="0"/>
              </a:spcBef>
              <a:buNone/>
            </a:pPr>
            <a:r>
              <a:rPr lang="en-US" sz="1600">
                <a:latin typeface="Courier New" panose="02070309020205020404" pitchFamily="49" charset="0"/>
                <a:cs typeface="Courier New" panose="02070309020205020404" pitchFamily="49" charset="0"/>
              </a:rPr>
              <a:t>%   opts.tol       = tolerance for term. if tflag=1(default is 0.01)</a:t>
            </a:r>
          </a:p>
          <a:p>
            <a:pPr marL="0" indent="0">
              <a:spcBef>
                <a:spcPts val="0"/>
              </a:spcBef>
              <a:buNone/>
            </a:pPr>
            <a:r>
              <a:rPr lang="en-US" sz="1600">
                <a:latin typeface="Courier New" panose="02070309020205020404" pitchFamily="49" charset="0"/>
                <a:cs typeface="Courier New" panose="02070309020205020404" pitchFamily="49" charset="0"/>
              </a:rPr>
              <a:t>%OUT: minval    -  minimum value found</a:t>
            </a:r>
          </a:p>
          <a:p>
            <a:pPr marL="0" indent="0">
              <a:spcBef>
                <a:spcPts val="0"/>
              </a:spcBef>
              <a:buNone/>
            </a:pPr>
            <a:r>
              <a:rPr lang="en-US" sz="1600">
                <a:latin typeface="Courier New" panose="02070309020205020404" pitchFamily="49" charset="0"/>
                <a:cs typeface="Courier New" panose="02070309020205020404" pitchFamily="49" charset="0"/>
              </a:rPr>
              <a:t>%     xatmin    - (optional) location of minimal value</a:t>
            </a:r>
          </a:p>
          <a:p>
            <a:pPr marL="0" indent="0">
              <a:spcBef>
                <a:spcPts val="0"/>
              </a:spcBef>
              <a:buNone/>
            </a:pPr>
            <a:r>
              <a:rPr lang="en-US" sz="1600">
                <a:latin typeface="Courier New" panose="02070309020205020404" pitchFamily="49" charset="0"/>
                <a:cs typeface="Courier New" panose="02070309020205020404" pitchFamily="49" charset="0"/>
              </a:rPr>
              <a:t>%     history   - (optional) array of iteration historyory, useful for tables and plots. The three columns are iteration, fcn evals, and min value found.</a:t>
            </a:r>
          </a:p>
        </p:txBody>
      </p:sp>
      <p:sp>
        <p:nvSpPr>
          <p:cNvPr id="3" name="Title 2"/>
          <p:cNvSpPr>
            <a:spLocks noGrp="1"/>
          </p:cNvSpPr>
          <p:nvPr>
            <p:ph type="title"/>
          </p:nvPr>
        </p:nvSpPr>
        <p:spPr/>
        <p:txBody>
          <a:bodyPr/>
          <a:lstStyle/>
          <a:p>
            <a:r>
              <a:rPr lang="en-US"/>
              <a:t>MATLAB CODE direct.m</a:t>
            </a:r>
          </a:p>
        </p:txBody>
      </p:sp>
    </p:spTree>
    <p:extLst>
      <p:ext uri="{BB962C8B-B14F-4D97-AF65-F5344CB8AC3E}">
        <p14:creationId xmlns:p14="http://schemas.microsoft.com/office/powerpoint/2010/main" val="4094040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B6454116-2E97-BF25-9F5C-EC8FDF1A8B2E}"/>
                  </a:ext>
                </a:extLst>
              </p:cNvPr>
              <p:cNvSpPr>
                <a:spLocks noGrp="1"/>
              </p:cNvSpPr>
              <p:nvPr>
                <p:ph type="body" sz="quarter" idx="10"/>
              </p:nvPr>
            </p:nvSpPr>
            <p:spPr/>
            <p:txBody>
              <a:bodyPr>
                <a:normAutofit/>
              </a:bodyPr>
              <a:lstStyle/>
              <a:p>
                <a:r>
                  <a:rPr lang="en-US" sz="2000" dirty="0"/>
                  <a:t>Define function (global minimum at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r>
                      <a:rPr lang="en-US" sz="2000" i="1">
                        <a:latin typeface="Cambria Math" panose="02040503050406030204" pitchFamily="18" charset="0"/>
                      </a:rPr>
                      <m:t>=(0,−1)</m:t>
                    </m:r>
                  </m:oMath>
                </a14:m>
                <a:r>
                  <a:rPr lang="en-US" sz="2000" dirty="0"/>
                  <a:t>)</a:t>
                </a:r>
              </a:p>
              <a:p>
                <a:endParaRPr lang="en-US" sz="2000" dirty="0"/>
              </a:p>
              <a:p>
                <a:endParaRPr lang="en-US" sz="2000" dirty="0"/>
              </a:p>
              <a:p>
                <a:r>
                  <a:rPr lang="en-US" sz="2000" dirty="0"/>
                  <a:t>Matlab script </a:t>
                </a:r>
              </a:p>
              <a:p>
                <a:endParaRPr lang="en-US" sz="2000" dirty="0"/>
              </a:p>
              <a:p>
                <a:endParaRPr lang="en-US" sz="2000" dirty="0"/>
              </a:p>
              <a:p>
                <a:endParaRPr lang="en-US" sz="2000" dirty="0"/>
              </a:p>
              <a:p>
                <a:endParaRPr lang="en-US" sz="2000" dirty="0"/>
              </a:p>
              <a:p>
                <a:r>
                  <a:rPr lang="en-US" sz="2000" dirty="0"/>
                  <a:t>Optimum: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𝑚𝑖𝑛</m:t>
                        </m:r>
                      </m:sub>
                    </m:sSub>
                    <m:r>
                      <a:rPr lang="en-US" sz="2000" i="1">
                        <a:latin typeface="Cambria Math" panose="02040503050406030204" pitchFamily="18" charset="0"/>
                      </a:rPr>
                      <m:t>= (0,−1.0005)</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𝑚𝑖𝑛</m:t>
                        </m:r>
                      </m:sub>
                    </m:sSub>
                    <m:r>
                      <a:rPr lang="en-US" sz="2000" i="1">
                        <a:latin typeface="Cambria Math" panose="02040503050406030204" pitchFamily="18" charset="0"/>
                      </a:rPr>
                      <m:t>=3.0001</m:t>
                    </m:r>
                  </m:oMath>
                </a14:m>
                <a:endParaRPr lang="en-US" sz="2000" dirty="0"/>
              </a:p>
              <a:p>
                <a:r>
                  <a:rPr lang="en-US" sz="2000" dirty="0"/>
                  <a:t>Converged after 14 iteration with 191 function evaluations</a:t>
                </a:r>
              </a:p>
            </p:txBody>
          </p:sp>
        </mc:Choice>
        <mc:Fallback xmlns="">
          <p:sp>
            <p:nvSpPr>
              <p:cNvPr id="6" name="Text Placeholder 5">
                <a:extLst>
                  <a:ext uri="{FF2B5EF4-FFF2-40B4-BE49-F238E27FC236}">
                    <a16:creationId xmlns:a16="http://schemas.microsoft.com/office/drawing/2014/main" id="{B6454116-2E97-BF25-9F5C-EC8FDF1A8B2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Ex6.2) DIRECT Optimization of Goldstein-Price function</a:t>
            </a:r>
          </a:p>
        </p:txBody>
      </p:sp>
      <p:sp>
        <p:nvSpPr>
          <p:cNvPr id="4" name="TextBox 3">
            <a:extLst>
              <a:ext uri="{FF2B5EF4-FFF2-40B4-BE49-F238E27FC236}">
                <a16:creationId xmlns:a16="http://schemas.microsoft.com/office/drawing/2014/main" id="{03BBC667-27B3-6764-E913-32F1C7E8EE49}"/>
              </a:ext>
            </a:extLst>
          </p:cNvPr>
          <p:cNvSpPr txBox="1"/>
          <p:nvPr/>
        </p:nvSpPr>
        <p:spPr>
          <a:xfrm>
            <a:off x="672998" y="2626160"/>
            <a:ext cx="7250703" cy="1938992"/>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bounds = [-2 2;-2 2];                    % lower- and upper-bounds of design</a:t>
            </a:r>
          </a:p>
          <a:p>
            <a:r>
              <a:rPr lang="en-US" sz="1200" noProof="1">
                <a:latin typeface="Courier New" panose="02070309020205020404" pitchFamily="49" charset="0"/>
                <a:cs typeface="Courier New" panose="02070309020205020404" pitchFamily="49" charset="0"/>
              </a:rPr>
              <a:t>options.testflag  = 1;                             % Global minimum is known</a:t>
            </a:r>
          </a:p>
          <a:p>
            <a:r>
              <a:rPr lang="en-US" sz="1200" noProof="1">
                <a:latin typeface="Courier New" panose="02070309020205020404" pitchFamily="49" charset="0"/>
                <a:cs typeface="Courier New" panose="02070309020205020404" pitchFamily="49" charset="0"/>
              </a:rPr>
              <a:t>options.globalmin = 3;                       % The value of known global min</a:t>
            </a:r>
          </a:p>
          <a:p>
            <a:r>
              <a:rPr lang="en-US" sz="1200" noProof="1">
                <a:latin typeface="Courier New" panose="02070309020205020404" pitchFamily="49" charset="0"/>
                <a:cs typeface="Courier New" panose="02070309020205020404" pitchFamily="49" charset="0"/>
              </a:rPr>
              <a:t>options.showits   = 1;                              % Show iteration history</a:t>
            </a:r>
          </a:p>
          <a:p>
            <a:r>
              <a:rPr lang="en-US" sz="1200" noProof="1">
                <a:latin typeface="Courier New" panose="02070309020205020404" pitchFamily="49" charset="0"/>
                <a:cs typeface="Courier New" panose="02070309020205020404" pitchFamily="49" charset="0"/>
              </a:rPr>
              <a:t>options.tol       = 0.01;                               % Stopping criterion</a:t>
            </a:r>
          </a:p>
          <a:p>
            <a:r>
              <a:rPr lang="en-US" sz="1200" noProof="1">
                <a:latin typeface="Courier New" panose="02070309020205020404" pitchFamily="49" charset="0"/>
                <a:cs typeface="Courier New" panose="02070309020205020404" pitchFamily="49" charset="0"/>
              </a:rPr>
              <a:t>Problem.f = 'gp';                                  % Objective function name</a:t>
            </a:r>
          </a:p>
          <a:p>
            <a:r>
              <a:rPr lang="en-US" sz="1200" noProof="1">
                <a:latin typeface="Courier New" panose="02070309020205020404" pitchFamily="49" charset="0"/>
                <a:cs typeface="Courier New" panose="02070309020205020404" pitchFamily="49" charset="0"/>
              </a:rPr>
              <a:t>[fmin,xmin,hist] = Direct(Problem,bounds,options);% Calling DIRECT algorithm</a:t>
            </a:r>
          </a:p>
          <a:p>
            <a:r>
              <a:rPr lang="en-US" sz="1200" noProof="1">
                <a:latin typeface="Courier New" panose="02070309020205020404" pitchFamily="49" charset="0"/>
                <a:cs typeface="Courier New" panose="02070309020205020404" pitchFamily="49" charset="0"/>
              </a:rPr>
              <a:t>plot(hist(:,2),hist(:,3))                        % Plot iteration statistics</a:t>
            </a:r>
          </a:p>
          <a:p>
            <a:r>
              <a:rPr lang="en-US" sz="1200" noProof="1">
                <a:latin typeface="Courier New" panose="02070309020205020404" pitchFamily="49" charset="0"/>
                <a:cs typeface="Courier New" panose="02070309020205020404" pitchFamily="49" charset="0"/>
              </a:rPr>
              <a:t>xlabel('Fcn Evals'); ylabel('f_{min}');</a:t>
            </a:r>
          </a:p>
          <a:p>
            <a:endParaRPr lang="en-US" sz="1200" noProof="1"/>
          </a:p>
        </p:txBody>
      </p:sp>
      <p:sp>
        <p:nvSpPr>
          <p:cNvPr id="5" name="TextBox 4">
            <a:extLst>
              <a:ext uri="{FF2B5EF4-FFF2-40B4-BE49-F238E27FC236}">
                <a16:creationId xmlns:a16="http://schemas.microsoft.com/office/drawing/2014/main" id="{9EC74DCB-0F2A-05F5-DFDD-9BAE44CED244}"/>
              </a:ext>
            </a:extLst>
          </p:cNvPr>
          <p:cNvSpPr txBox="1"/>
          <p:nvPr/>
        </p:nvSpPr>
        <p:spPr>
          <a:xfrm>
            <a:off x="607162" y="1158132"/>
            <a:ext cx="7157729" cy="83099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function value = gp(x)</a:t>
            </a:r>
          </a:p>
          <a:p>
            <a:r>
              <a:rPr lang="en-US" sz="1200" noProof="1">
                <a:latin typeface="Courier New" panose="02070309020205020404" pitchFamily="49" charset="0"/>
                <a:cs typeface="Courier New" panose="02070309020205020404" pitchFamily="49" charset="0"/>
              </a:rPr>
              <a:t>x1 = x(1); x2 = x(2);</a:t>
            </a:r>
          </a:p>
          <a:p>
            <a:r>
              <a:rPr lang="en-US" sz="1200" noProof="1">
                <a:latin typeface="Courier New" panose="02070309020205020404" pitchFamily="49" charset="0"/>
                <a:cs typeface="Courier New" panose="02070309020205020404" pitchFamily="49" charset="0"/>
              </a:rPr>
              <a:t>value =(1+(x1+x2+1).^2.*(19-14.*x1+3.*x1.^2-14.*x2+6.*x1.*x2+3.*x2.^2))...</a:t>
            </a:r>
          </a:p>
          <a:p>
            <a:r>
              <a:rPr lang="en-US" sz="1200" noProof="1">
                <a:latin typeface="Courier New" panose="02070309020205020404" pitchFamily="49" charset="0"/>
                <a:cs typeface="Courier New" panose="02070309020205020404" pitchFamily="49" charset="0"/>
              </a:rPr>
              <a:t>.*(30+(2.*x1-3.*x2).^2.*(18-32.*x1+12.*x1.^2+48.*x2-36.*x1.*x2+27.*x2.^2));</a:t>
            </a:r>
          </a:p>
        </p:txBody>
      </p:sp>
    </p:spTree>
    <p:extLst>
      <p:ext uri="{BB962C8B-B14F-4D97-AF65-F5344CB8AC3E}">
        <p14:creationId xmlns:p14="http://schemas.microsoft.com/office/powerpoint/2010/main" val="279606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5709D-3F36-82D0-20FA-049746E4AC85}"/>
              </a:ext>
            </a:extLst>
          </p:cNvPr>
          <p:cNvSpPr>
            <a:spLocks noGrp="1"/>
          </p:cNvSpPr>
          <p:nvPr>
            <p:ph type="title"/>
          </p:nvPr>
        </p:nvSpPr>
        <p:spPr/>
        <p:txBody>
          <a:bodyPr/>
          <a:lstStyle/>
          <a:p>
            <a:r>
              <a:rPr lang="en-US" dirty="0"/>
              <a:t>Ex6.2) DIRECT Optimization of Goldstein-Price function</a:t>
            </a:r>
          </a:p>
        </p:txBody>
      </p:sp>
      <p:grpSp>
        <p:nvGrpSpPr>
          <p:cNvPr id="4" name="Group 4">
            <a:extLst>
              <a:ext uri="{FF2B5EF4-FFF2-40B4-BE49-F238E27FC236}">
                <a16:creationId xmlns:a16="http://schemas.microsoft.com/office/drawing/2014/main" id="{04560BA7-3562-F203-55BE-C08AA1A178F7}"/>
              </a:ext>
            </a:extLst>
          </p:cNvPr>
          <p:cNvGrpSpPr>
            <a:grpSpLocks noChangeAspect="1"/>
          </p:cNvGrpSpPr>
          <p:nvPr/>
        </p:nvGrpSpPr>
        <p:grpSpPr bwMode="auto">
          <a:xfrm>
            <a:off x="-190500" y="1175373"/>
            <a:ext cx="4762500" cy="3571875"/>
            <a:chOff x="-120" y="745"/>
            <a:chExt cx="3000" cy="2250"/>
          </a:xfrm>
        </p:grpSpPr>
        <p:sp>
          <p:nvSpPr>
            <p:cNvPr id="5" name="AutoShape 3">
              <a:extLst>
                <a:ext uri="{FF2B5EF4-FFF2-40B4-BE49-F238E27FC236}">
                  <a16:creationId xmlns:a16="http://schemas.microsoft.com/office/drawing/2014/main" id="{23513D4E-AF43-57F6-D3EA-0737CEFFD83F}"/>
                </a:ext>
              </a:extLst>
            </p:cNvPr>
            <p:cNvSpPr>
              <a:spLocks noChangeAspect="1" noChangeArrowheads="1" noTextEdit="1"/>
            </p:cNvSpPr>
            <p:nvPr/>
          </p:nvSpPr>
          <p:spPr bwMode="auto">
            <a:xfrm>
              <a:off x="-120" y="745"/>
              <a:ext cx="3000"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nvGrpSpPr>
            <p:cNvPr id="6" name="Group 205">
              <a:extLst>
                <a:ext uri="{FF2B5EF4-FFF2-40B4-BE49-F238E27FC236}">
                  <a16:creationId xmlns:a16="http://schemas.microsoft.com/office/drawing/2014/main" id="{B47BB32A-7EDD-7C43-96A5-F78A2903DCE7}"/>
                </a:ext>
              </a:extLst>
            </p:cNvPr>
            <p:cNvGrpSpPr>
              <a:grpSpLocks/>
            </p:cNvGrpSpPr>
            <p:nvPr/>
          </p:nvGrpSpPr>
          <p:grpSpPr bwMode="auto">
            <a:xfrm>
              <a:off x="272" y="911"/>
              <a:ext cx="2329" cy="1872"/>
              <a:chOff x="272" y="911"/>
              <a:chExt cx="2329" cy="1872"/>
            </a:xfrm>
          </p:grpSpPr>
          <p:sp>
            <p:nvSpPr>
              <p:cNvPr id="92" name="Rectangle 5">
                <a:extLst>
                  <a:ext uri="{FF2B5EF4-FFF2-40B4-BE49-F238E27FC236}">
                    <a16:creationId xmlns:a16="http://schemas.microsoft.com/office/drawing/2014/main" id="{51E27B1B-8C89-5FE8-ABC0-84C156F82E99}"/>
                  </a:ext>
                </a:extLst>
              </p:cNvPr>
              <p:cNvSpPr>
                <a:spLocks noChangeArrowheads="1"/>
              </p:cNvSpPr>
              <p:nvPr/>
            </p:nvSpPr>
            <p:spPr bwMode="auto">
              <a:xfrm>
                <a:off x="272" y="911"/>
                <a:ext cx="2329" cy="18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93" name="Freeform 6">
                <a:extLst>
                  <a:ext uri="{FF2B5EF4-FFF2-40B4-BE49-F238E27FC236}">
                    <a16:creationId xmlns:a16="http://schemas.microsoft.com/office/drawing/2014/main" id="{72F5BE03-6D17-8A47-90FF-6211EE3F1310}"/>
                  </a:ext>
                </a:extLst>
              </p:cNvPr>
              <p:cNvSpPr>
                <a:spLocks/>
              </p:cNvSpPr>
              <p:nvPr/>
            </p:nvSpPr>
            <p:spPr bwMode="auto">
              <a:xfrm>
                <a:off x="1414" y="2279"/>
                <a:ext cx="59" cy="28"/>
              </a:xfrm>
              <a:custGeom>
                <a:avLst/>
                <a:gdLst>
                  <a:gd name="T0" fmla="*/ 34 w 59"/>
                  <a:gd name="T1" fmla="*/ 0 h 28"/>
                  <a:gd name="T2" fmla="*/ 59 w 59"/>
                  <a:gd name="T3" fmla="*/ 14 h 28"/>
                  <a:gd name="T4" fmla="*/ 22 w 59"/>
                  <a:gd name="T5" fmla="*/ 28 h 28"/>
                  <a:gd name="T6" fmla="*/ 0 w 59"/>
                  <a:gd name="T7" fmla="*/ 20 h 28"/>
                </a:gdLst>
                <a:ahLst/>
                <a:cxnLst>
                  <a:cxn ang="0">
                    <a:pos x="T0" y="T1"/>
                  </a:cxn>
                  <a:cxn ang="0">
                    <a:pos x="T2" y="T3"/>
                  </a:cxn>
                  <a:cxn ang="0">
                    <a:pos x="T4" y="T5"/>
                  </a:cxn>
                  <a:cxn ang="0">
                    <a:pos x="T6" y="T7"/>
                  </a:cxn>
                </a:cxnLst>
                <a:rect l="0" t="0" r="r" b="b"/>
                <a:pathLst>
                  <a:path w="59" h="28">
                    <a:moveTo>
                      <a:pt x="34" y="0"/>
                    </a:moveTo>
                    <a:lnTo>
                      <a:pt x="59" y="14"/>
                    </a:lnTo>
                    <a:lnTo>
                      <a:pt x="22" y="28"/>
                    </a:lnTo>
                    <a:lnTo>
                      <a:pt x="0" y="2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94" name="Freeform 7">
                <a:extLst>
                  <a:ext uri="{FF2B5EF4-FFF2-40B4-BE49-F238E27FC236}">
                    <a16:creationId xmlns:a16="http://schemas.microsoft.com/office/drawing/2014/main" id="{3D7391EE-3760-7DCE-C0D2-B8630274FFC2}"/>
                  </a:ext>
                </a:extLst>
              </p:cNvPr>
              <p:cNvSpPr>
                <a:spLocks/>
              </p:cNvSpPr>
              <p:nvPr/>
            </p:nvSpPr>
            <p:spPr bwMode="auto">
              <a:xfrm>
                <a:off x="1361" y="2242"/>
                <a:ext cx="146" cy="99"/>
              </a:xfrm>
              <a:custGeom>
                <a:avLst/>
                <a:gdLst>
                  <a:gd name="T0" fmla="*/ 146 w 146"/>
                  <a:gd name="T1" fmla="*/ 53 h 99"/>
                  <a:gd name="T2" fmla="*/ 134 w 146"/>
                  <a:gd name="T3" fmla="*/ 72 h 99"/>
                  <a:gd name="T4" fmla="*/ 82 w 146"/>
                  <a:gd name="T5" fmla="*/ 97 h 99"/>
                  <a:gd name="T6" fmla="*/ 75 w 146"/>
                  <a:gd name="T7" fmla="*/ 98 h 99"/>
                  <a:gd name="T8" fmla="*/ 17 w 146"/>
                  <a:gd name="T9" fmla="*/ 99 h 99"/>
                  <a:gd name="T10" fmla="*/ 8 w 146"/>
                  <a:gd name="T11" fmla="*/ 97 h 99"/>
                  <a:gd name="T12" fmla="*/ 0 w 146"/>
                  <a:gd name="T13" fmla="*/ 51 h 99"/>
                  <a:gd name="T14" fmla="*/ 16 w 146"/>
                  <a:gd name="T15" fmla="*/ 5 h 99"/>
                  <a:gd name="T16" fmla="*/ 17 w 146"/>
                  <a:gd name="T17" fmla="*/ 4 h 99"/>
                  <a:gd name="T18" fmla="*/ 75 w 146"/>
                  <a:gd name="T19" fmla="*/ 0 h 99"/>
                  <a:gd name="T20" fmla="*/ 100 w 146"/>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99">
                    <a:moveTo>
                      <a:pt x="146" y="53"/>
                    </a:moveTo>
                    <a:lnTo>
                      <a:pt x="134" y="72"/>
                    </a:lnTo>
                    <a:lnTo>
                      <a:pt x="82" y="97"/>
                    </a:lnTo>
                    <a:lnTo>
                      <a:pt x="75" y="98"/>
                    </a:lnTo>
                    <a:lnTo>
                      <a:pt x="17" y="99"/>
                    </a:lnTo>
                    <a:lnTo>
                      <a:pt x="8" y="97"/>
                    </a:lnTo>
                    <a:lnTo>
                      <a:pt x="0" y="51"/>
                    </a:lnTo>
                    <a:lnTo>
                      <a:pt x="16" y="5"/>
                    </a:lnTo>
                    <a:lnTo>
                      <a:pt x="17" y="4"/>
                    </a:lnTo>
                    <a:lnTo>
                      <a:pt x="75" y="0"/>
                    </a:lnTo>
                    <a:lnTo>
                      <a:pt x="100"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95" name="Freeform 8">
                <a:extLst>
                  <a:ext uri="{FF2B5EF4-FFF2-40B4-BE49-F238E27FC236}">
                    <a16:creationId xmlns:a16="http://schemas.microsoft.com/office/drawing/2014/main" id="{9BB0B049-3E68-CCE5-6F77-7C233D8117DB}"/>
                  </a:ext>
                </a:extLst>
              </p:cNvPr>
              <p:cNvSpPr>
                <a:spLocks/>
              </p:cNvSpPr>
              <p:nvPr/>
            </p:nvSpPr>
            <p:spPr bwMode="auto">
              <a:xfrm>
                <a:off x="1037" y="1953"/>
                <a:ext cx="686" cy="313"/>
              </a:xfrm>
              <a:custGeom>
                <a:avLst/>
                <a:gdLst>
                  <a:gd name="T0" fmla="*/ 0 w 686"/>
                  <a:gd name="T1" fmla="*/ 0 h 313"/>
                  <a:gd name="T2" fmla="*/ 50 w 686"/>
                  <a:gd name="T3" fmla="*/ 11 h 313"/>
                  <a:gd name="T4" fmla="*/ 66 w 686"/>
                  <a:gd name="T5" fmla="*/ 18 h 313"/>
                  <a:gd name="T6" fmla="*/ 108 w 686"/>
                  <a:gd name="T7" fmla="*/ 49 h 313"/>
                  <a:gd name="T8" fmla="*/ 125 w 686"/>
                  <a:gd name="T9" fmla="*/ 64 h 313"/>
                  <a:gd name="T10" fmla="*/ 167 w 686"/>
                  <a:gd name="T11" fmla="*/ 103 h 313"/>
                  <a:gd name="T12" fmla="*/ 174 w 686"/>
                  <a:gd name="T13" fmla="*/ 110 h 313"/>
                  <a:gd name="T14" fmla="*/ 225 w 686"/>
                  <a:gd name="T15" fmla="*/ 151 h 313"/>
                  <a:gd name="T16" fmla="*/ 232 w 686"/>
                  <a:gd name="T17" fmla="*/ 156 h 313"/>
                  <a:gd name="T18" fmla="*/ 283 w 686"/>
                  <a:gd name="T19" fmla="*/ 187 h 313"/>
                  <a:gd name="T20" fmla="*/ 323 w 686"/>
                  <a:gd name="T21" fmla="*/ 202 h 313"/>
                  <a:gd name="T22" fmla="*/ 341 w 686"/>
                  <a:gd name="T23" fmla="*/ 210 h 313"/>
                  <a:gd name="T24" fmla="*/ 399 w 686"/>
                  <a:gd name="T25" fmla="*/ 225 h 313"/>
                  <a:gd name="T26" fmla="*/ 458 w 686"/>
                  <a:gd name="T27" fmla="*/ 229 h 313"/>
                  <a:gd name="T28" fmla="*/ 516 w 686"/>
                  <a:gd name="T29" fmla="*/ 224 h 313"/>
                  <a:gd name="T30" fmla="*/ 574 w 686"/>
                  <a:gd name="T31" fmla="*/ 212 h 313"/>
                  <a:gd name="T32" fmla="*/ 602 w 686"/>
                  <a:gd name="T33" fmla="*/ 202 h 313"/>
                  <a:gd name="T34" fmla="*/ 633 w 686"/>
                  <a:gd name="T35" fmla="*/ 197 h 313"/>
                  <a:gd name="T36" fmla="*/ 686 w 686"/>
                  <a:gd name="T37" fmla="*/ 202 h 313"/>
                  <a:gd name="T38" fmla="*/ 635 w 686"/>
                  <a:gd name="T39" fmla="*/ 248 h 313"/>
                  <a:gd name="T40" fmla="*/ 633 w 686"/>
                  <a:gd name="T41" fmla="*/ 251 h 313"/>
                  <a:gd name="T42" fmla="*/ 584 w 686"/>
                  <a:gd name="T43" fmla="*/ 294 h 313"/>
                  <a:gd name="T44" fmla="*/ 574 w 686"/>
                  <a:gd name="T45" fmla="*/ 308 h 313"/>
                  <a:gd name="T46" fmla="*/ 570 w 686"/>
                  <a:gd name="T4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6" h="313">
                    <a:moveTo>
                      <a:pt x="0" y="0"/>
                    </a:moveTo>
                    <a:lnTo>
                      <a:pt x="50" y="11"/>
                    </a:lnTo>
                    <a:lnTo>
                      <a:pt x="66" y="18"/>
                    </a:lnTo>
                    <a:lnTo>
                      <a:pt x="108" y="49"/>
                    </a:lnTo>
                    <a:lnTo>
                      <a:pt x="125" y="64"/>
                    </a:lnTo>
                    <a:lnTo>
                      <a:pt x="167" y="103"/>
                    </a:lnTo>
                    <a:lnTo>
                      <a:pt x="174" y="110"/>
                    </a:lnTo>
                    <a:lnTo>
                      <a:pt x="225" y="151"/>
                    </a:lnTo>
                    <a:lnTo>
                      <a:pt x="232" y="156"/>
                    </a:lnTo>
                    <a:lnTo>
                      <a:pt x="283" y="187"/>
                    </a:lnTo>
                    <a:lnTo>
                      <a:pt x="323" y="202"/>
                    </a:lnTo>
                    <a:lnTo>
                      <a:pt x="341" y="210"/>
                    </a:lnTo>
                    <a:lnTo>
                      <a:pt x="399" y="225"/>
                    </a:lnTo>
                    <a:lnTo>
                      <a:pt x="458" y="229"/>
                    </a:lnTo>
                    <a:lnTo>
                      <a:pt x="516" y="224"/>
                    </a:lnTo>
                    <a:lnTo>
                      <a:pt x="574" y="212"/>
                    </a:lnTo>
                    <a:lnTo>
                      <a:pt x="602" y="202"/>
                    </a:lnTo>
                    <a:lnTo>
                      <a:pt x="633" y="197"/>
                    </a:lnTo>
                    <a:lnTo>
                      <a:pt x="686" y="202"/>
                    </a:lnTo>
                    <a:lnTo>
                      <a:pt x="635" y="248"/>
                    </a:lnTo>
                    <a:lnTo>
                      <a:pt x="633" y="251"/>
                    </a:lnTo>
                    <a:lnTo>
                      <a:pt x="584" y="294"/>
                    </a:lnTo>
                    <a:lnTo>
                      <a:pt x="574" y="308"/>
                    </a:lnTo>
                    <a:lnTo>
                      <a:pt x="570" y="313"/>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96" name="Freeform 9">
                <a:extLst>
                  <a:ext uri="{FF2B5EF4-FFF2-40B4-BE49-F238E27FC236}">
                    <a16:creationId xmlns:a16="http://schemas.microsoft.com/office/drawing/2014/main" id="{47DB5CA1-56F5-6D01-AD90-4CFB4CA6EDEE}"/>
                  </a:ext>
                </a:extLst>
              </p:cNvPr>
              <p:cNvSpPr>
                <a:spLocks/>
              </p:cNvSpPr>
              <p:nvPr/>
            </p:nvSpPr>
            <p:spPr bwMode="auto">
              <a:xfrm>
                <a:off x="1033" y="2029"/>
                <a:ext cx="519" cy="362"/>
              </a:xfrm>
              <a:custGeom>
                <a:avLst/>
                <a:gdLst>
                  <a:gd name="T0" fmla="*/ 519 w 519"/>
                  <a:gd name="T1" fmla="*/ 334 h 362"/>
                  <a:gd name="T2" fmla="*/ 462 w 519"/>
                  <a:gd name="T3" fmla="*/ 354 h 362"/>
                  <a:gd name="T4" fmla="*/ 403 w 519"/>
                  <a:gd name="T5" fmla="*/ 352 h 362"/>
                  <a:gd name="T6" fmla="*/ 361 w 519"/>
                  <a:gd name="T7" fmla="*/ 356 h 362"/>
                  <a:gd name="T8" fmla="*/ 345 w 519"/>
                  <a:gd name="T9" fmla="*/ 357 h 362"/>
                  <a:gd name="T10" fmla="*/ 287 w 519"/>
                  <a:gd name="T11" fmla="*/ 360 h 362"/>
                  <a:gd name="T12" fmla="*/ 229 w 519"/>
                  <a:gd name="T13" fmla="*/ 362 h 362"/>
                  <a:gd name="T14" fmla="*/ 212 w 519"/>
                  <a:gd name="T15" fmla="*/ 356 h 362"/>
                  <a:gd name="T16" fmla="*/ 226 w 519"/>
                  <a:gd name="T17" fmla="*/ 310 h 362"/>
                  <a:gd name="T18" fmla="*/ 229 w 519"/>
                  <a:gd name="T19" fmla="*/ 296 h 362"/>
                  <a:gd name="T20" fmla="*/ 241 w 519"/>
                  <a:gd name="T21" fmla="*/ 264 h 362"/>
                  <a:gd name="T22" fmla="*/ 231 w 519"/>
                  <a:gd name="T23" fmla="*/ 218 h 362"/>
                  <a:gd name="T24" fmla="*/ 229 w 519"/>
                  <a:gd name="T25" fmla="*/ 215 h 362"/>
                  <a:gd name="T26" fmla="*/ 210 w 519"/>
                  <a:gd name="T27" fmla="*/ 172 h 362"/>
                  <a:gd name="T28" fmla="*/ 171 w 519"/>
                  <a:gd name="T29" fmla="*/ 131 h 362"/>
                  <a:gd name="T30" fmla="*/ 166 w 519"/>
                  <a:gd name="T31" fmla="*/ 126 h 362"/>
                  <a:gd name="T32" fmla="*/ 112 w 519"/>
                  <a:gd name="T33" fmla="*/ 82 h 362"/>
                  <a:gd name="T34" fmla="*/ 109 w 519"/>
                  <a:gd name="T35" fmla="*/ 80 h 362"/>
                  <a:gd name="T36" fmla="*/ 54 w 519"/>
                  <a:gd name="T37" fmla="*/ 41 h 362"/>
                  <a:gd name="T38" fmla="*/ 43 w 519"/>
                  <a:gd name="T39" fmla="*/ 34 h 362"/>
                  <a:gd name="T40" fmla="*/ 0 w 519"/>
                  <a:gd name="T4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9" h="362">
                    <a:moveTo>
                      <a:pt x="519" y="334"/>
                    </a:moveTo>
                    <a:lnTo>
                      <a:pt x="462" y="354"/>
                    </a:lnTo>
                    <a:lnTo>
                      <a:pt x="403" y="352"/>
                    </a:lnTo>
                    <a:lnTo>
                      <a:pt x="361" y="356"/>
                    </a:lnTo>
                    <a:lnTo>
                      <a:pt x="345" y="357"/>
                    </a:lnTo>
                    <a:lnTo>
                      <a:pt x="287" y="360"/>
                    </a:lnTo>
                    <a:lnTo>
                      <a:pt x="229" y="362"/>
                    </a:lnTo>
                    <a:lnTo>
                      <a:pt x="212" y="356"/>
                    </a:lnTo>
                    <a:lnTo>
                      <a:pt x="226" y="310"/>
                    </a:lnTo>
                    <a:lnTo>
                      <a:pt x="229" y="296"/>
                    </a:lnTo>
                    <a:lnTo>
                      <a:pt x="241" y="264"/>
                    </a:lnTo>
                    <a:lnTo>
                      <a:pt x="231" y="218"/>
                    </a:lnTo>
                    <a:lnTo>
                      <a:pt x="229" y="215"/>
                    </a:lnTo>
                    <a:lnTo>
                      <a:pt x="210" y="172"/>
                    </a:lnTo>
                    <a:lnTo>
                      <a:pt x="171" y="131"/>
                    </a:lnTo>
                    <a:lnTo>
                      <a:pt x="166" y="126"/>
                    </a:lnTo>
                    <a:lnTo>
                      <a:pt x="112" y="82"/>
                    </a:lnTo>
                    <a:lnTo>
                      <a:pt x="109" y="80"/>
                    </a:lnTo>
                    <a:lnTo>
                      <a:pt x="54" y="41"/>
                    </a:lnTo>
                    <a:lnTo>
                      <a:pt x="43" y="34"/>
                    </a:lnTo>
                    <a:lnTo>
                      <a:pt x="0"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97" name="Freeform 10">
                <a:extLst>
                  <a:ext uri="{FF2B5EF4-FFF2-40B4-BE49-F238E27FC236}">
                    <a16:creationId xmlns:a16="http://schemas.microsoft.com/office/drawing/2014/main" id="{FC26E76B-6E4A-5D85-B575-EE8F282C5F75}"/>
                  </a:ext>
                </a:extLst>
              </p:cNvPr>
              <p:cNvSpPr>
                <a:spLocks/>
              </p:cNvSpPr>
              <p:nvPr/>
            </p:nvSpPr>
            <p:spPr bwMode="auto">
              <a:xfrm>
                <a:off x="937" y="1904"/>
                <a:ext cx="566" cy="241"/>
              </a:xfrm>
              <a:custGeom>
                <a:avLst/>
                <a:gdLst>
                  <a:gd name="T0" fmla="*/ 137 w 566"/>
                  <a:gd name="T1" fmla="*/ 204 h 241"/>
                  <a:gd name="T2" fmla="*/ 92 w 566"/>
                  <a:gd name="T3" fmla="*/ 172 h 241"/>
                  <a:gd name="T4" fmla="*/ 73 w 566"/>
                  <a:gd name="T5" fmla="*/ 159 h 241"/>
                  <a:gd name="T6" fmla="*/ 34 w 566"/>
                  <a:gd name="T7" fmla="*/ 122 h 241"/>
                  <a:gd name="T8" fmla="*/ 27 w 566"/>
                  <a:gd name="T9" fmla="*/ 113 h 241"/>
                  <a:gd name="T10" fmla="*/ 9 w 566"/>
                  <a:gd name="T11" fmla="*/ 67 h 241"/>
                  <a:gd name="T12" fmla="*/ 0 w 566"/>
                  <a:gd name="T13" fmla="*/ 21 h 241"/>
                  <a:gd name="T14" fmla="*/ 34 w 566"/>
                  <a:gd name="T15" fmla="*/ 0 h 241"/>
                  <a:gd name="T16" fmla="*/ 92 w 566"/>
                  <a:gd name="T17" fmla="*/ 7 h 241"/>
                  <a:gd name="T18" fmla="*/ 150 w 566"/>
                  <a:gd name="T19" fmla="*/ 18 h 241"/>
                  <a:gd name="T20" fmla="*/ 164 w 566"/>
                  <a:gd name="T21" fmla="*/ 21 h 241"/>
                  <a:gd name="T22" fmla="*/ 208 w 566"/>
                  <a:gd name="T23" fmla="*/ 42 h 241"/>
                  <a:gd name="T24" fmla="*/ 250 w 566"/>
                  <a:gd name="T25" fmla="*/ 67 h 241"/>
                  <a:gd name="T26" fmla="*/ 267 w 566"/>
                  <a:gd name="T27" fmla="*/ 81 h 241"/>
                  <a:gd name="T28" fmla="*/ 297 w 566"/>
                  <a:gd name="T29" fmla="*/ 113 h 241"/>
                  <a:gd name="T30" fmla="*/ 325 w 566"/>
                  <a:gd name="T31" fmla="*/ 138 h 241"/>
                  <a:gd name="T32" fmla="*/ 348 w 566"/>
                  <a:gd name="T33" fmla="*/ 159 h 241"/>
                  <a:gd name="T34" fmla="*/ 383 w 566"/>
                  <a:gd name="T35" fmla="*/ 184 h 241"/>
                  <a:gd name="T36" fmla="*/ 422 w 566"/>
                  <a:gd name="T37" fmla="*/ 205 h 241"/>
                  <a:gd name="T38" fmla="*/ 441 w 566"/>
                  <a:gd name="T39" fmla="*/ 215 h 241"/>
                  <a:gd name="T40" fmla="*/ 499 w 566"/>
                  <a:gd name="T41" fmla="*/ 234 h 241"/>
                  <a:gd name="T42" fmla="*/ 558 w 566"/>
                  <a:gd name="T43" fmla="*/ 241 h 241"/>
                  <a:gd name="T44" fmla="*/ 566 w 566"/>
                  <a:gd name="T4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6" h="241">
                    <a:moveTo>
                      <a:pt x="137" y="204"/>
                    </a:moveTo>
                    <a:lnTo>
                      <a:pt x="92" y="172"/>
                    </a:lnTo>
                    <a:lnTo>
                      <a:pt x="73" y="159"/>
                    </a:lnTo>
                    <a:lnTo>
                      <a:pt x="34" y="122"/>
                    </a:lnTo>
                    <a:lnTo>
                      <a:pt x="27" y="113"/>
                    </a:lnTo>
                    <a:lnTo>
                      <a:pt x="9" y="67"/>
                    </a:lnTo>
                    <a:lnTo>
                      <a:pt x="0" y="21"/>
                    </a:lnTo>
                    <a:lnTo>
                      <a:pt x="34" y="0"/>
                    </a:lnTo>
                    <a:lnTo>
                      <a:pt x="92" y="7"/>
                    </a:lnTo>
                    <a:lnTo>
                      <a:pt x="150" y="18"/>
                    </a:lnTo>
                    <a:lnTo>
                      <a:pt x="164" y="21"/>
                    </a:lnTo>
                    <a:lnTo>
                      <a:pt x="208" y="42"/>
                    </a:lnTo>
                    <a:lnTo>
                      <a:pt x="250" y="67"/>
                    </a:lnTo>
                    <a:lnTo>
                      <a:pt x="267" y="81"/>
                    </a:lnTo>
                    <a:lnTo>
                      <a:pt x="297" y="113"/>
                    </a:lnTo>
                    <a:lnTo>
                      <a:pt x="325" y="138"/>
                    </a:lnTo>
                    <a:lnTo>
                      <a:pt x="348" y="159"/>
                    </a:lnTo>
                    <a:lnTo>
                      <a:pt x="383" y="184"/>
                    </a:lnTo>
                    <a:lnTo>
                      <a:pt x="422" y="205"/>
                    </a:lnTo>
                    <a:lnTo>
                      <a:pt x="441" y="215"/>
                    </a:lnTo>
                    <a:lnTo>
                      <a:pt x="499" y="234"/>
                    </a:lnTo>
                    <a:lnTo>
                      <a:pt x="558" y="241"/>
                    </a:lnTo>
                    <a:lnTo>
                      <a:pt x="566" y="241"/>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98" name="Freeform 11">
                <a:extLst>
                  <a:ext uri="{FF2B5EF4-FFF2-40B4-BE49-F238E27FC236}">
                    <a16:creationId xmlns:a16="http://schemas.microsoft.com/office/drawing/2014/main" id="{A4F3D3DE-4D7C-324C-79F8-885845F4657A}"/>
                  </a:ext>
                </a:extLst>
              </p:cNvPr>
              <p:cNvSpPr>
                <a:spLocks/>
              </p:cNvSpPr>
              <p:nvPr/>
            </p:nvSpPr>
            <p:spPr bwMode="auto">
              <a:xfrm>
                <a:off x="1462" y="2047"/>
                <a:ext cx="446" cy="356"/>
              </a:xfrm>
              <a:custGeom>
                <a:avLst/>
                <a:gdLst>
                  <a:gd name="T0" fmla="*/ 188 w 446"/>
                  <a:gd name="T1" fmla="*/ 76 h 356"/>
                  <a:gd name="T2" fmla="*/ 208 w 446"/>
                  <a:gd name="T3" fmla="*/ 71 h 356"/>
                  <a:gd name="T4" fmla="*/ 228 w 446"/>
                  <a:gd name="T5" fmla="*/ 62 h 356"/>
                  <a:gd name="T6" fmla="*/ 266 w 446"/>
                  <a:gd name="T7" fmla="*/ 52 h 356"/>
                  <a:gd name="T8" fmla="*/ 324 w 446"/>
                  <a:gd name="T9" fmla="*/ 35 h 356"/>
                  <a:gd name="T10" fmla="*/ 359 w 446"/>
                  <a:gd name="T11" fmla="*/ 16 h 356"/>
                  <a:gd name="T12" fmla="*/ 382 w 446"/>
                  <a:gd name="T13" fmla="*/ 9 h 356"/>
                  <a:gd name="T14" fmla="*/ 440 w 446"/>
                  <a:gd name="T15" fmla="*/ 0 h 356"/>
                  <a:gd name="T16" fmla="*/ 446 w 446"/>
                  <a:gd name="T17" fmla="*/ 16 h 356"/>
                  <a:gd name="T18" fmla="*/ 440 w 446"/>
                  <a:gd name="T19" fmla="*/ 19 h 356"/>
                  <a:gd name="T20" fmla="*/ 382 w 446"/>
                  <a:gd name="T21" fmla="*/ 56 h 356"/>
                  <a:gd name="T22" fmla="*/ 378 w 446"/>
                  <a:gd name="T23" fmla="*/ 62 h 356"/>
                  <a:gd name="T24" fmla="*/ 324 w 446"/>
                  <a:gd name="T25" fmla="*/ 93 h 356"/>
                  <a:gd name="T26" fmla="*/ 308 w 446"/>
                  <a:gd name="T27" fmla="*/ 108 h 356"/>
                  <a:gd name="T28" fmla="*/ 266 w 446"/>
                  <a:gd name="T29" fmla="*/ 138 h 356"/>
                  <a:gd name="T30" fmla="*/ 246 w 446"/>
                  <a:gd name="T31" fmla="*/ 154 h 356"/>
                  <a:gd name="T32" fmla="*/ 208 w 446"/>
                  <a:gd name="T33" fmla="*/ 191 h 356"/>
                  <a:gd name="T34" fmla="*/ 197 w 446"/>
                  <a:gd name="T35" fmla="*/ 200 h 356"/>
                  <a:gd name="T36" fmla="*/ 160 w 446"/>
                  <a:gd name="T37" fmla="*/ 246 h 356"/>
                  <a:gd name="T38" fmla="*/ 149 w 446"/>
                  <a:gd name="T39" fmla="*/ 277 h 356"/>
                  <a:gd name="T40" fmla="*/ 140 w 446"/>
                  <a:gd name="T41" fmla="*/ 292 h 356"/>
                  <a:gd name="T42" fmla="*/ 124 w 446"/>
                  <a:gd name="T43" fmla="*/ 338 h 356"/>
                  <a:gd name="T44" fmla="*/ 91 w 446"/>
                  <a:gd name="T45" fmla="*/ 356 h 356"/>
                  <a:gd name="T46" fmla="*/ 33 w 446"/>
                  <a:gd name="T47" fmla="*/ 353 h 356"/>
                  <a:gd name="T48" fmla="*/ 0 w 446"/>
                  <a:gd name="T49" fmla="*/ 35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356">
                    <a:moveTo>
                      <a:pt x="188" y="76"/>
                    </a:moveTo>
                    <a:lnTo>
                      <a:pt x="208" y="71"/>
                    </a:lnTo>
                    <a:lnTo>
                      <a:pt x="228" y="62"/>
                    </a:lnTo>
                    <a:lnTo>
                      <a:pt x="266" y="52"/>
                    </a:lnTo>
                    <a:lnTo>
                      <a:pt x="324" y="35"/>
                    </a:lnTo>
                    <a:lnTo>
                      <a:pt x="359" y="16"/>
                    </a:lnTo>
                    <a:lnTo>
                      <a:pt x="382" y="9"/>
                    </a:lnTo>
                    <a:lnTo>
                      <a:pt x="440" y="0"/>
                    </a:lnTo>
                    <a:lnTo>
                      <a:pt x="446" y="16"/>
                    </a:lnTo>
                    <a:lnTo>
                      <a:pt x="440" y="19"/>
                    </a:lnTo>
                    <a:lnTo>
                      <a:pt x="382" y="56"/>
                    </a:lnTo>
                    <a:lnTo>
                      <a:pt x="378" y="62"/>
                    </a:lnTo>
                    <a:lnTo>
                      <a:pt x="324" y="93"/>
                    </a:lnTo>
                    <a:lnTo>
                      <a:pt x="308" y="108"/>
                    </a:lnTo>
                    <a:lnTo>
                      <a:pt x="266" y="138"/>
                    </a:lnTo>
                    <a:lnTo>
                      <a:pt x="246" y="154"/>
                    </a:lnTo>
                    <a:lnTo>
                      <a:pt x="208" y="191"/>
                    </a:lnTo>
                    <a:lnTo>
                      <a:pt x="197" y="200"/>
                    </a:lnTo>
                    <a:lnTo>
                      <a:pt x="160" y="246"/>
                    </a:lnTo>
                    <a:lnTo>
                      <a:pt x="149" y="277"/>
                    </a:lnTo>
                    <a:lnTo>
                      <a:pt x="140" y="292"/>
                    </a:lnTo>
                    <a:lnTo>
                      <a:pt x="124" y="338"/>
                    </a:lnTo>
                    <a:lnTo>
                      <a:pt x="91" y="356"/>
                    </a:lnTo>
                    <a:lnTo>
                      <a:pt x="33" y="353"/>
                    </a:lnTo>
                    <a:lnTo>
                      <a:pt x="0" y="351"/>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99" name="Freeform 12">
                <a:extLst>
                  <a:ext uri="{FF2B5EF4-FFF2-40B4-BE49-F238E27FC236}">
                    <a16:creationId xmlns:a16="http://schemas.microsoft.com/office/drawing/2014/main" id="{8FBE7EB7-5DDB-7CD1-AD58-DAF26ACE32FE}"/>
                  </a:ext>
                </a:extLst>
              </p:cNvPr>
              <p:cNvSpPr>
                <a:spLocks/>
              </p:cNvSpPr>
              <p:nvPr/>
            </p:nvSpPr>
            <p:spPr bwMode="auto">
              <a:xfrm>
                <a:off x="1181" y="2204"/>
                <a:ext cx="131" cy="229"/>
              </a:xfrm>
              <a:custGeom>
                <a:avLst/>
                <a:gdLst>
                  <a:gd name="T0" fmla="*/ 131 w 131"/>
                  <a:gd name="T1" fmla="*/ 202 h 229"/>
                  <a:gd name="T2" fmla="*/ 81 w 131"/>
                  <a:gd name="T3" fmla="*/ 213 h 229"/>
                  <a:gd name="T4" fmla="*/ 40 w 131"/>
                  <a:gd name="T5" fmla="*/ 227 h 229"/>
                  <a:gd name="T6" fmla="*/ 23 w 131"/>
                  <a:gd name="T7" fmla="*/ 229 h 229"/>
                  <a:gd name="T8" fmla="*/ 0 w 131"/>
                  <a:gd name="T9" fmla="*/ 227 h 229"/>
                  <a:gd name="T10" fmla="*/ 13 w 131"/>
                  <a:gd name="T11" fmla="*/ 181 h 229"/>
                  <a:gd name="T12" fmla="*/ 23 w 131"/>
                  <a:gd name="T13" fmla="*/ 160 h 229"/>
                  <a:gd name="T14" fmla="*/ 40 w 131"/>
                  <a:gd name="T15" fmla="*/ 135 h 229"/>
                  <a:gd name="T16" fmla="*/ 50 w 131"/>
                  <a:gd name="T17" fmla="*/ 89 h 229"/>
                  <a:gd name="T18" fmla="*/ 38 w 131"/>
                  <a:gd name="T19" fmla="*/ 43 h 229"/>
                  <a:gd name="T20" fmla="*/ 23 w 131"/>
                  <a:gd name="T21" fmla="*/ 23 h 229"/>
                  <a:gd name="T22" fmla="*/ 9 w 131"/>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29">
                    <a:moveTo>
                      <a:pt x="131" y="202"/>
                    </a:moveTo>
                    <a:lnTo>
                      <a:pt x="81" y="213"/>
                    </a:lnTo>
                    <a:lnTo>
                      <a:pt x="40" y="227"/>
                    </a:lnTo>
                    <a:lnTo>
                      <a:pt x="23" y="229"/>
                    </a:lnTo>
                    <a:lnTo>
                      <a:pt x="0" y="227"/>
                    </a:lnTo>
                    <a:lnTo>
                      <a:pt x="13" y="181"/>
                    </a:lnTo>
                    <a:lnTo>
                      <a:pt x="23" y="160"/>
                    </a:lnTo>
                    <a:lnTo>
                      <a:pt x="40" y="135"/>
                    </a:lnTo>
                    <a:lnTo>
                      <a:pt x="50" y="89"/>
                    </a:lnTo>
                    <a:lnTo>
                      <a:pt x="38" y="43"/>
                    </a:lnTo>
                    <a:lnTo>
                      <a:pt x="23" y="23"/>
                    </a:lnTo>
                    <a:lnTo>
                      <a:pt x="9"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0" name="Freeform 13">
                <a:extLst>
                  <a:ext uri="{FF2B5EF4-FFF2-40B4-BE49-F238E27FC236}">
                    <a16:creationId xmlns:a16="http://schemas.microsoft.com/office/drawing/2014/main" id="{87C984E9-3A0E-13AD-4486-B48EE7A363DF}"/>
                  </a:ext>
                </a:extLst>
              </p:cNvPr>
              <p:cNvSpPr>
                <a:spLocks/>
              </p:cNvSpPr>
              <p:nvPr/>
            </p:nvSpPr>
            <p:spPr bwMode="auto">
              <a:xfrm>
                <a:off x="1941" y="2011"/>
                <a:ext cx="32" cy="11"/>
              </a:xfrm>
              <a:custGeom>
                <a:avLst/>
                <a:gdLst>
                  <a:gd name="T0" fmla="*/ 32 w 32"/>
                  <a:gd name="T1" fmla="*/ 6 h 11"/>
                  <a:gd name="T2" fmla="*/ 20 w 32"/>
                  <a:gd name="T3" fmla="*/ 11 h 11"/>
                  <a:gd name="T4" fmla="*/ 0 w 32"/>
                  <a:gd name="T5" fmla="*/ 6 h 11"/>
                  <a:gd name="T6" fmla="*/ 20 w 32"/>
                  <a:gd name="T7" fmla="*/ 0 h 11"/>
                  <a:gd name="T8" fmla="*/ 32 w 32"/>
                  <a:gd name="T9" fmla="*/ 6 h 11"/>
                </a:gdLst>
                <a:ahLst/>
                <a:cxnLst>
                  <a:cxn ang="0">
                    <a:pos x="T0" y="T1"/>
                  </a:cxn>
                  <a:cxn ang="0">
                    <a:pos x="T2" y="T3"/>
                  </a:cxn>
                  <a:cxn ang="0">
                    <a:pos x="T4" y="T5"/>
                  </a:cxn>
                  <a:cxn ang="0">
                    <a:pos x="T6" y="T7"/>
                  </a:cxn>
                  <a:cxn ang="0">
                    <a:pos x="T8" y="T9"/>
                  </a:cxn>
                </a:cxnLst>
                <a:rect l="0" t="0" r="r" b="b"/>
                <a:pathLst>
                  <a:path w="32" h="11">
                    <a:moveTo>
                      <a:pt x="32" y="6"/>
                    </a:moveTo>
                    <a:lnTo>
                      <a:pt x="20" y="11"/>
                    </a:lnTo>
                    <a:lnTo>
                      <a:pt x="0" y="6"/>
                    </a:lnTo>
                    <a:lnTo>
                      <a:pt x="20" y="0"/>
                    </a:lnTo>
                    <a:lnTo>
                      <a:pt x="32" y="6"/>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1" name="Freeform 14">
                <a:extLst>
                  <a:ext uri="{FF2B5EF4-FFF2-40B4-BE49-F238E27FC236}">
                    <a16:creationId xmlns:a16="http://schemas.microsoft.com/office/drawing/2014/main" id="{04F651CF-D017-7A8D-F38B-63ADC1568B49}"/>
                  </a:ext>
                </a:extLst>
              </p:cNvPr>
              <p:cNvSpPr>
                <a:spLocks/>
              </p:cNvSpPr>
              <p:nvPr/>
            </p:nvSpPr>
            <p:spPr bwMode="auto">
              <a:xfrm>
                <a:off x="2134" y="1924"/>
                <a:ext cx="2" cy="1"/>
              </a:xfrm>
              <a:custGeom>
                <a:avLst/>
                <a:gdLst>
                  <a:gd name="T0" fmla="*/ 2 w 2"/>
                  <a:gd name="T1" fmla="*/ 1 h 1"/>
                  <a:gd name="T2" fmla="*/ 1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1" y="1"/>
                    </a:lnTo>
                    <a:lnTo>
                      <a:pt x="0" y="1"/>
                    </a:lnTo>
                    <a:lnTo>
                      <a:pt x="1" y="0"/>
                    </a:lnTo>
                    <a:lnTo>
                      <a:pt x="2" y="1"/>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2" name="Freeform 15">
                <a:extLst>
                  <a:ext uri="{FF2B5EF4-FFF2-40B4-BE49-F238E27FC236}">
                    <a16:creationId xmlns:a16="http://schemas.microsoft.com/office/drawing/2014/main" id="{D83DF7D4-86A6-9204-7D29-AE2FFCEEEFB6}"/>
                  </a:ext>
                </a:extLst>
              </p:cNvPr>
              <p:cNvSpPr>
                <a:spLocks/>
              </p:cNvSpPr>
              <p:nvPr/>
            </p:nvSpPr>
            <p:spPr bwMode="auto">
              <a:xfrm>
                <a:off x="2299" y="1828"/>
                <a:ext cx="21" cy="7"/>
              </a:xfrm>
              <a:custGeom>
                <a:avLst/>
                <a:gdLst>
                  <a:gd name="T0" fmla="*/ 21 w 21"/>
                  <a:gd name="T1" fmla="*/ 4 h 7"/>
                  <a:gd name="T2" fmla="*/ 11 w 21"/>
                  <a:gd name="T3" fmla="*/ 7 h 7"/>
                  <a:gd name="T4" fmla="*/ 0 w 21"/>
                  <a:gd name="T5" fmla="*/ 4 h 7"/>
                  <a:gd name="T6" fmla="*/ 11 w 21"/>
                  <a:gd name="T7" fmla="*/ 0 h 7"/>
                  <a:gd name="T8" fmla="*/ 21 w 21"/>
                  <a:gd name="T9" fmla="*/ 4 h 7"/>
                </a:gdLst>
                <a:ahLst/>
                <a:cxnLst>
                  <a:cxn ang="0">
                    <a:pos x="T0" y="T1"/>
                  </a:cxn>
                  <a:cxn ang="0">
                    <a:pos x="T2" y="T3"/>
                  </a:cxn>
                  <a:cxn ang="0">
                    <a:pos x="T4" y="T5"/>
                  </a:cxn>
                  <a:cxn ang="0">
                    <a:pos x="T6" y="T7"/>
                  </a:cxn>
                  <a:cxn ang="0">
                    <a:pos x="T8" y="T9"/>
                  </a:cxn>
                </a:cxnLst>
                <a:rect l="0" t="0" r="r" b="b"/>
                <a:pathLst>
                  <a:path w="21" h="7">
                    <a:moveTo>
                      <a:pt x="21" y="4"/>
                    </a:moveTo>
                    <a:lnTo>
                      <a:pt x="11" y="7"/>
                    </a:lnTo>
                    <a:lnTo>
                      <a:pt x="0" y="4"/>
                    </a:lnTo>
                    <a:lnTo>
                      <a:pt x="11" y="0"/>
                    </a:lnTo>
                    <a:lnTo>
                      <a:pt x="21" y="4"/>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3" name="Freeform 16">
                <a:extLst>
                  <a:ext uri="{FF2B5EF4-FFF2-40B4-BE49-F238E27FC236}">
                    <a16:creationId xmlns:a16="http://schemas.microsoft.com/office/drawing/2014/main" id="{4FC83EE9-7AAB-D76D-F777-FDD84A52D3C9}"/>
                  </a:ext>
                </a:extLst>
              </p:cNvPr>
              <p:cNvSpPr>
                <a:spLocks/>
              </p:cNvSpPr>
              <p:nvPr/>
            </p:nvSpPr>
            <p:spPr bwMode="auto">
              <a:xfrm>
                <a:off x="2366" y="1780"/>
                <a:ext cx="63" cy="9"/>
              </a:xfrm>
              <a:custGeom>
                <a:avLst/>
                <a:gdLst>
                  <a:gd name="T0" fmla="*/ 63 w 63"/>
                  <a:gd name="T1" fmla="*/ 6 h 9"/>
                  <a:gd name="T2" fmla="*/ 61 w 63"/>
                  <a:gd name="T3" fmla="*/ 7 h 9"/>
                  <a:gd name="T4" fmla="*/ 2 w 63"/>
                  <a:gd name="T5" fmla="*/ 9 h 9"/>
                  <a:gd name="T6" fmla="*/ 0 w 63"/>
                  <a:gd name="T7" fmla="*/ 6 h 9"/>
                  <a:gd name="T8" fmla="*/ 2 w 63"/>
                  <a:gd name="T9" fmla="*/ 5 h 9"/>
                  <a:gd name="T10" fmla="*/ 61 w 63"/>
                  <a:gd name="T11" fmla="*/ 0 h 9"/>
                  <a:gd name="T12" fmla="*/ 63 w 63"/>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63" h="9">
                    <a:moveTo>
                      <a:pt x="63" y="6"/>
                    </a:moveTo>
                    <a:lnTo>
                      <a:pt x="61" y="7"/>
                    </a:lnTo>
                    <a:lnTo>
                      <a:pt x="2" y="9"/>
                    </a:lnTo>
                    <a:lnTo>
                      <a:pt x="0" y="6"/>
                    </a:lnTo>
                    <a:lnTo>
                      <a:pt x="2" y="5"/>
                    </a:lnTo>
                    <a:lnTo>
                      <a:pt x="61" y="0"/>
                    </a:lnTo>
                    <a:lnTo>
                      <a:pt x="63" y="6"/>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4" name="Freeform 17">
                <a:extLst>
                  <a:ext uri="{FF2B5EF4-FFF2-40B4-BE49-F238E27FC236}">
                    <a16:creationId xmlns:a16="http://schemas.microsoft.com/office/drawing/2014/main" id="{89B8BF58-A6CD-8385-6D9F-31C65CE1A630}"/>
                  </a:ext>
                </a:extLst>
              </p:cNvPr>
              <p:cNvSpPr>
                <a:spLocks/>
              </p:cNvSpPr>
              <p:nvPr/>
            </p:nvSpPr>
            <p:spPr bwMode="auto">
              <a:xfrm>
                <a:off x="2459" y="1731"/>
                <a:ext cx="46" cy="16"/>
              </a:xfrm>
              <a:custGeom>
                <a:avLst/>
                <a:gdLst>
                  <a:gd name="T0" fmla="*/ 46 w 46"/>
                  <a:gd name="T1" fmla="*/ 9 h 16"/>
                  <a:gd name="T2" fmla="*/ 26 w 46"/>
                  <a:gd name="T3" fmla="*/ 16 h 16"/>
                  <a:gd name="T4" fmla="*/ 0 w 46"/>
                  <a:gd name="T5" fmla="*/ 9 h 16"/>
                  <a:gd name="T6" fmla="*/ 26 w 46"/>
                  <a:gd name="T7" fmla="*/ 0 h 16"/>
                  <a:gd name="T8" fmla="*/ 46 w 46"/>
                  <a:gd name="T9" fmla="*/ 9 h 16"/>
                </a:gdLst>
                <a:ahLst/>
                <a:cxnLst>
                  <a:cxn ang="0">
                    <a:pos x="T0" y="T1"/>
                  </a:cxn>
                  <a:cxn ang="0">
                    <a:pos x="T2" y="T3"/>
                  </a:cxn>
                  <a:cxn ang="0">
                    <a:pos x="T4" y="T5"/>
                  </a:cxn>
                  <a:cxn ang="0">
                    <a:pos x="T6" y="T7"/>
                  </a:cxn>
                  <a:cxn ang="0">
                    <a:pos x="T8" y="T9"/>
                  </a:cxn>
                </a:cxnLst>
                <a:rect l="0" t="0" r="r" b="b"/>
                <a:pathLst>
                  <a:path w="46" h="16">
                    <a:moveTo>
                      <a:pt x="46" y="9"/>
                    </a:moveTo>
                    <a:lnTo>
                      <a:pt x="26" y="16"/>
                    </a:lnTo>
                    <a:lnTo>
                      <a:pt x="0" y="9"/>
                    </a:lnTo>
                    <a:lnTo>
                      <a:pt x="26" y="0"/>
                    </a:lnTo>
                    <a:lnTo>
                      <a:pt x="46" y="9"/>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5" name="Freeform 18">
                <a:extLst>
                  <a:ext uri="{FF2B5EF4-FFF2-40B4-BE49-F238E27FC236}">
                    <a16:creationId xmlns:a16="http://schemas.microsoft.com/office/drawing/2014/main" id="{0789D942-FD0E-D9C3-8795-08161E53CBC6}"/>
                  </a:ext>
                </a:extLst>
              </p:cNvPr>
              <p:cNvSpPr>
                <a:spLocks/>
              </p:cNvSpPr>
              <p:nvPr/>
            </p:nvSpPr>
            <p:spPr bwMode="auto">
              <a:xfrm>
                <a:off x="2540" y="1693"/>
                <a:ext cx="43" cy="7"/>
              </a:xfrm>
              <a:custGeom>
                <a:avLst/>
                <a:gdLst>
                  <a:gd name="T0" fmla="*/ 43 w 43"/>
                  <a:gd name="T1" fmla="*/ 1 h 7"/>
                  <a:gd name="T2" fmla="*/ 3 w 43"/>
                  <a:gd name="T3" fmla="*/ 7 h 7"/>
                  <a:gd name="T4" fmla="*/ 0 w 43"/>
                  <a:gd name="T5" fmla="*/ 1 h 7"/>
                  <a:gd name="T6" fmla="*/ 3 w 43"/>
                  <a:gd name="T7" fmla="*/ 0 h 7"/>
                  <a:gd name="T8" fmla="*/ 43 w 43"/>
                  <a:gd name="T9" fmla="*/ 1 h 7"/>
                </a:gdLst>
                <a:ahLst/>
                <a:cxnLst>
                  <a:cxn ang="0">
                    <a:pos x="T0" y="T1"/>
                  </a:cxn>
                  <a:cxn ang="0">
                    <a:pos x="T2" y="T3"/>
                  </a:cxn>
                  <a:cxn ang="0">
                    <a:pos x="T4" y="T5"/>
                  </a:cxn>
                  <a:cxn ang="0">
                    <a:pos x="T6" y="T7"/>
                  </a:cxn>
                  <a:cxn ang="0">
                    <a:pos x="T8" y="T9"/>
                  </a:cxn>
                </a:cxnLst>
                <a:rect l="0" t="0" r="r" b="b"/>
                <a:pathLst>
                  <a:path w="43" h="7">
                    <a:moveTo>
                      <a:pt x="43" y="1"/>
                    </a:moveTo>
                    <a:lnTo>
                      <a:pt x="3" y="7"/>
                    </a:lnTo>
                    <a:lnTo>
                      <a:pt x="0" y="1"/>
                    </a:lnTo>
                    <a:lnTo>
                      <a:pt x="3" y="0"/>
                    </a:lnTo>
                    <a:lnTo>
                      <a:pt x="43" y="1"/>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6" name="Freeform 19">
                <a:extLst>
                  <a:ext uri="{FF2B5EF4-FFF2-40B4-BE49-F238E27FC236}">
                    <a16:creationId xmlns:a16="http://schemas.microsoft.com/office/drawing/2014/main" id="{159C2E39-4BCA-6447-4D89-75FC88A3EE25}"/>
                  </a:ext>
                </a:extLst>
              </p:cNvPr>
              <p:cNvSpPr>
                <a:spLocks/>
              </p:cNvSpPr>
              <p:nvPr/>
            </p:nvSpPr>
            <p:spPr bwMode="auto">
              <a:xfrm>
                <a:off x="2209" y="1760"/>
                <a:ext cx="392" cy="203"/>
              </a:xfrm>
              <a:custGeom>
                <a:avLst/>
                <a:gdLst>
                  <a:gd name="T0" fmla="*/ 392 w 392"/>
                  <a:gd name="T1" fmla="*/ 0 h 203"/>
                  <a:gd name="T2" fmla="*/ 347 w 392"/>
                  <a:gd name="T3" fmla="*/ 26 h 203"/>
                  <a:gd name="T4" fmla="*/ 334 w 392"/>
                  <a:gd name="T5" fmla="*/ 33 h 203"/>
                  <a:gd name="T6" fmla="*/ 276 w 392"/>
                  <a:gd name="T7" fmla="*/ 62 h 203"/>
                  <a:gd name="T8" fmla="*/ 258 w 392"/>
                  <a:gd name="T9" fmla="*/ 72 h 203"/>
                  <a:gd name="T10" fmla="*/ 218 w 392"/>
                  <a:gd name="T11" fmla="*/ 90 h 203"/>
                  <a:gd name="T12" fmla="*/ 167 w 392"/>
                  <a:gd name="T13" fmla="*/ 119 h 203"/>
                  <a:gd name="T14" fmla="*/ 159 w 392"/>
                  <a:gd name="T15" fmla="*/ 122 h 203"/>
                  <a:gd name="T16" fmla="*/ 101 w 392"/>
                  <a:gd name="T17" fmla="*/ 148 h 203"/>
                  <a:gd name="T18" fmla="*/ 73 w 392"/>
                  <a:gd name="T19" fmla="*/ 165 h 203"/>
                  <a:gd name="T20" fmla="*/ 43 w 392"/>
                  <a:gd name="T21" fmla="*/ 178 h 203"/>
                  <a:gd name="T22" fmla="*/ 0 w 392"/>
                  <a:gd name="T2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203">
                    <a:moveTo>
                      <a:pt x="392" y="0"/>
                    </a:moveTo>
                    <a:lnTo>
                      <a:pt x="347" y="26"/>
                    </a:lnTo>
                    <a:lnTo>
                      <a:pt x="334" y="33"/>
                    </a:lnTo>
                    <a:lnTo>
                      <a:pt x="276" y="62"/>
                    </a:lnTo>
                    <a:lnTo>
                      <a:pt x="258" y="72"/>
                    </a:lnTo>
                    <a:lnTo>
                      <a:pt x="218" y="90"/>
                    </a:lnTo>
                    <a:lnTo>
                      <a:pt x="167" y="119"/>
                    </a:lnTo>
                    <a:lnTo>
                      <a:pt x="159" y="122"/>
                    </a:lnTo>
                    <a:lnTo>
                      <a:pt x="101" y="148"/>
                    </a:lnTo>
                    <a:lnTo>
                      <a:pt x="73" y="165"/>
                    </a:lnTo>
                    <a:lnTo>
                      <a:pt x="43" y="178"/>
                    </a:lnTo>
                    <a:lnTo>
                      <a:pt x="0" y="203"/>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7" name="Freeform 20">
                <a:extLst>
                  <a:ext uri="{FF2B5EF4-FFF2-40B4-BE49-F238E27FC236}">
                    <a16:creationId xmlns:a16="http://schemas.microsoft.com/office/drawing/2014/main" id="{B5AC0003-5C4F-E67B-59AA-81EC46B2D63D}"/>
                  </a:ext>
                </a:extLst>
              </p:cNvPr>
              <p:cNvSpPr>
                <a:spLocks/>
              </p:cNvSpPr>
              <p:nvPr/>
            </p:nvSpPr>
            <p:spPr bwMode="auto">
              <a:xfrm>
                <a:off x="1457" y="2033"/>
                <a:ext cx="618" cy="463"/>
              </a:xfrm>
              <a:custGeom>
                <a:avLst/>
                <a:gdLst>
                  <a:gd name="T0" fmla="*/ 618 w 618"/>
                  <a:gd name="T1" fmla="*/ 0 h 463"/>
                  <a:gd name="T2" fmla="*/ 570 w 618"/>
                  <a:gd name="T3" fmla="*/ 30 h 463"/>
                  <a:gd name="T4" fmla="*/ 562 w 618"/>
                  <a:gd name="T5" fmla="*/ 35 h 463"/>
                  <a:gd name="T6" fmla="*/ 504 w 618"/>
                  <a:gd name="T7" fmla="*/ 70 h 463"/>
                  <a:gd name="T8" fmla="*/ 495 w 618"/>
                  <a:gd name="T9" fmla="*/ 76 h 463"/>
                  <a:gd name="T10" fmla="*/ 445 w 618"/>
                  <a:gd name="T11" fmla="*/ 106 h 463"/>
                  <a:gd name="T12" fmla="*/ 423 w 618"/>
                  <a:gd name="T13" fmla="*/ 122 h 463"/>
                  <a:gd name="T14" fmla="*/ 387 w 618"/>
                  <a:gd name="T15" fmla="*/ 148 h 463"/>
                  <a:gd name="T16" fmla="*/ 361 w 618"/>
                  <a:gd name="T17" fmla="*/ 168 h 463"/>
                  <a:gd name="T18" fmla="*/ 329 w 618"/>
                  <a:gd name="T19" fmla="*/ 197 h 463"/>
                  <a:gd name="T20" fmla="*/ 309 w 618"/>
                  <a:gd name="T21" fmla="*/ 214 h 463"/>
                  <a:gd name="T22" fmla="*/ 274 w 618"/>
                  <a:gd name="T23" fmla="*/ 260 h 463"/>
                  <a:gd name="T24" fmla="*/ 271 w 618"/>
                  <a:gd name="T25" fmla="*/ 266 h 463"/>
                  <a:gd name="T26" fmla="*/ 247 w 618"/>
                  <a:gd name="T27" fmla="*/ 306 h 463"/>
                  <a:gd name="T28" fmla="*/ 238 w 618"/>
                  <a:gd name="T29" fmla="*/ 352 h 463"/>
                  <a:gd name="T30" fmla="*/ 240 w 618"/>
                  <a:gd name="T31" fmla="*/ 398 h 463"/>
                  <a:gd name="T32" fmla="*/ 245 w 618"/>
                  <a:gd name="T33" fmla="*/ 444 h 463"/>
                  <a:gd name="T34" fmla="*/ 213 w 618"/>
                  <a:gd name="T35" fmla="*/ 463 h 463"/>
                  <a:gd name="T36" fmla="*/ 154 w 618"/>
                  <a:gd name="T37" fmla="*/ 453 h 463"/>
                  <a:gd name="T38" fmla="*/ 101 w 618"/>
                  <a:gd name="T39" fmla="*/ 444 h 463"/>
                  <a:gd name="T40" fmla="*/ 96 w 618"/>
                  <a:gd name="T41" fmla="*/ 442 h 463"/>
                  <a:gd name="T42" fmla="*/ 38 w 618"/>
                  <a:gd name="T43" fmla="*/ 427 h 463"/>
                  <a:gd name="T44" fmla="*/ 0 w 618"/>
                  <a:gd name="T45" fmla="*/ 42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8" h="463">
                    <a:moveTo>
                      <a:pt x="618" y="0"/>
                    </a:moveTo>
                    <a:lnTo>
                      <a:pt x="570" y="30"/>
                    </a:lnTo>
                    <a:lnTo>
                      <a:pt x="562" y="35"/>
                    </a:lnTo>
                    <a:lnTo>
                      <a:pt x="504" y="70"/>
                    </a:lnTo>
                    <a:lnTo>
                      <a:pt x="495" y="76"/>
                    </a:lnTo>
                    <a:lnTo>
                      <a:pt x="445" y="106"/>
                    </a:lnTo>
                    <a:lnTo>
                      <a:pt x="423" y="122"/>
                    </a:lnTo>
                    <a:lnTo>
                      <a:pt x="387" y="148"/>
                    </a:lnTo>
                    <a:lnTo>
                      <a:pt x="361" y="168"/>
                    </a:lnTo>
                    <a:lnTo>
                      <a:pt x="329" y="197"/>
                    </a:lnTo>
                    <a:lnTo>
                      <a:pt x="309" y="214"/>
                    </a:lnTo>
                    <a:lnTo>
                      <a:pt x="274" y="260"/>
                    </a:lnTo>
                    <a:lnTo>
                      <a:pt x="271" y="266"/>
                    </a:lnTo>
                    <a:lnTo>
                      <a:pt x="247" y="306"/>
                    </a:lnTo>
                    <a:lnTo>
                      <a:pt x="238" y="352"/>
                    </a:lnTo>
                    <a:lnTo>
                      <a:pt x="240" y="398"/>
                    </a:lnTo>
                    <a:lnTo>
                      <a:pt x="245" y="444"/>
                    </a:lnTo>
                    <a:lnTo>
                      <a:pt x="213" y="463"/>
                    </a:lnTo>
                    <a:lnTo>
                      <a:pt x="154" y="453"/>
                    </a:lnTo>
                    <a:lnTo>
                      <a:pt x="101" y="444"/>
                    </a:lnTo>
                    <a:lnTo>
                      <a:pt x="96" y="442"/>
                    </a:lnTo>
                    <a:lnTo>
                      <a:pt x="38" y="427"/>
                    </a:lnTo>
                    <a:lnTo>
                      <a:pt x="0" y="423"/>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8" name="Freeform 21">
                <a:extLst>
                  <a:ext uri="{FF2B5EF4-FFF2-40B4-BE49-F238E27FC236}">
                    <a16:creationId xmlns:a16="http://schemas.microsoft.com/office/drawing/2014/main" id="{2CEF6FB1-5E6F-4FC2-E224-7B941389E925}"/>
                  </a:ext>
                </a:extLst>
              </p:cNvPr>
              <p:cNvSpPr>
                <a:spLocks/>
              </p:cNvSpPr>
              <p:nvPr/>
            </p:nvSpPr>
            <p:spPr bwMode="auto">
              <a:xfrm>
                <a:off x="923" y="2143"/>
                <a:ext cx="385" cy="402"/>
              </a:xfrm>
              <a:custGeom>
                <a:avLst/>
                <a:gdLst>
                  <a:gd name="T0" fmla="*/ 385 w 385"/>
                  <a:gd name="T1" fmla="*/ 319 h 402"/>
                  <a:gd name="T2" fmla="*/ 339 w 385"/>
                  <a:gd name="T3" fmla="*/ 329 h 402"/>
                  <a:gd name="T4" fmla="*/ 326 w 385"/>
                  <a:gd name="T5" fmla="*/ 334 h 402"/>
                  <a:gd name="T6" fmla="*/ 281 w 385"/>
                  <a:gd name="T7" fmla="*/ 341 h 402"/>
                  <a:gd name="T8" fmla="*/ 222 w 385"/>
                  <a:gd name="T9" fmla="*/ 354 h 402"/>
                  <a:gd name="T10" fmla="*/ 164 w 385"/>
                  <a:gd name="T11" fmla="*/ 378 h 402"/>
                  <a:gd name="T12" fmla="*/ 160 w 385"/>
                  <a:gd name="T13" fmla="*/ 380 h 402"/>
                  <a:gd name="T14" fmla="*/ 106 w 385"/>
                  <a:gd name="T15" fmla="*/ 390 h 402"/>
                  <a:gd name="T16" fmla="*/ 48 w 385"/>
                  <a:gd name="T17" fmla="*/ 402 h 402"/>
                  <a:gd name="T18" fmla="*/ 31 w 385"/>
                  <a:gd name="T19" fmla="*/ 380 h 402"/>
                  <a:gd name="T20" fmla="*/ 48 w 385"/>
                  <a:gd name="T21" fmla="*/ 364 h 402"/>
                  <a:gd name="T22" fmla="*/ 79 w 385"/>
                  <a:gd name="T23" fmla="*/ 334 h 402"/>
                  <a:gd name="T24" fmla="*/ 106 w 385"/>
                  <a:gd name="T25" fmla="*/ 303 h 402"/>
                  <a:gd name="T26" fmla="*/ 121 w 385"/>
                  <a:gd name="T27" fmla="*/ 288 h 402"/>
                  <a:gd name="T28" fmla="*/ 153 w 385"/>
                  <a:gd name="T29" fmla="*/ 242 h 402"/>
                  <a:gd name="T30" fmla="*/ 164 w 385"/>
                  <a:gd name="T31" fmla="*/ 203 h 402"/>
                  <a:gd name="T32" fmla="*/ 167 w 385"/>
                  <a:gd name="T33" fmla="*/ 196 h 402"/>
                  <a:gd name="T34" fmla="*/ 164 w 385"/>
                  <a:gd name="T35" fmla="*/ 164 h 402"/>
                  <a:gd name="T36" fmla="*/ 163 w 385"/>
                  <a:gd name="T37" fmla="*/ 150 h 402"/>
                  <a:gd name="T38" fmla="*/ 139 w 385"/>
                  <a:gd name="T39" fmla="*/ 104 h 402"/>
                  <a:gd name="T40" fmla="*/ 106 w 385"/>
                  <a:gd name="T41" fmla="*/ 72 h 402"/>
                  <a:gd name="T42" fmla="*/ 90 w 385"/>
                  <a:gd name="T43" fmla="*/ 58 h 402"/>
                  <a:gd name="T44" fmla="*/ 48 w 385"/>
                  <a:gd name="T45" fmla="*/ 29 h 402"/>
                  <a:gd name="T46" fmla="*/ 18 w 385"/>
                  <a:gd name="T47" fmla="*/ 12 h 402"/>
                  <a:gd name="T48" fmla="*/ 0 w 385"/>
                  <a:gd name="T4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 h="402">
                    <a:moveTo>
                      <a:pt x="385" y="319"/>
                    </a:moveTo>
                    <a:lnTo>
                      <a:pt x="339" y="329"/>
                    </a:lnTo>
                    <a:lnTo>
                      <a:pt x="326" y="334"/>
                    </a:lnTo>
                    <a:lnTo>
                      <a:pt x="281" y="341"/>
                    </a:lnTo>
                    <a:lnTo>
                      <a:pt x="222" y="354"/>
                    </a:lnTo>
                    <a:lnTo>
                      <a:pt x="164" y="378"/>
                    </a:lnTo>
                    <a:lnTo>
                      <a:pt x="160" y="380"/>
                    </a:lnTo>
                    <a:lnTo>
                      <a:pt x="106" y="390"/>
                    </a:lnTo>
                    <a:lnTo>
                      <a:pt x="48" y="402"/>
                    </a:lnTo>
                    <a:lnTo>
                      <a:pt x="31" y="380"/>
                    </a:lnTo>
                    <a:lnTo>
                      <a:pt x="48" y="364"/>
                    </a:lnTo>
                    <a:lnTo>
                      <a:pt x="79" y="334"/>
                    </a:lnTo>
                    <a:lnTo>
                      <a:pt x="106" y="303"/>
                    </a:lnTo>
                    <a:lnTo>
                      <a:pt x="121" y="288"/>
                    </a:lnTo>
                    <a:lnTo>
                      <a:pt x="153" y="242"/>
                    </a:lnTo>
                    <a:lnTo>
                      <a:pt x="164" y="203"/>
                    </a:lnTo>
                    <a:lnTo>
                      <a:pt x="167" y="196"/>
                    </a:lnTo>
                    <a:lnTo>
                      <a:pt x="164" y="164"/>
                    </a:lnTo>
                    <a:lnTo>
                      <a:pt x="163" y="150"/>
                    </a:lnTo>
                    <a:lnTo>
                      <a:pt x="139" y="104"/>
                    </a:lnTo>
                    <a:lnTo>
                      <a:pt x="106" y="72"/>
                    </a:lnTo>
                    <a:lnTo>
                      <a:pt x="90" y="58"/>
                    </a:lnTo>
                    <a:lnTo>
                      <a:pt x="48" y="29"/>
                    </a:lnTo>
                    <a:lnTo>
                      <a:pt x="18" y="12"/>
                    </a:lnTo>
                    <a:lnTo>
                      <a:pt x="0"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09" name="Freeform 22">
                <a:extLst>
                  <a:ext uri="{FF2B5EF4-FFF2-40B4-BE49-F238E27FC236}">
                    <a16:creationId xmlns:a16="http://schemas.microsoft.com/office/drawing/2014/main" id="{D762E253-E394-2463-97B5-40EBBC8BD857}"/>
                  </a:ext>
                </a:extLst>
              </p:cNvPr>
              <p:cNvSpPr>
                <a:spLocks/>
              </p:cNvSpPr>
              <p:nvPr/>
            </p:nvSpPr>
            <p:spPr bwMode="auto">
              <a:xfrm>
                <a:off x="795" y="1794"/>
                <a:ext cx="629" cy="231"/>
              </a:xfrm>
              <a:custGeom>
                <a:avLst/>
                <a:gdLst>
                  <a:gd name="T0" fmla="*/ 49 w 629"/>
                  <a:gd name="T1" fmla="*/ 231 h 231"/>
                  <a:gd name="T2" fmla="*/ 48 w 629"/>
                  <a:gd name="T3" fmla="*/ 223 h 231"/>
                  <a:gd name="T4" fmla="*/ 44 w 629"/>
                  <a:gd name="T5" fmla="*/ 177 h 231"/>
                  <a:gd name="T6" fmla="*/ 36 w 629"/>
                  <a:gd name="T7" fmla="*/ 131 h 231"/>
                  <a:gd name="T8" fmla="*/ 22 w 629"/>
                  <a:gd name="T9" fmla="*/ 85 h 231"/>
                  <a:gd name="T10" fmla="*/ 1 w 629"/>
                  <a:gd name="T11" fmla="*/ 40 h 231"/>
                  <a:gd name="T12" fmla="*/ 0 w 629"/>
                  <a:gd name="T13" fmla="*/ 38 h 231"/>
                  <a:gd name="T14" fmla="*/ 1 w 629"/>
                  <a:gd name="T15" fmla="*/ 21 h 231"/>
                  <a:gd name="T16" fmla="*/ 59 w 629"/>
                  <a:gd name="T17" fmla="*/ 0 h 231"/>
                  <a:gd name="T18" fmla="*/ 117 w 629"/>
                  <a:gd name="T19" fmla="*/ 16 h 231"/>
                  <a:gd name="T20" fmla="*/ 176 w 629"/>
                  <a:gd name="T21" fmla="*/ 27 h 231"/>
                  <a:gd name="T22" fmla="*/ 234 w 629"/>
                  <a:gd name="T23" fmla="*/ 35 h 231"/>
                  <a:gd name="T24" fmla="*/ 292 w 629"/>
                  <a:gd name="T25" fmla="*/ 38 h 231"/>
                  <a:gd name="T26" fmla="*/ 296 w 629"/>
                  <a:gd name="T27" fmla="*/ 38 h 231"/>
                  <a:gd name="T28" fmla="*/ 350 w 629"/>
                  <a:gd name="T29" fmla="*/ 41 h 231"/>
                  <a:gd name="T30" fmla="*/ 409 w 629"/>
                  <a:gd name="T31" fmla="*/ 41 h 231"/>
                  <a:gd name="T32" fmla="*/ 467 w 629"/>
                  <a:gd name="T33" fmla="*/ 40 h 231"/>
                  <a:gd name="T34" fmla="*/ 525 w 629"/>
                  <a:gd name="T35" fmla="*/ 42 h 231"/>
                  <a:gd name="T36" fmla="*/ 583 w 629"/>
                  <a:gd name="T37" fmla="*/ 60 h 231"/>
                  <a:gd name="T38" fmla="*/ 612 w 629"/>
                  <a:gd name="T39" fmla="*/ 85 h 231"/>
                  <a:gd name="T40" fmla="*/ 629 w 629"/>
                  <a:gd name="T41" fmla="*/ 1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9" h="231">
                    <a:moveTo>
                      <a:pt x="49" y="231"/>
                    </a:moveTo>
                    <a:lnTo>
                      <a:pt x="48" y="223"/>
                    </a:lnTo>
                    <a:lnTo>
                      <a:pt x="44" y="177"/>
                    </a:lnTo>
                    <a:lnTo>
                      <a:pt x="36" y="131"/>
                    </a:lnTo>
                    <a:lnTo>
                      <a:pt x="22" y="85"/>
                    </a:lnTo>
                    <a:lnTo>
                      <a:pt x="1" y="40"/>
                    </a:lnTo>
                    <a:lnTo>
                      <a:pt x="0" y="38"/>
                    </a:lnTo>
                    <a:lnTo>
                      <a:pt x="1" y="21"/>
                    </a:lnTo>
                    <a:lnTo>
                      <a:pt x="59" y="0"/>
                    </a:lnTo>
                    <a:lnTo>
                      <a:pt x="117" y="16"/>
                    </a:lnTo>
                    <a:lnTo>
                      <a:pt x="176" y="27"/>
                    </a:lnTo>
                    <a:lnTo>
                      <a:pt x="234" y="35"/>
                    </a:lnTo>
                    <a:lnTo>
                      <a:pt x="292" y="38"/>
                    </a:lnTo>
                    <a:lnTo>
                      <a:pt x="296" y="38"/>
                    </a:lnTo>
                    <a:lnTo>
                      <a:pt x="350" y="41"/>
                    </a:lnTo>
                    <a:lnTo>
                      <a:pt x="409" y="41"/>
                    </a:lnTo>
                    <a:lnTo>
                      <a:pt x="467" y="40"/>
                    </a:lnTo>
                    <a:lnTo>
                      <a:pt x="525" y="42"/>
                    </a:lnTo>
                    <a:lnTo>
                      <a:pt x="583" y="60"/>
                    </a:lnTo>
                    <a:lnTo>
                      <a:pt x="612" y="85"/>
                    </a:lnTo>
                    <a:lnTo>
                      <a:pt x="629" y="113"/>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0" name="Freeform 23">
                <a:extLst>
                  <a:ext uri="{FF2B5EF4-FFF2-40B4-BE49-F238E27FC236}">
                    <a16:creationId xmlns:a16="http://schemas.microsoft.com/office/drawing/2014/main" id="{F065F8C9-B24A-F9BE-E41B-90AE5EBC8D6B}"/>
                  </a:ext>
                </a:extLst>
              </p:cNvPr>
              <p:cNvSpPr>
                <a:spLocks/>
              </p:cNvSpPr>
              <p:nvPr/>
            </p:nvSpPr>
            <p:spPr bwMode="auto">
              <a:xfrm>
                <a:off x="1539" y="1688"/>
                <a:ext cx="805" cy="319"/>
              </a:xfrm>
              <a:custGeom>
                <a:avLst/>
                <a:gdLst>
                  <a:gd name="T0" fmla="*/ 0 w 805"/>
                  <a:gd name="T1" fmla="*/ 309 h 319"/>
                  <a:gd name="T2" fmla="*/ 14 w 805"/>
                  <a:gd name="T3" fmla="*/ 314 h 319"/>
                  <a:gd name="T4" fmla="*/ 72 w 805"/>
                  <a:gd name="T5" fmla="*/ 319 h 319"/>
                  <a:gd name="T6" fmla="*/ 131 w 805"/>
                  <a:gd name="T7" fmla="*/ 315 h 319"/>
                  <a:gd name="T8" fmla="*/ 189 w 805"/>
                  <a:gd name="T9" fmla="*/ 303 h 319"/>
                  <a:gd name="T10" fmla="*/ 247 w 805"/>
                  <a:gd name="T11" fmla="*/ 286 h 319"/>
                  <a:gd name="T12" fmla="*/ 256 w 805"/>
                  <a:gd name="T13" fmla="*/ 283 h 319"/>
                  <a:gd name="T14" fmla="*/ 305 w 805"/>
                  <a:gd name="T15" fmla="*/ 266 h 319"/>
                  <a:gd name="T16" fmla="*/ 363 w 805"/>
                  <a:gd name="T17" fmla="*/ 242 h 319"/>
                  <a:gd name="T18" fmla="*/ 374 w 805"/>
                  <a:gd name="T19" fmla="*/ 237 h 319"/>
                  <a:gd name="T20" fmla="*/ 422 w 805"/>
                  <a:gd name="T21" fmla="*/ 215 h 319"/>
                  <a:gd name="T22" fmla="*/ 471 w 805"/>
                  <a:gd name="T23" fmla="*/ 191 h 319"/>
                  <a:gd name="T24" fmla="*/ 480 w 805"/>
                  <a:gd name="T25" fmla="*/ 186 h 319"/>
                  <a:gd name="T26" fmla="*/ 538 w 805"/>
                  <a:gd name="T27" fmla="*/ 156 h 319"/>
                  <a:gd name="T28" fmla="*/ 559 w 805"/>
                  <a:gd name="T29" fmla="*/ 144 h 319"/>
                  <a:gd name="T30" fmla="*/ 596 w 805"/>
                  <a:gd name="T31" fmla="*/ 123 h 319"/>
                  <a:gd name="T32" fmla="*/ 639 w 805"/>
                  <a:gd name="T33" fmla="*/ 98 h 319"/>
                  <a:gd name="T34" fmla="*/ 654 w 805"/>
                  <a:gd name="T35" fmla="*/ 89 h 319"/>
                  <a:gd name="T36" fmla="*/ 713 w 805"/>
                  <a:gd name="T37" fmla="*/ 54 h 319"/>
                  <a:gd name="T38" fmla="*/ 717 w 805"/>
                  <a:gd name="T39" fmla="*/ 52 h 319"/>
                  <a:gd name="T40" fmla="*/ 771 w 805"/>
                  <a:gd name="T41" fmla="*/ 20 h 319"/>
                  <a:gd name="T42" fmla="*/ 794 w 805"/>
                  <a:gd name="T43" fmla="*/ 6 h 319"/>
                  <a:gd name="T44" fmla="*/ 805 w 805"/>
                  <a:gd name="T4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5" h="319">
                    <a:moveTo>
                      <a:pt x="0" y="309"/>
                    </a:moveTo>
                    <a:lnTo>
                      <a:pt x="14" y="314"/>
                    </a:lnTo>
                    <a:lnTo>
                      <a:pt x="72" y="319"/>
                    </a:lnTo>
                    <a:lnTo>
                      <a:pt x="131" y="315"/>
                    </a:lnTo>
                    <a:lnTo>
                      <a:pt x="189" y="303"/>
                    </a:lnTo>
                    <a:lnTo>
                      <a:pt x="247" y="286"/>
                    </a:lnTo>
                    <a:lnTo>
                      <a:pt x="256" y="283"/>
                    </a:lnTo>
                    <a:lnTo>
                      <a:pt x="305" y="266"/>
                    </a:lnTo>
                    <a:lnTo>
                      <a:pt x="363" y="242"/>
                    </a:lnTo>
                    <a:lnTo>
                      <a:pt x="374" y="237"/>
                    </a:lnTo>
                    <a:lnTo>
                      <a:pt x="422" y="215"/>
                    </a:lnTo>
                    <a:lnTo>
                      <a:pt x="471" y="191"/>
                    </a:lnTo>
                    <a:lnTo>
                      <a:pt x="480" y="186"/>
                    </a:lnTo>
                    <a:lnTo>
                      <a:pt x="538" y="156"/>
                    </a:lnTo>
                    <a:lnTo>
                      <a:pt x="559" y="144"/>
                    </a:lnTo>
                    <a:lnTo>
                      <a:pt x="596" y="123"/>
                    </a:lnTo>
                    <a:lnTo>
                      <a:pt x="639" y="98"/>
                    </a:lnTo>
                    <a:lnTo>
                      <a:pt x="654" y="89"/>
                    </a:lnTo>
                    <a:lnTo>
                      <a:pt x="713" y="54"/>
                    </a:lnTo>
                    <a:lnTo>
                      <a:pt x="717" y="52"/>
                    </a:lnTo>
                    <a:lnTo>
                      <a:pt x="771" y="20"/>
                    </a:lnTo>
                    <a:lnTo>
                      <a:pt x="794" y="6"/>
                    </a:lnTo>
                    <a:lnTo>
                      <a:pt x="805"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1" name="Freeform 24">
                <a:extLst>
                  <a:ext uri="{FF2B5EF4-FFF2-40B4-BE49-F238E27FC236}">
                    <a16:creationId xmlns:a16="http://schemas.microsoft.com/office/drawing/2014/main" id="{4830785F-C188-B7D5-C657-31FAE42D3F56}"/>
                  </a:ext>
                </a:extLst>
              </p:cNvPr>
              <p:cNvSpPr>
                <a:spLocks/>
              </p:cNvSpPr>
              <p:nvPr/>
            </p:nvSpPr>
            <p:spPr bwMode="auto">
              <a:xfrm>
                <a:off x="2479" y="1578"/>
                <a:ext cx="122" cy="44"/>
              </a:xfrm>
              <a:custGeom>
                <a:avLst/>
                <a:gdLst>
                  <a:gd name="T0" fmla="*/ 0 w 122"/>
                  <a:gd name="T1" fmla="*/ 44 h 44"/>
                  <a:gd name="T2" fmla="*/ 6 w 122"/>
                  <a:gd name="T3" fmla="*/ 41 h 44"/>
                  <a:gd name="T4" fmla="*/ 47 w 122"/>
                  <a:gd name="T5" fmla="*/ 24 h 44"/>
                  <a:gd name="T6" fmla="*/ 64 w 122"/>
                  <a:gd name="T7" fmla="*/ 19 h 44"/>
                  <a:gd name="T8" fmla="*/ 122 w 122"/>
                  <a:gd name="T9" fmla="*/ 0 h 44"/>
                </a:gdLst>
                <a:ahLst/>
                <a:cxnLst>
                  <a:cxn ang="0">
                    <a:pos x="T0" y="T1"/>
                  </a:cxn>
                  <a:cxn ang="0">
                    <a:pos x="T2" y="T3"/>
                  </a:cxn>
                  <a:cxn ang="0">
                    <a:pos x="T4" y="T5"/>
                  </a:cxn>
                  <a:cxn ang="0">
                    <a:pos x="T6" y="T7"/>
                  </a:cxn>
                  <a:cxn ang="0">
                    <a:pos x="T8" y="T9"/>
                  </a:cxn>
                </a:cxnLst>
                <a:rect l="0" t="0" r="r" b="b"/>
                <a:pathLst>
                  <a:path w="122" h="44">
                    <a:moveTo>
                      <a:pt x="0" y="44"/>
                    </a:moveTo>
                    <a:lnTo>
                      <a:pt x="6" y="41"/>
                    </a:lnTo>
                    <a:lnTo>
                      <a:pt x="47" y="24"/>
                    </a:lnTo>
                    <a:lnTo>
                      <a:pt x="64" y="19"/>
                    </a:lnTo>
                    <a:lnTo>
                      <a:pt x="122"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2" name="Freeform 25">
                <a:extLst>
                  <a:ext uri="{FF2B5EF4-FFF2-40B4-BE49-F238E27FC236}">
                    <a16:creationId xmlns:a16="http://schemas.microsoft.com/office/drawing/2014/main" id="{4BFCBE7B-0A20-F3AD-ACE3-E9A990C86CAF}"/>
                  </a:ext>
                </a:extLst>
              </p:cNvPr>
              <p:cNvSpPr>
                <a:spLocks/>
              </p:cNvSpPr>
              <p:nvPr/>
            </p:nvSpPr>
            <p:spPr bwMode="auto">
              <a:xfrm>
                <a:off x="911" y="2568"/>
                <a:ext cx="4" cy="2"/>
              </a:xfrm>
              <a:custGeom>
                <a:avLst/>
                <a:gdLst>
                  <a:gd name="T0" fmla="*/ 4 w 4"/>
                  <a:gd name="T1" fmla="*/ 1 h 2"/>
                  <a:gd name="T2" fmla="*/ 1 w 4"/>
                  <a:gd name="T3" fmla="*/ 2 h 2"/>
                  <a:gd name="T4" fmla="*/ 0 w 4"/>
                  <a:gd name="T5" fmla="*/ 1 h 2"/>
                  <a:gd name="T6" fmla="*/ 1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lnTo>
                      <a:pt x="1" y="2"/>
                    </a:lnTo>
                    <a:lnTo>
                      <a:pt x="0" y="1"/>
                    </a:lnTo>
                    <a:lnTo>
                      <a:pt x="1" y="0"/>
                    </a:lnTo>
                    <a:lnTo>
                      <a:pt x="4" y="1"/>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3" name="Freeform 26">
                <a:extLst>
                  <a:ext uri="{FF2B5EF4-FFF2-40B4-BE49-F238E27FC236}">
                    <a16:creationId xmlns:a16="http://schemas.microsoft.com/office/drawing/2014/main" id="{C6B137A4-3AFF-1489-70E4-B213DFDDE89B}"/>
                  </a:ext>
                </a:extLst>
              </p:cNvPr>
              <p:cNvSpPr>
                <a:spLocks/>
              </p:cNvSpPr>
              <p:nvPr/>
            </p:nvSpPr>
            <p:spPr bwMode="auto">
              <a:xfrm>
                <a:off x="2491" y="1797"/>
                <a:ext cx="110" cy="55"/>
              </a:xfrm>
              <a:custGeom>
                <a:avLst/>
                <a:gdLst>
                  <a:gd name="T0" fmla="*/ 110 w 110"/>
                  <a:gd name="T1" fmla="*/ 0 h 55"/>
                  <a:gd name="T2" fmla="*/ 52 w 110"/>
                  <a:gd name="T3" fmla="*/ 31 h 55"/>
                  <a:gd name="T4" fmla="*/ 45 w 110"/>
                  <a:gd name="T5" fmla="*/ 35 h 55"/>
                  <a:gd name="T6" fmla="*/ 0 w 110"/>
                  <a:gd name="T7" fmla="*/ 55 h 55"/>
                </a:gdLst>
                <a:ahLst/>
                <a:cxnLst>
                  <a:cxn ang="0">
                    <a:pos x="T0" y="T1"/>
                  </a:cxn>
                  <a:cxn ang="0">
                    <a:pos x="T2" y="T3"/>
                  </a:cxn>
                  <a:cxn ang="0">
                    <a:pos x="T4" y="T5"/>
                  </a:cxn>
                  <a:cxn ang="0">
                    <a:pos x="T6" y="T7"/>
                  </a:cxn>
                </a:cxnLst>
                <a:rect l="0" t="0" r="r" b="b"/>
                <a:pathLst>
                  <a:path w="110" h="55">
                    <a:moveTo>
                      <a:pt x="110" y="0"/>
                    </a:moveTo>
                    <a:lnTo>
                      <a:pt x="52" y="31"/>
                    </a:lnTo>
                    <a:lnTo>
                      <a:pt x="45" y="35"/>
                    </a:lnTo>
                    <a:lnTo>
                      <a:pt x="0" y="55"/>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4" name="Freeform 27">
                <a:extLst>
                  <a:ext uri="{FF2B5EF4-FFF2-40B4-BE49-F238E27FC236}">
                    <a16:creationId xmlns:a16="http://schemas.microsoft.com/office/drawing/2014/main" id="{47C1B5FB-E1A5-AA30-5D98-3A8347C62796}"/>
                  </a:ext>
                </a:extLst>
              </p:cNvPr>
              <p:cNvSpPr>
                <a:spLocks/>
              </p:cNvSpPr>
              <p:nvPr/>
            </p:nvSpPr>
            <p:spPr bwMode="auto">
              <a:xfrm>
                <a:off x="1748" y="1936"/>
                <a:ext cx="575" cy="542"/>
              </a:xfrm>
              <a:custGeom>
                <a:avLst/>
                <a:gdLst>
                  <a:gd name="T0" fmla="*/ 575 w 575"/>
                  <a:gd name="T1" fmla="*/ 0 h 542"/>
                  <a:gd name="T2" fmla="*/ 562 w 575"/>
                  <a:gd name="T3" fmla="*/ 5 h 542"/>
                  <a:gd name="T4" fmla="*/ 510 w 575"/>
                  <a:gd name="T5" fmla="*/ 35 h 542"/>
                  <a:gd name="T6" fmla="*/ 504 w 575"/>
                  <a:gd name="T7" fmla="*/ 38 h 542"/>
                  <a:gd name="T8" fmla="*/ 445 w 575"/>
                  <a:gd name="T9" fmla="*/ 67 h 542"/>
                  <a:gd name="T10" fmla="*/ 421 w 575"/>
                  <a:gd name="T11" fmla="*/ 81 h 542"/>
                  <a:gd name="T12" fmla="*/ 387 w 575"/>
                  <a:gd name="T13" fmla="*/ 98 h 542"/>
                  <a:gd name="T14" fmla="*/ 340 w 575"/>
                  <a:gd name="T15" fmla="*/ 127 h 542"/>
                  <a:gd name="T16" fmla="*/ 329 w 575"/>
                  <a:gd name="T17" fmla="*/ 133 h 542"/>
                  <a:gd name="T18" fmla="*/ 271 w 575"/>
                  <a:gd name="T19" fmla="*/ 169 h 542"/>
                  <a:gd name="T20" fmla="*/ 264 w 575"/>
                  <a:gd name="T21" fmla="*/ 173 h 542"/>
                  <a:gd name="T22" fmla="*/ 213 w 575"/>
                  <a:gd name="T23" fmla="*/ 205 h 542"/>
                  <a:gd name="T24" fmla="*/ 193 w 575"/>
                  <a:gd name="T25" fmla="*/ 219 h 542"/>
                  <a:gd name="T26" fmla="*/ 154 w 575"/>
                  <a:gd name="T27" fmla="*/ 247 h 542"/>
                  <a:gd name="T28" fmla="*/ 131 w 575"/>
                  <a:gd name="T29" fmla="*/ 265 h 542"/>
                  <a:gd name="T30" fmla="*/ 96 w 575"/>
                  <a:gd name="T31" fmla="*/ 296 h 542"/>
                  <a:gd name="T32" fmla="*/ 79 w 575"/>
                  <a:gd name="T33" fmla="*/ 311 h 542"/>
                  <a:gd name="T34" fmla="*/ 41 w 575"/>
                  <a:gd name="T35" fmla="*/ 357 h 542"/>
                  <a:gd name="T36" fmla="*/ 38 w 575"/>
                  <a:gd name="T37" fmla="*/ 363 h 542"/>
                  <a:gd name="T38" fmla="*/ 12 w 575"/>
                  <a:gd name="T39" fmla="*/ 403 h 542"/>
                  <a:gd name="T40" fmla="*/ 0 w 575"/>
                  <a:gd name="T41" fmla="*/ 449 h 542"/>
                  <a:gd name="T42" fmla="*/ 1 w 575"/>
                  <a:gd name="T43" fmla="*/ 495 h 542"/>
                  <a:gd name="T44" fmla="*/ 10 w 575"/>
                  <a:gd name="T45" fmla="*/ 541 h 542"/>
                  <a:gd name="T46" fmla="*/ 11 w 575"/>
                  <a:gd name="T47"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5" h="542">
                    <a:moveTo>
                      <a:pt x="575" y="0"/>
                    </a:moveTo>
                    <a:lnTo>
                      <a:pt x="562" y="5"/>
                    </a:lnTo>
                    <a:lnTo>
                      <a:pt x="510" y="35"/>
                    </a:lnTo>
                    <a:lnTo>
                      <a:pt x="504" y="38"/>
                    </a:lnTo>
                    <a:lnTo>
                      <a:pt x="445" y="67"/>
                    </a:lnTo>
                    <a:lnTo>
                      <a:pt x="421" y="81"/>
                    </a:lnTo>
                    <a:lnTo>
                      <a:pt x="387" y="98"/>
                    </a:lnTo>
                    <a:lnTo>
                      <a:pt x="340" y="127"/>
                    </a:lnTo>
                    <a:lnTo>
                      <a:pt x="329" y="133"/>
                    </a:lnTo>
                    <a:lnTo>
                      <a:pt x="271" y="169"/>
                    </a:lnTo>
                    <a:lnTo>
                      <a:pt x="264" y="173"/>
                    </a:lnTo>
                    <a:lnTo>
                      <a:pt x="213" y="205"/>
                    </a:lnTo>
                    <a:lnTo>
                      <a:pt x="193" y="219"/>
                    </a:lnTo>
                    <a:lnTo>
                      <a:pt x="154" y="247"/>
                    </a:lnTo>
                    <a:lnTo>
                      <a:pt x="131" y="265"/>
                    </a:lnTo>
                    <a:lnTo>
                      <a:pt x="96" y="296"/>
                    </a:lnTo>
                    <a:lnTo>
                      <a:pt x="79" y="311"/>
                    </a:lnTo>
                    <a:lnTo>
                      <a:pt x="41" y="357"/>
                    </a:lnTo>
                    <a:lnTo>
                      <a:pt x="38" y="363"/>
                    </a:lnTo>
                    <a:lnTo>
                      <a:pt x="12" y="403"/>
                    </a:lnTo>
                    <a:lnTo>
                      <a:pt x="0" y="449"/>
                    </a:lnTo>
                    <a:lnTo>
                      <a:pt x="1" y="495"/>
                    </a:lnTo>
                    <a:lnTo>
                      <a:pt x="10" y="541"/>
                    </a:lnTo>
                    <a:lnTo>
                      <a:pt x="11" y="542"/>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5" name="Freeform 28">
                <a:extLst>
                  <a:ext uri="{FF2B5EF4-FFF2-40B4-BE49-F238E27FC236}">
                    <a16:creationId xmlns:a16="http://schemas.microsoft.com/office/drawing/2014/main" id="{6B871445-6735-F068-7221-370D209E01B4}"/>
                  </a:ext>
                </a:extLst>
              </p:cNvPr>
              <p:cNvSpPr>
                <a:spLocks/>
              </p:cNvSpPr>
              <p:nvPr/>
            </p:nvSpPr>
            <p:spPr bwMode="auto">
              <a:xfrm>
                <a:off x="826" y="2484"/>
                <a:ext cx="816" cy="139"/>
              </a:xfrm>
              <a:custGeom>
                <a:avLst/>
                <a:gdLst>
                  <a:gd name="T0" fmla="*/ 816 w 816"/>
                  <a:gd name="T1" fmla="*/ 44 h 139"/>
                  <a:gd name="T2" fmla="*/ 795 w 816"/>
                  <a:gd name="T3" fmla="*/ 39 h 139"/>
                  <a:gd name="T4" fmla="*/ 785 w 816"/>
                  <a:gd name="T5" fmla="*/ 35 h 139"/>
                  <a:gd name="T6" fmla="*/ 727 w 816"/>
                  <a:gd name="T7" fmla="*/ 16 h 139"/>
                  <a:gd name="T8" fmla="*/ 669 w 816"/>
                  <a:gd name="T9" fmla="*/ 6 h 139"/>
                  <a:gd name="T10" fmla="*/ 610 w 816"/>
                  <a:gd name="T11" fmla="*/ 1 h 139"/>
                  <a:gd name="T12" fmla="*/ 552 w 816"/>
                  <a:gd name="T13" fmla="*/ 0 h 139"/>
                  <a:gd name="T14" fmla="*/ 494 w 816"/>
                  <a:gd name="T15" fmla="*/ 4 h 139"/>
                  <a:gd name="T16" fmla="*/ 436 w 816"/>
                  <a:gd name="T17" fmla="*/ 11 h 139"/>
                  <a:gd name="T18" fmla="*/ 378 w 816"/>
                  <a:gd name="T19" fmla="*/ 24 h 139"/>
                  <a:gd name="T20" fmla="*/ 335 w 816"/>
                  <a:gd name="T21" fmla="*/ 39 h 139"/>
                  <a:gd name="T22" fmla="*/ 319 w 816"/>
                  <a:gd name="T23" fmla="*/ 42 h 139"/>
                  <a:gd name="T24" fmla="*/ 261 w 816"/>
                  <a:gd name="T25" fmla="*/ 55 h 139"/>
                  <a:gd name="T26" fmla="*/ 203 w 816"/>
                  <a:gd name="T27" fmla="*/ 77 h 139"/>
                  <a:gd name="T28" fmla="*/ 185 w 816"/>
                  <a:gd name="T29" fmla="*/ 85 h 139"/>
                  <a:gd name="T30" fmla="*/ 145 w 816"/>
                  <a:gd name="T31" fmla="*/ 95 h 139"/>
                  <a:gd name="T32" fmla="*/ 86 w 816"/>
                  <a:gd name="T33" fmla="*/ 113 h 139"/>
                  <a:gd name="T34" fmla="*/ 52 w 816"/>
                  <a:gd name="T35" fmla="*/ 131 h 139"/>
                  <a:gd name="T36" fmla="*/ 28 w 816"/>
                  <a:gd name="T37" fmla="*/ 137 h 139"/>
                  <a:gd name="T38" fmla="*/ 0 w 816"/>
                  <a:gd name="T3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6" h="139">
                    <a:moveTo>
                      <a:pt x="816" y="44"/>
                    </a:moveTo>
                    <a:lnTo>
                      <a:pt x="795" y="39"/>
                    </a:lnTo>
                    <a:lnTo>
                      <a:pt x="785" y="35"/>
                    </a:lnTo>
                    <a:lnTo>
                      <a:pt x="727" y="16"/>
                    </a:lnTo>
                    <a:lnTo>
                      <a:pt x="669" y="6"/>
                    </a:lnTo>
                    <a:lnTo>
                      <a:pt x="610" y="1"/>
                    </a:lnTo>
                    <a:lnTo>
                      <a:pt x="552" y="0"/>
                    </a:lnTo>
                    <a:lnTo>
                      <a:pt x="494" y="4"/>
                    </a:lnTo>
                    <a:lnTo>
                      <a:pt x="436" y="11"/>
                    </a:lnTo>
                    <a:lnTo>
                      <a:pt x="378" y="24"/>
                    </a:lnTo>
                    <a:lnTo>
                      <a:pt x="335" y="39"/>
                    </a:lnTo>
                    <a:lnTo>
                      <a:pt x="319" y="42"/>
                    </a:lnTo>
                    <a:lnTo>
                      <a:pt x="261" y="55"/>
                    </a:lnTo>
                    <a:lnTo>
                      <a:pt x="203" y="77"/>
                    </a:lnTo>
                    <a:lnTo>
                      <a:pt x="185" y="85"/>
                    </a:lnTo>
                    <a:lnTo>
                      <a:pt x="145" y="95"/>
                    </a:lnTo>
                    <a:lnTo>
                      <a:pt x="86" y="113"/>
                    </a:lnTo>
                    <a:lnTo>
                      <a:pt x="52" y="131"/>
                    </a:lnTo>
                    <a:lnTo>
                      <a:pt x="28" y="137"/>
                    </a:lnTo>
                    <a:lnTo>
                      <a:pt x="0" y="139"/>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6" name="Freeform 29">
                <a:extLst>
                  <a:ext uri="{FF2B5EF4-FFF2-40B4-BE49-F238E27FC236}">
                    <a16:creationId xmlns:a16="http://schemas.microsoft.com/office/drawing/2014/main" id="{0FEF60E8-E44A-A9A5-9988-C8CB5D4366DB}"/>
                  </a:ext>
                </a:extLst>
              </p:cNvPr>
              <p:cNvSpPr>
                <a:spLocks/>
              </p:cNvSpPr>
              <p:nvPr/>
            </p:nvSpPr>
            <p:spPr bwMode="auto">
              <a:xfrm>
                <a:off x="750" y="1827"/>
                <a:ext cx="262" cy="694"/>
              </a:xfrm>
              <a:custGeom>
                <a:avLst/>
                <a:gdLst>
                  <a:gd name="T0" fmla="*/ 149 w 262"/>
                  <a:gd name="T1" fmla="*/ 694 h 694"/>
                  <a:gd name="T2" fmla="*/ 162 w 262"/>
                  <a:gd name="T3" fmla="*/ 680 h 694"/>
                  <a:gd name="T4" fmla="*/ 195 w 262"/>
                  <a:gd name="T5" fmla="*/ 650 h 694"/>
                  <a:gd name="T6" fmla="*/ 221 w 262"/>
                  <a:gd name="T7" fmla="*/ 616 h 694"/>
                  <a:gd name="T8" fmla="*/ 232 w 262"/>
                  <a:gd name="T9" fmla="*/ 604 h 694"/>
                  <a:gd name="T10" fmla="*/ 256 w 262"/>
                  <a:gd name="T11" fmla="*/ 558 h 694"/>
                  <a:gd name="T12" fmla="*/ 262 w 262"/>
                  <a:gd name="T13" fmla="*/ 512 h 694"/>
                  <a:gd name="T14" fmla="*/ 247 w 262"/>
                  <a:gd name="T15" fmla="*/ 466 h 694"/>
                  <a:gd name="T16" fmla="*/ 221 w 262"/>
                  <a:gd name="T17" fmla="*/ 436 h 694"/>
                  <a:gd name="T18" fmla="*/ 205 w 262"/>
                  <a:gd name="T19" fmla="*/ 420 h 694"/>
                  <a:gd name="T20" fmla="*/ 162 w 262"/>
                  <a:gd name="T21" fmla="*/ 390 h 694"/>
                  <a:gd name="T22" fmla="*/ 135 w 262"/>
                  <a:gd name="T23" fmla="*/ 374 h 694"/>
                  <a:gd name="T24" fmla="*/ 104 w 262"/>
                  <a:gd name="T25" fmla="*/ 356 h 694"/>
                  <a:gd name="T26" fmla="*/ 61 w 262"/>
                  <a:gd name="T27" fmla="*/ 328 h 694"/>
                  <a:gd name="T28" fmla="*/ 46 w 262"/>
                  <a:gd name="T29" fmla="*/ 309 h 694"/>
                  <a:gd name="T30" fmla="*/ 34 w 262"/>
                  <a:gd name="T31" fmla="*/ 282 h 694"/>
                  <a:gd name="T32" fmla="*/ 33 w 262"/>
                  <a:gd name="T33" fmla="*/ 236 h 694"/>
                  <a:gd name="T34" fmla="*/ 35 w 262"/>
                  <a:gd name="T35" fmla="*/ 190 h 694"/>
                  <a:gd name="T36" fmla="*/ 36 w 262"/>
                  <a:gd name="T37" fmla="*/ 144 h 694"/>
                  <a:gd name="T38" fmla="*/ 32 w 262"/>
                  <a:gd name="T39" fmla="*/ 98 h 694"/>
                  <a:gd name="T40" fmla="*/ 22 w 262"/>
                  <a:gd name="T41" fmla="*/ 52 h 694"/>
                  <a:gd name="T42" fmla="*/ 3 w 262"/>
                  <a:gd name="T43" fmla="*/ 5 h 694"/>
                  <a:gd name="T44" fmla="*/ 0 w 262"/>
                  <a:gd name="T4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694">
                    <a:moveTo>
                      <a:pt x="149" y="694"/>
                    </a:moveTo>
                    <a:lnTo>
                      <a:pt x="162" y="680"/>
                    </a:lnTo>
                    <a:lnTo>
                      <a:pt x="195" y="650"/>
                    </a:lnTo>
                    <a:lnTo>
                      <a:pt x="221" y="616"/>
                    </a:lnTo>
                    <a:lnTo>
                      <a:pt x="232" y="604"/>
                    </a:lnTo>
                    <a:lnTo>
                      <a:pt x="256" y="558"/>
                    </a:lnTo>
                    <a:lnTo>
                      <a:pt x="262" y="512"/>
                    </a:lnTo>
                    <a:lnTo>
                      <a:pt x="247" y="466"/>
                    </a:lnTo>
                    <a:lnTo>
                      <a:pt x="221" y="436"/>
                    </a:lnTo>
                    <a:lnTo>
                      <a:pt x="205" y="420"/>
                    </a:lnTo>
                    <a:lnTo>
                      <a:pt x="162" y="390"/>
                    </a:lnTo>
                    <a:lnTo>
                      <a:pt x="135" y="374"/>
                    </a:lnTo>
                    <a:lnTo>
                      <a:pt x="104" y="356"/>
                    </a:lnTo>
                    <a:lnTo>
                      <a:pt x="61" y="328"/>
                    </a:lnTo>
                    <a:lnTo>
                      <a:pt x="46" y="309"/>
                    </a:lnTo>
                    <a:lnTo>
                      <a:pt x="34" y="282"/>
                    </a:lnTo>
                    <a:lnTo>
                      <a:pt x="33" y="236"/>
                    </a:lnTo>
                    <a:lnTo>
                      <a:pt x="35" y="190"/>
                    </a:lnTo>
                    <a:lnTo>
                      <a:pt x="36" y="144"/>
                    </a:lnTo>
                    <a:lnTo>
                      <a:pt x="32" y="98"/>
                    </a:lnTo>
                    <a:lnTo>
                      <a:pt x="22" y="52"/>
                    </a:lnTo>
                    <a:lnTo>
                      <a:pt x="3" y="5"/>
                    </a:lnTo>
                    <a:lnTo>
                      <a:pt x="0"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7" name="Freeform 30">
                <a:extLst>
                  <a:ext uri="{FF2B5EF4-FFF2-40B4-BE49-F238E27FC236}">
                    <a16:creationId xmlns:a16="http://schemas.microsoft.com/office/drawing/2014/main" id="{31E12AB6-1178-7075-3202-FF28651CA35D}"/>
                  </a:ext>
                </a:extLst>
              </p:cNvPr>
              <p:cNvSpPr>
                <a:spLocks/>
              </p:cNvSpPr>
              <p:nvPr/>
            </p:nvSpPr>
            <p:spPr bwMode="auto">
              <a:xfrm>
                <a:off x="817" y="1687"/>
                <a:ext cx="825" cy="105"/>
              </a:xfrm>
              <a:custGeom>
                <a:avLst/>
                <a:gdLst>
                  <a:gd name="T0" fmla="*/ 0 w 825"/>
                  <a:gd name="T1" fmla="*/ 58 h 105"/>
                  <a:gd name="T2" fmla="*/ 37 w 825"/>
                  <a:gd name="T3" fmla="*/ 72 h 105"/>
                  <a:gd name="T4" fmla="*/ 95 w 825"/>
                  <a:gd name="T5" fmla="*/ 86 h 105"/>
                  <a:gd name="T6" fmla="*/ 154 w 825"/>
                  <a:gd name="T7" fmla="*/ 96 h 105"/>
                  <a:gd name="T8" fmla="*/ 197 w 825"/>
                  <a:gd name="T9" fmla="*/ 99 h 105"/>
                  <a:gd name="T10" fmla="*/ 212 w 825"/>
                  <a:gd name="T11" fmla="*/ 102 h 105"/>
                  <a:gd name="T12" fmla="*/ 270 w 825"/>
                  <a:gd name="T13" fmla="*/ 105 h 105"/>
                  <a:gd name="T14" fmla="*/ 328 w 825"/>
                  <a:gd name="T15" fmla="*/ 103 h 105"/>
                  <a:gd name="T16" fmla="*/ 362 w 825"/>
                  <a:gd name="T17" fmla="*/ 99 h 105"/>
                  <a:gd name="T18" fmla="*/ 387 w 825"/>
                  <a:gd name="T19" fmla="*/ 98 h 105"/>
                  <a:gd name="T20" fmla="*/ 445 w 825"/>
                  <a:gd name="T21" fmla="*/ 91 h 105"/>
                  <a:gd name="T22" fmla="*/ 503 w 825"/>
                  <a:gd name="T23" fmla="*/ 82 h 105"/>
                  <a:gd name="T24" fmla="*/ 561 w 825"/>
                  <a:gd name="T25" fmla="*/ 69 h 105"/>
                  <a:gd name="T26" fmla="*/ 615 w 825"/>
                  <a:gd name="T27" fmla="*/ 53 h 105"/>
                  <a:gd name="T28" fmla="*/ 619 w 825"/>
                  <a:gd name="T29" fmla="*/ 52 h 105"/>
                  <a:gd name="T30" fmla="*/ 678 w 825"/>
                  <a:gd name="T31" fmla="*/ 41 h 105"/>
                  <a:gd name="T32" fmla="*/ 736 w 825"/>
                  <a:gd name="T33" fmla="*/ 26 h 105"/>
                  <a:gd name="T34" fmla="*/ 789 w 825"/>
                  <a:gd name="T35" fmla="*/ 7 h 105"/>
                  <a:gd name="T36" fmla="*/ 794 w 825"/>
                  <a:gd name="T37" fmla="*/ 6 h 105"/>
                  <a:gd name="T38" fmla="*/ 825 w 825"/>
                  <a:gd name="T3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5" h="105">
                    <a:moveTo>
                      <a:pt x="0" y="58"/>
                    </a:moveTo>
                    <a:lnTo>
                      <a:pt x="37" y="72"/>
                    </a:lnTo>
                    <a:lnTo>
                      <a:pt x="95" y="86"/>
                    </a:lnTo>
                    <a:lnTo>
                      <a:pt x="154" y="96"/>
                    </a:lnTo>
                    <a:lnTo>
                      <a:pt x="197" y="99"/>
                    </a:lnTo>
                    <a:lnTo>
                      <a:pt x="212" y="102"/>
                    </a:lnTo>
                    <a:lnTo>
                      <a:pt x="270" y="105"/>
                    </a:lnTo>
                    <a:lnTo>
                      <a:pt x="328" y="103"/>
                    </a:lnTo>
                    <a:lnTo>
                      <a:pt x="362" y="99"/>
                    </a:lnTo>
                    <a:lnTo>
                      <a:pt x="387" y="98"/>
                    </a:lnTo>
                    <a:lnTo>
                      <a:pt x="445" y="91"/>
                    </a:lnTo>
                    <a:lnTo>
                      <a:pt x="503" y="82"/>
                    </a:lnTo>
                    <a:lnTo>
                      <a:pt x="561" y="69"/>
                    </a:lnTo>
                    <a:lnTo>
                      <a:pt x="615" y="53"/>
                    </a:lnTo>
                    <a:lnTo>
                      <a:pt x="619" y="52"/>
                    </a:lnTo>
                    <a:lnTo>
                      <a:pt x="678" y="41"/>
                    </a:lnTo>
                    <a:lnTo>
                      <a:pt x="736" y="26"/>
                    </a:lnTo>
                    <a:lnTo>
                      <a:pt x="789" y="7"/>
                    </a:lnTo>
                    <a:lnTo>
                      <a:pt x="794" y="6"/>
                    </a:lnTo>
                    <a:lnTo>
                      <a:pt x="825" y="0"/>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8" name="Freeform 31">
                <a:extLst>
                  <a:ext uri="{FF2B5EF4-FFF2-40B4-BE49-F238E27FC236}">
                    <a16:creationId xmlns:a16="http://schemas.microsoft.com/office/drawing/2014/main" id="{E7802A23-5642-3EB9-5F59-15051AD64CE9}"/>
                  </a:ext>
                </a:extLst>
              </p:cNvPr>
              <p:cNvSpPr>
                <a:spLocks/>
              </p:cNvSpPr>
              <p:nvPr/>
            </p:nvSpPr>
            <p:spPr bwMode="auto">
              <a:xfrm>
                <a:off x="1691" y="1588"/>
                <a:ext cx="495" cy="269"/>
              </a:xfrm>
              <a:custGeom>
                <a:avLst/>
                <a:gdLst>
                  <a:gd name="T0" fmla="*/ 22 w 495"/>
                  <a:gd name="T1" fmla="*/ 155 h 269"/>
                  <a:gd name="T2" fmla="*/ 0 w 495"/>
                  <a:gd name="T3" fmla="*/ 198 h 269"/>
                  <a:gd name="T4" fmla="*/ 1 w 495"/>
                  <a:gd name="T5" fmla="*/ 244 h 269"/>
                  <a:gd name="T6" fmla="*/ 37 w 495"/>
                  <a:gd name="T7" fmla="*/ 266 h 269"/>
                  <a:gd name="T8" fmla="*/ 95 w 495"/>
                  <a:gd name="T9" fmla="*/ 269 h 269"/>
                  <a:gd name="T10" fmla="*/ 153 w 495"/>
                  <a:gd name="T11" fmla="*/ 258 h 269"/>
                  <a:gd name="T12" fmla="*/ 195 w 495"/>
                  <a:gd name="T13" fmla="*/ 244 h 269"/>
                  <a:gd name="T14" fmla="*/ 211 w 495"/>
                  <a:gd name="T15" fmla="*/ 238 h 269"/>
                  <a:gd name="T16" fmla="*/ 270 w 495"/>
                  <a:gd name="T17" fmla="*/ 211 h 269"/>
                  <a:gd name="T18" fmla="*/ 294 w 495"/>
                  <a:gd name="T19" fmla="*/ 198 h 269"/>
                  <a:gd name="T20" fmla="*/ 328 w 495"/>
                  <a:gd name="T21" fmla="*/ 177 h 269"/>
                  <a:gd name="T22" fmla="*/ 368 w 495"/>
                  <a:gd name="T23" fmla="*/ 152 h 269"/>
                  <a:gd name="T24" fmla="*/ 386 w 495"/>
                  <a:gd name="T25" fmla="*/ 137 h 269"/>
                  <a:gd name="T26" fmla="*/ 427 w 495"/>
                  <a:gd name="T27" fmla="*/ 106 h 269"/>
                  <a:gd name="T28" fmla="*/ 444 w 495"/>
                  <a:gd name="T29" fmla="*/ 85 h 269"/>
                  <a:gd name="T30" fmla="*/ 471 w 495"/>
                  <a:gd name="T31" fmla="*/ 60 h 269"/>
                  <a:gd name="T32" fmla="*/ 495 w 495"/>
                  <a:gd name="T33" fmla="*/ 14 h 269"/>
                  <a:gd name="T34" fmla="*/ 444 w 495"/>
                  <a:gd name="T35" fmla="*/ 0 h 269"/>
                  <a:gd name="T36" fmla="*/ 386 w 495"/>
                  <a:gd name="T37" fmla="*/ 4 h 269"/>
                  <a:gd name="T38" fmla="*/ 339 w 495"/>
                  <a:gd name="T39" fmla="*/ 1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5" h="269">
                    <a:moveTo>
                      <a:pt x="22" y="155"/>
                    </a:moveTo>
                    <a:lnTo>
                      <a:pt x="0" y="198"/>
                    </a:lnTo>
                    <a:lnTo>
                      <a:pt x="1" y="244"/>
                    </a:lnTo>
                    <a:lnTo>
                      <a:pt x="37" y="266"/>
                    </a:lnTo>
                    <a:lnTo>
                      <a:pt x="95" y="269"/>
                    </a:lnTo>
                    <a:lnTo>
                      <a:pt x="153" y="258"/>
                    </a:lnTo>
                    <a:lnTo>
                      <a:pt x="195" y="244"/>
                    </a:lnTo>
                    <a:lnTo>
                      <a:pt x="211" y="238"/>
                    </a:lnTo>
                    <a:lnTo>
                      <a:pt x="270" y="211"/>
                    </a:lnTo>
                    <a:lnTo>
                      <a:pt x="294" y="198"/>
                    </a:lnTo>
                    <a:lnTo>
                      <a:pt x="328" y="177"/>
                    </a:lnTo>
                    <a:lnTo>
                      <a:pt x="368" y="152"/>
                    </a:lnTo>
                    <a:lnTo>
                      <a:pt x="386" y="137"/>
                    </a:lnTo>
                    <a:lnTo>
                      <a:pt x="427" y="106"/>
                    </a:lnTo>
                    <a:lnTo>
                      <a:pt x="444" y="85"/>
                    </a:lnTo>
                    <a:lnTo>
                      <a:pt x="471" y="60"/>
                    </a:lnTo>
                    <a:lnTo>
                      <a:pt x="495" y="14"/>
                    </a:lnTo>
                    <a:lnTo>
                      <a:pt x="444" y="0"/>
                    </a:lnTo>
                    <a:lnTo>
                      <a:pt x="386" y="4"/>
                    </a:lnTo>
                    <a:lnTo>
                      <a:pt x="339" y="11"/>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19" name="Freeform 32">
                <a:extLst>
                  <a:ext uri="{FF2B5EF4-FFF2-40B4-BE49-F238E27FC236}">
                    <a16:creationId xmlns:a16="http://schemas.microsoft.com/office/drawing/2014/main" id="{53999CE9-FA40-EC8D-D146-AB2A5E108751}"/>
                  </a:ext>
                </a:extLst>
              </p:cNvPr>
              <p:cNvSpPr>
                <a:spLocks/>
              </p:cNvSpPr>
              <p:nvPr/>
            </p:nvSpPr>
            <p:spPr bwMode="auto">
              <a:xfrm>
                <a:off x="1831" y="1370"/>
                <a:ext cx="770" cy="266"/>
              </a:xfrm>
              <a:custGeom>
                <a:avLst/>
                <a:gdLst>
                  <a:gd name="T0" fmla="*/ 15 w 770"/>
                  <a:gd name="T1" fmla="*/ 266 h 266"/>
                  <a:gd name="T2" fmla="*/ 13 w 770"/>
                  <a:gd name="T3" fmla="*/ 266 h 266"/>
                  <a:gd name="T4" fmla="*/ 0 w 770"/>
                  <a:gd name="T5" fmla="*/ 232 h 266"/>
                  <a:gd name="T6" fmla="*/ 13 w 770"/>
                  <a:gd name="T7" fmla="*/ 225 h 266"/>
                  <a:gd name="T8" fmla="*/ 57 w 770"/>
                  <a:gd name="T9" fmla="*/ 186 h 266"/>
                  <a:gd name="T10" fmla="*/ 71 w 770"/>
                  <a:gd name="T11" fmla="*/ 177 h 266"/>
                  <a:gd name="T12" fmla="*/ 116 w 770"/>
                  <a:gd name="T13" fmla="*/ 140 h 266"/>
                  <a:gd name="T14" fmla="*/ 130 w 770"/>
                  <a:gd name="T15" fmla="*/ 132 h 266"/>
                  <a:gd name="T16" fmla="*/ 180 w 770"/>
                  <a:gd name="T17" fmla="*/ 94 h 266"/>
                  <a:gd name="T18" fmla="*/ 188 w 770"/>
                  <a:gd name="T19" fmla="*/ 90 h 266"/>
                  <a:gd name="T20" fmla="*/ 246 w 770"/>
                  <a:gd name="T21" fmla="*/ 56 h 266"/>
                  <a:gd name="T22" fmla="*/ 259 w 770"/>
                  <a:gd name="T23" fmla="*/ 48 h 266"/>
                  <a:gd name="T24" fmla="*/ 304 w 770"/>
                  <a:gd name="T25" fmla="*/ 31 h 266"/>
                  <a:gd name="T26" fmla="*/ 362 w 770"/>
                  <a:gd name="T27" fmla="*/ 9 h 266"/>
                  <a:gd name="T28" fmla="*/ 399 w 770"/>
                  <a:gd name="T29" fmla="*/ 2 h 266"/>
                  <a:gd name="T30" fmla="*/ 421 w 770"/>
                  <a:gd name="T31" fmla="*/ 0 h 266"/>
                  <a:gd name="T32" fmla="*/ 435 w 770"/>
                  <a:gd name="T33" fmla="*/ 2 h 266"/>
                  <a:gd name="T34" fmla="*/ 479 w 770"/>
                  <a:gd name="T35" fmla="*/ 46 h 266"/>
                  <a:gd name="T36" fmla="*/ 480 w 770"/>
                  <a:gd name="T37" fmla="*/ 48 h 266"/>
                  <a:gd name="T38" fmla="*/ 479 w 770"/>
                  <a:gd name="T39" fmla="*/ 60 h 266"/>
                  <a:gd name="T40" fmla="*/ 476 w 770"/>
                  <a:gd name="T41" fmla="*/ 94 h 266"/>
                  <a:gd name="T42" fmla="*/ 471 w 770"/>
                  <a:gd name="T43" fmla="*/ 140 h 266"/>
                  <a:gd name="T44" fmla="*/ 479 w 770"/>
                  <a:gd name="T45" fmla="*/ 149 h 266"/>
                  <a:gd name="T46" fmla="*/ 537 w 770"/>
                  <a:gd name="T47" fmla="*/ 163 h 266"/>
                  <a:gd name="T48" fmla="*/ 596 w 770"/>
                  <a:gd name="T49" fmla="*/ 162 h 266"/>
                  <a:gd name="T50" fmla="*/ 654 w 770"/>
                  <a:gd name="T51" fmla="*/ 158 h 266"/>
                  <a:gd name="T52" fmla="*/ 712 w 770"/>
                  <a:gd name="T53" fmla="*/ 153 h 266"/>
                  <a:gd name="T54" fmla="*/ 770 w 770"/>
                  <a:gd name="T55" fmla="*/ 14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0" h="266">
                    <a:moveTo>
                      <a:pt x="15" y="266"/>
                    </a:moveTo>
                    <a:lnTo>
                      <a:pt x="13" y="266"/>
                    </a:lnTo>
                    <a:lnTo>
                      <a:pt x="0" y="232"/>
                    </a:lnTo>
                    <a:lnTo>
                      <a:pt x="13" y="225"/>
                    </a:lnTo>
                    <a:lnTo>
                      <a:pt x="57" y="186"/>
                    </a:lnTo>
                    <a:lnTo>
                      <a:pt x="71" y="177"/>
                    </a:lnTo>
                    <a:lnTo>
                      <a:pt x="116" y="140"/>
                    </a:lnTo>
                    <a:lnTo>
                      <a:pt x="130" y="132"/>
                    </a:lnTo>
                    <a:lnTo>
                      <a:pt x="180" y="94"/>
                    </a:lnTo>
                    <a:lnTo>
                      <a:pt x="188" y="90"/>
                    </a:lnTo>
                    <a:lnTo>
                      <a:pt x="246" y="56"/>
                    </a:lnTo>
                    <a:lnTo>
                      <a:pt x="259" y="48"/>
                    </a:lnTo>
                    <a:lnTo>
                      <a:pt x="304" y="31"/>
                    </a:lnTo>
                    <a:lnTo>
                      <a:pt x="362" y="9"/>
                    </a:lnTo>
                    <a:lnTo>
                      <a:pt x="399" y="2"/>
                    </a:lnTo>
                    <a:lnTo>
                      <a:pt x="421" y="0"/>
                    </a:lnTo>
                    <a:lnTo>
                      <a:pt x="435" y="2"/>
                    </a:lnTo>
                    <a:lnTo>
                      <a:pt x="479" y="46"/>
                    </a:lnTo>
                    <a:lnTo>
                      <a:pt x="480" y="48"/>
                    </a:lnTo>
                    <a:lnTo>
                      <a:pt x="479" y="60"/>
                    </a:lnTo>
                    <a:lnTo>
                      <a:pt x="476" y="94"/>
                    </a:lnTo>
                    <a:lnTo>
                      <a:pt x="471" y="140"/>
                    </a:lnTo>
                    <a:lnTo>
                      <a:pt x="479" y="149"/>
                    </a:lnTo>
                    <a:lnTo>
                      <a:pt x="537" y="163"/>
                    </a:lnTo>
                    <a:lnTo>
                      <a:pt x="596" y="162"/>
                    </a:lnTo>
                    <a:lnTo>
                      <a:pt x="654" y="158"/>
                    </a:lnTo>
                    <a:lnTo>
                      <a:pt x="712" y="153"/>
                    </a:lnTo>
                    <a:lnTo>
                      <a:pt x="770" y="146"/>
                    </a:lnTo>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0" name="Freeform 33">
                <a:extLst>
                  <a:ext uri="{FF2B5EF4-FFF2-40B4-BE49-F238E27FC236}">
                    <a16:creationId xmlns:a16="http://schemas.microsoft.com/office/drawing/2014/main" id="{72E07182-273B-7D19-953C-FD4F90E1B648}"/>
                  </a:ext>
                </a:extLst>
              </p:cNvPr>
              <p:cNvSpPr>
                <a:spLocks/>
              </p:cNvSpPr>
              <p:nvPr/>
            </p:nvSpPr>
            <p:spPr bwMode="auto">
              <a:xfrm>
                <a:off x="1762" y="1641"/>
                <a:ext cx="60" cy="20"/>
              </a:xfrm>
              <a:custGeom>
                <a:avLst/>
                <a:gdLst>
                  <a:gd name="T0" fmla="*/ 60 w 60"/>
                  <a:gd name="T1" fmla="*/ 7 h 20"/>
                  <a:gd name="T2" fmla="*/ 24 w 60"/>
                  <a:gd name="T3" fmla="*/ 20 h 20"/>
                  <a:gd name="T4" fmla="*/ 0 w 60"/>
                  <a:gd name="T5" fmla="*/ 7 h 20"/>
                  <a:gd name="T6" fmla="*/ 24 w 60"/>
                  <a:gd name="T7" fmla="*/ 0 h 20"/>
                  <a:gd name="T8" fmla="*/ 60 w 60"/>
                  <a:gd name="T9" fmla="*/ 7 h 20"/>
                </a:gdLst>
                <a:ahLst/>
                <a:cxnLst>
                  <a:cxn ang="0">
                    <a:pos x="T0" y="T1"/>
                  </a:cxn>
                  <a:cxn ang="0">
                    <a:pos x="T2" y="T3"/>
                  </a:cxn>
                  <a:cxn ang="0">
                    <a:pos x="T4" y="T5"/>
                  </a:cxn>
                  <a:cxn ang="0">
                    <a:pos x="T6" y="T7"/>
                  </a:cxn>
                  <a:cxn ang="0">
                    <a:pos x="T8" y="T9"/>
                  </a:cxn>
                </a:cxnLst>
                <a:rect l="0" t="0" r="r" b="b"/>
                <a:pathLst>
                  <a:path w="60" h="20">
                    <a:moveTo>
                      <a:pt x="60" y="7"/>
                    </a:moveTo>
                    <a:lnTo>
                      <a:pt x="24" y="20"/>
                    </a:lnTo>
                    <a:lnTo>
                      <a:pt x="0" y="7"/>
                    </a:lnTo>
                    <a:lnTo>
                      <a:pt x="24" y="0"/>
                    </a:lnTo>
                    <a:lnTo>
                      <a:pt x="60" y="7"/>
                    </a:lnTo>
                    <a:close/>
                  </a:path>
                </a:pathLst>
              </a:custGeom>
              <a:noFill/>
              <a:ln w="6350" cap="flat">
                <a:solidFill>
                  <a:srgbClr val="3D26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1" name="Freeform 34">
                <a:extLst>
                  <a:ext uri="{FF2B5EF4-FFF2-40B4-BE49-F238E27FC236}">
                    <a16:creationId xmlns:a16="http://schemas.microsoft.com/office/drawing/2014/main" id="{5E6D4F7E-AB08-A355-B592-7556D1BAEF54}"/>
                  </a:ext>
                </a:extLst>
              </p:cNvPr>
              <p:cNvSpPr>
                <a:spLocks/>
              </p:cNvSpPr>
              <p:nvPr/>
            </p:nvSpPr>
            <p:spPr bwMode="auto">
              <a:xfrm>
                <a:off x="469" y="2531"/>
                <a:ext cx="247" cy="222"/>
              </a:xfrm>
              <a:custGeom>
                <a:avLst/>
                <a:gdLst>
                  <a:gd name="T0" fmla="*/ 0 w 247"/>
                  <a:gd name="T1" fmla="*/ 222 h 222"/>
                  <a:gd name="T2" fmla="*/ 36 w 247"/>
                  <a:gd name="T3" fmla="*/ 196 h 222"/>
                  <a:gd name="T4" fmla="*/ 62 w 247"/>
                  <a:gd name="T5" fmla="*/ 176 h 222"/>
                  <a:gd name="T6" fmla="*/ 94 w 247"/>
                  <a:gd name="T7" fmla="*/ 150 h 222"/>
                  <a:gd name="T8" fmla="*/ 120 w 247"/>
                  <a:gd name="T9" fmla="*/ 130 h 222"/>
                  <a:gd name="T10" fmla="*/ 152 w 247"/>
                  <a:gd name="T11" fmla="*/ 101 h 222"/>
                  <a:gd name="T12" fmla="*/ 173 w 247"/>
                  <a:gd name="T13" fmla="*/ 84 h 222"/>
                  <a:gd name="T14" fmla="*/ 211 w 247"/>
                  <a:gd name="T15" fmla="*/ 44 h 222"/>
                  <a:gd name="T16" fmla="*/ 217 w 247"/>
                  <a:gd name="T17" fmla="*/ 38 h 222"/>
                  <a:gd name="T18" fmla="*/ 247 w 247"/>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22">
                    <a:moveTo>
                      <a:pt x="0" y="222"/>
                    </a:moveTo>
                    <a:lnTo>
                      <a:pt x="36" y="196"/>
                    </a:lnTo>
                    <a:lnTo>
                      <a:pt x="62" y="176"/>
                    </a:lnTo>
                    <a:lnTo>
                      <a:pt x="94" y="150"/>
                    </a:lnTo>
                    <a:lnTo>
                      <a:pt x="120" y="130"/>
                    </a:lnTo>
                    <a:lnTo>
                      <a:pt x="152" y="101"/>
                    </a:lnTo>
                    <a:lnTo>
                      <a:pt x="173" y="84"/>
                    </a:lnTo>
                    <a:lnTo>
                      <a:pt x="211" y="44"/>
                    </a:lnTo>
                    <a:lnTo>
                      <a:pt x="217" y="38"/>
                    </a:lnTo>
                    <a:lnTo>
                      <a:pt x="247"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2" name="Freeform 35">
                <a:extLst>
                  <a:ext uri="{FF2B5EF4-FFF2-40B4-BE49-F238E27FC236}">
                    <a16:creationId xmlns:a16="http://schemas.microsoft.com/office/drawing/2014/main" id="{F41AA987-79B9-7A1C-C2BD-933AECC3A411}"/>
                  </a:ext>
                </a:extLst>
              </p:cNvPr>
              <p:cNvSpPr>
                <a:spLocks/>
              </p:cNvSpPr>
              <p:nvPr/>
            </p:nvSpPr>
            <p:spPr bwMode="auto">
              <a:xfrm>
                <a:off x="543" y="1657"/>
                <a:ext cx="157" cy="710"/>
              </a:xfrm>
              <a:custGeom>
                <a:avLst/>
                <a:gdLst>
                  <a:gd name="T0" fmla="*/ 157 w 157"/>
                  <a:gd name="T1" fmla="*/ 710 h 710"/>
                  <a:gd name="T2" fmla="*/ 137 w 157"/>
                  <a:gd name="T3" fmla="*/ 695 h 710"/>
                  <a:gd name="T4" fmla="*/ 111 w 157"/>
                  <a:gd name="T5" fmla="*/ 682 h 710"/>
                  <a:gd name="T6" fmla="*/ 78 w 157"/>
                  <a:gd name="T7" fmla="*/ 667 h 710"/>
                  <a:gd name="T8" fmla="*/ 20 w 157"/>
                  <a:gd name="T9" fmla="*/ 639 h 710"/>
                  <a:gd name="T10" fmla="*/ 17 w 157"/>
                  <a:gd name="T11" fmla="*/ 636 h 710"/>
                  <a:gd name="T12" fmla="*/ 0 w 157"/>
                  <a:gd name="T13" fmla="*/ 590 h 710"/>
                  <a:gd name="T14" fmla="*/ 11 w 157"/>
                  <a:gd name="T15" fmla="*/ 544 h 710"/>
                  <a:gd name="T16" fmla="*/ 20 w 157"/>
                  <a:gd name="T17" fmla="*/ 522 h 710"/>
                  <a:gd name="T18" fmla="*/ 33 w 157"/>
                  <a:gd name="T19" fmla="*/ 498 h 710"/>
                  <a:gd name="T20" fmla="*/ 58 w 157"/>
                  <a:gd name="T21" fmla="*/ 452 h 710"/>
                  <a:gd name="T22" fmla="*/ 76 w 157"/>
                  <a:gd name="T23" fmla="*/ 406 h 710"/>
                  <a:gd name="T24" fmla="*/ 78 w 157"/>
                  <a:gd name="T25" fmla="*/ 399 h 710"/>
                  <a:gd name="T26" fmla="*/ 95 w 157"/>
                  <a:gd name="T27" fmla="*/ 360 h 710"/>
                  <a:gd name="T28" fmla="*/ 106 w 157"/>
                  <a:gd name="T29" fmla="*/ 314 h 710"/>
                  <a:gd name="T30" fmla="*/ 110 w 157"/>
                  <a:gd name="T31" fmla="*/ 268 h 710"/>
                  <a:gd name="T32" fmla="*/ 105 w 157"/>
                  <a:gd name="T33" fmla="*/ 222 h 710"/>
                  <a:gd name="T34" fmla="*/ 93 w 157"/>
                  <a:gd name="T35" fmla="*/ 175 h 710"/>
                  <a:gd name="T36" fmla="*/ 78 w 157"/>
                  <a:gd name="T37" fmla="*/ 146 h 710"/>
                  <a:gd name="T38" fmla="*/ 73 w 157"/>
                  <a:gd name="T39" fmla="*/ 129 h 710"/>
                  <a:gd name="T40" fmla="*/ 54 w 157"/>
                  <a:gd name="T41" fmla="*/ 83 h 710"/>
                  <a:gd name="T42" fmla="*/ 22 w 157"/>
                  <a:gd name="T43" fmla="*/ 37 h 710"/>
                  <a:gd name="T44" fmla="*/ 20 w 157"/>
                  <a:gd name="T45" fmla="*/ 35 h 710"/>
                  <a:gd name="T46" fmla="*/ 2 w 157"/>
                  <a:gd name="T4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710">
                    <a:moveTo>
                      <a:pt x="157" y="710"/>
                    </a:moveTo>
                    <a:lnTo>
                      <a:pt x="137" y="695"/>
                    </a:lnTo>
                    <a:lnTo>
                      <a:pt x="111" y="682"/>
                    </a:lnTo>
                    <a:lnTo>
                      <a:pt x="78" y="667"/>
                    </a:lnTo>
                    <a:lnTo>
                      <a:pt x="20" y="639"/>
                    </a:lnTo>
                    <a:lnTo>
                      <a:pt x="17" y="636"/>
                    </a:lnTo>
                    <a:lnTo>
                      <a:pt x="0" y="590"/>
                    </a:lnTo>
                    <a:lnTo>
                      <a:pt x="11" y="544"/>
                    </a:lnTo>
                    <a:lnTo>
                      <a:pt x="20" y="522"/>
                    </a:lnTo>
                    <a:lnTo>
                      <a:pt x="33" y="498"/>
                    </a:lnTo>
                    <a:lnTo>
                      <a:pt x="58" y="452"/>
                    </a:lnTo>
                    <a:lnTo>
                      <a:pt x="76" y="406"/>
                    </a:lnTo>
                    <a:lnTo>
                      <a:pt x="78" y="399"/>
                    </a:lnTo>
                    <a:lnTo>
                      <a:pt x="95" y="360"/>
                    </a:lnTo>
                    <a:lnTo>
                      <a:pt x="106" y="314"/>
                    </a:lnTo>
                    <a:lnTo>
                      <a:pt x="110" y="268"/>
                    </a:lnTo>
                    <a:lnTo>
                      <a:pt x="105" y="222"/>
                    </a:lnTo>
                    <a:lnTo>
                      <a:pt x="93" y="175"/>
                    </a:lnTo>
                    <a:lnTo>
                      <a:pt x="78" y="146"/>
                    </a:lnTo>
                    <a:lnTo>
                      <a:pt x="73" y="129"/>
                    </a:lnTo>
                    <a:lnTo>
                      <a:pt x="54" y="83"/>
                    </a:lnTo>
                    <a:lnTo>
                      <a:pt x="22" y="37"/>
                    </a:lnTo>
                    <a:lnTo>
                      <a:pt x="20" y="35"/>
                    </a:lnTo>
                    <a:lnTo>
                      <a:pt x="2"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3" name="Freeform 36">
                <a:extLst>
                  <a:ext uri="{FF2B5EF4-FFF2-40B4-BE49-F238E27FC236}">
                    <a16:creationId xmlns:a16="http://schemas.microsoft.com/office/drawing/2014/main" id="{B7322059-7625-BD2F-F542-256640BCE7AB}"/>
                  </a:ext>
                </a:extLst>
              </p:cNvPr>
              <p:cNvSpPr>
                <a:spLocks/>
              </p:cNvSpPr>
              <p:nvPr/>
            </p:nvSpPr>
            <p:spPr bwMode="auto">
              <a:xfrm>
                <a:off x="556" y="1557"/>
                <a:ext cx="814" cy="123"/>
              </a:xfrm>
              <a:custGeom>
                <a:avLst/>
                <a:gdLst>
                  <a:gd name="T0" fmla="*/ 0 w 814"/>
                  <a:gd name="T1" fmla="*/ 0 h 123"/>
                  <a:gd name="T2" fmla="*/ 7 w 814"/>
                  <a:gd name="T3" fmla="*/ 2 h 123"/>
                  <a:gd name="T4" fmla="*/ 65 w 814"/>
                  <a:gd name="T5" fmla="*/ 29 h 123"/>
                  <a:gd name="T6" fmla="*/ 116 w 814"/>
                  <a:gd name="T7" fmla="*/ 45 h 123"/>
                  <a:gd name="T8" fmla="*/ 124 w 814"/>
                  <a:gd name="T9" fmla="*/ 49 h 123"/>
                  <a:gd name="T10" fmla="*/ 182 w 814"/>
                  <a:gd name="T11" fmla="*/ 73 h 123"/>
                  <a:gd name="T12" fmla="*/ 240 w 814"/>
                  <a:gd name="T13" fmla="*/ 88 h 123"/>
                  <a:gd name="T14" fmla="*/ 255 w 814"/>
                  <a:gd name="T15" fmla="*/ 91 h 123"/>
                  <a:gd name="T16" fmla="*/ 298 w 814"/>
                  <a:gd name="T17" fmla="*/ 105 h 123"/>
                  <a:gd name="T18" fmla="*/ 356 w 814"/>
                  <a:gd name="T19" fmla="*/ 116 h 123"/>
                  <a:gd name="T20" fmla="*/ 415 w 814"/>
                  <a:gd name="T21" fmla="*/ 122 h 123"/>
                  <a:gd name="T22" fmla="*/ 473 w 814"/>
                  <a:gd name="T23" fmla="*/ 123 h 123"/>
                  <a:gd name="T24" fmla="*/ 531 w 814"/>
                  <a:gd name="T25" fmla="*/ 121 h 123"/>
                  <a:gd name="T26" fmla="*/ 589 w 814"/>
                  <a:gd name="T27" fmla="*/ 114 h 123"/>
                  <a:gd name="T28" fmla="*/ 648 w 814"/>
                  <a:gd name="T29" fmla="*/ 103 h 123"/>
                  <a:gd name="T30" fmla="*/ 689 w 814"/>
                  <a:gd name="T31" fmla="*/ 91 h 123"/>
                  <a:gd name="T32" fmla="*/ 706 w 814"/>
                  <a:gd name="T33" fmla="*/ 88 h 123"/>
                  <a:gd name="T34" fmla="*/ 764 w 814"/>
                  <a:gd name="T35" fmla="*/ 72 h 123"/>
                  <a:gd name="T36" fmla="*/ 814 w 814"/>
                  <a:gd name="T37" fmla="*/ 5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4" h="123">
                    <a:moveTo>
                      <a:pt x="0" y="0"/>
                    </a:moveTo>
                    <a:lnTo>
                      <a:pt x="7" y="2"/>
                    </a:lnTo>
                    <a:lnTo>
                      <a:pt x="65" y="29"/>
                    </a:lnTo>
                    <a:lnTo>
                      <a:pt x="116" y="45"/>
                    </a:lnTo>
                    <a:lnTo>
                      <a:pt x="124" y="49"/>
                    </a:lnTo>
                    <a:lnTo>
                      <a:pt x="182" y="73"/>
                    </a:lnTo>
                    <a:lnTo>
                      <a:pt x="240" y="88"/>
                    </a:lnTo>
                    <a:lnTo>
                      <a:pt x="255" y="91"/>
                    </a:lnTo>
                    <a:lnTo>
                      <a:pt x="298" y="105"/>
                    </a:lnTo>
                    <a:lnTo>
                      <a:pt x="356" y="116"/>
                    </a:lnTo>
                    <a:lnTo>
                      <a:pt x="415" y="122"/>
                    </a:lnTo>
                    <a:lnTo>
                      <a:pt x="473" y="123"/>
                    </a:lnTo>
                    <a:lnTo>
                      <a:pt x="531" y="121"/>
                    </a:lnTo>
                    <a:lnTo>
                      <a:pt x="589" y="114"/>
                    </a:lnTo>
                    <a:lnTo>
                      <a:pt x="648" y="103"/>
                    </a:lnTo>
                    <a:lnTo>
                      <a:pt x="689" y="91"/>
                    </a:lnTo>
                    <a:lnTo>
                      <a:pt x="706" y="88"/>
                    </a:lnTo>
                    <a:lnTo>
                      <a:pt x="764" y="72"/>
                    </a:lnTo>
                    <a:lnTo>
                      <a:pt x="814" y="54"/>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4" name="Freeform 37">
                <a:extLst>
                  <a:ext uri="{FF2B5EF4-FFF2-40B4-BE49-F238E27FC236}">
                    <a16:creationId xmlns:a16="http://schemas.microsoft.com/office/drawing/2014/main" id="{540AFFAC-4384-8F26-FF18-1DC07C0DBBB8}"/>
                  </a:ext>
                </a:extLst>
              </p:cNvPr>
              <p:cNvSpPr>
                <a:spLocks/>
              </p:cNvSpPr>
              <p:nvPr/>
            </p:nvSpPr>
            <p:spPr bwMode="auto">
              <a:xfrm>
                <a:off x="1543" y="1190"/>
                <a:ext cx="762" cy="348"/>
              </a:xfrm>
              <a:custGeom>
                <a:avLst/>
                <a:gdLst>
                  <a:gd name="T0" fmla="*/ 0 w 762"/>
                  <a:gd name="T1" fmla="*/ 348 h 348"/>
                  <a:gd name="T2" fmla="*/ 10 w 762"/>
                  <a:gd name="T3" fmla="*/ 344 h 348"/>
                  <a:gd name="T4" fmla="*/ 53 w 762"/>
                  <a:gd name="T5" fmla="*/ 320 h 348"/>
                  <a:gd name="T6" fmla="*/ 68 w 762"/>
                  <a:gd name="T7" fmla="*/ 313 h 348"/>
                  <a:gd name="T8" fmla="*/ 127 w 762"/>
                  <a:gd name="T9" fmla="*/ 281 h 348"/>
                  <a:gd name="T10" fmla="*/ 137 w 762"/>
                  <a:gd name="T11" fmla="*/ 274 h 348"/>
                  <a:gd name="T12" fmla="*/ 185 w 762"/>
                  <a:gd name="T13" fmla="*/ 248 h 348"/>
                  <a:gd name="T14" fmla="*/ 216 w 762"/>
                  <a:gd name="T15" fmla="*/ 228 h 348"/>
                  <a:gd name="T16" fmla="*/ 243 w 762"/>
                  <a:gd name="T17" fmla="*/ 212 h 348"/>
                  <a:gd name="T18" fmla="*/ 291 w 762"/>
                  <a:gd name="T19" fmla="*/ 182 h 348"/>
                  <a:gd name="T20" fmla="*/ 301 w 762"/>
                  <a:gd name="T21" fmla="*/ 176 h 348"/>
                  <a:gd name="T22" fmla="*/ 359 w 762"/>
                  <a:gd name="T23" fmla="*/ 142 h 348"/>
                  <a:gd name="T24" fmla="*/ 370 w 762"/>
                  <a:gd name="T25" fmla="*/ 136 h 348"/>
                  <a:gd name="T26" fmla="*/ 418 w 762"/>
                  <a:gd name="T27" fmla="*/ 112 h 348"/>
                  <a:gd name="T28" fmla="*/ 461 w 762"/>
                  <a:gd name="T29" fmla="*/ 90 h 348"/>
                  <a:gd name="T30" fmla="*/ 476 w 762"/>
                  <a:gd name="T31" fmla="*/ 84 h 348"/>
                  <a:gd name="T32" fmla="*/ 534 w 762"/>
                  <a:gd name="T33" fmla="*/ 63 h 348"/>
                  <a:gd name="T34" fmla="*/ 584 w 762"/>
                  <a:gd name="T35" fmla="*/ 44 h 348"/>
                  <a:gd name="T36" fmla="*/ 592 w 762"/>
                  <a:gd name="T37" fmla="*/ 42 h 348"/>
                  <a:gd name="T38" fmla="*/ 650 w 762"/>
                  <a:gd name="T39" fmla="*/ 28 h 348"/>
                  <a:gd name="T40" fmla="*/ 709 w 762"/>
                  <a:gd name="T41" fmla="*/ 14 h 348"/>
                  <a:gd name="T42" fmla="*/ 762 w 762"/>
                  <a:gd name="T43"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2" h="348">
                    <a:moveTo>
                      <a:pt x="0" y="348"/>
                    </a:moveTo>
                    <a:lnTo>
                      <a:pt x="10" y="344"/>
                    </a:lnTo>
                    <a:lnTo>
                      <a:pt x="53" y="320"/>
                    </a:lnTo>
                    <a:lnTo>
                      <a:pt x="68" y="313"/>
                    </a:lnTo>
                    <a:lnTo>
                      <a:pt x="127" y="281"/>
                    </a:lnTo>
                    <a:lnTo>
                      <a:pt x="137" y="274"/>
                    </a:lnTo>
                    <a:lnTo>
                      <a:pt x="185" y="248"/>
                    </a:lnTo>
                    <a:lnTo>
                      <a:pt x="216" y="228"/>
                    </a:lnTo>
                    <a:lnTo>
                      <a:pt x="243" y="212"/>
                    </a:lnTo>
                    <a:lnTo>
                      <a:pt x="291" y="182"/>
                    </a:lnTo>
                    <a:lnTo>
                      <a:pt x="301" y="176"/>
                    </a:lnTo>
                    <a:lnTo>
                      <a:pt x="359" y="142"/>
                    </a:lnTo>
                    <a:lnTo>
                      <a:pt x="370" y="136"/>
                    </a:lnTo>
                    <a:lnTo>
                      <a:pt x="418" y="112"/>
                    </a:lnTo>
                    <a:lnTo>
                      <a:pt x="461" y="90"/>
                    </a:lnTo>
                    <a:lnTo>
                      <a:pt x="476" y="84"/>
                    </a:lnTo>
                    <a:lnTo>
                      <a:pt x="534" y="63"/>
                    </a:lnTo>
                    <a:lnTo>
                      <a:pt x="584" y="44"/>
                    </a:lnTo>
                    <a:lnTo>
                      <a:pt x="592" y="42"/>
                    </a:lnTo>
                    <a:lnTo>
                      <a:pt x="650" y="28"/>
                    </a:lnTo>
                    <a:lnTo>
                      <a:pt x="709" y="14"/>
                    </a:lnTo>
                    <a:lnTo>
                      <a:pt x="762"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5" name="Freeform 38">
                <a:extLst>
                  <a:ext uri="{FF2B5EF4-FFF2-40B4-BE49-F238E27FC236}">
                    <a16:creationId xmlns:a16="http://schemas.microsoft.com/office/drawing/2014/main" id="{3786ED46-66D2-1EF2-59B2-D614A5973C96}"/>
                  </a:ext>
                </a:extLst>
              </p:cNvPr>
              <p:cNvSpPr>
                <a:spLocks/>
              </p:cNvSpPr>
              <p:nvPr/>
            </p:nvSpPr>
            <p:spPr bwMode="auto">
              <a:xfrm>
                <a:off x="2490" y="1144"/>
                <a:ext cx="111" cy="15"/>
              </a:xfrm>
              <a:custGeom>
                <a:avLst/>
                <a:gdLst>
                  <a:gd name="T0" fmla="*/ 0 w 111"/>
                  <a:gd name="T1" fmla="*/ 15 h 15"/>
                  <a:gd name="T2" fmla="*/ 53 w 111"/>
                  <a:gd name="T3" fmla="*/ 6 h 15"/>
                  <a:gd name="T4" fmla="*/ 111 w 111"/>
                  <a:gd name="T5" fmla="*/ 0 h 15"/>
                </a:gdLst>
                <a:ahLst/>
                <a:cxnLst>
                  <a:cxn ang="0">
                    <a:pos x="T0" y="T1"/>
                  </a:cxn>
                  <a:cxn ang="0">
                    <a:pos x="T2" y="T3"/>
                  </a:cxn>
                  <a:cxn ang="0">
                    <a:pos x="T4" y="T5"/>
                  </a:cxn>
                </a:cxnLst>
                <a:rect l="0" t="0" r="r" b="b"/>
                <a:pathLst>
                  <a:path w="111" h="15">
                    <a:moveTo>
                      <a:pt x="0" y="15"/>
                    </a:moveTo>
                    <a:lnTo>
                      <a:pt x="53" y="6"/>
                    </a:lnTo>
                    <a:lnTo>
                      <a:pt x="111" y="0"/>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6" name="Freeform 39">
                <a:extLst>
                  <a:ext uri="{FF2B5EF4-FFF2-40B4-BE49-F238E27FC236}">
                    <a16:creationId xmlns:a16="http://schemas.microsoft.com/office/drawing/2014/main" id="{E705896B-D404-3571-1D46-ADCA835B785F}"/>
                  </a:ext>
                </a:extLst>
              </p:cNvPr>
              <p:cNvSpPr>
                <a:spLocks/>
              </p:cNvSpPr>
              <p:nvPr/>
            </p:nvSpPr>
            <p:spPr bwMode="auto">
              <a:xfrm>
                <a:off x="2384" y="1912"/>
                <a:ext cx="217" cy="104"/>
              </a:xfrm>
              <a:custGeom>
                <a:avLst/>
                <a:gdLst>
                  <a:gd name="T0" fmla="*/ 217 w 217"/>
                  <a:gd name="T1" fmla="*/ 0 h 104"/>
                  <a:gd name="T2" fmla="*/ 194 w 217"/>
                  <a:gd name="T3" fmla="*/ 13 h 104"/>
                  <a:gd name="T4" fmla="*/ 159 w 217"/>
                  <a:gd name="T5" fmla="*/ 27 h 104"/>
                  <a:gd name="T6" fmla="*/ 101 w 217"/>
                  <a:gd name="T7" fmla="*/ 56 h 104"/>
                  <a:gd name="T8" fmla="*/ 96 w 217"/>
                  <a:gd name="T9" fmla="*/ 59 h 104"/>
                  <a:gd name="T10" fmla="*/ 43 w 217"/>
                  <a:gd name="T11" fmla="*/ 82 h 104"/>
                  <a:gd name="T12" fmla="*/ 0 w 21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217" h="104">
                    <a:moveTo>
                      <a:pt x="217" y="0"/>
                    </a:moveTo>
                    <a:lnTo>
                      <a:pt x="194" y="13"/>
                    </a:lnTo>
                    <a:lnTo>
                      <a:pt x="159" y="27"/>
                    </a:lnTo>
                    <a:lnTo>
                      <a:pt x="101" y="56"/>
                    </a:lnTo>
                    <a:lnTo>
                      <a:pt x="96" y="59"/>
                    </a:lnTo>
                    <a:lnTo>
                      <a:pt x="43" y="82"/>
                    </a:lnTo>
                    <a:lnTo>
                      <a:pt x="0" y="104"/>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7" name="Freeform 40">
                <a:extLst>
                  <a:ext uri="{FF2B5EF4-FFF2-40B4-BE49-F238E27FC236}">
                    <a16:creationId xmlns:a16="http://schemas.microsoft.com/office/drawing/2014/main" id="{0505053E-38AC-A2C5-2302-D4A133C52F64}"/>
                  </a:ext>
                </a:extLst>
              </p:cNvPr>
              <p:cNvSpPr>
                <a:spLocks/>
              </p:cNvSpPr>
              <p:nvPr/>
            </p:nvSpPr>
            <p:spPr bwMode="auto">
              <a:xfrm>
                <a:off x="1901" y="2104"/>
                <a:ext cx="317" cy="625"/>
              </a:xfrm>
              <a:custGeom>
                <a:avLst/>
                <a:gdLst>
                  <a:gd name="T0" fmla="*/ 317 w 317"/>
                  <a:gd name="T1" fmla="*/ 0 h 625"/>
                  <a:gd name="T2" fmla="*/ 309 w 317"/>
                  <a:gd name="T3" fmla="*/ 5 h 625"/>
                  <a:gd name="T4" fmla="*/ 292 w 317"/>
                  <a:gd name="T5" fmla="*/ 14 h 625"/>
                  <a:gd name="T6" fmla="*/ 236 w 317"/>
                  <a:gd name="T7" fmla="*/ 51 h 625"/>
                  <a:gd name="T8" fmla="*/ 234 w 317"/>
                  <a:gd name="T9" fmla="*/ 52 h 625"/>
                  <a:gd name="T10" fmla="*/ 176 w 317"/>
                  <a:gd name="T11" fmla="*/ 92 h 625"/>
                  <a:gd name="T12" fmla="*/ 169 w 317"/>
                  <a:gd name="T13" fmla="*/ 97 h 625"/>
                  <a:gd name="T14" fmla="*/ 118 w 317"/>
                  <a:gd name="T15" fmla="*/ 139 h 625"/>
                  <a:gd name="T16" fmla="*/ 113 w 317"/>
                  <a:gd name="T17" fmla="*/ 143 h 625"/>
                  <a:gd name="T18" fmla="*/ 67 w 317"/>
                  <a:gd name="T19" fmla="*/ 189 h 625"/>
                  <a:gd name="T20" fmla="*/ 60 w 317"/>
                  <a:gd name="T21" fmla="*/ 199 h 625"/>
                  <a:gd name="T22" fmla="*/ 31 w 317"/>
                  <a:gd name="T23" fmla="*/ 235 h 625"/>
                  <a:gd name="T24" fmla="*/ 10 w 317"/>
                  <a:gd name="T25" fmla="*/ 281 h 625"/>
                  <a:gd name="T26" fmla="*/ 1 w 317"/>
                  <a:gd name="T27" fmla="*/ 321 h 625"/>
                  <a:gd name="T28" fmla="*/ 0 w 317"/>
                  <a:gd name="T29" fmla="*/ 327 h 625"/>
                  <a:gd name="T30" fmla="*/ 0 w 317"/>
                  <a:gd name="T31" fmla="*/ 373 h 625"/>
                  <a:gd name="T32" fmla="*/ 1 w 317"/>
                  <a:gd name="T33" fmla="*/ 378 h 625"/>
                  <a:gd name="T34" fmla="*/ 9 w 317"/>
                  <a:gd name="T35" fmla="*/ 419 h 625"/>
                  <a:gd name="T36" fmla="*/ 24 w 317"/>
                  <a:gd name="T37" fmla="*/ 465 h 625"/>
                  <a:gd name="T38" fmla="*/ 48 w 317"/>
                  <a:gd name="T39" fmla="*/ 511 h 625"/>
                  <a:gd name="T40" fmla="*/ 60 w 317"/>
                  <a:gd name="T41" fmla="*/ 529 h 625"/>
                  <a:gd name="T42" fmla="*/ 73 w 317"/>
                  <a:gd name="T43" fmla="*/ 557 h 625"/>
                  <a:gd name="T44" fmla="*/ 95 w 317"/>
                  <a:gd name="T45" fmla="*/ 603 h 625"/>
                  <a:gd name="T46" fmla="*/ 60 w 317"/>
                  <a:gd name="T47" fmla="*/ 625 h 625"/>
                  <a:gd name="T48" fmla="*/ 26 w 317"/>
                  <a:gd name="T49" fmla="*/ 61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625">
                    <a:moveTo>
                      <a:pt x="317" y="0"/>
                    </a:moveTo>
                    <a:lnTo>
                      <a:pt x="309" y="5"/>
                    </a:lnTo>
                    <a:lnTo>
                      <a:pt x="292" y="14"/>
                    </a:lnTo>
                    <a:lnTo>
                      <a:pt x="236" y="51"/>
                    </a:lnTo>
                    <a:lnTo>
                      <a:pt x="234" y="52"/>
                    </a:lnTo>
                    <a:lnTo>
                      <a:pt x="176" y="92"/>
                    </a:lnTo>
                    <a:lnTo>
                      <a:pt x="169" y="97"/>
                    </a:lnTo>
                    <a:lnTo>
                      <a:pt x="118" y="139"/>
                    </a:lnTo>
                    <a:lnTo>
                      <a:pt x="113" y="143"/>
                    </a:lnTo>
                    <a:lnTo>
                      <a:pt x="67" y="189"/>
                    </a:lnTo>
                    <a:lnTo>
                      <a:pt x="60" y="199"/>
                    </a:lnTo>
                    <a:lnTo>
                      <a:pt x="31" y="235"/>
                    </a:lnTo>
                    <a:lnTo>
                      <a:pt x="10" y="281"/>
                    </a:lnTo>
                    <a:lnTo>
                      <a:pt x="1" y="321"/>
                    </a:lnTo>
                    <a:lnTo>
                      <a:pt x="0" y="327"/>
                    </a:lnTo>
                    <a:lnTo>
                      <a:pt x="0" y="373"/>
                    </a:lnTo>
                    <a:lnTo>
                      <a:pt x="1" y="378"/>
                    </a:lnTo>
                    <a:lnTo>
                      <a:pt x="9" y="419"/>
                    </a:lnTo>
                    <a:lnTo>
                      <a:pt x="24" y="465"/>
                    </a:lnTo>
                    <a:lnTo>
                      <a:pt x="48" y="511"/>
                    </a:lnTo>
                    <a:lnTo>
                      <a:pt x="60" y="529"/>
                    </a:lnTo>
                    <a:lnTo>
                      <a:pt x="73" y="557"/>
                    </a:lnTo>
                    <a:lnTo>
                      <a:pt x="95" y="603"/>
                    </a:lnTo>
                    <a:lnTo>
                      <a:pt x="60" y="625"/>
                    </a:lnTo>
                    <a:lnTo>
                      <a:pt x="26" y="614"/>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8" name="Freeform 41">
                <a:extLst>
                  <a:ext uri="{FF2B5EF4-FFF2-40B4-BE49-F238E27FC236}">
                    <a16:creationId xmlns:a16="http://schemas.microsoft.com/office/drawing/2014/main" id="{881ED785-D6BE-056C-9F46-E2E00CBE81DB}"/>
                  </a:ext>
                </a:extLst>
              </p:cNvPr>
              <p:cNvSpPr>
                <a:spLocks/>
              </p:cNvSpPr>
              <p:nvPr/>
            </p:nvSpPr>
            <p:spPr bwMode="auto">
              <a:xfrm>
                <a:off x="934" y="2567"/>
                <a:ext cx="820" cy="88"/>
              </a:xfrm>
              <a:custGeom>
                <a:avLst/>
                <a:gdLst>
                  <a:gd name="T0" fmla="*/ 820 w 820"/>
                  <a:gd name="T1" fmla="*/ 79 h 88"/>
                  <a:gd name="T2" fmla="*/ 794 w 820"/>
                  <a:gd name="T3" fmla="*/ 67 h 88"/>
                  <a:gd name="T4" fmla="*/ 736 w 820"/>
                  <a:gd name="T5" fmla="*/ 50 h 88"/>
                  <a:gd name="T6" fmla="*/ 730 w 820"/>
                  <a:gd name="T7" fmla="*/ 48 h 88"/>
                  <a:gd name="T8" fmla="*/ 677 w 820"/>
                  <a:gd name="T9" fmla="*/ 29 h 88"/>
                  <a:gd name="T10" fmla="*/ 619 w 820"/>
                  <a:gd name="T11" fmla="*/ 15 h 88"/>
                  <a:gd name="T12" fmla="*/ 561 w 820"/>
                  <a:gd name="T13" fmla="*/ 7 h 88"/>
                  <a:gd name="T14" fmla="*/ 502 w 820"/>
                  <a:gd name="T15" fmla="*/ 2 h 88"/>
                  <a:gd name="T16" fmla="*/ 502 w 820"/>
                  <a:gd name="T17" fmla="*/ 2 h 88"/>
                  <a:gd name="T18" fmla="*/ 444 w 820"/>
                  <a:gd name="T19" fmla="*/ 0 h 88"/>
                  <a:gd name="T20" fmla="*/ 395 w 820"/>
                  <a:gd name="T21" fmla="*/ 2 h 88"/>
                  <a:gd name="T22" fmla="*/ 386 w 820"/>
                  <a:gd name="T23" fmla="*/ 2 h 88"/>
                  <a:gd name="T24" fmla="*/ 328 w 820"/>
                  <a:gd name="T25" fmla="*/ 7 h 88"/>
                  <a:gd name="T26" fmla="*/ 270 w 820"/>
                  <a:gd name="T27" fmla="*/ 14 h 88"/>
                  <a:gd name="T28" fmla="*/ 211 w 820"/>
                  <a:gd name="T29" fmla="*/ 25 h 88"/>
                  <a:gd name="T30" fmla="*/ 153 w 820"/>
                  <a:gd name="T31" fmla="*/ 41 h 88"/>
                  <a:gd name="T32" fmla="*/ 133 w 820"/>
                  <a:gd name="T33" fmla="*/ 48 h 88"/>
                  <a:gd name="T34" fmla="*/ 95 w 820"/>
                  <a:gd name="T35" fmla="*/ 56 h 88"/>
                  <a:gd name="T36" fmla="*/ 37 w 820"/>
                  <a:gd name="T37" fmla="*/ 73 h 88"/>
                  <a:gd name="T38" fmla="*/ 0 w 820"/>
                  <a:gd name="T3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0" h="88">
                    <a:moveTo>
                      <a:pt x="820" y="79"/>
                    </a:moveTo>
                    <a:lnTo>
                      <a:pt x="794" y="67"/>
                    </a:lnTo>
                    <a:lnTo>
                      <a:pt x="736" y="50"/>
                    </a:lnTo>
                    <a:lnTo>
                      <a:pt x="730" y="48"/>
                    </a:lnTo>
                    <a:lnTo>
                      <a:pt x="677" y="29"/>
                    </a:lnTo>
                    <a:lnTo>
                      <a:pt x="619" y="15"/>
                    </a:lnTo>
                    <a:lnTo>
                      <a:pt x="561" y="7"/>
                    </a:lnTo>
                    <a:lnTo>
                      <a:pt x="502" y="2"/>
                    </a:lnTo>
                    <a:lnTo>
                      <a:pt x="502" y="2"/>
                    </a:lnTo>
                    <a:lnTo>
                      <a:pt x="444" y="0"/>
                    </a:lnTo>
                    <a:lnTo>
                      <a:pt x="395" y="2"/>
                    </a:lnTo>
                    <a:lnTo>
                      <a:pt x="386" y="2"/>
                    </a:lnTo>
                    <a:lnTo>
                      <a:pt x="328" y="7"/>
                    </a:lnTo>
                    <a:lnTo>
                      <a:pt x="270" y="14"/>
                    </a:lnTo>
                    <a:lnTo>
                      <a:pt x="211" y="25"/>
                    </a:lnTo>
                    <a:lnTo>
                      <a:pt x="153" y="41"/>
                    </a:lnTo>
                    <a:lnTo>
                      <a:pt x="133" y="48"/>
                    </a:lnTo>
                    <a:lnTo>
                      <a:pt x="95" y="56"/>
                    </a:lnTo>
                    <a:lnTo>
                      <a:pt x="37" y="73"/>
                    </a:lnTo>
                    <a:lnTo>
                      <a:pt x="0" y="88"/>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9" name="Freeform 42">
                <a:extLst>
                  <a:ext uri="{FF2B5EF4-FFF2-40B4-BE49-F238E27FC236}">
                    <a16:creationId xmlns:a16="http://schemas.microsoft.com/office/drawing/2014/main" id="{0384DE6C-C14A-980F-D87B-4F54F4E2C68D}"/>
                  </a:ext>
                </a:extLst>
              </p:cNvPr>
              <p:cNvSpPr>
                <a:spLocks/>
              </p:cNvSpPr>
              <p:nvPr/>
            </p:nvSpPr>
            <p:spPr bwMode="auto">
              <a:xfrm>
                <a:off x="674" y="2717"/>
                <a:ext cx="83" cy="36"/>
              </a:xfrm>
              <a:custGeom>
                <a:avLst/>
                <a:gdLst>
                  <a:gd name="T0" fmla="*/ 83 w 83"/>
                  <a:gd name="T1" fmla="*/ 0 h 36"/>
                  <a:gd name="T2" fmla="*/ 64 w 83"/>
                  <a:gd name="T3" fmla="*/ 6 h 36"/>
                  <a:gd name="T4" fmla="*/ 6 w 83"/>
                  <a:gd name="T5" fmla="*/ 33 h 36"/>
                  <a:gd name="T6" fmla="*/ 0 w 83"/>
                  <a:gd name="T7" fmla="*/ 36 h 36"/>
                </a:gdLst>
                <a:ahLst/>
                <a:cxnLst>
                  <a:cxn ang="0">
                    <a:pos x="T0" y="T1"/>
                  </a:cxn>
                  <a:cxn ang="0">
                    <a:pos x="T2" y="T3"/>
                  </a:cxn>
                  <a:cxn ang="0">
                    <a:pos x="T4" y="T5"/>
                  </a:cxn>
                  <a:cxn ang="0">
                    <a:pos x="T6" y="T7"/>
                  </a:cxn>
                </a:cxnLst>
                <a:rect l="0" t="0" r="r" b="b"/>
                <a:pathLst>
                  <a:path w="83" h="36">
                    <a:moveTo>
                      <a:pt x="83" y="0"/>
                    </a:moveTo>
                    <a:lnTo>
                      <a:pt x="64" y="6"/>
                    </a:lnTo>
                    <a:lnTo>
                      <a:pt x="6" y="33"/>
                    </a:lnTo>
                    <a:lnTo>
                      <a:pt x="0" y="36"/>
                    </a:lnTo>
                  </a:path>
                </a:pathLst>
              </a:custGeom>
              <a:noFill/>
              <a:ln w="6350" cap="flat">
                <a:solidFill>
                  <a:srgbClr val="3E27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0" name="Freeform 43">
                <a:extLst>
                  <a:ext uri="{FF2B5EF4-FFF2-40B4-BE49-F238E27FC236}">
                    <a16:creationId xmlns:a16="http://schemas.microsoft.com/office/drawing/2014/main" id="{21D3129A-2E51-E539-B48C-03E4BEC35B79}"/>
                  </a:ext>
                </a:extLst>
              </p:cNvPr>
              <p:cNvSpPr>
                <a:spLocks/>
              </p:cNvSpPr>
              <p:nvPr/>
            </p:nvSpPr>
            <p:spPr bwMode="auto">
              <a:xfrm>
                <a:off x="400" y="2404"/>
                <a:ext cx="191" cy="349"/>
              </a:xfrm>
              <a:custGeom>
                <a:avLst/>
                <a:gdLst>
                  <a:gd name="T0" fmla="*/ 0 w 191"/>
                  <a:gd name="T1" fmla="*/ 349 h 349"/>
                  <a:gd name="T2" fmla="*/ 47 w 191"/>
                  <a:gd name="T3" fmla="*/ 310 h 349"/>
                  <a:gd name="T4" fmla="*/ 55 w 191"/>
                  <a:gd name="T5" fmla="*/ 303 h 349"/>
                  <a:gd name="T6" fmla="*/ 104 w 191"/>
                  <a:gd name="T7" fmla="*/ 257 h 349"/>
                  <a:gd name="T8" fmla="*/ 105 w 191"/>
                  <a:gd name="T9" fmla="*/ 257 h 349"/>
                  <a:gd name="T10" fmla="*/ 147 w 191"/>
                  <a:gd name="T11" fmla="*/ 211 h 349"/>
                  <a:gd name="T12" fmla="*/ 163 w 191"/>
                  <a:gd name="T13" fmla="*/ 184 h 349"/>
                  <a:gd name="T14" fmla="*/ 177 w 191"/>
                  <a:gd name="T15" fmla="*/ 165 h 349"/>
                  <a:gd name="T16" fmla="*/ 191 w 191"/>
                  <a:gd name="T17" fmla="*/ 119 h 349"/>
                  <a:gd name="T18" fmla="*/ 182 w 191"/>
                  <a:gd name="T19" fmla="*/ 73 h 349"/>
                  <a:gd name="T20" fmla="*/ 163 w 191"/>
                  <a:gd name="T21" fmla="*/ 52 h 349"/>
                  <a:gd name="T22" fmla="*/ 127 w 191"/>
                  <a:gd name="T23" fmla="*/ 27 h 349"/>
                  <a:gd name="T24" fmla="*/ 105 w 191"/>
                  <a:gd name="T25" fmla="*/ 16 h 349"/>
                  <a:gd name="T26" fmla="*/ 62 w 191"/>
                  <a:gd name="T2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349">
                    <a:moveTo>
                      <a:pt x="0" y="349"/>
                    </a:moveTo>
                    <a:lnTo>
                      <a:pt x="47" y="310"/>
                    </a:lnTo>
                    <a:lnTo>
                      <a:pt x="55" y="303"/>
                    </a:lnTo>
                    <a:lnTo>
                      <a:pt x="104" y="257"/>
                    </a:lnTo>
                    <a:lnTo>
                      <a:pt x="105" y="257"/>
                    </a:lnTo>
                    <a:lnTo>
                      <a:pt x="147" y="211"/>
                    </a:lnTo>
                    <a:lnTo>
                      <a:pt x="163" y="184"/>
                    </a:lnTo>
                    <a:lnTo>
                      <a:pt x="177" y="165"/>
                    </a:lnTo>
                    <a:lnTo>
                      <a:pt x="191" y="119"/>
                    </a:lnTo>
                    <a:lnTo>
                      <a:pt x="182" y="73"/>
                    </a:lnTo>
                    <a:lnTo>
                      <a:pt x="163" y="52"/>
                    </a:lnTo>
                    <a:lnTo>
                      <a:pt x="127" y="27"/>
                    </a:lnTo>
                    <a:lnTo>
                      <a:pt x="105" y="16"/>
                    </a:lnTo>
                    <a:lnTo>
                      <a:pt x="62"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1" name="Freeform 44">
                <a:extLst>
                  <a:ext uri="{FF2B5EF4-FFF2-40B4-BE49-F238E27FC236}">
                    <a16:creationId xmlns:a16="http://schemas.microsoft.com/office/drawing/2014/main" id="{70DEF12C-C7DA-6B00-D273-97872F31D16D}"/>
                  </a:ext>
                </a:extLst>
              </p:cNvPr>
              <p:cNvSpPr>
                <a:spLocks/>
              </p:cNvSpPr>
              <p:nvPr/>
            </p:nvSpPr>
            <p:spPr bwMode="auto">
              <a:xfrm>
                <a:off x="389" y="1517"/>
                <a:ext cx="195" cy="715"/>
              </a:xfrm>
              <a:custGeom>
                <a:avLst/>
                <a:gdLst>
                  <a:gd name="T0" fmla="*/ 51 w 195"/>
                  <a:gd name="T1" fmla="*/ 715 h 715"/>
                  <a:gd name="T2" fmla="*/ 58 w 195"/>
                  <a:gd name="T3" fmla="*/ 705 h 715"/>
                  <a:gd name="T4" fmla="*/ 73 w 195"/>
                  <a:gd name="T5" fmla="*/ 684 h 715"/>
                  <a:gd name="T6" fmla="*/ 104 w 195"/>
                  <a:gd name="T7" fmla="*/ 638 h 715"/>
                  <a:gd name="T8" fmla="*/ 116 w 195"/>
                  <a:gd name="T9" fmla="*/ 616 h 715"/>
                  <a:gd name="T10" fmla="*/ 133 w 195"/>
                  <a:gd name="T11" fmla="*/ 592 h 715"/>
                  <a:gd name="T12" fmla="*/ 158 w 195"/>
                  <a:gd name="T13" fmla="*/ 546 h 715"/>
                  <a:gd name="T14" fmla="*/ 174 w 195"/>
                  <a:gd name="T15" fmla="*/ 500 h 715"/>
                  <a:gd name="T16" fmla="*/ 174 w 195"/>
                  <a:gd name="T17" fmla="*/ 498 h 715"/>
                  <a:gd name="T18" fmla="*/ 189 w 195"/>
                  <a:gd name="T19" fmla="*/ 454 h 715"/>
                  <a:gd name="T20" fmla="*/ 195 w 195"/>
                  <a:gd name="T21" fmla="*/ 408 h 715"/>
                  <a:gd name="T22" fmla="*/ 194 w 195"/>
                  <a:gd name="T23" fmla="*/ 362 h 715"/>
                  <a:gd name="T24" fmla="*/ 185 w 195"/>
                  <a:gd name="T25" fmla="*/ 315 h 715"/>
                  <a:gd name="T26" fmla="*/ 174 w 195"/>
                  <a:gd name="T27" fmla="*/ 287 h 715"/>
                  <a:gd name="T28" fmla="*/ 170 w 195"/>
                  <a:gd name="T29" fmla="*/ 269 h 715"/>
                  <a:gd name="T30" fmla="*/ 152 w 195"/>
                  <a:gd name="T31" fmla="*/ 223 h 715"/>
                  <a:gd name="T32" fmla="*/ 125 w 195"/>
                  <a:gd name="T33" fmla="*/ 177 h 715"/>
                  <a:gd name="T34" fmla="*/ 116 w 195"/>
                  <a:gd name="T35" fmla="*/ 165 h 715"/>
                  <a:gd name="T36" fmla="*/ 98 w 195"/>
                  <a:gd name="T37" fmla="*/ 131 h 715"/>
                  <a:gd name="T38" fmla="*/ 64 w 195"/>
                  <a:gd name="T39" fmla="*/ 85 h 715"/>
                  <a:gd name="T40" fmla="*/ 58 w 195"/>
                  <a:gd name="T41" fmla="*/ 78 h 715"/>
                  <a:gd name="T42" fmla="*/ 34 w 195"/>
                  <a:gd name="T43" fmla="*/ 39 h 715"/>
                  <a:gd name="T44" fmla="*/ 0 w 195"/>
                  <a:gd name="T45"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715">
                    <a:moveTo>
                      <a:pt x="51" y="715"/>
                    </a:moveTo>
                    <a:lnTo>
                      <a:pt x="58" y="705"/>
                    </a:lnTo>
                    <a:lnTo>
                      <a:pt x="73" y="684"/>
                    </a:lnTo>
                    <a:lnTo>
                      <a:pt x="104" y="638"/>
                    </a:lnTo>
                    <a:lnTo>
                      <a:pt x="116" y="616"/>
                    </a:lnTo>
                    <a:lnTo>
                      <a:pt x="133" y="592"/>
                    </a:lnTo>
                    <a:lnTo>
                      <a:pt x="158" y="546"/>
                    </a:lnTo>
                    <a:lnTo>
                      <a:pt x="174" y="500"/>
                    </a:lnTo>
                    <a:lnTo>
                      <a:pt x="174" y="498"/>
                    </a:lnTo>
                    <a:lnTo>
                      <a:pt x="189" y="454"/>
                    </a:lnTo>
                    <a:lnTo>
                      <a:pt x="195" y="408"/>
                    </a:lnTo>
                    <a:lnTo>
                      <a:pt x="194" y="362"/>
                    </a:lnTo>
                    <a:lnTo>
                      <a:pt x="185" y="315"/>
                    </a:lnTo>
                    <a:lnTo>
                      <a:pt x="174" y="287"/>
                    </a:lnTo>
                    <a:lnTo>
                      <a:pt x="170" y="269"/>
                    </a:lnTo>
                    <a:lnTo>
                      <a:pt x="152" y="223"/>
                    </a:lnTo>
                    <a:lnTo>
                      <a:pt x="125" y="177"/>
                    </a:lnTo>
                    <a:lnTo>
                      <a:pt x="116" y="165"/>
                    </a:lnTo>
                    <a:lnTo>
                      <a:pt x="98" y="131"/>
                    </a:lnTo>
                    <a:lnTo>
                      <a:pt x="64" y="85"/>
                    </a:lnTo>
                    <a:lnTo>
                      <a:pt x="58" y="78"/>
                    </a:lnTo>
                    <a:lnTo>
                      <a:pt x="34" y="39"/>
                    </a:lnTo>
                    <a:lnTo>
                      <a:pt x="0"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2" name="Freeform 45">
                <a:extLst>
                  <a:ext uri="{FF2B5EF4-FFF2-40B4-BE49-F238E27FC236}">
                    <a16:creationId xmlns:a16="http://schemas.microsoft.com/office/drawing/2014/main" id="{43713303-4F22-1CC0-A1E4-4082D711E804}"/>
                  </a:ext>
                </a:extLst>
              </p:cNvPr>
              <p:cNvSpPr>
                <a:spLocks/>
              </p:cNvSpPr>
              <p:nvPr/>
            </p:nvSpPr>
            <p:spPr bwMode="auto">
              <a:xfrm>
                <a:off x="512" y="1495"/>
                <a:ext cx="779" cy="126"/>
              </a:xfrm>
              <a:custGeom>
                <a:avLst/>
                <a:gdLst>
                  <a:gd name="T0" fmla="*/ 0 w 779"/>
                  <a:gd name="T1" fmla="*/ 0 h 126"/>
                  <a:gd name="T2" fmla="*/ 41 w 779"/>
                  <a:gd name="T3" fmla="*/ 15 h 126"/>
                  <a:gd name="T4" fmla="*/ 51 w 779"/>
                  <a:gd name="T5" fmla="*/ 21 h 126"/>
                  <a:gd name="T6" fmla="*/ 109 w 779"/>
                  <a:gd name="T7" fmla="*/ 46 h 126"/>
                  <a:gd name="T8" fmla="*/ 155 w 779"/>
                  <a:gd name="T9" fmla="*/ 61 h 126"/>
                  <a:gd name="T10" fmla="*/ 168 w 779"/>
                  <a:gd name="T11" fmla="*/ 67 h 126"/>
                  <a:gd name="T12" fmla="*/ 226 w 779"/>
                  <a:gd name="T13" fmla="*/ 88 h 126"/>
                  <a:gd name="T14" fmla="*/ 284 w 779"/>
                  <a:gd name="T15" fmla="*/ 102 h 126"/>
                  <a:gd name="T16" fmla="*/ 317 w 779"/>
                  <a:gd name="T17" fmla="*/ 107 h 126"/>
                  <a:gd name="T18" fmla="*/ 342 w 779"/>
                  <a:gd name="T19" fmla="*/ 114 h 126"/>
                  <a:gd name="T20" fmla="*/ 400 w 779"/>
                  <a:gd name="T21" fmla="*/ 122 h 126"/>
                  <a:gd name="T22" fmla="*/ 459 w 779"/>
                  <a:gd name="T23" fmla="*/ 126 h 126"/>
                  <a:gd name="T24" fmla="*/ 517 w 779"/>
                  <a:gd name="T25" fmla="*/ 125 h 126"/>
                  <a:gd name="T26" fmla="*/ 575 w 779"/>
                  <a:gd name="T27" fmla="*/ 120 h 126"/>
                  <a:gd name="T28" fmla="*/ 633 w 779"/>
                  <a:gd name="T29" fmla="*/ 110 h 126"/>
                  <a:gd name="T30" fmla="*/ 643 w 779"/>
                  <a:gd name="T31" fmla="*/ 107 h 126"/>
                  <a:gd name="T32" fmla="*/ 692 w 779"/>
                  <a:gd name="T33" fmla="*/ 98 h 126"/>
                  <a:gd name="T34" fmla="*/ 750 w 779"/>
                  <a:gd name="T35" fmla="*/ 83 h 126"/>
                  <a:gd name="T36" fmla="*/ 779 w 779"/>
                  <a:gd name="T3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126">
                    <a:moveTo>
                      <a:pt x="0" y="0"/>
                    </a:moveTo>
                    <a:lnTo>
                      <a:pt x="41" y="15"/>
                    </a:lnTo>
                    <a:lnTo>
                      <a:pt x="51" y="21"/>
                    </a:lnTo>
                    <a:lnTo>
                      <a:pt x="109" y="46"/>
                    </a:lnTo>
                    <a:lnTo>
                      <a:pt x="155" y="61"/>
                    </a:lnTo>
                    <a:lnTo>
                      <a:pt x="168" y="67"/>
                    </a:lnTo>
                    <a:lnTo>
                      <a:pt x="226" y="88"/>
                    </a:lnTo>
                    <a:lnTo>
                      <a:pt x="284" y="102"/>
                    </a:lnTo>
                    <a:lnTo>
                      <a:pt x="317" y="107"/>
                    </a:lnTo>
                    <a:lnTo>
                      <a:pt x="342" y="114"/>
                    </a:lnTo>
                    <a:lnTo>
                      <a:pt x="400" y="122"/>
                    </a:lnTo>
                    <a:lnTo>
                      <a:pt x="459" y="126"/>
                    </a:lnTo>
                    <a:lnTo>
                      <a:pt x="517" y="125"/>
                    </a:lnTo>
                    <a:lnTo>
                      <a:pt x="575" y="120"/>
                    </a:lnTo>
                    <a:lnTo>
                      <a:pt x="633" y="110"/>
                    </a:lnTo>
                    <a:lnTo>
                      <a:pt x="643" y="107"/>
                    </a:lnTo>
                    <a:lnTo>
                      <a:pt x="692" y="98"/>
                    </a:lnTo>
                    <a:lnTo>
                      <a:pt x="750" y="83"/>
                    </a:lnTo>
                    <a:lnTo>
                      <a:pt x="779" y="73"/>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3" name="Freeform 46">
                <a:extLst>
                  <a:ext uri="{FF2B5EF4-FFF2-40B4-BE49-F238E27FC236}">
                    <a16:creationId xmlns:a16="http://schemas.microsoft.com/office/drawing/2014/main" id="{5276C3F4-4F7E-9B07-9D9F-06F7B87102B1}"/>
                  </a:ext>
                </a:extLst>
              </p:cNvPr>
              <p:cNvSpPr>
                <a:spLocks/>
              </p:cNvSpPr>
              <p:nvPr/>
            </p:nvSpPr>
            <p:spPr bwMode="auto">
              <a:xfrm>
                <a:off x="1499" y="1152"/>
                <a:ext cx="728" cy="331"/>
              </a:xfrm>
              <a:custGeom>
                <a:avLst/>
                <a:gdLst>
                  <a:gd name="T0" fmla="*/ 0 w 728"/>
                  <a:gd name="T1" fmla="*/ 331 h 331"/>
                  <a:gd name="T2" fmla="*/ 35 w 728"/>
                  <a:gd name="T3" fmla="*/ 312 h 331"/>
                  <a:gd name="T4" fmla="*/ 54 w 728"/>
                  <a:gd name="T5" fmla="*/ 303 h 331"/>
                  <a:gd name="T6" fmla="*/ 112 w 728"/>
                  <a:gd name="T7" fmla="*/ 270 h 331"/>
                  <a:gd name="T8" fmla="*/ 119 w 728"/>
                  <a:gd name="T9" fmla="*/ 266 h 331"/>
                  <a:gd name="T10" fmla="*/ 171 w 728"/>
                  <a:gd name="T11" fmla="*/ 237 h 331"/>
                  <a:gd name="T12" fmla="*/ 197 w 728"/>
                  <a:gd name="T13" fmla="*/ 220 h 331"/>
                  <a:gd name="T14" fmla="*/ 229 w 728"/>
                  <a:gd name="T15" fmla="*/ 201 h 331"/>
                  <a:gd name="T16" fmla="*/ 271 w 728"/>
                  <a:gd name="T17" fmla="*/ 174 h 331"/>
                  <a:gd name="T18" fmla="*/ 287 w 728"/>
                  <a:gd name="T19" fmla="*/ 165 h 331"/>
                  <a:gd name="T20" fmla="*/ 345 w 728"/>
                  <a:gd name="T21" fmla="*/ 129 h 331"/>
                  <a:gd name="T22" fmla="*/ 347 w 728"/>
                  <a:gd name="T23" fmla="*/ 128 h 331"/>
                  <a:gd name="T24" fmla="*/ 403 w 728"/>
                  <a:gd name="T25" fmla="*/ 100 h 331"/>
                  <a:gd name="T26" fmla="*/ 439 w 728"/>
                  <a:gd name="T27" fmla="*/ 82 h 331"/>
                  <a:gd name="T28" fmla="*/ 462 w 728"/>
                  <a:gd name="T29" fmla="*/ 73 h 331"/>
                  <a:gd name="T30" fmla="*/ 520 w 728"/>
                  <a:gd name="T31" fmla="*/ 52 h 331"/>
                  <a:gd name="T32" fmla="*/ 567 w 728"/>
                  <a:gd name="T33" fmla="*/ 36 h 331"/>
                  <a:gd name="T34" fmla="*/ 578 w 728"/>
                  <a:gd name="T35" fmla="*/ 33 h 331"/>
                  <a:gd name="T36" fmla="*/ 636 w 728"/>
                  <a:gd name="T37" fmla="*/ 20 h 331"/>
                  <a:gd name="T38" fmla="*/ 694 w 728"/>
                  <a:gd name="T39" fmla="*/ 8 h 331"/>
                  <a:gd name="T40" fmla="*/ 728 w 728"/>
                  <a:gd name="T4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8" h="331">
                    <a:moveTo>
                      <a:pt x="0" y="331"/>
                    </a:moveTo>
                    <a:lnTo>
                      <a:pt x="35" y="312"/>
                    </a:lnTo>
                    <a:lnTo>
                      <a:pt x="54" y="303"/>
                    </a:lnTo>
                    <a:lnTo>
                      <a:pt x="112" y="270"/>
                    </a:lnTo>
                    <a:lnTo>
                      <a:pt x="119" y="266"/>
                    </a:lnTo>
                    <a:lnTo>
                      <a:pt x="171" y="237"/>
                    </a:lnTo>
                    <a:lnTo>
                      <a:pt x="197" y="220"/>
                    </a:lnTo>
                    <a:lnTo>
                      <a:pt x="229" y="201"/>
                    </a:lnTo>
                    <a:lnTo>
                      <a:pt x="271" y="174"/>
                    </a:lnTo>
                    <a:lnTo>
                      <a:pt x="287" y="165"/>
                    </a:lnTo>
                    <a:lnTo>
                      <a:pt x="345" y="129"/>
                    </a:lnTo>
                    <a:lnTo>
                      <a:pt x="347" y="128"/>
                    </a:lnTo>
                    <a:lnTo>
                      <a:pt x="403" y="100"/>
                    </a:lnTo>
                    <a:lnTo>
                      <a:pt x="439" y="82"/>
                    </a:lnTo>
                    <a:lnTo>
                      <a:pt x="462" y="73"/>
                    </a:lnTo>
                    <a:lnTo>
                      <a:pt x="520" y="52"/>
                    </a:lnTo>
                    <a:lnTo>
                      <a:pt x="567" y="36"/>
                    </a:lnTo>
                    <a:lnTo>
                      <a:pt x="578" y="33"/>
                    </a:lnTo>
                    <a:lnTo>
                      <a:pt x="636" y="20"/>
                    </a:lnTo>
                    <a:lnTo>
                      <a:pt x="694" y="8"/>
                    </a:lnTo>
                    <a:lnTo>
                      <a:pt x="728"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4" name="Freeform 47">
                <a:extLst>
                  <a:ext uri="{FF2B5EF4-FFF2-40B4-BE49-F238E27FC236}">
                    <a16:creationId xmlns:a16="http://schemas.microsoft.com/office/drawing/2014/main" id="{5AA046F3-73DD-310A-54FD-4B4289D9097B}"/>
                  </a:ext>
                </a:extLst>
              </p:cNvPr>
              <p:cNvSpPr>
                <a:spLocks/>
              </p:cNvSpPr>
              <p:nvPr/>
            </p:nvSpPr>
            <p:spPr bwMode="auto">
              <a:xfrm>
                <a:off x="2448" y="1082"/>
                <a:ext cx="153" cy="29"/>
              </a:xfrm>
              <a:custGeom>
                <a:avLst/>
                <a:gdLst>
                  <a:gd name="T0" fmla="*/ 0 w 153"/>
                  <a:gd name="T1" fmla="*/ 29 h 29"/>
                  <a:gd name="T2" fmla="*/ 37 w 153"/>
                  <a:gd name="T3" fmla="*/ 20 h 29"/>
                  <a:gd name="T4" fmla="*/ 63 w 153"/>
                  <a:gd name="T5" fmla="*/ 14 h 29"/>
                  <a:gd name="T6" fmla="*/ 95 w 153"/>
                  <a:gd name="T7" fmla="*/ 9 h 29"/>
                  <a:gd name="T8" fmla="*/ 153 w 153"/>
                  <a:gd name="T9" fmla="*/ 0 h 29"/>
                </a:gdLst>
                <a:ahLst/>
                <a:cxnLst>
                  <a:cxn ang="0">
                    <a:pos x="T0" y="T1"/>
                  </a:cxn>
                  <a:cxn ang="0">
                    <a:pos x="T2" y="T3"/>
                  </a:cxn>
                  <a:cxn ang="0">
                    <a:pos x="T4" y="T5"/>
                  </a:cxn>
                  <a:cxn ang="0">
                    <a:pos x="T6" y="T7"/>
                  </a:cxn>
                  <a:cxn ang="0">
                    <a:pos x="T8" y="T9"/>
                  </a:cxn>
                </a:cxnLst>
                <a:rect l="0" t="0" r="r" b="b"/>
                <a:pathLst>
                  <a:path w="153" h="29">
                    <a:moveTo>
                      <a:pt x="0" y="29"/>
                    </a:moveTo>
                    <a:lnTo>
                      <a:pt x="37" y="20"/>
                    </a:lnTo>
                    <a:lnTo>
                      <a:pt x="63" y="14"/>
                    </a:lnTo>
                    <a:lnTo>
                      <a:pt x="95" y="9"/>
                    </a:lnTo>
                    <a:lnTo>
                      <a:pt x="153" y="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5" name="Freeform 48">
                <a:extLst>
                  <a:ext uri="{FF2B5EF4-FFF2-40B4-BE49-F238E27FC236}">
                    <a16:creationId xmlns:a16="http://schemas.microsoft.com/office/drawing/2014/main" id="{7C5F1A25-C282-BB77-B056-C855E5CB4282}"/>
                  </a:ext>
                </a:extLst>
              </p:cNvPr>
              <p:cNvSpPr>
                <a:spLocks/>
              </p:cNvSpPr>
              <p:nvPr/>
            </p:nvSpPr>
            <p:spPr bwMode="auto">
              <a:xfrm>
                <a:off x="1167" y="2608"/>
                <a:ext cx="743" cy="145"/>
              </a:xfrm>
              <a:custGeom>
                <a:avLst/>
                <a:gdLst>
                  <a:gd name="T0" fmla="*/ 743 w 743"/>
                  <a:gd name="T1" fmla="*/ 145 h 145"/>
                  <a:gd name="T2" fmla="*/ 735 w 743"/>
                  <a:gd name="T3" fmla="*/ 141 h 145"/>
                  <a:gd name="T4" fmla="*/ 677 w 743"/>
                  <a:gd name="T5" fmla="*/ 112 h 145"/>
                  <a:gd name="T6" fmla="*/ 642 w 743"/>
                  <a:gd name="T7" fmla="*/ 99 h 145"/>
                  <a:gd name="T8" fmla="*/ 619 w 743"/>
                  <a:gd name="T9" fmla="*/ 88 h 145"/>
                  <a:gd name="T10" fmla="*/ 561 w 743"/>
                  <a:gd name="T11" fmla="*/ 65 h 145"/>
                  <a:gd name="T12" fmla="*/ 519 w 743"/>
                  <a:gd name="T13" fmla="*/ 53 h 145"/>
                  <a:gd name="T14" fmla="*/ 503 w 743"/>
                  <a:gd name="T15" fmla="*/ 47 h 145"/>
                  <a:gd name="T16" fmla="*/ 444 w 743"/>
                  <a:gd name="T17" fmla="*/ 28 h 145"/>
                  <a:gd name="T18" fmla="*/ 386 w 743"/>
                  <a:gd name="T19" fmla="*/ 16 h 145"/>
                  <a:gd name="T20" fmla="*/ 328 w 743"/>
                  <a:gd name="T21" fmla="*/ 9 h 145"/>
                  <a:gd name="T22" fmla="*/ 310 w 743"/>
                  <a:gd name="T23" fmla="*/ 7 h 145"/>
                  <a:gd name="T24" fmla="*/ 269 w 743"/>
                  <a:gd name="T25" fmla="*/ 2 h 145"/>
                  <a:gd name="T26" fmla="*/ 211 w 743"/>
                  <a:gd name="T27" fmla="*/ 0 h 145"/>
                  <a:gd name="T28" fmla="*/ 153 w 743"/>
                  <a:gd name="T29" fmla="*/ 1 h 145"/>
                  <a:gd name="T30" fmla="*/ 95 w 743"/>
                  <a:gd name="T31" fmla="*/ 7 h 145"/>
                  <a:gd name="T32" fmla="*/ 95 w 743"/>
                  <a:gd name="T33" fmla="*/ 7 h 145"/>
                  <a:gd name="T34" fmla="*/ 37 w 743"/>
                  <a:gd name="T35" fmla="*/ 13 h 145"/>
                  <a:gd name="T36" fmla="*/ 0 w 743"/>
                  <a:gd name="T37" fmla="*/ 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3" h="145">
                    <a:moveTo>
                      <a:pt x="743" y="145"/>
                    </a:moveTo>
                    <a:lnTo>
                      <a:pt x="735" y="141"/>
                    </a:lnTo>
                    <a:lnTo>
                      <a:pt x="677" y="112"/>
                    </a:lnTo>
                    <a:lnTo>
                      <a:pt x="642" y="99"/>
                    </a:lnTo>
                    <a:lnTo>
                      <a:pt x="619" y="88"/>
                    </a:lnTo>
                    <a:lnTo>
                      <a:pt x="561" y="65"/>
                    </a:lnTo>
                    <a:lnTo>
                      <a:pt x="519" y="53"/>
                    </a:lnTo>
                    <a:lnTo>
                      <a:pt x="503" y="47"/>
                    </a:lnTo>
                    <a:lnTo>
                      <a:pt x="444" y="28"/>
                    </a:lnTo>
                    <a:lnTo>
                      <a:pt x="386" y="16"/>
                    </a:lnTo>
                    <a:lnTo>
                      <a:pt x="328" y="9"/>
                    </a:lnTo>
                    <a:lnTo>
                      <a:pt x="310" y="7"/>
                    </a:lnTo>
                    <a:lnTo>
                      <a:pt x="269" y="2"/>
                    </a:lnTo>
                    <a:lnTo>
                      <a:pt x="211" y="0"/>
                    </a:lnTo>
                    <a:lnTo>
                      <a:pt x="153" y="1"/>
                    </a:lnTo>
                    <a:lnTo>
                      <a:pt x="95" y="7"/>
                    </a:lnTo>
                    <a:lnTo>
                      <a:pt x="95" y="7"/>
                    </a:lnTo>
                    <a:lnTo>
                      <a:pt x="37" y="13"/>
                    </a:lnTo>
                    <a:lnTo>
                      <a:pt x="0" y="18"/>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6" name="Freeform 49">
                <a:extLst>
                  <a:ext uri="{FF2B5EF4-FFF2-40B4-BE49-F238E27FC236}">
                    <a16:creationId xmlns:a16="http://schemas.microsoft.com/office/drawing/2014/main" id="{533AF839-8276-28A0-17A5-C0D89CFA5E89}"/>
                  </a:ext>
                </a:extLst>
              </p:cNvPr>
              <p:cNvSpPr>
                <a:spLocks/>
              </p:cNvSpPr>
              <p:nvPr/>
            </p:nvSpPr>
            <p:spPr bwMode="auto">
              <a:xfrm>
                <a:off x="743" y="2680"/>
                <a:ext cx="206" cy="73"/>
              </a:xfrm>
              <a:custGeom>
                <a:avLst/>
                <a:gdLst>
                  <a:gd name="T0" fmla="*/ 206 w 206"/>
                  <a:gd name="T1" fmla="*/ 0 h 73"/>
                  <a:gd name="T2" fmla="*/ 169 w 206"/>
                  <a:gd name="T3" fmla="*/ 11 h 73"/>
                  <a:gd name="T4" fmla="*/ 129 w 206"/>
                  <a:gd name="T5" fmla="*/ 27 h 73"/>
                  <a:gd name="T6" fmla="*/ 111 w 206"/>
                  <a:gd name="T7" fmla="*/ 32 h 73"/>
                  <a:gd name="T8" fmla="*/ 53 w 206"/>
                  <a:gd name="T9" fmla="*/ 50 h 73"/>
                  <a:gd name="T10" fmla="*/ 0 w 206"/>
                  <a:gd name="T11" fmla="*/ 73 h 73"/>
                </a:gdLst>
                <a:ahLst/>
                <a:cxnLst>
                  <a:cxn ang="0">
                    <a:pos x="T0" y="T1"/>
                  </a:cxn>
                  <a:cxn ang="0">
                    <a:pos x="T2" y="T3"/>
                  </a:cxn>
                  <a:cxn ang="0">
                    <a:pos x="T4" y="T5"/>
                  </a:cxn>
                  <a:cxn ang="0">
                    <a:pos x="T6" y="T7"/>
                  </a:cxn>
                  <a:cxn ang="0">
                    <a:pos x="T8" y="T9"/>
                  </a:cxn>
                  <a:cxn ang="0">
                    <a:pos x="T10" y="T11"/>
                  </a:cxn>
                </a:cxnLst>
                <a:rect l="0" t="0" r="r" b="b"/>
                <a:pathLst>
                  <a:path w="206" h="73">
                    <a:moveTo>
                      <a:pt x="206" y="0"/>
                    </a:moveTo>
                    <a:lnTo>
                      <a:pt x="169" y="11"/>
                    </a:lnTo>
                    <a:lnTo>
                      <a:pt x="129" y="27"/>
                    </a:lnTo>
                    <a:lnTo>
                      <a:pt x="111" y="32"/>
                    </a:lnTo>
                    <a:lnTo>
                      <a:pt x="53" y="50"/>
                    </a:lnTo>
                    <a:lnTo>
                      <a:pt x="0" y="73"/>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7" name="Freeform 50">
                <a:extLst>
                  <a:ext uri="{FF2B5EF4-FFF2-40B4-BE49-F238E27FC236}">
                    <a16:creationId xmlns:a16="http://schemas.microsoft.com/office/drawing/2014/main" id="{DD3CA60C-CDE7-A242-8C0D-C0DFE24FA946}"/>
                  </a:ext>
                </a:extLst>
              </p:cNvPr>
              <p:cNvSpPr>
                <a:spLocks/>
              </p:cNvSpPr>
              <p:nvPr/>
            </p:nvSpPr>
            <p:spPr bwMode="auto">
              <a:xfrm>
                <a:off x="2019" y="1980"/>
                <a:ext cx="582" cy="380"/>
              </a:xfrm>
              <a:custGeom>
                <a:avLst/>
                <a:gdLst>
                  <a:gd name="T0" fmla="*/ 582 w 582"/>
                  <a:gd name="T1" fmla="*/ 0 h 380"/>
                  <a:gd name="T2" fmla="*/ 524 w 582"/>
                  <a:gd name="T3" fmla="*/ 27 h 380"/>
                  <a:gd name="T4" fmla="*/ 503 w 582"/>
                  <a:gd name="T5" fmla="*/ 37 h 380"/>
                  <a:gd name="T6" fmla="*/ 466 w 582"/>
                  <a:gd name="T7" fmla="*/ 53 h 380"/>
                  <a:gd name="T8" fmla="*/ 408 w 582"/>
                  <a:gd name="T9" fmla="*/ 82 h 380"/>
                  <a:gd name="T10" fmla="*/ 406 w 582"/>
                  <a:gd name="T11" fmla="*/ 83 h 380"/>
                  <a:gd name="T12" fmla="*/ 349 w 582"/>
                  <a:gd name="T13" fmla="*/ 110 h 380"/>
                  <a:gd name="T14" fmla="*/ 315 w 582"/>
                  <a:gd name="T15" fmla="*/ 129 h 380"/>
                  <a:gd name="T16" fmla="*/ 291 w 582"/>
                  <a:gd name="T17" fmla="*/ 141 h 380"/>
                  <a:gd name="T18" fmla="*/ 236 w 582"/>
                  <a:gd name="T19" fmla="*/ 175 h 380"/>
                  <a:gd name="T20" fmla="*/ 233 w 582"/>
                  <a:gd name="T21" fmla="*/ 177 h 380"/>
                  <a:gd name="T22" fmla="*/ 174 w 582"/>
                  <a:gd name="T23" fmla="*/ 214 h 380"/>
                  <a:gd name="T24" fmla="*/ 164 w 582"/>
                  <a:gd name="T25" fmla="*/ 221 h 380"/>
                  <a:gd name="T26" fmla="*/ 116 w 582"/>
                  <a:gd name="T27" fmla="*/ 256 h 380"/>
                  <a:gd name="T28" fmla="*/ 103 w 582"/>
                  <a:gd name="T29" fmla="*/ 267 h 380"/>
                  <a:gd name="T30" fmla="*/ 58 w 582"/>
                  <a:gd name="T31" fmla="*/ 308 h 380"/>
                  <a:gd name="T32" fmla="*/ 53 w 582"/>
                  <a:gd name="T33" fmla="*/ 313 h 380"/>
                  <a:gd name="T34" fmla="*/ 12 w 582"/>
                  <a:gd name="T35" fmla="*/ 359 h 380"/>
                  <a:gd name="T36" fmla="*/ 0 w 582"/>
                  <a:gd name="T37" fmla="*/ 380 h 380"/>
                  <a:gd name="T38" fmla="*/ 0 w 582"/>
                  <a:gd name="T3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2" h="380">
                    <a:moveTo>
                      <a:pt x="582" y="0"/>
                    </a:moveTo>
                    <a:lnTo>
                      <a:pt x="524" y="27"/>
                    </a:lnTo>
                    <a:lnTo>
                      <a:pt x="503" y="37"/>
                    </a:lnTo>
                    <a:lnTo>
                      <a:pt x="466" y="53"/>
                    </a:lnTo>
                    <a:lnTo>
                      <a:pt x="408" y="82"/>
                    </a:lnTo>
                    <a:lnTo>
                      <a:pt x="406" y="83"/>
                    </a:lnTo>
                    <a:lnTo>
                      <a:pt x="349" y="110"/>
                    </a:lnTo>
                    <a:lnTo>
                      <a:pt x="315" y="129"/>
                    </a:lnTo>
                    <a:lnTo>
                      <a:pt x="291" y="141"/>
                    </a:lnTo>
                    <a:lnTo>
                      <a:pt x="236" y="175"/>
                    </a:lnTo>
                    <a:lnTo>
                      <a:pt x="233" y="177"/>
                    </a:lnTo>
                    <a:lnTo>
                      <a:pt x="174" y="214"/>
                    </a:lnTo>
                    <a:lnTo>
                      <a:pt x="164" y="221"/>
                    </a:lnTo>
                    <a:lnTo>
                      <a:pt x="116" y="256"/>
                    </a:lnTo>
                    <a:lnTo>
                      <a:pt x="103" y="267"/>
                    </a:lnTo>
                    <a:lnTo>
                      <a:pt x="58" y="308"/>
                    </a:lnTo>
                    <a:lnTo>
                      <a:pt x="53" y="313"/>
                    </a:lnTo>
                    <a:lnTo>
                      <a:pt x="12" y="359"/>
                    </a:lnTo>
                    <a:lnTo>
                      <a:pt x="0" y="380"/>
                    </a:lnTo>
                    <a:lnTo>
                      <a:pt x="0" y="380"/>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8" name="Freeform 51">
                <a:extLst>
                  <a:ext uri="{FF2B5EF4-FFF2-40B4-BE49-F238E27FC236}">
                    <a16:creationId xmlns:a16="http://schemas.microsoft.com/office/drawing/2014/main" id="{740A2CF6-CC71-4CFA-D913-CD7FFDDB10D6}"/>
                  </a:ext>
                </a:extLst>
              </p:cNvPr>
              <p:cNvSpPr>
                <a:spLocks/>
              </p:cNvSpPr>
              <p:nvPr/>
            </p:nvSpPr>
            <p:spPr bwMode="auto">
              <a:xfrm>
                <a:off x="1995" y="2575"/>
                <a:ext cx="98" cy="178"/>
              </a:xfrm>
              <a:custGeom>
                <a:avLst/>
                <a:gdLst>
                  <a:gd name="T0" fmla="*/ 0 w 98"/>
                  <a:gd name="T1" fmla="*/ 0 h 178"/>
                  <a:gd name="T2" fmla="*/ 17 w 98"/>
                  <a:gd name="T3" fmla="*/ 40 h 178"/>
                  <a:gd name="T4" fmla="*/ 24 w 98"/>
                  <a:gd name="T5" fmla="*/ 50 h 178"/>
                  <a:gd name="T6" fmla="*/ 40 w 98"/>
                  <a:gd name="T7" fmla="*/ 86 h 178"/>
                  <a:gd name="T8" fmla="*/ 68 w 98"/>
                  <a:gd name="T9" fmla="*/ 132 h 178"/>
                  <a:gd name="T10" fmla="*/ 82 w 98"/>
                  <a:gd name="T11" fmla="*/ 151 h 178"/>
                  <a:gd name="T12" fmla="*/ 98 w 98"/>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98" h="178">
                    <a:moveTo>
                      <a:pt x="0" y="0"/>
                    </a:moveTo>
                    <a:lnTo>
                      <a:pt x="17" y="40"/>
                    </a:lnTo>
                    <a:lnTo>
                      <a:pt x="24" y="50"/>
                    </a:lnTo>
                    <a:lnTo>
                      <a:pt x="40" y="86"/>
                    </a:lnTo>
                    <a:lnTo>
                      <a:pt x="68" y="132"/>
                    </a:lnTo>
                    <a:lnTo>
                      <a:pt x="82" y="151"/>
                    </a:lnTo>
                    <a:lnTo>
                      <a:pt x="98" y="178"/>
                    </a:lnTo>
                  </a:path>
                </a:pathLst>
              </a:custGeom>
              <a:noFill/>
              <a:ln w="6350" cap="flat">
                <a:solidFill>
                  <a:srgbClr val="3E28A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9" name="Freeform 52">
                <a:extLst>
                  <a:ext uri="{FF2B5EF4-FFF2-40B4-BE49-F238E27FC236}">
                    <a16:creationId xmlns:a16="http://schemas.microsoft.com/office/drawing/2014/main" id="{FC1D8453-71B7-E906-2A3E-E1608D1CDF6E}"/>
                  </a:ext>
                </a:extLst>
              </p:cNvPr>
              <p:cNvSpPr>
                <a:spLocks/>
              </p:cNvSpPr>
              <p:nvPr/>
            </p:nvSpPr>
            <p:spPr bwMode="auto">
              <a:xfrm>
                <a:off x="1388" y="2724"/>
                <a:ext cx="223" cy="29"/>
              </a:xfrm>
              <a:custGeom>
                <a:avLst/>
                <a:gdLst>
                  <a:gd name="T0" fmla="*/ 223 w 223"/>
                  <a:gd name="T1" fmla="*/ 29 h 29"/>
                  <a:gd name="T2" fmla="*/ 165 w 223"/>
                  <a:gd name="T3" fmla="*/ 17 h 29"/>
                  <a:gd name="T4" fmla="*/ 107 w 223"/>
                  <a:gd name="T5" fmla="*/ 8 h 29"/>
                  <a:gd name="T6" fmla="*/ 48 w 223"/>
                  <a:gd name="T7" fmla="*/ 2 h 29"/>
                  <a:gd name="T8" fmla="*/ 0 w 223"/>
                  <a:gd name="T9" fmla="*/ 0 h 29"/>
                </a:gdLst>
                <a:ahLst/>
                <a:cxnLst>
                  <a:cxn ang="0">
                    <a:pos x="T0" y="T1"/>
                  </a:cxn>
                  <a:cxn ang="0">
                    <a:pos x="T2" y="T3"/>
                  </a:cxn>
                  <a:cxn ang="0">
                    <a:pos x="T4" y="T5"/>
                  </a:cxn>
                  <a:cxn ang="0">
                    <a:pos x="T6" y="T7"/>
                  </a:cxn>
                  <a:cxn ang="0">
                    <a:pos x="T8" y="T9"/>
                  </a:cxn>
                </a:cxnLst>
                <a:rect l="0" t="0" r="r" b="b"/>
                <a:pathLst>
                  <a:path w="223" h="29">
                    <a:moveTo>
                      <a:pt x="223" y="29"/>
                    </a:moveTo>
                    <a:lnTo>
                      <a:pt x="165" y="17"/>
                    </a:lnTo>
                    <a:lnTo>
                      <a:pt x="107" y="8"/>
                    </a:lnTo>
                    <a:lnTo>
                      <a:pt x="48" y="2"/>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0" name="Freeform 53">
                <a:extLst>
                  <a:ext uri="{FF2B5EF4-FFF2-40B4-BE49-F238E27FC236}">
                    <a16:creationId xmlns:a16="http://schemas.microsoft.com/office/drawing/2014/main" id="{8D72E79C-B6F7-E98C-9670-8379717B4424}"/>
                  </a:ext>
                </a:extLst>
              </p:cNvPr>
              <p:cNvSpPr>
                <a:spLocks/>
              </p:cNvSpPr>
              <p:nvPr/>
            </p:nvSpPr>
            <p:spPr bwMode="auto">
              <a:xfrm>
                <a:off x="1070" y="2737"/>
                <a:ext cx="93" cy="16"/>
              </a:xfrm>
              <a:custGeom>
                <a:avLst/>
                <a:gdLst>
                  <a:gd name="T0" fmla="*/ 93 w 93"/>
                  <a:gd name="T1" fmla="*/ 0 h 16"/>
                  <a:gd name="T2" fmla="*/ 75 w 93"/>
                  <a:gd name="T3" fmla="*/ 2 h 16"/>
                  <a:gd name="T4" fmla="*/ 17 w 93"/>
                  <a:gd name="T5" fmla="*/ 13 h 16"/>
                  <a:gd name="T6" fmla="*/ 0 w 93"/>
                  <a:gd name="T7" fmla="*/ 16 h 16"/>
                </a:gdLst>
                <a:ahLst/>
                <a:cxnLst>
                  <a:cxn ang="0">
                    <a:pos x="T0" y="T1"/>
                  </a:cxn>
                  <a:cxn ang="0">
                    <a:pos x="T2" y="T3"/>
                  </a:cxn>
                  <a:cxn ang="0">
                    <a:pos x="T4" y="T5"/>
                  </a:cxn>
                  <a:cxn ang="0">
                    <a:pos x="T6" y="T7"/>
                  </a:cxn>
                </a:cxnLst>
                <a:rect l="0" t="0" r="r" b="b"/>
                <a:pathLst>
                  <a:path w="93" h="16">
                    <a:moveTo>
                      <a:pt x="93" y="0"/>
                    </a:moveTo>
                    <a:lnTo>
                      <a:pt x="75" y="2"/>
                    </a:lnTo>
                    <a:lnTo>
                      <a:pt x="17" y="13"/>
                    </a:lnTo>
                    <a:lnTo>
                      <a:pt x="0" y="16"/>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1" name="Freeform 54">
                <a:extLst>
                  <a:ext uri="{FF2B5EF4-FFF2-40B4-BE49-F238E27FC236}">
                    <a16:creationId xmlns:a16="http://schemas.microsoft.com/office/drawing/2014/main" id="{22838F62-F991-72AA-8D90-7CD21567A982}"/>
                  </a:ext>
                </a:extLst>
              </p:cNvPr>
              <p:cNvSpPr>
                <a:spLocks/>
              </p:cNvSpPr>
              <p:nvPr/>
            </p:nvSpPr>
            <p:spPr bwMode="auto">
              <a:xfrm>
                <a:off x="272" y="1855"/>
                <a:ext cx="128" cy="320"/>
              </a:xfrm>
              <a:custGeom>
                <a:avLst/>
                <a:gdLst>
                  <a:gd name="T0" fmla="*/ 0 w 128"/>
                  <a:gd name="T1" fmla="*/ 320 h 320"/>
                  <a:gd name="T2" fmla="*/ 17 w 128"/>
                  <a:gd name="T3" fmla="*/ 300 h 320"/>
                  <a:gd name="T4" fmla="*/ 48 w 128"/>
                  <a:gd name="T5" fmla="*/ 254 h 320"/>
                  <a:gd name="T6" fmla="*/ 58 w 128"/>
                  <a:gd name="T7" fmla="*/ 234 h 320"/>
                  <a:gd name="T8" fmla="*/ 75 w 128"/>
                  <a:gd name="T9" fmla="*/ 208 h 320"/>
                  <a:gd name="T10" fmla="*/ 97 w 128"/>
                  <a:gd name="T11" fmla="*/ 162 h 320"/>
                  <a:gd name="T12" fmla="*/ 112 w 128"/>
                  <a:gd name="T13" fmla="*/ 116 h 320"/>
                  <a:gd name="T14" fmla="*/ 117 w 128"/>
                  <a:gd name="T15" fmla="*/ 93 h 320"/>
                  <a:gd name="T16" fmla="*/ 123 w 128"/>
                  <a:gd name="T17" fmla="*/ 70 h 320"/>
                  <a:gd name="T18" fmla="*/ 128 w 128"/>
                  <a:gd name="T19" fmla="*/ 24 h 320"/>
                  <a:gd name="T20" fmla="*/ 128 w 128"/>
                  <a:gd name="T2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320">
                    <a:moveTo>
                      <a:pt x="0" y="320"/>
                    </a:moveTo>
                    <a:lnTo>
                      <a:pt x="17" y="300"/>
                    </a:lnTo>
                    <a:lnTo>
                      <a:pt x="48" y="254"/>
                    </a:lnTo>
                    <a:lnTo>
                      <a:pt x="58" y="234"/>
                    </a:lnTo>
                    <a:lnTo>
                      <a:pt x="75" y="208"/>
                    </a:lnTo>
                    <a:lnTo>
                      <a:pt x="97" y="162"/>
                    </a:lnTo>
                    <a:lnTo>
                      <a:pt x="112" y="116"/>
                    </a:lnTo>
                    <a:lnTo>
                      <a:pt x="117" y="93"/>
                    </a:lnTo>
                    <a:lnTo>
                      <a:pt x="123" y="70"/>
                    </a:lnTo>
                    <a:lnTo>
                      <a:pt x="128" y="24"/>
                    </a:lnTo>
                    <a:lnTo>
                      <a:pt x="128"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2" name="Freeform 55">
                <a:extLst>
                  <a:ext uri="{FF2B5EF4-FFF2-40B4-BE49-F238E27FC236}">
                    <a16:creationId xmlns:a16="http://schemas.microsoft.com/office/drawing/2014/main" id="{0C36D253-C1BD-284D-B6B1-9BCC0226AD7A}"/>
                  </a:ext>
                </a:extLst>
              </p:cNvPr>
              <p:cNvSpPr>
                <a:spLocks/>
              </p:cNvSpPr>
              <p:nvPr/>
            </p:nvSpPr>
            <p:spPr bwMode="auto">
              <a:xfrm>
                <a:off x="272" y="1535"/>
                <a:ext cx="65" cy="105"/>
              </a:xfrm>
              <a:custGeom>
                <a:avLst/>
                <a:gdLst>
                  <a:gd name="T0" fmla="*/ 65 w 65"/>
                  <a:gd name="T1" fmla="*/ 105 h 105"/>
                  <a:gd name="T2" fmla="*/ 58 w 65"/>
                  <a:gd name="T3" fmla="*/ 94 h 105"/>
                  <a:gd name="T4" fmla="*/ 46 w 65"/>
                  <a:gd name="T5" fmla="*/ 67 h 105"/>
                  <a:gd name="T6" fmla="*/ 17 w 65"/>
                  <a:gd name="T7" fmla="*/ 21 h 105"/>
                  <a:gd name="T8" fmla="*/ 0 w 65"/>
                  <a:gd name="T9" fmla="*/ 0 h 105"/>
                </a:gdLst>
                <a:ahLst/>
                <a:cxnLst>
                  <a:cxn ang="0">
                    <a:pos x="T0" y="T1"/>
                  </a:cxn>
                  <a:cxn ang="0">
                    <a:pos x="T2" y="T3"/>
                  </a:cxn>
                  <a:cxn ang="0">
                    <a:pos x="T4" y="T5"/>
                  </a:cxn>
                  <a:cxn ang="0">
                    <a:pos x="T6" y="T7"/>
                  </a:cxn>
                  <a:cxn ang="0">
                    <a:pos x="T8" y="T9"/>
                  </a:cxn>
                </a:cxnLst>
                <a:rect l="0" t="0" r="r" b="b"/>
                <a:pathLst>
                  <a:path w="65" h="105">
                    <a:moveTo>
                      <a:pt x="65" y="105"/>
                    </a:moveTo>
                    <a:lnTo>
                      <a:pt x="58" y="94"/>
                    </a:lnTo>
                    <a:lnTo>
                      <a:pt x="46" y="67"/>
                    </a:lnTo>
                    <a:lnTo>
                      <a:pt x="17" y="21"/>
                    </a:lnTo>
                    <a:lnTo>
                      <a:pt x="0"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3" name="Freeform 56">
                <a:extLst>
                  <a:ext uri="{FF2B5EF4-FFF2-40B4-BE49-F238E27FC236}">
                    <a16:creationId xmlns:a16="http://schemas.microsoft.com/office/drawing/2014/main" id="{464E57A8-437F-C2A7-5C28-3600B1D0C6C9}"/>
                  </a:ext>
                </a:extLst>
              </p:cNvPr>
              <p:cNvSpPr>
                <a:spLocks/>
              </p:cNvSpPr>
              <p:nvPr/>
            </p:nvSpPr>
            <p:spPr bwMode="auto">
              <a:xfrm>
                <a:off x="2280" y="2193"/>
                <a:ext cx="321" cy="225"/>
              </a:xfrm>
              <a:custGeom>
                <a:avLst/>
                <a:gdLst>
                  <a:gd name="T0" fmla="*/ 321 w 321"/>
                  <a:gd name="T1" fmla="*/ 0 h 225"/>
                  <a:gd name="T2" fmla="*/ 305 w 321"/>
                  <a:gd name="T3" fmla="*/ 8 h 225"/>
                  <a:gd name="T4" fmla="*/ 263 w 321"/>
                  <a:gd name="T5" fmla="*/ 28 h 225"/>
                  <a:gd name="T6" fmla="*/ 215 w 321"/>
                  <a:gd name="T7" fmla="*/ 54 h 225"/>
                  <a:gd name="T8" fmla="*/ 205 w 321"/>
                  <a:gd name="T9" fmla="*/ 60 h 225"/>
                  <a:gd name="T10" fmla="*/ 147 w 321"/>
                  <a:gd name="T11" fmla="*/ 96 h 225"/>
                  <a:gd name="T12" fmla="*/ 140 w 321"/>
                  <a:gd name="T13" fmla="*/ 100 h 225"/>
                  <a:gd name="T14" fmla="*/ 88 w 321"/>
                  <a:gd name="T15" fmla="*/ 137 h 225"/>
                  <a:gd name="T16" fmla="*/ 77 w 321"/>
                  <a:gd name="T17" fmla="*/ 146 h 225"/>
                  <a:gd name="T18" fmla="*/ 30 w 321"/>
                  <a:gd name="T19" fmla="*/ 190 h 225"/>
                  <a:gd name="T20" fmla="*/ 28 w 321"/>
                  <a:gd name="T21" fmla="*/ 192 h 225"/>
                  <a:gd name="T22" fmla="*/ 0 w 321"/>
                  <a:gd name="T2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 h="225">
                    <a:moveTo>
                      <a:pt x="321" y="0"/>
                    </a:moveTo>
                    <a:lnTo>
                      <a:pt x="305" y="8"/>
                    </a:lnTo>
                    <a:lnTo>
                      <a:pt x="263" y="28"/>
                    </a:lnTo>
                    <a:lnTo>
                      <a:pt x="215" y="54"/>
                    </a:lnTo>
                    <a:lnTo>
                      <a:pt x="205" y="60"/>
                    </a:lnTo>
                    <a:lnTo>
                      <a:pt x="147" y="96"/>
                    </a:lnTo>
                    <a:lnTo>
                      <a:pt x="140" y="100"/>
                    </a:lnTo>
                    <a:lnTo>
                      <a:pt x="88" y="137"/>
                    </a:lnTo>
                    <a:lnTo>
                      <a:pt x="77" y="146"/>
                    </a:lnTo>
                    <a:lnTo>
                      <a:pt x="30" y="190"/>
                    </a:lnTo>
                    <a:lnTo>
                      <a:pt x="28" y="192"/>
                    </a:lnTo>
                    <a:lnTo>
                      <a:pt x="0" y="225"/>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4" name="Freeform 57">
                <a:extLst>
                  <a:ext uri="{FF2B5EF4-FFF2-40B4-BE49-F238E27FC236}">
                    <a16:creationId xmlns:a16="http://schemas.microsoft.com/office/drawing/2014/main" id="{E307532B-7038-D0A4-C697-FE4B3741240C}"/>
                  </a:ext>
                </a:extLst>
              </p:cNvPr>
              <p:cNvSpPr>
                <a:spLocks/>
              </p:cNvSpPr>
              <p:nvPr/>
            </p:nvSpPr>
            <p:spPr bwMode="auto">
              <a:xfrm>
                <a:off x="2216" y="2627"/>
                <a:ext cx="42" cy="126"/>
              </a:xfrm>
              <a:custGeom>
                <a:avLst/>
                <a:gdLst>
                  <a:gd name="T0" fmla="*/ 0 w 42"/>
                  <a:gd name="T1" fmla="*/ 0 h 126"/>
                  <a:gd name="T2" fmla="*/ 6 w 42"/>
                  <a:gd name="T3" fmla="*/ 34 h 126"/>
                  <a:gd name="T4" fmla="*/ 21 w 42"/>
                  <a:gd name="T5" fmla="*/ 80 h 126"/>
                  <a:gd name="T6" fmla="*/ 36 w 42"/>
                  <a:gd name="T7" fmla="*/ 111 h 126"/>
                  <a:gd name="T8" fmla="*/ 42 w 42"/>
                  <a:gd name="T9" fmla="*/ 126 h 126"/>
                </a:gdLst>
                <a:ahLst/>
                <a:cxnLst>
                  <a:cxn ang="0">
                    <a:pos x="T0" y="T1"/>
                  </a:cxn>
                  <a:cxn ang="0">
                    <a:pos x="T2" y="T3"/>
                  </a:cxn>
                  <a:cxn ang="0">
                    <a:pos x="T4" y="T5"/>
                  </a:cxn>
                  <a:cxn ang="0">
                    <a:pos x="T6" y="T7"/>
                  </a:cxn>
                  <a:cxn ang="0">
                    <a:pos x="T8" y="T9"/>
                  </a:cxn>
                </a:cxnLst>
                <a:rect l="0" t="0" r="r" b="b"/>
                <a:pathLst>
                  <a:path w="42" h="126">
                    <a:moveTo>
                      <a:pt x="0" y="0"/>
                    </a:moveTo>
                    <a:lnTo>
                      <a:pt x="6" y="34"/>
                    </a:lnTo>
                    <a:lnTo>
                      <a:pt x="21" y="80"/>
                    </a:lnTo>
                    <a:lnTo>
                      <a:pt x="36" y="111"/>
                    </a:lnTo>
                    <a:lnTo>
                      <a:pt x="42" y="126"/>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5" name="Freeform 58">
                <a:extLst>
                  <a:ext uri="{FF2B5EF4-FFF2-40B4-BE49-F238E27FC236}">
                    <a16:creationId xmlns:a16="http://schemas.microsoft.com/office/drawing/2014/main" id="{16590F85-1AC2-4AFB-522A-D778432699A8}"/>
                  </a:ext>
                </a:extLst>
              </p:cNvPr>
              <p:cNvSpPr>
                <a:spLocks/>
              </p:cNvSpPr>
              <p:nvPr/>
            </p:nvSpPr>
            <p:spPr bwMode="auto">
              <a:xfrm>
                <a:off x="272" y="1269"/>
                <a:ext cx="134" cy="63"/>
              </a:xfrm>
              <a:custGeom>
                <a:avLst/>
                <a:gdLst>
                  <a:gd name="T0" fmla="*/ 0 w 134"/>
                  <a:gd name="T1" fmla="*/ 0 h 63"/>
                  <a:gd name="T2" fmla="*/ 25 w 134"/>
                  <a:gd name="T3" fmla="*/ 11 h 63"/>
                  <a:gd name="T4" fmla="*/ 58 w 134"/>
                  <a:gd name="T5" fmla="*/ 29 h 63"/>
                  <a:gd name="T6" fmla="*/ 117 w 134"/>
                  <a:gd name="T7" fmla="*/ 55 h 63"/>
                  <a:gd name="T8" fmla="*/ 123 w 134"/>
                  <a:gd name="T9" fmla="*/ 57 h 63"/>
                  <a:gd name="T10" fmla="*/ 134 w 134"/>
                  <a:gd name="T11" fmla="*/ 63 h 63"/>
                </a:gdLst>
                <a:ahLst/>
                <a:cxnLst>
                  <a:cxn ang="0">
                    <a:pos x="T0" y="T1"/>
                  </a:cxn>
                  <a:cxn ang="0">
                    <a:pos x="T2" y="T3"/>
                  </a:cxn>
                  <a:cxn ang="0">
                    <a:pos x="T4" y="T5"/>
                  </a:cxn>
                  <a:cxn ang="0">
                    <a:pos x="T6" y="T7"/>
                  </a:cxn>
                  <a:cxn ang="0">
                    <a:pos x="T8" y="T9"/>
                  </a:cxn>
                  <a:cxn ang="0">
                    <a:pos x="T10" y="T11"/>
                  </a:cxn>
                </a:cxnLst>
                <a:rect l="0" t="0" r="r" b="b"/>
                <a:pathLst>
                  <a:path w="134" h="63">
                    <a:moveTo>
                      <a:pt x="0" y="0"/>
                    </a:moveTo>
                    <a:lnTo>
                      <a:pt x="25" y="11"/>
                    </a:lnTo>
                    <a:lnTo>
                      <a:pt x="58" y="29"/>
                    </a:lnTo>
                    <a:lnTo>
                      <a:pt x="117" y="55"/>
                    </a:lnTo>
                    <a:lnTo>
                      <a:pt x="123" y="57"/>
                    </a:lnTo>
                    <a:lnTo>
                      <a:pt x="134" y="63"/>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6" name="Freeform 59">
                <a:extLst>
                  <a:ext uri="{FF2B5EF4-FFF2-40B4-BE49-F238E27FC236}">
                    <a16:creationId xmlns:a16="http://schemas.microsoft.com/office/drawing/2014/main" id="{B5840DA7-446C-F8CF-32D3-C596016354B4}"/>
                  </a:ext>
                </a:extLst>
              </p:cNvPr>
              <p:cNvSpPr>
                <a:spLocks/>
              </p:cNvSpPr>
              <p:nvPr/>
            </p:nvSpPr>
            <p:spPr bwMode="auto">
              <a:xfrm>
                <a:off x="617" y="1303"/>
                <a:ext cx="776" cy="145"/>
              </a:xfrm>
              <a:custGeom>
                <a:avLst/>
                <a:gdLst>
                  <a:gd name="T0" fmla="*/ 0 w 776"/>
                  <a:gd name="T1" fmla="*/ 107 h 145"/>
                  <a:gd name="T2" fmla="*/ 4 w 776"/>
                  <a:gd name="T3" fmla="*/ 108 h 145"/>
                  <a:gd name="T4" fmla="*/ 38 w 776"/>
                  <a:gd name="T5" fmla="*/ 115 h 145"/>
                  <a:gd name="T6" fmla="*/ 63 w 776"/>
                  <a:gd name="T7" fmla="*/ 122 h 145"/>
                  <a:gd name="T8" fmla="*/ 121 w 776"/>
                  <a:gd name="T9" fmla="*/ 134 h 145"/>
                  <a:gd name="T10" fmla="*/ 179 w 776"/>
                  <a:gd name="T11" fmla="*/ 141 h 145"/>
                  <a:gd name="T12" fmla="*/ 237 w 776"/>
                  <a:gd name="T13" fmla="*/ 145 h 145"/>
                  <a:gd name="T14" fmla="*/ 295 w 776"/>
                  <a:gd name="T15" fmla="*/ 144 h 145"/>
                  <a:gd name="T16" fmla="*/ 354 w 776"/>
                  <a:gd name="T17" fmla="*/ 140 h 145"/>
                  <a:gd name="T18" fmla="*/ 412 w 776"/>
                  <a:gd name="T19" fmla="*/ 132 h 145"/>
                  <a:gd name="T20" fmla="*/ 470 w 776"/>
                  <a:gd name="T21" fmla="*/ 120 h 145"/>
                  <a:gd name="T22" fmla="*/ 488 w 776"/>
                  <a:gd name="T23" fmla="*/ 115 h 145"/>
                  <a:gd name="T24" fmla="*/ 528 w 776"/>
                  <a:gd name="T25" fmla="*/ 105 h 145"/>
                  <a:gd name="T26" fmla="*/ 587 w 776"/>
                  <a:gd name="T27" fmla="*/ 87 h 145"/>
                  <a:gd name="T28" fmla="*/ 630 w 776"/>
                  <a:gd name="T29" fmla="*/ 69 h 145"/>
                  <a:gd name="T30" fmla="*/ 645 w 776"/>
                  <a:gd name="T31" fmla="*/ 64 h 145"/>
                  <a:gd name="T32" fmla="*/ 703 w 776"/>
                  <a:gd name="T33" fmla="*/ 38 h 145"/>
                  <a:gd name="T34" fmla="*/ 732 w 776"/>
                  <a:gd name="T35" fmla="*/ 23 h 145"/>
                  <a:gd name="T36" fmla="*/ 761 w 776"/>
                  <a:gd name="T37" fmla="*/ 8 h 145"/>
                  <a:gd name="T38" fmla="*/ 776 w 776"/>
                  <a:gd name="T3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6" h="145">
                    <a:moveTo>
                      <a:pt x="0" y="107"/>
                    </a:moveTo>
                    <a:lnTo>
                      <a:pt x="4" y="108"/>
                    </a:lnTo>
                    <a:lnTo>
                      <a:pt x="38" y="115"/>
                    </a:lnTo>
                    <a:lnTo>
                      <a:pt x="63" y="122"/>
                    </a:lnTo>
                    <a:lnTo>
                      <a:pt x="121" y="134"/>
                    </a:lnTo>
                    <a:lnTo>
                      <a:pt x="179" y="141"/>
                    </a:lnTo>
                    <a:lnTo>
                      <a:pt x="237" y="145"/>
                    </a:lnTo>
                    <a:lnTo>
                      <a:pt x="295" y="144"/>
                    </a:lnTo>
                    <a:lnTo>
                      <a:pt x="354" y="140"/>
                    </a:lnTo>
                    <a:lnTo>
                      <a:pt x="412" y="132"/>
                    </a:lnTo>
                    <a:lnTo>
                      <a:pt x="470" y="120"/>
                    </a:lnTo>
                    <a:lnTo>
                      <a:pt x="488" y="115"/>
                    </a:lnTo>
                    <a:lnTo>
                      <a:pt x="528" y="105"/>
                    </a:lnTo>
                    <a:lnTo>
                      <a:pt x="587" y="87"/>
                    </a:lnTo>
                    <a:lnTo>
                      <a:pt x="630" y="69"/>
                    </a:lnTo>
                    <a:lnTo>
                      <a:pt x="645" y="64"/>
                    </a:lnTo>
                    <a:lnTo>
                      <a:pt x="703" y="38"/>
                    </a:lnTo>
                    <a:lnTo>
                      <a:pt x="732" y="23"/>
                    </a:lnTo>
                    <a:lnTo>
                      <a:pt x="761" y="8"/>
                    </a:lnTo>
                    <a:lnTo>
                      <a:pt x="776"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7" name="Freeform 60">
                <a:extLst>
                  <a:ext uri="{FF2B5EF4-FFF2-40B4-BE49-F238E27FC236}">
                    <a16:creationId xmlns:a16="http://schemas.microsoft.com/office/drawing/2014/main" id="{26F106C9-7B63-2E51-58AC-F76BCFC58EBB}"/>
                  </a:ext>
                </a:extLst>
              </p:cNvPr>
              <p:cNvSpPr>
                <a:spLocks/>
              </p:cNvSpPr>
              <p:nvPr/>
            </p:nvSpPr>
            <p:spPr bwMode="auto">
              <a:xfrm>
                <a:off x="1584" y="950"/>
                <a:ext cx="1017" cy="233"/>
              </a:xfrm>
              <a:custGeom>
                <a:avLst/>
                <a:gdLst>
                  <a:gd name="T0" fmla="*/ 0 w 1017"/>
                  <a:gd name="T1" fmla="*/ 233 h 233"/>
                  <a:gd name="T2" fmla="*/ 27 w 1017"/>
                  <a:gd name="T3" fmla="*/ 215 h 233"/>
                  <a:gd name="T4" fmla="*/ 63 w 1017"/>
                  <a:gd name="T5" fmla="*/ 192 h 233"/>
                  <a:gd name="T6" fmla="*/ 86 w 1017"/>
                  <a:gd name="T7" fmla="*/ 179 h 233"/>
                  <a:gd name="T8" fmla="*/ 144 w 1017"/>
                  <a:gd name="T9" fmla="*/ 148 h 233"/>
                  <a:gd name="T10" fmla="*/ 149 w 1017"/>
                  <a:gd name="T11" fmla="*/ 146 h 233"/>
                  <a:gd name="T12" fmla="*/ 202 w 1017"/>
                  <a:gd name="T13" fmla="*/ 126 h 233"/>
                  <a:gd name="T14" fmla="*/ 260 w 1017"/>
                  <a:gd name="T15" fmla="*/ 108 h 233"/>
                  <a:gd name="T16" fmla="*/ 295 w 1017"/>
                  <a:gd name="T17" fmla="*/ 100 h 233"/>
                  <a:gd name="T18" fmla="*/ 318 w 1017"/>
                  <a:gd name="T19" fmla="*/ 95 h 233"/>
                  <a:gd name="T20" fmla="*/ 377 w 1017"/>
                  <a:gd name="T21" fmla="*/ 87 h 233"/>
                  <a:gd name="T22" fmla="*/ 435 w 1017"/>
                  <a:gd name="T23" fmla="*/ 80 h 233"/>
                  <a:gd name="T24" fmla="*/ 493 w 1017"/>
                  <a:gd name="T25" fmla="*/ 74 h 233"/>
                  <a:gd name="T26" fmla="*/ 551 w 1017"/>
                  <a:gd name="T27" fmla="*/ 68 h 233"/>
                  <a:gd name="T28" fmla="*/ 609 w 1017"/>
                  <a:gd name="T29" fmla="*/ 62 h 233"/>
                  <a:gd name="T30" fmla="*/ 668 w 1017"/>
                  <a:gd name="T31" fmla="*/ 54 h 233"/>
                  <a:gd name="T32" fmla="*/ 669 w 1017"/>
                  <a:gd name="T33" fmla="*/ 54 h 233"/>
                  <a:gd name="T34" fmla="*/ 726 w 1017"/>
                  <a:gd name="T35" fmla="*/ 48 h 233"/>
                  <a:gd name="T36" fmla="*/ 784 w 1017"/>
                  <a:gd name="T37" fmla="*/ 41 h 233"/>
                  <a:gd name="T38" fmla="*/ 843 w 1017"/>
                  <a:gd name="T39" fmla="*/ 33 h 233"/>
                  <a:gd name="T40" fmla="*/ 901 w 1017"/>
                  <a:gd name="T41" fmla="*/ 23 h 233"/>
                  <a:gd name="T42" fmla="*/ 959 w 1017"/>
                  <a:gd name="T43" fmla="*/ 11 h 233"/>
                  <a:gd name="T44" fmla="*/ 972 w 1017"/>
                  <a:gd name="T45" fmla="*/ 8 h 233"/>
                  <a:gd name="T46" fmla="*/ 1017 w 1017"/>
                  <a:gd name="T4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7" h="233">
                    <a:moveTo>
                      <a:pt x="0" y="233"/>
                    </a:moveTo>
                    <a:lnTo>
                      <a:pt x="27" y="215"/>
                    </a:lnTo>
                    <a:lnTo>
                      <a:pt x="63" y="192"/>
                    </a:lnTo>
                    <a:lnTo>
                      <a:pt x="86" y="179"/>
                    </a:lnTo>
                    <a:lnTo>
                      <a:pt x="144" y="148"/>
                    </a:lnTo>
                    <a:lnTo>
                      <a:pt x="149" y="146"/>
                    </a:lnTo>
                    <a:lnTo>
                      <a:pt x="202" y="126"/>
                    </a:lnTo>
                    <a:lnTo>
                      <a:pt x="260" y="108"/>
                    </a:lnTo>
                    <a:lnTo>
                      <a:pt x="295" y="100"/>
                    </a:lnTo>
                    <a:lnTo>
                      <a:pt x="318" y="95"/>
                    </a:lnTo>
                    <a:lnTo>
                      <a:pt x="377" y="87"/>
                    </a:lnTo>
                    <a:lnTo>
                      <a:pt x="435" y="80"/>
                    </a:lnTo>
                    <a:lnTo>
                      <a:pt x="493" y="74"/>
                    </a:lnTo>
                    <a:lnTo>
                      <a:pt x="551" y="68"/>
                    </a:lnTo>
                    <a:lnTo>
                      <a:pt x="609" y="62"/>
                    </a:lnTo>
                    <a:lnTo>
                      <a:pt x="668" y="54"/>
                    </a:lnTo>
                    <a:lnTo>
                      <a:pt x="669" y="54"/>
                    </a:lnTo>
                    <a:lnTo>
                      <a:pt x="726" y="48"/>
                    </a:lnTo>
                    <a:lnTo>
                      <a:pt x="784" y="41"/>
                    </a:lnTo>
                    <a:lnTo>
                      <a:pt x="843" y="33"/>
                    </a:lnTo>
                    <a:lnTo>
                      <a:pt x="901" y="23"/>
                    </a:lnTo>
                    <a:lnTo>
                      <a:pt x="959" y="11"/>
                    </a:lnTo>
                    <a:lnTo>
                      <a:pt x="972" y="8"/>
                    </a:lnTo>
                    <a:lnTo>
                      <a:pt x="1017" y="0"/>
                    </a:lnTo>
                  </a:path>
                </a:pathLst>
              </a:custGeom>
              <a:noFill/>
              <a:ln w="6350" cap="flat">
                <a:solidFill>
                  <a:srgbClr val="4332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8" name="Freeform 61">
                <a:extLst>
                  <a:ext uri="{FF2B5EF4-FFF2-40B4-BE49-F238E27FC236}">
                    <a16:creationId xmlns:a16="http://schemas.microsoft.com/office/drawing/2014/main" id="{176A0295-A082-E2C5-BC9C-A1BA1EE70088}"/>
                  </a:ext>
                </a:extLst>
              </p:cNvPr>
              <p:cNvSpPr>
                <a:spLocks/>
              </p:cNvSpPr>
              <p:nvPr/>
            </p:nvSpPr>
            <p:spPr bwMode="auto">
              <a:xfrm>
                <a:off x="2449" y="2322"/>
                <a:ext cx="152" cy="108"/>
              </a:xfrm>
              <a:custGeom>
                <a:avLst/>
                <a:gdLst>
                  <a:gd name="T0" fmla="*/ 152 w 152"/>
                  <a:gd name="T1" fmla="*/ 0 h 108"/>
                  <a:gd name="T2" fmla="*/ 123 w 152"/>
                  <a:gd name="T3" fmla="*/ 17 h 108"/>
                  <a:gd name="T4" fmla="*/ 94 w 152"/>
                  <a:gd name="T5" fmla="*/ 35 h 108"/>
                  <a:gd name="T6" fmla="*/ 54 w 152"/>
                  <a:gd name="T7" fmla="*/ 63 h 108"/>
                  <a:gd name="T8" fmla="*/ 36 w 152"/>
                  <a:gd name="T9" fmla="*/ 78 h 108"/>
                  <a:gd name="T10" fmla="*/ 0 w 152"/>
                  <a:gd name="T11" fmla="*/ 108 h 108"/>
                </a:gdLst>
                <a:ahLst/>
                <a:cxnLst>
                  <a:cxn ang="0">
                    <a:pos x="T0" y="T1"/>
                  </a:cxn>
                  <a:cxn ang="0">
                    <a:pos x="T2" y="T3"/>
                  </a:cxn>
                  <a:cxn ang="0">
                    <a:pos x="T4" y="T5"/>
                  </a:cxn>
                  <a:cxn ang="0">
                    <a:pos x="T6" y="T7"/>
                  </a:cxn>
                  <a:cxn ang="0">
                    <a:pos x="T8" y="T9"/>
                  </a:cxn>
                  <a:cxn ang="0">
                    <a:pos x="T10" y="T11"/>
                  </a:cxn>
                </a:cxnLst>
                <a:rect l="0" t="0" r="r" b="b"/>
                <a:pathLst>
                  <a:path w="152" h="108">
                    <a:moveTo>
                      <a:pt x="152" y="0"/>
                    </a:moveTo>
                    <a:lnTo>
                      <a:pt x="123" y="17"/>
                    </a:lnTo>
                    <a:lnTo>
                      <a:pt x="94" y="35"/>
                    </a:lnTo>
                    <a:lnTo>
                      <a:pt x="54" y="63"/>
                    </a:lnTo>
                    <a:lnTo>
                      <a:pt x="36" y="78"/>
                    </a:lnTo>
                    <a:lnTo>
                      <a:pt x="0" y="108"/>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9" name="Freeform 62">
                <a:extLst>
                  <a:ext uri="{FF2B5EF4-FFF2-40B4-BE49-F238E27FC236}">
                    <a16:creationId xmlns:a16="http://schemas.microsoft.com/office/drawing/2014/main" id="{0FF34DC3-694F-CF2E-BDE7-06FDC9FD04E7}"/>
                  </a:ext>
                </a:extLst>
              </p:cNvPr>
              <p:cNvSpPr>
                <a:spLocks/>
              </p:cNvSpPr>
              <p:nvPr/>
            </p:nvSpPr>
            <p:spPr bwMode="auto">
              <a:xfrm>
                <a:off x="2341" y="2662"/>
                <a:ext cx="17" cy="91"/>
              </a:xfrm>
              <a:custGeom>
                <a:avLst/>
                <a:gdLst>
                  <a:gd name="T0" fmla="*/ 0 w 17"/>
                  <a:gd name="T1" fmla="*/ 0 h 91"/>
                  <a:gd name="T2" fmla="*/ 4 w 17"/>
                  <a:gd name="T3" fmla="*/ 45 h 91"/>
                  <a:gd name="T4" fmla="*/ 17 w 17"/>
                  <a:gd name="T5" fmla="*/ 91 h 91"/>
                </a:gdLst>
                <a:ahLst/>
                <a:cxnLst>
                  <a:cxn ang="0">
                    <a:pos x="T0" y="T1"/>
                  </a:cxn>
                  <a:cxn ang="0">
                    <a:pos x="T2" y="T3"/>
                  </a:cxn>
                  <a:cxn ang="0">
                    <a:pos x="T4" y="T5"/>
                  </a:cxn>
                </a:cxnLst>
                <a:rect l="0" t="0" r="r" b="b"/>
                <a:pathLst>
                  <a:path w="17" h="91">
                    <a:moveTo>
                      <a:pt x="0" y="0"/>
                    </a:moveTo>
                    <a:lnTo>
                      <a:pt x="4" y="45"/>
                    </a:lnTo>
                    <a:lnTo>
                      <a:pt x="17" y="91"/>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0" name="Freeform 63">
                <a:extLst>
                  <a:ext uri="{FF2B5EF4-FFF2-40B4-BE49-F238E27FC236}">
                    <a16:creationId xmlns:a16="http://schemas.microsoft.com/office/drawing/2014/main" id="{EA8B3DE4-1B00-5F03-3A6C-EE382F531FDB}"/>
                  </a:ext>
                </a:extLst>
              </p:cNvPr>
              <p:cNvSpPr>
                <a:spLocks/>
              </p:cNvSpPr>
              <p:nvPr/>
            </p:nvSpPr>
            <p:spPr bwMode="auto">
              <a:xfrm>
                <a:off x="272" y="1672"/>
                <a:ext cx="36" cy="335"/>
              </a:xfrm>
              <a:custGeom>
                <a:avLst/>
                <a:gdLst>
                  <a:gd name="T0" fmla="*/ 0 w 36"/>
                  <a:gd name="T1" fmla="*/ 335 h 335"/>
                  <a:gd name="T2" fmla="*/ 15 w 36"/>
                  <a:gd name="T3" fmla="*/ 299 h 335"/>
                  <a:gd name="T4" fmla="*/ 28 w 36"/>
                  <a:gd name="T5" fmla="*/ 253 h 335"/>
                  <a:gd name="T6" fmla="*/ 35 w 36"/>
                  <a:gd name="T7" fmla="*/ 207 h 335"/>
                  <a:gd name="T8" fmla="*/ 36 w 36"/>
                  <a:gd name="T9" fmla="*/ 160 h 335"/>
                  <a:gd name="T10" fmla="*/ 33 w 36"/>
                  <a:gd name="T11" fmla="*/ 114 h 335"/>
                  <a:gd name="T12" fmla="*/ 24 w 36"/>
                  <a:gd name="T13" fmla="*/ 68 h 335"/>
                  <a:gd name="T14" fmla="*/ 10 w 36"/>
                  <a:gd name="T15" fmla="*/ 22 h 335"/>
                  <a:gd name="T16" fmla="*/ 0 w 36"/>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35">
                    <a:moveTo>
                      <a:pt x="0" y="335"/>
                    </a:moveTo>
                    <a:lnTo>
                      <a:pt x="15" y="299"/>
                    </a:lnTo>
                    <a:lnTo>
                      <a:pt x="28" y="253"/>
                    </a:lnTo>
                    <a:lnTo>
                      <a:pt x="35" y="207"/>
                    </a:lnTo>
                    <a:lnTo>
                      <a:pt x="36" y="160"/>
                    </a:lnTo>
                    <a:lnTo>
                      <a:pt x="33" y="114"/>
                    </a:lnTo>
                    <a:lnTo>
                      <a:pt x="24" y="68"/>
                    </a:lnTo>
                    <a:lnTo>
                      <a:pt x="10" y="22"/>
                    </a:lnTo>
                    <a:lnTo>
                      <a:pt x="0"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1" name="Freeform 64">
                <a:extLst>
                  <a:ext uri="{FF2B5EF4-FFF2-40B4-BE49-F238E27FC236}">
                    <a16:creationId xmlns:a16="http://schemas.microsoft.com/office/drawing/2014/main" id="{EA3A2828-30E5-C79D-B3B6-020EDD0ABA47}"/>
                  </a:ext>
                </a:extLst>
              </p:cNvPr>
              <p:cNvSpPr>
                <a:spLocks/>
              </p:cNvSpPr>
              <p:nvPr/>
            </p:nvSpPr>
            <p:spPr bwMode="auto">
              <a:xfrm>
                <a:off x="272" y="1215"/>
                <a:ext cx="755" cy="139"/>
              </a:xfrm>
              <a:custGeom>
                <a:avLst/>
                <a:gdLst>
                  <a:gd name="T0" fmla="*/ 0 w 755"/>
                  <a:gd name="T1" fmla="*/ 0 h 139"/>
                  <a:gd name="T2" fmla="*/ 47 w 755"/>
                  <a:gd name="T3" fmla="*/ 19 h 139"/>
                  <a:gd name="T4" fmla="*/ 58 w 755"/>
                  <a:gd name="T5" fmla="*/ 24 h 139"/>
                  <a:gd name="T6" fmla="*/ 117 w 755"/>
                  <a:gd name="T7" fmla="*/ 50 h 139"/>
                  <a:gd name="T8" fmla="*/ 162 w 755"/>
                  <a:gd name="T9" fmla="*/ 65 h 139"/>
                  <a:gd name="T10" fmla="*/ 175 w 755"/>
                  <a:gd name="T11" fmla="*/ 70 h 139"/>
                  <a:gd name="T12" fmla="*/ 233 w 755"/>
                  <a:gd name="T13" fmla="*/ 91 h 139"/>
                  <a:gd name="T14" fmla="*/ 291 w 755"/>
                  <a:gd name="T15" fmla="*/ 106 h 139"/>
                  <a:gd name="T16" fmla="*/ 317 w 755"/>
                  <a:gd name="T17" fmla="*/ 111 h 139"/>
                  <a:gd name="T18" fmla="*/ 349 w 755"/>
                  <a:gd name="T19" fmla="*/ 119 h 139"/>
                  <a:gd name="T20" fmla="*/ 408 w 755"/>
                  <a:gd name="T21" fmla="*/ 130 h 139"/>
                  <a:gd name="T22" fmla="*/ 466 w 755"/>
                  <a:gd name="T23" fmla="*/ 136 h 139"/>
                  <a:gd name="T24" fmla="*/ 524 w 755"/>
                  <a:gd name="T25" fmla="*/ 139 h 139"/>
                  <a:gd name="T26" fmla="*/ 582 w 755"/>
                  <a:gd name="T27" fmla="*/ 138 h 139"/>
                  <a:gd name="T28" fmla="*/ 640 w 755"/>
                  <a:gd name="T29" fmla="*/ 133 h 139"/>
                  <a:gd name="T30" fmla="*/ 699 w 755"/>
                  <a:gd name="T31" fmla="*/ 125 h 139"/>
                  <a:gd name="T32" fmla="*/ 755 w 755"/>
                  <a:gd name="T33"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139">
                    <a:moveTo>
                      <a:pt x="0" y="0"/>
                    </a:moveTo>
                    <a:lnTo>
                      <a:pt x="47" y="19"/>
                    </a:lnTo>
                    <a:lnTo>
                      <a:pt x="58" y="24"/>
                    </a:lnTo>
                    <a:lnTo>
                      <a:pt x="117" y="50"/>
                    </a:lnTo>
                    <a:lnTo>
                      <a:pt x="162" y="65"/>
                    </a:lnTo>
                    <a:lnTo>
                      <a:pt x="175" y="70"/>
                    </a:lnTo>
                    <a:lnTo>
                      <a:pt x="233" y="91"/>
                    </a:lnTo>
                    <a:lnTo>
                      <a:pt x="291" y="106"/>
                    </a:lnTo>
                    <a:lnTo>
                      <a:pt x="317" y="111"/>
                    </a:lnTo>
                    <a:lnTo>
                      <a:pt x="349" y="119"/>
                    </a:lnTo>
                    <a:lnTo>
                      <a:pt x="408" y="130"/>
                    </a:lnTo>
                    <a:lnTo>
                      <a:pt x="466" y="136"/>
                    </a:lnTo>
                    <a:lnTo>
                      <a:pt x="524" y="139"/>
                    </a:lnTo>
                    <a:lnTo>
                      <a:pt x="582" y="138"/>
                    </a:lnTo>
                    <a:lnTo>
                      <a:pt x="640" y="133"/>
                    </a:lnTo>
                    <a:lnTo>
                      <a:pt x="699" y="125"/>
                    </a:lnTo>
                    <a:lnTo>
                      <a:pt x="755" y="112"/>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2" name="Freeform 65">
                <a:extLst>
                  <a:ext uri="{FF2B5EF4-FFF2-40B4-BE49-F238E27FC236}">
                    <a16:creationId xmlns:a16="http://schemas.microsoft.com/office/drawing/2014/main" id="{6B160E62-7BD4-E40A-D42B-2A10007E0C57}"/>
                  </a:ext>
                </a:extLst>
              </p:cNvPr>
              <p:cNvSpPr>
                <a:spLocks/>
              </p:cNvSpPr>
              <p:nvPr/>
            </p:nvSpPr>
            <p:spPr bwMode="auto">
              <a:xfrm>
                <a:off x="1271" y="952"/>
                <a:ext cx="698" cy="281"/>
              </a:xfrm>
              <a:custGeom>
                <a:avLst/>
                <a:gdLst>
                  <a:gd name="T0" fmla="*/ 0 w 698"/>
                  <a:gd name="T1" fmla="*/ 281 h 281"/>
                  <a:gd name="T2" fmla="*/ 49 w 698"/>
                  <a:gd name="T3" fmla="*/ 253 h 281"/>
                  <a:gd name="T4" fmla="*/ 78 w 698"/>
                  <a:gd name="T5" fmla="*/ 236 h 281"/>
                  <a:gd name="T6" fmla="*/ 107 w 698"/>
                  <a:gd name="T7" fmla="*/ 217 h 281"/>
                  <a:gd name="T8" fmla="*/ 147 w 698"/>
                  <a:gd name="T9" fmla="*/ 190 h 281"/>
                  <a:gd name="T10" fmla="*/ 165 w 698"/>
                  <a:gd name="T11" fmla="*/ 177 h 281"/>
                  <a:gd name="T12" fmla="*/ 213 w 698"/>
                  <a:gd name="T13" fmla="*/ 144 h 281"/>
                  <a:gd name="T14" fmla="*/ 224 w 698"/>
                  <a:gd name="T15" fmla="*/ 136 h 281"/>
                  <a:gd name="T16" fmla="*/ 282 w 698"/>
                  <a:gd name="T17" fmla="*/ 98 h 281"/>
                  <a:gd name="T18" fmla="*/ 282 w 698"/>
                  <a:gd name="T19" fmla="*/ 98 h 281"/>
                  <a:gd name="T20" fmla="*/ 340 w 698"/>
                  <a:gd name="T21" fmla="*/ 68 h 281"/>
                  <a:gd name="T22" fmla="*/ 376 w 698"/>
                  <a:gd name="T23" fmla="*/ 52 h 281"/>
                  <a:gd name="T24" fmla="*/ 399 w 698"/>
                  <a:gd name="T25" fmla="*/ 44 h 281"/>
                  <a:gd name="T26" fmla="*/ 457 w 698"/>
                  <a:gd name="T27" fmla="*/ 29 h 281"/>
                  <a:gd name="T28" fmla="*/ 515 w 698"/>
                  <a:gd name="T29" fmla="*/ 17 h 281"/>
                  <a:gd name="T30" fmla="*/ 573 w 698"/>
                  <a:gd name="T31" fmla="*/ 9 h 281"/>
                  <a:gd name="T32" fmla="*/ 604 w 698"/>
                  <a:gd name="T33" fmla="*/ 6 h 281"/>
                  <a:gd name="T34" fmla="*/ 631 w 698"/>
                  <a:gd name="T35" fmla="*/ 4 h 281"/>
                  <a:gd name="T36" fmla="*/ 690 w 698"/>
                  <a:gd name="T37" fmla="*/ 1 h 281"/>
                  <a:gd name="T38" fmla="*/ 698 w 698"/>
                  <a:gd name="T3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8" h="281">
                    <a:moveTo>
                      <a:pt x="0" y="281"/>
                    </a:moveTo>
                    <a:lnTo>
                      <a:pt x="49" y="253"/>
                    </a:lnTo>
                    <a:lnTo>
                      <a:pt x="78" y="236"/>
                    </a:lnTo>
                    <a:lnTo>
                      <a:pt x="107" y="217"/>
                    </a:lnTo>
                    <a:lnTo>
                      <a:pt x="147" y="190"/>
                    </a:lnTo>
                    <a:lnTo>
                      <a:pt x="165" y="177"/>
                    </a:lnTo>
                    <a:lnTo>
                      <a:pt x="213" y="144"/>
                    </a:lnTo>
                    <a:lnTo>
                      <a:pt x="224" y="136"/>
                    </a:lnTo>
                    <a:lnTo>
                      <a:pt x="282" y="98"/>
                    </a:lnTo>
                    <a:lnTo>
                      <a:pt x="282" y="98"/>
                    </a:lnTo>
                    <a:lnTo>
                      <a:pt x="340" y="68"/>
                    </a:lnTo>
                    <a:lnTo>
                      <a:pt x="376" y="52"/>
                    </a:lnTo>
                    <a:lnTo>
                      <a:pt x="399" y="44"/>
                    </a:lnTo>
                    <a:lnTo>
                      <a:pt x="457" y="29"/>
                    </a:lnTo>
                    <a:lnTo>
                      <a:pt x="515" y="17"/>
                    </a:lnTo>
                    <a:lnTo>
                      <a:pt x="573" y="9"/>
                    </a:lnTo>
                    <a:lnTo>
                      <a:pt x="604" y="6"/>
                    </a:lnTo>
                    <a:lnTo>
                      <a:pt x="631" y="4"/>
                    </a:lnTo>
                    <a:lnTo>
                      <a:pt x="690" y="1"/>
                    </a:lnTo>
                    <a:lnTo>
                      <a:pt x="698"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3" name="Freeform 66">
                <a:extLst>
                  <a:ext uri="{FF2B5EF4-FFF2-40B4-BE49-F238E27FC236}">
                    <a16:creationId xmlns:a16="http://schemas.microsoft.com/office/drawing/2014/main" id="{67BFE71F-2B5F-0ACF-14BB-5994162282C5}"/>
                  </a:ext>
                </a:extLst>
              </p:cNvPr>
              <p:cNvSpPr>
                <a:spLocks/>
              </p:cNvSpPr>
              <p:nvPr/>
            </p:nvSpPr>
            <p:spPr bwMode="auto">
              <a:xfrm>
                <a:off x="2231" y="911"/>
                <a:ext cx="227" cy="28"/>
              </a:xfrm>
              <a:custGeom>
                <a:avLst/>
                <a:gdLst>
                  <a:gd name="T0" fmla="*/ 0 w 227"/>
                  <a:gd name="T1" fmla="*/ 28 h 28"/>
                  <a:gd name="T2" fmla="*/ 21 w 227"/>
                  <a:gd name="T3" fmla="*/ 26 h 28"/>
                  <a:gd name="T4" fmla="*/ 79 w 227"/>
                  <a:gd name="T5" fmla="*/ 21 h 28"/>
                  <a:gd name="T6" fmla="*/ 137 w 227"/>
                  <a:gd name="T7" fmla="*/ 14 h 28"/>
                  <a:gd name="T8" fmla="*/ 196 w 227"/>
                  <a:gd name="T9" fmla="*/ 6 h 28"/>
                  <a:gd name="T10" fmla="*/ 227 w 227"/>
                  <a:gd name="T11" fmla="*/ 0 h 28"/>
                </a:gdLst>
                <a:ahLst/>
                <a:cxnLst>
                  <a:cxn ang="0">
                    <a:pos x="T0" y="T1"/>
                  </a:cxn>
                  <a:cxn ang="0">
                    <a:pos x="T2" y="T3"/>
                  </a:cxn>
                  <a:cxn ang="0">
                    <a:pos x="T4" y="T5"/>
                  </a:cxn>
                  <a:cxn ang="0">
                    <a:pos x="T6" y="T7"/>
                  </a:cxn>
                  <a:cxn ang="0">
                    <a:pos x="T8" y="T9"/>
                  </a:cxn>
                  <a:cxn ang="0">
                    <a:pos x="T10" y="T11"/>
                  </a:cxn>
                </a:cxnLst>
                <a:rect l="0" t="0" r="r" b="b"/>
                <a:pathLst>
                  <a:path w="227" h="28">
                    <a:moveTo>
                      <a:pt x="0" y="28"/>
                    </a:moveTo>
                    <a:lnTo>
                      <a:pt x="21" y="26"/>
                    </a:lnTo>
                    <a:lnTo>
                      <a:pt x="79" y="21"/>
                    </a:lnTo>
                    <a:lnTo>
                      <a:pt x="137" y="14"/>
                    </a:lnTo>
                    <a:lnTo>
                      <a:pt x="196" y="6"/>
                    </a:lnTo>
                    <a:lnTo>
                      <a:pt x="227" y="0"/>
                    </a:lnTo>
                  </a:path>
                </a:pathLst>
              </a:custGeom>
              <a:noFill/>
              <a:ln w="6350" cap="flat">
                <a:solidFill>
                  <a:srgbClr val="4742E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4" name="Freeform 67">
                <a:extLst>
                  <a:ext uri="{FF2B5EF4-FFF2-40B4-BE49-F238E27FC236}">
                    <a16:creationId xmlns:a16="http://schemas.microsoft.com/office/drawing/2014/main" id="{5BBC29A4-27F9-FEF7-9648-151CC15F7277}"/>
                  </a:ext>
                </a:extLst>
              </p:cNvPr>
              <p:cNvSpPr>
                <a:spLocks/>
              </p:cNvSpPr>
              <p:nvPr/>
            </p:nvSpPr>
            <p:spPr bwMode="auto">
              <a:xfrm>
                <a:off x="272" y="1027"/>
                <a:ext cx="412" cy="45"/>
              </a:xfrm>
              <a:custGeom>
                <a:avLst/>
                <a:gdLst>
                  <a:gd name="T0" fmla="*/ 0 w 412"/>
                  <a:gd name="T1" fmla="*/ 0 h 45"/>
                  <a:gd name="T2" fmla="*/ 58 w 412"/>
                  <a:gd name="T3" fmla="*/ 15 h 45"/>
                  <a:gd name="T4" fmla="*/ 99 w 412"/>
                  <a:gd name="T5" fmla="*/ 23 h 45"/>
                  <a:gd name="T6" fmla="*/ 117 w 412"/>
                  <a:gd name="T7" fmla="*/ 27 h 45"/>
                  <a:gd name="T8" fmla="*/ 175 w 412"/>
                  <a:gd name="T9" fmla="*/ 37 h 45"/>
                  <a:gd name="T10" fmla="*/ 233 w 412"/>
                  <a:gd name="T11" fmla="*/ 43 h 45"/>
                  <a:gd name="T12" fmla="*/ 291 w 412"/>
                  <a:gd name="T13" fmla="*/ 45 h 45"/>
                  <a:gd name="T14" fmla="*/ 349 w 412"/>
                  <a:gd name="T15" fmla="*/ 44 h 45"/>
                  <a:gd name="T16" fmla="*/ 408 w 412"/>
                  <a:gd name="T17" fmla="*/ 39 h 45"/>
                  <a:gd name="T18" fmla="*/ 412 w 412"/>
                  <a:gd name="T19"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45">
                    <a:moveTo>
                      <a:pt x="0" y="0"/>
                    </a:moveTo>
                    <a:lnTo>
                      <a:pt x="58" y="15"/>
                    </a:lnTo>
                    <a:lnTo>
                      <a:pt x="99" y="23"/>
                    </a:lnTo>
                    <a:lnTo>
                      <a:pt x="117" y="27"/>
                    </a:lnTo>
                    <a:lnTo>
                      <a:pt x="175" y="37"/>
                    </a:lnTo>
                    <a:lnTo>
                      <a:pt x="233" y="43"/>
                    </a:lnTo>
                    <a:lnTo>
                      <a:pt x="291" y="45"/>
                    </a:lnTo>
                    <a:lnTo>
                      <a:pt x="349" y="44"/>
                    </a:lnTo>
                    <a:lnTo>
                      <a:pt x="408" y="39"/>
                    </a:lnTo>
                    <a:lnTo>
                      <a:pt x="412" y="38"/>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5" name="Freeform 68">
                <a:extLst>
                  <a:ext uri="{FF2B5EF4-FFF2-40B4-BE49-F238E27FC236}">
                    <a16:creationId xmlns:a16="http://schemas.microsoft.com/office/drawing/2014/main" id="{92DB3444-FA2C-25B5-4483-3DB57203C33D}"/>
                  </a:ext>
                </a:extLst>
              </p:cNvPr>
              <p:cNvSpPr>
                <a:spLocks/>
              </p:cNvSpPr>
              <p:nvPr/>
            </p:nvSpPr>
            <p:spPr bwMode="auto">
              <a:xfrm>
                <a:off x="934" y="911"/>
                <a:ext cx="124" cy="77"/>
              </a:xfrm>
              <a:custGeom>
                <a:avLst/>
                <a:gdLst>
                  <a:gd name="T0" fmla="*/ 0 w 124"/>
                  <a:gd name="T1" fmla="*/ 77 h 77"/>
                  <a:gd name="T2" fmla="*/ 37 w 124"/>
                  <a:gd name="T3" fmla="*/ 58 h 77"/>
                  <a:gd name="T4" fmla="*/ 56 w 124"/>
                  <a:gd name="T5" fmla="*/ 47 h 77"/>
                  <a:gd name="T6" fmla="*/ 95 w 124"/>
                  <a:gd name="T7" fmla="*/ 21 h 77"/>
                  <a:gd name="T8" fmla="*/ 124 w 124"/>
                  <a:gd name="T9" fmla="*/ 0 h 77"/>
                </a:gdLst>
                <a:ahLst/>
                <a:cxnLst>
                  <a:cxn ang="0">
                    <a:pos x="T0" y="T1"/>
                  </a:cxn>
                  <a:cxn ang="0">
                    <a:pos x="T2" y="T3"/>
                  </a:cxn>
                  <a:cxn ang="0">
                    <a:pos x="T4" y="T5"/>
                  </a:cxn>
                  <a:cxn ang="0">
                    <a:pos x="T6" y="T7"/>
                  </a:cxn>
                  <a:cxn ang="0">
                    <a:pos x="T8" y="T9"/>
                  </a:cxn>
                </a:cxnLst>
                <a:rect l="0" t="0" r="r" b="b"/>
                <a:pathLst>
                  <a:path w="124" h="77">
                    <a:moveTo>
                      <a:pt x="0" y="77"/>
                    </a:moveTo>
                    <a:lnTo>
                      <a:pt x="37" y="58"/>
                    </a:lnTo>
                    <a:lnTo>
                      <a:pt x="56" y="47"/>
                    </a:lnTo>
                    <a:lnTo>
                      <a:pt x="95" y="21"/>
                    </a:lnTo>
                    <a:lnTo>
                      <a:pt x="124" y="0"/>
                    </a:lnTo>
                  </a:path>
                </a:pathLst>
              </a:custGeom>
              <a:noFill/>
              <a:ln w="6350" cap="flat">
                <a:solidFill>
                  <a:srgbClr val="10BDB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6" name="Freeform 69">
                <a:extLst>
                  <a:ext uri="{FF2B5EF4-FFF2-40B4-BE49-F238E27FC236}">
                    <a16:creationId xmlns:a16="http://schemas.microsoft.com/office/drawing/2014/main" id="{41245912-129A-0134-A5B3-55F642C3FCA5}"/>
                  </a:ext>
                </a:extLst>
              </p:cNvPr>
              <p:cNvSpPr>
                <a:spLocks/>
              </p:cNvSpPr>
              <p:nvPr/>
            </p:nvSpPr>
            <p:spPr bwMode="auto">
              <a:xfrm>
                <a:off x="350" y="911"/>
                <a:ext cx="158" cy="5"/>
              </a:xfrm>
              <a:custGeom>
                <a:avLst/>
                <a:gdLst>
                  <a:gd name="T0" fmla="*/ 0 w 158"/>
                  <a:gd name="T1" fmla="*/ 0 h 5"/>
                  <a:gd name="T2" fmla="*/ 39 w 158"/>
                  <a:gd name="T3" fmla="*/ 4 h 5"/>
                  <a:gd name="T4" fmla="*/ 97 w 158"/>
                  <a:gd name="T5" fmla="*/ 5 h 5"/>
                  <a:gd name="T6" fmla="*/ 155 w 158"/>
                  <a:gd name="T7" fmla="*/ 1 h 5"/>
                  <a:gd name="T8" fmla="*/ 158 w 158"/>
                  <a:gd name="T9" fmla="*/ 0 h 5"/>
                </a:gdLst>
                <a:ahLst/>
                <a:cxnLst>
                  <a:cxn ang="0">
                    <a:pos x="T0" y="T1"/>
                  </a:cxn>
                  <a:cxn ang="0">
                    <a:pos x="T2" y="T3"/>
                  </a:cxn>
                  <a:cxn ang="0">
                    <a:pos x="T4" y="T5"/>
                  </a:cxn>
                  <a:cxn ang="0">
                    <a:pos x="T6" y="T7"/>
                  </a:cxn>
                  <a:cxn ang="0">
                    <a:pos x="T8" y="T9"/>
                  </a:cxn>
                </a:cxnLst>
                <a:rect l="0" t="0" r="r" b="b"/>
                <a:pathLst>
                  <a:path w="158" h="5">
                    <a:moveTo>
                      <a:pt x="0" y="0"/>
                    </a:moveTo>
                    <a:lnTo>
                      <a:pt x="39" y="4"/>
                    </a:lnTo>
                    <a:lnTo>
                      <a:pt x="97" y="5"/>
                    </a:lnTo>
                    <a:lnTo>
                      <a:pt x="155" y="1"/>
                    </a:lnTo>
                    <a:lnTo>
                      <a:pt x="158" y="0"/>
                    </a:lnTo>
                  </a:path>
                </a:pathLst>
              </a:custGeom>
              <a:noFill/>
              <a:ln w="6350" cap="flat">
                <a:solidFill>
                  <a:srgbClr val="F9FA1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57" name="Rectangle 70">
                <a:extLst>
                  <a:ext uri="{FF2B5EF4-FFF2-40B4-BE49-F238E27FC236}">
                    <a16:creationId xmlns:a16="http://schemas.microsoft.com/office/drawing/2014/main" id="{49573E90-CCCC-4AE4-FEFF-6E3E8E14F402}"/>
                  </a:ext>
                </a:extLst>
              </p:cNvPr>
              <p:cNvSpPr>
                <a:spLocks noChangeArrowheads="1"/>
              </p:cNvSpPr>
              <p:nvPr/>
            </p:nvSpPr>
            <p:spPr bwMode="auto">
              <a:xfrm rot="19740000">
                <a:off x="1414" y="223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58" name="Rectangle 71">
                <a:extLst>
                  <a:ext uri="{FF2B5EF4-FFF2-40B4-BE49-F238E27FC236}">
                    <a16:creationId xmlns:a16="http://schemas.microsoft.com/office/drawing/2014/main" id="{2CA0B341-FC69-B232-C774-250B55F4785B}"/>
                  </a:ext>
                </a:extLst>
              </p:cNvPr>
              <p:cNvSpPr>
                <a:spLocks noChangeArrowheads="1"/>
              </p:cNvSpPr>
              <p:nvPr/>
            </p:nvSpPr>
            <p:spPr bwMode="auto">
              <a:xfrm rot="2940000">
                <a:off x="1473" y="220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59" name="Rectangle 72">
                <a:extLst>
                  <a:ext uri="{FF2B5EF4-FFF2-40B4-BE49-F238E27FC236}">
                    <a16:creationId xmlns:a16="http://schemas.microsoft.com/office/drawing/2014/main" id="{3810AFF0-D290-EFDD-D753-7499BE8579BB}"/>
                  </a:ext>
                </a:extLst>
              </p:cNvPr>
              <p:cNvSpPr>
                <a:spLocks noChangeArrowheads="1"/>
              </p:cNvSpPr>
              <p:nvPr/>
            </p:nvSpPr>
            <p:spPr bwMode="auto">
              <a:xfrm rot="2940000">
                <a:off x="1499" y="223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0" name="Rectangle 73">
                <a:extLst>
                  <a:ext uri="{FF2B5EF4-FFF2-40B4-BE49-F238E27FC236}">
                    <a16:creationId xmlns:a16="http://schemas.microsoft.com/office/drawing/2014/main" id="{90E90F5B-9655-C0E7-CD46-1AE991101285}"/>
                  </a:ext>
                </a:extLst>
              </p:cNvPr>
              <p:cNvSpPr>
                <a:spLocks noChangeArrowheads="1"/>
              </p:cNvSpPr>
              <p:nvPr/>
            </p:nvSpPr>
            <p:spPr bwMode="auto">
              <a:xfrm rot="16380000">
                <a:off x="998" y="194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1" name="Rectangle 74">
                <a:extLst>
                  <a:ext uri="{FF2B5EF4-FFF2-40B4-BE49-F238E27FC236}">
                    <a16:creationId xmlns:a16="http://schemas.microsoft.com/office/drawing/2014/main" id="{B54C8E67-2FB3-10D6-2868-94CA2D3BBFC5}"/>
                  </a:ext>
                </a:extLst>
              </p:cNvPr>
              <p:cNvSpPr>
                <a:spLocks noChangeArrowheads="1"/>
              </p:cNvSpPr>
              <p:nvPr/>
            </p:nvSpPr>
            <p:spPr bwMode="auto">
              <a:xfrm rot="16380000">
                <a:off x="1003" y="190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2" name="Rectangle 75">
                <a:extLst>
                  <a:ext uri="{FF2B5EF4-FFF2-40B4-BE49-F238E27FC236}">
                    <a16:creationId xmlns:a16="http://schemas.microsoft.com/office/drawing/2014/main" id="{E7377C20-791B-715C-30BD-FC9C3C1E7B63}"/>
                  </a:ext>
                </a:extLst>
              </p:cNvPr>
              <p:cNvSpPr>
                <a:spLocks noChangeArrowheads="1"/>
              </p:cNvSpPr>
              <p:nvPr/>
            </p:nvSpPr>
            <p:spPr bwMode="auto">
              <a:xfrm rot="17940000">
                <a:off x="1553" y="226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3" name="Rectangle 76">
                <a:extLst>
                  <a:ext uri="{FF2B5EF4-FFF2-40B4-BE49-F238E27FC236}">
                    <a16:creationId xmlns:a16="http://schemas.microsoft.com/office/drawing/2014/main" id="{1C717661-335A-D7B0-6ADC-53C32F883429}"/>
                  </a:ext>
                </a:extLst>
              </p:cNvPr>
              <p:cNvSpPr>
                <a:spLocks noChangeArrowheads="1"/>
              </p:cNvSpPr>
              <p:nvPr/>
            </p:nvSpPr>
            <p:spPr bwMode="auto">
              <a:xfrm rot="17940000">
                <a:off x="1575" y="223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4" name="Rectangle 77">
                <a:extLst>
                  <a:ext uri="{FF2B5EF4-FFF2-40B4-BE49-F238E27FC236}">
                    <a16:creationId xmlns:a16="http://schemas.microsoft.com/office/drawing/2014/main" id="{4BF2D535-4CCC-40BB-8E25-A37B6D656DF7}"/>
                  </a:ext>
                </a:extLst>
              </p:cNvPr>
              <p:cNvSpPr>
                <a:spLocks noChangeArrowheads="1"/>
              </p:cNvSpPr>
              <p:nvPr/>
            </p:nvSpPr>
            <p:spPr bwMode="auto">
              <a:xfrm rot="2340000">
                <a:off x="1087" y="208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5" name="Rectangle 78">
                <a:extLst>
                  <a:ext uri="{FF2B5EF4-FFF2-40B4-BE49-F238E27FC236}">
                    <a16:creationId xmlns:a16="http://schemas.microsoft.com/office/drawing/2014/main" id="{34BEAEE9-5E95-1E10-416A-715E95E0B408}"/>
                  </a:ext>
                </a:extLst>
              </p:cNvPr>
              <p:cNvSpPr>
                <a:spLocks noChangeArrowheads="1"/>
              </p:cNvSpPr>
              <p:nvPr/>
            </p:nvSpPr>
            <p:spPr bwMode="auto">
              <a:xfrm rot="2340000">
                <a:off x="1119" y="211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6" name="Rectangle 79">
                <a:extLst>
                  <a:ext uri="{FF2B5EF4-FFF2-40B4-BE49-F238E27FC236}">
                    <a16:creationId xmlns:a16="http://schemas.microsoft.com/office/drawing/2014/main" id="{00BB0A8F-4B34-6A45-3AB9-4A128B32C4F5}"/>
                  </a:ext>
                </a:extLst>
              </p:cNvPr>
              <p:cNvSpPr>
                <a:spLocks noChangeArrowheads="1"/>
              </p:cNvSpPr>
              <p:nvPr/>
            </p:nvSpPr>
            <p:spPr bwMode="auto">
              <a:xfrm rot="2340000">
                <a:off x="1152" y="214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7" name="Rectangle 80">
                <a:extLst>
                  <a:ext uri="{FF2B5EF4-FFF2-40B4-BE49-F238E27FC236}">
                    <a16:creationId xmlns:a16="http://schemas.microsoft.com/office/drawing/2014/main" id="{E54C3009-D751-1F43-8F15-36CD0CC251F1}"/>
                  </a:ext>
                </a:extLst>
              </p:cNvPr>
              <p:cNvSpPr>
                <a:spLocks noChangeArrowheads="1"/>
              </p:cNvSpPr>
              <p:nvPr/>
            </p:nvSpPr>
            <p:spPr bwMode="auto">
              <a:xfrm rot="21060000">
                <a:off x="1530" y="209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8" name="Rectangle 81">
                <a:extLst>
                  <a:ext uri="{FF2B5EF4-FFF2-40B4-BE49-F238E27FC236}">
                    <a16:creationId xmlns:a16="http://schemas.microsoft.com/office/drawing/2014/main" id="{FF9E6DAD-2864-AAD4-348E-C60BA1C749FB}"/>
                  </a:ext>
                </a:extLst>
              </p:cNvPr>
              <p:cNvSpPr>
                <a:spLocks noChangeArrowheads="1"/>
              </p:cNvSpPr>
              <p:nvPr/>
            </p:nvSpPr>
            <p:spPr bwMode="auto">
              <a:xfrm rot="21060000">
                <a:off x="1568" y="208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9" name="Rectangle 82">
                <a:extLst>
                  <a:ext uri="{FF2B5EF4-FFF2-40B4-BE49-F238E27FC236}">
                    <a16:creationId xmlns:a16="http://schemas.microsoft.com/office/drawing/2014/main" id="{B442F551-66D6-A9E1-6E91-4C3DB47CAC15}"/>
                  </a:ext>
                </a:extLst>
              </p:cNvPr>
              <p:cNvSpPr>
                <a:spLocks noChangeArrowheads="1"/>
              </p:cNvSpPr>
              <p:nvPr/>
            </p:nvSpPr>
            <p:spPr bwMode="auto">
              <a:xfrm rot="21060000">
                <a:off x="1605" y="208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0" name="Rectangle 83">
                <a:extLst>
                  <a:ext uri="{FF2B5EF4-FFF2-40B4-BE49-F238E27FC236}">
                    <a16:creationId xmlns:a16="http://schemas.microsoft.com/office/drawing/2014/main" id="{98B2781C-A10E-DE54-85B0-176D0C4676A4}"/>
                  </a:ext>
                </a:extLst>
              </p:cNvPr>
              <p:cNvSpPr>
                <a:spLocks noChangeArrowheads="1"/>
              </p:cNvSpPr>
              <p:nvPr/>
            </p:nvSpPr>
            <p:spPr bwMode="auto">
              <a:xfrm rot="21360000">
                <a:off x="1335" y="235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1" name="Rectangle 84">
                <a:extLst>
                  <a:ext uri="{FF2B5EF4-FFF2-40B4-BE49-F238E27FC236}">
                    <a16:creationId xmlns:a16="http://schemas.microsoft.com/office/drawing/2014/main" id="{2D22C37A-B36E-1BD1-BD42-2DE72C6918D8}"/>
                  </a:ext>
                </a:extLst>
              </p:cNvPr>
              <p:cNvSpPr>
                <a:spLocks noChangeArrowheads="1"/>
              </p:cNvSpPr>
              <p:nvPr/>
            </p:nvSpPr>
            <p:spPr bwMode="auto">
              <a:xfrm rot="21360000">
                <a:off x="1378" y="235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2" name="Rectangle 85">
                <a:extLst>
                  <a:ext uri="{FF2B5EF4-FFF2-40B4-BE49-F238E27FC236}">
                    <a16:creationId xmlns:a16="http://schemas.microsoft.com/office/drawing/2014/main" id="{CE214C42-379D-22BD-4487-C1BC3BB8F58A}"/>
                  </a:ext>
                </a:extLst>
              </p:cNvPr>
              <p:cNvSpPr>
                <a:spLocks noChangeArrowheads="1"/>
              </p:cNvSpPr>
              <p:nvPr/>
            </p:nvSpPr>
            <p:spPr bwMode="auto">
              <a:xfrm rot="21360000">
                <a:off x="1415" y="235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3" name="Rectangle 86">
                <a:extLst>
                  <a:ext uri="{FF2B5EF4-FFF2-40B4-BE49-F238E27FC236}">
                    <a16:creationId xmlns:a16="http://schemas.microsoft.com/office/drawing/2014/main" id="{ED6D0C9F-DF83-F074-60BE-17B5E202CB6E}"/>
                  </a:ext>
                </a:extLst>
              </p:cNvPr>
              <p:cNvSpPr>
                <a:spLocks noChangeArrowheads="1"/>
              </p:cNvSpPr>
              <p:nvPr/>
            </p:nvSpPr>
            <p:spPr bwMode="auto">
              <a:xfrm rot="19920000">
                <a:off x="2098" y="196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4" name="Rectangle 87">
                <a:extLst>
                  <a:ext uri="{FF2B5EF4-FFF2-40B4-BE49-F238E27FC236}">
                    <a16:creationId xmlns:a16="http://schemas.microsoft.com/office/drawing/2014/main" id="{0BFD1BE3-2F3A-417E-BBD7-1945829CD1C0}"/>
                  </a:ext>
                </a:extLst>
              </p:cNvPr>
              <p:cNvSpPr>
                <a:spLocks noChangeArrowheads="1"/>
              </p:cNvSpPr>
              <p:nvPr/>
            </p:nvSpPr>
            <p:spPr bwMode="auto">
              <a:xfrm rot="19920000">
                <a:off x="2130" y="194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5" name="Rectangle 88">
                <a:extLst>
                  <a:ext uri="{FF2B5EF4-FFF2-40B4-BE49-F238E27FC236}">
                    <a16:creationId xmlns:a16="http://schemas.microsoft.com/office/drawing/2014/main" id="{D499D308-154B-5BB3-788B-90DE1C50C552}"/>
                  </a:ext>
                </a:extLst>
              </p:cNvPr>
              <p:cNvSpPr>
                <a:spLocks noChangeArrowheads="1"/>
              </p:cNvSpPr>
              <p:nvPr/>
            </p:nvSpPr>
            <p:spPr bwMode="auto">
              <a:xfrm rot="19920000">
                <a:off x="2168" y="192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6" name="Rectangle 89">
                <a:extLst>
                  <a:ext uri="{FF2B5EF4-FFF2-40B4-BE49-F238E27FC236}">
                    <a16:creationId xmlns:a16="http://schemas.microsoft.com/office/drawing/2014/main" id="{71556D0E-E802-63D0-8081-E06AC5F37D1C}"/>
                  </a:ext>
                </a:extLst>
              </p:cNvPr>
              <p:cNvSpPr>
                <a:spLocks noChangeArrowheads="1"/>
              </p:cNvSpPr>
              <p:nvPr/>
            </p:nvSpPr>
            <p:spPr bwMode="auto">
              <a:xfrm rot="21420000">
                <a:off x="1335" y="241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7" name="Rectangle 90">
                <a:extLst>
                  <a:ext uri="{FF2B5EF4-FFF2-40B4-BE49-F238E27FC236}">
                    <a16:creationId xmlns:a16="http://schemas.microsoft.com/office/drawing/2014/main" id="{7BB4C75B-D0A1-92EA-B7AE-0A04D69FE14D}"/>
                  </a:ext>
                </a:extLst>
              </p:cNvPr>
              <p:cNvSpPr>
                <a:spLocks noChangeArrowheads="1"/>
              </p:cNvSpPr>
              <p:nvPr/>
            </p:nvSpPr>
            <p:spPr bwMode="auto">
              <a:xfrm rot="21420000">
                <a:off x="1372" y="240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8" name="Rectangle 91">
                <a:extLst>
                  <a:ext uri="{FF2B5EF4-FFF2-40B4-BE49-F238E27FC236}">
                    <a16:creationId xmlns:a16="http://schemas.microsoft.com/office/drawing/2014/main" id="{A240CEB7-13E2-3087-A23F-33FF511A30E5}"/>
                  </a:ext>
                </a:extLst>
              </p:cNvPr>
              <p:cNvSpPr>
                <a:spLocks noChangeArrowheads="1"/>
              </p:cNvSpPr>
              <p:nvPr/>
            </p:nvSpPr>
            <p:spPr bwMode="auto">
              <a:xfrm rot="21420000">
                <a:off x="1410" y="240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9" name="Rectangle 92">
                <a:extLst>
                  <a:ext uri="{FF2B5EF4-FFF2-40B4-BE49-F238E27FC236}">
                    <a16:creationId xmlns:a16="http://schemas.microsoft.com/office/drawing/2014/main" id="{C2BD8BC4-8BFE-DAFD-FE00-2D5CA12328D6}"/>
                  </a:ext>
                </a:extLst>
              </p:cNvPr>
              <p:cNvSpPr>
                <a:spLocks noChangeArrowheads="1"/>
              </p:cNvSpPr>
              <p:nvPr/>
            </p:nvSpPr>
            <p:spPr bwMode="auto">
              <a:xfrm rot="3360000">
                <a:off x="833" y="202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0" name="Rectangle 93">
                <a:extLst>
                  <a:ext uri="{FF2B5EF4-FFF2-40B4-BE49-F238E27FC236}">
                    <a16:creationId xmlns:a16="http://schemas.microsoft.com/office/drawing/2014/main" id="{DCFC6BED-AE61-2489-2245-828186A39B40}"/>
                  </a:ext>
                </a:extLst>
              </p:cNvPr>
              <p:cNvSpPr>
                <a:spLocks noChangeArrowheads="1"/>
              </p:cNvSpPr>
              <p:nvPr/>
            </p:nvSpPr>
            <p:spPr bwMode="auto">
              <a:xfrm rot="3360000">
                <a:off x="860" y="205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1" name="Rectangle 94">
                <a:extLst>
                  <a:ext uri="{FF2B5EF4-FFF2-40B4-BE49-F238E27FC236}">
                    <a16:creationId xmlns:a16="http://schemas.microsoft.com/office/drawing/2014/main" id="{ABF3031C-3167-1042-4D91-FBEE81B4A5C2}"/>
                  </a:ext>
                </a:extLst>
              </p:cNvPr>
              <p:cNvSpPr>
                <a:spLocks noChangeArrowheads="1"/>
              </p:cNvSpPr>
              <p:nvPr/>
            </p:nvSpPr>
            <p:spPr bwMode="auto">
              <a:xfrm rot="3360000">
                <a:off x="881" y="208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2" name="Rectangle 95">
                <a:extLst>
                  <a:ext uri="{FF2B5EF4-FFF2-40B4-BE49-F238E27FC236}">
                    <a16:creationId xmlns:a16="http://schemas.microsoft.com/office/drawing/2014/main" id="{C3E91C1A-0D06-F153-2BF7-8343ABB5AB73}"/>
                  </a:ext>
                </a:extLst>
              </p:cNvPr>
              <p:cNvSpPr>
                <a:spLocks noChangeArrowheads="1"/>
              </p:cNvSpPr>
              <p:nvPr/>
            </p:nvSpPr>
            <p:spPr bwMode="auto">
              <a:xfrm rot="2280000">
                <a:off x="1431" y="189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3" name="Rectangle 96">
                <a:extLst>
                  <a:ext uri="{FF2B5EF4-FFF2-40B4-BE49-F238E27FC236}">
                    <a16:creationId xmlns:a16="http://schemas.microsoft.com/office/drawing/2014/main" id="{25EF5FA0-2D3F-77CA-75D2-8C0DBCF1CC9C}"/>
                  </a:ext>
                </a:extLst>
              </p:cNvPr>
              <p:cNvSpPr>
                <a:spLocks noChangeArrowheads="1"/>
              </p:cNvSpPr>
              <p:nvPr/>
            </p:nvSpPr>
            <p:spPr bwMode="auto">
              <a:xfrm rot="2280000">
                <a:off x="1463" y="192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4" name="Rectangle 97">
                <a:extLst>
                  <a:ext uri="{FF2B5EF4-FFF2-40B4-BE49-F238E27FC236}">
                    <a16:creationId xmlns:a16="http://schemas.microsoft.com/office/drawing/2014/main" id="{9D931902-89B5-E1DC-6DB5-85C105FC0C33}"/>
                  </a:ext>
                </a:extLst>
              </p:cNvPr>
              <p:cNvSpPr>
                <a:spLocks noChangeArrowheads="1"/>
              </p:cNvSpPr>
              <p:nvPr/>
            </p:nvSpPr>
            <p:spPr bwMode="auto">
              <a:xfrm rot="2280000">
                <a:off x="1495" y="194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5" name="Rectangle 98">
                <a:extLst>
                  <a:ext uri="{FF2B5EF4-FFF2-40B4-BE49-F238E27FC236}">
                    <a16:creationId xmlns:a16="http://schemas.microsoft.com/office/drawing/2014/main" id="{D851056B-20C4-F724-C82D-10F6170850DB}"/>
                  </a:ext>
                </a:extLst>
              </p:cNvPr>
              <p:cNvSpPr>
                <a:spLocks noChangeArrowheads="1"/>
              </p:cNvSpPr>
              <p:nvPr/>
            </p:nvSpPr>
            <p:spPr bwMode="auto">
              <a:xfrm rot="19980000">
                <a:off x="2367" y="161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6" name="Rectangle 99">
                <a:extLst>
                  <a:ext uri="{FF2B5EF4-FFF2-40B4-BE49-F238E27FC236}">
                    <a16:creationId xmlns:a16="http://schemas.microsoft.com/office/drawing/2014/main" id="{E64DB368-0CB5-7643-1CAB-C7E96003234A}"/>
                  </a:ext>
                </a:extLst>
              </p:cNvPr>
              <p:cNvSpPr>
                <a:spLocks noChangeArrowheads="1"/>
              </p:cNvSpPr>
              <p:nvPr/>
            </p:nvSpPr>
            <p:spPr bwMode="auto">
              <a:xfrm rot="19980000">
                <a:off x="2399" y="160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7" name="Rectangle 100">
                <a:extLst>
                  <a:ext uri="{FF2B5EF4-FFF2-40B4-BE49-F238E27FC236}">
                    <a16:creationId xmlns:a16="http://schemas.microsoft.com/office/drawing/2014/main" id="{D2DAE733-B6F1-E6E7-07BA-0FF2419E6B2A}"/>
                  </a:ext>
                </a:extLst>
              </p:cNvPr>
              <p:cNvSpPr>
                <a:spLocks noChangeArrowheads="1"/>
              </p:cNvSpPr>
              <p:nvPr/>
            </p:nvSpPr>
            <p:spPr bwMode="auto">
              <a:xfrm rot="19980000">
                <a:off x="2437" y="158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8" name="Rectangle 101">
                <a:extLst>
                  <a:ext uri="{FF2B5EF4-FFF2-40B4-BE49-F238E27FC236}">
                    <a16:creationId xmlns:a16="http://schemas.microsoft.com/office/drawing/2014/main" id="{4C1CF509-0E31-93A3-68D7-004D1C0F4BF9}"/>
                  </a:ext>
                </a:extLst>
              </p:cNvPr>
              <p:cNvSpPr>
                <a:spLocks noChangeArrowheads="1"/>
              </p:cNvSpPr>
              <p:nvPr/>
            </p:nvSpPr>
            <p:spPr bwMode="auto">
              <a:xfrm rot="19980000">
                <a:off x="2346" y="187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9" name="Rectangle 102">
                <a:extLst>
                  <a:ext uri="{FF2B5EF4-FFF2-40B4-BE49-F238E27FC236}">
                    <a16:creationId xmlns:a16="http://schemas.microsoft.com/office/drawing/2014/main" id="{6030BCC8-126D-E27A-9BC4-E6D6D8A81DCA}"/>
                  </a:ext>
                </a:extLst>
              </p:cNvPr>
              <p:cNvSpPr>
                <a:spLocks noChangeArrowheads="1"/>
              </p:cNvSpPr>
              <p:nvPr/>
            </p:nvSpPr>
            <p:spPr bwMode="auto">
              <a:xfrm rot="19980000">
                <a:off x="2378" y="184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0" name="Rectangle 103">
                <a:extLst>
                  <a:ext uri="{FF2B5EF4-FFF2-40B4-BE49-F238E27FC236}">
                    <a16:creationId xmlns:a16="http://schemas.microsoft.com/office/drawing/2014/main" id="{BA4AF354-EF20-9BBF-0935-C20EE711A9D1}"/>
                  </a:ext>
                </a:extLst>
              </p:cNvPr>
              <p:cNvSpPr>
                <a:spLocks noChangeArrowheads="1"/>
              </p:cNvSpPr>
              <p:nvPr/>
            </p:nvSpPr>
            <p:spPr bwMode="auto">
              <a:xfrm rot="19980000">
                <a:off x="2416" y="183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1" name="Rectangle 104">
                <a:extLst>
                  <a:ext uri="{FF2B5EF4-FFF2-40B4-BE49-F238E27FC236}">
                    <a16:creationId xmlns:a16="http://schemas.microsoft.com/office/drawing/2014/main" id="{45F98539-E2AE-29B7-58A8-6AFA3767D1F6}"/>
                  </a:ext>
                </a:extLst>
              </p:cNvPr>
              <p:cNvSpPr>
                <a:spLocks noChangeArrowheads="1"/>
              </p:cNvSpPr>
              <p:nvPr/>
            </p:nvSpPr>
            <p:spPr bwMode="auto">
              <a:xfrm rot="19980000">
                <a:off x="2453" y="181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2" name="Rectangle 105">
                <a:extLst>
                  <a:ext uri="{FF2B5EF4-FFF2-40B4-BE49-F238E27FC236}">
                    <a16:creationId xmlns:a16="http://schemas.microsoft.com/office/drawing/2014/main" id="{20E96706-403B-4BC8-ADDB-0CBADF3CB653}"/>
                  </a:ext>
                </a:extLst>
              </p:cNvPr>
              <p:cNvSpPr>
                <a:spLocks noChangeArrowheads="1"/>
              </p:cNvSpPr>
              <p:nvPr/>
            </p:nvSpPr>
            <p:spPr bwMode="auto">
              <a:xfrm rot="20220000">
                <a:off x="1651" y="249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3" name="Rectangle 106">
                <a:extLst>
                  <a:ext uri="{FF2B5EF4-FFF2-40B4-BE49-F238E27FC236}">
                    <a16:creationId xmlns:a16="http://schemas.microsoft.com/office/drawing/2014/main" id="{1113BD61-DC5A-8CF0-3479-EAFA51A3F289}"/>
                  </a:ext>
                </a:extLst>
              </p:cNvPr>
              <p:cNvSpPr>
                <a:spLocks noChangeArrowheads="1"/>
              </p:cNvSpPr>
              <p:nvPr/>
            </p:nvSpPr>
            <p:spPr bwMode="auto">
              <a:xfrm rot="20220000">
                <a:off x="1689" y="247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4" name="Rectangle 107">
                <a:extLst>
                  <a:ext uri="{FF2B5EF4-FFF2-40B4-BE49-F238E27FC236}">
                    <a16:creationId xmlns:a16="http://schemas.microsoft.com/office/drawing/2014/main" id="{1E5FA306-68BB-31D4-02A8-906F33D6EB2A}"/>
                  </a:ext>
                </a:extLst>
              </p:cNvPr>
              <p:cNvSpPr>
                <a:spLocks noChangeArrowheads="1"/>
              </p:cNvSpPr>
              <p:nvPr/>
            </p:nvSpPr>
            <p:spPr bwMode="auto">
              <a:xfrm rot="20220000">
                <a:off x="1726" y="246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5" name="Rectangle 108">
                <a:extLst>
                  <a:ext uri="{FF2B5EF4-FFF2-40B4-BE49-F238E27FC236}">
                    <a16:creationId xmlns:a16="http://schemas.microsoft.com/office/drawing/2014/main" id="{4AC64F1D-ED78-A5EC-77CC-FBEEBAE9B279}"/>
                  </a:ext>
                </a:extLst>
              </p:cNvPr>
              <p:cNvSpPr>
                <a:spLocks noChangeArrowheads="1"/>
              </p:cNvSpPr>
              <p:nvPr/>
            </p:nvSpPr>
            <p:spPr bwMode="auto">
              <a:xfrm rot="20220000">
                <a:off x="1764" y="245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6" name="Rectangle 109">
                <a:extLst>
                  <a:ext uri="{FF2B5EF4-FFF2-40B4-BE49-F238E27FC236}">
                    <a16:creationId xmlns:a16="http://schemas.microsoft.com/office/drawing/2014/main" id="{828CC012-BEF5-D647-3ABC-44A28E0CCE5C}"/>
                  </a:ext>
                </a:extLst>
              </p:cNvPr>
              <p:cNvSpPr>
                <a:spLocks noChangeArrowheads="1"/>
              </p:cNvSpPr>
              <p:nvPr/>
            </p:nvSpPr>
            <p:spPr bwMode="auto">
              <a:xfrm rot="18300000">
                <a:off x="801" y="256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7" name="Rectangle 110">
                <a:extLst>
                  <a:ext uri="{FF2B5EF4-FFF2-40B4-BE49-F238E27FC236}">
                    <a16:creationId xmlns:a16="http://schemas.microsoft.com/office/drawing/2014/main" id="{2BDC07A7-E6FD-79B4-09FA-CB72FB61117A}"/>
                  </a:ext>
                </a:extLst>
              </p:cNvPr>
              <p:cNvSpPr>
                <a:spLocks noChangeArrowheads="1"/>
              </p:cNvSpPr>
              <p:nvPr/>
            </p:nvSpPr>
            <p:spPr bwMode="auto">
              <a:xfrm rot="18300000">
                <a:off x="822" y="253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8" name="Rectangle 111">
                <a:extLst>
                  <a:ext uri="{FF2B5EF4-FFF2-40B4-BE49-F238E27FC236}">
                    <a16:creationId xmlns:a16="http://schemas.microsoft.com/office/drawing/2014/main" id="{0F9B5099-41C9-6F3D-CAB3-AFAC2CE75361}"/>
                  </a:ext>
                </a:extLst>
              </p:cNvPr>
              <p:cNvSpPr>
                <a:spLocks noChangeArrowheads="1"/>
              </p:cNvSpPr>
              <p:nvPr/>
            </p:nvSpPr>
            <p:spPr bwMode="auto">
              <a:xfrm rot="18300000">
                <a:off x="844" y="250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9" name="Rectangle 112">
                <a:extLst>
                  <a:ext uri="{FF2B5EF4-FFF2-40B4-BE49-F238E27FC236}">
                    <a16:creationId xmlns:a16="http://schemas.microsoft.com/office/drawing/2014/main" id="{030BF02D-70EE-3EFB-BF44-4D88309700BF}"/>
                  </a:ext>
                </a:extLst>
              </p:cNvPr>
              <p:cNvSpPr>
                <a:spLocks noChangeArrowheads="1"/>
              </p:cNvSpPr>
              <p:nvPr/>
            </p:nvSpPr>
            <p:spPr bwMode="auto">
              <a:xfrm rot="18300000">
                <a:off x="870" y="246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0" name="Rectangle 113">
                <a:extLst>
                  <a:ext uri="{FF2B5EF4-FFF2-40B4-BE49-F238E27FC236}">
                    <a16:creationId xmlns:a16="http://schemas.microsoft.com/office/drawing/2014/main" id="{50F12546-4E89-3DBA-6E3F-0710BB8AFA69}"/>
                  </a:ext>
                </a:extLst>
              </p:cNvPr>
              <p:cNvSpPr>
                <a:spLocks noChangeArrowheads="1"/>
              </p:cNvSpPr>
              <p:nvPr/>
            </p:nvSpPr>
            <p:spPr bwMode="auto">
              <a:xfrm rot="18540000">
                <a:off x="707" y="175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1" name="Rectangle 114">
                <a:extLst>
                  <a:ext uri="{FF2B5EF4-FFF2-40B4-BE49-F238E27FC236}">
                    <a16:creationId xmlns:a16="http://schemas.microsoft.com/office/drawing/2014/main" id="{FF873528-21FC-85F1-D9BA-E135F60D5022}"/>
                  </a:ext>
                </a:extLst>
              </p:cNvPr>
              <p:cNvSpPr>
                <a:spLocks noChangeArrowheads="1"/>
              </p:cNvSpPr>
              <p:nvPr/>
            </p:nvSpPr>
            <p:spPr bwMode="auto">
              <a:xfrm rot="18540000">
                <a:off x="734" y="172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2" name="Rectangle 115">
                <a:extLst>
                  <a:ext uri="{FF2B5EF4-FFF2-40B4-BE49-F238E27FC236}">
                    <a16:creationId xmlns:a16="http://schemas.microsoft.com/office/drawing/2014/main" id="{3977A0AE-A582-CC60-38D0-7BDB616E4A1B}"/>
                  </a:ext>
                </a:extLst>
              </p:cNvPr>
              <p:cNvSpPr>
                <a:spLocks noChangeArrowheads="1"/>
              </p:cNvSpPr>
              <p:nvPr/>
            </p:nvSpPr>
            <p:spPr bwMode="auto">
              <a:xfrm rot="18540000">
                <a:off x="755" y="168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3" name="Rectangle 116">
                <a:extLst>
                  <a:ext uri="{FF2B5EF4-FFF2-40B4-BE49-F238E27FC236}">
                    <a16:creationId xmlns:a16="http://schemas.microsoft.com/office/drawing/2014/main" id="{C17631D7-D8ED-6F9F-32B6-2F3E4DE19219}"/>
                  </a:ext>
                </a:extLst>
              </p:cNvPr>
              <p:cNvSpPr>
                <a:spLocks noChangeArrowheads="1"/>
              </p:cNvSpPr>
              <p:nvPr/>
            </p:nvSpPr>
            <p:spPr bwMode="auto">
              <a:xfrm rot="18540000">
                <a:off x="782" y="165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4" name="Rectangle 117">
                <a:extLst>
                  <a:ext uri="{FF2B5EF4-FFF2-40B4-BE49-F238E27FC236}">
                    <a16:creationId xmlns:a16="http://schemas.microsoft.com/office/drawing/2014/main" id="{472346DF-2CBD-5913-20D6-2A49C3967189}"/>
                  </a:ext>
                </a:extLst>
              </p:cNvPr>
              <p:cNvSpPr>
                <a:spLocks noChangeArrowheads="1"/>
              </p:cNvSpPr>
              <p:nvPr/>
            </p:nvSpPr>
            <p:spPr bwMode="auto">
              <a:xfrm rot="2280000">
                <a:off x="1645" y="162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5" name="Rectangle 118">
                <a:extLst>
                  <a:ext uri="{FF2B5EF4-FFF2-40B4-BE49-F238E27FC236}">
                    <a16:creationId xmlns:a16="http://schemas.microsoft.com/office/drawing/2014/main" id="{FAB5D9FC-5694-9BC6-BD79-473FEDE2705D}"/>
                  </a:ext>
                </a:extLst>
              </p:cNvPr>
              <p:cNvSpPr>
                <a:spLocks noChangeArrowheads="1"/>
              </p:cNvSpPr>
              <p:nvPr/>
            </p:nvSpPr>
            <p:spPr bwMode="auto">
              <a:xfrm rot="2280000">
                <a:off x="1677" y="164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6" name="Rectangle 119">
                <a:extLst>
                  <a:ext uri="{FF2B5EF4-FFF2-40B4-BE49-F238E27FC236}">
                    <a16:creationId xmlns:a16="http://schemas.microsoft.com/office/drawing/2014/main" id="{E5CC0D3B-709C-47DD-5B56-AA0E14D4CD63}"/>
                  </a:ext>
                </a:extLst>
              </p:cNvPr>
              <p:cNvSpPr>
                <a:spLocks noChangeArrowheads="1"/>
              </p:cNvSpPr>
              <p:nvPr/>
            </p:nvSpPr>
            <p:spPr bwMode="auto">
              <a:xfrm rot="2280000">
                <a:off x="1704" y="166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7" name="Rectangle 120">
                <a:extLst>
                  <a:ext uri="{FF2B5EF4-FFF2-40B4-BE49-F238E27FC236}">
                    <a16:creationId xmlns:a16="http://schemas.microsoft.com/office/drawing/2014/main" id="{CCB70EDF-ABB2-40DF-D468-A9A3421EBD80}"/>
                  </a:ext>
                </a:extLst>
              </p:cNvPr>
              <p:cNvSpPr>
                <a:spLocks noChangeArrowheads="1"/>
              </p:cNvSpPr>
              <p:nvPr/>
            </p:nvSpPr>
            <p:spPr bwMode="auto">
              <a:xfrm rot="2280000">
                <a:off x="1736" y="169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8" name="Rectangle 121">
                <a:extLst>
                  <a:ext uri="{FF2B5EF4-FFF2-40B4-BE49-F238E27FC236}">
                    <a16:creationId xmlns:a16="http://schemas.microsoft.com/office/drawing/2014/main" id="{5DFE8B06-02C8-0E23-7355-1D55D0DCBF16}"/>
                  </a:ext>
                </a:extLst>
              </p:cNvPr>
              <p:cNvSpPr>
                <a:spLocks noChangeArrowheads="1"/>
              </p:cNvSpPr>
              <p:nvPr/>
            </p:nvSpPr>
            <p:spPr bwMode="auto">
              <a:xfrm rot="20880000">
                <a:off x="1872" y="158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9" name="Rectangle 122">
                <a:extLst>
                  <a:ext uri="{FF2B5EF4-FFF2-40B4-BE49-F238E27FC236}">
                    <a16:creationId xmlns:a16="http://schemas.microsoft.com/office/drawing/2014/main" id="{353981EE-6AE2-9984-4C50-88FF156A75BD}"/>
                  </a:ext>
                </a:extLst>
              </p:cNvPr>
              <p:cNvSpPr>
                <a:spLocks noChangeArrowheads="1"/>
              </p:cNvSpPr>
              <p:nvPr/>
            </p:nvSpPr>
            <p:spPr bwMode="auto">
              <a:xfrm rot="20880000">
                <a:off x="1909" y="157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0" name="Rectangle 123">
                <a:extLst>
                  <a:ext uri="{FF2B5EF4-FFF2-40B4-BE49-F238E27FC236}">
                    <a16:creationId xmlns:a16="http://schemas.microsoft.com/office/drawing/2014/main" id="{B8FA2AD8-08C4-4FCC-794A-FA127E462A36}"/>
                  </a:ext>
                </a:extLst>
              </p:cNvPr>
              <p:cNvSpPr>
                <a:spLocks noChangeArrowheads="1"/>
              </p:cNvSpPr>
              <p:nvPr/>
            </p:nvSpPr>
            <p:spPr bwMode="auto">
              <a:xfrm rot="20880000">
                <a:off x="1947" y="156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1" name="Rectangle 124">
                <a:extLst>
                  <a:ext uri="{FF2B5EF4-FFF2-40B4-BE49-F238E27FC236}">
                    <a16:creationId xmlns:a16="http://schemas.microsoft.com/office/drawing/2014/main" id="{580D4162-4B22-9A78-BE7A-DCD595D81489}"/>
                  </a:ext>
                </a:extLst>
              </p:cNvPr>
              <p:cNvSpPr>
                <a:spLocks noChangeArrowheads="1"/>
              </p:cNvSpPr>
              <p:nvPr/>
            </p:nvSpPr>
            <p:spPr bwMode="auto">
              <a:xfrm rot="20880000">
                <a:off x="1990" y="155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2" name="Rectangle 125">
                <a:extLst>
                  <a:ext uri="{FF2B5EF4-FFF2-40B4-BE49-F238E27FC236}">
                    <a16:creationId xmlns:a16="http://schemas.microsoft.com/office/drawing/2014/main" id="{CDFD7AAA-FDAD-325E-7F4A-312FAE86B64A}"/>
                  </a:ext>
                </a:extLst>
              </p:cNvPr>
              <p:cNvSpPr>
                <a:spLocks noChangeArrowheads="1"/>
              </p:cNvSpPr>
              <p:nvPr/>
            </p:nvSpPr>
            <p:spPr bwMode="auto">
              <a:xfrm rot="5040000">
                <a:off x="697" y="235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3" name="Rectangle 126">
                <a:extLst>
                  <a:ext uri="{FF2B5EF4-FFF2-40B4-BE49-F238E27FC236}">
                    <a16:creationId xmlns:a16="http://schemas.microsoft.com/office/drawing/2014/main" id="{5E4979B9-2C95-75EF-681B-94CC51BC2816}"/>
                  </a:ext>
                </a:extLst>
              </p:cNvPr>
              <p:cNvSpPr>
                <a:spLocks noChangeArrowheads="1"/>
              </p:cNvSpPr>
              <p:nvPr/>
            </p:nvSpPr>
            <p:spPr bwMode="auto">
              <a:xfrm rot="5040000">
                <a:off x="703" y="239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4" name="Rectangle 127">
                <a:extLst>
                  <a:ext uri="{FF2B5EF4-FFF2-40B4-BE49-F238E27FC236}">
                    <a16:creationId xmlns:a16="http://schemas.microsoft.com/office/drawing/2014/main" id="{2E06ACF4-A742-F063-45BC-02B2CE1C7D90}"/>
                  </a:ext>
                </a:extLst>
              </p:cNvPr>
              <p:cNvSpPr>
                <a:spLocks noChangeArrowheads="1"/>
              </p:cNvSpPr>
              <p:nvPr/>
            </p:nvSpPr>
            <p:spPr bwMode="auto">
              <a:xfrm rot="5040000">
                <a:off x="703" y="243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5" name="Rectangle 128">
                <a:extLst>
                  <a:ext uri="{FF2B5EF4-FFF2-40B4-BE49-F238E27FC236}">
                    <a16:creationId xmlns:a16="http://schemas.microsoft.com/office/drawing/2014/main" id="{57A2D309-52EA-E420-B04C-838218961790}"/>
                  </a:ext>
                </a:extLst>
              </p:cNvPr>
              <p:cNvSpPr>
                <a:spLocks noChangeArrowheads="1"/>
              </p:cNvSpPr>
              <p:nvPr/>
            </p:nvSpPr>
            <p:spPr bwMode="auto">
              <a:xfrm rot="5040000">
                <a:off x="708" y="247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6" name="Rectangle 129">
                <a:extLst>
                  <a:ext uri="{FF2B5EF4-FFF2-40B4-BE49-F238E27FC236}">
                    <a16:creationId xmlns:a16="http://schemas.microsoft.com/office/drawing/2014/main" id="{7D33FEF2-13CB-E3AA-FCEB-22982C0B6BB0}"/>
                  </a:ext>
                </a:extLst>
              </p:cNvPr>
              <p:cNvSpPr>
                <a:spLocks noChangeArrowheads="1"/>
              </p:cNvSpPr>
              <p:nvPr/>
            </p:nvSpPr>
            <p:spPr bwMode="auto">
              <a:xfrm rot="16560000">
                <a:off x="501" y="158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7" name="Rectangle 130">
                <a:extLst>
                  <a:ext uri="{FF2B5EF4-FFF2-40B4-BE49-F238E27FC236}">
                    <a16:creationId xmlns:a16="http://schemas.microsoft.com/office/drawing/2014/main" id="{67C83A16-4832-867F-7CEA-2E34043C4EAB}"/>
                  </a:ext>
                </a:extLst>
              </p:cNvPr>
              <p:cNvSpPr>
                <a:spLocks noChangeArrowheads="1"/>
              </p:cNvSpPr>
              <p:nvPr/>
            </p:nvSpPr>
            <p:spPr bwMode="auto">
              <a:xfrm rot="16560000">
                <a:off x="501" y="154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8" name="Rectangle 131">
                <a:extLst>
                  <a:ext uri="{FF2B5EF4-FFF2-40B4-BE49-F238E27FC236}">
                    <a16:creationId xmlns:a16="http://schemas.microsoft.com/office/drawing/2014/main" id="{8C90D55D-3BA9-1A20-F93D-98A4BFAF1483}"/>
                  </a:ext>
                </a:extLst>
              </p:cNvPr>
              <p:cNvSpPr>
                <a:spLocks noChangeArrowheads="1"/>
              </p:cNvSpPr>
              <p:nvPr/>
            </p:nvSpPr>
            <p:spPr bwMode="auto">
              <a:xfrm rot="16560000">
                <a:off x="506" y="151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9" name="Rectangle 132">
                <a:extLst>
                  <a:ext uri="{FF2B5EF4-FFF2-40B4-BE49-F238E27FC236}">
                    <a16:creationId xmlns:a16="http://schemas.microsoft.com/office/drawing/2014/main" id="{D56FA1DD-75CB-08B7-5A6D-33595C896691}"/>
                  </a:ext>
                </a:extLst>
              </p:cNvPr>
              <p:cNvSpPr>
                <a:spLocks noChangeArrowheads="1"/>
              </p:cNvSpPr>
              <p:nvPr/>
            </p:nvSpPr>
            <p:spPr bwMode="auto">
              <a:xfrm rot="16560000">
                <a:off x="511" y="146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0" name="Rectangle 133">
                <a:extLst>
                  <a:ext uri="{FF2B5EF4-FFF2-40B4-BE49-F238E27FC236}">
                    <a16:creationId xmlns:a16="http://schemas.microsoft.com/office/drawing/2014/main" id="{B3E9CBE5-28BA-DC13-1F23-F91B0E571A96}"/>
                  </a:ext>
                </a:extLst>
              </p:cNvPr>
              <p:cNvSpPr>
                <a:spLocks noChangeArrowheads="1"/>
              </p:cNvSpPr>
              <p:nvPr/>
            </p:nvSpPr>
            <p:spPr bwMode="auto">
              <a:xfrm rot="20220000">
                <a:off x="1393" y="154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1" name="Rectangle 134">
                <a:extLst>
                  <a:ext uri="{FF2B5EF4-FFF2-40B4-BE49-F238E27FC236}">
                    <a16:creationId xmlns:a16="http://schemas.microsoft.com/office/drawing/2014/main" id="{535A3B73-7497-BDB2-7038-4138C01EFD77}"/>
                  </a:ext>
                </a:extLst>
              </p:cNvPr>
              <p:cNvSpPr>
                <a:spLocks noChangeArrowheads="1"/>
              </p:cNvSpPr>
              <p:nvPr/>
            </p:nvSpPr>
            <p:spPr bwMode="auto">
              <a:xfrm rot="20220000">
                <a:off x="1431" y="153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2" name="Rectangle 135">
                <a:extLst>
                  <a:ext uri="{FF2B5EF4-FFF2-40B4-BE49-F238E27FC236}">
                    <a16:creationId xmlns:a16="http://schemas.microsoft.com/office/drawing/2014/main" id="{85968E3C-5543-83AD-C6AF-3C3678817537}"/>
                  </a:ext>
                </a:extLst>
              </p:cNvPr>
              <p:cNvSpPr>
                <a:spLocks noChangeArrowheads="1"/>
              </p:cNvSpPr>
              <p:nvPr/>
            </p:nvSpPr>
            <p:spPr bwMode="auto">
              <a:xfrm rot="20220000">
                <a:off x="1469" y="151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3" name="Rectangle 136">
                <a:extLst>
                  <a:ext uri="{FF2B5EF4-FFF2-40B4-BE49-F238E27FC236}">
                    <a16:creationId xmlns:a16="http://schemas.microsoft.com/office/drawing/2014/main" id="{A934977D-76C9-21E6-02EB-38F5D921D916}"/>
                  </a:ext>
                </a:extLst>
              </p:cNvPr>
              <p:cNvSpPr>
                <a:spLocks noChangeArrowheads="1"/>
              </p:cNvSpPr>
              <p:nvPr/>
            </p:nvSpPr>
            <p:spPr bwMode="auto">
              <a:xfrm rot="20220000">
                <a:off x="1506" y="150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4" name="Rectangle 137">
                <a:extLst>
                  <a:ext uri="{FF2B5EF4-FFF2-40B4-BE49-F238E27FC236}">
                    <a16:creationId xmlns:a16="http://schemas.microsoft.com/office/drawing/2014/main" id="{BE2E8E7E-15CF-3441-86D6-BEEBEB9241D6}"/>
                  </a:ext>
                </a:extLst>
              </p:cNvPr>
              <p:cNvSpPr>
                <a:spLocks noChangeArrowheads="1"/>
              </p:cNvSpPr>
              <p:nvPr/>
            </p:nvSpPr>
            <p:spPr bwMode="auto">
              <a:xfrm rot="21000000">
                <a:off x="2329" y="113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5" name="Rectangle 138">
                <a:extLst>
                  <a:ext uri="{FF2B5EF4-FFF2-40B4-BE49-F238E27FC236}">
                    <a16:creationId xmlns:a16="http://schemas.microsoft.com/office/drawing/2014/main" id="{B419E53F-80D9-4F43-AFE8-D55EB57FBA1A}"/>
                  </a:ext>
                </a:extLst>
              </p:cNvPr>
              <p:cNvSpPr>
                <a:spLocks noChangeArrowheads="1"/>
              </p:cNvSpPr>
              <p:nvPr/>
            </p:nvSpPr>
            <p:spPr bwMode="auto">
              <a:xfrm rot="21000000">
                <a:off x="2367" y="113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6" name="Rectangle 139">
                <a:extLst>
                  <a:ext uri="{FF2B5EF4-FFF2-40B4-BE49-F238E27FC236}">
                    <a16:creationId xmlns:a16="http://schemas.microsoft.com/office/drawing/2014/main" id="{36A696B6-135E-C986-2F28-03900C8FA0E5}"/>
                  </a:ext>
                </a:extLst>
              </p:cNvPr>
              <p:cNvSpPr>
                <a:spLocks noChangeArrowheads="1"/>
              </p:cNvSpPr>
              <p:nvPr/>
            </p:nvSpPr>
            <p:spPr bwMode="auto">
              <a:xfrm rot="21000000">
                <a:off x="2409" y="112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7" name="Rectangle 140">
                <a:extLst>
                  <a:ext uri="{FF2B5EF4-FFF2-40B4-BE49-F238E27FC236}">
                    <a16:creationId xmlns:a16="http://schemas.microsoft.com/office/drawing/2014/main" id="{C7AA90BD-723B-0896-3B70-BE7E3C2C4F3B}"/>
                  </a:ext>
                </a:extLst>
              </p:cNvPr>
              <p:cNvSpPr>
                <a:spLocks noChangeArrowheads="1"/>
              </p:cNvSpPr>
              <p:nvPr/>
            </p:nvSpPr>
            <p:spPr bwMode="auto">
              <a:xfrm rot="21000000">
                <a:off x="2447" y="111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8" name="Rectangle 141">
                <a:extLst>
                  <a:ext uri="{FF2B5EF4-FFF2-40B4-BE49-F238E27FC236}">
                    <a16:creationId xmlns:a16="http://schemas.microsoft.com/office/drawing/2014/main" id="{EC1FA5A8-5DBB-EF3F-95E3-C1B2ADA45046}"/>
                  </a:ext>
                </a:extLst>
              </p:cNvPr>
              <p:cNvSpPr>
                <a:spLocks noChangeArrowheads="1"/>
              </p:cNvSpPr>
              <p:nvPr/>
            </p:nvSpPr>
            <p:spPr bwMode="auto">
              <a:xfrm rot="19920000">
                <a:off x="2237" y="203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9" name="Rectangle 142">
                <a:extLst>
                  <a:ext uri="{FF2B5EF4-FFF2-40B4-BE49-F238E27FC236}">
                    <a16:creationId xmlns:a16="http://schemas.microsoft.com/office/drawing/2014/main" id="{9FD18D25-4A42-8AF8-5C4B-E0060281AA1E}"/>
                  </a:ext>
                </a:extLst>
              </p:cNvPr>
              <p:cNvSpPr>
                <a:spLocks noChangeArrowheads="1"/>
              </p:cNvSpPr>
              <p:nvPr/>
            </p:nvSpPr>
            <p:spPr bwMode="auto">
              <a:xfrm rot="19920000">
                <a:off x="2275" y="201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0" name="Rectangle 143">
                <a:extLst>
                  <a:ext uri="{FF2B5EF4-FFF2-40B4-BE49-F238E27FC236}">
                    <a16:creationId xmlns:a16="http://schemas.microsoft.com/office/drawing/2014/main" id="{48F4A8D1-8903-C4B9-88AA-4687394DAF28}"/>
                  </a:ext>
                </a:extLst>
              </p:cNvPr>
              <p:cNvSpPr>
                <a:spLocks noChangeArrowheads="1"/>
              </p:cNvSpPr>
              <p:nvPr/>
            </p:nvSpPr>
            <p:spPr bwMode="auto">
              <a:xfrm rot="19920000">
                <a:off x="2307" y="199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1" name="Rectangle 144">
                <a:extLst>
                  <a:ext uri="{FF2B5EF4-FFF2-40B4-BE49-F238E27FC236}">
                    <a16:creationId xmlns:a16="http://schemas.microsoft.com/office/drawing/2014/main" id="{B6418C9C-B05A-593F-AA80-4D8026D01E36}"/>
                  </a:ext>
                </a:extLst>
              </p:cNvPr>
              <p:cNvSpPr>
                <a:spLocks noChangeArrowheads="1"/>
              </p:cNvSpPr>
              <p:nvPr/>
            </p:nvSpPr>
            <p:spPr bwMode="auto">
              <a:xfrm rot="19920000">
                <a:off x="2345" y="197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2" name="Rectangle 145">
                <a:extLst>
                  <a:ext uri="{FF2B5EF4-FFF2-40B4-BE49-F238E27FC236}">
                    <a16:creationId xmlns:a16="http://schemas.microsoft.com/office/drawing/2014/main" id="{350A01D4-2AAE-293C-28CB-59FDA11874CF}"/>
                  </a:ext>
                </a:extLst>
              </p:cNvPr>
              <p:cNvSpPr>
                <a:spLocks noChangeArrowheads="1"/>
              </p:cNvSpPr>
              <p:nvPr/>
            </p:nvSpPr>
            <p:spPr bwMode="auto">
              <a:xfrm rot="1320000">
                <a:off x="1773" y="261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3" name="Rectangle 146">
                <a:extLst>
                  <a:ext uri="{FF2B5EF4-FFF2-40B4-BE49-F238E27FC236}">
                    <a16:creationId xmlns:a16="http://schemas.microsoft.com/office/drawing/2014/main" id="{EDAAD49C-0829-0E1D-E388-6696A39B6423}"/>
                  </a:ext>
                </a:extLst>
              </p:cNvPr>
              <p:cNvSpPr>
                <a:spLocks noChangeArrowheads="1"/>
              </p:cNvSpPr>
              <p:nvPr/>
            </p:nvSpPr>
            <p:spPr bwMode="auto">
              <a:xfrm rot="1320000">
                <a:off x="1811" y="263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4" name="Rectangle 147">
                <a:extLst>
                  <a:ext uri="{FF2B5EF4-FFF2-40B4-BE49-F238E27FC236}">
                    <a16:creationId xmlns:a16="http://schemas.microsoft.com/office/drawing/2014/main" id="{CFCB8886-88A4-1C4A-9F32-D2F860F55B50}"/>
                  </a:ext>
                </a:extLst>
              </p:cNvPr>
              <p:cNvSpPr>
                <a:spLocks noChangeArrowheads="1"/>
              </p:cNvSpPr>
              <p:nvPr/>
            </p:nvSpPr>
            <p:spPr bwMode="auto">
              <a:xfrm rot="1320000">
                <a:off x="1848" y="265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5" name="Rectangle 148">
                <a:extLst>
                  <a:ext uri="{FF2B5EF4-FFF2-40B4-BE49-F238E27FC236}">
                    <a16:creationId xmlns:a16="http://schemas.microsoft.com/office/drawing/2014/main" id="{DB731177-8DB4-DFDA-B2BE-59551A8B1F41}"/>
                  </a:ext>
                </a:extLst>
              </p:cNvPr>
              <p:cNvSpPr>
                <a:spLocks noChangeArrowheads="1"/>
              </p:cNvSpPr>
              <p:nvPr/>
            </p:nvSpPr>
            <p:spPr bwMode="auto">
              <a:xfrm rot="1320000">
                <a:off x="1886" y="266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6" name="Rectangle 149">
                <a:extLst>
                  <a:ext uri="{FF2B5EF4-FFF2-40B4-BE49-F238E27FC236}">
                    <a16:creationId xmlns:a16="http://schemas.microsoft.com/office/drawing/2014/main" id="{48695654-3E66-D5B5-8F79-798C0B4CF040}"/>
                  </a:ext>
                </a:extLst>
              </p:cNvPr>
              <p:cNvSpPr>
                <a:spLocks noChangeArrowheads="1"/>
              </p:cNvSpPr>
              <p:nvPr/>
            </p:nvSpPr>
            <p:spPr bwMode="auto">
              <a:xfrm rot="20400000">
                <a:off x="777" y="265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7" name="Rectangle 150">
                <a:extLst>
                  <a:ext uri="{FF2B5EF4-FFF2-40B4-BE49-F238E27FC236}">
                    <a16:creationId xmlns:a16="http://schemas.microsoft.com/office/drawing/2014/main" id="{3BC32D58-1182-3053-4ECE-04DFA289E6B3}"/>
                  </a:ext>
                </a:extLst>
              </p:cNvPr>
              <p:cNvSpPr>
                <a:spLocks noChangeArrowheads="1"/>
              </p:cNvSpPr>
              <p:nvPr/>
            </p:nvSpPr>
            <p:spPr bwMode="auto">
              <a:xfrm rot="20400000">
                <a:off x="815" y="264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8" name="Rectangle 151">
                <a:extLst>
                  <a:ext uri="{FF2B5EF4-FFF2-40B4-BE49-F238E27FC236}">
                    <a16:creationId xmlns:a16="http://schemas.microsoft.com/office/drawing/2014/main" id="{84AF9842-96F0-60A8-A19F-E2A4734AFAE3}"/>
                  </a:ext>
                </a:extLst>
              </p:cNvPr>
              <p:cNvSpPr>
                <a:spLocks noChangeArrowheads="1"/>
              </p:cNvSpPr>
              <p:nvPr/>
            </p:nvSpPr>
            <p:spPr bwMode="auto">
              <a:xfrm rot="20400000">
                <a:off x="852" y="262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9" name="Rectangle 152">
                <a:extLst>
                  <a:ext uri="{FF2B5EF4-FFF2-40B4-BE49-F238E27FC236}">
                    <a16:creationId xmlns:a16="http://schemas.microsoft.com/office/drawing/2014/main" id="{AE333528-0D51-1B2A-AA55-D0F53A9DAAE2}"/>
                  </a:ext>
                </a:extLst>
              </p:cNvPr>
              <p:cNvSpPr>
                <a:spLocks noChangeArrowheads="1"/>
              </p:cNvSpPr>
              <p:nvPr/>
            </p:nvSpPr>
            <p:spPr bwMode="auto">
              <a:xfrm rot="20400000">
                <a:off x="890" y="261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0" name="Rectangle 153">
                <a:extLst>
                  <a:ext uri="{FF2B5EF4-FFF2-40B4-BE49-F238E27FC236}">
                    <a16:creationId xmlns:a16="http://schemas.microsoft.com/office/drawing/2014/main" id="{92F1D229-1AC2-C39C-A035-60344C58F389}"/>
                  </a:ext>
                </a:extLst>
              </p:cNvPr>
              <p:cNvSpPr>
                <a:spLocks noChangeArrowheads="1"/>
              </p:cNvSpPr>
              <p:nvPr/>
            </p:nvSpPr>
            <p:spPr bwMode="auto">
              <a:xfrm rot="4920000">
                <a:off x="387" y="220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1" name="Rectangle 154">
                <a:extLst>
                  <a:ext uri="{FF2B5EF4-FFF2-40B4-BE49-F238E27FC236}">
                    <a16:creationId xmlns:a16="http://schemas.microsoft.com/office/drawing/2014/main" id="{01B480B2-C46A-8020-A57B-8E081EAB963F}"/>
                  </a:ext>
                </a:extLst>
              </p:cNvPr>
              <p:cNvSpPr>
                <a:spLocks noChangeArrowheads="1"/>
              </p:cNvSpPr>
              <p:nvPr/>
            </p:nvSpPr>
            <p:spPr bwMode="auto">
              <a:xfrm rot="4920000">
                <a:off x="393" y="224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2" name="Rectangle 155">
                <a:extLst>
                  <a:ext uri="{FF2B5EF4-FFF2-40B4-BE49-F238E27FC236}">
                    <a16:creationId xmlns:a16="http://schemas.microsoft.com/office/drawing/2014/main" id="{4A3415F5-07DB-EA32-3E82-9F9540DD840D}"/>
                  </a:ext>
                </a:extLst>
              </p:cNvPr>
              <p:cNvSpPr>
                <a:spLocks noChangeArrowheads="1"/>
              </p:cNvSpPr>
              <p:nvPr/>
            </p:nvSpPr>
            <p:spPr bwMode="auto">
              <a:xfrm rot="4920000">
                <a:off x="398" y="229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3" name="Rectangle 156">
                <a:extLst>
                  <a:ext uri="{FF2B5EF4-FFF2-40B4-BE49-F238E27FC236}">
                    <a16:creationId xmlns:a16="http://schemas.microsoft.com/office/drawing/2014/main" id="{2CD955AF-4122-9383-8020-EF922060D552}"/>
                  </a:ext>
                </a:extLst>
              </p:cNvPr>
              <p:cNvSpPr>
                <a:spLocks noChangeArrowheads="1"/>
              </p:cNvSpPr>
              <p:nvPr/>
            </p:nvSpPr>
            <p:spPr bwMode="auto">
              <a:xfrm rot="4920000">
                <a:off x="398" y="232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4" name="Rectangle 157">
                <a:extLst>
                  <a:ext uri="{FF2B5EF4-FFF2-40B4-BE49-F238E27FC236}">
                    <a16:creationId xmlns:a16="http://schemas.microsoft.com/office/drawing/2014/main" id="{519AA792-20BA-BDDF-684D-8ABA62B9BF2E}"/>
                  </a:ext>
                </a:extLst>
              </p:cNvPr>
              <p:cNvSpPr>
                <a:spLocks noChangeArrowheads="1"/>
              </p:cNvSpPr>
              <p:nvPr/>
            </p:nvSpPr>
            <p:spPr bwMode="auto">
              <a:xfrm rot="4920000">
                <a:off x="403" y="237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5" name="Rectangle 158">
                <a:extLst>
                  <a:ext uri="{FF2B5EF4-FFF2-40B4-BE49-F238E27FC236}">
                    <a16:creationId xmlns:a16="http://schemas.microsoft.com/office/drawing/2014/main" id="{980DDC62-F51E-BF94-6D18-F26201048014}"/>
                  </a:ext>
                </a:extLst>
              </p:cNvPr>
              <p:cNvSpPr>
                <a:spLocks noChangeArrowheads="1"/>
              </p:cNvSpPr>
              <p:nvPr/>
            </p:nvSpPr>
            <p:spPr bwMode="auto">
              <a:xfrm rot="20940000">
                <a:off x="343" y="144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6" name="Rectangle 159">
                <a:extLst>
                  <a:ext uri="{FF2B5EF4-FFF2-40B4-BE49-F238E27FC236}">
                    <a16:creationId xmlns:a16="http://schemas.microsoft.com/office/drawing/2014/main" id="{C145B9D5-E940-F6BC-19DE-8E7801D5D63E}"/>
                  </a:ext>
                </a:extLst>
              </p:cNvPr>
              <p:cNvSpPr>
                <a:spLocks noChangeArrowheads="1"/>
              </p:cNvSpPr>
              <p:nvPr/>
            </p:nvSpPr>
            <p:spPr bwMode="auto">
              <a:xfrm rot="20940000">
                <a:off x="381" y="143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7" name="Rectangle 160">
                <a:extLst>
                  <a:ext uri="{FF2B5EF4-FFF2-40B4-BE49-F238E27FC236}">
                    <a16:creationId xmlns:a16="http://schemas.microsoft.com/office/drawing/2014/main" id="{71CC48DC-1143-373B-27EE-6CEAF03DA948}"/>
                  </a:ext>
                </a:extLst>
              </p:cNvPr>
              <p:cNvSpPr>
                <a:spLocks noChangeArrowheads="1"/>
              </p:cNvSpPr>
              <p:nvPr/>
            </p:nvSpPr>
            <p:spPr bwMode="auto">
              <a:xfrm rot="20940000">
                <a:off x="418" y="143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8" name="Rectangle 161">
                <a:extLst>
                  <a:ext uri="{FF2B5EF4-FFF2-40B4-BE49-F238E27FC236}">
                    <a16:creationId xmlns:a16="http://schemas.microsoft.com/office/drawing/2014/main" id="{DEBEEE65-4443-B653-E7C3-FC9A96B21735}"/>
                  </a:ext>
                </a:extLst>
              </p:cNvPr>
              <p:cNvSpPr>
                <a:spLocks noChangeArrowheads="1"/>
              </p:cNvSpPr>
              <p:nvPr/>
            </p:nvSpPr>
            <p:spPr bwMode="auto">
              <a:xfrm rot="20940000">
                <a:off x="456" y="142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9" name="Rectangle 162">
                <a:extLst>
                  <a:ext uri="{FF2B5EF4-FFF2-40B4-BE49-F238E27FC236}">
                    <a16:creationId xmlns:a16="http://schemas.microsoft.com/office/drawing/2014/main" id="{60642F8C-DF96-EBE2-223C-41D9A9B28F4C}"/>
                  </a:ext>
                </a:extLst>
              </p:cNvPr>
              <p:cNvSpPr>
                <a:spLocks noChangeArrowheads="1"/>
              </p:cNvSpPr>
              <p:nvPr/>
            </p:nvSpPr>
            <p:spPr bwMode="auto">
              <a:xfrm rot="20940000">
                <a:off x="499" y="141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0" name="Rectangle 163">
                <a:extLst>
                  <a:ext uri="{FF2B5EF4-FFF2-40B4-BE49-F238E27FC236}">
                    <a16:creationId xmlns:a16="http://schemas.microsoft.com/office/drawing/2014/main" id="{5603B2BE-D0FF-9688-96F8-C34C44F7D773}"/>
                  </a:ext>
                </a:extLst>
              </p:cNvPr>
              <p:cNvSpPr>
                <a:spLocks noChangeArrowheads="1"/>
              </p:cNvSpPr>
              <p:nvPr/>
            </p:nvSpPr>
            <p:spPr bwMode="auto">
              <a:xfrm rot="20220000">
                <a:off x="1313" y="150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1" name="Rectangle 164">
                <a:extLst>
                  <a:ext uri="{FF2B5EF4-FFF2-40B4-BE49-F238E27FC236}">
                    <a16:creationId xmlns:a16="http://schemas.microsoft.com/office/drawing/2014/main" id="{033339CF-B1DA-F3ED-9E5C-F26EC8B74E31}"/>
                  </a:ext>
                </a:extLst>
              </p:cNvPr>
              <p:cNvSpPr>
                <a:spLocks noChangeArrowheads="1"/>
              </p:cNvSpPr>
              <p:nvPr/>
            </p:nvSpPr>
            <p:spPr bwMode="auto">
              <a:xfrm rot="20220000">
                <a:off x="1351" y="149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2" name="Rectangle 165">
                <a:extLst>
                  <a:ext uri="{FF2B5EF4-FFF2-40B4-BE49-F238E27FC236}">
                    <a16:creationId xmlns:a16="http://schemas.microsoft.com/office/drawing/2014/main" id="{D8ADB4E6-9FB1-6A39-83FD-EF8C02E2E27C}"/>
                  </a:ext>
                </a:extLst>
              </p:cNvPr>
              <p:cNvSpPr>
                <a:spLocks noChangeArrowheads="1"/>
              </p:cNvSpPr>
              <p:nvPr/>
            </p:nvSpPr>
            <p:spPr bwMode="auto">
              <a:xfrm rot="20220000">
                <a:off x="1388" y="147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3" name="Rectangle 166">
                <a:extLst>
                  <a:ext uri="{FF2B5EF4-FFF2-40B4-BE49-F238E27FC236}">
                    <a16:creationId xmlns:a16="http://schemas.microsoft.com/office/drawing/2014/main" id="{54A53AA0-28A2-4430-F205-C892A9E96AB2}"/>
                  </a:ext>
                </a:extLst>
              </p:cNvPr>
              <p:cNvSpPr>
                <a:spLocks noChangeArrowheads="1"/>
              </p:cNvSpPr>
              <p:nvPr/>
            </p:nvSpPr>
            <p:spPr bwMode="auto">
              <a:xfrm rot="20220000">
                <a:off x="1420" y="146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4" name="Rectangle 167">
                <a:extLst>
                  <a:ext uri="{FF2B5EF4-FFF2-40B4-BE49-F238E27FC236}">
                    <a16:creationId xmlns:a16="http://schemas.microsoft.com/office/drawing/2014/main" id="{CEFC8332-3A49-8394-754A-9AD34E5FB21F}"/>
                  </a:ext>
                </a:extLst>
              </p:cNvPr>
              <p:cNvSpPr>
                <a:spLocks noChangeArrowheads="1"/>
              </p:cNvSpPr>
              <p:nvPr/>
            </p:nvSpPr>
            <p:spPr bwMode="auto">
              <a:xfrm rot="20220000">
                <a:off x="1458" y="144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5" name="Rectangle 168">
                <a:extLst>
                  <a:ext uri="{FF2B5EF4-FFF2-40B4-BE49-F238E27FC236}">
                    <a16:creationId xmlns:a16="http://schemas.microsoft.com/office/drawing/2014/main" id="{49F54DCC-39AA-FEE8-8D5B-97A38769F452}"/>
                  </a:ext>
                </a:extLst>
              </p:cNvPr>
              <p:cNvSpPr>
                <a:spLocks noChangeArrowheads="1"/>
              </p:cNvSpPr>
              <p:nvPr/>
            </p:nvSpPr>
            <p:spPr bwMode="auto">
              <a:xfrm rot="20940000">
                <a:off x="2248" y="109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6" name="Rectangle 169">
                <a:extLst>
                  <a:ext uri="{FF2B5EF4-FFF2-40B4-BE49-F238E27FC236}">
                    <a16:creationId xmlns:a16="http://schemas.microsoft.com/office/drawing/2014/main" id="{57BF142E-C16D-DD7A-52DA-9BA0E516B38E}"/>
                  </a:ext>
                </a:extLst>
              </p:cNvPr>
              <p:cNvSpPr>
                <a:spLocks noChangeArrowheads="1"/>
              </p:cNvSpPr>
              <p:nvPr/>
            </p:nvSpPr>
            <p:spPr bwMode="auto">
              <a:xfrm rot="20940000">
                <a:off x="2286" y="108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7" name="Rectangle 170">
                <a:extLst>
                  <a:ext uri="{FF2B5EF4-FFF2-40B4-BE49-F238E27FC236}">
                    <a16:creationId xmlns:a16="http://schemas.microsoft.com/office/drawing/2014/main" id="{50D8DD86-DBD8-3C92-2779-802EA501A8E3}"/>
                  </a:ext>
                </a:extLst>
              </p:cNvPr>
              <p:cNvSpPr>
                <a:spLocks noChangeArrowheads="1"/>
              </p:cNvSpPr>
              <p:nvPr/>
            </p:nvSpPr>
            <p:spPr bwMode="auto">
              <a:xfrm rot="20940000">
                <a:off x="2329" y="108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8" name="Rectangle 171">
                <a:extLst>
                  <a:ext uri="{FF2B5EF4-FFF2-40B4-BE49-F238E27FC236}">
                    <a16:creationId xmlns:a16="http://schemas.microsoft.com/office/drawing/2014/main" id="{D72C0AC5-6CFF-2783-31EE-17D8D8CDC7E7}"/>
                  </a:ext>
                </a:extLst>
              </p:cNvPr>
              <p:cNvSpPr>
                <a:spLocks noChangeArrowheads="1"/>
              </p:cNvSpPr>
              <p:nvPr/>
            </p:nvSpPr>
            <p:spPr bwMode="auto">
              <a:xfrm rot="20940000">
                <a:off x="2367" y="107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9" name="Rectangle 172">
                <a:extLst>
                  <a:ext uri="{FF2B5EF4-FFF2-40B4-BE49-F238E27FC236}">
                    <a16:creationId xmlns:a16="http://schemas.microsoft.com/office/drawing/2014/main" id="{F2613AAF-37D1-DDA6-638D-9874A279255F}"/>
                  </a:ext>
                </a:extLst>
              </p:cNvPr>
              <p:cNvSpPr>
                <a:spLocks noChangeArrowheads="1"/>
              </p:cNvSpPr>
              <p:nvPr/>
            </p:nvSpPr>
            <p:spPr bwMode="auto">
              <a:xfrm rot="20940000">
                <a:off x="2404" y="106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0" name="Rectangle 173">
                <a:extLst>
                  <a:ext uri="{FF2B5EF4-FFF2-40B4-BE49-F238E27FC236}">
                    <a16:creationId xmlns:a16="http://schemas.microsoft.com/office/drawing/2014/main" id="{C3F4FF2B-60EF-4010-E933-527869F86F4B}"/>
                  </a:ext>
                </a:extLst>
              </p:cNvPr>
              <p:cNvSpPr>
                <a:spLocks noChangeArrowheads="1"/>
              </p:cNvSpPr>
              <p:nvPr/>
            </p:nvSpPr>
            <p:spPr bwMode="auto">
              <a:xfrm rot="20760000">
                <a:off x="969" y="262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1" name="Rectangle 174">
                <a:extLst>
                  <a:ext uri="{FF2B5EF4-FFF2-40B4-BE49-F238E27FC236}">
                    <a16:creationId xmlns:a16="http://schemas.microsoft.com/office/drawing/2014/main" id="{D39EE36A-FD36-6EF9-27B8-3C219BCE7BEB}"/>
                  </a:ext>
                </a:extLst>
              </p:cNvPr>
              <p:cNvSpPr>
                <a:spLocks noChangeArrowheads="1"/>
              </p:cNvSpPr>
              <p:nvPr/>
            </p:nvSpPr>
            <p:spPr bwMode="auto">
              <a:xfrm rot="20760000">
                <a:off x="1007" y="261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2" name="Rectangle 175">
                <a:extLst>
                  <a:ext uri="{FF2B5EF4-FFF2-40B4-BE49-F238E27FC236}">
                    <a16:creationId xmlns:a16="http://schemas.microsoft.com/office/drawing/2014/main" id="{8F4CB9D4-AAA4-CE05-4ACC-2DF13A3FD979}"/>
                  </a:ext>
                </a:extLst>
              </p:cNvPr>
              <p:cNvSpPr>
                <a:spLocks noChangeArrowheads="1"/>
              </p:cNvSpPr>
              <p:nvPr/>
            </p:nvSpPr>
            <p:spPr bwMode="auto">
              <a:xfrm rot="20760000">
                <a:off x="1050" y="260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3" name="Rectangle 176">
                <a:extLst>
                  <a:ext uri="{FF2B5EF4-FFF2-40B4-BE49-F238E27FC236}">
                    <a16:creationId xmlns:a16="http://schemas.microsoft.com/office/drawing/2014/main" id="{88AB7163-E6E7-0469-0433-DBEB222EC7C7}"/>
                  </a:ext>
                </a:extLst>
              </p:cNvPr>
              <p:cNvSpPr>
                <a:spLocks noChangeArrowheads="1"/>
              </p:cNvSpPr>
              <p:nvPr/>
            </p:nvSpPr>
            <p:spPr bwMode="auto">
              <a:xfrm rot="20760000">
                <a:off x="1087" y="259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4" name="Rectangle 177">
                <a:extLst>
                  <a:ext uri="{FF2B5EF4-FFF2-40B4-BE49-F238E27FC236}">
                    <a16:creationId xmlns:a16="http://schemas.microsoft.com/office/drawing/2014/main" id="{94F9D394-2A5C-E97C-9074-DF7957E5772F}"/>
                  </a:ext>
                </a:extLst>
              </p:cNvPr>
              <p:cNvSpPr>
                <a:spLocks noChangeArrowheads="1"/>
              </p:cNvSpPr>
              <p:nvPr/>
            </p:nvSpPr>
            <p:spPr bwMode="auto">
              <a:xfrm rot="20760000">
                <a:off x="1125" y="258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5" name="Rectangle 178">
                <a:extLst>
                  <a:ext uri="{FF2B5EF4-FFF2-40B4-BE49-F238E27FC236}">
                    <a16:creationId xmlns:a16="http://schemas.microsoft.com/office/drawing/2014/main" id="{2903ACED-C72D-08B7-29A4-A8F9E5E55FA3}"/>
                  </a:ext>
                </a:extLst>
              </p:cNvPr>
              <p:cNvSpPr>
                <a:spLocks noChangeArrowheads="1"/>
              </p:cNvSpPr>
              <p:nvPr/>
            </p:nvSpPr>
            <p:spPr bwMode="auto">
              <a:xfrm rot="16560000">
                <a:off x="1966" y="248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6" name="Rectangle 179">
                <a:extLst>
                  <a:ext uri="{FF2B5EF4-FFF2-40B4-BE49-F238E27FC236}">
                    <a16:creationId xmlns:a16="http://schemas.microsoft.com/office/drawing/2014/main" id="{9D07E88C-47F6-72C1-6380-EF3C3C8B25CC}"/>
                  </a:ext>
                </a:extLst>
              </p:cNvPr>
              <p:cNvSpPr>
                <a:spLocks noChangeArrowheads="1"/>
              </p:cNvSpPr>
              <p:nvPr/>
            </p:nvSpPr>
            <p:spPr bwMode="auto">
              <a:xfrm rot="16560000">
                <a:off x="1971" y="244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7" name="Rectangle 180">
                <a:extLst>
                  <a:ext uri="{FF2B5EF4-FFF2-40B4-BE49-F238E27FC236}">
                    <a16:creationId xmlns:a16="http://schemas.microsoft.com/office/drawing/2014/main" id="{E3998F36-C332-D42B-4EFD-D544B6B6E4F9}"/>
                  </a:ext>
                </a:extLst>
              </p:cNvPr>
              <p:cNvSpPr>
                <a:spLocks noChangeArrowheads="1"/>
              </p:cNvSpPr>
              <p:nvPr/>
            </p:nvSpPr>
            <p:spPr bwMode="auto">
              <a:xfrm rot="16560000">
                <a:off x="1976" y="240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8" name="Rectangle 181">
                <a:extLst>
                  <a:ext uri="{FF2B5EF4-FFF2-40B4-BE49-F238E27FC236}">
                    <a16:creationId xmlns:a16="http://schemas.microsoft.com/office/drawing/2014/main" id="{94A063A6-B4D4-FF71-6616-FF415A78AD9B}"/>
                  </a:ext>
                </a:extLst>
              </p:cNvPr>
              <p:cNvSpPr>
                <a:spLocks noChangeArrowheads="1"/>
              </p:cNvSpPr>
              <p:nvPr/>
            </p:nvSpPr>
            <p:spPr bwMode="auto">
              <a:xfrm rot="16560000">
                <a:off x="1982" y="236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9" name="Rectangle 182">
                <a:extLst>
                  <a:ext uri="{FF2B5EF4-FFF2-40B4-BE49-F238E27FC236}">
                    <a16:creationId xmlns:a16="http://schemas.microsoft.com/office/drawing/2014/main" id="{AC9E1E0B-9C2F-8BA1-0B00-38C5E41A4E4A}"/>
                  </a:ext>
                </a:extLst>
              </p:cNvPr>
              <p:cNvSpPr>
                <a:spLocks noChangeArrowheads="1"/>
              </p:cNvSpPr>
              <p:nvPr/>
            </p:nvSpPr>
            <p:spPr bwMode="auto">
              <a:xfrm rot="16560000">
                <a:off x="1982" y="232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0" name="Rectangle 183">
                <a:extLst>
                  <a:ext uri="{FF2B5EF4-FFF2-40B4-BE49-F238E27FC236}">
                    <a16:creationId xmlns:a16="http://schemas.microsoft.com/office/drawing/2014/main" id="{160B5E1B-7004-C946-8748-B5518A3B4D61}"/>
                  </a:ext>
                </a:extLst>
              </p:cNvPr>
              <p:cNvSpPr>
                <a:spLocks noChangeArrowheads="1"/>
              </p:cNvSpPr>
              <p:nvPr/>
            </p:nvSpPr>
            <p:spPr bwMode="auto">
              <a:xfrm rot="21360000">
                <a:off x="1184" y="268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1" name="Rectangle 184">
                <a:extLst>
                  <a:ext uri="{FF2B5EF4-FFF2-40B4-BE49-F238E27FC236}">
                    <a16:creationId xmlns:a16="http://schemas.microsoft.com/office/drawing/2014/main" id="{C51B63B2-E0F7-6F0B-E827-5900BDA7E3FE}"/>
                  </a:ext>
                </a:extLst>
              </p:cNvPr>
              <p:cNvSpPr>
                <a:spLocks noChangeArrowheads="1"/>
              </p:cNvSpPr>
              <p:nvPr/>
            </p:nvSpPr>
            <p:spPr bwMode="auto">
              <a:xfrm rot="21360000">
                <a:off x="1227" y="268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2" name="Rectangle 185">
                <a:extLst>
                  <a:ext uri="{FF2B5EF4-FFF2-40B4-BE49-F238E27FC236}">
                    <a16:creationId xmlns:a16="http://schemas.microsoft.com/office/drawing/2014/main" id="{12DFE3CF-4C85-D669-67E7-D18E8CB6DB03}"/>
                  </a:ext>
                </a:extLst>
              </p:cNvPr>
              <p:cNvSpPr>
                <a:spLocks noChangeArrowheads="1"/>
              </p:cNvSpPr>
              <p:nvPr/>
            </p:nvSpPr>
            <p:spPr bwMode="auto">
              <a:xfrm rot="21360000">
                <a:off x="1265" y="268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3" name="Rectangle 186">
                <a:extLst>
                  <a:ext uri="{FF2B5EF4-FFF2-40B4-BE49-F238E27FC236}">
                    <a16:creationId xmlns:a16="http://schemas.microsoft.com/office/drawing/2014/main" id="{80FC367A-929E-04C6-A993-795A69F61558}"/>
                  </a:ext>
                </a:extLst>
              </p:cNvPr>
              <p:cNvSpPr>
                <a:spLocks noChangeArrowheads="1"/>
              </p:cNvSpPr>
              <p:nvPr/>
            </p:nvSpPr>
            <p:spPr bwMode="auto">
              <a:xfrm rot="21360000">
                <a:off x="1308" y="268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4" name="Rectangle 187">
                <a:extLst>
                  <a:ext uri="{FF2B5EF4-FFF2-40B4-BE49-F238E27FC236}">
                    <a16:creationId xmlns:a16="http://schemas.microsoft.com/office/drawing/2014/main" id="{366C9E93-7D27-6E85-CF10-C58011BCA084}"/>
                  </a:ext>
                </a:extLst>
              </p:cNvPr>
              <p:cNvSpPr>
                <a:spLocks noChangeArrowheads="1"/>
              </p:cNvSpPr>
              <p:nvPr/>
            </p:nvSpPr>
            <p:spPr bwMode="auto">
              <a:xfrm rot="21360000">
                <a:off x="1345" y="267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5" name="Rectangle 188">
                <a:extLst>
                  <a:ext uri="{FF2B5EF4-FFF2-40B4-BE49-F238E27FC236}">
                    <a16:creationId xmlns:a16="http://schemas.microsoft.com/office/drawing/2014/main" id="{D4B0355A-1DE5-2199-D0B8-9A3F2D5A7EE3}"/>
                  </a:ext>
                </a:extLst>
              </p:cNvPr>
              <p:cNvSpPr>
                <a:spLocks noChangeArrowheads="1"/>
              </p:cNvSpPr>
              <p:nvPr/>
            </p:nvSpPr>
            <p:spPr bwMode="auto">
              <a:xfrm rot="4380000">
                <a:off x="333" y="163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6" name="Rectangle 189">
                <a:extLst>
                  <a:ext uri="{FF2B5EF4-FFF2-40B4-BE49-F238E27FC236}">
                    <a16:creationId xmlns:a16="http://schemas.microsoft.com/office/drawing/2014/main" id="{20A04CAF-2564-8D98-E707-F09225759616}"/>
                  </a:ext>
                </a:extLst>
              </p:cNvPr>
              <p:cNvSpPr>
                <a:spLocks noChangeArrowheads="1"/>
              </p:cNvSpPr>
              <p:nvPr/>
            </p:nvSpPr>
            <p:spPr bwMode="auto">
              <a:xfrm rot="4380000">
                <a:off x="344" y="167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7" name="Rectangle 190">
                <a:extLst>
                  <a:ext uri="{FF2B5EF4-FFF2-40B4-BE49-F238E27FC236}">
                    <a16:creationId xmlns:a16="http://schemas.microsoft.com/office/drawing/2014/main" id="{D8951A3A-64DB-57B0-AA2C-EB78EFB3B692}"/>
                  </a:ext>
                </a:extLst>
              </p:cNvPr>
              <p:cNvSpPr>
                <a:spLocks noChangeArrowheads="1"/>
              </p:cNvSpPr>
              <p:nvPr/>
            </p:nvSpPr>
            <p:spPr bwMode="auto">
              <a:xfrm rot="4380000">
                <a:off x="355" y="170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8" name="Rectangle 191">
                <a:extLst>
                  <a:ext uri="{FF2B5EF4-FFF2-40B4-BE49-F238E27FC236}">
                    <a16:creationId xmlns:a16="http://schemas.microsoft.com/office/drawing/2014/main" id="{05DA37EF-3EB7-A2CB-A415-9555E74F550B}"/>
                  </a:ext>
                </a:extLst>
              </p:cNvPr>
              <p:cNvSpPr>
                <a:spLocks noChangeArrowheads="1"/>
              </p:cNvSpPr>
              <p:nvPr/>
            </p:nvSpPr>
            <p:spPr bwMode="auto">
              <a:xfrm rot="4380000">
                <a:off x="365" y="174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9" name="Rectangle 192">
                <a:extLst>
                  <a:ext uri="{FF2B5EF4-FFF2-40B4-BE49-F238E27FC236}">
                    <a16:creationId xmlns:a16="http://schemas.microsoft.com/office/drawing/2014/main" id="{7245A837-50F6-FEB2-E955-1A62A7013863}"/>
                  </a:ext>
                </a:extLst>
              </p:cNvPr>
              <p:cNvSpPr>
                <a:spLocks noChangeArrowheads="1"/>
              </p:cNvSpPr>
              <p:nvPr/>
            </p:nvSpPr>
            <p:spPr bwMode="auto">
              <a:xfrm rot="4380000">
                <a:off x="376" y="178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0" name="Rectangle 193">
                <a:extLst>
                  <a:ext uri="{FF2B5EF4-FFF2-40B4-BE49-F238E27FC236}">
                    <a16:creationId xmlns:a16="http://schemas.microsoft.com/office/drawing/2014/main" id="{E44BDE91-B361-7E5E-AAD6-C4677845DA11}"/>
                  </a:ext>
                </a:extLst>
              </p:cNvPr>
              <p:cNvSpPr>
                <a:spLocks noChangeArrowheads="1"/>
              </p:cNvSpPr>
              <p:nvPr/>
            </p:nvSpPr>
            <p:spPr bwMode="auto">
              <a:xfrm rot="17160000">
                <a:off x="2198" y="253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1" name="Rectangle 194">
                <a:extLst>
                  <a:ext uri="{FF2B5EF4-FFF2-40B4-BE49-F238E27FC236}">
                    <a16:creationId xmlns:a16="http://schemas.microsoft.com/office/drawing/2014/main" id="{6DC4BC48-05CF-65A7-975E-02B5B5A40380}"/>
                  </a:ext>
                </a:extLst>
              </p:cNvPr>
              <p:cNvSpPr>
                <a:spLocks noChangeArrowheads="1"/>
              </p:cNvSpPr>
              <p:nvPr/>
            </p:nvSpPr>
            <p:spPr bwMode="auto">
              <a:xfrm rot="17160000">
                <a:off x="2209" y="249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2" name="Rectangle 195">
                <a:extLst>
                  <a:ext uri="{FF2B5EF4-FFF2-40B4-BE49-F238E27FC236}">
                    <a16:creationId xmlns:a16="http://schemas.microsoft.com/office/drawing/2014/main" id="{43E7BBAF-A52D-732F-B8D7-61BD81084F61}"/>
                  </a:ext>
                </a:extLst>
              </p:cNvPr>
              <p:cNvSpPr>
                <a:spLocks noChangeArrowheads="1"/>
              </p:cNvSpPr>
              <p:nvPr/>
            </p:nvSpPr>
            <p:spPr bwMode="auto">
              <a:xfrm rot="17160000">
                <a:off x="2220" y="245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3" name="Rectangle 196">
                <a:extLst>
                  <a:ext uri="{FF2B5EF4-FFF2-40B4-BE49-F238E27FC236}">
                    <a16:creationId xmlns:a16="http://schemas.microsoft.com/office/drawing/2014/main" id="{BB4527F3-ED16-2B02-6921-9D113E2CEA22}"/>
                  </a:ext>
                </a:extLst>
              </p:cNvPr>
              <p:cNvSpPr>
                <a:spLocks noChangeArrowheads="1"/>
              </p:cNvSpPr>
              <p:nvPr/>
            </p:nvSpPr>
            <p:spPr bwMode="auto">
              <a:xfrm rot="17160000">
                <a:off x="2230" y="242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4" name="Rectangle 197">
                <a:extLst>
                  <a:ext uri="{FF2B5EF4-FFF2-40B4-BE49-F238E27FC236}">
                    <a16:creationId xmlns:a16="http://schemas.microsoft.com/office/drawing/2014/main" id="{D333079F-32DF-C515-05B2-30CA18937F02}"/>
                  </a:ext>
                </a:extLst>
              </p:cNvPr>
              <p:cNvSpPr>
                <a:spLocks noChangeArrowheads="1"/>
              </p:cNvSpPr>
              <p:nvPr/>
            </p:nvSpPr>
            <p:spPr bwMode="auto">
              <a:xfrm rot="17160000">
                <a:off x="2241" y="238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5" name="Rectangle 198">
                <a:extLst>
                  <a:ext uri="{FF2B5EF4-FFF2-40B4-BE49-F238E27FC236}">
                    <a16:creationId xmlns:a16="http://schemas.microsoft.com/office/drawing/2014/main" id="{1C9003CF-28B7-74DA-BBBA-97D2669E2B6B}"/>
                  </a:ext>
                </a:extLst>
              </p:cNvPr>
              <p:cNvSpPr>
                <a:spLocks noChangeArrowheads="1"/>
              </p:cNvSpPr>
              <p:nvPr/>
            </p:nvSpPr>
            <p:spPr bwMode="auto">
              <a:xfrm rot="1200000">
                <a:off x="425" y="130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6" name="Rectangle 199">
                <a:extLst>
                  <a:ext uri="{FF2B5EF4-FFF2-40B4-BE49-F238E27FC236}">
                    <a16:creationId xmlns:a16="http://schemas.microsoft.com/office/drawing/2014/main" id="{DD152C0D-DD03-DDAD-6D75-69C011A4D91C}"/>
                  </a:ext>
                </a:extLst>
              </p:cNvPr>
              <p:cNvSpPr>
                <a:spLocks noChangeArrowheads="1"/>
              </p:cNvSpPr>
              <p:nvPr/>
            </p:nvSpPr>
            <p:spPr bwMode="auto">
              <a:xfrm rot="1200000">
                <a:off x="463" y="131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7" name="Rectangle 200">
                <a:extLst>
                  <a:ext uri="{FF2B5EF4-FFF2-40B4-BE49-F238E27FC236}">
                    <a16:creationId xmlns:a16="http://schemas.microsoft.com/office/drawing/2014/main" id="{7F00B7B7-A9E2-17A4-3FAE-06534E4663DA}"/>
                  </a:ext>
                </a:extLst>
              </p:cNvPr>
              <p:cNvSpPr>
                <a:spLocks noChangeArrowheads="1"/>
              </p:cNvSpPr>
              <p:nvPr/>
            </p:nvSpPr>
            <p:spPr bwMode="auto">
              <a:xfrm rot="1200000">
                <a:off x="500" y="133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8" name="Rectangle 201">
                <a:extLst>
                  <a:ext uri="{FF2B5EF4-FFF2-40B4-BE49-F238E27FC236}">
                    <a16:creationId xmlns:a16="http://schemas.microsoft.com/office/drawing/2014/main" id="{CA05526F-F85F-3E11-AD91-F426D16AFDB7}"/>
                  </a:ext>
                </a:extLst>
              </p:cNvPr>
              <p:cNvSpPr>
                <a:spLocks noChangeArrowheads="1"/>
              </p:cNvSpPr>
              <p:nvPr/>
            </p:nvSpPr>
            <p:spPr bwMode="auto">
              <a:xfrm rot="1200000">
                <a:off x="538" y="134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9" name="Rectangle 202">
                <a:extLst>
                  <a:ext uri="{FF2B5EF4-FFF2-40B4-BE49-F238E27FC236}">
                    <a16:creationId xmlns:a16="http://schemas.microsoft.com/office/drawing/2014/main" id="{987DA2B9-238D-DD5B-FB14-DF520293EA9F}"/>
                  </a:ext>
                </a:extLst>
              </p:cNvPr>
              <p:cNvSpPr>
                <a:spLocks noChangeArrowheads="1"/>
              </p:cNvSpPr>
              <p:nvPr/>
            </p:nvSpPr>
            <p:spPr bwMode="auto">
              <a:xfrm rot="1200000">
                <a:off x="575" y="136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90" name="Rectangle 203">
                <a:extLst>
                  <a:ext uri="{FF2B5EF4-FFF2-40B4-BE49-F238E27FC236}">
                    <a16:creationId xmlns:a16="http://schemas.microsoft.com/office/drawing/2014/main" id="{529B6A4D-0A84-0A45-0CD1-C9900B5CD600}"/>
                  </a:ext>
                </a:extLst>
              </p:cNvPr>
              <p:cNvSpPr>
                <a:spLocks noChangeArrowheads="1"/>
              </p:cNvSpPr>
              <p:nvPr/>
            </p:nvSpPr>
            <p:spPr bwMode="auto">
              <a:xfrm rot="19620000">
                <a:off x="1413" y="123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91" name="Rectangle 204">
                <a:extLst>
                  <a:ext uri="{FF2B5EF4-FFF2-40B4-BE49-F238E27FC236}">
                    <a16:creationId xmlns:a16="http://schemas.microsoft.com/office/drawing/2014/main" id="{B71C99C8-2B96-4CEA-A2BC-69FA5C9BE541}"/>
                  </a:ext>
                </a:extLst>
              </p:cNvPr>
              <p:cNvSpPr>
                <a:spLocks noChangeArrowheads="1"/>
              </p:cNvSpPr>
              <p:nvPr/>
            </p:nvSpPr>
            <p:spPr bwMode="auto">
              <a:xfrm rot="19620000">
                <a:off x="1446" y="121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grpSp>
        <p:sp>
          <p:nvSpPr>
            <p:cNvPr id="7" name="Rectangle 206">
              <a:extLst>
                <a:ext uri="{FF2B5EF4-FFF2-40B4-BE49-F238E27FC236}">
                  <a16:creationId xmlns:a16="http://schemas.microsoft.com/office/drawing/2014/main" id="{E9518719-A32F-1989-7F0D-C29E8F787EB8}"/>
                </a:ext>
              </a:extLst>
            </p:cNvPr>
            <p:cNvSpPr>
              <a:spLocks noChangeArrowheads="1"/>
            </p:cNvSpPr>
            <p:nvPr/>
          </p:nvSpPr>
          <p:spPr bwMode="auto">
            <a:xfrm rot="19620000">
              <a:off x="1478" y="119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 name="Rectangle 207">
              <a:extLst>
                <a:ext uri="{FF2B5EF4-FFF2-40B4-BE49-F238E27FC236}">
                  <a16:creationId xmlns:a16="http://schemas.microsoft.com/office/drawing/2014/main" id="{ACB84E3A-3165-2291-502C-41C970C71575}"/>
                </a:ext>
              </a:extLst>
            </p:cNvPr>
            <p:cNvSpPr>
              <a:spLocks noChangeArrowheads="1"/>
            </p:cNvSpPr>
            <p:nvPr/>
          </p:nvSpPr>
          <p:spPr bwMode="auto">
            <a:xfrm rot="19620000">
              <a:off x="1510" y="117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9" name="Rectangle 208">
              <a:extLst>
                <a:ext uri="{FF2B5EF4-FFF2-40B4-BE49-F238E27FC236}">
                  <a16:creationId xmlns:a16="http://schemas.microsoft.com/office/drawing/2014/main" id="{770F23E0-00C5-F10D-D23A-045A6F64CF55}"/>
                </a:ext>
              </a:extLst>
            </p:cNvPr>
            <p:cNvSpPr>
              <a:spLocks noChangeArrowheads="1"/>
            </p:cNvSpPr>
            <p:nvPr/>
          </p:nvSpPr>
          <p:spPr bwMode="auto">
            <a:xfrm rot="19620000">
              <a:off x="1547" y="114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0" name="Rectangle 209">
              <a:extLst>
                <a:ext uri="{FF2B5EF4-FFF2-40B4-BE49-F238E27FC236}">
                  <a16:creationId xmlns:a16="http://schemas.microsoft.com/office/drawing/2014/main" id="{D9B6EC79-C8B3-99A3-1C1E-3C2BBA71F634}"/>
                </a:ext>
              </a:extLst>
            </p:cNvPr>
            <p:cNvSpPr>
              <a:spLocks noChangeArrowheads="1"/>
            </p:cNvSpPr>
            <p:nvPr/>
          </p:nvSpPr>
          <p:spPr bwMode="auto">
            <a:xfrm rot="17700000">
              <a:off x="2329" y="257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1" name="Rectangle 210">
              <a:extLst>
                <a:ext uri="{FF2B5EF4-FFF2-40B4-BE49-F238E27FC236}">
                  <a16:creationId xmlns:a16="http://schemas.microsoft.com/office/drawing/2014/main" id="{22BEA4C2-8A95-DFD6-381B-57D9A86BDB23}"/>
                </a:ext>
              </a:extLst>
            </p:cNvPr>
            <p:cNvSpPr>
              <a:spLocks noChangeArrowheads="1"/>
            </p:cNvSpPr>
            <p:nvPr/>
          </p:nvSpPr>
          <p:spPr bwMode="auto">
            <a:xfrm rot="17700000">
              <a:off x="2345" y="253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2" name="Rectangle 211">
              <a:extLst>
                <a:ext uri="{FF2B5EF4-FFF2-40B4-BE49-F238E27FC236}">
                  <a16:creationId xmlns:a16="http://schemas.microsoft.com/office/drawing/2014/main" id="{3B3D5543-A614-C624-920B-352A3AD17A76}"/>
                </a:ext>
              </a:extLst>
            </p:cNvPr>
            <p:cNvSpPr>
              <a:spLocks noChangeArrowheads="1"/>
            </p:cNvSpPr>
            <p:nvPr/>
          </p:nvSpPr>
          <p:spPr bwMode="auto">
            <a:xfrm rot="17700000">
              <a:off x="2361" y="250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3" name="Rectangle 212">
              <a:extLst>
                <a:ext uri="{FF2B5EF4-FFF2-40B4-BE49-F238E27FC236}">
                  <a16:creationId xmlns:a16="http://schemas.microsoft.com/office/drawing/2014/main" id="{9A113044-9F11-4380-0E65-FD487DDFF409}"/>
                </a:ext>
              </a:extLst>
            </p:cNvPr>
            <p:cNvSpPr>
              <a:spLocks noChangeArrowheads="1"/>
            </p:cNvSpPr>
            <p:nvPr/>
          </p:nvSpPr>
          <p:spPr bwMode="auto">
            <a:xfrm rot="17700000">
              <a:off x="2377" y="246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4" name="Rectangle 213">
              <a:extLst>
                <a:ext uri="{FF2B5EF4-FFF2-40B4-BE49-F238E27FC236}">
                  <a16:creationId xmlns:a16="http://schemas.microsoft.com/office/drawing/2014/main" id="{C26E5FF8-88A5-CEA4-9426-72A56F18256B}"/>
                </a:ext>
              </a:extLst>
            </p:cNvPr>
            <p:cNvSpPr>
              <a:spLocks noChangeArrowheads="1"/>
            </p:cNvSpPr>
            <p:nvPr/>
          </p:nvSpPr>
          <p:spPr bwMode="auto">
            <a:xfrm rot="17700000">
              <a:off x="2393" y="242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5" name="Rectangle 214">
              <a:extLst>
                <a:ext uri="{FF2B5EF4-FFF2-40B4-BE49-F238E27FC236}">
                  <a16:creationId xmlns:a16="http://schemas.microsoft.com/office/drawing/2014/main" id="{F96A3419-8F1D-8257-8852-D7318370C77B}"/>
                </a:ext>
              </a:extLst>
            </p:cNvPr>
            <p:cNvSpPr>
              <a:spLocks noChangeArrowheads="1"/>
            </p:cNvSpPr>
            <p:nvPr/>
          </p:nvSpPr>
          <p:spPr bwMode="auto">
            <a:xfrm rot="17700000">
              <a:off x="2409" y="238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6" name="Rectangle 215">
              <a:extLst>
                <a:ext uri="{FF2B5EF4-FFF2-40B4-BE49-F238E27FC236}">
                  <a16:creationId xmlns:a16="http://schemas.microsoft.com/office/drawing/2014/main" id="{7A5B17B5-BA26-4C02-6C78-C2386E2A5997}"/>
                </a:ext>
              </a:extLst>
            </p:cNvPr>
            <p:cNvSpPr>
              <a:spLocks noChangeArrowheads="1"/>
            </p:cNvSpPr>
            <p:nvPr/>
          </p:nvSpPr>
          <p:spPr bwMode="auto">
            <a:xfrm rot="20340000">
              <a:off x="1051" y="127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7" name="Rectangle 216">
              <a:extLst>
                <a:ext uri="{FF2B5EF4-FFF2-40B4-BE49-F238E27FC236}">
                  <a16:creationId xmlns:a16="http://schemas.microsoft.com/office/drawing/2014/main" id="{CC1D2B0A-3831-AF55-906A-0DF99D03F093}"/>
                </a:ext>
              </a:extLst>
            </p:cNvPr>
            <p:cNvSpPr>
              <a:spLocks noChangeArrowheads="1"/>
            </p:cNvSpPr>
            <p:nvPr/>
          </p:nvSpPr>
          <p:spPr bwMode="auto">
            <a:xfrm rot="20340000">
              <a:off x="1089" y="125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8" name="Rectangle 217">
              <a:extLst>
                <a:ext uri="{FF2B5EF4-FFF2-40B4-BE49-F238E27FC236}">
                  <a16:creationId xmlns:a16="http://schemas.microsoft.com/office/drawing/2014/main" id="{9C2A73E4-CAA7-C0E4-43E8-EF277C785706}"/>
                </a:ext>
              </a:extLst>
            </p:cNvPr>
            <p:cNvSpPr>
              <a:spLocks noChangeArrowheads="1"/>
            </p:cNvSpPr>
            <p:nvPr/>
          </p:nvSpPr>
          <p:spPr bwMode="auto">
            <a:xfrm rot="20340000">
              <a:off x="1126" y="123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19" name="Rectangle 218">
              <a:extLst>
                <a:ext uri="{FF2B5EF4-FFF2-40B4-BE49-F238E27FC236}">
                  <a16:creationId xmlns:a16="http://schemas.microsoft.com/office/drawing/2014/main" id="{423E3FEA-D0B8-EB35-882A-DCD2AFE31AF2}"/>
                </a:ext>
              </a:extLst>
            </p:cNvPr>
            <p:cNvSpPr>
              <a:spLocks noChangeArrowheads="1"/>
            </p:cNvSpPr>
            <p:nvPr/>
          </p:nvSpPr>
          <p:spPr bwMode="auto">
            <a:xfrm rot="20340000">
              <a:off x="1158" y="122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0" name="Rectangle 219">
              <a:extLst>
                <a:ext uri="{FF2B5EF4-FFF2-40B4-BE49-F238E27FC236}">
                  <a16:creationId xmlns:a16="http://schemas.microsoft.com/office/drawing/2014/main" id="{18A3365A-C0D2-AB7A-5D5F-C168043BEDEF}"/>
                </a:ext>
              </a:extLst>
            </p:cNvPr>
            <p:cNvSpPr>
              <a:spLocks noChangeArrowheads="1"/>
            </p:cNvSpPr>
            <p:nvPr/>
          </p:nvSpPr>
          <p:spPr bwMode="auto">
            <a:xfrm rot="20340000">
              <a:off x="1196" y="121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1" name="Rectangle 220">
              <a:extLst>
                <a:ext uri="{FF2B5EF4-FFF2-40B4-BE49-F238E27FC236}">
                  <a16:creationId xmlns:a16="http://schemas.microsoft.com/office/drawing/2014/main" id="{5F9C1362-72C8-360E-246A-D3AE49BFE8E5}"/>
                </a:ext>
              </a:extLst>
            </p:cNvPr>
            <p:cNvSpPr>
              <a:spLocks noChangeArrowheads="1"/>
            </p:cNvSpPr>
            <p:nvPr/>
          </p:nvSpPr>
          <p:spPr bwMode="auto">
            <a:xfrm rot="20340000">
              <a:off x="1233" y="119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2" name="Rectangle 221">
              <a:extLst>
                <a:ext uri="{FF2B5EF4-FFF2-40B4-BE49-F238E27FC236}">
                  <a16:creationId xmlns:a16="http://schemas.microsoft.com/office/drawing/2014/main" id="{2A9BC87E-9B47-2E03-54FA-AA4B147F8FAB}"/>
                </a:ext>
              </a:extLst>
            </p:cNvPr>
            <p:cNvSpPr>
              <a:spLocks noChangeArrowheads="1"/>
            </p:cNvSpPr>
            <p:nvPr/>
          </p:nvSpPr>
          <p:spPr bwMode="auto">
            <a:xfrm rot="21420000">
              <a:off x="1989" y="90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3" name="Rectangle 222">
              <a:extLst>
                <a:ext uri="{FF2B5EF4-FFF2-40B4-BE49-F238E27FC236}">
                  <a16:creationId xmlns:a16="http://schemas.microsoft.com/office/drawing/2014/main" id="{C9D1136B-F7AD-14E4-C6F1-F5D5FC44F89E}"/>
                </a:ext>
              </a:extLst>
            </p:cNvPr>
            <p:cNvSpPr>
              <a:spLocks noChangeArrowheads="1"/>
            </p:cNvSpPr>
            <p:nvPr/>
          </p:nvSpPr>
          <p:spPr bwMode="auto">
            <a:xfrm rot="21420000">
              <a:off x="2032" y="90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4" name="Rectangle 223">
              <a:extLst>
                <a:ext uri="{FF2B5EF4-FFF2-40B4-BE49-F238E27FC236}">
                  <a16:creationId xmlns:a16="http://schemas.microsoft.com/office/drawing/2014/main" id="{09E7F402-A2E9-71DC-8B9A-96E74E1289BB}"/>
                </a:ext>
              </a:extLst>
            </p:cNvPr>
            <p:cNvSpPr>
              <a:spLocks noChangeArrowheads="1"/>
            </p:cNvSpPr>
            <p:nvPr/>
          </p:nvSpPr>
          <p:spPr bwMode="auto">
            <a:xfrm rot="21420000">
              <a:off x="2070" y="89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5" name="Rectangle 224">
              <a:extLst>
                <a:ext uri="{FF2B5EF4-FFF2-40B4-BE49-F238E27FC236}">
                  <a16:creationId xmlns:a16="http://schemas.microsoft.com/office/drawing/2014/main" id="{9B13691C-01A8-41CB-E021-CD5FD579529B}"/>
                </a:ext>
              </a:extLst>
            </p:cNvPr>
            <p:cNvSpPr>
              <a:spLocks noChangeArrowheads="1"/>
            </p:cNvSpPr>
            <p:nvPr/>
          </p:nvSpPr>
          <p:spPr bwMode="auto">
            <a:xfrm rot="21420000">
              <a:off x="2113" y="89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6" name="Rectangle 225">
              <a:extLst>
                <a:ext uri="{FF2B5EF4-FFF2-40B4-BE49-F238E27FC236}">
                  <a16:creationId xmlns:a16="http://schemas.microsoft.com/office/drawing/2014/main" id="{86C554B9-D61D-1B70-D292-94F8653AC8D8}"/>
                </a:ext>
              </a:extLst>
            </p:cNvPr>
            <p:cNvSpPr>
              <a:spLocks noChangeArrowheads="1"/>
            </p:cNvSpPr>
            <p:nvPr/>
          </p:nvSpPr>
          <p:spPr bwMode="auto">
            <a:xfrm rot="21420000">
              <a:off x="2150" y="89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7" name="Rectangle 226">
              <a:extLst>
                <a:ext uri="{FF2B5EF4-FFF2-40B4-BE49-F238E27FC236}">
                  <a16:creationId xmlns:a16="http://schemas.microsoft.com/office/drawing/2014/main" id="{24AB793B-C859-C559-6293-4041F407779B}"/>
                </a:ext>
              </a:extLst>
            </p:cNvPr>
            <p:cNvSpPr>
              <a:spLocks noChangeArrowheads="1"/>
            </p:cNvSpPr>
            <p:nvPr/>
          </p:nvSpPr>
          <p:spPr bwMode="auto">
            <a:xfrm rot="21420000">
              <a:off x="2188" y="89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8" name="Rectangle 227">
              <a:extLst>
                <a:ext uri="{FF2B5EF4-FFF2-40B4-BE49-F238E27FC236}">
                  <a16:creationId xmlns:a16="http://schemas.microsoft.com/office/drawing/2014/main" id="{66EEF9C2-0627-E168-1B03-69D5537850A3}"/>
                </a:ext>
              </a:extLst>
            </p:cNvPr>
            <p:cNvSpPr>
              <a:spLocks noChangeArrowheads="1"/>
            </p:cNvSpPr>
            <p:nvPr/>
          </p:nvSpPr>
          <p:spPr bwMode="auto">
            <a:xfrm rot="20520000">
              <a:off x="710" y="100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29" name="Rectangle 228">
              <a:extLst>
                <a:ext uri="{FF2B5EF4-FFF2-40B4-BE49-F238E27FC236}">
                  <a16:creationId xmlns:a16="http://schemas.microsoft.com/office/drawing/2014/main" id="{E2D2B270-3A3A-2F8E-C683-C1DF96FD4AA1}"/>
                </a:ext>
              </a:extLst>
            </p:cNvPr>
            <p:cNvSpPr>
              <a:spLocks noChangeArrowheads="1"/>
            </p:cNvSpPr>
            <p:nvPr/>
          </p:nvSpPr>
          <p:spPr bwMode="auto">
            <a:xfrm rot="20520000">
              <a:off x="747" y="99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0" name="Rectangle 229">
              <a:extLst>
                <a:ext uri="{FF2B5EF4-FFF2-40B4-BE49-F238E27FC236}">
                  <a16:creationId xmlns:a16="http://schemas.microsoft.com/office/drawing/2014/main" id="{D88C769C-DB41-3366-484D-6D90B16386F5}"/>
                </a:ext>
              </a:extLst>
            </p:cNvPr>
            <p:cNvSpPr>
              <a:spLocks noChangeArrowheads="1"/>
            </p:cNvSpPr>
            <p:nvPr/>
          </p:nvSpPr>
          <p:spPr bwMode="auto">
            <a:xfrm rot="20520000">
              <a:off x="785" y="98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1" name="Rectangle 230">
              <a:extLst>
                <a:ext uri="{FF2B5EF4-FFF2-40B4-BE49-F238E27FC236}">
                  <a16:creationId xmlns:a16="http://schemas.microsoft.com/office/drawing/2014/main" id="{4C60FF6B-0C77-F869-37E5-64B4D1344522}"/>
                </a:ext>
              </a:extLst>
            </p:cNvPr>
            <p:cNvSpPr>
              <a:spLocks noChangeArrowheads="1"/>
            </p:cNvSpPr>
            <p:nvPr/>
          </p:nvSpPr>
          <p:spPr bwMode="auto">
            <a:xfrm rot="20520000">
              <a:off x="822" y="97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 name="Rectangle 231">
              <a:extLst>
                <a:ext uri="{FF2B5EF4-FFF2-40B4-BE49-F238E27FC236}">
                  <a16:creationId xmlns:a16="http://schemas.microsoft.com/office/drawing/2014/main" id="{28A6CED3-B1E0-0054-B84E-A04CF6ED32BF}"/>
                </a:ext>
              </a:extLst>
            </p:cNvPr>
            <p:cNvSpPr>
              <a:spLocks noChangeArrowheads="1"/>
            </p:cNvSpPr>
            <p:nvPr/>
          </p:nvSpPr>
          <p:spPr bwMode="auto">
            <a:xfrm rot="20520000">
              <a:off x="860" y="96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3" name="Rectangle 232">
              <a:extLst>
                <a:ext uri="{FF2B5EF4-FFF2-40B4-BE49-F238E27FC236}">
                  <a16:creationId xmlns:a16="http://schemas.microsoft.com/office/drawing/2014/main" id="{477B5E67-5BAA-F98D-3711-6F09FF3CAB62}"/>
                </a:ext>
              </a:extLst>
            </p:cNvPr>
            <p:cNvSpPr>
              <a:spLocks noChangeArrowheads="1"/>
            </p:cNvSpPr>
            <p:nvPr/>
          </p:nvSpPr>
          <p:spPr bwMode="auto">
            <a:xfrm rot="20520000">
              <a:off x="897" y="95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4" name="Line 233">
              <a:extLst>
                <a:ext uri="{FF2B5EF4-FFF2-40B4-BE49-F238E27FC236}">
                  <a16:creationId xmlns:a16="http://schemas.microsoft.com/office/drawing/2014/main" id="{C2C2D309-AF21-2135-FD87-634E7619C3E6}"/>
                </a:ext>
              </a:extLst>
            </p:cNvPr>
            <p:cNvSpPr>
              <a:spLocks noChangeShapeType="1"/>
            </p:cNvSpPr>
            <p:nvPr/>
          </p:nvSpPr>
          <p:spPr bwMode="auto">
            <a:xfrm>
              <a:off x="272" y="2753"/>
              <a:ext cx="232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 name="Line 234">
              <a:extLst>
                <a:ext uri="{FF2B5EF4-FFF2-40B4-BE49-F238E27FC236}">
                  <a16:creationId xmlns:a16="http://schemas.microsoft.com/office/drawing/2014/main" id="{A0015934-B2EA-C3F0-6FD6-4D1443EC8F01}"/>
                </a:ext>
              </a:extLst>
            </p:cNvPr>
            <p:cNvSpPr>
              <a:spLocks noChangeShapeType="1"/>
            </p:cNvSpPr>
            <p:nvPr/>
          </p:nvSpPr>
          <p:spPr bwMode="auto">
            <a:xfrm>
              <a:off x="272" y="911"/>
              <a:ext cx="232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6" name="Line 235">
              <a:extLst>
                <a:ext uri="{FF2B5EF4-FFF2-40B4-BE49-F238E27FC236}">
                  <a16:creationId xmlns:a16="http://schemas.microsoft.com/office/drawing/2014/main" id="{0DA9D714-DD98-2726-A693-282DE04804EC}"/>
                </a:ext>
              </a:extLst>
            </p:cNvPr>
            <p:cNvSpPr>
              <a:spLocks noChangeShapeType="1"/>
            </p:cNvSpPr>
            <p:nvPr/>
          </p:nvSpPr>
          <p:spPr bwMode="auto">
            <a:xfrm flipV="1">
              <a:off x="272"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7" name="Line 236">
              <a:extLst>
                <a:ext uri="{FF2B5EF4-FFF2-40B4-BE49-F238E27FC236}">
                  <a16:creationId xmlns:a16="http://schemas.microsoft.com/office/drawing/2014/main" id="{210CD460-F3F9-4708-439E-D22136483ECE}"/>
                </a:ext>
              </a:extLst>
            </p:cNvPr>
            <p:cNvSpPr>
              <a:spLocks noChangeShapeType="1"/>
            </p:cNvSpPr>
            <p:nvPr/>
          </p:nvSpPr>
          <p:spPr bwMode="auto">
            <a:xfrm flipV="1">
              <a:off x="563"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8" name="Line 237">
              <a:extLst>
                <a:ext uri="{FF2B5EF4-FFF2-40B4-BE49-F238E27FC236}">
                  <a16:creationId xmlns:a16="http://schemas.microsoft.com/office/drawing/2014/main" id="{5DC0A324-88F7-E2BA-0CB9-0AF724ADC6D4}"/>
                </a:ext>
              </a:extLst>
            </p:cNvPr>
            <p:cNvSpPr>
              <a:spLocks noChangeShapeType="1"/>
            </p:cNvSpPr>
            <p:nvPr/>
          </p:nvSpPr>
          <p:spPr bwMode="auto">
            <a:xfrm flipV="1">
              <a:off x="854"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9" name="Line 238">
              <a:extLst>
                <a:ext uri="{FF2B5EF4-FFF2-40B4-BE49-F238E27FC236}">
                  <a16:creationId xmlns:a16="http://schemas.microsoft.com/office/drawing/2014/main" id="{194B6ECE-C5A5-6E2C-6E30-B825ADB9FA75}"/>
                </a:ext>
              </a:extLst>
            </p:cNvPr>
            <p:cNvSpPr>
              <a:spLocks noChangeShapeType="1"/>
            </p:cNvSpPr>
            <p:nvPr/>
          </p:nvSpPr>
          <p:spPr bwMode="auto">
            <a:xfrm flipV="1">
              <a:off x="1145"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0" name="Line 239">
              <a:extLst>
                <a:ext uri="{FF2B5EF4-FFF2-40B4-BE49-F238E27FC236}">
                  <a16:creationId xmlns:a16="http://schemas.microsoft.com/office/drawing/2014/main" id="{D25AA41F-C357-A109-4325-86E090929AF3}"/>
                </a:ext>
              </a:extLst>
            </p:cNvPr>
            <p:cNvSpPr>
              <a:spLocks noChangeShapeType="1"/>
            </p:cNvSpPr>
            <p:nvPr/>
          </p:nvSpPr>
          <p:spPr bwMode="auto">
            <a:xfrm flipV="1">
              <a:off x="1436"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1" name="Line 240">
              <a:extLst>
                <a:ext uri="{FF2B5EF4-FFF2-40B4-BE49-F238E27FC236}">
                  <a16:creationId xmlns:a16="http://schemas.microsoft.com/office/drawing/2014/main" id="{4EB92788-95A9-63AF-E413-8A409CBFCC7B}"/>
                </a:ext>
              </a:extLst>
            </p:cNvPr>
            <p:cNvSpPr>
              <a:spLocks noChangeShapeType="1"/>
            </p:cNvSpPr>
            <p:nvPr/>
          </p:nvSpPr>
          <p:spPr bwMode="auto">
            <a:xfrm flipV="1">
              <a:off x="1728"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2" name="Line 241">
              <a:extLst>
                <a:ext uri="{FF2B5EF4-FFF2-40B4-BE49-F238E27FC236}">
                  <a16:creationId xmlns:a16="http://schemas.microsoft.com/office/drawing/2014/main" id="{146A8C7F-B5FD-1423-A20F-8F80C6E5738D}"/>
                </a:ext>
              </a:extLst>
            </p:cNvPr>
            <p:cNvSpPr>
              <a:spLocks noChangeShapeType="1"/>
            </p:cNvSpPr>
            <p:nvPr/>
          </p:nvSpPr>
          <p:spPr bwMode="auto">
            <a:xfrm flipV="1">
              <a:off x="2019"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3" name="Line 242">
              <a:extLst>
                <a:ext uri="{FF2B5EF4-FFF2-40B4-BE49-F238E27FC236}">
                  <a16:creationId xmlns:a16="http://schemas.microsoft.com/office/drawing/2014/main" id="{EF00F318-1DAD-7E2C-9573-CD8C280A4D5B}"/>
                </a:ext>
              </a:extLst>
            </p:cNvPr>
            <p:cNvSpPr>
              <a:spLocks noChangeShapeType="1"/>
            </p:cNvSpPr>
            <p:nvPr/>
          </p:nvSpPr>
          <p:spPr bwMode="auto">
            <a:xfrm flipV="1">
              <a:off x="2310"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4" name="Line 243">
              <a:extLst>
                <a:ext uri="{FF2B5EF4-FFF2-40B4-BE49-F238E27FC236}">
                  <a16:creationId xmlns:a16="http://schemas.microsoft.com/office/drawing/2014/main" id="{06C29B8D-4A0F-9424-7824-902D6C87B726}"/>
                </a:ext>
              </a:extLst>
            </p:cNvPr>
            <p:cNvSpPr>
              <a:spLocks noChangeShapeType="1"/>
            </p:cNvSpPr>
            <p:nvPr/>
          </p:nvSpPr>
          <p:spPr bwMode="auto">
            <a:xfrm flipV="1">
              <a:off x="2601" y="2730"/>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5" name="Line 244">
              <a:extLst>
                <a:ext uri="{FF2B5EF4-FFF2-40B4-BE49-F238E27FC236}">
                  <a16:creationId xmlns:a16="http://schemas.microsoft.com/office/drawing/2014/main" id="{1E3360C7-FB77-5DD9-BE47-7EF7EFADAF57}"/>
                </a:ext>
              </a:extLst>
            </p:cNvPr>
            <p:cNvSpPr>
              <a:spLocks noChangeShapeType="1"/>
            </p:cNvSpPr>
            <p:nvPr/>
          </p:nvSpPr>
          <p:spPr bwMode="auto">
            <a:xfrm>
              <a:off x="272"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6" name="Line 245">
              <a:extLst>
                <a:ext uri="{FF2B5EF4-FFF2-40B4-BE49-F238E27FC236}">
                  <a16:creationId xmlns:a16="http://schemas.microsoft.com/office/drawing/2014/main" id="{EE7A7177-9227-D359-A99A-2D338EDCE474}"/>
                </a:ext>
              </a:extLst>
            </p:cNvPr>
            <p:cNvSpPr>
              <a:spLocks noChangeShapeType="1"/>
            </p:cNvSpPr>
            <p:nvPr/>
          </p:nvSpPr>
          <p:spPr bwMode="auto">
            <a:xfrm>
              <a:off x="563"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7" name="Line 246">
              <a:extLst>
                <a:ext uri="{FF2B5EF4-FFF2-40B4-BE49-F238E27FC236}">
                  <a16:creationId xmlns:a16="http://schemas.microsoft.com/office/drawing/2014/main" id="{AAD6BCF0-01A7-9B34-3361-AAEA8F084F84}"/>
                </a:ext>
              </a:extLst>
            </p:cNvPr>
            <p:cNvSpPr>
              <a:spLocks noChangeShapeType="1"/>
            </p:cNvSpPr>
            <p:nvPr/>
          </p:nvSpPr>
          <p:spPr bwMode="auto">
            <a:xfrm>
              <a:off x="854"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8" name="Line 247">
              <a:extLst>
                <a:ext uri="{FF2B5EF4-FFF2-40B4-BE49-F238E27FC236}">
                  <a16:creationId xmlns:a16="http://schemas.microsoft.com/office/drawing/2014/main" id="{CD422D2B-D3D1-652D-D521-861330146768}"/>
                </a:ext>
              </a:extLst>
            </p:cNvPr>
            <p:cNvSpPr>
              <a:spLocks noChangeShapeType="1"/>
            </p:cNvSpPr>
            <p:nvPr/>
          </p:nvSpPr>
          <p:spPr bwMode="auto">
            <a:xfrm>
              <a:off x="1145"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9" name="Line 248">
              <a:extLst>
                <a:ext uri="{FF2B5EF4-FFF2-40B4-BE49-F238E27FC236}">
                  <a16:creationId xmlns:a16="http://schemas.microsoft.com/office/drawing/2014/main" id="{1A0D3B2A-7437-6D63-D8EB-8D7FB4708B79}"/>
                </a:ext>
              </a:extLst>
            </p:cNvPr>
            <p:cNvSpPr>
              <a:spLocks noChangeShapeType="1"/>
            </p:cNvSpPr>
            <p:nvPr/>
          </p:nvSpPr>
          <p:spPr bwMode="auto">
            <a:xfrm>
              <a:off x="1436"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50" name="Line 249">
              <a:extLst>
                <a:ext uri="{FF2B5EF4-FFF2-40B4-BE49-F238E27FC236}">
                  <a16:creationId xmlns:a16="http://schemas.microsoft.com/office/drawing/2014/main" id="{A69F21EC-27AB-F959-B1DA-2713BD45D69A}"/>
                </a:ext>
              </a:extLst>
            </p:cNvPr>
            <p:cNvSpPr>
              <a:spLocks noChangeShapeType="1"/>
            </p:cNvSpPr>
            <p:nvPr/>
          </p:nvSpPr>
          <p:spPr bwMode="auto">
            <a:xfrm>
              <a:off x="1728"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51" name="Line 250">
              <a:extLst>
                <a:ext uri="{FF2B5EF4-FFF2-40B4-BE49-F238E27FC236}">
                  <a16:creationId xmlns:a16="http://schemas.microsoft.com/office/drawing/2014/main" id="{828A3BA0-9371-DF99-BFF2-E034F53B3527}"/>
                </a:ext>
              </a:extLst>
            </p:cNvPr>
            <p:cNvSpPr>
              <a:spLocks noChangeShapeType="1"/>
            </p:cNvSpPr>
            <p:nvPr/>
          </p:nvSpPr>
          <p:spPr bwMode="auto">
            <a:xfrm>
              <a:off x="2019"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52" name="Line 251">
              <a:extLst>
                <a:ext uri="{FF2B5EF4-FFF2-40B4-BE49-F238E27FC236}">
                  <a16:creationId xmlns:a16="http://schemas.microsoft.com/office/drawing/2014/main" id="{65A9B29A-8618-99FD-70FC-775B102706D4}"/>
                </a:ext>
              </a:extLst>
            </p:cNvPr>
            <p:cNvSpPr>
              <a:spLocks noChangeShapeType="1"/>
            </p:cNvSpPr>
            <p:nvPr/>
          </p:nvSpPr>
          <p:spPr bwMode="auto">
            <a:xfrm>
              <a:off x="2310"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53" name="Line 252">
              <a:extLst>
                <a:ext uri="{FF2B5EF4-FFF2-40B4-BE49-F238E27FC236}">
                  <a16:creationId xmlns:a16="http://schemas.microsoft.com/office/drawing/2014/main" id="{92996E1A-0C2D-10A6-A436-155CB516E5D4}"/>
                </a:ext>
              </a:extLst>
            </p:cNvPr>
            <p:cNvSpPr>
              <a:spLocks noChangeShapeType="1"/>
            </p:cNvSpPr>
            <p:nvPr/>
          </p:nvSpPr>
          <p:spPr bwMode="auto">
            <a:xfrm>
              <a:off x="2601" y="911"/>
              <a:ext cx="0" cy="24"/>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54" name="Rectangle 253">
              <a:extLst>
                <a:ext uri="{FF2B5EF4-FFF2-40B4-BE49-F238E27FC236}">
                  <a16:creationId xmlns:a16="http://schemas.microsoft.com/office/drawing/2014/main" id="{EB546166-C91A-390A-00A3-16C4D0B06D89}"/>
                </a:ext>
              </a:extLst>
            </p:cNvPr>
            <p:cNvSpPr>
              <a:spLocks noChangeArrowheads="1"/>
            </p:cNvSpPr>
            <p:nvPr/>
          </p:nvSpPr>
          <p:spPr bwMode="auto">
            <a:xfrm>
              <a:off x="240" y="2791"/>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55" name="Rectangle 254">
              <a:extLst>
                <a:ext uri="{FF2B5EF4-FFF2-40B4-BE49-F238E27FC236}">
                  <a16:creationId xmlns:a16="http://schemas.microsoft.com/office/drawing/2014/main" id="{A0CF98DC-795F-9335-B6D4-1D862A9870F9}"/>
                </a:ext>
              </a:extLst>
            </p:cNvPr>
            <p:cNvSpPr>
              <a:spLocks noChangeArrowheads="1"/>
            </p:cNvSpPr>
            <p:nvPr/>
          </p:nvSpPr>
          <p:spPr bwMode="auto">
            <a:xfrm>
              <a:off x="503" y="2791"/>
              <a:ext cx="1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56" name="Rectangle 255">
              <a:extLst>
                <a:ext uri="{FF2B5EF4-FFF2-40B4-BE49-F238E27FC236}">
                  <a16:creationId xmlns:a16="http://schemas.microsoft.com/office/drawing/2014/main" id="{8E361268-9FD0-6D0A-4FDD-C48C0CBAB654}"/>
                </a:ext>
              </a:extLst>
            </p:cNvPr>
            <p:cNvSpPr>
              <a:spLocks noChangeArrowheads="1"/>
            </p:cNvSpPr>
            <p:nvPr/>
          </p:nvSpPr>
          <p:spPr bwMode="auto">
            <a:xfrm>
              <a:off x="825" y="2791"/>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57" name="Rectangle 256">
              <a:extLst>
                <a:ext uri="{FF2B5EF4-FFF2-40B4-BE49-F238E27FC236}">
                  <a16:creationId xmlns:a16="http://schemas.microsoft.com/office/drawing/2014/main" id="{F54A9C32-353A-420D-3590-3977496E6F3B}"/>
                </a:ext>
              </a:extLst>
            </p:cNvPr>
            <p:cNvSpPr>
              <a:spLocks noChangeArrowheads="1"/>
            </p:cNvSpPr>
            <p:nvPr/>
          </p:nvSpPr>
          <p:spPr bwMode="auto">
            <a:xfrm>
              <a:off x="1088" y="2791"/>
              <a:ext cx="1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58" name="Rectangle 257">
              <a:extLst>
                <a:ext uri="{FF2B5EF4-FFF2-40B4-BE49-F238E27FC236}">
                  <a16:creationId xmlns:a16="http://schemas.microsoft.com/office/drawing/2014/main" id="{6C2D3C01-D4A8-CC6D-4DAA-1D0FB28F621F}"/>
                </a:ext>
              </a:extLst>
            </p:cNvPr>
            <p:cNvSpPr>
              <a:spLocks noChangeArrowheads="1"/>
            </p:cNvSpPr>
            <p:nvPr/>
          </p:nvSpPr>
          <p:spPr bwMode="auto">
            <a:xfrm>
              <a:off x="1415" y="279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59" name="Rectangle 258">
              <a:extLst>
                <a:ext uri="{FF2B5EF4-FFF2-40B4-BE49-F238E27FC236}">
                  <a16:creationId xmlns:a16="http://schemas.microsoft.com/office/drawing/2014/main" id="{33F408B9-774C-26BA-D0D5-84C9A7165BF3}"/>
                </a:ext>
              </a:extLst>
            </p:cNvPr>
            <p:cNvSpPr>
              <a:spLocks noChangeArrowheads="1"/>
            </p:cNvSpPr>
            <p:nvPr/>
          </p:nvSpPr>
          <p:spPr bwMode="auto">
            <a:xfrm>
              <a:off x="1678" y="2791"/>
              <a:ext cx="1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60" name="Rectangle 259">
              <a:extLst>
                <a:ext uri="{FF2B5EF4-FFF2-40B4-BE49-F238E27FC236}">
                  <a16:creationId xmlns:a16="http://schemas.microsoft.com/office/drawing/2014/main" id="{06D077C1-0EDC-6B80-31FB-63769B7BD382}"/>
                </a:ext>
              </a:extLst>
            </p:cNvPr>
            <p:cNvSpPr>
              <a:spLocks noChangeArrowheads="1"/>
            </p:cNvSpPr>
            <p:nvPr/>
          </p:nvSpPr>
          <p:spPr bwMode="auto">
            <a:xfrm>
              <a:off x="2000" y="279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61" name="Rectangle 260">
              <a:extLst>
                <a:ext uri="{FF2B5EF4-FFF2-40B4-BE49-F238E27FC236}">
                  <a16:creationId xmlns:a16="http://schemas.microsoft.com/office/drawing/2014/main" id="{B1AEB0A2-5376-7E70-21C0-6A92508407B4}"/>
                </a:ext>
              </a:extLst>
            </p:cNvPr>
            <p:cNvSpPr>
              <a:spLocks noChangeArrowheads="1"/>
            </p:cNvSpPr>
            <p:nvPr/>
          </p:nvSpPr>
          <p:spPr bwMode="auto">
            <a:xfrm>
              <a:off x="2263" y="2791"/>
              <a:ext cx="1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62" name="Rectangle 261">
              <a:extLst>
                <a:ext uri="{FF2B5EF4-FFF2-40B4-BE49-F238E27FC236}">
                  <a16:creationId xmlns:a16="http://schemas.microsoft.com/office/drawing/2014/main" id="{0AA792E4-007F-FF0A-4106-BCF05AFFDDDB}"/>
                </a:ext>
              </a:extLst>
            </p:cNvPr>
            <p:cNvSpPr>
              <a:spLocks noChangeArrowheads="1"/>
            </p:cNvSpPr>
            <p:nvPr/>
          </p:nvSpPr>
          <p:spPr bwMode="auto">
            <a:xfrm>
              <a:off x="2580" y="279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63" name="Line 262">
              <a:extLst>
                <a:ext uri="{FF2B5EF4-FFF2-40B4-BE49-F238E27FC236}">
                  <a16:creationId xmlns:a16="http://schemas.microsoft.com/office/drawing/2014/main" id="{99939B93-4EB9-DA17-303E-6E1E38D5CC16}"/>
                </a:ext>
              </a:extLst>
            </p:cNvPr>
            <p:cNvSpPr>
              <a:spLocks noChangeShapeType="1"/>
            </p:cNvSpPr>
            <p:nvPr/>
          </p:nvSpPr>
          <p:spPr bwMode="auto">
            <a:xfrm flipV="1">
              <a:off x="272" y="911"/>
              <a:ext cx="0" cy="184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64" name="Line 263">
              <a:extLst>
                <a:ext uri="{FF2B5EF4-FFF2-40B4-BE49-F238E27FC236}">
                  <a16:creationId xmlns:a16="http://schemas.microsoft.com/office/drawing/2014/main" id="{85BA5AB5-FB23-4ABD-3E6C-FCA3A31FAAF2}"/>
                </a:ext>
              </a:extLst>
            </p:cNvPr>
            <p:cNvSpPr>
              <a:spLocks noChangeShapeType="1"/>
            </p:cNvSpPr>
            <p:nvPr/>
          </p:nvSpPr>
          <p:spPr bwMode="auto">
            <a:xfrm flipV="1">
              <a:off x="2601" y="911"/>
              <a:ext cx="0" cy="184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65" name="Line 264">
              <a:extLst>
                <a:ext uri="{FF2B5EF4-FFF2-40B4-BE49-F238E27FC236}">
                  <a16:creationId xmlns:a16="http://schemas.microsoft.com/office/drawing/2014/main" id="{5EB1587F-ED37-0C31-19F6-6F16BEF7633E}"/>
                </a:ext>
              </a:extLst>
            </p:cNvPr>
            <p:cNvSpPr>
              <a:spLocks noChangeShapeType="1"/>
            </p:cNvSpPr>
            <p:nvPr/>
          </p:nvSpPr>
          <p:spPr bwMode="auto">
            <a:xfrm>
              <a:off x="272" y="275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66" name="Line 265">
              <a:extLst>
                <a:ext uri="{FF2B5EF4-FFF2-40B4-BE49-F238E27FC236}">
                  <a16:creationId xmlns:a16="http://schemas.microsoft.com/office/drawing/2014/main" id="{CDA4C6E8-CD8C-AF4E-6A75-5BEB57660394}"/>
                </a:ext>
              </a:extLst>
            </p:cNvPr>
            <p:cNvSpPr>
              <a:spLocks noChangeShapeType="1"/>
            </p:cNvSpPr>
            <p:nvPr/>
          </p:nvSpPr>
          <p:spPr bwMode="auto">
            <a:xfrm>
              <a:off x="272" y="252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67" name="Line 266">
              <a:extLst>
                <a:ext uri="{FF2B5EF4-FFF2-40B4-BE49-F238E27FC236}">
                  <a16:creationId xmlns:a16="http://schemas.microsoft.com/office/drawing/2014/main" id="{C5296E40-CA97-6045-8E44-2868B640EA3C}"/>
                </a:ext>
              </a:extLst>
            </p:cNvPr>
            <p:cNvSpPr>
              <a:spLocks noChangeShapeType="1"/>
            </p:cNvSpPr>
            <p:nvPr/>
          </p:nvSpPr>
          <p:spPr bwMode="auto">
            <a:xfrm>
              <a:off x="272" y="22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68" name="Line 267">
              <a:extLst>
                <a:ext uri="{FF2B5EF4-FFF2-40B4-BE49-F238E27FC236}">
                  <a16:creationId xmlns:a16="http://schemas.microsoft.com/office/drawing/2014/main" id="{85EB7EEE-5C1F-324B-531C-BB3DDE6811D3}"/>
                </a:ext>
              </a:extLst>
            </p:cNvPr>
            <p:cNvSpPr>
              <a:spLocks noChangeShapeType="1"/>
            </p:cNvSpPr>
            <p:nvPr/>
          </p:nvSpPr>
          <p:spPr bwMode="auto">
            <a:xfrm>
              <a:off x="272" y="206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69" name="Line 268">
              <a:extLst>
                <a:ext uri="{FF2B5EF4-FFF2-40B4-BE49-F238E27FC236}">
                  <a16:creationId xmlns:a16="http://schemas.microsoft.com/office/drawing/2014/main" id="{D545BBEA-183E-D200-97EB-169526B73833}"/>
                </a:ext>
              </a:extLst>
            </p:cNvPr>
            <p:cNvSpPr>
              <a:spLocks noChangeShapeType="1"/>
            </p:cNvSpPr>
            <p:nvPr/>
          </p:nvSpPr>
          <p:spPr bwMode="auto">
            <a:xfrm>
              <a:off x="272" y="183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0" name="Line 269">
              <a:extLst>
                <a:ext uri="{FF2B5EF4-FFF2-40B4-BE49-F238E27FC236}">
                  <a16:creationId xmlns:a16="http://schemas.microsoft.com/office/drawing/2014/main" id="{8A4D50D8-7F92-12AC-9227-70809E3EC6FA}"/>
                </a:ext>
              </a:extLst>
            </p:cNvPr>
            <p:cNvSpPr>
              <a:spLocks noChangeShapeType="1"/>
            </p:cNvSpPr>
            <p:nvPr/>
          </p:nvSpPr>
          <p:spPr bwMode="auto">
            <a:xfrm>
              <a:off x="272" y="160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1" name="Line 270">
              <a:extLst>
                <a:ext uri="{FF2B5EF4-FFF2-40B4-BE49-F238E27FC236}">
                  <a16:creationId xmlns:a16="http://schemas.microsoft.com/office/drawing/2014/main" id="{2AB1AABE-77E0-7F78-69A2-79325DD74FB6}"/>
                </a:ext>
              </a:extLst>
            </p:cNvPr>
            <p:cNvSpPr>
              <a:spLocks noChangeShapeType="1"/>
            </p:cNvSpPr>
            <p:nvPr/>
          </p:nvSpPr>
          <p:spPr bwMode="auto">
            <a:xfrm>
              <a:off x="272" y="137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2" name="Line 271">
              <a:extLst>
                <a:ext uri="{FF2B5EF4-FFF2-40B4-BE49-F238E27FC236}">
                  <a16:creationId xmlns:a16="http://schemas.microsoft.com/office/drawing/2014/main" id="{4EBB299D-68E1-FC04-5528-676BB03622CE}"/>
                </a:ext>
              </a:extLst>
            </p:cNvPr>
            <p:cNvSpPr>
              <a:spLocks noChangeShapeType="1"/>
            </p:cNvSpPr>
            <p:nvPr/>
          </p:nvSpPr>
          <p:spPr bwMode="auto">
            <a:xfrm>
              <a:off x="272" y="114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3" name="Line 272">
              <a:extLst>
                <a:ext uri="{FF2B5EF4-FFF2-40B4-BE49-F238E27FC236}">
                  <a16:creationId xmlns:a16="http://schemas.microsoft.com/office/drawing/2014/main" id="{FF3EB4F6-6726-ACC9-1A9F-96B8991956DF}"/>
                </a:ext>
              </a:extLst>
            </p:cNvPr>
            <p:cNvSpPr>
              <a:spLocks noChangeShapeType="1"/>
            </p:cNvSpPr>
            <p:nvPr/>
          </p:nvSpPr>
          <p:spPr bwMode="auto">
            <a:xfrm>
              <a:off x="272" y="911"/>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4" name="Line 273">
              <a:extLst>
                <a:ext uri="{FF2B5EF4-FFF2-40B4-BE49-F238E27FC236}">
                  <a16:creationId xmlns:a16="http://schemas.microsoft.com/office/drawing/2014/main" id="{2459C6C7-EF91-631A-743A-9FF4C61BEF01}"/>
                </a:ext>
              </a:extLst>
            </p:cNvPr>
            <p:cNvSpPr>
              <a:spLocks noChangeShapeType="1"/>
            </p:cNvSpPr>
            <p:nvPr/>
          </p:nvSpPr>
          <p:spPr bwMode="auto">
            <a:xfrm flipH="1">
              <a:off x="2578" y="275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5" name="Line 274">
              <a:extLst>
                <a:ext uri="{FF2B5EF4-FFF2-40B4-BE49-F238E27FC236}">
                  <a16:creationId xmlns:a16="http://schemas.microsoft.com/office/drawing/2014/main" id="{F07F4CB4-1895-2D93-BA07-18415AC5C3B1}"/>
                </a:ext>
              </a:extLst>
            </p:cNvPr>
            <p:cNvSpPr>
              <a:spLocks noChangeShapeType="1"/>
            </p:cNvSpPr>
            <p:nvPr/>
          </p:nvSpPr>
          <p:spPr bwMode="auto">
            <a:xfrm flipH="1">
              <a:off x="2578" y="252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6" name="Line 275">
              <a:extLst>
                <a:ext uri="{FF2B5EF4-FFF2-40B4-BE49-F238E27FC236}">
                  <a16:creationId xmlns:a16="http://schemas.microsoft.com/office/drawing/2014/main" id="{4CCADBFD-1342-4C41-FC48-C56DA338BB8A}"/>
                </a:ext>
              </a:extLst>
            </p:cNvPr>
            <p:cNvSpPr>
              <a:spLocks noChangeShapeType="1"/>
            </p:cNvSpPr>
            <p:nvPr/>
          </p:nvSpPr>
          <p:spPr bwMode="auto">
            <a:xfrm flipH="1">
              <a:off x="2578" y="22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7" name="Line 276">
              <a:extLst>
                <a:ext uri="{FF2B5EF4-FFF2-40B4-BE49-F238E27FC236}">
                  <a16:creationId xmlns:a16="http://schemas.microsoft.com/office/drawing/2014/main" id="{CFE58418-FE8B-869A-07EF-E36A2332402D}"/>
                </a:ext>
              </a:extLst>
            </p:cNvPr>
            <p:cNvSpPr>
              <a:spLocks noChangeShapeType="1"/>
            </p:cNvSpPr>
            <p:nvPr/>
          </p:nvSpPr>
          <p:spPr bwMode="auto">
            <a:xfrm flipH="1">
              <a:off x="2578" y="206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8" name="Line 277">
              <a:extLst>
                <a:ext uri="{FF2B5EF4-FFF2-40B4-BE49-F238E27FC236}">
                  <a16:creationId xmlns:a16="http://schemas.microsoft.com/office/drawing/2014/main" id="{712C0533-F628-0071-B782-78E95F7C390D}"/>
                </a:ext>
              </a:extLst>
            </p:cNvPr>
            <p:cNvSpPr>
              <a:spLocks noChangeShapeType="1"/>
            </p:cNvSpPr>
            <p:nvPr/>
          </p:nvSpPr>
          <p:spPr bwMode="auto">
            <a:xfrm flipH="1">
              <a:off x="2578" y="183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79" name="Line 278">
              <a:extLst>
                <a:ext uri="{FF2B5EF4-FFF2-40B4-BE49-F238E27FC236}">
                  <a16:creationId xmlns:a16="http://schemas.microsoft.com/office/drawing/2014/main" id="{B03E148C-CE10-07DE-FA07-3EDB9913CEAC}"/>
                </a:ext>
              </a:extLst>
            </p:cNvPr>
            <p:cNvSpPr>
              <a:spLocks noChangeShapeType="1"/>
            </p:cNvSpPr>
            <p:nvPr/>
          </p:nvSpPr>
          <p:spPr bwMode="auto">
            <a:xfrm flipH="1">
              <a:off x="2578" y="160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80" name="Line 279">
              <a:extLst>
                <a:ext uri="{FF2B5EF4-FFF2-40B4-BE49-F238E27FC236}">
                  <a16:creationId xmlns:a16="http://schemas.microsoft.com/office/drawing/2014/main" id="{DB66FDD9-7373-BAD0-CF30-6F22AF77D15E}"/>
                </a:ext>
              </a:extLst>
            </p:cNvPr>
            <p:cNvSpPr>
              <a:spLocks noChangeShapeType="1"/>
            </p:cNvSpPr>
            <p:nvPr/>
          </p:nvSpPr>
          <p:spPr bwMode="auto">
            <a:xfrm flipH="1">
              <a:off x="2578" y="137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81" name="Line 280">
              <a:extLst>
                <a:ext uri="{FF2B5EF4-FFF2-40B4-BE49-F238E27FC236}">
                  <a16:creationId xmlns:a16="http://schemas.microsoft.com/office/drawing/2014/main" id="{C0FE53EB-5F39-7C7F-461F-F33DAF59646D}"/>
                </a:ext>
              </a:extLst>
            </p:cNvPr>
            <p:cNvSpPr>
              <a:spLocks noChangeShapeType="1"/>
            </p:cNvSpPr>
            <p:nvPr/>
          </p:nvSpPr>
          <p:spPr bwMode="auto">
            <a:xfrm flipH="1">
              <a:off x="2578" y="114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82" name="Line 281">
              <a:extLst>
                <a:ext uri="{FF2B5EF4-FFF2-40B4-BE49-F238E27FC236}">
                  <a16:creationId xmlns:a16="http://schemas.microsoft.com/office/drawing/2014/main" id="{21BAAFD1-CC79-E9F2-9BFD-BCDCA2570243}"/>
                </a:ext>
              </a:extLst>
            </p:cNvPr>
            <p:cNvSpPr>
              <a:spLocks noChangeShapeType="1"/>
            </p:cNvSpPr>
            <p:nvPr/>
          </p:nvSpPr>
          <p:spPr bwMode="auto">
            <a:xfrm flipH="1">
              <a:off x="2578" y="911"/>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83" name="Rectangle 282">
              <a:extLst>
                <a:ext uri="{FF2B5EF4-FFF2-40B4-BE49-F238E27FC236}">
                  <a16:creationId xmlns:a16="http://schemas.microsoft.com/office/drawing/2014/main" id="{407A4E2C-714E-BC74-6E75-80390E1D4DFB}"/>
                </a:ext>
              </a:extLst>
            </p:cNvPr>
            <p:cNvSpPr>
              <a:spLocks noChangeArrowheads="1"/>
            </p:cNvSpPr>
            <p:nvPr/>
          </p:nvSpPr>
          <p:spPr bwMode="auto">
            <a:xfrm>
              <a:off x="181" y="2716"/>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4" name="Rectangle 283">
              <a:extLst>
                <a:ext uri="{FF2B5EF4-FFF2-40B4-BE49-F238E27FC236}">
                  <a16:creationId xmlns:a16="http://schemas.microsoft.com/office/drawing/2014/main" id="{4D3A0A63-2990-4225-89F4-F0A3254C8159}"/>
                </a:ext>
              </a:extLst>
            </p:cNvPr>
            <p:cNvSpPr>
              <a:spLocks noChangeArrowheads="1"/>
            </p:cNvSpPr>
            <p:nvPr/>
          </p:nvSpPr>
          <p:spPr bwMode="auto">
            <a:xfrm>
              <a:off x="122" y="2485"/>
              <a:ext cx="1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5" name="Rectangle 284">
              <a:extLst>
                <a:ext uri="{FF2B5EF4-FFF2-40B4-BE49-F238E27FC236}">
                  <a16:creationId xmlns:a16="http://schemas.microsoft.com/office/drawing/2014/main" id="{1AE3B1BE-FE67-0799-1F4D-8D9738F87141}"/>
                </a:ext>
              </a:extLst>
            </p:cNvPr>
            <p:cNvSpPr>
              <a:spLocks noChangeArrowheads="1"/>
            </p:cNvSpPr>
            <p:nvPr/>
          </p:nvSpPr>
          <p:spPr bwMode="auto">
            <a:xfrm>
              <a:off x="181" y="2254"/>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6" name="Rectangle 285">
              <a:extLst>
                <a:ext uri="{FF2B5EF4-FFF2-40B4-BE49-F238E27FC236}">
                  <a16:creationId xmlns:a16="http://schemas.microsoft.com/office/drawing/2014/main" id="{EC271528-6C5B-8DCF-4106-4C1C51F0FBEE}"/>
                </a:ext>
              </a:extLst>
            </p:cNvPr>
            <p:cNvSpPr>
              <a:spLocks noChangeArrowheads="1"/>
            </p:cNvSpPr>
            <p:nvPr/>
          </p:nvSpPr>
          <p:spPr bwMode="auto">
            <a:xfrm>
              <a:off x="122" y="2023"/>
              <a:ext cx="1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7" name="Rectangle 286">
              <a:extLst>
                <a:ext uri="{FF2B5EF4-FFF2-40B4-BE49-F238E27FC236}">
                  <a16:creationId xmlns:a16="http://schemas.microsoft.com/office/drawing/2014/main" id="{61FA1DD3-FBC6-DE83-1633-048E1E5B19B8}"/>
                </a:ext>
              </a:extLst>
            </p:cNvPr>
            <p:cNvSpPr>
              <a:spLocks noChangeArrowheads="1"/>
            </p:cNvSpPr>
            <p:nvPr/>
          </p:nvSpPr>
          <p:spPr bwMode="auto">
            <a:xfrm>
              <a:off x="202" y="179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8" name="Rectangle 287">
              <a:extLst>
                <a:ext uri="{FF2B5EF4-FFF2-40B4-BE49-F238E27FC236}">
                  <a16:creationId xmlns:a16="http://schemas.microsoft.com/office/drawing/2014/main" id="{D8A9EB23-641B-7A86-7FC6-5AA77E3DDA7F}"/>
                </a:ext>
              </a:extLst>
            </p:cNvPr>
            <p:cNvSpPr>
              <a:spLocks noChangeArrowheads="1"/>
            </p:cNvSpPr>
            <p:nvPr/>
          </p:nvSpPr>
          <p:spPr bwMode="auto">
            <a:xfrm>
              <a:off x="143" y="1567"/>
              <a:ext cx="1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89" name="Rectangle 288">
              <a:extLst>
                <a:ext uri="{FF2B5EF4-FFF2-40B4-BE49-F238E27FC236}">
                  <a16:creationId xmlns:a16="http://schemas.microsoft.com/office/drawing/2014/main" id="{48FE402D-8FAF-3A1C-4F8D-27CE59A11E8B}"/>
                </a:ext>
              </a:extLst>
            </p:cNvPr>
            <p:cNvSpPr>
              <a:spLocks noChangeArrowheads="1"/>
            </p:cNvSpPr>
            <p:nvPr/>
          </p:nvSpPr>
          <p:spPr bwMode="auto">
            <a:xfrm>
              <a:off x="202" y="133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90" name="Rectangle 289">
              <a:extLst>
                <a:ext uri="{FF2B5EF4-FFF2-40B4-BE49-F238E27FC236}">
                  <a16:creationId xmlns:a16="http://schemas.microsoft.com/office/drawing/2014/main" id="{A1151F2B-E217-9948-16DD-C19D2B543733}"/>
                </a:ext>
              </a:extLst>
            </p:cNvPr>
            <p:cNvSpPr>
              <a:spLocks noChangeArrowheads="1"/>
            </p:cNvSpPr>
            <p:nvPr/>
          </p:nvSpPr>
          <p:spPr bwMode="auto">
            <a:xfrm>
              <a:off x="143" y="1105"/>
              <a:ext cx="1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91" name="Rectangle 290">
              <a:extLst>
                <a:ext uri="{FF2B5EF4-FFF2-40B4-BE49-F238E27FC236}">
                  <a16:creationId xmlns:a16="http://schemas.microsoft.com/office/drawing/2014/main" id="{4E815A34-5F66-9734-A632-643B81592672}"/>
                </a:ext>
              </a:extLst>
            </p:cNvPr>
            <p:cNvSpPr>
              <a:spLocks noChangeArrowheads="1"/>
            </p:cNvSpPr>
            <p:nvPr/>
          </p:nvSpPr>
          <p:spPr bwMode="auto">
            <a:xfrm>
              <a:off x="202" y="87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000" b="0" i="0" u="none" strike="noStrike" cap="none" normalizeH="0" baseline="0">
                <a:ln>
                  <a:noFill/>
                </a:ln>
                <a:solidFill>
                  <a:schemeClr val="tx1"/>
                </a:solidFill>
                <a:effectLst/>
                <a:latin typeface="Arial" panose="020B0604020202020204" pitchFamily="34" charset="0"/>
              </a:endParaRPr>
            </a:p>
          </p:txBody>
        </p:sp>
      </p:grpSp>
      <p:grpSp>
        <p:nvGrpSpPr>
          <p:cNvPr id="292" name="Group 293">
            <a:extLst>
              <a:ext uri="{FF2B5EF4-FFF2-40B4-BE49-F238E27FC236}">
                <a16:creationId xmlns:a16="http://schemas.microsoft.com/office/drawing/2014/main" id="{70453A6A-3B2E-11B0-F70B-F87D36BDC25F}"/>
              </a:ext>
            </a:extLst>
          </p:cNvPr>
          <p:cNvGrpSpPr>
            <a:grpSpLocks noChangeAspect="1"/>
          </p:cNvGrpSpPr>
          <p:nvPr/>
        </p:nvGrpSpPr>
        <p:grpSpPr bwMode="auto">
          <a:xfrm>
            <a:off x="4368800" y="1145210"/>
            <a:ext cx="4857750" cy="3602038"/>
            <a:chOff x="2752" y="726"/>
            <a:chExt cx="3060" cy="2269"/>
          </a:xfrm>
        </p:grpSpPr>
        <p:sp>
          <p:nvSpPr>
            <p:cNvPr id="293" name="AutoShape 292">
              <a:extLst>
                <a:ext uri="{FF2B5EF4-FFF2-40B4-BE49-F238E27FC236}">
                  <a16:creationId xmlns:a16="http://schemas.microsoft.com/office/drawing/2014/main" id="{85E258B0-7D6A-688B-33EF-60DCAE9B0DB5}"/>
                </a:ext>
              </a:extLst>
            </p:cNvPr>
            <p:cNvSpPr>
              <a:spLocks noChangeAspect="1" noChangeArrowheads="1" noTextEdit="1"/>
            </p:cNvSpPr>
            <p:nvPr/>
          </p:nvSpPr>
          <p:spPr bwMode="auto">
            <a:xfrm>
              <a:off x="2752" y="726"/>
              <a:ext cx="3060" cy="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94" name="Rectangle 294">
              <a:extLst>
                <a:ext uri="{FF2B5EF4-FFF2-40B4-BE49-F238E27FC236}">
                  <a16:creationId xmlns:a16="http://schemas.microsoft.com/office/drawing/2014/main" id="{4DE1FD69-70ED-3AD9-65AE-B24D4BC88A64}"/>
                </a:ext>
              </a:extLst>
            </p:cNvPr>
            <p:cNvSpPr>
              <a:spLocks noChangeArrowheads="1"/>
            </p:cNvSpPr>
            <p:nvPr/>
          </p:nvSpPr>
          <p:spPr bwMode="auto">
            <a:xfrm>
              <a:off x="3153" y="897"/>
              <a:ext cx="2371" cy="1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95" name="Line 295">
              <a:extLst>
                <a:ext uri="{FF2B5EF4-FFF2-40B4-BE49-F238E27FC236}">
                  <a16:creationId xmlns:a16="http://schemas.microsoft.com/office/drawing/2014/main" id="{54F9921E-BE1E-9FAD-39B7-1AFBAB6AAC88}"/>
                </a:ext>
              </a:extLst>
            </p:cNvPr>
            <p:cNvSpPr>
              <a:spLocks noChangeShapeType="1"/>
            </p:cNvSpPr>
            <p:nvPr/>
          </p:nvSpPr>
          <p:spPr bwMode="auto">
            <a:xfrm>
              <a:off x="3153" y="2747"/>
              <a:ext cx="237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96" name="Line 296">
              <a:extLst>
                <a:ext uri="{FF2B5EF4-FFF2-40B4-BE49-F238E27FC236}">
                  <a16:creationId xmlns:a16="http://schemas.microsoft.com/office/drawing/2014/main" id="{ED770455-136B-E748-DB8A-4A9EA1A1B87E}"/>
                </a:ext>
              </a:extLst>
            </p:cNvPr>
            <p:cNvSpPr>
              <a:spLocks noChangeShapeType="1"/>
            </p:cNvSpPr>
            <p:nvPr/>
          </p:nvSpPr>
          <p:spPr bwMode="auto">
            <a:xfrm>
              <a:off x="3153" y="897"/>
              <a:ext cx="237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97" name="Line 297">
              <a:extLst>
                <a:ext uri="{FF2B5EF4-FFF2-40B4-BE49-F238E27FC236}">
                  <a16:creationId xmlns:a16="http://schemas.microsoft.com/office/drawing/2014/main" id="{6B07CA66-72B1-EAE8-93C6-12A2083A1F22}"/>
                </a:ext>
              </a:extLst>
            </p:cNvPr>
            <p:cNvSpPr>
              <a:spLocks noChangeShapeType="1"/>
            </p:cNvSpPr>
            <p:nvPr/>
          </p:nvSpPr>
          <p:spPr bwMode="auto">
            <a:xfrm flipV="1">
              <a:off x="3153"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98" name="Line 298">
              <a:extLst>
                <a:ext uri="{FF2B5EF4-FFF2-40B4-BE49-F238E27FC236}">
                  <a16:creationId xmlns:a16="http://schemas.microsoft.com/office/drawing/2014/main" id="{2BAB4106-26BD-D784-AC55-95801DE5CDB6}"/>
                </a:ext>
              </a:extLst>
            </p:cNvPr>
            <p:cNvSpPr>
              <a:spLocks noChangeShapeType="1"/>
            </p:cNvSpPr>
            <p:nvPr/>
          </p:nvSpPr>
          <p:spPr bwMode="auto">
            <a:xfrm flipV="1">
              <a:off x="3390"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99" name="Line 299">
              <a:extLst>
                <a:ext uri="{FF2B5EF4-FFF2-40B4-BE49-F238E27FC236}">
                  <a16:creationId xmlns:a16="http://schemas.microsoft.com/office/drawing/2014/main" id="{98661D09-6190-C19D-8CE6-150D1184C45A}"/>
                </a:ext>
              </a:extLst>
            </p:cNvPr>
            <p:cNvSpPr>
              <a:spLocks noChangeShapeType="1"/>
            </p:cNvSpPr>
            <p:nvPr/>
          </p:nvSpPr>
          <p:spPr bwMode="auto">
            <a:xfrm flipV="1">
              <a:off x="3627"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0" name="Line 300">
              <a:extLst>
                <a:ext uri="{FF2B5EF4-FFF2-40B4-BE49-F238E27FC236}">
                  <a16:creationId xmlns:a16="http://schemas.microsoft.com/office/drawing/2014/main" id="{FA65EFF8-418D-6433-2EF6-5684C764F7A0}"/>
                </a:ext>
              </a:extLst>
            </p:cNvPr>
            <p:cNvSpPr>
              <a:spLocks noChangeShapeType="1"/>
            </p:cNvSpPr>
            <p:nvPr/>
          </p:nvSpPr>
          <p:spPr bwMode="auto">
            <a:xfrm flipV="1">
              <a:off x="3864"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1" name="Line 301">
              <a:extLst>
                <a:ext uri="{FF2B5EF4-FFF2-40B4-BE49-F238E27FC236}">
                  <a16:creationId xmlns:a16="http://schemas.microsoft.com/office/drawing/2014/main" id="{D4BECEA7-4437-6EF8-C41D-3F324F5D4AB5}"/>
                </a:ext>
              </a:extLst>
            </p:cNvPr>
            <p:cNvSpPr>
              <a:spLocks noChangeShapeType="1"/>
            </p:cNvSpPr>
            <p:nvPr/>
          </p:nvSpPr>
          <p:spPr bwMode="auto">
            <a:xfrm flipV="1">
              <a:off x="4101"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2" name="Line 302">
              <a:extLst>
                <a:ext uri="{FF2B5EF4-FFF2-40B4-BE49-F238E27FC236}">
                  <a16:creationId xmlns:a16="http://schemas.microsoft.com/office/drawing/2014/main" id="{5E80FAC8-44ED-3F4A-35AD-6A647055A8B5}"/>
                </a:ext>
              </a:extLst>
            </p:cNvPr>
            <p:cNvSpPr>
              <a:spLocks noChangeShapeType="1"/>
            </p:cNvSpPr>
            <p:nvPr/>
          </p:nvSpPr>
          <p:spPr bwMode="auto">
            <a:xfrm flipV="1">
              <a:off x="4338"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3" name="Line 303">
              <a:extLst>
                <a:ext uri="{FF2B5EF4-FFF2-40B4-BE49-F238E27FC236}">
                  <a16:creationId xmlns:a16="http://schemas.microsoft.com/office/drawing/2014/main" id="{1083C97B-B2AA-F7F0-3C98-26CAA7428A73}"/>
                </a:ext>
              </a:extLst>
            </p:cNvPr>
            <p:cNvSpPr>
              <a:spLocks noChangeShapeType="1"/>
            </p:cNvSpPr>
            <p:nvPr/>
          </p:nvSpPr>
          <p:spPr bwMode="auto">
            <a:xfrm flipV="1">
              <a:off x="4576"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4" name="Line 304">
              <a:extLst>
                <a:ext uri="{FF2B5EF4-FFF2-40B4-BE49-F238E27FC236}">
                  <a16:creationId xmlns:a16="http://schemas.microsoft.com/office/drawing/2014/main" id="{2569D394-802A-24F6-FAEE-61CDEEE78FFF}"/>
                </a:ext>
              </a:extLst>
            </p:cNvPr>
            <p:cNvSpPr>
              <a:spLocks noChangeShapeType="1"/>
            </p:cNvSpPr>
            <p:nvPr/>
          </p:nvSpPr>
          <p:spPr bwMode="auto">
            <a:xfrm flipV="1">
              <a:off x="4813"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5" name="Line 305">
              <a:extLst>
                <a:ext uri="{FF2B5EF4-FFF2-40B4-BE49-F238E27FC236}">
                  <a16:creationId xmlns:a16="http://schemas.microsoft.com/office/drawing/2014/main" id="{3612298F-F5E3-C226-19BB-651384263BE4}"/>
                </a:ext>
              </a:extLst>
            </p:cNvPr>
            <p:cNvSpPr>
              <a:spLocks noChangeShapeType="1"/>
            </p:cNvSpPr>
            <p:nvPr/>
          </p:nvSpPr>
          <p:spPr bwMode="auto">
            <a:xfrm flipV="1">
              <a:off x="5050"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6" name="Line 306">
              <a:extLst>
                <a:ext uri="{FF2B5EF4-FFF2-40B4-BE49-F238E27FC236}">
                  <a16:creationId xmlns:a16="http://schemas.microsoft.com/office/drawing/2014/main" id="{97A14AC8-405E-BCA2-BC65-2891FB06E061}"/>
                </a:ext>
              </a:extLst>
            </p:cNvPr>
            <p:cNvSpPr>
              <a:spLocks noChangeShapeType="1"/>
            </p:cNvSpPr>
            <p:nvPr/>
          </p:nvSpPr>
          <p:spPr bwMode="auto">
            <a:xfrm flipV="1">
              <a:off x="5287"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7" name="Line 307">
              <a:extLst>
                <a:ext uri="{FF2B5EF4-FFF2-40B4-BE49-F238E27FC236}">
                  <a16:creationId xmlns:a16="http://schemas.microsoft.com/office/drawing/2014/main" id="{67D769EB-5241-42FF-F948-7531534ABE70}"/>
                </a:ext>
              </a:extLst>
            </p:cNvPr>
            <p:cNvSpPr>
              <a:spLocks noChangeShapeType="1"/>
            </p:cNvSpPr>
            <p:nvPr/>
          </p:nvSpPr>
          <p:spPr bwMode="auto">
            <a:xfrm flipV="1">
              <a:off x="5524" y="2724"/>
              <a:ext cx="0" cy="2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8" name="Line 308">
              <a:extLst>
                <a:ext uri="{FF2B5EF4-FFF2-40B4-BE49-F238E27FC236}">
                  <a16:creationId xmlns:a16="http://schemas.microsoft.com/office/drawing/2014/main" id="{83A7A833-5EAC-0990-07E7-FDB14E5965CC}"/>
                </a:ext>
              </a:extLst>
            </p:cNvPr>
            <p:cNvSpPr>
              <a:spLocks noChangeShapeType="1"/>
            </p:cNvSpPr>
            <p:nvPr/>
          </p:nvSpPr>
          <p:spPr bwMode="auto">
            <a:xfrm>
              <a:off x="3153"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09" name="Line 309">
              <a:extLst>
                <a:ext uri="{FF2B5EF4-FFF2-40B4-BE49-F238E27FC236}">
                  <a16:creationId xmlns:a16="http://schemas.microsoft.com/office/drawing/2014/main" id="{B5DA7368-ADF7-ECEF-2400-A183F10E985C}"/>
                </a:ext>
              </a:extLst>
            </p:cNvPr>
            <p:cNvSpPr>
              <a:spLocks noChangeShapeType="1"/>
            </p:cNvSpPr>
            <p:nvPr/>
          </p:nvSpPr>
          <p:spPr bwMode="auto">
            <a:xfrm>
              <a:off x="3390"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0" name="Line 310">
              <a:extLst>
                <a:ext uri="{FF2B5EF4-FFF2-40B4-BE49-F238E27FC236}">
                  <a16:creationId xmlns:a16="http://schemas.microsoft.com/office/drawing/2014/main" id="{19A2E108-448B-7033-43FA-B90079917826}"/>
                </a:ext>
              </a:extLst>
            </p:cNvPr>
            <p:cNvSpPr>
              <a:spLocks noChangeShapeType="1"/>
            </p:cNvSpPr>
            <p:nvPr/>
          </p:nvSpPr>
          <p:spPr bwMode="auto">
            <a:xfrm>
              <a:off x="3627"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1" name="Line 311">
              <a:extLst>
                <a:ext uri="{FF2B5EF4-FFF2-40B4-BE49-F238E27FC236}">
                  <a16:creationId xmlns:a16="http://schemas.microsoft.com/office/drawing/2014/main" id="{A6FE3CD1-73FD-35FD-48FD-730923475617}"/>
                </a:ext>
              </a:extLst>
            </p:cNvPr>
            <p:cNvSpPr>
              <a:spLocks noChangeShapeType="1"/>
            </p:cNvSpPr>
            <p:nvPr/>
          </p:nvSpPr>
          <p:spPr bwMode="auto">
            <a:xfrm>
              <a:off x="3864"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2" name="Line 312">
              <a:extLst>
                <a:ext uri="{FF2B5EF4-FFF2-40B4-BE49-F238E27FC236}">
                  <a16:creationId xmlns:a16="http://schemas.microsoft.com/office/drawing/2014/main" id="{4D4DD4C5-C0A4-6C3B-3A62-6F1C4DF6EC61}"/>
                </a:ext>
              </a:extLst>
            </p:cNvPr>
            <p:cNvSpPr>
              <a:spLocks noChangeShapeType="1"/>
            </p:cNvSpPr>
            <p:nvPr/>
          </p:nvSpPr>
          <p:spPr bwMode="auto">
            <a:xfrm>
              <a:off x="4101"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3" name="Line 313">
              <a:extLst>
                <a:ext uri="{FF2B5EF4-FFF2-40B4-BE49-F238E27FC236}">
                  <a16:creationId xmlns:a16="http://schemas.microsoft.com/office/drawing/2014/main" id="{F09D0A55-8B63-7DAE-1FB9-E0D48D95E044}"/>
                </a:ext>
              </a:extLst>
            </p:cNvPr>
            <p:cNvSpPr>
              <a:spLocks noChangeShapeType="1"/>
            </p:cNvSpPr>
            <p:nvPr/>
          </p:nvSpPr>
          <p:spPr bwMode="auto">
            <a:xfrm>
              <a:off x="4338"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4" name="Line 314">
              <a:extLst>
                <a:ext uri="{FF2B5EF4-FFF2-40B4-BE49-F238E27FC236}">
                  <a16:creationId xmlns:a16="http://schemas.microsoft.com/office/drawing/2014/main" id="{BEDDF6A2-08CB-AC10-EC03-9B16A1C26614}"/>
                </a:ext>
              </a:extLst>
            </p:cNvPr>
            <p:cNvSpPr>
              <a:spLocks noChangeShapeType="1"/>
            </p:cNvSpPr>
            <p:nvPr/>
          </p:nvSpPr>
          <p:spPr bwMode="auto">
            <a:xfrm>
              <a:off x="4576"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5" name="Line 315">
              <a:extLst>
                <a:ext uri="{FF2B5EF4-FFF2-40B4-BE49-F238E27FC236}">
                  <a16:creationId xmlns:a16="http://schemas.microsoft.com/office/drawing/2014/main" id="{3E928B61-9321-B2BB-5721-01C7CF2E166B}"/>
                </a:ext>
              </a:extLst>
            </p:cNvPr>
            <p:cNvSpPr>
              <a:spLocks noChangeShapeType="1"/>
            </p:cNvSpPr>
            <p:nvPr/>
          </p:nvSpPr>
          <p:spPr bwMode="auto">
            <a:xfrm>
              <a:off x="4813"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6" name="Line 316">
              <a:extLst>
                <a:ext uri="{FF2B5EF4-FFF2-40B4-BE49-F238E27FC236}">
                  <a16:creationId xmlns:a16="http://schemas.microsoft.com/office/drawing/2014/main" id="{D2184E20-6B98-FD82-087A-B65374D33F52}"/>
                </a:ext>
              </a:extLst>
            </p:cNvPr>
            <p:cNvSpPr>
              <a:spLocks noChangeShapeType="1"/>
            </p:cNvSpPr>
            <p:nvPr/>
          </p:nvSpPr>
          <p:spPr bwMode="auto">
            <a:xfrm>
              <a:off x="5050"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7" name="Line 317">
              <a:extLst>
                <a:ext uri="{FF2B5EF4-FFF2-40B4-BE49-F238E27FC236}">
                  <a16:creationId xmlns:a16="http://schemas.microsoft.com/office/drawing/2014/main" id="{2E9E6FFB-9BD0-9D1D-7A92-C5941EC372F8}"/>
                </a:ext>
              </a:extLst>
            </p:cNvPr>
            <p:cNvSpPr>
              <a:spLocks noChangeShapeType="1"/>
            </p:cNvSpPr>
            <p:nvPr/>
          </p:nvSpPr>
          <p:spPr bwMode="auto">
            <a:xfrm>
              <a:off x="5287"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8" name="Line 318">
              <a:extLst>
                <a:ext uri="{FF2B5EF4-FFF2-40B4-BE49-F238E27FC236}">
                  <a16:creationId xmlns:a16="http://schemas.microsoft.com/office/drawing/2014/main" id="{2CA019DE-2141-8161-E3D0-EDDF6E79EE49}"/>
                </a:ext>
              </a:extLst>
            </p:cNvPr>
            <p:cNvSpPr>
              <a:spLocks noChangeShapeType="1"/>
            </p:cNvSpPr>
            <p:nvPr/>
          </p:nvSpPr>
          <p:spPr bwMode="auto">
            <a:xfrm>
              <a:off x="5524" y="897"/>
              <a:ext cx="0" cy="2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19" name="Rectangle 319">
              <a:extLst>
                <a:ext uri="{FF2B5EF4-FFF2-40B4-BE49-F238E27FC236}">
                  <a16:creationId xmlns:a16="http://schemas.microsoft.com/office/drawing/2014/main" id="{293E3348-D270-722A-22CD-869BD7E6C52B}"/>
                </a:ext>
              </a:extLst>
            </p:cNvPr>
            <p:cNvSpPr>
              <a:spLocks noChangeArrowheads="1"/>
            </p:cNvSpPr>
            <p:nvPr/>
          </p:nvSpPr>
          <p:spPr bwMode="auto">
            <a:xfrm>
              <a:off x="3135" y="277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0" name="Rectangle 320">
              <a:extLst>
                <a:ext uri="{FF2B5EF4-FFF2-40B4-BE49-F238E27FC236}">
                  <a16:creationId xmlns:a16="http://schemas.microsoft.com/office/drawing/2014/main" id="{573E4394-40F6-F529-D9FB-77FEEB877273}"/>
                </a:ext>
              </a:extLst>
            </p:cNvPr>
            <p:cNvSpPr>
              <a:spLocks noChangeArrowheads="1"/>
            </p:cNvSpPr>
            <p:nvPr/>
          </p:nvSpPr>
          <p:spPr bwMode="auto">
            <a:xfrm>
              <a:off x="3360" y="2779"/>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1" name="Rectangle 321">
              <a:extLst>
                <a:ext uri="{FF2B5EF4-FFF2-40B4-BE49-F238E27FC236}">
                  <a16:creationId xmlns:a16="http://schemas.microsoft.com/office/drawing/2014/main" id="{A796FBCB-5285-7AEA-345A-9D70050ABF9B}"/>
                </a:ext>
              </a:extLst>
            </p:cNvPr>
            <p:cNvSpPr>
              <a:spLocks noChangeArrowheads="1"/>
            </p:cNvSpPr>
            <p:nvPr/>
          </p:nvSpPr>
          <p:spPr bwMode="auto">
            <a:xfrm>
              <a:off x="3594" y="2779"/>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40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2" name="Rectangle 322">
              <a:extLst>
                <a:ext uri="{FF2B5EF4-FFF2-40B4-BE49-F238E27FC236}">
                  <a16:creationId xmlns:a16="http://schemas.microsoft.com/office/drawing/2014/main" id="{642867AF-08CE-8E16-9EF3-3406BD6E7E22}"/>
                </a:ext>
              </a:extLst>
            </p:cNvPr>
            <p:cNvSpPr>
              <a:spLocks noChangeArrowheads="1"/>
            </p:cNvSpPr>
            <p:nvPr/>
          </p:nvSpPr>
          <p:spPr bwMode="auto">
            <a:xfrm>
              <a:off x="3832" y="2779"/>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60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3" name="Rectangle 323">
              <a:extLst>
                <a:ext uri="{FF2B5EF4-FFF2-40B4-BE49-F238E27FC236}">
                  <a16:creationId xmlns:a16="http://schemas.microsoft.com/office/drawing/2014/main" id="{3F02540B-3095-E8E8-654D-A485A9EED348}"/>
                </a:ext>
              </a:extLst>
            </p:cNvPr>
            <p:cNvSpPr>
              <a:spLocks noChangeArrowheads="1"/>
            </p:cNvSpPr>
            <p:nvPr/>
          </p:nvSpPr>
          <p:spPr bwMode="auto">
            <a:xfrm>
              <a:off x="4071" y="2779"/>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80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4" name="Rectangle 324">
              <a:extLst>
                <a:ext uri="{FF2B5EF4-FFF2-40B4-BE49-F238E27FC236}">
                  <a16:creationId xmlns:a16="http://schemas.microsoft.com/office/drawing/2014/main" id="{B6CFC920-D6EA-23A8-C393-A214BA54DB41}"/>
                </a:ext>
              </a:extLst>
            </p:cNvPr>
            <p:cNvSpPr>
              <a:spLocks noChangeArrowheads="1"/>
            </p:cNvSpPr>
            <p:nvPr/>
          </p:nvSpPr>
          <p:spPr bwMode="auto">
            <a:xfrm>
              <a:off x="4291" y="277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100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5" name="Rectangle 325">
              <a:extLst>
                <a:ext uri="{FF2B5EF4-FFF2-40B4-BE49-F238E27FC236}">
                  <a16:creationId xmlns:a16="http://schemas.microsoft.com/office/drawing/2014/main" id="{87B8331E-384F-C1BC-8AAC-A21D2024BC0C}"/>
                </a:ext>
              </a:extLst>
            </p:cNvPr>
            <p:cNvSpPr>
              <a:spLocks noChangeArrowheads="1"/>
            </p:cNvSpPr>
            <p:nvPr/>
          </p:nvSpPr>
          <p:spPr bwMode="auto">
            <a:xfrm>
              <a:off x="4525" y="277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120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6" name="Rectangle 326">
              <a:extLst>
                <a:ext uri="{FF2B5EF4-FFF2-40B4-BE49-F238E27FC236}">
                  <a16:creationId xmlns:a16="http://schemas.microsoft.com/office/drawing/2014/main" id="{E9AE4407-7BD2-DC72-E240-6B27565A17BC}"/>
                </a:ext>
              </a:extLst>
            </p:cNvPr>
            <p:cNvSpPr>
              <a:spLocks noChangeArrowheads="1"/>
            </p:cNvSpPr>
            <p:nvPr/>
          </p:nvSpPr>
          <p:spPr bwMode="auto">
            <a:xfrm>
              <a:off x="4764" y="277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140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7" name="Rectangle 327">
              <a:extLst>
                <a:ext uri="{FF2B5EF4-FFF2-40B4-BE49-F238E27FC236}">
                  <a16:creationId xmlns:a16="http://schemas.microsoft.com/office/drawing/2014/main" id="{14EC930B-6DE5-631F-466B-09871C38397F}"/>
                </a:ext>
              </a:extLst>
            </p:cNvPr>
            <p:cNvSpPr>
              <a:spLocks noChangeArrowheads="1"/>
            </p:cNvSpPr>
            <p:nvPr/>
          </p:nvSpPr>
          <p:spPr bwMode="auto">
            <a:xfrm>
              <a:off x="5002" y="277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160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8" name="Rectangle 328">
              <a:extLst>
                <a:ext uri="{FF2B5EF4-FFF2-40B4-BE49-F238E27FC236}">
                  <a16:creationId xmlns:a16="http://schemas.microsoft.com/office/drawing/2014/main" id="{0C1B4675-CC40-01B5-56E4-07140C614EEE}"/>
                </a:ext>
              </a:extLst>
            </p:cNvPr>
            <p:cNvSpPr>
              <a:spLocks noChangeArrowheads="1"/>
            </p:cNvSpPr>
            <p:nvPr/>
          </p:nvSpPr>
          <p:spPr bwMode="auto">
            <a:xfrm>
              <a:off x="5236" y="277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180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29" name="Rectangle 329">
              <a:extLst>
                <a:ext uri="{FF2B5EF4-FFF2-40B4-BE49-F238E27FC236}">
                  <a16:creationId xmlns:a16="http://schemas.microsoft.com/office/drawing/2014/main" id="{107D45FE-A067-86F6-0962-64E5E2F64611}"/>
                </a:ext>
              </a:extLst>
            </p:cNvPr>
            <p:cNvSpPr>
              <a:spLocks noChangeArrowheads="1"/>
            </p:cNvSpPr>
            <p:nvPr/>
          </p:nvSpPr>
          <p:spPr bwMode="auto">
            <a:xfrm>
              <a:off x="5475" y="277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200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30" name="Rectangle 330">
              <a:extLst>
                <a:ext uri="{FF2B5EF4-FFF2-40B4-BE49-F238E27FC236}">
                  <a16:creationId xmlns:a16="http://schemas.microsoft.com/office/drawing/2014/main" id="{5AC89DEC-F900-E6A9-CF09-2269B480E022}"/>
                </a:ext>
              </a:extLst>
            </p:cNvPr>
            <p:cNvSpPr>
              <a:spLocks noChangeArrowheads="1"/>
            </p:cNvSpPr>
            <p:nvPr/>
          </p:nvSpPr>
          <p:spPr bwMode="auto">
            <a:xfrm>
              <a:off x="4197" y="2860"/>
              <a:ext cx="35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Fcn Evals</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31" name="Line 331">
              <a:extLst>
                <a:ext uri="{FF2B5EF4-FFF2-40B4-BE49-F238E27FC236}">
                  <a16:creationId xmlns:a16="http://schemas.microsoft.com/office/drawing/2014/main" id="{D17BA8C5-37F8-2159-AC03-0A5EEBEEE78A}"/>
                </a:ext>
              </a:extLst>
            </p:cNvPr>
            <p:cNvSpPr>
              <a:spLocks noChangeShapeType="1"/>
            </p:cNvSpPr>
            <p:nvPr/>
          </p:nvSpPr>
          <p:spPr bwMode="auto">
            <a:xfrm flipV="1">
              <a:off x="3153" y="897"/>
              <a:ext cx="0" cy="18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2" name="Line 332">
              <a:extLst>
                <a:ext uri="{FF2B5EF4-FFF2-40B4-BE49-F238E27FC236}">
                  <a16:creationId xmlns:a16="http://schemas.microsoft.com/office/drawing/2014/main" id="{DC562F57-869C-8772-E829-F14BC4DDFC68}"/>
                </a:ext>
              </a:extLst>
            </p:cNvPr>
            <p:cNvSpPr>
              <a:spLocks noChangeShapeType="1"/>
            </p:cNvSpPr>
            <p:nvPr/>
          </p:nvSpPr>
          <p:spPr bwMode="auto">
            <a:xfrm flipV="1">
              <a:off x="5524" y="897"/>
              <a:ext cx="0" cy="18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3" name="Line 333">
              <a:extLst>
                <a:ext uri="{FF2B5EF4-FFF2-40B4-BE49-F238E27FC236}">
                  <a16:creationId xmlns:a16="http://schemas.microsoft.com/office/drawing/2014/main" id="{964A0737-1069-C505-9053-428D723D1FF5}"/>
                </a:ext>
              </a:extLst>
            </p:cNvPr>
            <p:cNvSpPr>
              <a:spLocks noChangeShapeType="1"/>
            </p:cNvSpPr>
            <p:nvPr/>
          </p:nvSpPr>
          <p:spPr bwMode="auto">
            <a:xfrm>
              <a:off x="3153" y="2747"/>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4" name="Line 334">
              <a:extLst>
                <a:ext uri="{FF2B5EF4-FFF2-40B4-BE49-F238E27FC236}">
                  <a16:creationId xmlns:a16="http://schemas.microsoft.com/office/drawing/2014/main" id="{FBEFABF0-B05D-F4A6-0D72-87D021077D52}"/>
                </a:ext>
              </a:extLst>
            </p:cNvPr>
            <p:cNvSpPr>
              <a:spLocks noChangeShapeType="1"/>
            </p:cNvSpPr>
            <p:nvPr/>
          </p:nvSpPr>
          <p:spPr bwMode="auto">
            <a:xfrm>
              <a:off x="3153" y="2563"/>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5" name="Line 335">
              <a:extLst>
                <a:ext uri="{FF2B5EF4-FFF2-40B4-BE49-F238E27FC236}">
                  <a16:creationId xmlns:a16="http://schemas.microsoft.com/office/drawing/2014/main" id="{1692AC11-F2EC-DCE6-1328-BFD01B2830C7}"/>
                </a:ext>
              </a:extLst>
            </p:cNvPr>
            <p:cNvSpPr>
              <a:spLocks noChangeShapeType="1"/>
            </p:cNvSpPr>
            <p:nvPr/>
          </p:nvSpPr>
          <p:spPr bwMode="auto">
            <a:xfrm>
              <a:off x="3153" y="2379"/>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6" name="Line 336">
              <a:extLst>
                <a:ext uri="{FF2B5EF4-FFF2-40B4-BE49-F238E27FC236}">
                  <a16:creationId xmlns:a16="http://schemas.microsoft.com/office/drawing/2014/main" id="{0FD3ADAD-E30A-0BDA-0EDD-F27011B6782E}"/>
                </a:ext>
              </a:extLst>
            </p:cNvPr>
            <p:cNvSpPr>
              <a:spLocks noChangeShapeType="1"/>
            </p:cNvSpPr>
            <p:nvPr/>
          </p:nvSpPr>
          <p:spPr bwMode="auto">
            <a:xfrm>
              <a:off x="3153" y="2194"/>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7" name="Line 337">
              <a:extLst>
                <a:ext uri="{FF2B5EF4-FFF2-40B4-BE49-F238E27FC236}">
                  <a16:creationId xmlns:a16="http://schemas.microsoft.com/office/drawing/2014/main" id="{89D361BC-6DB3-9C11-5BED-4A5A06D43DEF}"/>
                </a:ext>
              </a:extLst>
            </p:cNvPr>
            <p:cNvSpPr>
              <a:spLocks noChangeShapeType="1"/>
            </p:cNvSpPr>
            <p:nvPr/>
          </p:nvSpPr>
          <p:spPr bwMode="auto">
            <a:xfrm>
              <a:off x="3153" y="2009"/>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8" name="Line 338">
              <a:extLst>
                <a:ext uri="{FF2B5EF4-FFF2-40B4-BE49-F238E27FC236}">
                  <a16:creationId xmlns:a16="http://schemas.microsoft.com/office/drawing/2014/main" id="{8AD8AA95-1715-B6A2-99BC-A5A315741B7B}"/>
                </a:ext>
              </a:extLst>
            </p:cNvPr>
            <p:cNvSpPr>
              <a:spLocks noChangeShapeType="1"/>
            </p:cNvSpPr>
            <p:nvPr/>
          </p:nvSpPr>
          <p:spPr bwMode="auto">
            <a:xfrm>
              <a:off x="3153" y="1825"/>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39" name="Line 339">
              <a:extLst>
                <a:ext uri="{FF2B5EF4-FFF2-40B4-BE49-F238E27FC236}">
                  <a16:creationId xmlns:a16="http://schemas.microsoft.com/office/drawing/2014/main" id="{32984CCE-C1D1-C3D6-7254-180600E93FE8}"/>
                </a:ext>
              </a:extLst>
            </p:cNvPr>
            <p:cNvSpPr>
              <a:spLocks noChangeShapeType="1"/>
            </p:cNvSpPr>
            <p:nvPr/>
          </p:nvSpPr>
          <p:spPr bwMode="auto">
            <a:xfrm>
              <a:off x="3153" y="1641"/>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0" name="Line 340">
              <a:extLst>
                <a:ext uri="{FF2B5EF4-FFF2-40B4-BE49-F238E27FC236}">
                  <a16:creationId xmlns:a16="http://schemas.microsoft.com/office/drawing/2014/main" id="{BF4EB2F0-AD66-82F7-E9C3-81B7B5DF81D9}"/>
                </a:ext>
              </a:extLst>
            </p:cNvPr>
            <p:cNvSpPr>
              <a:spLocks noChangeShapeType="1"/>
            </p:cNvSpPr>
            <p:nvPr/>
          </p:nvSpPr>
          <p:spPr bwMode="auto">
            <a:xfrm>
              <a:off x="3153" y="1456"/>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1" name="Line 341">
              <a:extLst>
                <a:ext uri="{FF2B5EF4-FFF2-40B4-BE49-F238E27FC236}">
                  <a16:creationId xmlns:a16="http://schemas.microsoft.com/office/drawing/2014/main" id="{F01547A6-6E56-2028-7D2C-D221F41E4D38}"/>
                </a:ext>
              </a:extLst>
            </p:cNvPr>
            <p:cNvSpPr>
              <a:spLocks noChangeShapeType="1"/>
            </p:cNvSpPr>
            <p:nvPr/>
          </p:nvSpPr>
          <p:spPr bwMode="auto">
            <a:xfrm>
              <a:off x="3153" y="1271"/>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2" name="Line 342">
              <a:extLst>
                <a:ext uri="{FF2B5EF4-FFF2-40B4-BE49-F238E27FC236}">
                  <a16:creationId xmlns:a16="http://schemas.microsoft.com/office/drawing/2014/main" id="{D369DE50-2F51-CF9B-D0F8-A38DF8FB3E8A}"/>
                </a:ext>
              </a:extLst>
            </p:cNvPr>
            <p:cNvSpPr>
              <a:spLocks noChangeShapeType="1"/>
            </p:cNvSpPr>
            <p:nvPr/>
          </p:nvSpPr>
          <p:spPr bwMode="auto">
            <a:xfrm>
              <a:off x="3153" y="1087"/>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3" name="Line 343">
              <a:extLst>
                <a:ext uri="{FF2B5EF4-FFF2-40B4-BE49-F238E27FC236}">
                  <a16:creationId xmlns:a16="http://schemas.microsoft.com/office/drawing/2014/main" id="{3CE15DA5-EC10-3E72-F562-417CF5198F3B}"/>
                </a:ext>
              </a:extLst>
            </p:cNvPr>
            <p:cNvSpPr>
              <a:spLocks noChangeShapeType="1"/>
            </p:cNvSpPr>
            <p:nvPr/>
          </p:nvSpPr>
          <p:spPr bwMode="auto">
            <a:xfrm>
              <a:off x="3153" y="902"/>
              <a:ext cx="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4" name="Line 344">
              <a:extLst>
                <a:ext uri="{FF2B5EF4-FFF2-40B4-BE49-F238E27FC236}">
                  <a16:creationId xmlns:a16="http://schemas.microsoft.com/office/drawing/2014/main" id="{834033E9-0AC2-C7CA-DF94-9CDEBC755E2D}"/>
                </a:ext>
              </a:extLst>
            </p:cNvPr>
            <p:cNvSpPr>
              <a:spLocks noChangeShapeType="1"/>
            </p:cNvSpPr>
            <p:nvPr/>
          </p:nvSpPr>
          <p:spPr bwMode="auto">
            <a:xfrm flipH="1">
              <a:off x="5500" y="2747"/>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5" name="Line 345">
              <a:extLst>
                <a:ext uri="{FF2B5EF4-FFF2-40B4-BE49-F238E27FC236}">
                  <a16:creationId xmlns:a16="http://schemas.microsoft.com/office/drawing/2014/main" id="{0F96BB11-2643-4C5E-597A-A62323E992EF}"/>
                </a:ext>
              </a:extLst>
            </p:cNvPr>
            <p:cNvSpPr>
              <a:spLocks noChangeShapeType="1"/>
            </p:cNvSpPr>
            <p:nvPr/>
          </p:nvSpPr>
          <p:spPr bwMode="auto">
            <a:xfrm flipH="1">
              <a:off x="5500" y="2563"/>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6" name="Line 346">
              <a:extLst>
                <a:ext uri="{FF2B5EF4-FFF2-40B4-BE49-F238E27FC236}">
                  <a16:creationId xmlns:a16="http://schemas.microsoft.com/office/drawing/2014/main" id="{352D0212-1871-A06D-55EA-FD4C4E617FE8}"/>
                </a:ext>
              </a:extLst>
            </p:cNvPr>
            <p:cNvSpPr>
              <a:spLocks noChangeShapeType="1"/>
            </p:cNvSpPr>
            <p:nvPr/>
          </p:nvSpPr>
          <p:spPr bwMode="auto">
            <a:xfrm flipH="1">
              <a:off x="5500" y="2379"/>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7" name="Line 347">
              <a:extLst>
                <a:ext uri="{FF2B5EF4-FFF2-40B4-BE49-F238E27FC236}">
                  <a16:creationId xmlns:a16="http://schemas.microsoft.com/office/drawing/2014/main" id="{5FD8E798-C3CC-8A35-BBCB-3D6A061C1160}"/>
                </a:ext>
              </a:extLst>
            </p:cNvPr>
            <p:cNvSpPr>
              <a:spLocks noChangeShapeType="1"/>
            </p:cNvSpPr>
            <p:nvPr/>
          </p:nvSpPr>
          <p:spPr bwMode="auto">
            <a:xfrm flipH="1">
              <a:off x="5500" y="2194"/>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8" name="Line 348">
              <a:extLst>
                <a:ext uri="{FF2B5EF4-FFF2-40B4-BE49-F238E27FC236}">
                  <a16:creationId xmlns:a16="http://schemas.microsoft.com/office/drawing/2014/main" id="{F2418F1A-657E-5506-4C22-F380636C71D3}"/>
                </a:ext>
              </a:extLst>
            </p:cNvPr>
            <p:cNvSpPr>
              <a:spLocks noChangeShapeType="1"/>
            </p:cNvSpPr>
            <p:nvPr/>
          </p:nvSpPr>
          <p:spPr bwMode="auto">
            <a:xfrm flipH="1">
              <a:off x="5500" y="2009"/>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49" name="Line 349">
              <a:extLst>
                <a:ext uri="{FF2B5EF4-FFF2-40B4-BE49-F238E27FC236}">
                  <a16:creationId xmlns:a16="http://schemas.microsoft.com/office/drawing/2014/main" id="{29DB646C-EE2A-A80A-8AE4-3289988D5154}"/>
                </a:ext>
              </a:extLst>
            </p:cNvPr>
            <p:cNvSpPr>
              <a:spLocks noChangeShapeType="1"/>
            </p:cNvSpPr>
            <p:nvPr/>
          </p:nvSpPr>
          <p:spPr bwMode="auto">
            <a:xfrm flipH="1">
              <a:off x="5500" y="1825"/>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0" name="Line 350">
              <a:extLst>
                <a:ext uri="{FF2B5EF4-FFF2-40B4-BE49-F238E27FC236}">
                  <a16:creationId xmlns:a16="http://schemas.microsoft.com/office/drawing/2014/main" id="{5020498B-7EEC-4106-9F17-AD08053124B0}"/>
                </a:ext>
              </a:extLst>
            </p:cNvPr>
            <p:cNvSpPr>
              <a:spLocks noChangeShapeType="1"/>
            </p:cNvSpPr>
            <p:nvPr/>
          </p:nvSpPr>
          <p:spPr bwMode="auto">
            <a:xfrm flipH="1">
              <a:off x="5500" y="1641"/>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1" name="Line 351">
              <a:extLst>
                <a:ext uri="{FF2B5EF4-FFF2-40B4-BE49-F238E27FC236}">
                  <a16:creationId xmlns:a16="http://schemas.microsoft.com/office/drawing/2014/main" id="{1CCC1ECD-1A16-2A07-095A-B1ED0902DDBC}"/>
                </a:ext>
              </a:extLst>
            </p:cNvPr>
            <p:cNvSpPr>
              <a:spLocks noChangeShapeType="1"/>
            </p:cNvSpPr>
            <p:nvPr/>
          </p:nvSpPr>
          <p:spPr bwMode="auto">
            <a:xfrm flipH="1">
              <a:off x="5500" y="1456"/>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2" name="Line 352">
              <a:extLst>
                <a:ext uri="{FF2B5EF4-FFF2-40B4-BE49-F238E27FC236}">
                  <a16:creationId xmlns:a16="http://schemas.microsoft.com/office/drawing/2014/main" id="{8525B57B-7BBC-3DB6-4609-7B4F76C59731}"/>
                </a:ext>
              </a:extLst>
            </p:cNvPr>
            <p:cNvSpPr>
              <a:spLocks noChangeShapeType="1"/>
            </p:cNvSpPr>
            <p:nvPr/>
          </p:nvSpPr>
          <p:spPr bwMode="auto">
            <a:xfrm flipH="1">
              <a:off x="5500" y="1271"/>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3" name="Line 353">
              <a:extLst>
                <a:ext uri="{FF2B5EF4-FFF2-40B4-BE49-F238E27FC236}">
                  <a16:creationId xmlns:a16="http://schemas.microsoft.com/office/drawing/2014/main" id="{DA23A42C-F920-F0C1-1C2F-87D3C97A0DFE}"/>
                </a:ext>
              </a:extLst>
            </p:cNvPr>
            <p:cNvSpPr>
              <a:spLocks noChangeShapeType="1"/>
            </p:cNvSpPr>
            <p:nvPr/>
          </p:nvSpPr>
          <p:spPr bwMode="auto">
            <a:xfrm flipH="1">
              <a:off x="5500" y="1087"/>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4" name="Line 354">
              <a:extLst>
                <a:ext uri="{FF2B5EF4-FFF2-40B4-BE49-F238E27FC236}">
                  <a16:creationId xmlns:a16="http://schemas.microsoft.com/office/drawing/2014/main" id="{CC34AFBA-9E53-868F-C0DD-06E3595795E6}"/>
                </a:ext>
              </a:extLst>
            </p:cNvPr>
            <p:cNvSpPr>
              <a:spLocks noChangeShapeType="1"/>
            </p:cNvSpPr>
            <p:nvPr/>
          </p:nvSpPr>
          <p:spPr bwMode="auto">
            <a:xfrm flipH="1">
              <a:off x="5500" y="902"/>
              <a:ext cx="2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5" name="Rectangle 355">
              <a:extLst>
                <a:ext uri="{FF2B5EF4-FFF2-40B4-BE49-F238E27FC236}">
                  <a16:creationId xmlns:a16="http://schemas.microsoft.com/office/drawing/2014/main" id="{78C27D43-C5BD-063D-667F-EA26869F2412}"/>
                </a:ext>
              </a:extLst>
            </p:cNvPr>
            <p:cNvSpPr>
              <a:spLocks noChangeArrowheads="1"/>
            </p:cNvSpPr>
            <p:nvPr/>
          </p:nvSpPr>
          <p:spPr bwMode="auto">
            <a:xfrm>
              <a:off x="3079" y="269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56" name="Rectangle 356">
              <a:extLst>
                <a:ext uri="{FF2B5EF4-FFF2-40B4-BE49-F238E27FC236}">
                  <a16:creationId xmlns:a16="http://schemas.microsoft.com/office/drawing/2014/main" id="{FA17FCF7-C0A5-F5EE-5FDF-BB13638CFBF9}"/>
                </a:ext>
              </a:extLst>
            </p:cNvPr>
            <p:cNvSpPr>
              <a:spLocks noChangeArrowheads="1"/>
            </p:cNvSpPr>
            <p:nvPr/>
          </p:nvSpPr>
          <p:spPr bwMode="auto">
            <a:xfrm>
              <a:off x="3048" y="2511"/>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57" name="Rectangle 357">
              <a:extLst>
                <a:ext uri="{FF2B5EF4-FFF2-40B4-BE49-F238E27FC236}">
                  <a16:creationId xmlns:a16="http://schemas.microsoft.com/office/drawing/2014/main" id="{0E49F3A3-87CB-22FE-F9A2-3AEB4BC22049}"/>
                </a:ext>
              </a:extLst>
            </p:cNvPr>
            <p:cNvSpPr>
              <a:spLocks noChangeArrowheads="1"/>
            </p:cNvSpPr>
            <p:nvPr/>
          </p:nvSpPr>
          <p:spPr bwMode="auto">
            <a:xfrm>
              <a:off x="3048" y="2327"/>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40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58" name="Rectangle 358">
              <a:extLst>
                <a:ext uri="{FF2B5EF4-FFF2-40B4-BE49-F238E27FC236}">
                  <a16:creationId xmlns:a16="http://schemas.microsoft.com/office/drawing/2014/main" id="{4AABB6AF-5A36-06EF-25E1-35CDE54B7113}"/>
                </a:ext>
              </a:extLst>
            </p:cNvPr>
            <p:cNvSpPr>
              <a:spLocks noChangeArrowheads="1"/>
            </p:cNvSpPr>
            <p:nvPr/>
          </p:nvSpPr>
          <p:spPr bwMode="auto">
            <a:xfrm>
              <a:off x="3048" y="2142"/>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60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59" name="Rectangle 359">
              <a:extLst>
                <a:ext uri="{FF2B5EF4-FFF2-40B4-BE49-F238E27FC236}">
                  <a16:creationId xmlns:a16="http://schemas.microsoft.com/office/drawing/2014/main" id="{9C1A18E2-8D10-62B5-2C7A-BFB7DAD7C2DD}"/>
                </a:ext>
              </a:extLst>
            </p:cNvPr>
            <p:cNvSpPr>
              <a:spLocks noChangeArrowheads="1"/>
            </p:cNvSpPr>
            <p:nvPr/>
          </p:nvSpPr>
          <p:spPr bwMode="auto">
            <a:xfrm>
              <a:off x="3048" y="1958"/>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80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0" name="Rectangle 360">
              <a:extLst>
                <a:ext uri="{FF2B5EF4-FFF2-40B4-BE49-F238E27FC236}">
                  <a16:creationId xmlns:a16="http://schemas.microsoft.com/office/drawing/2014/main" id="{F0AF2337-25B8-B4D7-7A74-B1BC811353D6}"/>
                </a:ext>
              </a:extLst>
            </p:cNvPr>
            <p:cNvSpPr>
              <a:spLocks noChangeArrowheads="1"/>
            </p:cNvSpPr>
            <p:nvPr/>
          </p:nvSpPr>
          <p:spPr bwMode="auto">
            <a:xfrm>
              <a:off x="3012" y="1773"/>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100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1" name="Rectangle 361">
              <a:extLst>
                <a:ext uri="{FF2B5EF4-FFF2-40B4-BE49-F238E27FC236}">
                  <a16:creationId xmlns:a16="http://schemas.microsoft.com/office/drawing/2014/main" id="{5CE8587C-24F0-EFA7-4E28-9E042B640437}"/>
                </a:ext>
              </a:extLst>
            </p:cNvPr>
            <p:cNvSpPr>
              <a:spLocks noChangeArrowheads="1"/>
            </p:cNvSpPr>
            <p:nvPr/>
          </p:nvSpPr>
          <p:spPr bwMode="auto">
            <a:xfrm>
              <a:off x="3012" y="1588"/>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120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2" name="Rectangle 362">
              <a:extLst>
                <a:ext uri="{FF2B5EF4-FFF2-40B4-BE49-F238E27FC236}">
                  <a16:creationId xmlns:a16="http://schemas.microsoft.com/office/drawing/2014/main" id="{FDDD4A4E-CEDC-A705-28BF-8410A2ED20BD}"/>
                </a:ext>
              </a:extLst>
            </p:cNvPr>
            <p:cNvSpPr>
              <a:spLocks noChangeArrowheads="1"/>
            </p:cNvSpPr>
            <p:nvPr/>
          </p:nvSpPr>
          <p:spPr bwMode="auto">
            <a:xfrm>
              <a:off x="3012" y="1404"/>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140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3" name="Rectangle 363">
              <a:extLst>
                <a:ext uri="{FF2B5EF4-FFF2-40B4-BE49-F238E27FC236}">
                  <a16:creationId xmlns:a16="http://schemas.microsoft.com/office/drawing/2014/main" id="{AEAC5630-3CD1-3D40-573F-65C4FE4AABC1}"/>
                </a:ext>
              </a:extLst>
            </p:cNvPr>
            <p:cNvSpPr>
              <a:spLocks noChangeArrowheads="1"/>
            </p:cNvSpPr>
            <p:nvPr/>
          </p:nvSpPr>
          <p:spPr bwMode="auto">
            <a:xfrm>
              <a:off x="3012" y="1219"/>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160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4" name="Rectangle 364">
              <a:extLst>
                <a:ext uri="{FF2B5EF4-FFF2-40B4-BE49-F238E27FC236}">
                  <a16:creationId xmlns:a16="http://schemas.microsoft.com/office/drawing/2014/main" id="{D8D8FDD4-4B12-96B9-F83E-3E238ECD3F79}"/>
                </a:ext>
              </a:extLst>
            </p:cNvPr>
            <p:cNvSpPr>
              <a:spLocks noChangeArrowheads="1"/>
            </p:cNvSpPr>
            <p:nvPr/>
          </p:nvSpPr>
          <p:spPr bwMode="auto">
            <a:xfrm>
              <a:off x="3012" y="1035"/>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180</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5" name="Rectangle 365">
              <a:extLst>
                <a:ext uri="{FF2B5EF4-FFF2-40B4-BE49-F238E27FC236}">
                  <a16:creationId xmlns:a16="http://schemas.microsoft.com/office/drawing/2014/main" id="{24E38CBC-FE8B-A763-A1DC-DFB6973D8720}"/>
                </a:ext>
              </a:extLst>
            </p:cNvPr>
            <p:cNvSpPr>
              <a:spLocks noChangeArrowheads="1"/>
            </p:cNvSpPr>
            <p:nvPr/>
          </p:nvSpPr>
          <p:spPr bwMode="auto">
            <a:xfrm>
              <a:off x="3012" y="850"/>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200</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66" name="Rectangle 366">
              <a:extLst>
                <a:ext uri="{FF2B5EF4-FFF2-40B4-BE49-F238E27FC236}">
                  <a16:creationId xmlns:a16="http://schemas.microsoft.com/office/drawing/2014/main" id="{051ADC16-5230-6D5C-22CF-0D7C5623D754}"/>
                </a:ext>
              </a:extLst>
            </p:cNvPr>
            <p:cNvSpPr>
              <a:spLocks noChangeArrowheads="1"/>
            </p:cNvSpPr>
            <p:nvPr/>
          </p:nvSpPr>
          <p:spPr bwMode="auto">
            <a:xfrm rot="16200000">
              <a:off x="2938" y="1798"/>
              <a:ext cx="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f</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7" name="Rectangle 367">
              <a:extLst>
                <a:ext uri="{FF2B5EF4-FFF2-40B4-BE49-F238E27FC236}">
                  <a16:creationId xmlns:a16="http://schemas.microsoft.com/office/drawing/2014/main" id="{173F67B1-4199-41EF-28C5-76368AC347D5}"/>
                </a:ext>
              </a:extLst>
            </p:cNvPr>
            <p:cNvSpPr>
              <a:spLocks noChangeArrowheads="1"/>
            </p:cNvSpPr>
            <p:nvPr/>
          </p:nvSpPr>
          <p:spPr bwMode="auto">
            <a:xfrm rot="16200000">
              <a:off x="2952" y="1768"/>
              <a:ext cx="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m</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8" name="Rectangle 368">
              <a:extLst>
                <a:ext uri="{FF2B5EF4-FFF2-40B4-BE49-F238E27FC236}">
                  <a16:creationId xmlns:a16="http://schemas.microsoft.com/office/drawing/2014/main" id="{34C49252-4FC7-B024-0643-683C2D7AF50F}"/>
                </a:ext>
              </a:extLst>
            </p:cNvPr>
            <p:cNvSpPr>
              <a:spLocks noChangeArrowheads="1"/>
            </p:cNvSpPr>
            <p:nvPr/>
          </p:nvSpPr>
          <p:spPr bwMode="auto">
            <a:xfrm rot="16200000">
              <a:off x="2974" y="1739"/>
              <a:ext cx="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i</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69" name="Rectangle 369">
              <a:extLst>
                <a:ext uri="{FF2B5EF4-FFF2-40B4-BE49-F238E27FC236}">
                  <a16:creationId xmlns:a16="http://schemas.microsoft.com/office/drawing/2014/main" id="{4369F51D-DEB4-E2AC-D43C-FF54252A9089}"/>
                </a:ext>
              </a:extLst>
            </p:cNvPr>
            <p:cNvSpPr>
              <a:spLocks noChangeArrowheads="1"/>
            </p:cNvSpPr>
            <p:nvPr/>
          </p:nvSpPr>
          <p:spPr bwMode="auto">
            <a:xfrm rot="16200000">
              <a:off x="2961" y="172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n</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
          <p:nvSpPr>
            <p:cNvPr id="370" name="Freeform 371">
              <a:extLst>
                <a:ext uri="{FF2B5EF4-FFF2-40B4-BE49-F238E27FC236}">
                  <a16:creationId xmlns:a16="http://schemas.microsoft.com/office/drawing/2014/main" id="{8ACC2A47-DB84-1452-7B6B-977D960034CC}"/>
                </a:ext>
              </a:extLst>
            </p:cNvPr>
            <p:cNvSpPr>
              <a:spLocks/>
            </p:cNvSpPr>
            <p:nvPr/>
          </p:nvSpPr>
          <p:spPr bwMode="auto">
            <a:xfrm>
              <a:off x="3212" y="897"/>
              <a:ext cx="2206" cy="1823"/>
            </a:xfrm>
            <a:custGeom>
              <a:avLst/>
              <a:gdLst>
                <a:gd name="T0" fmla="*/ 0 w 2206"/>
                <a:gd name="T1" fmla="*/ 0 h 1823"/>
                <a:gd name="T2" fmla="*/ 24 w 2206"/>
                <a:gd name="T3" fmla="*/ 0 h 1823"/>
                <a:gd name="T4" fmla="*/ 95 w 2206"/>
                <a:gd name="T5" fmla="*/ 0 h 1823"/>
                <a:gd name="T6" fmla="*/ 190 w 2206"/>
                <a:gd name="T7" fmla="*/ 1768 h 1823"/>
                <a:gd name="T8" fmla="*/ 261 w 2206"/>
                <a:gd name="T9" fmla="*/ 1768 h 1823"/>
                <a:gd name="T10" fmla="*/ 379 w 2206"/>
                <a:gd name="T11" fmla="*/ 1817 h 1823"/>
                <a:gd name="T12" fmla="*/ 522 w 2206"/>
                <a:gd name="T13" fmla="*/ 1817 h 1823"/>
                <a:gd name="T14" fmla="*/ 664 w 2206"/>
                <a:gd name="T15" fmla="*/ 1822 h 1823"/>
                <a:gd name="T16" fmla="*/ 877 w 2206"/>
                <a:gd name="T17" fmla="*/ 1822 h 1823"/>
                <a:gd name="T18" fmla="*/ 1138 w 2206"/>
                <a:gd name="T19" fmla="*/ 1823 h 1823"/>
                <a:gd name="T20" fmla="*/ 1399 w 2206"/>
                <a:gd name="T21" fmla="*/ 1823 h 1823"/>
                <a:gd name="T22" fmla="*/ 1660 w 2206"/>
                <a:gd name="T23" fmla="*/ 1823 h 1823"/>
                <a:gd name="T24" fmla="*/ 1874 w 2206"/>
                <a:gd name="T25" fmla="*/ 1823 h 1823"/>
                <a:gd name="T26" fmla="*/ 2206 w 2206"/>
                <a:gd name="T27" fmla="*/ 182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6" h="1823">
                  <a:moveTo>
                    <a:pt x="0" y="0"/>
                  </a:moveTo>
                  <a:lnTo>
                    <a:pt x="24" y="0"/>
                  </a:lnTo>
                  <a:lnTo>
                    <a:pt x="95" y="0"/>
                  </a:lnTo>
                  <a:lnTo>
                    <a:pt x="190" y="1768"/>
                  </a:lnTo>
                  <a:lnTo>
                    <a:pt x="261" y="1768"/>
                  </a:lnTo>
                  <a:lnTo>
                    <a:pt x="379" y="1817"/>
                  </a:lnTo>
                  <a:lnTo>
                    <a:pt x="522" y="1817"/>
                  </a:lnTo>
                  <a:lnTo>
                    <a:pt x="664" y="1822"/>
                  </a:lnTo>
                  <a:lnTo>
                    <a:pt x="877" y="1822"/>
                  </a:lnTo>
                  <a:lnTo>
                    <a:pt x="1138" y="1823"/>
                  </a:lnTo>
                  <a:lnTo>
                    <a:pt x="1399" y="1823"/>
                  </a:lnTo>
                  <a:lnTo>
                    <a:pt x="1660" y="1823"/>
                  </a:lnTo>
                  <a:lnTo>
                    <a:pt x="1874" y="1823"/>
                  </a:lnTo>
                  <a:lnTo>
                    <a:pt x="2206" y="1823"/>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p>
          </p:txBody>
        </p:sp>
      </p:grpSp>
    </p:spTree>
    <p:extLst>
      <p:ext uri="{BB962C8B-B14F-4D97-AF65-F5344CB8AC3E}">
        <p14:creationId xmlns:p14="http://schemas.microsoft.com/office/powerpoint/2010/main" val="1788882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4D877-B58B-44AD-B704-06F0235EDF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81DB98-7472-8B71-9DEB-E2BE712D182D}"/>
              </a:ext>
            </a:extLst>
          </p:cNvPr>
          <p:cNvSpPr>
            <a:spLocks noGrp="1"/>
          </p:cNvSpPr>
          <p:nvPr>
            <p:ph type="ctrTitle"/>
          </p:nvPr>
        </p:nvSpPr>
        <p:spPr>
          <a:xfrm>
            <a:off x="685800" y="1119226"/>
            <a:ext cx="7772400" cy="2481225"/>
          </a:xfrm>
        </p:spPr>
        <p:txBody>
          <a:bodyPr/>
          <a:lstStyle/>
          <a:p>
            <a:r>
              <a:rPr lang="en-US" dirty="0"/>
              <a:t>6.4</a:t>
            </a:r>
            <a:br>
              <a:rPr lang="en-US" dirty="0"/>
            </a:br>
            <a:br>
              <a:rPr lang="en-US" dirty="0"/>
            </a:br>
            <a:r>
              <a:rPr lang="en-US" dirty="0"/>
              <a:t>Genetic Algorithm</a:t>
            </a:r>
          </a:p>
        </p:txBody>
      </p:sp>
      <p:sp>
        <p:nvSpPr>
          <p:cNvPr id="5" name="Subtitle 4">
            <a:extLst>
              <a:ext uri="{FF2B5EF4-FFF2-40B4-BE49-F238E27FC236}">
                <a16:creationId xmlns:a16="http://schemas.microsoft.com/office/drawing/2014/main" id="{48EF1534-CC42-D034-2D1D-A14A13DF6E30}"/>
              </a:ext>
            </a:extLst>
          </p:cNvPr>
          <p:cNvSpPr>
            <a:spLocks noGrp="1"/>
          </p:cNvSpPr>
          <p:nvPr>
            <p:ph type="subTitle" idx="1"/>
          </p:nvPr>
        </p:nvSpPr>
        <p:spPr/>
        <p:txBody>
          <a:bodyPr/>
          <a:lstStyle/>
          <a:p>
            <a:r>
              <a:rPr lang="en-US" dirty="0"/>
              <a:t>Move from parents to children to probabilistically create fitter individuals through selection and recombination of good characters</a:t>
            </a:r>
          </a:p>
        </p:txBody>
      </p:sp>
    </p:spTree>
    <p:extLst>
      <p:ext uri="{BB962C8B-B14F-4D97-AF65-F5344CB8AC3E}">
        <p14:creationId xmlns:p14="http://schemas.microsoft.com/office/powerpoint/2010/main" val="345805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quarter" idx="10"/>
          </p:nvPr>
        </p:nvSpPr>
        <p:spPr/>
        <p:txBody>
          <a:bodyPr/>
          <a:lstStyle/>
          <a:p>
            <a:r>
              <a:rPr lang="en-US" dirty="0"/>
              <a:t>Genetic algorithms imitate a natural optimization process:  natural selection in evolution.</a:t>
            </a:r>
          </a:p>
          <a:p>
            <a:r>
              <a:rPr lang="en-US" dirty="0"/>
              <a:t>Developed by John Holland at the University of Michigan for machine learning in 1975.</a:t>
            </a:r>
          </a:p>
          <a:p>
            <a:r>
              <a:rPr lang="en-US" dirty="0"/>
              <a:t>Similar algorithms developed in Europe in the 1970s under the name evolutionary strategies</a:t>
            </a:r>
          </a:p>
          <a:p>
            <a:r>
              <a:rPr lang="en-US" dirty="0"/>
              <a:t>Main difference has been in the nature of the variables: Discrete vs. continuous</a:t>
            </a:r>
          </a:p>
          <a:p>
            <a:r>
              <a:rPr lang="en-US" dirty="0"/>
              <a:t>Key components are population, parent and child designs, and randomness (e.g. mutation)</a:t>
            </a:r>
          </a:p>
        </p:txBody>
      </p:sp>
      <p:sp>
        <p:nvSpPr>
          <p:cNvPr id="13314" name="Rectangle 2"/>
          <p:cNvSpPr>
            <a:spLocks noGrp="1" noChangeArrowheads="1"/>
          </p:cNvSpPr>
          <p:nvPr>
            <p:ph type="title"/>
          </p:nvPr>
        </p:nvSpPr>
        <p:spPr/>
        <p:txBody>
          <a:bodyPr/>
          <a:lstStyle/>
          <a:p>
            <a:r>
              <a:rPr lang="en-US" dirty="0"/>
              <a:t>Genetic Algorithms</a:t>
            </a:r>
          </a:p>
        </p:txBody>
      </p:sp>
    </p:spTree>
    <p:extLst>
      <p:ext uri="{BB962C8B-B14F-4D97-AF65-F5344CB8AC3E}">
        <p14:creationId xmlns:p14="http://schemas.microsoft.com/office/powerpoint/2010/main" val="408505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t>Coding: replace design variables with a continuous string of digits or “genes”</a:t>
            </a:r>
          </a:p>
          <a:p>
            <a:pPr lvl="1"/>
            <a:r>
              <a:rPr lang="en-US"/>
              <a:t>Binary</a:t>
            </a:r>
          </a:p>
          <a:p>
            <a:pPr lvl="1"/>
            <a:r>
              <a:rPr lang="en-US"/>
              <a:t>Integer</a:t>
            </a:r>
          </a:p>
          <a:p>
            <a:pPr lvl="1"/>
            <a:r>
              <a:rPr lang="en-US"/>
              <a:t>Real</a:t>
            </a:r>
          </a:p>
          <a:p>
            <a:r>
              <a:rPr lang="en-US"/>
              <a:t>Population: Create population of design points</a:t>
            </a:r>
          </a:p>
          <a:p>
            <a:r>
              <a:rPr lang="en-US"/>
              <a:t>Selection: Select parents based on fitness</a:t>
            </a:r>
          </a:p>
          <a:p>
            <a:r>
              <a:rPr lang="en-US"/>
              <a:t>Crossover: Create child designs </a:t>
            </a:r>
          </a:p>
          <a:p>
            <a:r>
              <a:rPr lang="en-US"/>
              <a:t>Mutation: Mutate child designs</a:t>
            </a:r>
          </a:p>
          <a:p>
            <a:pPr lvl="1"/>
            <a:endParaRPr lang="en-US"/>
          </a:p>
        </p:txBody>
      </p:sp>
      <p:sp>
        <p:nvSpPr>
          <p:cNvPr id="14338" name="Rectangle 2"/>
          <p:cNvSpPr>
            <a:spLocks noGrp="1" noChangeArrowheads="1"/>
          </p:cNvSpPr>
          <p:nvPr>
            <p:ph type="title"/>
          </p:nvPr>
        </p:nvSpPr>
        <p:spPr/>
        <p:txBody>
          <a:bodyPr/>
          <a:lstStyle/>
          <a:p>
            <a:r>
              <a:rPr lang="en-US" dirty="0"/>
              <a:t>Basic Scheme</a:t>
            </a:r>
          </a:p>
        </p:txBody>
      </p:sp>
    </p:spTree>
    <p:extLst>
      <p:ext uri="{BB962C8B-B14F-4D97-AF65-F5344CB8AC3E}">
        <p14:creationId xmlns:p14="http://schemas.microsoft.com/office/powerpoint/2010/main" val="227629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035AC-C1D4-467E-A3B4-7B140859F843}"/>
              </a:ext>
            </a:extLst>
          </p:cNvPr>
          <p:cNvSpPr>
            <a:spLocks noGrp="1"/>
          </p:cNvSpPr>
          <p:nvPr>
            <p:ph type="body" sz="quarter" idx="10"/>
          </p:nvPr>
        </p:nvSpPr>
        <p:spPr/>
        <p:txBody>
          <a:bodyPr/>
          <a:lstStyle/>
          <a:p>
            <a:r>
              <a:rPr lang="en-US" dirty="0"/>
              <a:t>Create random initial population</a:t>
            </a:r>
          </a:p>
          <a:p>
            <a:r>
              <a:rPr lang="en-US" dirty="0"/>
              <a:t>Generate next population based on the following steps</a:t>
            </a:r>
          </a:p>
          <a:p>
            <a:pPr lvl="1"/>
            <a:r>
              <a:rPr lang="en-US" dirty="0"/>
              <a:t>Scores each member of the current population based on its </a:t>
            </a:r>
            <a:r>
              <a:rPr lang="en-US" dirty="0">
                <a:solidFill>
                  <a:srgbClr val="FF0000"/>
                </a:solidFill>
              </a:rPr>
              <a:t>fitness</a:t>
            </a:r>
          </a:p>
          <a:p>
            <a:pPr lvl="1"/>
            <a:r>
              <a:rPr lang="en-US" dirty="0"/>
              <a:t>Selects members, called </a:t>
            </a:r>
            <a:r>
              <a:rPr lang="en-US" dirty="0">
                <a:solidFill>
                  <a:srgbClr val="FF0000"/>
                </a:solidFill>
              </a:rPr>
              <a:t>parents</a:t>
            </a:r>
            <a:r>
              <a:rPr lang="en-US" dirty="0"/>
              <a:t>, based on their fitness</a:t>
            </a:r>
          </a:p>
          <a:p>
            <a:pPr lvl="1"/>
            <a:r>
              <a:rPr lang="en-US" dirty="0"/>
              <a:t>Choose lower/higher fitness members as </a:t>
            </a:r>
            <a:r>
              <a:rPr lang="en-US" dirty="0">
                <a:solidFill>
                  <a:srgbClr val="FF0000"/>
                </a:solidFill>
              </a:rPr>
              <a:t>elite</a:t>
            </a:r>
            <a:r>
              <a:rPr lang="en-US" dirty="0"/>
              <a:t>. These elite members are passed to the next population</a:t>
            </a:r>
          </a:p>
          <a:p>
            <a:pPr lvl="1"/>
            <a:r>
              <a:rPr lang="en-US" dirty="0"/>
              <a:t>Produces </a:t>
            </a:r>
            <a:r>
              <a:rPr lang="en-US" dirty="0">
                <a:solidFill>
                  <a:srgbClr val="FF0000"/>
                </a:solidFill>
              </a:rPr>
              <a:t>children</a:t>
            </a:r>
            <a:r>
              <a:rPr lang="en-US" dirty="0"/>
              <a:t> from the parents using </a:t>
            </a:r>
            <a:r>
              <a:rPr lang="en-US" dirty="0">
                <a:solidFill>
                  <a:srgbClr val="FF0000"/>
                </a:solidFill>
              </a:rPr>
              <a:t>genetic operations</a:t>
            </a:r>
          </a:p>
          <a:p>
            <a:pPr lvl="1"/>
            <a:r>
              <a:rPr lang="en-US" dirty="0"/>
              <a:t>Replaces the current population with the children to form the next generation</a:t>
            </a:r>
          </a:p>
          <a:p>
            <a:r>
              <a:rPr lang="en-US" dirty="0"/>
              <a:t>Repeat the process until </a:t>
            </a:r>
            <a:r>
              <a:rPr lang="en-US" dirty="0">
                <a:solidFill>
                  <a:srgbClr val="FF0000"/>
                </a:solidFill>
              </a:rPr>
              <a:t>stopping criteria </a:t>
            </a:r>
            <a:r>
              <a:rPr lang="en-US" dirty="0"/>
              <a:t>are satisfied</a:t>
            </a:r>
          </a:p>
          <a:p>
            <a:pPr lvl="1"/>
            <a:endParaRPr lang="en-US" dirty="0"/>
          </a:p>
          <a:p>
            <a:pPr lvl="1"/>
            <a:endParaRPr lang="en-US" dirty="0"/>
          </a:p>
        </p:txBody>
      </p:sp>
      <p:sp>
        <p:nvSpPr>
          <p:cNvPr id="3" name="Title 2">
            <a:extLst>
              <a:ext uri="{FF2B5EF4-FFF2-40B4-BE49-F238E27FC236}">
                <a16:creationId xmlns:a16="http://schemas.microsoft.com/office/drawing/2014/main" id="{33A00FF9-DA02-49A9-B1E4-06D6425D3C71}"/>
              </a:ext>
            </a:extLst>
          </p:cNvPr>
          <p:cNvSpPr>
            <a:spLocks noGrp="1"/>
          </p:cNvSpPr>
          <p:nvPr>
            <p:ph type="title"/>
          </p:nvPr>
        </p:nvSpPr>
        <p:spPr/>
        <p:txBody>
          <a:bodyPr/>
          <a:lstStyle/>
          <a:p>
            <a:r>
              <a:rPr lang="en-US" dirty="0"/>
              <a:t>Outline of algorithm</a:t>
            </a:r>
          </a:p>
        </p:txBody>
      </p:sp>
    </p:spTree>
    <p:extLst>
      <p:ext uri="{BB962C8B-B14F-4D97-AF65-F5344CB8AC3E}">
        <p14:creationId xmlns:p14="http://schemas.microsoft.com/office/powerpoint/2010/main" val="2769266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E3338-A44C-3958-2A05-D0F1E477A2EB}"/>
              </a:ext>
            </a:extLst>
          </p:cNvPr>
          <p:cNvSpPr>
            <a:spLocks noGrp="1"/>
          </p:cNvSpPr>
          <p:nvPr>
            <p:ph type="body" sz="quarter" idx="10"/>
          </p:nvPr>
        </p:nvSpPr>
        <p:spPr/>
        <p:txBody>
          <a:bodyPr/>
          <a:lstStyle/>
          <a:p>
            <a:pPr lvl="0"/>
            <a:r>
              <a:rPr lang="en-US" dirty="0"/>
              <a:t>Create a random initial population</a:t>
            </a:r>
          </a:p>
          <a:p>
            <a:pPr lvl="0"/>
            <a:r>
              <a:rPr lang="en-US" dirty="0"/>
              <a:t>Generate the next population based on the following steps</a:t>
            </a:r>
          </a:p>
          <a:p>
            <a:pPr lvl="1"/>
            <a:r>
              <a:rPr lang="en-US" dirty="0"/>
              <a:t>Scores each design of the current population based on its </a:t>
            </a:r>
            <a:r>
              <a:rPr lang="en-US" i="1" dirty="0"/>
              <a:t>fitness</a:t>
            </a:r>
            <a:endParaRPr lang="en-US" dirty="0"/>
          </a:p>
          <a:p>
            <a:pPr lvl="1"/>
            <a:r>
              <a:rPr lang="en-US" dirty="0"/>
              <a:t>Selects members, called </a:t>
            </a:r>
            <a:r>
              <a:rPr lang="en-US" i="1" dirty="0"/>
              <a:t>parents</a:t>
            </a:r>
            <a:r>
              <a:rPr lang="en-US" dirty="0"/>
              <a:t>, based on their fitness</a:t>
            </a:r>
          </a:p>
          <a:p>
            <a:pPr lvl="1"/>
            <a:r>
              <a:rPr lang="en-US" dirty="0"/>
              <a:t>Choose lower/higher fitness members as </a:t>
            </a:r>
            <a:r>
              <a:rPr lang="en-US" i="1" dirty="0"/>
              <a:t>elite</a:t>
            </a:r>
            <a:r>
              <a:rPr lang="en-US" dirty="0"/>
              <a:t>. These elite members are passed to the next population</a:t>
            </a:r>
          </a:p>
          <a:p>
            <a:pPr lvl="1"/>
            <a:r>
              <a:rPr lang="en-US" dirty="0"/>
              <a:t>Produces </a:t>
            </a:r>
            <a:r>
              <a:rPr lang="en-US" i="1" dirty="0"/>
              <a:t>children</a:t>
            </a:r>
            <a:r>
              <a:rPr lang="en-US" dirty="0"/>
              <a:t> from the parents using </a:t>
            </a:r>
            <a:r>
              <a:rPr lang="en-US" i="1" dirty="0"/>
              <a:t>genetic operations</a:t>
            </a:r>
            <a:endParaRPr lang="en-US" dirty="0"/>
          </a:p>
          <a:p>
            <a:pPr lvl="1"/>
            <a:r>
              <a:rPr lang="en-US" dirty="0"/>
              <a:t>Replaces the current population with children to form the next generation</a:t>
            </a:r>
          </a:p>
          <a:p>
            <a:pPr lvl="0"/>
            <a:r>
              <a:rPr lang="en-US" dirty="0"/>
              <a:t>Repeat the process until the </a:t>
            </a:r>
            <a:r>
              <a:rPr lang="en-US" i="1" dirty="0"/>
              <a:t>stopping criteria</a:t>
            </a:r>
            <a:r>
              <a:rPr lang="en-US" dirty="0"/>
              <a:t> are satisfied</a:t>
            </a:r>
          </a:p>
          <a:p>
            <a:endParaRPr lang="en-US" dirty="0"/>
          </a:p>
        </p:txBody>
      </p:sp>
      <p:sp>
        <p:nvSpPr>
          <p:cNvPr id="3" name="Title 2">
            <a:extLst>
              <a:ext uri="{FF2B5EF4-FFF2-40B4-BE49-F238E27FC236}">
                <a16:creationId xmlns:a16="http://schemas.microsoft.com/office/drawing/2014/main" id="{3018DD4A-9C2F-AB7A-B251-3A02781155DE}"/>
              </a:ext>
            </a:extLst>
          </p:cNvPr>
          <p:cNvSpPr>
            <a:spLocks noGrp="1"/>
          </p:cNvSpPr>
          <p:nvPr>
            <p:ph type="title"/>
          </p:nvPr>
        </p:nvSpPr>
        <p:spPr/>
        <p:txBody>
          <a:bodyPr/>
          <a:lstStyle/>
          <a:p>
            <a:r>
              <a:rPr lang="en-US" dirty="0"/>
              <a:t>Procedure of Genetic Algorithms</a:t>
            </a:r>
          </a:p>
        </p:txBody>
      </p:sp>
    </p:spTree>
    <p:extLst>
      <p:ext uri="{BB962C8B-B14F-4D97-AF65-F5344CB8AC3E}">
        <p14:creationId xmlns:p14="http://schemas.microsoft.com/office/powerpoint/2010/main" val="3642375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766763" y="2600325"/>
            <a:ext cx="5588000" cy="2846388"/>
            <a:chOff x="146" y="1638"/>
            <a:chExt cx="3521" cy="1793"/>
          </a:xfrm>
        </p:grpSpPr>
        <p:grpSp>
          <p:nvGrpSpPr>
            <p:cNvPr id="27723" name="Group 3"/>
            <p:cNvGrpSpPr>
              <a:grpSpLocks/>
            </p:cNvGrpSpPr>
            <p:nvPr/>
          </p:nvGrpSpPr>
          <p:grpSpPr bwMode="auto">
            <a:xfrm>
              <a:off x="146" y="1638"/>
              <a:ext cx="1650" cy="1077"/>
              <a:chOff x="146" y="1638"/>
              <a:chExt cx="1650" cy="1077"/>
            </a:xfrm>
          </p:grpSpPr>
          <p:sp>
            <p:nvSpPr>
              <p:cNvPr id="27725" name="Rectangle 4"/>
              <p:cNvSpPr>
                <a:spLocks noChangeArrowheads="1"/>
              </p:cNvSpPr>
              <p:nvPr/>
            </p:nvSpPr>
            <p:spPr bwMode="auto">
              <a:xfrm>
                <a:off x="146" y="2383"/>
                <a:ext cx="1436" cy="33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7726" name="Rectangle 5"/>
              <p:cNvSpPr>
                <a:spLocks noChangeArrowheads="1"/>
              </p:cNvSpPr>
              <p:nvPr/>
            </p:nvSpPr>
            <p:spPr bwMode="auto">
              <a:xfrm>
                <a:off x="360" y="1638"/>
                <a:ext cx="1436" cy="332"/>
              </a:xfrm>
              <a:prstGeom prst="rect">
                <a:avLst/>
              </a:prstGeom>
              <a:solidFill>
                <a:srgbClr val="CCFFFF"/>
              </a:solidFill>
              <a:ln w="9525">
                <a:solidFill>
                  <a:schemeClr val="tx1"/>
                </a:solidFill>
                <a:miter lim="800000"/>
                <a:headEnd/>
                <a:tailEnd/>
              </a:ln>
            </p:spPr>
            <p:txBody>
              <a:bodyPr wrap="none" anchor="ctr"/>
              <a:lstStyle/>
              <a:p>
                <a:endParaRPr lang="en-US"/>
              </a:p>
            </p:txBody>
          </p:sp>
        </p:grpSp>
        <p:sp>
          <p:nvSpPr>
            <p:cNvPr id="18438" name="Rectangle 6"/>
            <p:cNvSpPr>
              <a:spLocks noChangeArrowheads="1"/>
            </p:cNvSpPr>
            <p:nvPr/>
          </p:nvSpPr>
          <p:spPr bwMode="auto">
            <a:xfrm>
              <a:off x="2611" y="2951"/>
              <a:ext cx="1056" cy="480"/>
            </a:xfrm>
            <a:prstGeom prst="rect">
              <a:avLst/>
            </a:prstGeom>
            <a:solidFill>
              <a:srgbClr val="FFFF99"/>
            </a:solidFill>
            <a:ln w="9525">
              <a:noFill/>
              <a:miter lim="800000"/>
              <a:headEnd/>
              <a:tailEnd/>
            </a:ln>
            <a:effectLst>
              <a:outerShdw dist="107763" dir="8100000" algn="ctr" rotWithShape="0">
                <a:schemeClr val="bg2"/>
              </a:outerShdw>
            </a:effectLst>
          </p:spPr>
          <p:txBody>
            <a:bodyPr wrap="none" anchor="ctr"/>
            <a:lstStyle/>
            <a:p>
              <a:pPr algn="ctr">
                <a:defRPr/>
              </a:pPr>
              <a:r>
                <a:rPr kumimoji="1" lang="en-US" altLang="ja-JP" sz="2000">
                  <a:latin typeface="Times New Roman" pitchFamily="18" charset="0"/>
                  <a:ea typeface="ＭＳ Ｐゴシック" pitchFamily="50" charset="-128"/>
                </a:rPr>
                <a:t>Select parents</a:t>
              </a:r>
            </a:p>
          </p:txBody>
        </p:sp>
      </p:grpSp>
      <p:sp>
        <p:nvSpPr>
          <p:cNvPr id="27651" name="Rectangle 7"/>
          <p:cNvSpPr>
            <a:spLocks noGrp="1" noChangeArrowheads="1"/>
          </p:cNvSpPr>
          <p:nvPr>
            <p:ph type="title"/>
          </p:nvPr>
        </p:nvSpPr>
        <p:spPr/>
        <p:txBody>
          <a:bodyPr/>
          <a:lstStyle/>
          <a:p>
            <a:r>
              <a:rPr lang="en-US" dirty="0"/>
              <a:t>Procedure of Genetic Algorithms </a:t>
            </a:r>
            <a:r>
              <a:rPr lang="en-US" i="1" dirty="0"/>
              <a:t>cont</a:t>
            </a:r>
            <a:r>
              <a:rPr lang="en-US" dirty="0"/>
              <a:t>.</a:t>
            </a:r>
            <a:endParaRPr lang="en-US" altLang="ja-JP" dirty="0"/>
          </a:p>
        </p:txBody>
      </p:sp>
      <p:grpSp>
        <p:nvGrpSpPr>
          <p:cNvPr id="27652" name="Group 8"/>
          <p:cNvGrpSpPr>
            <a:grpSpLocks/>
          </p:cNvGrpSpPr>
          <p:nvPr/>
        </p:nvGrpSpPr>
        <p:grpSpPr bwMode="auto">
          <a:xfrm>
            <a:off x="876300" y="2133600"/>
            <a:ext cx="1828800" cy="3313113"/>
            <a:chOff x="216" y="1344"/>
            <a:chExt cx="1152" cy="2087"/>
          </a:xfrm>
        </p:grpSpPr>
        <p:sp>
          <p:nvSpPr>
            <p:cNvPr id="18441" name="Rectangle 9"/>
            <p:cNvSpPr>
              <a:spLocks noChangeArrowheads="1"/>
            </p:cNvSpPr>
            <p:nvPr/>
          </p:nvSpPr>
          <p:spPr bwMode="auto">
            <a:xfrm>
              <a:off x="240" y="2951"/>
              <a:ext cx="1056" cy="480"/>
            </a:xfrm>
            <a:prstGeom prst="rect">
              <a:avLst/>
            </a:prstGeom>
            <a:solidFill>
              <a:srgbClr val="FFFF99"/>
            </a:solidFill>
            <a:ln w="9525">
              <a:noFill/>
              <a:miter lim="800000"/>
              <a:headEnd/>
              <a:tailEnd/>
            </a:ln>
            <a:effectLst>
              <a:outerShdw dist="107763" dir="8100000" algn="ctr" rotWithShape="0">
                <a:schemeClr val="bg2"/>
              </a:outerShdw>
            </a:effectLst>
          </p:spPr>
          <p:txBody>
            <a:bodyPr wrap="none" anchor="ctr"/>
            <a:lstStyle/>
            <a:p>
              <a:pPr algn="ctr">
                <a:defRPr/>
              </a:pPr>
              <a:r>
                <a:rPr kumimoji="1" lang="en-US" altLang="ja-JP" sz="2000">
                  <a:latin typeface="Times New Roman" pitchFamily="18" charset="0"/>
                  <a:ea typeface="ＭＳ Ｐゴシック" pitchFamily="50" charset="-128"/>
                </a:rPr>
                <a:t>Create initial</a:t>
              </a:r>
              <a:br>
                <a:rPr kumimoji="1" lang="en-US" altLang="ja-JP" sz="2000">
                  <a:latin typeface="Times New Roman" pitchFamily="18" charset="0"/>
                  <a:ea typeface="ＭＳ Ｐゴシック" pitchFamily="50" charset="-128"/>
                </a:rPr>
              </a:br>
              <a:r>
                <a:rPr kumimoji="1" lang="en-US" altLang="ja-JP" sz="2000">
                  <a:latin typeface="Times New Roman" pitchFamily="18" charset="0"/>
                  <a:ea typeface="ＭＳ Ｐゴシック" pitchFamily="50" charset="-128"/>
                </a:rPr>
                <a:t>population</a:t>
              </a:r>
            </a:p>
          </p:txBody>
        </p:sp>
        <p:grpSp>
          <p:nvGrpSpPr>
            <p:cNvPr id="27698" name="Group 10"/>
            <p:cNvGrpSpPr>
              <a:grpSpLocks/>
            </p:cNvGrpSpPr>
            <p:nvPr/>
          </p:nvGrpSpPr>
          <p:grpSpPr bwMode="auto">
            <a:xfrm>
              <a:off x="216" y="1344"/>
              <a:ext cx="1152" cy="1248"/>
              <a:chOff x="216" y="1344"/>
              <a:chExt cx="1152" cy="1248"/>
            </a:xfrm>
          </p:grpSpPr>
          <p:sp>
            <p:nvSpPr>
              <p:cNvPr id="18443" name="Rectangle 11"/>
              <p:cNvSpPr>
                <a:spLocks noChangeArrowheads="1"/>
              </p:cNvSpPr>
              <p:nvPr/>
            </p:nvSpPr>
            <p:spPr bwMode="auto">
              <a:xfrm>
                <a:off x="1152" y="1344"/>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44" name="Rectangle 12"/>
              <p:cNvSpPr>
                <a:spLocks noChangeArrowheads="1"/>
              </p:cNvSpPr>
              <p:nvPr/>
            </p:nvSpPr>
            <p:spPr bwMode="auto">
              <a:xfrm>
                <a:off x="1008" y="1344"/>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45" name="Rectangle 13"/>
              <p:cNvSpPr>
                <a:spLocks noChangeArrowheads="1"/>
              </p:cNvSpPr>
              <p:nvPr/>
            </p:nvSpPr>
            <p:spPr bwMode="auto">
              <a:xfrm>
                <a:off x="864" y="1344"/>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46" name="Rectangle 14"/>
              <p:cNvSpPr>
                <a:spLocks noChangeArrowheads="1"/>
              </p:cNvSpPr>
              <p:nvPr/>
            </p:nvSpPr>
            <p:spPr bwMode="auto">
              <a:xfrm>
                <a:off x="720" y="1344"/>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47" name="Rectangle 15"/>
              <p:cNvSpPr>
                <a:spLocks noChangeArrowheads="1"/>
              </p:cNvSpPr>
              <p:nvPr/>
            </p:nvSpPr>
            <p:spPr bwMode="auto">
              <a:xfrm>
                <a:off x="576" y="1344"/>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48" name="Rectangle 16"/>
              <p:cNvSpPr>
                <a:spLocks noChangeArrowheads="1"/>
              </p:cNvSpPr>
              <p:nvPr/>
            </p:nvSpPr>
            <p:spPr bwMode="auto">
              <a:xfrm>
                <a:off x="432" y="1344"/>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49" name="Rectangle 17"/>
              <p:cNvSpPr>
                <a:spLocks noChangeArrowheads="1"/>
              </p:cNvSpPr>
              <p:nvPr/>
            </p:nvSpPr>
            <p:spPr bwMode="auto">
              <a:xfrm>
                <a:off x="1224" y="1728"/>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0" name="Rectangle 18"/>
              <p:cNvSpPr>
                <a:spLocks noChangeArrowheads="1"/>
              </p:cNvSpPr>
              <p:nvPr/>
            </p:nvSpPr>
            <p:spPr bwMode="auto">
              <a:xfrm>
                <a:off x="1080" y="1728"/>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1" name="Rectangle 19"/>
              <p:cNvSpPr>
                <a:spLocks noChangeArrowheads="1"/>
              </p:cNvSpPr>
              <p:nvPr/>
            </p:nvSpPr>
            <p:spPr bwMode="auto">
              <a:xfrm>
                <a:off x="936" y="1728"/>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2" name="Rectangle 20"/>
              <p:cNvSpPr>
                <a:spLocks noChangeArrowheads="1"/>
              </p:cNvSpPr>
              <p:nvPr/>
            </p:nvSpPr>
            <p:spPr bwMode="auto">
              <a:xfrm>
                <a:off x="792" y="1728"/>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3" name="Rectangle 21"/>
              <p:cNvSpPr>
                <a:spLocks noChangeArrowheads="1"/>
              </p:cNvSpPr>
              <p:nvPr/>
            </p:nvSpPr>
            <p:spPr bwMode="auto">
              <a:xfrm>
                <a:off x="648" y="1728"/>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4" name="Rectangle 22"/>
              <p:cNvSpPr>
                <a:spLocks noChangeArrowheads="1"/>
              </p:cNvSpPr>
              <p:nvPr/>
            </p:nvSpPr>
            <p:spPr bwMode="auto">
              <a:xfrm>
                <a:off x="504" y="1728"/>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5" name="Rectangle 23"/>
              <p:cNvSpPr>
                <a:spLocks noChangeArrowheads="1"/>
              </p:cNvSpPr>
              <p:nvPr/>
            </p:nvSpPr>
            <p:spPr bwMode="auto">
              <a:xfrm>
                <a:off x="1224" y="2064"/>
                <a:ext cx="144" cy="144"/>
              </a:xfrm>
              <a:prstGeom prst="rect">
                <a:avLst/>
              </a:prstGeom>
              <a:solidFill>
                <a:srgbClr val="FF66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6" name="Rectangle 24"/>
              <p:cNvSpPr>
                <a:spLocks noChangeArrowheads="1"/>
              </p:cNvSpPr>
              <p:nvPr/>
            </p:nvSpPr>
            <p:spPr bwMode="auto">
              <a:xfrm>
                <a:off x="1080" y="2064"/>
                <a:ext cx="144" cy="144"/>
              </a:xfrm>
              <a:prstGeom prst="rect">
                <a:avLst/>
              </a:prstGeom>
              <a:solidFill>
                <a:srgbClr val="FF66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7" name="Rectangle 25"/>
              <p:cNvSpPr>
                <a:spLocks noChangeArrowheads="1"/>
              </p:cNvSpPr>
              <p:nvPr/>
            </p:nvSpPr>
            <p:spPr bwMode="auto">
              <a:xfrm>
                <a:off x="936" y="2064"/>
                <a:ext cx="144" cy="144"/>
              </a:xfrm>
              <a:prstGeom prst="rect">
                <a:avLst/>
              </a:prstGeom>
              <a:solidFill>
                <a:srgbClr val="FF66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8" name="Rectangle 26"/>
              <p:cNvSpPr>
                <a:spLocks noChangeArrowheads="1"/>
              </p:cNvSpPr>
              <p:nvPr/>
            </p:nvSpPr>
            <p:spPr bwMode="auto">
              <a:xfrm>
                <a:off x="792" y="2064"/>
                <a:ext cx="144" cy="144"/>
              </a:xfrm>
              <a:prstGeom prst="rect">
                <a:avLst/>
              </a:prstGeom>
              <a:solidFill>
                <a:srgbClr val="FF66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59" name="Rectangle 27"/>
              <p:cNvSpPr>
                <a:spLocks noChangeArrowheads="1"/>
              </p:cNvSpPr>
              <p:nvPr/>
            </p:nvSpPr>
            <p:spPr bwMode="auto">
              <a:xfrm>
                <a:off x="648" y="2064"/>
                <a:ext cx="144" cy="144"/>
              </a:xfrm>
              <a:prstGeom prst="rect">
                <a:avLst/>
              </a:prstGeom>
              <a:solidFill>
                <a:srgbClr val="FF66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0" name="Rectangle 28"/>
              <p:cNvSpPr>
                <a:spLocks noChangeArrowheads="1"/>
              </p:cNvSpPr>
              <p:nvPr/>
            </p:nvSpPr>
            <p:spPr bwMode="auto">
              <a:xfrm>
                <a:off x="504" y="2064"/>
                <a:ext cx="144" cy="144"/>
              </a:xfrm>
              <a:prstGeom prst="rect">
                <a:avLst/>
              </a:prstGeom>
              <a:solidFill>
                <a:srgbClr val="FF66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1" name="Rectangle 29"/>
              <p:cNvSpPr>
                <a:spLocks noChangeArrowheads="1"/>
              </p:cNvSpPr>
              <p:nvPr/>
            </p:nvSpPr>
            <p:spPr bwMode="auto">
              <a:xfrm>
                <a:off x="936" y="2448"/>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2" name="Rectangle 30"/>
              <p:cNvSpPr>
                <a:spLocks noChangeArrowheads="1"/>
              </p:cNvSpPr>
              <p:nvPr/>
            </p:nvSpPr>
            <p:spPr bwMode="auto">
              <a:xfrm>
                <a:off x="792" y="2448"/>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3" name="Rectangle 31"/>
              <p:cNvSpPr>
                <a:spLocks noChangeArrowheads="1"/>
              </p:cNvSpPr>
              <p:nvPr/>
            </p:nvSpPr>
            <p:spPr bwMode="auto">
              <a:xfrm>
                <a:off x="648" y="2448"/>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4" name="Rectangle 32"/>
              <p:cNvSpPr>
                <a:spLocks noChangeArrowheads="1"/>
              </p:cNvSpPr>
              <p:nvPr/>
            </p:nvSpPr>
            <p:spPr bwMode="auto">
              <a:xfrm>
                <a:off x="504" y="2448"/>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5" name="Rectangle 33"/>
              <p:cNvSpPr>
                <a:spLocks noChangeArrowheads="1"/>
              </p:cNvSpPr>
              <p:nvPr/>
            </p:nvSpPr>
            <p:spPr bwMode="auto">
              <a:xfrm>
                <a:off x="360" y="2448"/>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66" name="Rectangle 34"/>
              <p:cNvSpPr>
                <a:spLocks noChangeArrowheads="1"/>
              </p:cNvSpPr>
              <p:nvPr/>
            </p:nvSpPr>
            <p:spPr bwMode="auto">
              <a:xfrm>
                <a:off x="216" y="2448"/>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grpSp>
      </p:grpSp>
      <p:grpSp>
        <p:nvGrpSpPr>
          <p:cNvPr id="27653" name="Group 35"/>
          <p:cNvGrpSpPr>
            <a:grpSpLocks/>
          </p:cNvGrpSpPr>
          <p:nvPr/>
        </p:nvGrpSpPr>
        <p:grpSpPr bwMode="auto">
          <a:xfrm>
            <a:off x="2398713" y="1981200"/>
            <a:ext cx="2097087" cy="3465513"/>
            <a:chOff x="1175" y="1248"/>
            <a:chExt cx="1321" cy="2183"/>
          </a:xfrm>
        </p:grpSpPr>
        <p:sp>
          <p:nvSpPr>
            <p:cNvPr id="18468" name="Rectangle 36"/>
            <p:cNvSpPr>
              <a:spLocks noChangeArrowheads="1"/>
            </p:cNvSpPr>
            <p:nvPr/>
          </p:nvSpPr>
          <p:spPr bwMode="auto">
            <a:xfrm>
              <a:off x="1440" y="2951"/>
              <a:ext cx="1056" cy="480"/>
            </a:xfrm>
            <a:prstGeom prst="rect">
              <a:avLst/>
            </a:prstGeom>
            <a:solidFill>
              <a:srgbClr val="FFFF99"/>
            </a:solidFill>
            <a:ln w="9525">
              <a:noFill/>
              <a:miter lim="800000"/>
              <a:headEnd/>
              <a:tailEnd/>
            </a:ln>
            <a:effectLst>
              <a:outerShdw dist="107763" dir="8100000" algn="ctr" rotWithShape="0">
                <a:schemeClr val="bg2"/>
              </a:outerShdw>
            </a:effectLst>
          </p:spPr>
          <p:txBody>
            <a:bodyPr wrap="none" anchor="ctr"/>
            <a:lstStyle/>
            <a:p>
              <a:pPr algn="ctr">
                <a:defRPr/>
              </a:pPr>
              <a:r>
                <a:rPr kumimoji="1" lang="en-US" altLang="ja-JP" sz="2000">
                  <a:latin typeface="Times New Roman" pitchFamily="18" charset="0"/>
                  <a:ea typeface="ＭＳ Ｐゴシック" pitchFamily="50" charset="-128"/>
                </a:rPr>
                <a:t>Calculate</a:t>
              </a:r>
              <a:br>
                <a:rPr kumimoji="1" lang="en-US" altLang="ja-JP" sz="2000">
                  <a:latin typeface="Times New Roman" pitchFamily="18" charset="0"/>
                  <a:ea typeface="ＭＳ Ｐゴシック" pitchFamily="50" charset="-128"/>
                </a:rPr>
              </a:br>
              <a:r>
                <a:rPr kumimoji="1" lang="en-US" altLang="ja-JP" sz="2000">
                  <a:latin typeface="Times New Roman" pitchFamily="18" charset="0"/>
                  <a:ea typeface="ＭＳ Ｐゴシック" pitchFamily="50" charset="-128"/>
                </a:rPr>
                <a:t>fitness</a:t>
              </a:r>
            </a:p>
          </p:txBody>
        </p:sp>
        <p:grpSp>
          <p:nvGrpSpPr>
            <p:cNvPr id="27692" name="Group 37"/>
            <p:cNvGrpSpPr>
              <a:grpSpLocks/>
            </p:cNvGrpSpPr>
            <p:nvPr/>
          </p:nvGrpSpPr>
          <p:grpSpPr bwMode="auto">
            <a:xfrm>
              <a:off x="1175" y="1248"/>
              <a:ext cx="621" cy="1423"/>
              <a:chOff x="1175" y="1248"/>
              <a:chExt cx="621" cy="1423"/>
            </a:xfrm>
          </p:grpSpPr>
          <p:sp>
            <p:nvSpPr>
              <p:cNvPr id="27693" name="Text Box 38"/>
              <p:cNvSpPr txBox="1">
                <a:spLocks noChangeArrowheads="1"/>
              </p:cNvSpPr>
              <p:nvPr/>
            </p:nvSpPr>
            <p:spPr bwMode="auto">
              <a:xfrm>
                <a:off x="1404" y="1248"/>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kumimoji="1" lang="en-US" altLang="ja-JP" sz="2400">
                    <a:latin typeface="Times New Roman" pitchFamily="18" charset="0"/>
                    <a:ea typeface="ＭＳ Ｐゴシック" pitchFamily="50" charset="-128"/>
                  </a:rPr>
                  <a:t>40</a:t>
                </a:r>
              </a:p>
            </p:txBody>
          </p:sp>
          <p:sp>
            <p:nvSpPr>
              <p:cNvPr id="27694" name="Text Box 39"/>
              <p:cNvSpPr txBox="1">
                <a:spLocks noChangeArrowheads="1"/>
              </p:cNvSpPr>
              <p:nvPr/>
            </p:nvSpPr>
            <p:spPr bwMode="auto">
              <a:xfrm>
                <a:off x="1392" y="1638"/>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kumimoji="1" lang="en-US" altLang="ja-JP" sz="2400">
                    <a:latin typeface="Times New Roman" pitchFamily="18" charset="0"/>
                    <a:ea typeface="ＭＳ Ｐゴシック" pitchFamily="50" charset="-128"/>
                  </a:rPr>
                  <a:t>100</a:t>
                </a:r>
              </a:p>
            </p:txBody>
          </p:sp>
          <p:sp>
            <p:nvSpPr>
              <p:cNvPr id="27695" name="Text Box 40"/>
              <p:cNvSpPr txBox="1">
                <a:spLocks noChangeArrowheads="1"/>
              </p:cNvSpPr>
              <p:nvPr/>
            </p:nvSpPr>
            <p:spPr bwMode="auto">
              <a:xfrm>
                <a:off x="1449" y="1970"/>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kumimoji="1" lang="en-US" altLang="ja-JP" sz="2400">
                    <a:latin typeface="Times New Roman" pitchFamily="18" charset="0"/>
                    <a:ea typeface="ＭＳ Ｐゴシック" pitchFamily="50" charset="-128"/>
                  </a:rPr>
                  <a:t>30</a:t>
                </a:r>
              </a:p>
            </p:txBody>
          </p:sp>
          <p:sp>
            <p:nvSpPr>
              <p:cNvPr id="27696" name="Text Box 41"/>
              <p:cNvSpPr txBox="1">
                <a:spLocks noChangeArrowheads="1"/>
              </p:cNvSpPr>
              <p:nvPr/>
            </p:nvSpPr>
            <p:spPr bwMode="auto">
              <a:xfrm>
                <a:off x="1175" y="238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kumimoji="1" lang="en-US" altLang="ja-JP" sz="2400">
                    <a:latin typeface="Times New Roman" pitchFamily="18" charset="0"/>
                    <a:ea typeface="ＭＳ Ｐゴシック" pitchFamily="50" charset="-128"/>
                  </a:rPr>
                  <a:t>70</a:t>
                </a:r>
              </a:p>
            </p:txBody>
          </p:sp>
        </p:grpSp>
      </p:grpSp>
      <p:sp>
        <p:nvSpPr>
          <p:cNvPr id="18474" name="Rectangle 42"/>
          <p:cNvSpPr>
            <a:spLocks noChangeArrowheads="1"/>
          </p:cNvSpPr>
          <p:nvPr/>
        </p:nvSpPr>
        <p:spPr bwMode="auto">
          <a:xfrm>
            <a:off x="6554788" y="4684713"/>
            <a:ext cx="1674812" cy="762000"/>
          </a:xfrm>
          <a:prstGeom prst="rect">
            <a:avLst/>
          </a:prstGeom>
          <a:solidFill>
            <a:srgbClr val="FFFF99"/>
          </a:solidFill>
          <a:ln w="9525">
            <a:noFill/>
            <a:miter lim="800000"/>
            <a:headEnd/>
            <a:tailEnd/>
          </a:ln>
          <a:effectLst>
            <a:outerShdw dist="107763" dir="8100000" algn="ctr" rotWithShape="0">
              <a:schemeClr val="bg2"/>
            </a:outerShdw>
          </a:effectLst>
        </p:spPr>
        <p:txBody>
          <a:bodyPr wrap="none" anchor="ctr"/>
          <a:lstStyle/>
          <a:p>
            <a:pPr algn="ctr">
              <a:defRPr/>
            </a:pPr>
            <a:r>
              <a:rPr kumimoji="1" lang="en-US" altLang="ja-JP" sz="2000">
                <a:latin typeface="Times New Roman" pitchFamily="18" charset="0"/>
                <a:ea typeface="ＭＳ Ｐゴシック" pitchFamily="50" charset="-128"/>
              </a:rPr>
              <a:t>Create children</a:t>
            </a:r>
          </a:p>
        </p:txBody>
      </p:sp>
      <p:sp>
        <p:nvSpPr>
          <p:cNvPr id="27655" name="AutoShape 43"/>
          <p:cNvSpPr>
            <a:spLocks noChangeArrowheads="1"/>
          </p:cNvSpPr>
          <p:nvPr/>
        </p:nvSpPr>
        <p:spPr bwMode="auto">
          <a:xfrm>
            <a:off x="4957763" y="2133600"/>
            <a:ext cx="357187" cy="377825"/>
          </a:xfrm>
          <a:prstGeom prst="right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sp>
        <p:nvSpPr>
          <p:cNvPr id="18476" name="Rectangle 44"/>
          <p:cNvSpPr>
            <a:spLocks noChangeArrowheads="1"/>
          </p:cNvSpPr>
          <p:nvPr/>
        </p:nvSpPr>
        <p:spPr bwMode="auto">
          <a:xfrm>
            <a:off x="6705600" y="2247900"/>
            <a:ext cx="228600" cy="228600"/>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77" name="Rectangle 45"/>
          <p:cNvSpPr>
            <a:spLocks noChangeArrowheads="1"/>
          </p:cNvSpPr>
          <p:nvPr/>
        </p:nvSpPr>
        <p:spPr bwMode="auto">
          <a:xfrm>
            <a:off x="6477000" y="2247900"/>
            <a:ext cx="228600" cy="228600"/>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78" name="Rectangle 46"/>
          <p:cNvSpPr>
            <a:spLocks noChangeArrowheads="1"/>
          </p:cNvSpPr>
          <p:nvPr/>
        </p:nvSpPr>
        <p:spPr bwMode="auto">
          <a:xfrm>
            <a:off x="6248400" y="2247900"/>
            <a:ext cx="228600" cy="228600"/>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79" name="Rectangle 47"/>
          <p:cNvSpPr>
            <a:spLocks noChangeArrowheads="1"/>
          </p:cNvSpPr>
          <p:nvPr/>
        </p:nvSpPr>
        <p:spPr bwMode="auto">
          <a:xfrm>
            <a:off x="6019800" y="2247900"/>
            <a:ext cx="228600" cy="228600"/>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0" name="Rectangle 48"/>
          <p:cNvSpPr>
            <a:spLocks noChangeArrowheads="1"/>
          </p:cNvSpPr>
          <p:nvPr/>
        </p:nvSpPr>
        <p:spPr bwMode="auto">
          <a:xfrm>
            <a:off x="5792788" y="2247900"/>
            <a:ext cx="227012" cy="228600"/>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1" name="Rectangle 49"/>
          <p:cNvSpPr>
            <a:spLocks noChangeArrowheads="1"/>
          </p:cNvSpPr>
          <p:nvPr/>
        </p:nvSpPr>
        <p:spPr bwMode="auto">
          <a:xfrm>
            <a:off x="5564188" y="2247900"/>
            <a:ext cx="228600" cy="228600"/>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grpSp>
        <p:nvGrpSpPr>
          <p:cNvPr id="27662" name="Group 50"/>
          <p:cNvGrpSpPr>
            <a:grpSpLocks/>
          </p:cNvGrpSpPr>
          <p:nvPr/>
        </p:nvGrpSpPr>
        <p:grpSpPr bwMode="auto">
          <a:xfrm>
            <a:off x="4957763" y="2782888"/>
            <a:ext cx="1968500" cy="1646237"/>
            <a:chOff x="2498" y="1753"/>
            <a:chExt cx="1241" cy="1037"/>
          </a:xfrm>
        </p:grpSpPr>
        <p:grpSp>
          <p:nvGrpSpPr>
            <p:cNvPr id="27667" name="Group 51"/>
            <p:cNvGrpSpPr>
              <a:grpSpLocks/>
            </p:cNvGrpSpPr>
            <p:nvPr/>
          </p:nvGrpSpPr>
          <p:grpSpPr bwMode="auto">
            <a:xfrm>
              <a:off x="2498" y="1753"/>
              <a:ext cx="1241" cy="238"/>
              <a:chOff x="2498" y="1753"/>
              <a:chExt cx="1241" cy="238"/>
            </a:xfrm>
          </p:grpSpPr>
          <p:sp>
            <p:nvSpPr>
              <p:cNvPr id="18484" name="Rectangle 52"/>
              <p:cNvSpPr>
                <a:spLocks noChangeArrowheads="1"/>
              </p:cNvSpPr>
              <p:nvPr/>
            </p:nvSpPr>
            <p:spPr bwMode="auto">
              <a:xfrm>
                <a:off x="3595" y="1800"/>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5" name="Rectangle 53"/>
              <p:cNvSpPr>
                <a:spLocks noChangeArrowheads="1"/>
              </p:cNvSpPr>
              <p:nvPr/>
            </p:nvSpPr>
            <p:spPr bwMode="auto">
              <a:xfrm>
                <a:off x="3451" y="1800"/>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6" name="Rectangle 54"/>
              <p:cNvSpPr>
                <a:spLocks noChangeArrowheads="1"/>
              </p:cNvSpPr>
              <p:nvPr/>
            </p:nvSpPr>
            <p:spPr bwMode="auto">
              <a:xfrm>
                <a:off x="3307" y="1800"/>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7" name="Rectangle 55"/>
              <p:cNvSpPr>
                <a:spLocks noChangeArrowheads="1"/>
              </p:cNvSpPr>
              <p:nvPr/>
            </p:nvSpPr>
            <p:spPr bwMode="auto">
              <a:xfrm>
                <a:off x="3163" y="1800"/>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8" name="Rectangle 56"/>
              <p:cNvSpPr>
                <a:spLocks noChangeArrowheads="1"/>
              </p:cNvSpPr>
              <p:nvPr/>
            </p:nvSpPr>
            <p:spPr bwMode="auto">
              <a:xfrm>
                <a:off x="3019" y="1800"/>
                <a:ext cx="143"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89" name="Rectangle 57"/>
              <p:cNvSpPr>
                <a:spLocks noChangeArrowheads="1"/>
              </p:cNvSpPr>
              <p:nvPr/>
            </p:nvSpPr>
            <p:spPr bwMode="auto">
              <a:xfrm>
                <a:off x="2875" y="1800"/>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7690" name="AutoShape 58"/>
              <p:cNvSpPr>
                <a:spLocks noChangeArrowheads="1"/>
              </p:cNvSpPr>
              <p:nvPr/>
            </p:nvSpPr>
            <p:spPr bwMode="auto">
              <a:xfrm>
                <a:off x="2498" y="1753"/>
                <a:ext cx="225" cy="238"/>
              </a:xfrm>
              <a:prstGeom prst="rightArrow">
                <a:avLst>
                  <a:gd name="adj1" fmla="val 50000"/>
                  <a:gd name="adj2" fmla="val 25000"/>
                </a:avLst>
              </a:prstGeom>
              <a:solidFill>
                <a:srgbClr val="969696"/>
              </a:solidFill>
              <a:ln w="9525">
                <a:solidFill>
                  <a:schemeClr val="tx1"/>
                </a:solidFill>
                <a:miter lim="800000"/>
                <a:headEnd/>
                <a:tailEnd/>
              </a:ln>
            </p:spPr>
            <p:txBody>
              <a:bodyPr wrap="none" anchor="ctr"/>
              <a:lstStyle/>
              <a:p>
                <a:endParaRPr lang="en-US"/>
              </a:p>
            </p:txBody>
          </p:sp>
        </p:grpSp>
        <p:grpSp>
          <p:nvGrpSpPr>
            <p:cNvPr id="27668" name="Group 59"/>
            <p:cNvGrpSpPr>
              <a:grpSpLocks/>
            </p:cNvGrpSpPr>
            <p:nvPr/>
          </p:nvGrpSpPr>
          <p:grpSpPr bwMode="auto">
            <a:xfrm>
              <a:off x="2498" y="2145"/>
              <a:ext cx="1241" cy="238"/>
              <a:chOff x="2498" y="2145"/>
              <a:chExt cx="1241" cy="238"/>
            </a:xfrm>
          </p:grpSpPr>
          <p:sp>
            <p:nvSpPr>
              <p:cNvPr id="18492" name="Rectangle 60"/>
              <p:cNvSpPr>
                <a:spLocks noChangeArrowheads="1"/>
              </p:cNvSpPr>
              <p:nvPr/>
            </p:nvSpPr>
            <p:spPr bwMode="auto">
              <a:xfrm>
                <a:off x="3595" y="2186"/>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93" name="Rectangle 61"/>
              <p:cNvSpPr>
                <a:spLocks noChangeArrowheads="1"/>
              </p:cNvSpPr>
              <p:nvPr/>
            </p:nvSpPr>
            <p:spPr bwMode="auto">
              <a:xfrm>
                <a:off x="3451" y="2186"/>
                <a:ext cx="144"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94" name="Rectangle 62"/>
              <p:cNvSpPr>
                <a:spLocks noChangeArrowheads="1"/>
              </p:cNvSpPr>
              <p:nvPr/>
            </p:nvSpPr>
            <p:spPr bwMode="auto">
              <a:xfrm>
                <a:off x="3307" y="2186"/>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95" name="Rectangle 63"/>
              <p:cNvSpPr>
                <a:spLocks noChangeArrowheads="1"/>
              </p:cNvSpPr>
              <p:nvPr/>
            </p:nvSpPr>
            <p:spPr bwMode="auto">
              <a:xfrm>
                <a:off x="3163" y="2186"/>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96" name="Rectangle 64"/>
              <p:cNvSpPr>
                <a:spLocks noChangeArrowheads="1"/>
              </p:cNvSpPr>
              <p:nvPr/>
            </p:nvSpPr>
            <p:spPr bwMode="auto">
              <a:xfrm>
                <a:off x="3019" y="2186"/>
                <a:ext cx="143"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497" name="Rectangle 65"/>
              <p:cNvSpPr>
                <a:spLocks noChangeArrowheads="1"/>
              </p:cNvSpPr>
              <p:nvPr/>
            </p:nvSpPr>
            <p:spPr bwMode="auto">
              <a:xfrm>
                <a:off x="2875" y="2186"/>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7683" name="AutoShape 66"/>
              <p:cNvSpPr>
                <a:spLocks noChangeArrowheads="1"/>
              </p:cNvSpPr>
              <p:nvPr/>
            </p:nvSpPr>
            <p:spPr bwMode="auto">
              <a:xfrm>
                <a:off x="2498" y="2145"/>
                <a:ext cx="225" cy="238"/>
              </a:xfrm>
              <a:prstGeom prst="rightArrow">
                <a:avLst>
                  <a:gd name="adj1" fmla="val 50000"/>
                  <a:gd name="adj2" fmla="val 25000"/>
                </a:avLst>
              </a:prstGeom>
              <a:solidFill>
                <a:srgbClr val="969696"/>
              </a:solidFill>
              <a:ln w="9525">
                <a:solidFill>
                  <a:schemeClr val="tx1"/>
                </a:solidFill>
                <a:miter lim="800000"/>
                <a:headEnd/>
                <a:tailEnd/>
              </a:ln>
            </p:spPr>
            <p:txBody>
              <a:bodyPr wrap="none" anchor="ctr"/>
              <a:lstStyle/>
              <a:p>
                <a:endParaRPr lang="en-US"/>
              </a:p>
            </p:txBody>
          </p:sp>
        </p:grpSp>
        <p:grpSp>
          <p:nvGrpSpPr>
            <p:cNvPr id="27669" name="Group 67"/>
            <p:cNvGrpSpPr>
              <a:grpSpLocks/>
            </p:cNvGrpSpPr>
            <p:nvPr/>
          </p:nvGrpSpPr>
          <p:grpSpPr bwMode="auto">
            <a:xfrm>
              <a:off x="2498" y="2552"/>
              <a:ext cx="1241" cy="238"/>
              <a:chOff x="2498" y="2552"/>
              <a:chExt cx="1241" cy="238"/>
            </a:xfrm>
          </p:grpSpPr>
          <p:sp>
            <p:nvSpPr>
              <p:cNvPr id="18500" name="Rectangle 68"/>
              <p:cNvSpPr>
                <a:spLocks noChangeArrowheads="1"/>
              </p:cNvSpPr>
              <p:nvPr/>
            </p:nvSpPr>
            <p:spPr bwMode="auto">
              <a:xfrm>
                <a:off x="3595" y="2571"/>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501" name="Rectangle 69"/>
              <p:cNvSpPr>
                <a:spLocks noChangeArrowheads="1"/>
              </p:cNvSpPr>
              <p:nvPr/>
            </p:nvSpPr>
            <p:spPr bwMode="auto">
              <a:xfrm>
                <a:off x="3451" y="2571"/>
                <a:ext cx="144"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502" name="Rectangle 70"/>
              <p:cNvSpPr>
                <a:spLocks noChangeArrowheads="1"/>
              </p:cNvSpPr>
              <p:nvPr/>
            </p:nvSpPr>
            <p:spPr bwMode="auto">
              <a:xfrm>
                <a:off x="3307" y="2571"/>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503" name="Rectangle 71"/>
              <p:cNvSpPr>
                <a:spLocks noChangeArrowheads="1"/>
              </p:cNvSpPr>
              <p:nvPr/>
            </p:nvSpPr>
            <p:spPr bwMode="auto">
              <a:xfrm>
                <a:off x="3163" y="2571"/>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504" name="Rectangle 72"/>
              <p:cNvSpPr>
                <a:spLocks noChangeArrowheads="1"/>
              </p:cNvSpPr>
              <p:nvPr/>
            </p:nvSpPr>
            <p:spPr bwMode="auto">
              <a:xfrm>
                <a:off x="3019" y="2571"/>
                <a:ext cx="143"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8505" name="Rectangle 73"/>
              <p:cNvSpPr>
                <a:spLocks noChangeArrowheads="1"/>
              </p:cNvSpPr>
              <p:nvPr/>
            </p:nvSpPr>
            <p:spPr bwMode="auto">
              <a:xfrm>
                <a:off x="2875" y="2571"/>
                <a:ext cx="144"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7676" name="AutoShape 74"/>
              <p:cNvSpPr>
                <a:spLocks noChangeArrowheads="1"/>
              </p:cNvSpPr>
              <p:nvPr/>
            </p:nvSpPr>
            <p:spPr bwMode="auto">
              <a:xfrm>
                <a:off x="2498" y="2552"/>
                <a:ext cx="225" cy="238"/>
              </a:xfrm>
              <a:prstGeom prst="rightArrow">
                <a:avLst>
                  <a:gd name="adj1" fmla="val 50000"/>
                  <a:gd name="adj2" fmla="val 25000"/>
                </a:avLst>
              </a:prstGeom>
              <a:solidFill>
                <a:srgbClr val="969696"/>
              </a:solidFill>
              <a:ln w="9525">
                <a:solidFill>
                  <a:schemeClr val="tx1"/>
                </a:solidFill>
                <a:miter lim="800000"/>
                <a:headEnd/>
                <a:tailEnd/>
              </a:ln>
            </p:spPr>
            <p:txBody>
              <a:bodyPr wrap="none" anchor="ctr"/>
              <a:lstStyle/>
              <a:p>
                <a:endParaRPr lang="en-US"/>
              </a:p>
            </p:txBody>
          </p:sp>
        </p:grpSp>
      </p:grpSp>
      <p:cxnSp>
        <p:nvCxnSpPr>
          <p:cNvPr id="27663" name="AutoShape 75"/>
          <p:cNvCxnSpPr>
            <a:cxnSpLocks noChangeShapeType="1"/>
            <a:stCxn id="18474" idx="2"/>
            <a:endCxn id="18468" idx="2"/>
          </p:cNvCxnSpPr>
          <p:nvPr/>
        </p:nvCxnSpPr>
        <p:spPr bwMode="auto">
          <a:xfrm rot="5400000">
            <a:off x="5524500" y="3579813"/>
            <a:ext cx="1587" cy="3735388"/>
          </a:xfrm>
          <a:prstGeom prst="bentConnector3">
            <a:avLst>
              <a:gd name="adj1" fmla="val 26699991"/>
            </a:avLst>
          </a:prstGeom>
          <a:noFill/>
          <a:ln w="63500">
            <a:solidFill>
              <a:srgbClr val="000080"/>
            </a:solidFill>
            <a:miter lim="800000"/>
            <a:headEnd/>
            <a:tailEnd type="triangle" w="med" len="med"/>
          </a:ln>
          <a:extLst>
            <a:ext uri="{909E8E84-426E-40DD-AFC4-6F175D3DCCD1}">
              <a14:hiddenFill xmlns:a14="http://schemas.microsoft.com/office/drawing/2010/main">
                <a:noFill/>
              </a14:hiddenFill>
            </a:ext>
          </a:extLst>
        </p:spPr>
      </p:cxnSp>
      <p:cxnSp>
        <p:nvCxnSpPr>
          <p:cNvPr id="27664" name="AutoShape 76"/>
          <p:cNvCxnSpPr>
            <a:cxnSpLocks noChangeShapeType="1"/>
            <a:stCxn id="18441" idx="3"/>
            <a:endCxn id="18468" idx="1"/>
          </p:cNvCxnSpPr>
          <p:nvPr/>
        </p:nvCxnSpPr>
        <p:spPr bwMode="auto">
          <a:xfrm>
            <a:off x="2590800" y="5065713"/>
            <a:ext cx="22860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5" name="AutoShape 77"/>
          <p:cNvCxnSpPr>
            <a:cxnSpLocks noChangeShapeType="1"/>
            <a:stCxn id="18468" idx="3"/>
            <a:endCxn id="18438" idx="1"/>
          </p:cNvCxnSpPr>
          <p:nvPr/>
        </p:nvCxnSpPr>
        <p:spPr bwMode="auto">
          <a:xfrm>
            <a:off x="4495800" y="5065713"/>
            <a:ext cx="182563"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6" name="AutoShape 78"/>
          <p:cNvCxnSpPr>
            <a:cxnSpLocks noChangeShapeType="1"/>
            <a:stCxn id="18438" idx="3"/>
            <a:endCxn id="18474" idx="1"/>
          </p:cNvCxnSpPr>
          <p:nvPr/>
        </p:nvCxnSpPr>
        <p:spPr bwMode="auto">
          <a:xfrm>
            <a:off x="6354763" y="5065713"/>
            <a:ext cx="200025"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40C1333A-2B6B-4F70-A842-E7FC9B9082CB}"/>
              </a:ext>
            </a:extLst>
          </p:cNvPr>
          <p:cNvSpPr txBox="1"/>
          <p:nvPr/>
        </p:nvSpPr>
        <p:spPr>
          <a:xfrm>
            <a:off x="2605813" y="1061799"/>
            <a:ext cx="801823" cy="369332"/>
          </a:xfrm>
          <a:prstGeom prst="rect">
            <a:avLst/>
          </a:prstGeom>
          <a:noFill/>
        </p:spPr>
        <p:txBody>
          <a:bodyPr wrap="none" rtlCol="0">
            <a:spAutoFit/>
          </a:bodyPr>
          <a:lstStyle/>
          <a:p>
            <a:r>
              <a:rPr lang="en-US" dirty="0"/>
              <a:t>fitness</a:t>
            </a:r>
          </a:p>
        </p:txBody>
      </p:sp>
      <p:cxnSp>
        <p:nvCxnSpPr>
          <p:cNvPr id="4" name="Straight Arrow Connector 3">
            <a:extLst>
              <a:ext uri="{FF2B5EF4-FFF2-40B4-BE49-F238E27FC236}">
                <a16:creationId xmlns:a16="http://schemas.microsoft.com/office/drawing/2014/main" id="{033DDB32-642A-4A4F-A45E-2D81CA41545D}"/>
              </a:ext>
            </a:extLst>
          </p:cNvPr>
          <p:cNvCxnSpPr>
            <a:stCxn id="2" idx="2"/>
          </p:cNvCxnSpPr>
          <p:nvPr/>
        </p:nvCxnSpPr>
        <p:spPr>
          <a:xfrm>
            <a:off x="3006725" y="1431131"/>
            <a:ext cx="0" cy="480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3108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CC115-2B33-131A-0756-568073EA66BE}"/>
              </a:ext>
            </a:extLst>
          </p:cNvPr>
          <p:cNvSpPr>
            <a:spLocks noGrp="1"/>
          </p:cNvSpPr>
          <p:nvPr>
            <p:ph type="body" sz="quarter" idx="10"/>
          </p:nvPr>
        </p:nvSpPr>
        <p:spPr/>
        <p:txBody>
          <a:bodyPr>
            <a:normAutofit/>
          </a:bodyPr>
          <a:lstStyle/>
          <a:p>
            <a:r>
              <a:rPr lang="en-US" sz="2000" dirty="0"/>
              <a:t>Design variable is stored in the chain of DNA, often using binary digits</a:t>
            </a:r>
          </a:p>
          <a:p>
            <a:pPr lvl="1"/>
            <a:r>
              <a:rPr lang="en-US" dirty="0"/>
              <a:t>A design variable is represented in the form of a string of binary numbers (0 or 1)</a:t>
            </a:r>
          </a:p>
          <a:p>
            <a:pPr lvl="1"/>
            <a:r>
              <a:rPr lang="en-US" sz="1800" dirty="0">
                <a:solidFill>
                  <a:srgbClr val="FF0000"/>
                </a:solidFill>
              </a:rPr>
              <a:t>Coding</a:t>
            </a:r>
            <a:r>
              <a:rPr lang="en-US" sz="1800" dirty="0"/>
              <a:t>: </a:t>
            </a:r>
            <a:r>
              <a:rPr lang="en-US" dirty="0"/>
              <a:t>the mapping between binary numbers and the state of design variable</a:t>
            </a:r>
          </a:p>
          <a:p>
            <a:endParaRPr lang="en-US" sz="2000" dirty="0"/>
          </a:p>
          <a:p>
            <a:pPr>
              <a:spcBef>
                <a:spcPts val="3600"/>
              </a:spcBef>
            </a:pPr>
            <a:endParaRPr lang="en-US" sz="2000" dirty="0"/>
          </a:p>
          <a:p>
            <a:pPr>
              <a:spcBef>
                <a:spcPts val="3600"/>
              </a:spcBef>
            </a:pPr>
            <a:endParaRPr lang="en-US" sz="2000" dirty="0"/>
          </a:p>
          <a:p>
            <a:r>
              <a:rPr lang="en-US" sz="2000" dirty="0"/>
              <a:t>binary number 100101 </a:t>
            </a:r>
          </a:p>
        </p:txBody>
      </p:sp>
      <p:sp>
        <p:nvSpPr>
          <p:cNvPr id="3" name="Title 2">
            <a:extLst>
              <a:ext uri="{FF2B5EF4-FFF2-40B4-BE49-F238E27FC236}">
                <a16:creationId xmlns:a16="http://schemas.microsoft.com/office/drawing/2014/main" id="{E6CF2C33-5685-789C-48EE-4CEBA1E2B23B}"/>
              </a:ext>
            </a:extLst>
          </p:cNvPr>
          <p:cNvSpPr>
            <a:spLocks noGrp="1"/>
          </p:cNvSpPr>
          <p:nvPr>
            <p:ph type="title"/>
          </p:nvPr>
        </p:nvSpPr>
        <p:spPr/>
        <p:txBody>
          <a:bodyPr/>
          <a:lstStyle/>
          <a:p>
            <a:r>
              <a:rPr lang="en-US" dirty="0"/>
              <a:t>Representation of Design (Coding)</a:t>
            </a:r>
          </a:p>
        </p:txBody>
      </p:sp>
      <mc:AlternateContent xmlns:mc="http://schemas.openxmlformats.org/markup-compatibility/2006" xmlns:a14="http://schemas.microsoft.com/office/drawing/2010/main">
        <mc:Choice Requires="a14">
          <p:graphicFrame>
            <p:nvGraphicFramePr>
              <p:cNvPr id="6" name="Table 2">
                <a:extLst>
                  <a:ext uri="{FF2B5EF4-FFF2-40B4-BE49-F238E27FC236}">
                    <a16:creationId xmlns:a16="http://schemas.microsoft.com/office/drawing/2014/main" id="{9D4490D9-2373-85C6-1143-D85F80960BDF}"/>
                  </a:ext>
                </a:extLst>
              </p:cNvPr>
              <p:cNvGraphicFramePr>
                <a:graphicFrameLocks noGrp="1"/>
              </p:cNvGraphicFramePr>
              <p:nvPr>
                <p:extLst>
                  <p:ext uri="{D42A27DB-BD31-4B8C-83A1-F6EECF244321}">
                    <p14:modId xmlns:p14="http://schemas.microsoft.com/office/powerpoint/2010/main" val="3485771404"/>
                  </p:ext>
                </p:extLst>
              </p:nvPr>
            </p:nvGraphicFramePr>
            <p:xfrm>
              <a:off x="1145813" y="3203857"/>
              <a:ext cx="6342888" cy="1112520"/>
            </p:xfrm>
            <a:graphic>
              <a:graphicData uri="http://schemas.openxmlformats.org/drawingml/2006/table">
                <a:tbl>
                  <a:tblPr firstRow="1" bandRow="1">
                    <a:tableStyleId>{0505E3EF-67EA-436B-97B2-0124C06EBD24}</a:tableStyleId>
                  </a:tblPr>
                  <a:tblGrid>
                    <a:gridCol w="1883664">
                      <a:extLst>
                        <a:ext uri="{9D8B030D-6E8A-4147-A177-3AD203B41FA5}">
                          <a16:colId xmlns:a16="http://schemas.microsoft.com/office/drawing/2014/main" val="784508618"/>
                        </a:ext>
                      </a:extLst>
                    </a:gridCol>
                    <a:gridCol w="557403">
                      <a:extLst>
                        <a:ext uri="{9D8B030D-6E8A-4147-A177-3AD203B41FA5}">
                          <a16:colId xmlns:a16="http://schemas.microsoft.com/office/drawing/2014/main" val="3534220244"/>
                        </a:ext>
                      </a:extLst>
                    </a:gridCol>
                    <a:gridCol w="557403">
                      <a:extLst>
                        <a:ext uri="{9D8B030D-6E8A-4147-A177-3AD203B41FA5}">
                          <a16:colId xmlns:a16="http://schemas.microsoft.com/office/drawing/2014/main" val="442119062"/>
                        </a:ext>
                      </a:extLst>
                    </a:gridCol>
                    <a:gridCol w="557403">
                      <a:extLst>
                        <a:ext uri="{9D8B030D-6E8A-4147-A177-3AD203B41FA5}">
                          <a16:colId xmlns:a16="http://schemas.microsoft.com/office/drawing/2014/main" val="1612472712"/>
                        </a:ext>
                      </a:extLst>
                    </a:gridCol>
                    <a:gridCol w="557403">
                      <a:extLst>
                        <a:ext uri="{9D8B030D-6E8A-4147-A177-3AD203B41FA5}">
                          <a16:colId xmlns:a16="http://schemas.microsoft.com/office/drawing/2014/main" val="630026594"/>
                        </a:ext>
                      </a:extLst>
                    </a:gridCol>
                    <a:gridCol w="557403">
                      <a:extLst>
                        <a:ext uri="{9D8B030D-6E8A-4147-A177-3AD203B41FA5}">
                          <a16:colId xmlns:a16="http://schemas.microsoft.com/office/drawing/2014/main" val="4179075573"/>
                        </a:ext>
                      </a:extLst>
                    </a:gridCol>
                    <a:gridCol w="557403">
                      <a:extLst>
                        <a:ext uri="{9D8B030D-6E8A-4147-A177-3AD203B41FA5}">
                          <a16:colId xmlns:a16="http://schemas.microsoft.com/office/drawing/2014/main" val="187636492"/>
                        </a:ext>
                      </a:extLst>
                    </a:gridCol>
                    <a:gridCol w="557403">
                      <a:extLst>
                        <a:ext uri="{9D8B030D-6E8A-4147-A177-3AD203B41FA5}">
                          <a16:colId xmlns:a16="http://schemas.microsoft.com/office/drawing/2014/main" val="1814061027"/>
                        </a:ext>
                      </a:extLst>
                    </a:gridCol>
                    <a:gridCol w="557403">
                      <a:extLst>
                        <a:ext uri="{9D8B030D-6E8A-4147-A177-3AD203B41FA5}">
                          <a16:colId xmlns:a16="http://schemas.microsoft.com/office/drawing/2014/main" val="228527617"/>
                        </a:ext>
                      </a:extLst>
                    </a:gridCol>
                  </a:tblGrid>
                  <a:tr h="370840">
                    <a:tc rowSpan="2">
                      <a:txBody>
                        <a:bodyPr/>
                        <a:lstStyle/>
                        <a:p>
                          <a:pPr algn="ctr"/>
                          <a:r>
                            <a:rPr lang="en-US" b="0" dirty="0"/>
                            <a:t>Value of cell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7</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6</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oMath>
                            </m:oMathPara>
                          </a14:m>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442525"/>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128</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64</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270507"/>
                      </a:ext>
                    </a:extLst>
                  </a:tr>
                  <a:tr h="370840">
                    <a:tc>
                      <a:txBody>
                        <a:bodyPr/>
                        <a:lstStyle/>
                        <a:p>
                          <a:pPr algn="ctr"/>
                          <a:r>
                            <a:rPr lang="en-US" dirty="0"/>
                            <a:t>Binary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7592"/>
                      </a:ext>
                    </a:extLst>
                  </a:tr>
                </a:tbl>
              </a:graphicData>
            </a:graphic>
          </p:graphicFrame>
        </mc:Choice>
        <mc:Fallback xmlns="">
          <p:graphicFrame>
            <p:nvGraphicFramePr>
              <p:cNvPr id="6" name="Table 2">
                <a:extLst>
                  <a:ext uri="{FF2B5EF4-FFF2-40B4-BE49-F238E27FC236}">
                    <a16:creationId xmlns:a16="http://schemas.microsoft.com/office/drawing/2014/main" id="{9D4490D9-2373-85C6-1143-D85F80960BDF}"/>
                  </a:ext>
                </a:extLst>
              </p:cNvPr>
              <p:cNvGraphicFramePr>
                <a:graphicFrameLocks noGrp="1"/>
              </p:cNvGraphicFramePr>
              <p:nvPr>
                <p:extLst>
                  <p:ext uri="{D42A27DB-BD31-4B8C-83A1-F6EECF244321}">
                    <p14:modId xmlns:p14="http://schemas.microsoft.com/office/powerpoint/2010/main" val="3485771404"/>
                  </p:ext>
                </p:extLst>
              </p:nvPr>
            </p:nvGraphicFramePr>
            <p:xfrm>
              <a:off x="1145813" y="3203857"/>
              <a:ext cx="6342888" cy="1112520"/>
            </p:xfrm>
            <a:graphic>
              <a:graphicData uri="http://schemas.openxmlformats.org/drawingml/2006/table">
                <a:tbl>
                  <a:tblPr firstRow="1" bandRow="1">
                    <a:tableStyleId>{0505E3EF-67EA-436B-97B2-0124C06EBD24}</a:tableStyleId>
                  </a:tblPr>
                  <a:tblGrid>
                    <a:gridCol w="1883664">
                      <a:extLst>
                        <a:ext uri="{9D8B030D-6E8A-4147-A177-3AD203B41FA5}">
                          <a16:colId xmlns:a16="http://schemas.microsoft.com/office/drawing/2014/main" val="784508618"/>
                        </a:ext>
                      </a:extLst>
                    </a:gridCol>
                    <a:gridCol w="557403">
                      <a:extLst>
                        <a:ext uri="{9D8B030D-6E8A-4147-A177-3AD203B41FA5}">
                          <a16:colId xmlns:a16="http://schemas.microsoft.com/office/drawing/2014/main" val="3534220244"/>
                        </a:ext>
                      </a:extLst>
                    </a:gridCol>
                    <a:gridCol w="557403">
                      <a:extLst>
                        <a:ext uri="{9D8B030D-6E8A-4147-A177-3AD203B41FA5}">
                          <a16:colId xmlns:a16="http://schemas.microsoft.com/office/drawing/2014/main" val="442119062"/>
                        </a:ext>
                      </a:extLst>
                    </a:gridCol>
                    <a:gridCol w="557403">
                      <a:extLst>
                        <a:ext uri="{9D8B030D-6E8A-4147-A177-3AD203B41FA5}">
                          <a16:colId xmlns:a16="http://schemas.microsoft.com/office/drawing/2014/main" val="1612472712"/>
                        </a:ext>
                      </a:extLst>
                    </a:gridCol>
                    <a:gridCol w="557403">
                      <a:extLst>
                        <a:ext uri="{9D8B030D-6E8A-4147-A177-3AD203B41FA5}">
                          <a16:colId xmlns:a16="http://schemas.microsoft.com/office/drawing/2014/main" val="630026594"/>
                        </a:ext>
                      </a:extLst>
                    </a:gridCol>
                    <a:gridCol w="557403">
                      <a:extLst>
                        <a:ext uri="{9D8B030D-6E8A-4147-A177-3AD203B41FA5}">
                          <a16:colId xmlns:a16="http://schemas.microsoft.com/office/drawing/2014/main" val="4179075573"/>
                        </a:ext>
                      </a:extLst>
                    </a:gridCol>
                    <a:gridCol w="557403">
                      <a:extLst>
                        <a:ext uri="{9D8B030D-6E8A-4147-A177-3AD203B41FA5}">
                          <a16:colId xmlns:a16="http://schemas.microsoft.com/office/drawing/2014/main" val="187636492"/>
                        </a:ext>
                      </a:extLst>
                    </a:gridCol>
                    <a:gridCol w="557403">
                      <a:extLst>
                        <a:ext uri="{9D8B030D-6E8A-4147-A177-3AD203B41FA5}">
                          <a16:colId xmlns:a16="http://schemas.microsoft.com/office/drawing/2014/main" val="1814061027"/>
                        </a:ext>
                      </a:extLst>
                    </a:gridCol>
                    <a:gridCol w="557403">
                      <a:extLst>
                        <a:ext uri="{9D8B030D-6E8A-4147-A177-3AD203B41FA5}">
                          <a16:colId xmlns:a16="http://schemas.microsoft.com/office/drawing/2014/main" val="228527617"/>
                        </a:ext>
                      </a:extLst>
                    </a:gridCol>
                  </a:tblGrid>
                  <a:tr h="370840">
                    <a:tc rowSpan="2">
                      <a:txBody>
                        <a:bodyPr/>
                        <a:lstStyle/>
                        <a:p>
                          <a:pPr algn="ctr"/>
                          <a:r>
                            <a:rPr lang="en-US" b="0" dirty="0"/>
                            <a:t>Value of cell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36957" t="-1639" r="-698913"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36957" t="-1639" r="-598913"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42857" t="-1639" r="-505495"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35870" t="-1639" r="-400000"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43956" t="-1639" r="-304396"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4783" t="-1639" r="-201087"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5055" t="-1639" r="-103297" b="-22786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33696" t="-1639" r="-2174" b="-227869"/>
                          </a:stretch>
                        </a:blipFill>
                      </a:tcPr>
                    </a:tc>
                    <a:extLst>
                      <a:ext uri="{0D108BD9-81ED-4DB2-BD59-A6C34878D82A}">
                        <a16:rowId xmlns:a16="http://schemas.microsoft.com/office/drawing/2014/main" val="3101442525"/>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36957" t="-100000" r="-698913"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36957" t="-100000" r="-598913"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42857" t="-100000" r="-505495"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35870" t="-100000" r="-400000"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43956" t="-100000" r="-304396"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4783" t="-100000" r="-201087"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5055" t="-100000" r="-103297" b="-12419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33696" t="-100000" r="-2174" b="-124194"/>
                          </a:stretch>
                        </a:blipFill>
                      </a:tcPr>
                    </a:tc>
                    <a:extLst>
                      <a:ext uri="{0D108BD9-81ED-4DB2-BD59-A6C34878D82A}">
                        <a16:rowId xmlns:a16="http://schemas.microsoft.com/office/drawing/2014/main" val="4179270507"/>
                      </a:ext>
                    </a:extLst>
                  </a:tr>
                  <a:tr h="370840">
                    <a:tc>
                      <a:txBody>
                        <a:bodyPr/>
                        <a:lstStyle/>
                        <a:p>
                          <a:pPr algn="ctr"/>
                          <a:r>
                            <a:rPr lang="en-US" dirty="0"/>
                            <a:t>Binary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36957" t="-203279" r="-698913"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36957" t="-203279" r="-598913"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42857" t="-203279" r="-505495"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35870" t="-203279" r="-400000"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43956" t="-203279" r="-304396"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4783" t="-203279" r="-201087"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5055" t="-203279" r="-103297" b="-2623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33696" t="-203279" r="-2174" b="-26230"/>
                          </a:stretch>
                        </a:blipFill>
                      </a:tcPr>
                    </a:tc>
                    <a:extLst>
                      <a:ext uri="{0D108BD9-81ED-4DB2-BD59-A6C34878D82A}">
                        <a16:rowId xmlns:a16="http://schemas.microsoft.com/office/drawing/2014/main" val="1179867592"/>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63EBEC-991C-1CF8-0533-B168BE97B2A8}"/>
                  </a:ext>
                </a:extLst>
              </p:cNvPr>
              <p:cNvSpPr txBox="1"/>
              <p:nvPr/>
            </p:nvSpPr>
            <p:spPr>
              <a:xfrm>
                <a:off x="555673" y="5231214"/>
                <a:ext cx="8345361"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100101</m:t>
                          </m:r>
                        </m:e>
                        <m:sub>
                          <m:r>
                            <a:rPr lang="en-US">
                              <a:latin typeface="Cambria Math" panose="02040503050406030204" pitchFamily="18" charset="0"/>
                            </a:rPr>
                            <m:t>2</m:t>
                          </m:r>
                        </m:sub>
                      </m:sSub>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5</m:t>
                              </m:r>
                            </m:sup>
                          </m:sSup>
                        </m:e>
                      </m:d>
                      <m:r>
                        <a:rPr lang="en-US" i="1">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0×</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4</m:t>
                              </m:r>
                            </m:sup>
                          </m:sSup>
                        </m:e>
                      </m:d>
                      <m:r>
                        <a:rPr lang="en-US" i="1">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0×</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3</m:t>
                              </m:r>
                            </m:sup>
                          </m:sSup>
                        </m:e>
                      </m:d>
                      <m:r>
                        <a:rPr lang="en-US" i="1">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m:t>
                              </m:r>
                            </m:sup>
                          </m:sSup>
                        </m:e>
                      </m:d>
                      <m:r>
                        <a:rPr lang="en-US" i="1">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0×</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1</m:t>
                              </m:r>
                            </m:sup>
                          </m:sSup>
                        </m:e>
                      </m:d>
                      <m:r>
                        <a:rPr lang="en-US" i="1">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0</m:t>
                              </m:r>
                            </m:sup>
                          </m:sSup>
                        </m:e>
                      </m:d>
                      <m:r>
                        <a:rPr lang="en-US" i="1">
                          <a:latin typeface="Cambria Math" panose="02040503050406030204" pitchFamily="18" charset="0"/>
                        </a:rPr>
                        <m:t>=37</m:t>
                      </m:r>
                    </m:oMath>
                  </m:oMathPara>
                </a14:m>
                <a:endParaRPr lang="en-US" dirty="0"/>
              </a:p>
            </p:txBody>
          </p:sp>
        </mc:Choice>
        <mc:Fallback xmlns="">
          <p:sp>
            <p:nvSpPr>
              <p:cNvPr id="7" name="TextBox 6">
                <a:extLst>
                  <a:ext uri="{FF2B5EF4-FFF2-40B4-BE49-F238E27FC236}">
                    <a16:creationId xmlns:a16="http://schemas.microsoft.com/office/drawing/2014/main" id="{BC63EBEC-991C-1CF8-0533-B168BE97B2A8}"/>
                  </a:ext>
                </a:extLst>
              </p:cNvPr>
              <p:cNvSpPr txBox="1">
                <a:spLocks noRot="1" noChangeAspect="1" noMove="1" noResize="1" noEditPoints="1" noAdjustHandles="1" noChangeArrowheads="1" noChangeShapeType="1" noTextEdit="1"/>
              </p:cNvSpPr>
              <p:nvPr/>
            </p:nvSpPr>
            <p:spPr>
              <a:xfrm>
                <a:off x="555673" y="5231214"/>
                <a:ext cx="8345361" cy="40498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612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Easy to implement, better chance to find global optimum</a:t>
            </a:r>
          </a:p>
          <a:p>
            <a:r>
              <a:rPr lang="en-US" dirty="0"/>
              <a:t>Computationally expensive (~1,000 function calls)</a:t>
            </a:r>
          </a:p>
          <a:p>
            <a:r>
              <a:rPr lang="en-US" dirty="0"/>
              <a:t>Many parameters to be tuned, the performance strongly depends on them</a:t>
            </a:r>
          </a:p>
          <a:p>
            <a:r>
              <a:rPr lang="en-US" dirty="0"/>
              <a:t>developed based on some physical phenomena</a:t>
            </a:r>
          </a:p>
          <a:p>
            <a:pPr lvl="1"/>
            <a:r>
              <a:rPr lang="en-US" dirty="0"/>
              <a:t>genetic algorithms, simulated annealing, and particle swarm</a:t>
            </a:r>
          </a:p>
          <a:p>
            <a:r>
              <a:rPr lang="en-US" dirty="0"/>
              <a:t>global optimization algorithms, but global search algorithms</a:t>
            </a:r>
          </a:p>
          <a:p>
            <a:pPr lvl="1"/>
            <a:r>
              <a:rPr lang="en-US" dirty="0"/>
              <a:t>no guarantee to find the global optimum design</a:t>
            </a:r>
          </a:p>
          <a:p>
            <a:pPr lvl="1"/>
            <a:r>
              <a:rPr lang="en-US" dirty="0"/>
              <a:t>structured random search: increase the chance of finding global or near global optimum designs</a:t>
            </a:r>
          </a:p>
          <a:p>
            <a:pPr lvl="1"/>
            <a:r>
              <a:rPr lang="en-US" dirty="0"/>
              <a:t>can provide many good designs instead of a single optimum design</a:t>
            </a:r>
          </a:p>
        </p:txBody>
      </p:sp>
      <p:sp>
        <p:nvSpPr>
          <p:cNvPr id="3" name="Title 2"/>
          <p:cNvSpPr>
            <a:spLocks noGrp="1"/>
          </p:cNvSpPr>
          <p:nvPr>
            <p:ph type="title"/>
          </p:nvPr>
        </p:nvSpPr>
        <p:spPr/>
        <p:txBody>
          <a:bodyPr/>
          <a:lstStyle/>
          <a:p>
            <a:r>
              <a:rPr lang="en-US" dirty="0"/>
              <a:t>Gradient-Free Methods</a:t>
            </a:r>
          </a:p>
        </p:txBody>
      </p:sp>
    </p:spTree>
    <p:extLst>
      <p:ext uri="{BB962C8B-B14F-4D97-AF65-F5344CB8AC3E}">
        <p14:creationId xmlns:p14="http://schemas.microsoft.com/office/powerpoint/2010/main" val="3377391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17F8824-CC1F-F347-8980-9473DB6B3AD7}"/>
                  </a:ext>
                </a:extLst>
              </p:cNvPr>
              <p:cNvSpPr>
                <a:spLocks noGrp="1"/>
              </p:cNvSpPr>
              <p:nvPr>
                <p:ph type="body" sz="quarter" idx="10"/>
              </p:nvPr>
            </p:nvSpPr>
            <p:spPr/>
            <p:txBody>
              <a:bodyPr>
                <a:normAutofit/>
              </a:bodyPr>
              <a:lstStyle/>
              <a:p>
                <a:r>
                  <a:rPr lang="en-US" sz="2000" dirty="0"/>
                  <a:t>When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=6,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=5,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=3,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4</m:t>
                        </m:r>
                      </m:sub>
                    </m:sSub>
                    <m:r>
                      <a:rPr lang="en-US" sz="2000" i="1">
                        <a:latin typeface="Cambria Math" panose="02040503050406030204" pitchFamily="18" charset="0"/>
                      </a:rPr>
                      <m:t>=11</m:t>
                    </m:r>
                  </m:oMath>
                </a14:m>
                <a:r>
                  <a:rPr lang="en-US" sz="2000" dirty="0"/>
                  <a:t>, represent the integer design variables using binary coding</a:t>
                </a:r>
              </a:p>
              <a:p>
                <a:endParaRPr lang="en-US" sz="2000" dirty="0"/>
              </a:p>
              <a:p>
                <a:endParaRPr lang="en-US" sz="2000" dirty="0"/>
              </a:p>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oMath>
                </a14:m>
                <a:r>
                  <a:rPr lang="en-US" sz="1800" dirty="0"/>
                  <a:t> and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oMath>
                </a14:m>
                <a:r>
                  <a:rPr lang="en-US" sz="1800" dirty="0"/>
                  <a:t> need four bits,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oMath>
                </a14:m>
                <a:r>
                  <a:rPr lang="en-US" sz="1800" dirty="0"/>
                  <a:t> and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oMath>
                </a14:m>
                <a:r>
                  <a:rPr lang="en-US" sz="1800" dirty="0"/>
                  <a:t> need two bits</a:t>
                </a:r>
              </a:p>
            </p:txBody>
          </p:sp>
        </mc:Choice>
        <mc:Fallback xmlns="">
          <p:sp>
            <p:nvSpPr>
              <p:cNvPr id="2" name="Text Placeholder 1">
                <a:extLst>
                  <a:ext uri="{FF2B5EF4-FFF2-40B4-BE49-F238E27FC236}">
                    <a16:creationId xmlns:a16="http://schemas.microsoft.com/office/drawing/2014/main" id="{117F8824-CC1F-F347-8980-9473DB6B3AD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225F1AF-1FD2-96AC-20C9-2D0B5F55363D}"/>
              </a:ext>
            </a:extLst>
          </p:cNvPr>
          <p:cNvSpPr>
            <a:spLocks noGrp="1"/>
          </p:cNvSpPr>
          <p:nvPr>
            <p:ph type="title"/>
          </p:nvPr>
        </p:nvSpPr>
        <p:spPr/>
        <p:txBody>
          <a:bodyPr/>
          <a:lstStyle/>
          <a:p>
            <a:r>
              <a:rPr lang="en-US" dirty="0"/>
              <a:t>Ex6.3) Design Representation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F85718-3FD6-BEFF-D86C-3390FE1799AF}"/>
                  </a:ext>
                </a:extLst>
              </p:cNvPr>
              <p:cNvSpPr txBox="1"/>
              <p:nvPr/>
            </p:nvSpPr>
            <p:spPr>
              <a:xfrm>
                <a:off x="1399735" y="1484142"/>
                <a:ext cx="512268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  </m:t>
                      </m:r>
                      <m:r>
                        <a:rPr lang="en-US" sz="2000" b="1" i="1">
                          <a:latin typeface="Cambria Math" panose="02040503050406030204" pitchFamily="18" charset="0"/>
                        </a:rPr>
                        <m:t>𝐱</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4</m:t>
                              </m:r>
                            </m:sub>
                          </m:sSub>
                        </m:e>
                      </m:d>
                    </m:oMath>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4</m:t>
                              </m:r>
                            </m:sub>
                          </m:sSub>
                          <m:r>
                            <a:rPr lang="en-US" sz="2000" i="1">
                              <a:latin typeface="Cambria Math" panose="02040503050406030204" pitchFamily="18" charset="0"/>
                            </a:rPr>
                            <m:t>≤15</m:t>
                          </m:r>
                        </m:e>
                      </m:d>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≤7</m:t>
                          </m:r>
                        </m:e>
                      </m:d>
                      <m:r>
                        <a:rPr lang="en-US" sz="2000" i="1">
                          <a:latin typeface="Cambria Math" panose="02040503050406030204" pitchFamily="18" charset="0"/>
                        </a:rPr>
                        <m:t>, {0≤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3</m:t>
                          </m:r>
                        </m:sub>
                      </m:sSub>
                      <m:r>
                        <a:rPr lang="en-US" sz="2000" i="1">
                          <a:latin typeface="Cambria Math" panose="02040503050406030204" pitchFamily="18" charset="0"/>
                        </a:rPr>
                        <m:t>≤3}</m:t>
                      </m:r>
                    </m:oMath>
                  </m:oMathPara>
                </a14:m>
                <a:endParaRPr lang="en-US" sz="2000" dirty="0"/>
              </a:p>
            </p:txBody>
          </p:sp>
        </mc:Choice>
        <mc:Fallback xmlns="">
          <p:sp>
            <p:nvSpPr>
              <p:cNvPr id="5" name="TextBox 4">
                <a:extLst>
                  <a:ext uri="{FF2B5EF4-FFF2-40B4-BE49-F238E27FC236}">
                    <a16:creationId xmlns:a16="http://schemas.microsoft.com/office/drawing/2014/main" id="{4BF85718-3FD6-BEFF-D86C-3390FE1799AF}"/>
                  </a:ext>
                </a:extLst>
              </p:cNvPr>
              <p:cNvSpPr txBox="1">
                <a:spLocks noRot="1" noChangeAspect="1" noMove="1" noResize="1" noEditPoints="1" noAdjustHandles="1" noChangeArrowheads="1" noChangeShapeType="1" noTextEdit="1"/>
              </p:cNvSpPr>
              <p:nvPr/>
            </p:nvSpPr>
            <p:spPr>
              <a:xfrm>
                <a:off x="1399735" y="1484142"/>
                <a:ext cx="5122684" cy="707886"/>
              </a:xfrm>
              <a:prstGeom prst="rect">
                <a:avLst/>
              </a:prstGeom>
              <a:blipFill>
                <a:blip r:embed="rId3"/>
                <a:stretch>
                  <a:fillRect b="-7692"/>
                </a:stretch>
              </a:blipFill>
            </p:spPr>
            <p:txBody>
              <a:bodyPr/>
              <a:lstStyle/>
              <a:p>
                <a:r>
                  <a:rPr lang="en-US">
                    <a:noFill/>
                  </a:rPr>
                  <a:t> </a:t>
                </a:r>
              </a:p>
            </p:txBody>
          </p:sp>
        </mc:Fallback>
      </mc:AlternateContent>
      <p:graphicFrame>
        <p:nvGraphicFramePr>
          <p:cNvPr id="7" name="Table 3">
            <a:extLst>
              <a:ext uri="{FF2B5EF4-FFF2-40B4-BE49-F238E27FC236}">
                <a16:creationId xmlns:a16="http://schemas.microsoft.com/office/drawing/2014/main" id="{BD37661B-6090-458C-E8F9-52861847F401}"/>
              </a:ext>
            </a:extLst>
          </p:cNvPr>
          <p:cNvGraphicFramePr>
            <a:graphicFrameLocks noGrp="1"/>
          </p:cNvGraphicFramePr>
          <p:nvPr>
            <p:extLst>
              <p:ext uri="{D42A27DB-BD31-4B8C-83A1-F6EECF244321}">
                <p14:modId xmlns:p14="http://schemas.microsoft.com/office/powerpoint/2010/main" val="4190372787"/>
              </p:ext>
            </p:extLst>
          </p:nvPr>
        </p:nvGraphicFramePr>
        <p:xfrm>
          <a:off x="953553" y="3064028"/>
          <a:ext cx="6095999" cy="370840"/>
        </p:xfrm>
        <a:graphic>
          <a:graphicData uri="http://schemas.openxmlformats.org/drawingml/2006/table">
            <a:tbl>
              <a:tblPr firstRow="1" bandRow="1">
                <a:tableStyleId>{0505E3EF-67EA-436B-97B2-0124C06EBD24}</a:tableStyleId>
              </a:tblPr>
              <a:tblGrid>
                <a:gridCol w="468923">
                  <a:extLst>
                    <a:ext uri="{9D8B030D-6E8A-4147-A177-3AD203B41FA5}">
                      <a16:colId xmlns:a16="http://schemas.microsoft.com/office/drawing/2014/main" val="295255376"/>
                    </a:ext>
                  </a:extLst>
                </a:gridCol>
                <a:gridCol w="468923">
                  <a:extLst>
                    <a:ext uri="{9D8B030D-6E8A-4147-A177-3AD203B41FA5}">
                      <a16:colId xmlns:a16="http://schemas.microsoft.com/office/drawing/2014/main" val="1317012584"/>
                    </a:ext>
                  </a:extLst>
                </a:gridCol>
                <a:gridCol w="468923">
                  <a:extLst>
                    <a:ext uri="{9D8B030D-6E8A-4147-A177-3AD203B41FA5}">
                      <a16:colId xmlns:a16="http://schemas.microsoft.com/office/drawing/2014/main" val="86020825"/>
                    </a:ext>
                  </a:extLst>
                </a:gridCol>
                <a:gridCol w="468923">
                  <a:extLst>
                    <a:ext uri="{9D8B030D-6E8A-4147-A177-3AD203B41FA5}">
                      <a16:colId xmlns:a16="http://schemas.microsoft.com/office/drawing/2014/main" val="3915290468"/>
                    </a:ext>
                  </a:extLst>
                </a:gridCol>
                <a:gridCol w="468923">
                  <a:extLst>
                    <a:ext uri="{9D8B030D-6E8A-4147-A177-3AD203B41FA5}">
                      <a16:colId xmlns:a16="http://schemas.microsoft.com/office/drawing/2014/main" val="850599774"/>
                    </a:ext>
                  </a:extLst>
                </a:gridCol>
                <a:gridCol w="468923">
                  <a:extLst>
                    <a:ext uri="{9D8B030D-6E8A-4147-A177-3AD203B41FA5}">
                      <a16:colId xmlns:a16="http://schemas.microsoft.com/office/drawing/2014/main" val="3928887350"/>
                    </a:ext>
                  </a:extLst>
                </a:gridCol>
                <a:gridCol w="468923">
                  <a:extLst>
                    <a:ext uri="{9D8B030D-6E8A-4147-A177-3AD203B41FA5}">
                      <a16:colId xmlns:a16="http://schemas.microsoft.com/office/drawing/2014/main" val="3656496692"/>
                    </a:ext>
                  </a:extLst>
                </a:gridCol>
                <a:gridCol w="468923">
                  <a:extLst>
                    <a:ext uri="{9D8B030D-6E8A-4147-A177-3AD203B41FA5}">
                      <a16:colId xmlns:a16="http://schemas.microsoft.com/office/drawing/2014/main" val="2843362592"/>
                    </a:ext>
                  </a:extLst>
                </a:gridCol>
                <a:gridCol w="468923">
                  <a:extLst>
                    <a:ext uri="{9D8B030D-6E8A-4147-A177-3AD203B41FA5}">
                      <a16:colId xmlns:a16="http://schemas.microsoft.com/office/drawing/2014/main" val="3771330093"/>
                    </a:ext>
                  </a:extLst>
                </a:gridCol>
                <a:gridCol w="468923">
                  <a:extLst>
                    <a:ext uri="{9D8B030D-6E8A-4147-A177-3AD203B41FA5}">
                      <a16:colId xmlns:a16="http://schemas.microsoft.com/office/drawing/2014/main" val="1045705860"/>
                    </a:ext>
                  </a:extLst>
                </a:gridCol>
                <a:gridCol w="468923">
                  <a:extLst>
                    <a:ext uri="{9D8B030D-6E8A-4147-A177-3AD203B41FA5}">
                      <a16:colId xmlns:a16="http://schemas.microsoft.com/office/drawing/2014/main" val="1011771572"/>
                    </a:ext>
                  </a:extLst>
                </a:gridCol>
                <a:gridCol w="468923">
                  <a:extLst>
                    <a:ext uri="{9D8B030D-6E8A-4147-A177-3AD203B41FA5}">
                      <a16:colId xmlns:a16="http://schemas.microsoft.com/office/drawing/2014/main" val="2519648619"/>
                    </a:ext>
                  </a:extLst>
                </a:gridCol>
                <a:gridCol w="468923">
                  <a:extLst>
                    <a:ext uri="{9D8B030D-6E8A-4147-A177-3AD203B41FA5}">
                      <a16:colId xmlns:a16="http://schemas.microsoft.com/office/drawing/2014/main" val="2922016006"/>
                    </a:ext>
                  </a:extLst>
                </a:gridCol>
              </a:tblGrid>
              <a:tr h="370840">
                <a:tc>
                  <a:txBody>
                    <a:bodyPr/>
                    <a:lstStyle/>
                    <a:p>
                      <a:pPr algn="ctr"/>
                      <a:r>
                        <a:rPr lang="en-US" b="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3166839"/>
                  </a:ext>
                </a:extLst>
              </a:tr>
            </a:tbl>
          </a:graphicData>
        </a:graphic>
      </p:graphicFrame>
      <p:sp>
        <p:nvSpPr>
          <p:cNvPr id="8" name="Left Brace 7">
            <a:extLst>
              <a:ext uri="{FF2B5EF4-FFF2-40B4-BE49-F238E27FC236}">
                <a16:creationId xmlns:a16="http://schemas.microsoft.com/office/drawing/2014/main" id="{033B0BBF-B03F-3F3A-E1AD-1D1CCCF87F42}"/>
              </a:ext>
            </a:extLst>
          </p:cNvPr>
          <p:cNvSpPr/>
          <p:nvPr/>
        </p:nvSpPr>
        <p:spPr>
          <a:xfrm rot="16200000">
            <a:off x="1768131" y="2856891"/>
            <a:ext cx="246888" cy="158648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FA1CD57F-B2C4-044F-86FC-027E562A8EFA}"/>
              </a:ext>
            </a:extLst>
          </p:cNvPr>
          <p:cNvSpPr/>
          <p:nvPr/>
        </p:nvSpPr>
        <p:spPr>
          <a:xfrm rot="16200000">
            <a:off x="5998755" y="2856891"/>
            <a:ext cx="246888" cy="158648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9F5CE5AF-7D63-6AA4-58CB-CA2D6A8A6476}"/>
              </a:ext>
            </a:extLst>
          </p:cNvPr>
          <p:cNvSpPr/>
          <p:nvPr/>
        </p:nvSpPr>
        <p:spPr>
          <a:xfrm rot="16200000">
            <a:off x="3421671" y="3083966"/>
            <a:ext cx="246888" cy="113233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0BBA3C83-627F-27C6-3596-3792D75D0396}"/>
              </a:ext>
            </a:extLst>
          </p:cNvPr>
          <p:cNvSpPr/>
          <p:nvPr/>
        </p:nvSpPr>
        <p:spPr>
          <a:xfrm rot="16200000">
            <a:off x="4540287" y="3288182"/>
            <a:ext cx="246888" cy="7239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53F39B-2E16-EAE1-4BF9-287EFB2980CC}"/>
                  </a:ext>
                </a:extLst>
              </p:cNvPr>
              <p:cNvSpPr txBox="1"/>
              <p:nvPr/>
            </p:nvSpPr>
            <p:spPr>
              <a:xfrm>
                <a:off x="1753524" y="3810154"/>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0453F39B-2E16-EAE1-4BF9-287EFB2980CC}"/>
                  </a:ext>
                </a:extLst>
              </p:cNvPr>
              <p:cNvSpPr txBox="1">
                <a:spLocks noRot="1" noChangeAspect="1" noMove="1" noResize="1" noEditPoints="1" noAdjustHandles="1" noChangeArrowheads="1" noChangeShapeType="1" noTextEdit="1"/>
              </p:cNvSpPr>
              <p:nvPr/>
            </p:nvSpPr>
            <p:spPr>
              <a:xfrm>
                <a:off x="1753524" y="3810154"/>
                <a:ext cx="276101" cy="276999"/>
              </a:xfrm>
              <a:prstGeom prst="rect">
                <a:avLst/>
              </a:prstGeom>
              <a:blipFill>
                <a:blip r:embed="rId4"/>
                <a:stretch>
                  <a:fillRect l="-13333" r="-666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1E73F92-2D3C-3512-2C35-BAC3F06C5612}"/>
                  </a:ext>
                </a:extLst>
              </p:cNvPr>
              <p:cNvSpPr txBox="1"/>
              <p:nvPr/>
            </p:nvSpPr>
            <p:spPr>
              <a:xfrm>
                <a:off x="3404403" y="3810154"/>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61E73F92-2D3C-3512-2C35-BAC3F06C5612}"/>
                  </a:ext>
                </a:extLst>
              </p:cNvPr>
              <p:cNvSpPr txBox="1">
                <a:spLocks noRot="1" noChangeAspect="1" noMove="1" noResize="1" noEditPoints="1" noAdjustHandles="1" noChangeArrowheads="1" noChangeShapeType="1" noTextEdit="1"/>
              </p:cNvSpPr>
              <p:nvPr/>
            </p:nvSpPr>
            <p:spPr>
              <a:xfrm>
                <a:off x="3404403" y="3810154"/>
                <a:ext cx="281424" cy="276999"/>
              </a:xfrm>
              <a:prstGeom prst="rect">
                <a:avLst/>
              </a:prstGeom>
              <a:blipFill>
                <a:blip r:embed="rId5"/>
                <a:stretch>
                  <a:fillRect l="-12766" r="-4255"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159015-3B5D-7D76-EE41-76194E09E2B6}"/>
                  </a:ext>
                </a:extLst>
              </p:cNvPr>
              <p:cNvSpPr txBox="1"/>
              <p:nvPr/>
            </p:nvSpPr>
            <p:spPr>
              <a:xfrm>
                <a:off x="4523019" y="3810154"/>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14" name="TextBox 13">
                <a:extLst>
                  <a:ext uri="{FF2B5EF4-FFF2-40B4-BE49-F238E27FC236}">
                    <a16:creationId xmlns:a16="http://schemas.microsoft.com/office/drawing/2014/main" id="{9A159015-3B5D-7D76-EE41-76194E09E2B6}"/>
                  </a:ext>
                </a:extLst>
              </p:cNvPr>
              <p:cNvSpPr txBox="1">
                <a:spLocks noRot="1" noChangeAspect="1" noMove="1" noResize="1" noEditPoints="1" noAdjustHandles="1" noChangeArrowheads="1" noChangeShapeType="1" noTextEdit="1"/>
              </p:cNvSpPr>
              <p:nvPr/>
            </p:nvSpPr>
            <p:spPr>
              <a:xfrm>
                <a:off x="4523019" y="3810154"/>
                <a:ext cx="281424" cy="276999"/>
              </a:xfrm>
              <a:prstGeom prst="rect">
                <a:avLst/>
              </a:prstGeom>
              <a:blipFill>
                <a:blip r:embed="rId6"/>
                <a:stretch>
                  <a:fillRect l="-13043" r="-65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5A2DD5-8598-2877-3F99-182AAB7C8B08}"/>
                  </a:ext>
                </a:extLst>
              </p:cNvPr>
              <p:cNvSpPr txBox="1"/>
              <p:nvPr/>
            </p:nvSpPr>
            <p:spPr>
              <a:xfrm>
                <a:off x="5981487" y="3810154"/>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p:txBody>
          </p:sp>
        </mc:Choice>
        <mc:Fallback xmlns="">
          <p:sp>
            <p:nvSpPr>
              <p:cNvPr id="15" name="TextBox 14">
                <a:extLst>
                  <a:ext uri="{FF2B5EF4-FFF2-40B4-BE49-F238E27FC236}">
                    <a16:creationId xmlns:a16="http://schemas.microsoft.com/office/drawing/2014/main" id="{BD5A2DD5-8598-2877-3F99-182AAB7C8B08}"/>
                  </a:ext>
                </a:extLst>
              </p:cNvPr>
              <p:cNvSpPr txBox="1">
                <a:spLocks noRot="1" noChangeAspect="1" noMove="1" noResize="1" noEditPoints="1" noAdjustHandles="1" noChangeArrowheads="1" noChangeShapeType="1" noTextEdit="1"/>
              </p:cNvSpPr>
              <p:nvPr/>
            </p:nvSpPr>
            <p:spPr>
              <a:xfrm>
                <a:off x="5981487" y="3810154"/>
                <a:ext cx="281424" cy="276999"/>
              </a:xfrm>
              <a:prstGeom prst="rect">
                <a:avLst/>
              </a:prstGeom>
              <a:blipFill>
                <a:blip r:embed="rId7"/>
                <a:stretch>
                  <a:fillRect l="-13043" r="-6522" b="-15556"/>
                </a:stretch>
              </a:blipFill>
            </p:spPr>
            <p:txBody>
              <a:bodyPr/>
              <a:lstStyle/>
              <a:p>
                <a:r>
                  <a:rPr lang="en-US">
                    <a:noFill/>
                  </a:rPr>
                  <a:t> </a:t>
                </a:r>
              </a:p>
            </p:txBody>
          </p:sp>
        </mc:Fallback>
      </mc:AlternateContent>
    </p:spTree>
    <p:extLst>
      <p:ext uri="{BB962C8B-B14F-4D97-AF65-F5344CB8AC3E}">
        <p14:creationId xmlns:p14="http://schemas.microsoft.com/office/powerpoint/2010/main" val="365677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p:txBody>
              <a:bodyPr>
                <a:normAutofit/>
              </a:bodyPr>
              <a:lstStyle/>
              <a:p>
                <a:pPr>
                  <a:spcBef>
                    <a:spcPts val="1200"/>
                  </a:spcBef>
                </a:pPr>
                <a:r>
                  <a:rPr lang="en-US" sz="2000" dirty="0"/>
                  <a:t>Real variables require more care</a:t>
                </a:r>
              </a:p>
              <a:p>
                <a:pPr>
                  <a:spcBef>
                    <a:spcPts val="1200"/>
                  </a:spcBef>
                </a:pPr>
                <a:r>
                  <a:rPr lang="en-US" sz="2000" dirty="0"/>
                  <a:t>Key question is resolution or interval</a:t>
                </a:r>
              </a:p>
              <a:p>
                <a:pPr>
                  <a:spcBef>
                    <a:spcPts val="1200"/>
                  </a:spcBef>
                </a:pPr>
                <a:r>
                  <a:rPr lang="en-US" sz="2000" dirty="0"/>
                  <a:t>Range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𝐿</m:t>
                        </m:r>
                      </m:sup>
                    </m:sSup>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𝑈</m:t>
                        </m:r>
                      </m:sup>
                    </m:sSup>
                  </m:oMath>
                </a14:m>
                <a:r>
                  <a:rPr lang="en-US" sz="2000" dirty="0"/>
                  <a:t> with a resolution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𝑖𝑛𝑐</m:t>
                        </m:r>
                      </m:sup>
                    </m:sSup>
                  </m:oMath>
                </a14:m>
                <a:endParaRPr lang="en-US" sz="2000" dirty="0"/>
              </a:p>
              <a:p>
                <a:pPr>
                  <a:spcBef>
                    <a:spcPts val="1200"/>
                  </a:spcBef>
                </a:pPr>
                <a:r>
                  <a:rPr lang="en-US" sz="2000" dirty="0"/>
                  <a:t>The number </a:t>
                </a:r>
                <a14:m>
                  <m:oMath xmlns:m="http://schemas.openxmlformats.org/officeDocument/2006/math">
                    <m:r>
                      <a:rPr lang="en-US" sz="2000" i="1" dirty="0" smtClean="0">
                        <a:latin typeface="Cambria Math" panose="02040503050406030204" pitchFamily="18" charset="0"/>
                      </a:rPr>
                      <m:t>𝑚</m:t>
                    </m:r>
                  </m:oMath>
                </a14:m>
                <a:r>
                  <a:rPr lang="en-US" sz="2000" dirty="0"/>
                  <a:t> of required digits found from</a:t>
                </a:r>
              </a:p>
              <a:p>
                <a:pPr>
                  <a:spcBef>
                    <a:spcPts val="1200"/>
                  </a:spcBef>
                </a:pPr>
                <a:endParaRPr lang="en-US" sz="2000" dirty="0"/>
              </a:p>
              <a:p>
                <a:pPr>
                  <a:spcBef>
                    <a:spcPts val="1200"/>
                  </a:spcBef>
                </a:pPr>
                <a:endParaRPr lang="en-US" sz="2000" dirty="0"/>
              </a:p>
              <a:p>
                <a:pPr>
                  <a:spcBef>
                    <a:spcPts val="1200"/>
                  </a:spcBef>
                </a:pPr>
                <a:r>
                  <a:rPr lang="en-US" sz="2000" dirty="0"/>
                  <a:t>Ex) if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0.01≤</m:t>
                        </m:r>
                        <m:r>
                          <a:rPr lang="en-US" sz="2000" i="1">
                            <a:latin typeface="Cambria Math" panose="02040503050406030204" pitchFamily="18" charset="0"/>
                          </a:rPr>
                          <m:t>𝑥</m:t>
                        </m:r>
                        <m:r>
                          <a:rPr lang="en-US" sz="2000" i="1">
                            <a:latin typeface="Cambria Math" panose="02040503050406030204" pitchFamily="18" charset="0"/>
                          </a:rPr>
                          <m:t>≤1.81</m:t>
                        </m:r>
                      </m:e>
                    </m:d>
                  </m:oMath>
                </a14:m>
                <a:r>
                  <a:rPr lang="en-US" sz="2000" dirty="0"/>
                  <a:t> with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𝑖𝑛𝑐</m:t>
                        </m:r>
                      </m:sup>
                    </m:sSup>
                    <m:r>
                      <a:rPr lang="en-US" sz="2000" i="1">
                        <a:latin typeface="Cambria Math" panose="02040503050406030204" pitchFamily="18" charset="0"/>
                      </a:rPr>
                      <m:t>=0.001</m:t>
                    </m:r>
                  </m:oMath>
                </a14:m>
                <a:r>
                  <a:rPr lang="en-US" sz="2000" dirty="0"/>
                  <a:t>,</a:t>
                </a:r>
              </a:p>
              <a:p>
                <a:pPr>
                  <a:spcBef>
                    <a:spcPts val="1200"/>
                  </a:spcBef>
                </a:pPr>
                <a:endParaRPr lang="en-US" dirty="0"/>
              </a:p>
              <a:p>
                <a:pPr>
                  <a:spcBef>
                    <a:spcPts val="1200"/>
                  </a:spcBef>
                </a:pPr>
                <a:endParaRPr lang="en-US" dirty="0"/>
              </a:p>
              <a:p>
                <a:pPr>
                  <a:spcBef>
                    <a:spcPts val="1200"/>
                  </a:spcBef>
                </a:pPr>
                <a:r>
                  <a:rPr lang="en-US" sz="2000" dirty="0"/>
                  <a:t>the smallest integer </a:t>
                </a:r>
                <a14:m>
                  <m:oMath xmlns:m="http://schemas.openxmlformats.org/officeDocument/2006/math">
                    <m:r>
                      <a:rPr lang="en-US" sz="2000" i="1">
                        <a:latin typeface="Cambria Math" panose="02040503050406030204" pitchFamily="18" charset="0"/>
                      </a:rPr>
                      <m:t>𝑚</m:t>
                    </m:r>
                    <m:r>
                      <a:rPr lang="en-US" sz="2000" i="1">
                        <a:latin typeface="Cambria Math" panose="02040503050406030204" pitchFamily="18" charset="0"/>
                      </a:rPr>
                      <m:t>=11</m:t>
                    </m:r>
                  </m:oMath>
                </a14:m>
                <a:r>
                  <a:rPr lang="en-US" sz="2000" dirty="0"/>
                  <a:t>, and the actual intervals should be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𝑖𝑛𝑐</m:t>
                        </m:r>
                      </m:sup>
                    </m:sSup>
                    <m:r>
                      <a:rPr lang="en-US" sz="2000" i="1">
                        <a:latin typeface="Cambria Math" panose="02040503050406030204" pitchFamily="18" charset="0"/>
                      </a:rPr>
                      <m:t>=(1.81−0.01)/</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11</m:t>
                        </m:r>
                      </m:sup>
                    </m:sSup>
                    <m:r>
                      <a:rPr lang="en-US" sz="2000" i="1">
                        <a:latin typeface="Cambria Math" panose="02040503050406030204" pitchFamily="18" charset="0"/>
                      </a:rPr>
                      <m:t>=0.00088</m:t>
                    </m:r>
                  </m:oMath>
                </a14:m>
                <a:endParaRPr lang="en-US" sz="2000"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Coding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4AFA5C-DCA6-8090-73BF-ACC7B23EF74B}"/>
                  </a:ext>
                </a:extLst>
              </p:cNvPr>
              <p:cNvSpPr txBox="1"/>
              <p:nvPr/>
            </p:nvSpPr>
            <p:spPr>
              <a:xfrm>
                <a:off x="2373578" y="2491082"/>
                <a:ext cx="2198422" cy="7163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𝑚</m:t>
                          </m:r>
                        </m:sup>
                      </m:sSup>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𝑈</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𝐿</m:t>
                              </m:r>
                            </m:sup>
                          </m:sSup>
                        </m:num>
                        <m:den>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𝑖𝑛𝑐</m:t>
                              </m:r>
                            </m:sup>
                          </m:sSup>
                        </m:den>
                      </m:f>
                      <m:r>
                        <a:rPr lang="en-US" sz="2000" i="1">
                          <a:latin typeface="Cambria Math" panose="02040503050406030204" pitchFamily="18" charset="0"/>
                        </a:rPr>
                        <m:t>+1</m:t>
                      </m:r>
                    </m:oMath>
                  </m:oMathPara>
                </a14:m>
                <a:endParaRPr lang="en-US" sz="2000" dirty="0"/>
              </a:p>
            </p:txBody>
          </p:sp>
        </mc:Choice>
        <mc:Fallback xmlns="">
          <p:sp>
            <p:nvSpPr>
              <p:cNvPr id="10" name="TextBox 9">
                <a:extLst>
                  <a:ext uri="{FF2B5EF4-FFF2-40B4-BE49-F238E27FC236}">
                    <a16:creationId xmlns:a16="http://schemas.microsoft.com/office/drawing/2014/main" id="{0A4AFA5C-DCA6-8090-73BF-ACC7B23EF74B}"/>
                  </a:ext>
                </a:extLst>
              </p:cNvPr>
              <p:cNvSpPr txBox="1">
                <a:spLocks noRot="1" noChangeAspect="1" noMove="1" noResize="1" noEditPoints="1" noAdjustHandles="1" noChangeArrowheads="1" noChangeShapeType="1" noTextEdit="1"/>
              </p:cNvSpPr>
              <p:nvPr/>
            </p:nvSpPr>
            <p:spPr>
              <a:xfrm>
                <a:off x="2373578" y="2491082"/>
                <a:ext cx="2198422" cy="716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18AD97-ABCC-2BE0-9854-588427F4F582}"/>
                  </a:ext>
                </a:extLst>
              </p:cNvPr>
              <p:cNvSpPr txBox="1"/>
              <p:nvPr/>
            </p:nvSpPr>
            <p:spPr>
              <a:xfrm>
                <a:off x="1969477" y="3819378"/>
                <a:ext cx="3508717"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𝑚</m:t>
                          </m:r>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1.81−0.01</m:t>
                          </m:r>
                        </m:num>
                        <m:den>
                          <m:r>
                            <a:rPr lang="en-US" sz="2000" i="1">
                              <a:latin typeface="Cambria Math" panose="02040503050406030204" pitchFamily="18" charset="0"/>
                            </a:rPr>
                            <m:t>0.001</m:t>
                          </m:r>
                        </m:den>
                      </m:f>
                      <m:r>
                        <a:rPr lang="en-US" sz="2000" i="1">
                          <a:latin typeface="Cambria Math" panose="02040503050406030204" pitchFamily="18" charset="0"/>
                        </a:rPr>
                        <m:t>+1=1801</m:t>
                      </m:r>
                    </m:oMath>
                  </m:oMathPara>
                </a14:m>
                <a:endParaRPr lang="en-US" sz="2000" dirty="0"/>
              </a:p>
            </p:txBody>
          </p:sp>
        </mc:Choice>
        <mc:Fallback xmlns="">
          <p:sp>
            <p:nvSpPr>
              <p:cNvPr id="13" name="TextBox 12">
                <a:extLst>
                  <a:ext uri="{FF2B5EF4-FFF2-40B4-BE49-F238E27FC236}">
                    <a16:creationId xmlns:a16="http://schemas.microsoft.com/office/drawing/2014/main" id="{5418AD97-ABCC-2BE0-9854-588427F4F582}"/>
                  </a:ext>
                </a:extLst>
              </p:cNvPr>
              <p:cNvSpPr txBox="1">
                <a:spLocks noRot="1" noChangeAspect="1" noMove="1" noResize="1" noEditPoints="1" noAdjustHandles="1" noChangeArrowheads="1" noChangeShapeType="1" noTextEdit="1"/>
              </p:cNvSpPr>
              <p:nvPr/>
            </p:nvSpPr>
            <p:spPr>
              <a:xfrm>
                <a:off x="1969477" y="3819378"/>
                <a:ext cx="3508717" cy="6705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0888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87" name="Rectangle 3"/>
              <p:cNvSpPr>
                <a:spLocks noGrp="1" noChangeArrowheads="1"/>
              </p:cNvSpPr>
              <p:nvPr>
                <p:ph type="body" sz="quarter" idx="10"/>
              </p:nvPr>
            </p:nvSpPr>
            <p:spPr/>
            <p:txBody>
              <a:bodyPr>
                <a:normAutofit/>
              </a:bodyPr>
              <a:lstStyle/>
              <a:p>
                <a:r>
                  <a:rPr lang="en-US" sz="2000" dirty="0"/>
                  <a:t>For many practical problems, angles limited to </a:t>
                </a:r>
                <a14:m>
                  <m:oMath xmlns:m="http://schemas.openxmlformats.org/officeDocument/2006/math">
                    <m:r>
                      <a:rPr lang="en-US" sz="2000" i="1" dirty="0" smtClean="0">
                        <a:latin typeface="Cambria Math" panose="02040503050406030204" pitchFamily="18" charset="0"/>
                      </a:rPr>
                      <m:t>0</m:t>
                    </m:r>
                    <m:r>
                      <a:rPr lang="en-US" sz="200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sym typeface="Symbol" pitchFamily="18" charset="2"/>
                      </a:rPr>
                      <m:t></m:t>
                    </m:r>
                    <m:r>
                      <a:rPr lang="en-US" sz="2000" i="1" dirty="0">
                        <a:latin typeface="Cambria Math" panose="02040503050406030204" pitchFamily="18" charset="0"/>
                      </a:rPr>
                      <m:t>45</m:t>
                    </m:r>
                    <m:r>
                      <a:rPr lang="en-US" sz="200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90</m:t>
                    </m:r>
                    <m:r>
                      <a:rPr lang="en-US" sz="2000" i="1" dirty="0" smtClean="0">
                        <a:latin typeface="Cambria Math" panose="02040503050406030204" pitchFamily="18" charset="0"/>
                        <a:ea typeface="Cambria Math" panose="02040503050406030204" pitchFamily="18" charset="0"/>
                      </a:rPr>
                      <m:t>°</m:t>
                    </m:r>
                  </m:oMath>
                </a14:m>
                <a:endParaRPr lang="en-US" sz="2000" dirty="0"/>
              </a:p>
              <a:p>
                <a:r>
                  <a:rPr lang="en-US" sz="2000" dirty="0"/>
                  <a:t>Ply thickness given by manufacturer</a:t>
                </a:r>
              </a:p>
              <a:p>
                <a:r>
                  <a:rPr lang="en-US" sz="2000" dirty="0"/>
                  <a:t>Stacking sequence optimization = a combinatorial problem</a:t>
                </a:r>
              </a:p>
              <a:p>
                <a:r>
                  <a:rPr lang="en-US" sz="2000" dirty="0"/>
                  <a:t>Genetic algorithms effective and easy to implement, but do not deal well with constraints</a:t>
                </a:r>
              </a:p>
              <a:p>
                <a:r>
                  <a:rPr lang="en-US" sz="2000" dirty="0"/>
                  <a:t>Binary coding common. Natural coding works better.</a:t>
                </a:r>
                <a:br>
                  <a:rPr lang="en-US" sz="2000" dirty="0"/>
                </a:br>
                <a:r>
                  <a:rPr lang="en-US" sz="2000" dirty="0"/>
                  <a:t>(0</a:t>
                </a:r>
                <a:r>
                  <a:rPr lang="en-US" sz="2000" baseline="30000" dirty="0"/>
                  <a:t>0</a:t>
                </a:r>
                <a:r>
                  <a:rPr lang="en-US" sz="2000" dirty="0">
                    <a:sym typeface="Wingdings" panose="05000000000000000000" pitchFamily="2" charset="2"/>
                  </a:rPr>
                  <a:t>  </a:t>
                </a:r>
                <a:r>
                  <a:rPr lang="en-US" sz="2000" dirty="0"/>
                  <a:t>1, 45</a:t>
                </a:r>
                <a:r>
                  <a:rPr lang="en-US" sz="2000" baseline="30000" dirty="0"/>
                  <a:t>0</a:t>
                </a:r>
                <a:r>
                  <a:rPr lang="en-US" sz="2000" dirty="0">
                    <a:sym typeface="Wingdings" panose="05000000000000000000" pitchFamily="2" charset="2"/>
                  </a:rPr>
                  <a:t>  </a:t>
                </a:r>
                <a:r>
                  <a:rPr lang="en-US" sz="2000" dirty="0"/>
                  <a:t>2, -45</a:t>
                </a:r>
                <a:r>
                  <a:rPr lang="en-US" sz="2000" baseline="30000" dirty="0"/>
                  <a:t>0</a:t>
                </a:r>
                <a:r>
                  <a:rPr lang="en-US" sz="2000" dirty="0">
                    <a:sym typeface="Wingdings" panose="05000000000000000000" pitchFamily="2" charset="2"/>
                  </a:rPr>
                  <a:t>  </a:t>
                </a:r>
                <a:r>
                  <a:rPr lang="en-US" sz="2000" dirty="0"/>
                  <a:t>3, 90</a:t>
                </a:r>
                <a:r>
                  <a:rPr lang="en-US" sz="2000" baseline="30000" dirty="0"/>
                  <a:t>0</a:t>
                </a:r>
                <a:r>
                  <a:rPr lang="en-US" sz="2000" dirty="0">
                    <a:sym typeface="Wingdings" panose="05000000000000000000" pitchFamily="2" charset="2"/>
                  </a:rPr>
                  <a:t>  </a:t>
                </a:r>
                <a:r>
                  <a:rPr lang="en-US" sz="2000" dirty="0"/>
                  <a:t>4)</a:t>
                </a:r>
                <a:br>
                  <a:rPr lang="en-US" sz="2000" dirty="0"/>
                </a:br>
                <a:r>
                  <a:rPr lang="en-US" sz="2000" dirty="0"/>
                  <a:t>(45/-45/90/0)</a:t>
                </a:r>
                <a:r>
                  <a:rPr lang="en-US" sz="2000" baseline="-25000" dirty="0"/>
                  <a:t>s</a:t>
                </a:r>
                <a:r>
                  <a:rPr lang="en-US" sz="2000" dirty="0"/>
                  <a:t> =&gt; (2/3/4/1) </a:t>
                </a:r>
              </a:p>
              <a:p>
                <a:r>
                  <a:rPr lang="en-US" sz="2000" dirty="0"/>
                  <a:t>To satisfy balance condition, convenient to work with two-ply stacks </a:t>
                </a:r>
                <a:br>
                  <a:rPr lang="en-US" sz="2000" dirty="0"/>
                </a:br>
                <a:r>
                  <a:rPr lang="en-US" sz="2000" dirty="0"/>
                  <a:t>(0</a:t>
                </a:r>
                <a:r>
                  <a:rPr lang="en-US" sz="2000" baseline="-25000" dirty="0"/>
                  <a:t>2</a:t>
                </a:r>
                <a:r>
                  <a:rPr lang="en-US" sz="2000" dirty="0">
                    <a:sym typeface="Wingdings" panose="05000000000000000000" pitchFamily="2" charset="2"/>
                  </a:rPr>
                  <a:t>  </a:t>
                </a:r>
                <a:r>
                  <a:rPr lang="en-US" sz="2000" dirty="0"/>
                  <a:t>1, </a:t>
                </a:r>
                <a:r>
                  <a:rPr lang="en-US" sz="2000" dirty="0">
                    <a:sym typeface="Symbol" pitchFamily="18" charset="2"/>
                  </a:rPr>
                  <a:t></a:t>
                </a:r>
                <a:r>
                  <a:rPr lang="en-US" sz="2000" dirty="0"/>
                  <a:t>45</a:t>
                </a:r>
                <a:r>
                  <a:rPr lang="en-US" sz="2000" dirty="0">
                    <a:sym typeface="Wingdings" panose="05000000000000000000" pitchFamily="2" charset="2"/>
                  </a:rPr>
                  <a:t>  </a:t>
                </a:r>
                <a:r>
                  <a:rPr lang="en-US" sz="2000" dirty="0"/>
                  <a:t>2, 90</a:t>
                </a:r>
                <a:r>
                  <a:rPr lang="en-US" sz="2000" baseline="-25000" dirty="0"/>
                  <a:t>2</a:t>
                </a:r>
                <a:r>
                  <a:rPr lang="en-US" sz="2000" dirty="0">
                    <a:sym typeface="Wingdings" panose="05000000000000000000" pitchFamily="2" charset="2"/>
                  </a:rPr>
                  <a:t>  </a:t>
                </a:r>
                <a:r>
                  <a:rPr lang="en-US" sz="2000" dirty="0"/>
                  <a:t>3) or </a:t>
                </a:r>
                <a:br>
                  <a:rPr lang="en-US" sz="2000" dirty="0"/>
                </a:br>
                <a:r>
                  <a:rPr lang="en-US" sz="2000" dirty="0"/>
                  <a:t>(45/-45/90</a:t>
                </a:r>
                <a:r>
                  <a:rPr lang="en-US" sz="2000" baseline="-25000" dirty="0"/>
                  <a:t>2</a:t>
                </a:r>
                <a:r>
                  <a:rPr lang="en-US" sz="2000" dirty="0"/>
                  <a:t>/0</a:t>
                </a:r>
                <a:r>
                  <a:rPr lang="en-US" sz="2000" baseline="-25000" dirty="0"/>
                  <a:t>2</a:t>
                </a:r>
                <a:r>
                  <a:rPr lang="en-US" sz="2000" dirty="0"/>
                  <a:t>)</a:t>
                </a:r>
                <a:r>
                  <a:rPr lang="en-US" sz="2000" baseline="-25000" dirty="0"/>
                  <a:t>s</a:t>
                </a:r>
                <a:r>
                  <a:rPr lang="en-US" sz="2000" dirty="0"/>
                  <a:t> =&gt; (2/3/1) </a:t>
                </a:r>
              </a:p>
              <a:p>
                <a:r>
                  <a:rPr lang="en-US" sz="2000" dirty="0"/>
                  <a:t>To allow variable thickness add empty stacks </a:t>
                </a:r>
                <a:br>
                  <a:rPr lang="en-US" sz="2000" dirty="0"/>
                </a:br>
                <a:r>
                  <a:rPr lang="en-US" sz="2000" dirty="0"/>
                  <a:t>(2/3/1/E/E)=&gt; (45/-45/90</a:t>
                </a:r>
                <a:r>
                  <a:rPr lang="en-US" sz="2000" baseline="-25000" dirty="0"/>
                  <a:t>2</a:t>
                </a:r>
                <a:r>
                  <a:rPr lang="en-US" sz="2000" dirty="0"/>
                  <a:t>/0</a:t>
                </a:r>
                <a:r>
                  <a:rPr lang="en-US" sz="2000" baseline="-25000" dirty="0"/>
                  <a:t>2</a:t>
                </a:r>
                <a:r>
                  <a:rPr lang="en-US" sz="2000" dirty="0"/>
                  <a:t>)</a:t>
                </a:r>
                <a:r>
                  <a:rPr lang="en-US" sz="2000" baseline="-25000" dirty="0"/>
                  <a:t>s</a:t>
                </a:r>
                <a:r>
                  <a:rPr lang="en-US" sz="2000" dirty="0"/>
                  <a:t> </a:t>
                </a:r>
              </a:p>
            </p:txBody>
          </p:sp>
        </mc:Choice>
        <mc:Fallback xmlns="">
          <p:sp>
            <p:nvSpPr>
              <p:cNvPr id="16387" name="Rectangle 3"/>
              <p:cNvSpPr>
                <a:spLocks noGrp="1" noRot="1" noChangeAspect="1" noMove="1" noResize="1" noEditPoints="1" noAdjustHandles="1" noChangeArrowheads="1" noChangeShapeType="1" noTextEdit="1"/>
              </p:cNvSpPr>
              <p:nvPr>
                <p:ph type="body" sz="quarter" idx="10"/>
              </p:nvPr>
            </p:nvSpPr>
            <p:spPr>
              <a:blipFill>
                <a:blip r:embed="rId3"/>
                <a:stretch>
                  <a:fillRect l="-643" t="-975"/>
                </a:stretch>
              </a:blipFill>
            </p:spPr>
            <p:txBody>
              <a:bodyPr/>
              <a:lstStyle/>
              <a:p>
                <a:r>
                  <a:rPr lang="en-US">
                    <a:noFill/>
                  </a:rPr>
                  <a:t> </a:t>
                </a:r>
              </a:p>
            </p:txBody>
          </p:sp>
        </mc:Fallback>
      </mc:AlternateContent>
      <p:sp>
        <p:nvSpPr>
          <p:cNvPr id="16386" name="Rectangle 2"/>
          <p:cNvSpPr>
            <a:spLocks noGrp="1" noChangeArrowheads="1"/>
          </p:cNvSpPr>
          <p:nvPr>
            <p:ph type="title"/>
          </p:nvPr>
        </p:nvSpPr>
        <p:spPr/>
        <p:txBody>
          <a:bodyPr/>
          <a:lstStyle/>
          <a:p>
            <a:r>
              <a:rPr lang="en-US" dirty="0"/>
              <a:t>Stacking Sequence Optimization of Composite Materials</a:t>
            </a:r>
          </a:p>
        </p:txBody>
      </p:sp>
    </p:spTree>
    <p:extLst>
      <p:ext uri="{BB962C8B-B14F-4D97-AF65-F5344CB8AC3E}">
        <p14:creationId xmlns:p14="http://schemas.microsoft.com/office/powerpoint/2010/main" val="2054470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quarter" idx="10"/>
          </p:nvPr>
        </p:nvSpPr>
        <p:spPr/>
        <p:txBody>
          <a:bodyPr>
            <a:normAutofit/>
          </a:bodyPr>
          <a:lstStyle/>
          <a:p>
            <a:r>
              <a:rPr lang="en-US" sz="2000" dirty="0"/>
              <a:t>Binary coding most common. Real number coding possible but requires special treatment.</a:t>
            </a:r>
          </a:p>
          <a:p>
            <a:r>
              <a:rPr lang="en-US" sz="2000" dirty="0"/>
              <a:t>Genetic algorithm not effective for getting high precision. It is better to go for coarse grid of real values. With </a:t>
            </a:r>
            <a:r>
              <a:rPr lang="en-US" sz="2000" i="1" dirty="0"/>
              <a:t>n</a:t>
            </a:r>
            <a:r>
              <a:rPr lang="en-US" sz="2000" dirty="0"/>
              <a:t> binary digits get 2</a:t>
            </a:r>
            <a:r>
              <a:rPr lang="en-US" sz="2000" i="1" baseline="30000" dirty="0"/>
              <a:t>n</a:t>
            </a:r>
            <a:r>
              <a:rPr lang="en-US" sz="2000" dirty="0"/>
              <a:t> values.</a:t>
            </a:r>
          </a:p>
          <a:p>
            <a:r>
              <a:rPr lang="en-US" sz="2000" dirty="0"/>
              <a:t>Segregate stacking sequence and geometry chromosomes.</a:t>
            </a:r>
          </a:p>
        </p:txBody>
      </p:sp>
      <p:sp>
        <p:nvSpPr>
          <p:cNvPr id="18434" name="Rectangle 2"/>
          <p:cNvSpPr>
            <a:spLocks noGrp="1" noChangeArrowheads="1"/>
          </p:cNvSpPr>
          <p:nvPr>
            <p:ph type="title"/>
          </p:nvPr>
        </p:nvSpPr>
        <p:spPr/>
        <p:txBody>
          <a:bodyPr/>
          <a:lstStyle/>
          <a:p>
            <a:r>
              <a:rPr lang="en-US" dirty="0"/>
              <a:t>Coding </a:t>
            </a:r>
            <a:r>
              <a:rPr lang="en-US" i="1" dirty="0"/>
              <a:t>cont</a:t>
            </a:r>
            <a:r>
              <a:rPr lang="en-US" dirty="0"/>
              <a:t>.</a:t>
            </a:r>
          </a:p>
        </p:txBody>
      </p:sp>
    </p:spTree>
    <p:extLst>
      <p:ext uri="{BB962C8B-B14F-4D97-AF65-F5344CB8AC3E}">
        <p14:creationId xmlns:p14="http://schemas.microsoft.com/office/powerpoint/2010/main" val="2416536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normAutofit/>
          </a:bodyPr>
          <a:lstStyle/>
          <a:p>
            <a:r>
              <a:rPr lang="en-US" altLang="ja-JP" sz="2000" dirty="0">
                <a:solidFill>
                  <a:srgbClr val="FF0000"/>
                </a:solidFill>
              </a:rPr>
              <a:t>Crossover</a:t>
            </a:r>
            <a:r>
              <a:rPr lang="en-US" altLang="ja-JP" sz="2000" dirty="0"/>
              <a:t>: portions of strings of the two parents are exchanged</a:t>
            </a:r>
          </a:p>
          <a:p>
            <a:endParaRPr lang="en-US" altLang="ja-JP" sz="2000" dirty="0"/>
          </a:p>
          <a:p>
            <a:endParaRPr lang="en-US" altLang="ja-JP" sz="2000" dirty="0"/>
          </a:p>
          <a:p>
            <a:r>
              <a:rPr lang="en-US" altLang="ja-JP" sz="2000" dirty="0">
                <a:solidFill>
                  <a:srgbClr val="FF0000"/>
                </a:solidFill>
                <a:ea typeface="ＭＳ Ｐゴシック" pitchFamily="50" charset="-128"/>
              </a:rPr>
              <a:t>Mutation: </a:t>
            </a:r>
            <a:r>
              <a:rPr lang="en-US" altLang="ja-JP" sz="2000" dirty="0">
                <a:ea typeface="ＭＳ Ｐゴシック" pitchFamily="50" charset="-128"/>
              </a:rPr>
              <a:t>the value of one bit (gene) is changed at random</a:t>
            </a:r>
          </a:p>
          <a:p>
            <a:endParaRPr lang="en-US" altLang="ja-JP" sz="2000" dirty="0">
              <a:ea typeface="ＭＳ Ｐゴシック" pitchFamily="50" charset="-128"/>
            </a:endParaRPr>
          </a:p>
          <a:p>
            <a:r>
              <a:rPr lang="en-US" altLang="ja-JP" sz="2000" dirty="0">
                <a:solidFill>
                  <a:srgbClr val="FF0000"/>
                </a:solidFill>
                <a:ea typeface="ＭＳ Ｐゴシック" pitchFamily="50" charset="-128"/>
              </a:rPr>
              <a:t>Permutation: </a:t>
            </a:r>
            <a:r>
              <a:rPr lang="en-US" altLang="ja-JP" sz="2000" dirty="0">
                <a:ea typeface="ＭＳ Ｐゴシック" pitchFamily="50" charset="-128"/>
              </a:rPr>
              <a:t>the order of a portion of the chromosome is reversed</a:t>
            </a:r>
          </a:p>
          <a:p>
            <a:endParaRPr lang="en-US" altLang="ja-JP" sz="2000" dirty="0">
              <a:ea typeface="ＭＳ Ｐゴシック" pitchFamily="50" charset="-128"/>
            </a:endParaRPr>
          </a:p>
          <a:p>
            <a:r>
              <a:rPr lang="en-US" altLang="ja-JP" sz="2000" dirty="0">
                <a:solidFill>
                  <a:srgbClr val="FF0000"/>
                </a:solidFill>
                <a:ea typeface="ＭＳ Ｐゴシック" pitchFamily="50" charset="-128"/>
              </a:rPr>
              <a:t>Addition/deletion: </a:t>
            </a:r>
            <a:r>
              <a:rPr lang="en-US" altLang="ja-JP" sz="2000" dirty="0">
                <a:ea typeface="ＭＳ Ｐゴシック" pitchFamily="50" charset="-128"/>
              </a:rPr>
              <a:t>one gene is added to/removed from the chromosome</a:t>
            </a:r>
            <a:endParaRPr lang="en-US" altLang="ja-JP" sz="2000" dirty="0"/>
          </a:p>
        </p:txBody>
      </p:sp>
      <p:sp>
        <p:nvSpPr>
          <p:cNvPr id="26626" name="Rectangle 2"/>
          <p:cNvSpPr>
            <a:spLocks noGrp="1" noChangeArrowheads="1"/>
          </p:cNvSpPr>
          <p:nvPr>
            <p:ph type="title"/>
          </p:nvPr>
        </p:nvSpPr>
        <p:spPr/>
        <p:txBody>
          <a:bodyPr/>
          <a:lstStyle/>
          <a:p>
            <a:r>
              <a:rPr lang="en-US" altLang="ja-JP" dirty="0"/>
              <a:t>Genetic Operators</a:t>
            </a:r>
          </a:p>
        </p:txBody>
      </p:sp>
      <p:grpSp>
        <p:nvGrpSpPr>
          <p:cNvPr id="2" name="Group 1"/>
          <p:cNvGrpSpPr/>
          <p:nvPr/>
        </p:nvGrpSpPr>
        <p:grpSpPr>
          <a:xfrm>
            <a:off x="2252620" y="1399986"/>
            <a:ext cx="3605016" cy="609600"/>
            <a:chOff x="2031718" y="1399986"/>
            <a:chExt cx="3605016" cy="609600"/>
          </a:xfrm>
        </p:grpSpPr>
        <p:sp>
          <p:nvSpPr>
            <p:cNvPr id="17413" name="Rectangle 5"/>
            <p:cNvSpPr>
              <a:spLocks noChangeArrowheads="1"/>
            </p:cNvSpPr>
            <p:nvPr/>
          </p:nvSpPr>
          <p:spPr bwMode="auto">
            <a:xfrm>
              <a:off x="2995814" y="1399986"/>
              <a:ext cx="194158"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14" name="Rectangle 6"/>
            <p:cNvSpPr>
              <a:spLocks noChangeArrowheads="1"/>
            </p:cNvSpPr>
            <p:nvPr/>
          </p:nvSpPr>
          <p:spPr bwMode="auto">
            <a:xfrm>
              <a:off x="2802995" y="1399986"/>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15" name="Rectangle 7"/>
            <p:cNvSpPr>
              <a:spLocks noChangeArrowheads="1"/>
            </p:cNvSpPr>
            <p:nvPr/>
          </p:nvSpPr>
          <p:spPr bwMode="auto">
            <a:xfrm>
              <a:off x="2610175" y="1399986"/>
              <a:ext cx="194158"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16" name="Rectangle 8"/>
            <p:cNvSpPr>
              <a:spLocks noChangeArrowheads="1"/>
            </p:cNvSpPr>
            <p:nvPr/>
          </p:nvSpPr>
          <p:spPr bwMode="auto">
            <a:xfrm>
              <a:off x="2417356" y="1399986"/>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17" name="Rectangle 9"/>
            <p:cNvSpPr>
              <a:spLocks noChangeArrowheads="1"/>
            </p:cNvSpPr>
            <p:nvPr/>
          </p:nvSpPr>
          <p:spPr bwMode="auto">
            <a:xfrm>
              <a:off x="2223198" y="1399986"/>
              <a:ext cx="194158"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18" name="Rectangle 10"/>
            <p:cNvSpPr>
              <a:spLocks noChangeArrowheads="1"/>
            </p:cNvSpPr>
            <p:nvPr/>
          </p:nvSpPr>
          <p:spPr bwMode="auto">
            <a:xfrm>
              <a:off x="2031718" y="1399986"/>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19" name="Rectangle 11"/>
            <p:cNvSpPr>
              <a:spLocks noChangeArrowheads="1"/>
            </p:cNvSpPr>
            <p:nvPr/>
          </p:nvSpPr>
          <p:spPr bwMode="auto">
            <a:xfrm>
              <a:off x="3001539" y="1843331"/>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0" name="Rectangle 12"/>
            <p:cNvSpPr>
              <a:spLocks noChangeArrowheads="1"/>
            </p:cNvSpPr>
            <p:nvPr/>
          </p:nvSpPr>
          <p:spPr bwMode="auto">
            <a:xfrm>
              <a:off x="2810059" y="1843331"/>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1" name="Rectangle 13"/>
            <p:cNvSpPr>
              <a:spLocks noChangeArrowheads="1"/>
            </p:cNvSpPr>
            <p:nvPr/>
          </p:nvSpPr>
          <p:spPr bwMode="auto">
            <a:xfrm>
              <a:off x="2615901" y="1843331"/>
              <a:ext cx="194158"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2" name="Rectangle 14"/>
            <p:cNvSpPr>
              <a:spLocks noChangeArrowheads="1"/>
            </p:cNvSpPr>
            <p:nvPr/>
          </p:nvSpPr>
          <p:spPr bwMode="auto">
            <a:xfrm>
              <a:off x="2423082" y="1843331"/>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3" name="Rectangle 15"/>
            <p:cNvSpPr>
              <a:spLocks noChangeArrowheads="1"/>
            </p:cNvSpPr>
            <p:nvPr/>
          </p:nvSpPr>
          <p:spPr bwMode="auto">
            <a:xfrm>
              <a:off x="2230263" y="1843331"/>
              <a:ext cx="194158"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4" name="Rectangle 16"/>
            <p:cNvSpPr>
              <a:spLocks noChangeArrowheads="1"/>
            </p:cNvSpPr>
            <p:nvPr/>
          </p:nvSpPr>
          <p:spPr bwMode="auto">
            <a:xfrm>
              <a:off x="2037444" y="1843331"/>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5" name="Rectangle 17"/>
            <p:cNvSpPr>
              <a:spLocks noChangeArrowheads="1"/>
            </p:cNvSpPr>
            <p:nvPr/>
          </p:nvSpPr>
          <p:spPr bwMode="auto">
            <a:xfrm>
              <a:off x="5438189" y="1399986"/>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6" name="Rectangle 18"/>
            <p:cNvSpPr>
              <a:spLocks noChangeArrowheads="1"/>
            </p:cNvSpPr>
            <p:nvPr/>
          </p:nvSpPr>
          <p:spPr bwMode="auto">
            <a:xfrm>
              <a:off x="5245370" y="1399986"/>
              <a:ext cx="194158"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7" name="Rectangle 19"/>
            <p:cNvSpPr>
              <a:spLocks noChangeArrowheads="1"/>
            </p:cNvSpPr>
            <p:nvPr/>
          </p:nvSpPr>
          <p:spPr bwMode="auto">
            <a:xfrm>
              <a:off x="5052551" y="1399986"/>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8" name="Rectangle 20"/>
            <p:cNvSpPr>
              <a:spLocks noChangeArrowheads="1"/>
            </p:cNvSpPr>
            <p:nvPr/>
          </p:nvSpPr>
          <p:spPr bwMode="auto">
            <a:xfrm>
              <a:off x="4858393" y="1399986"/>
              <a:ext cx="194158"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29" name="Rectangle 21"/>
            <p:cNvSpPr>
              <a:spLocks noChangeArrowheads="1"/>
            </p:cNvSpPr>
            <p:nvPr/>
          </p:nvSpPr>
          <p:spPr bwMode="auto">
            <a:xfrm>
              <a:off x="4666913" y="1399986"/>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0" name="Rectangle 22"/>
            <p:cNvSpPr>
              <a:spLocks noChangeArrowheads="1"/>
            </p:cNvSpPr>
            <p:nvPr/>
          </p:nvSpPr>
          <p:spPr bwMode="auto">
            <a:xfrm>
              <a:off x="4475433" y="1399986"/>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1" name="Rectangle 23"/>
            <p:cNvSpPr>
              <a:spLocks noChangeArrowheads="1"/>
            </p:cNvSpPr>
            <p:nvPr/>
          </p:nvSpPr>
          <p:spPr bwMode="auto">
            <a:xfrm>
              <a:off x="5445254" y="1843331"/>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2" name="Rectangle 24"/>
            <p:cNvSpPr>
              <a:spLocks noChangeArrowheads="1"/>
            </p:cNvSpPr>
            <p:nvPr/>
          </p:nvSpPr>
          <p:spPr bwMode="auto">
            <a:xfrm>
              <a:off x="5251096" y="1843331"/>
              <a:ext cx="194158"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3" name="Rectangle 25"/>
            <p:cNvSpPr>
              <a:spLocks noChangeArrowheads="1"/>
            </p:cNvSpPr>
            <p:nvPr/>
          </p:nvSpPr>
          <p:spPr bwMode="auto">
            <a:xfrm>
              <a:off x="5058277" y="1843331"/>
              <a:ext cx="191480"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4" name="Rectangle 26"/>
            <p:cNvSpPr>
              <a:spLocks noChangeArrowheads="1"/>
            </p:cNvSpPr>
            <p:nvPr/>
          </p:nvSpPr>
          <p:spPr bwMode="auto">
            <a:xfrm>
              <a:off x="4865457" y="1843331"/>
              <a:ext cx="194158" cy="166255"/>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5" name="Rectangle 27"/>
            <p:cNvSpPr>
              <a:spLocks noChangeArrowheads="1"/>
            </p:cNvSpPr>
            <p:nvPr/>
          </p:nvSpPr>
          <p:spPr bwMode="auto">
            <a:xfrm>
              <a:off x="4672638" y="1843331"/>
              <a:ext cx="191480"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36" name="Rectangle 28"/>
            <p:cNvSpPr>
              <a:spLocks noChangeArrowheads="1"/>
            </p:cNvSpPr>
            <p:nvPr/>
          </p:nvSpPr>
          <p:spPr bwMode="auto">
            <a:xfrm>
              <a:off x="4479819" y="1843331"/>
              <a:ext cx="194158" cy="166255"/>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6700" name="AutoShape 29"/>
            <p:cNvSpPr>
              <a:spLocks noChangeArrowheads="1"/>
            </p:cNvSpPr>
            <p:nvPr/>
          </p:nvSpPr>
          <p:spPr bwMode="auto">
            <a:xfrm>
              <a:off x="3515724" y="1566241"/>
              <a:ext cx="449911" cy="277091"/>
            </a:xfrm>
            <a:prstGeom prst="rightArrow">
              <a:avLst>
                <a:gd name="adj1" fmla="val 50000"/>
                <a:gd name="adj2" fmla="val 35000"/>
              </a:avLst>
            </a:prstGeom>
            <a:solidFill>
              <a:srgbClr val="FF6600"/>
            </a:solidFill>
            <a:ln w="9525">
              <a:solidFill>
                <a:schemeClr val="tx1"/>
              </a:solidFill>
              <a:miter lim="800000"/>
              <a:headEnd/>
              <a:tailEnd/>
            </a:ln>
          </p:spPr>
          <p:txBody>
            <a:bodyPr wrap="none" anchor="ctr"/>
            <a:lstStyle/>
            <a:p>
              <a:endParaRPr lang="en-US"/>
            </a:p>
          </p:txBody>
        </p:sp>
      </p:grpSp>
      <p:sp>
        <p:nvSpPr>
          <p:cNvPr id="26629" name="Rectangle 30"/>
          <p:cNvSpPr>
            <a:spLocks noChangeArrowheads="1"/>
          </p:cNvSpPr>
          <p:nvPr/>
        </p:nvSpPr>
        <p:spPr bwMode="auto">
          <a:xfrm>
            <a:off x="609600" y="3124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ltLang="ja-JP" sz="2000">
              <a:ea typeface="ＭＳ Ｐゴシック" pitchFamily="50" charset="-128"/>
            </a:endParaRPr>
          </a:p>
        </p:txBody>
      </p:sp>
      <p:grpSp>
        <p:nvGrpSpPr>
          <p:cNvPr id="3" name="Group 2"/>
          <p:cNvGrpSpPr/>
          <p:nvPr/>
        </p:nvGrpSpPr>
        <p:grpSpPr>
          <a:xfrm>
            <a:off x="2158859" y="4851254"/>
            <a:ext cx="3792538" cy="277812"/>
            <a:chOff x="2286000" y="5319426"/>
            <a:chExt cx="3792538" cy="277812"/>
          </a:xfrm>
        </p:grpSpPr>
        <p:sp>
          <p:nvSpPr>
            <p:cNvPr id="17455" name="Rectangle 47"/>
            <p:cNvSpPr>
              <a:spLocks noChangeArrowheads="1"/>
            </p:cNvSpPr>
            <p:nvPr/>
          </p:nvSpPr>
          <p:spPr bwMode="auto">
            <a:xfrm>
              <a:off x="5886450" y="5374988"/>
              <a:ext cx="192088" cy="166688"/>
            </a:xfrm>
            <a:prstGeom prst="rect">
              <a:avLst/>
            </a:prstGeom>
            <a:solidFill>
              <a:srgbClr val="FF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6" name="Rectangle 48"/>
            <p:cNvSpPr>
              <a:spLocks noChangeArrowheads="1"/>
            </p:cNvSpPr>
            <p:nvPr/>
          </p:nvSpPr>
          <p:spPr bwMode="auto">
            <a:xfrm>
              <a:off x="3249613" y="5374988"/>
              <a:ext cx="193675"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7" name="Rectangle 49"/>
            <p:cNvSpPr>
              <a:spLocks noChangeArrowheads="1"/>
            </p:cNvSpPr>
            <p:nvPr/>
          </p:nvSpPr>
          <p:spPr bwMode="auto">
            <a:xfrm>
              <a:off x="3057525" y="5374988"/>
              <a:ext cx="192088"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8" name="Rectangle 50"/>
            <p:cNvSpPr>
              <a:spLocks noChangeArrowheads="1"/>
            </p:cNvSpPr>
            <p:nvPr/>
          </p:nvSpPr>
          <p:spPr bwMode="auto">
            <a:xfrm>
              <a:off x="2863850" y="5374988"/>
              <a:ext cx="193675"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9" name="Rectangle 51"/>
            <p:cNvSpPr>
              <a:spLocks noChangeArrowheads="1"/>
            </p:cNvSpPr>
            <p:nvPr/>
          </p:nvSpPr>
          <p:spPr bwMode="auto">
            <a:xfrm>
              <a:off x="2671763" y="5374988"/>
              <a:ext cx="192087"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0" name="Rectangle 52"/>
            <p:cNvSpPr>
              <a:spLocks noChangeArrowheads="1"/>
            </p:cNvSpPr>
            <p:nvPr/>
          </p:nvSpPr>
          <p:spPr bwMode="auto">
            <a:xfrm>
              <a:off x="2478088" y="5374988"/>
              <a:ext cx="193675"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1" name="Rectangle 53"/>
            <p:cNvSpPr>
              <a:spLocks noChangeArrowheads="1"/>
            </p:cNvSpPr>
            <p:nvPr/>
          </p:nvSpPr>
          <p:spPr bwMode="auto">
            <a:xfrm>
              <a:off x="2286000" y="5374988"/>
              <a:ext cx="192088"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2" name="Rectangle 54"/>
            <p:cNvSpPr>
              <a:spLocks noChangeArrowheads="1"/>
            </p:cNvSpPr>
            <p:nvPr/>
          </p:nvSpPr>
          <p:spPr bwMode="auto">
            <a:xfrm>
              <a:off x="5692775" y="5374988"/>
              <a:ext cx="193675"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3" name="Rectangle 55"/>
            <p:cNvSpPr>
              <a:spLocks noChangeArrowheads="1"/>
            </p:cNvSpPr>
            <p:nvPr/>
          </p:nvSpPr>
          <p:spPr bwMode="auto">
            <a:xfrm>
              <a:off x="5500688" y="5374988"/>
              <a:ext cx="192087"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4" name="Rectangle 56"/>
            <p:cNvSpPr>
              <a:spLocks noChangeArrowheads="1"/>
            </p:cNvSpPr>
            <p:nvPr/>
          </p:nvSpPr>
          <p:spPr bwMode="auto">
            <a:xfrm>
              <a:off x="5307013" y="5374988"/>
              <a:ext cx="193675"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5" name="Rectangle 57"/>
            <p:cNvSpPr>
              <a:spLocks noChangeArrowheads="1"/>
            </p:cNvSpPr>
            <p:nvPr/>
          </p:nvSpPr>
          <p:spPr bwMode="auto">
            <a:xfrm>
              <a:off x="5114925" y="5374988"/>
              <a:ext cx="192088"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6" name="Rectangle 58"/>
            <p:cNvSpPr>
              <a:spLocks noChangeArrowheads="1"/>
            </p:cNvSpPr>
            <p:nvPr/>
          </p:nvSpPr>
          <p:spPr bwMode="auto">
            <a:xfrm>
              <a:off x="4921250" y="5374988"/>
              <a:ext cx="193675"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67" name="Rectangle 59"/>
            <p:cNvSpPr>
              <a:spLocks noChangeArrowheads="1"/>
            </p:cNvSpPr>
            <p:nvPr/>
          </p:nvSpPr>
          <p:spPr bwMode="auto">
            <a:xfrm>
              <a:off x="4729163" y="5374988"/>
              <a:ext cx="192087" cy="166688"/>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6646" name="AutoShape 60"/>
            <p:cNvSpPr>
              <a:spLocks noChangeArrowheads="1"/>
            </p:cNvSpPr>
            <p:nvPr/>
          </p:nvSpPr>
          <p:spPr bwMode="auto">
            <a:xfrm>
              <a:off x="3860800" y="5319426"/>
              <a:ext cx="449263" cy="277812"/>
            </a:xfrm>
            <a:prstGeom prst="rightArrow">
              <a:avLst>
                <a:gd name="adj1" fmla="val 50000"/>
                <a:gd name="adj2" fmla="val 40429"/>
              </a:avLst>
            </a:prstGeom>
            <a:solidFill>
              <a:srgbClr val="FF6600"/>
            </a:solidFill>
            <a:ln w="9525">
              <a:solidFill>
                <a:schemeClr val="tx1"/>
              </a:solidFill>
              <a:miter lim="800000"/>
              <a:headEnd/>
              <a:tailEnd/>
            </a:ln>
          </p:spPr>
          <p:txBody>
            <a:bodyPr wrap="none" anchor="ctr"/>
            <a:lstStyle/>
            <a:p>
              <a:endParaRPr lang="en-US"/>
            </a:p>
          </p:txBody>
        </p:sp>
      </p:grpSp>
      <p:grpSp>
        <p:nvGrpSpPr>
          <p:cNvPr id="26647" name="Group 61"/>
          <p:cNvGrpSpPr>
            <a:grpSpLocks/>
          </p:cNvGrpSpPr>
          <p:nvPr/>
        </p:nvGrpSpPr>
        <p:grpSpPr bwMode="auto">
          <a:xfrm>
            <a:off x="2255697" y="2812519"/>
            <a:ext cx="3598863" cy="277812"/>
            <a:chOff x="1368" y="2160"/>
            <a:chExt cx="2688" cy="240"/>
          </a:xfrm>
        </p:grpSpPr>
        <p:sp>
          <p:nvSpPr>
            <p:cNvPr id="17470" name="Rectangle 62"/>
            <p:cNvSpPr>
              <a:spLocks noChangeArrowheads="1"/>
            </p:cNvSpPr>
            <p:nvPr/>
          </p:nvSpPr>
          <p:spPr bwMode="auto">
            <a:xfrm>
              <a:off x="2088" y="2208"/>
              <a:ext cx="145"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1" name="Rectangle 63"/>
            <p:cNvSpPr>
              <a:spLocks noChangeArrowheads="1"/>
            </p:cNvSpPr>
            <p:nvPr/>
          </p:nvSpPr>
          <p:spPr bwMode="auto">
            <a:xfrm>
              <a:off x="1944" y="220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2" name="Rectangle 64"/>
            <p:cNvSpPr>
              <a:spLocks noChangeArrowheads="1"/>
            </p:cNvSpPr>
            <p:nvPr/>
          </p:nvSpPr>
          <p:spPr bwMode="auto">
            <a:xfrm>
              <a:off x="1800" y="2208"/>
              <a:ext cx="145"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3" name="Rectangle 65"/>
            <p:cNvSpPr>
              <a:spLocks noChangeArrowheads="1"/>
            </p:cNvSpPr>
            <p:nvPr/>
          </p:nvSpPr>
          <p:spPr bwMode="auto">
            <a:xfrm>
              <a:off x="1656" y="220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4" name="Rectangle 66"/>
            <p:cNvSpPr>
              <a:spLocks noChangeArrowheads="1"/>
            </p:cNvSpPr>
            <p:nvPr/>
          </p:nvSpPr>
          <p:spPr bwMode="auto">
            <a:xfrm>
              <a:off x="1511" y="2208"/>
              <a:ext cx="145"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5" name="Rectangle 67"/>
            <p:cNvSpPr>
              <a:spLocks noChangeArrowheads="1"/>
            </p:cNvSpPr>
            <p:nvPr/>
          </p:nvSpPr>
          <p:spPr bwMode="auto">
            <a:xfrm>
              <a:off x="1368" y="220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6" name="Rectangle 68"/>
            <p:cNvSpPr>
              <a:spLocks noChangeArrowheads="1"/>
            </p:cNvSpPr>
            <p:nvPr/>
          </p:nvSpPr>
          <p:spPr bwMode="auto">
            <a:xfrm>
              <a:off x="3913" y="220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7" name="Rectangle 69"/>
            <p:cNvSpPr>
              <a:spLocks noChangeArrowheads="1"/>
            </p:cNvSpPr>
            <p:nvPr/>
          </p:nvSpPr>
          <p:spPr bwMode="auto">
            <a:xfrm>
              <a:off x="3768" y="2208"/>
              <a:ext cx="145"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8" name="Rectangle 70"/>
            <p:cNvSpPr>
              <a:spLocks noChangeArrowheads="1"/>
            </p:cNvSpPr>
            <p:nvPr/>
          </p:nvSpPr>
          <p:spPr bwMode="auto">
            <a:xfrm>
              <a:off x="3624" y="220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79" name="Rectangle 71"/>
            <p:cNvSpPr>
              <a:spLocks noChangeArrowheads="1"/>
            </p:cNvSpPr>
            <p:nvPr/>
          </p:nvSpPr>
          <p:spPr bwMode="auto">
            <a:xfrm>
              <a:off x="3480" y="2208"/>
              <a:ext cx="145"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80" name="Rectangle 72"/>
            <p:cNvSpPr>
              <a:spLocks noChangeArrowheads="1"/>
            </p:cNvSpPr>
            <p:nvPr/>
          </p:nvSpPr>
          <p:spPr bwMode="auto">
            <a:xfrm>
              <a:off x="3336" y="220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81" name="Rectangle 73"/>
            <p:cNvSpPr>
              <a:spLocks noChangeArrowheads="1"/>
            </p:cNvSpPr>
            <p:nvPr/>
          </p:nvSpPr>
          <p:spPr bwMode="auto">
            <a:xfrm>
              <a:off x="3192" y="2208"/>
              <a:ext cx="145"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6662" name="AutoShape 74"/>
            <p:cNvSpPr>
              <a:spLocks noChangeArrowheads="1"/>
            </p:cNvSpPr>
            <p:nvPr/>
          </p:nvSpPr>
          <p:spPr bwMode="auto">
            <a:xfrm>
              <a:off x="2544" y="2160"/>
              <a:ext cx="336" cy="240"/>
            </a:xfrm>
            <a:prstGeom prst="rightArrow">
              <a:avLst>
                <a:gd name="adj1" fmla="val 50000"/>
                <a:gd name="adj2" fmla="val 35000"/>
              </a:avLst>
            </a:prstGeom>
            <a:solidFill>
              <a:srgbClr val="FF6600"/>
            </a:solidFill>
            <a:ln w="9525">
              <a:solidFill>
                <a:schemeClr val="tx1"/>
              </a:solidFill>
              <a:miter lim="800000"/>
              <a:headEnd/>
              <a:tailEnd/>
            </a:ln>
          </p:spPr>
          <p:txBody>
            <a:bodyPr wrap="none" anchor="ctr"/>
            <a:lstStyle/>
            <a:p>
              <a:endParaRPr lang="en-US"/>
            </a:p>
          </p:txBody>
        </p:sp>
      </p:grpSp>
      <p:grpSp>
        <p:nvGrpSpPr>
          <p:cNvPr id="4" name="Group 3"/>
          <p:cNvGrpSpPr/>
          <p:nvPr/>
        </p:nvGrpSpPr>
        <p:grpSpPr>
          <a:xfrm>
            <a:off x="2255697" y="3814126"/>
            <a:ext cx="3598863" cy="374650"/>
            <a:chOff x="2133600" y="4018948"/>
            <a:chExt cx="3598863" cy="374650"/>
          </a:xfrm>
        </p:grpSpPr>
        <p:grpSp>
          <p:nvGrpSpPr>
            <p:cNvPr id="26632" name="Group 33"/>
            <p:cNvGrpSpPr>
              <a:grpSpLocks/>
            </p:cNvGrpSpPr>
            <p:nvPr/>
          </p:nvGrpSpPr>
          <p:grpSpPr bwMode="auto">
            <a:xfrm>
              <a:off x="2133600" y="4034823"/>
              <a:ext cx="3598863" cy="277813"/>
              <a:chOff x="1344" y="2880"/>
              <a:chExt cx="2688" cy="240"/>
            </a:xfrm>
          </p:grpSpPr>
          <p:sp>
            <p:nvSpPr>
              <p:cNvPr id="17442" name="Rectangle 34"/>
              <p:cNvSpPr>
                <a:spLocks noChangeArrowheads="1"/>
              </p:cNvSpPr>
              <p:nvPr/>
            </p:nvSpPr>
            <p:spPr bwMode="auto">
              <a:xfrm>
                <a:off x="2064" y="2928"/>
                <a:ext cx="145"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3" name="Rectangle 35"/>
              <p:cNvSpPr>
                <a:spLocks noChangeArrowheads="1"/>
              </p:cNvSpPr>
              <p:nvPr/>
            </p:nvSpPr>
            <p:spPr bwMode="auto">
              <a:xfrm>
                <a:off x="1920" y="2928"/>
                <a:ext cx="143"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4" name="Rectangle 36"/>
              <p:cNvSpPr>
                <a:spLocks noChangeArrowheads="1"/>
              </p:cNvSpPr>
              <p:nvPr/>
            </p:nvSpPr>
            <p:spPr bwMode="auto">
              <a:xfrm>
                <a:off x="1776" y="2928"/>
                <a:ext cx="145" cy="144"/>
              </a:xfrm>
              <a:prstGeom prst="rect">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5" name="Rectangle 37"/>
              <p:cNvSpPr>
                <a:spLocks noChangeArrowheads="1"/>
              </p:cNvSpPr>
              <p:nvPr/>
            </p:nvSpPr>
            <p:spPr bwMode="auto">
              <a:xfrm>
                <a:off x="1632" y="2928"/>
                <a:ext cx="143"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6" name="Rectangle 38"/>
              <p:cNvSpPr>
                <a:spLocks noChangeArrowheads="1"/>
              </p:cNvSpPr>
              <p:nvPr/>
            </p:nvSpPr>
            <p:spPr bwMode="auto">
              <a:xfrm>
                <a:off x="1487" y="2928"/>
                <a:ext cx="145"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7" name="Rectangle 39"/>
              <p:cNvSpPr>
                <a:spLocks noChangeArrowheads="1"/>
              </p:cNvSpPr>
              <p:nvPr/>
            </p:nvSpPr>
            <p:spPr bwMode="auto">
              <a:xfrm>
                <a:off x="1344" y="2928"/>
                <a:ext cx="143"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8" name="Rectangle 40"/>
              <p:cNvSpPr>
                <a:spLocks noChangeArrowheads="1"/>
              </p:cNvSpPr>
              <p:nvPr/>
            </p:nvSpPr>
            <p:spPr bwMode="auto">
              <a:xfrm>
                <a:off x="3889" y="2928"/>
                <a:ext cx="143"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49" name="Rectangle 41"/>
              <p:cNvSpPr>
                <a:spLocks noChangeArrowheads="1"/>
              </p:cNvSpPr>
              <p:nvPr/>
            </p:nvSpPr>
            <p:spPr bwMode="auto">
              <a:xfrm>
                <a:off x="3744" y="2928"/>
                <a:ext cx="145" cy="144"/>
              </a:xfrm>
              <a:prstGeom prst="rect">
                <a:avLst/>
              </a:prstGeom>
              <a:solidFill>
                <a:schemeClr val="accent2"/>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0" name="Rectangle 42"/>
              <p:cNvSpPr>
                <a:spLocks noChangeArrowheads="1"/>
              </p:cNvSpPr>
              <p:nvPr/>
            </p:nvSpPr>
            <p:spPr bwMode="auto">
              <a:xfrm>
                <a:off x="3600" y="2928"/>
                <a:ext cx="143" cy="144"/>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1" name="Rectangle 43"/>
              <p:cNvSpPr>
                <a:spLocks noChangeArrowheads="1"/>
              </p:cNvSpPr>
              <p:nvPr/>
            </p:nvSpPr>
            <p:spPr bwMode="auto">
              <a:xfrm>
                <a:off x="3456" y="2928"/>
                <a:ext cx="145" cy="144"/>
              </a:xfrm>
              <a:prstGeom prst="rect">
                <a:avLst/>
              </a:prstGeom>
              <a:solidFill>
                <a:srgbClr val="00FF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2" name="Rectangle 44"/>
              <p:cNvSpPr>
                <a:spLocks noChangeArrowheads="1"/>
              </p:cNvSpPr>
              <p:nvPr/>
            </p:nvSpPr>
            <p:spPr bwMode="auto">
              <a:xfrm>
                <a:off x="3312" y="2928"/>
                <a:ext cx="143" cy="144"/>
              </a:xfrm>
              <a:prstGeom prst="rect">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17453" name="Rectangle 45"/>
              <p:cNvSpPr>
                <a:spLocks noChangeArrowheads="1"/>
              </p:cNvSpPr>
              <p:nvPr/>
            </p:nvSpPr>
            <p:spPr bwMode="auto">
              <a:xfrm>
                <a:off x="3168" y="2928"/>
                <a:ext cx="145" cy="144"/>
              </a:xfrm>
              <a:prstGeom prst="rect">
                <a:avLst/>
              </a:prstGeom>
              <a:solidFill>
                <a:srgbClr val="0000FF"/>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6675" name="AutoShape 46"/>
              <p:cNvSpPr>
                <a:spLocks noChangeArrowheads="1"/>
              </p:cNvSpPr>
              <p:nvPr/>
            </p:nvSpPr>
            <p:spPr bwMode="auto">
              <a:xfrm>
                <a:off x="2520" y="2880"/>
                <a:ext cx="336" cy="240"/>
              </a:xfrm>
              <a:prstGeom prst="rightArrow">
                <a:avLst>
                  <a:gd name="adj1" fmla="val 50000"/>
                  <a:gd name="adj2" fmla="val 35000"/>
                </a:avLst>
              </a:prstGeom>
              <a:solidFill>
                <a:srgbClr val="FF6600"/>
              </a:solidFill>
              <a:ln w="9525">
                <a:solidFill>
                  <a:schemeClr val="tx1"/>
                </a:solidFill>
                <a:miter lim="800000"/>
                <a:headEnd/>
                <a:tailEnd/>
              </a:ln>
            </p:spPr>
            <p:txBody>
              <a:bodyPr wrap="none" anchor="ctr"/>
              <a:lstStyle/>
              <a:p>
                <a:endParaRPr lang="en-US"/>
              </a:p>
            </p:txBody>
          </p:sp>
        </p:grpSp>
        <p:sp>
          <p:nvSpPr>
            <p:cNvPr id="26648" name="Rectangle 75"/>
            <p:cNvSpPr>
              <a:spLocks noChangeArrowheads="1"/>
            </p:cNvSpPr>
            <p:nvPr/>
          </p:nvSpPr>
          <p:spPr bwMode="auto">
            <a:xfrm>
              <a:off x="2325688" y="4025298"/>
              <a:ext cx="579437" cy="368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9" name="Rectangle 76"/>
            <p:cNvSpPr>
              <a:spLocks noChangeArrowheads="1"/>
            </p:cNvSpPr>
            <p:nvPr/>
          </p:nvSpPr>
          <p:spPr bwMode="auto">
            <a:xfrm>
              <a:off x="4768850" y="4018948"/>
              <a:ext cx="579438" cy="368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72836437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quarter" idx="10"/>
          </p:nvPr>
        </p:nvSpPr>
        <p:spPr/>
        <p:txBody>
          <a:bodyPr/>
          <a:lstStyle/>
          <a:p>
            <a:r>
              <a:rPr lang="en-US"/>
              <a:t>Multiple point crossover</a:t>
            </a:r>
          </a:p>
          <a:p>
            <a:r>
              <a:rPr lang="en-US"/>
              <a:t>Uniform crossover </a:t>
            </a:r>
          </a:p>
          <a:p>
            <a:r>
              <a:rPr lang="en-US"/>
              <a:t>Bell-curve crossover for real numbers</a:t>
            </a:r>
          </a:p>
          <a:p>
            <a:r>
              <a:rPr lang="en-US"/>
              <a:t>Multi-parent crossover</a:t>
            </a:r>
            <a:endParaRPr lang="en-US" dirty="0"/>
          </a:p>
        </p:txBody>
      </p:sp>
      <p:sp>
        <p:nvSpPr>
          <p:cNvPr id="24578" name="Rectangle 2"/>
          <p:cNvSpPr>
            <a:spLocks noGrp="1" noChangeArrowheads="1"/>
          </p:cNvSpPr>
          <p:nvPr>
            <p:ph type="title"/>
          </p:nvPr>
        </p:nvSpPr>
        <p:spPr/>
        <p:txBody>
          <a:bodyPr/>
          <a:lstStyle/>
          <a:p>
            <a:r>
              <a:rPr lang="en-US" dirty="0"/>
              <a:t>Other Kinds of Crossover</a:t>
            </a:r>
          </a:p>
        </p:txBody>
      </p:sp>
    </p:spTree>
    <p:extLst>
      <p:ext uri="{BB962C8B-B14F-4D97-AF65-F5344CB8AC3E}">
        <p14:creationId xmlns:p14="http://schemas.microsoft.com/office/powerpoint/2010/main" val="2295412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8098549-A9DE-BE8F-168D-BB7B7B42589C}"/>
                  </a:ext>
                </a:extLst>
              </p:cNvPr>
              <p:cNvSpPr>
                <a:spLocks noGrp="1"/>
              </p:cNvSpPr>
              <p:nvPr>
                <p:ph type="body" sz="quarter" idx="10"/>
              </p:nvPr>
            </p:nvSpPr>
            <p:spPr/>
            <p:txBody>
              <a:bodyPr>
                <a:normAutofit/>
              </a:bodyPr>
              <a:lstStyle/>
              <a:p>
                <a:r>
                  <a:rPr lang="en-US" sz="2000" dirty="0"/>
                  <a:t>two parents of stacking sequence design are </a:t>
                </a:r>
                <a14:m>
                  <m:oMath xmlns:m="http://schemas.openxmlformats.org/officeDocument/2006/math">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45</m:t>
                        </m:r>
                      </m:e>
                      <m:sub>
                        <m:r>
                          <a:rPr lang="en-US" sz="2000">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0</m:t>
                        </m:r>
                      </m:e>
                      <m:sub>
                        <m:r>
                          <a:rPr lang="en-US" sz="2000">
                            <a:latin typeface="Cambria Math" panose="02040503050406030204" pitchFamily="18" charset="0"/>
                          </a:rPr>
                          <m:t>4</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90</m:t>
                        </m:r>
                      </m:e>
                      <m:sub>
                        <m:r>
                          <a:rPr lang="en-US" sz="2000">
                            <a:latin typeface="Cambria Math" panose="02040503050406030204" pitchFamily="18" charset="0"/>
                          </a:rPr>
                          <m:t>2</m:t>
                        </m:r>
                      </m:sub>
                    </m:sSub>
                    <m:r>
                      <a:rPr lang="en-US" sz="2000">
                        <a:latin typeface="Cambria Math" panose="02040503050406030204" pitchFamily="18" charset="0"/>
                      </a:rPr>
                      <m:t>]</m:t>
                    </m:r>
                    <m:r>
                      <m:rPr>
                        <m:sty m:val="p"/>
                      </m:rPr>
                      <a:rPr lang="en-US" sz="2000">
                        <a:latin typeface="Cambria Math" panose="02040503050406030204" pitchFamily="18" charset="0"/>
                      </a:rPr>
                      <m:t>s</m:t>
                    </m:r>
                    <m:r>
                      <a:rPr lang="en-US" sz="2000">
                        <a:latin typeface="Cambria Math" panose="02040503050406030204" pitchFamily="18" charset="0"/>
                      </a:rPr>
                      <m:t> </m:t>
                    </m:r>
                  </m:oMath>
                </a14:m>
                <a:r>
                  <a:rPr lang="en-US" sz="2000" dirty="0"/>
                  <a:t>and </a:t>
                </a:r>
                <a14:m>
                  <m:oMath xmlns:m="http://schemas.openxmlformats.org/officeDocument/2006/math">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45</m:t>
                        </m:r>
                      </m:e>
                      <m:sub>
                        <m:r>
                          <a:rPr lang="en-US" sz="2000">
                            <a:latin typeface="Cambria Math" panose="02040503050406030204" pitchFamily="18" charset="0"/>
                          </a:rPr>
                          <m:t>4</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0</m:t>
                        </m:r>
                      </m:e>
                      <m:sub>
                        <m:r>
                          <a:rPr lang="en-US" sz="2000">
                            <a:latin typeface="Cambria Math" panose="02040503050406030204" pitchFamily="18" charset="0"/>
                          </a:rPr>
                          <m:t>2</m:t>
                        </m:r>
                      </m:sub>
                    </m:sSub>
                    <m:r>
                      <a:rPr lang="en-US" sz="2000">
                        <a:latin typeface="Cambria Math" panose="02040503050406030204" pitchFamily="18" charset="0"/>
                      </a:rPr>
                      <m:t>]</m:t>
                    </m:r>
                    <m:r>
                      <m:rPr>
                        <m:sty m:val="p"/>
                      </m:rPr>
                      <a:rPr lang="en-US" sz="2000">
                        <a:latin typeface="Cambria Math" panose="02040503050406030204" pitchFamily="18" charset="0"/>
                      </a:rPr>
                      <m:t>s</m:t>
                    </m:r>
                  </m:oMath>
                </a14:m>
                <a:r>
                  <a:rPr lang="en-US" sz="2000" dirty="0"/>
                  <a:t> with 5-digit genes. Crossover occurred at the second digit</a:t>
                </a:r>
              </a:p>
              <a:p>
                <a:endParaRPr lang="en-US" sz="2000" dirty="0"/>
              </a:p>
              <a:p>
                <a:endParaRPr lang="en-US" sz="2000" dirty="0"/>
              </a:p>
              <a:p>
                <a:r>
                  <a:rPr lang="en-US" sz="2000" dirty="0"/>
                  <a:t>Crossover at the second digit</a:t>
                </a:r>
              </a:p>
              <a:p>
                <a:endParaRPr lang="en-US" sz="2000" dirty="0"/>
              </a:p>
              <a:p>
                <a:endParaRPr lang="en-US" sz="2000" dirty="0"/>
              </a:p>
              <a:p>
                <a:r>
                  <a:rPr lang="en-US" sz="2000" dirty="0"/>
                  <a:t>the stacking sequences of the two children</a:t>
                </a:r>
                <a:endParaRPr lang="en-US" sz="1800" dirty="0"/>
              </a:p>
            </p:txBody>
          </p:sp>
        </mc:Choice>
        <mc:Fallback xmlns="">
          <p:sp>
            <p:nvSpPr>
              <p:cNvPr id="2" name="Text Placeholder 1">
                <a:extLst>
                  <a:ext uri="{FF2B5EF4-FFF2-40B4-BE49-F238E27FC236}">
                    <a16:creationId xmlns:a16="http://schemas.microsoft.com/office/drawing/2014/main" id="{98098549-A9DE-BE8F-168D-BB7B7B42589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08E4CE6-F51C-7DD9-A8E0-24C0E59B9179}"/>
              </a:ext>
            </a:extLst>
          </p:cNvPr>
          <p:cNvSpPr>
            <a:spLocks noGrp="1"/>
          </p:cNvSpPr>
          <p:nvPr>
            <p:ph type="title"/>
          </p:nvPr>
        </p:nvSpPr>
        <p:spPr/>
        <p:txBody>
          <a:bodyPr/>
          <a:lstStyle/>
          <a:p>
            <a:r>
              <a:rPr lang="en-US" dirty="0"/>
              <a:t>Ex6.4) Crossover Operator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29B0E7-BF9B-19B0-3872-33DE11A6379D}"/>
                  </a:ext>
                </a:extLst>
              </p:cNvPr>
              <p:cNvSpPr txBox="1"/>
              <p:nvPr/>
            </p:nvSpPr>
            <p:spPr>
              <a:xfrm>
                <a:off x="1202788" y="1533378"/>
                <a:ext cx="2678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Parent</m:t>
                      </m:r>
                      <m:r>
                        <a:rPr lang="en-US" i="1">
                          <a:latin typeface="Cambria Math" panose="02040503050406030204" pitchFamily="18" charset="0"/>
                        </a:rPr>
                        <m:t> 1  :  [2/2/1/1/3]</m:t>
                      </m:r>
                    </m:oMath>
                  </m:oMathPara>
                </a14:m>
                <a:endParaRPr lang="en-US" dirty="0"/>
              </a:p>
            </p:txBody>
          </p:sp>
        </mc:Choice>
        <mc:Fallback xmlns="">
          <p:sp>
            <p:nvSpPr>
              <p:cNvPr id="7" name="TextBox 6">
                <a:extLst>
                  <a:ext uri="{FF2B5EF4-FFF2-40B4-BE49-F238E27FC236}">
                    <a16:creationId xmlns:a16="http://schemas.microsoft.com/office/drawing/2014/main" id="{D529B0E7-BF9B-19B0-3872-33DE11A6379D}"/>
                  </a:ext>
                </a:extLst>
              </p:cNvPr>
              <p:cNvSpPr txBox="1">
                <a:spLocks noRot="1" noChangeAspect="1" noMove="1" noResize="1" noEditPoints="1" noAdjustHandles="1" noChangeArrowheads="1" noChangeShapeType="1" noTextEdit="1"/>
              </p:cNvSpPr>
              <p:nvPr/>
            </p:nvSpPr>
            <p:spPr>
              <a:xfrm>
                <a:off x="1202788" y="1533378"/>
                <a:ext cx="2678938" cy="369332"/>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28AF93-DAD4-5B47-A2C1-BC271160D7F5}"/>
                  </a:ext>
                </a:extLst>
              </p:cNvPr>
              <p:cNvSpPr txBox="1"/>
              <p:nvPr/>
            </p:nvSpPr>
            <p:spPr>
              <a:xfrm>
                <a:off x="1202788" y="1969730"/>
                <a:ext cx="2678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Parent</m:t>
                      </m:r>
                      <m:r>
                        <a:rPr lang="en-US" i="1">
                          <a:latin typeface="Cambria Math" panose="02040503050406030204" pitchFamily="18" charset="0"/>
                        </a:rPr>
                        <m:t> 2  :  [2/2/2/2/1]</m:t>
                      </m:r>
                    </m:oMath>
                  </m:oMathPara>
                </a14:m>
                <a:endParaRPr lang="en-US" dirty="0"/>
              </a:p>
            </p:txBody>
          </p:sp>
        </mc:Choice>
        <mc:Fallback xmlns="">
          <p:sp>
            <p:nvSpPr>
              <p:cNvPr id="12" name="TextBox 11">
                <a:extLst>
                  <a:ext uri="{FF2B5EF4-FFF2-40B4-BE49-F238E27FC236}">
                    <a16:creationId xmlns:a16="http://schemas.microsoft.com/office/drawing/2014/main" id="{5928AF93-DAD4-5B47-A2C1-BC271160D7F5}"/>
                  </a:ext>
                </a:extLst>
              </p:cNvPr>
              <p:cNvSpPr txBox="1">
                <a:spLocks noRot="1" noChangeAspect="1" noMove="1" noResize="1" noEditPoints="1" noAdjustHandles="1" noChangeArrowheads="1" noChangeShapeType="1" noTextEdit="1"/>
              </p:cNvSpPr>
              <p:nvPr/>
            </p:nvSpPr>
            <p:spPr>
              <a:xfrm>
                <a:off x="1202788" y="1969730"/>
                <a:ext cx="2678938"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D14793A-209E-49A6-86EE-ADE34CE1DE10}"/>
                  </a:ext>
                </a:extLst>
              </p:cNvPr>
              <p:cNvSpPr txBox="1"/>
              <p:nvPr/>
            </p:nvSpPr>
            <p:spPr>
              <a:xfrm>
                <a:off x="1350264" y="3003452"/>
                <a:ext cx="25314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Child</m:t>
                      </m:r>
                      <m:r>
                        <a:rPr lang="en-US" i="1">
                          <a:latin typeface="Cambria Math" panose="02040503050406030204" pitchFamily="18" charset="0"/>
                        </a:rPr>
                        <m:t> 1  :  [2/2/1/2/1]</m:t>
                      </m:r>
                    </m:oMath>
                  </m:oMathPara>
                </a14:m>
                <a:endParaRPr lang="en-US" dirty="0"/>
              </a:p>
            </p:txBody>
          </p:sp>
        </mc:Choice>
        <mc:Fallback xmlns="">
          <p:sp>
            <p:nvSpPr>
              <p:cNvPr id="17" name="TextBox 16">
                <a:extLst>
                  <a:ext uri="{FF2B5EF4-FFF2-40B4-BE49-F238E27FC236}">
                    <a16:creationId xmlns:a16="http://schemas.microsoft.com/office/drawing/2014/main" id="{3D14793A-209E-49A6-86EE-ADE34CE1DE10}"/>
                  </a:ext>
                </a:extLst>
              </p:cNvPr>
              <p:cNvSpPr txBox="1">
                <a:spLocks noRot="1" noChangeAspect="1" noMove="1" noResize="1" noEditPoints="1" noAdjustHandles="1" noChangeArrowheads="1" noChangeShapeType="1" noTextEdit="1"/>
              </p:cNvSpPr>
              <p:nvPr/>
            </p:nvSpPr>
            <p:spPr>
              <a:xfrm>
                <a:off x="1350264" y="3003452"/>
                <a:ext cx="2531462"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7A85FB4-8750-B956-B5A8-95F8486D73E5}"/>
                  </a:ext>
                </a:extLst>
              </p:cNvPr>
              <p:cNvSpPr txBox="1"/>
              <p:nvPr/>
            </p:nvSpPr>
            <p:spPr>
              <a:xfrm>
                <a:off x="1350264" y="3488788"/>
                <a:ext cx="25314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Child</m:t>
                      </m:r>
                      <m:r>
                        <a:rPr lang="en-US" i="1">
                          <a:latin typeface="Cambria Math" panose="02040503050406030204" pitchFamily="18" charset="0"/>
                        </a:rPr>
                        <m:t> 2  :  [2/2/1/1/3]</m:t>
                      </m:r>
                    </m:oMath>
                  </m:oMathPara>
                </a14:m>
                <a:endParaRPr lang="en-US" dirty="0"/>
              </a:p>
            </p:txBody>
          </p:sp>
        </mc:Choice>
        <mc:Fallback xmlns="">
          <p:sp>
            <p:nvSpPr>
              <p:cNvPr id="19" name="TextBox 18">
                <a:extLst>
                  <a:ext uri="{FF2B5EF4-FFF2-40B4-BE49-F238E27FC236}">
                    <a16:creationId xmlns:a16="http://schemas.microsoft.com/office/drawing/2014/main" id="{17A85FB4-8750-B956-B5A8-95F8486D73E5}"/>
                  </a:ext>
                </a:extLst>
              </p:cNvPr>
              <p:cNvSpPr txBox="1">
                <a:spLocks noRot="1" noChangeAspect="1" noMove="1" noResize="1" noEditPoints="1" noAdjustHandles="1" noChangeArrowheads="1" noChangeShapeType="1" noTextEdit="1"/>
              </p:cNvSpPr>
              <p:nvPr/>
            </p:nvSpPr>
            <p:spPr>
              <a:xfrm>
                <a:off x="1350264" y="3488788"/>
                <a:ext cx="2531462"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37AB5E6-3A0D-9A86-39B1-BFBEBB4F9314}"/>
                  </a:ext>
                </a:extLst>
              </p:cNvPr>
              <p:cNvSpPr txBox="1"/>
              <p:nvPr/>
            </p:nvSpPr>
            <p:spPr>
              <a:xfrm>
                <a:off x="1446393" y="4554412"/>
                <a:ext cx="3210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Child</m:t>
                      </m:r>
                      <m:r>
                        <a:rPr lang="en-US" i="1">
                          <a:latin typeface="Cambria Math" panose="02040503050406030204" pitchFamily="18" charset="0"/>
                        </a:rPr>
                        <m:t> 1  :</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45</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0</m:t>
                          </m:r>
                        </m:e>
                        <m:sub>
                          <m:r>
                            <a:rPr lang="en-US">
                              <a:latin typeface="Cambria Math" panose="02040503050406030204" pitchFamily="18" charset="0"/>
                            </a:rPr>
                            <m:t>2</m:t>
                          </m:r>
                        </m:sub>
                      </m:sSub>
                      <m:r>
                        <a:rPr lang="en-US">
                          <a:latin typeface="Cambria Math" panose="02040503050406030204" pitchFamily="18" charset="0"/>
                        </a:rPr>
                        <m:t>/±45/</m:t>
                      </m:r>
                      <m:sSub>
                        <m:sSubPr>
                          <m:ctrlPr>
                            <a:rPr lang="en-US" i="1">
                              <a:latin typeface="Cambria Math" panose="02040503050406030204" pitchFamily="18" charset="0"/>
                            </a:rPr>
                          </m:ctrlPr>
                        </m:sSubPr>
                        <m:e>
                          <m:r>
                            <a:rPr lang="en-US">
                              <a:latin typeface="Cambria Math" panose="02040503050406030204" pitchFamily="18" charset="0"/>
                            </a:rPr>
                            <m:t>0</m:t>
                          </m:r>
                        </m:e>
                        <m:sub>
                          <m:r>
                            <a:rPr lang="en-US">
                              <a:latin typeface="Cambria Math" panose="02040503050406030204" pitchFamily="18" charset="0"/>
                            </a:rPr>
                            <m:t>2</m:t>
                          </m:r>
                        </m:sub>
                      </m:sSub>
                      <m:r>
                        <a:rPr lang="en-US">
                          <a:latin typeface="Cambria Math" panose="02040503050406030204" pitchFamily="18" charset="0"/>
                        </a:rPr>
                        <m:t>]</m:t>
                      </m:r>
                      <m:r>
                        <m:rPr>
                          <m:sty m:val="p"/>
                        </m:rPr>
                        <a:rPr lang="en-US">
                          <a:latin typeface="Cambria Math" panose="02040503050406030204" pitchFamily="18" charset="0"/>
                        </a:rPr>
                        <m:t>s</m:t>
                      </m:r>
                    </m:oMath>
                  </m:oMathPara>
                </a14:m>
                <a:endParaRPr lang="en-US" dirty="0"/>
              </a:p>
            </p:txBody>
          </p:sp>
        </mc:Choice>
        <mc:Fallback xmlns="">
          <p:sp>
            <p:nvSpPr>
              <p:cNvPr id="22" name="TextBox 21">
                <a:extLst>
                  <a:ext uri="{FF2B5EF4-FFF2-40B4-BE49-F238E27FC236}">
                    <a16:creationId xmlns:a16="http://schemas.microsoft.com/office/drawing/2014/main" id="{937AB5E6-3A0D-9A86-39B1-BFBEBB4F9314}"/>
                  </a:ext>
                </a:extLst>
              </p:cNvPr>
              <p:cNvSpPr txBox="1">
                <a:spLocks noRot="1" noChangeAspect="1" noMove="1" noResize="1" noEditPoints="1" noAdjustHandles="1" noChangeArrowheads="1" noChangeShapeType="1" noTextEdit="1"/>
              </p:cNvSpPr>
              <p:nvPr/>
            </p:nvSpPr>
            <p:spPr>
              <a:xfrm>
                <a:off x="1446393" y="4554412"/>
                <a:ext cx="3210943"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682F405-BF50-5AB4-8308-92E1DE3220EF}"/>
                  </a:ext>
                </a:extLst>
              </p:cNvPr>
              <p:cNvSpPr txBox="1"/>
              <p:nvPr/>
            </p:nvSpPr>
            <p:spPr>
              <a:xfrm>
                <a:off x="1446393" y="5039748"/>
                <a:ext cx="27957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Child</m:t>
                      </m:r>
                      <m:r>
                        <a:rPr lang="en-US" i="1">
                          <a:latin typeface="Cambria Math" panose="02040503050406030204" pitchFamily="18" charset="0"/>
                        </a:rPr>
                        <m:t> 2  :</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45</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0</m:t>
                          </m:r>
                        </m:e>
                        <m:sub>
                          <m:r>
                            <a:rPr lang="en-US">
                              <a:latin typeface="Cambria Math" panose="02040503050406030204" pitchFamily="18" charset="0"/>
                            </a:rPr>
                            <m:t>4</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90</m:t>
                          </m:r>
                        </m:e>
                        <m:sub>
                          <m:r>
                            <a:rPr lang="en-US">
                              <a:latin typeface="Cambria Math" panose="02040503050406030204" pitchFamily="18" charset="0"/>
                            </a:rPr>
                            <m:t>2</m:t>
                          </m:r>
                        </m:sub>
                      </m:sSub>
                      <m:r>
                        <a:rPr lang="en-US">
                          <a:latin typeface="Cambria Math" panose="02040503050406030204" pitchFamily="18" charset="0"/>
                        </a:rPr>
                        <m:t>]</m:t>
                      </m:r>
                      <m:r>
                        <m:rPr>
                          <m:sty m:val="p"/>
                        </m:rPr>
                        <a:rPr lang="en-US">
                          <a:latin typeface="Cambria Math" panose="02040503050406030204" pitchFamily="18" charset="0"/>
                        </a:rPr>
                        <m:t>s</m:t>
                      </m:r>
                    </m:oMath>
                  </m:oMathPara>
                </a14:m>
                <a:endParaRPr lang="en-US" dirty="0"/>
              </a:p>
            </p:txBody>
          </p:sp>
        </mc:Choice>
        <mc:Fallback xmlns="">
          <p:sp>
            <p:nvSpPr>
              <p:cNvPr id="23" name="TextBox 22">
                <a:extLst>
                  <a:ext uri="{FF2B5EF4-FFF2-40B4-BE49-F238E27FC236}">
                    <a16:creationId xmlns:a16="http://schemas.microsoft.com/office/drawing/2014/main" id="{3682F405-BF50-5AB4-8308-92E1DE3220EF}"/>
                  </a:ext>
                </a:extLst>
              </p:cNvPr>
              <p:cNvSpPr txBox="1">
                <a:spLocks noRot="1" noChangeAspect="1" noMove="1" noResize="1" noEditPoints="1" noAdjustHandles="1" noChangeArrowheads="1" noChangeShapeType="1" noTextEdit="1"/>
              </p:cNvSpPr>
              <p:nvPr/>
            </p:nvSpPr>
            <p:spPr>
              <a:xfrm>
                <a:off x="1446393" y="5039748"/>
                <a:ext cx="2795765" cy="369332"/>
              </a:xfrm>
              <a:prstGeom prst="rect">
                <a:avLst/>
              </a:prstGeom>
              <a:blipFill>
                <a:blip r:embed="rId8"/>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2836449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quarter" idx="10"/>
          </p:nvPr>
        </p:nvSpPr>
        <p:spPr/>
        <p:txBody>
          <a:bodyPr/>
          <a:lstStyle/>
          <a:p>
            <a:r>
              <a:rPr lang="en-US"/>
              <a:t>[1/1/2/2/3]=&gt; [1/1/2/3/3]</a:t>
            </a:r>
          </a:p>
          <a:p>
            <a:r>
              <a:rPr lang="en-US"/>
              <a:t>[0</a:t>
            </a:r>
            <a:r>
              <a:rPr lang="en-US" baseline="-25000"/>
              <a:t>4</a:t>
            </a:r>
            <a:r>
              <a:rPr lang="en-US"/>
              <a:t>/±45</a:t>
            </a:r>
            <a:r>
              <a:rPr lang="en-US" baseline="-25000"/>
              <a:t>2</a:t>
            </a:r>
            <a:r>
              <a:rPr lang="en-US"/>
              <a:t>/90</a:t>
            </a:r>
            <a:r>
              <a:rPr lang="en-US" baseline="-25000"/>
              <a:t>2</a:t>
            </a:r>
            <a:r>
              <a:rPr lang="en-US"/>
              <a:t>]</a:t>
            </a:r>
            <a:r>
              <a:rPr lang="en-US" baseline="-25000"/>
              <a:t>s</a:t>
            </a:r>
            <a:r>
              <a:rPr lang="en-US"/>
              <a:t> =&gt; [0</a:t>
            </a:r>
            <a:r>
              <a:rPr lang="en-US" baseline="-25000"/>
              <a:t>4</a:t>
            </a:r>
            <a:r>
              <a:rPr lang="en-US"/>
              <a:t>/±45/90</a:t>
            </a:r>
            <a:r>
              <a:rPr lang="en-US" baseline="-25000"/>
              <a:t>4</a:t>
            </a:r>
            <a:r>
              <a:rPr lang="en-US"/>
              <a:t>]</a:t>
            </a:r>
            <a:r>
              <a:rPr lang="en-US" baseline="-25000"/>
              <a:t>s</a:t>
            </a:r>
          </a:p>
          <a:p>
            <a:endParaRPr lang="en-US"/>
          </a:p>
          <a:p>
            <a:r>
              <a:rPr lang="en-US"/>
              <a:t>[1/1/2/2/3]=&gt; [1/2/1/2/3]</a:t>
            </a:r>
          </a:p>
          <a:p>
            <a:r>
              <a:rPr lang="en-US"/>
              <a:t>[0</a:t>
            </a:r>
            <a:r>
              <a:rPr lang="en-US" baseline="-25000"/>
              <a:t>4</a:t>
            </a:r>
            <a:r>
              <a:rPr lang="en-US"/>
              <a:t>/±45</a:t>
            </a:r>
            <a:r>
              <a:rPr lang="en-US" baseline="-25000"/>
              <a:t>2</a:t>
            </a:r>
            <a:r>
              <a:rPr lang="en-US"/>
              <a:t>/90</a:t>
            </a:r>
            <a:r>
              <a:rPr lang="en-US" baseline="-25000"/>
              <a:t>2</a:t>
            </a:r>
            <a:r>
              <a:rPr lang="en-US"/>
              <a:t>]</a:t>
            </a:r>
            <a:r>
              <a:rPr lang="en-US" baseline="-25000"/>
              <a:t>s</a:t>
            </a:r>
            <a:r>
              <a:rPr lang="en-US"/>
              <a:t> =&gt; [(0</a:t>
            </a:r>
            <a:r>
              <a:rPr lang="en-US" baseline="-25000"/>
              <a:t>2</a:t>
            </a:r>
            <a:r>
              <a:rPr lang="en-US"/>
              <a:t>/±45)</a:t>
            </a:r>
            <a:r>
              <a:rPr lang="en-US" baseline="-25000"/>
              <a:t>2</a:t>
            </a:r>
            <a:r>
              <a:rPr lang="en-US"/>
              <a:t>/90</a:t>
            </a:r>
            <a:r>
              <a:rPr lang="en-US" baseline="-25000"/>
              <a:t>2</a:t>
            </a:r>
            <a:r>
              <a:rPr lang="en-US"/>
              <a:t>]</a:t>
            </a:r>
            <a:r>
              <a:rPr lang="en-US" baseline="-25000"/>
              <a:t>s</a:t>
            </a:r>
            <a:endParaRPr lang="en-US" baseline="-25000" dirty="0"/>
          </a:p>
        </p:txBody>
      </p:sp>
      <p:sp>
        <p:nvSpPr>
          <p:cNvPr id="25602" name="Rectangle 2"/>
          <p:cNvSpPr>
            <a:spLocks noGrp="1" noChangeArrowheads="1"/>
          </p:cNvSpPr>
          <p:nvPr>
            <p:ph type="title"/>
          </p:nvPr>
        </p:nvSpPr>
        <p:spPr/>
        <p:txBody>
          <a:bodyPr/>
          <a:lstStyle/>
          <a:p>
            <a:r>
              <a:rPr lang="en-US" dirty="0"/>
              <a:t>Mutation and Stack Swap</a:t>
            </a:r>
          </a:p>
        </p:txBody>
      </p:sp>
    </p:spTree>
    <p:extLst>
      <p:ext uri="{BB962C8B-B14F-4D97-AF65-F5344CB8AC3E}">
        <p14:creationId xmlns:p14="http://schemas.microsoft.com/office/powerpoint/2010/main" val="3910562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quarter" idx="10"/>
          </p:nvPr>
        </p:nvSpPr>
        <p:spPr/>
        <p:txBody>
          <a:bodyPr/>
          <a:lstStyle/>
          <a:p>
            <a:r>
              <a:rPr lang="en-US" dirty="0"/>
              <a:t>Random number generator used</a:t>
            </a:r>
          </a:p>
          <a:p>
            <a:r>
              <a:rPr lang="en-US" dirty="0"/>
              <a:t>Typical function call is rand(seed)</a:t>
            </a:r>
          </a:p>
          <a:p>
            <a:r>
              <a:rPr lang="en-US" dirty="0"/>
              <a:t>In Matlab rand(</a:t>
            </a:r>
            <a:r>
              <a:rPr lang="en-US" i="1" dirty="0"/>
              <a:t>n</a:t>
            </a:r>
            <a:r>
              <a:rPr lang="en-US" dirty="0"/>
              <a:t>) generates </a:t>
            </a:r>
            <a:r>
              <a:rPr lang="en-US" i="1" dirty="0" err="1"/>
              <a:t>n</a:t>
            </a:r>
            <a:r>
              <a:rPr lang="en-US" dirty="0" err="1"/>
              <a:t>x</a:t>
            </a:r>
            <a:r>
              <a:rPr lang="en-US" i="1" dirty="0" err="1"/>
              <a:t>n</a:t>
            </a:r>
            <a:r>
              <a:rPr lang="en-US" dirty="0"/>
              <a:t> matrix of uniformly distributed (0,1) random numbers</a:t>
            </a:r>
          </a:p>
          <a:p>
            <a:r>
              <a:rPr lang="en-US" dirty="0"/>
              <a:t>Seed updated after call to avoid repeating the same number. See Matlab help on how to change seed (state).</a:t>
            </a:r>
          </a:p>
          <a:p>
            <a:r>
              <a:rPr lang="en-US" dirty="0"/>
              <a:t>If we want repeatable runs must control seed.</a:t>
            </a:r>
          </a:p>
          <a:p>
            <a:r>
              <a:rPr lang="en-US" dirty="0"/>
              <a:t>Need to transform random numbers to values of possible gene values.</a:t>
            </a:r>
          </a:p>
        </p:txBody>
      </p:sp>
      <p:sp>
        <p:nvSpPr>
          <p:cNvPr id="19458" name="Rectangle 2"/>
          <p:cNvSpPr>
            <a:spLocks noGrp="1" noChangeArrowheads="1"/>
          </p:cNvSpPr>
          <p:nvPr>
            <p:ph type="title"/>
          </p:nvPr>
        </p:nvSpPr>
        <p:spPr/>
        <p:txBody>
          <a:bodyPr/>
          <a:lstStyle/>
          <a:p>
            <a:r>
              <a:rPr lang="en-US" dirty="0"/>
              <a:t>Initial Population</a:t>
            </a:r>
          </a:p>
        </p:txBody>
      </p:sp>
    </p:spTree>
    <p:extLst>
      <p:ext uri="{BB962C8B-B14F-4D97-AF65-F5344CB8AC3E}">
        <p14:creationId xmlns:p14="http://schemas.microsoft.com/office/powerpoint/2010/main" val="377032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3" name="Rectangle 3"/>
              <p:cNvSpPr>
                <a:spLocks noGrp="1" noChangeArrowheads="1"/>
              </p:cNvSpPr>
              <p:nvPr>
                <p:ph type="body" sz="quarter" idx="10"/>
              </p:nvPr>
            </p:nvSpPr>
            <p:spPr/>
            <p:txBody>
              <a:bodyPr/>
              <a:lstStyle/>
              <a:p>
                <a:r>
                  <a:rPr lang="en-US" dirty="0"/>
                  <a:t>Augmented </a:t>
                </a:r>
                <a:r>
                  <a:rPr lang="en-US" dirty="0">
                    <a:solidFill>
                      <a:srgbClr val="0000FF"/>
                    </a:solidFill>
                  </a:rPr>
                  <a:t>objective</a:t>
                </a:r>
                <a:r>
                  <a:rPr lang="en-US" dirty="0"/>
                  <a:t> 				</a:t>
                </a:r>
              </a:p>
              <a:p>
                <a:pPr marL="0" indent="0">
                  <a:buNone/>
                </a:pPr>
                <a:r>
                  <a:rPr lang="en-US" dirty="0"/>
                  <a:t>	</a:t>
                </a:r>
              </a:p>
              <a:p>
                <a:pPr lvl="1"/>
                <a14:m>
                  <m:oMath xmlns:m="http://schemas.openxmlformats.org/officeDocument/2006/math">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en-US" dirty="0"/>
                  <a:t> max violation </a:t>
                </a:r>
              </a:p>
              <a:p>
                <a:pPr lvl="1"/>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oMath>
                </a14:m>
                <a:r>
                  <a:rPr lang="en-US" dirty="0"/>
                  <a:t> min margin</a:t>
                </a:r>
              </a:p>
              <a:p>
                <a:r>
                  <a:rPr lang="en-US" dirty="0"/>
                  <a:t>As we get near the optimum, difference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a:t> between individuals gets smaller.</a:t>
                </a:r>
              </a:p>
              <a:p>
                <a:r>
                  <a:rPr lang="en-US" dirty="0"/>
                  <a:t>To keep evolutionary pressure, </a:t>
                </a:r>
                <a:r>
                  <a:rPr lang="en-US" dirty="0">
                    <a:solidFill>
                      <a:srgbClr val="0000FF"/>
                    </a:solidFill>
                  </a:rPr>
                  <a:t>fitness</a:t>
                </a:r>
                <a:r>
                  <a:rPr lang="en-US" dirty="0"/>
                  <a:t> is </a:t>
                </a:r>
              </a:p>
              <a:p>
                <a:pPr lvl="1"/>
                <a:r>
                  <a:rPr lang="en-US" dirty="0"/>
                  <a:t>normalized objective </a:t>
                </a:r>
              </a:p>
            </p:txBody>
          </p:sp>
        </mc:Choice>
        <mc:Fallback xmlns="">
          <p:sp>
            <p:nvSpPr>
              <p:cNvPr id="20483"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0482" name="Rectangle 2"/>
          <p:cNvSpPr>
            <a:spLocks noGrp="1" noChangeArrowheads="1"/>
          </p:cNvSpPr>
          <p:nvPr>
            <p:ph type="title"/>
          </p:nvPr>
        </p:nvSpPr>
        <p:spPr/>
        <p:txBody>
          <a:bodyPr/>
          <a:lstStyle/>
          <a:p>
            <a:r>
              <a:rPr lang="en-US" dirty="0"/>
              <a:t>Fitness with Constraint Violation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531AE9-399C-DC4A-4AF8-5AA86E58268B}"/>
                  </a:ext>
                </a:extLst>
              </p:cNvPr>
              <p:cNvSpPr txBox="1"/>
              <p:nvPr/>
            </p:nvSpPr>
            <p:spPr>
              <a:xfrm>
                <a:off x="797357" y="1316737"/>
                <a:ext cx="350640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𝑝𝑣</m:t>
                      </m:r>
                      <m:r>
                        <a:rPr lang="en-US" sz="2000" i="1">
                          <a:latin typeface="Cambria Math" panose="02040503050406030204" pitchFamily="18" charset="0"/>
                        </a:rPr>
                        <m:t>−</m:t>
                      </m:r>
                      <m:r>
                        <a:rPr lang="en-US" sz="2000" i="1">
                          <a:latin typeface="Cambria Math" panose="02040503050406030204" pitchFamily="18" charset="0"/>
                        </a:rPr>
                        <m:t>𝑏𝑚</m:t>
                      </m:r>
                      <m:r>
                        <a:rPr lang="en-US" sz="2000" i="1">
                          <a:latin typeface="Cambria Math" panose="02040503050406030204" pitchFamily="18" charset="0"/>
                        </a:rPr>
                        <m:t>+</m:t>
                      </m:r>
                      <m:r>
                        <m:rPr>
                          <m:sty m:val="p"/>
                        </m:rPr>
                        <a:rPr lang="en-US" sz="2000">
                          <a:latin typeface="Cambria Math" panose="02040503050406030204" pitchFamily="18" charset="0"/>
                        </a:rPr>
                        <m:t>sign</m:t>
                      </m:r>
                      <m:d>
                        <m:dPr>
                          <m:ctrlPr>
                            <a:rPr lang="en-US" sz="2000" i="1">
                              <a:latin typeface="Cambria Math" panose="02040503050406030204" pitchFamily="18" charset="0"/>
                            </a:rPr>
                          </m:ctrlPr>
                        </m:dPr>
                        <m:e>
                          <m:r>
                            <a:rPr lang="en-US" sz="2000" i="1">
                              <a:latin typeface="Cambria Math" panose="02040503050406030204" pitchFamily="18" charset="0"/>
                            </a:rPr>
                            <m:t>𝑣</m:t>
                          </m:r>
                        </m:e>
                      </m:d>
                      <m:r>
                        <m:rPr>
                          <m:sty m:val="p"/>
                        </m:rPr>
                        <a:rPr lang="en-US" sz="2000">
                          <a:latin typeface="Cambria Math" panose="02040503050406030204" pitchFamily="18" charset="0"/>
                        </a:rPr>
                        <m:t>Δ</m:t>
                      </m:r>
                    </m:oMath>
                  </m:oMathPara>
                </a14:m>
                <a:endParaRPr lang="en-US" sz="2000" dirty="0"/>
              </a:p>
            </p:txBody>
          </p:sp>
        </mc:Choice>
        <mc:Fallback xmlns="">
          <p:sp>
            <p:nvSpPr>
              <p:cNvPr id="4" name="TextBox 3">
                <a:extLst>
                  <a:ext uri="{FF2B5EF4-FFF2-40B4-BE49-F238E27FC236}">
                    <a16:creationId xmlns:a16="http://schemas.microsoft.com/office/drawing/2014/main" id="{35531AE9-399C-DC4A-4AF8-5AA86E58268B}"/>
                  </a:ext>
                </a:extLst>
              </p:cNvPr>
              <p:cNvSpPr txBox="1">
                <a:spLocks noRot="1" noChangeAspect="1" noMove="1" noResize="1" noEditPoints="1" noAdjustHandles="1" noChangeArrowheads="1" noChangeShapeType="1" noTextEdit="1"/>
              </p:cNvSpPr>
              <p:nvPr/>
            </p:nvSpPr>
            <p:spPr>
              <a:xfrm>
                <a:off x="797357" y="1316737"/>
                <a:ext cx="3506409" cy="400110"/>
              </a:xfrm>
              <a:prstGeom prst="rect">
                <a:avLst/>
              </a:prstGeom>
              <a:blipFill>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B045B8-BF02-03EF-765A-93AE22498326}"/>
                  </a:ext>
                </a:extLst>
              </p:cNvPr>
              <p:cNvSpPr txBox="1"/>
              <p:nvPr/>
            </p:nvSpPr>
            <p:spPr>
              <a:xfrm>
                <a:off x="1337872" y="4764416"/>
                <a:ext cx="2624949" cy="753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fitness</m:t>
                      </m:r>
                      <m:r>
                        <a:rPr lang="en-US" sz="2000" i="1">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𝑓</m:t>
                                  </m:r>
                                </m:e>
                                <m:sub>
                                  <m:r>
                                    <m:rPr>
                                      <m:sty m:val="p"/>
                                    </m:rPr>
                                    <a:rPr lang="en-US" sz="2000">
                                      <a:latin typeface="Cambria Math" panose="02040503050406030204" pitchFamily="18" charset="0"/>
                                    </a:rPr>
                                    <m:t>max</m:t>
                                  </m:r>
                                </m:sub>
                                <m:sup>
                                  <m:r>
                                    <a:rPr lang="en-US" sz="2000" i="1">
                                      <a:latin typeface="Cambria Math" panose="02040503050406030204" pitchFamily="18" charset="0"/>
                                    </a:rPr>
                                    <m:t>∗</m:t>
                                  </m:r>
                                </m:sup>
                              </m:sSubSup>
                            </m:e>
                          </m:d>
                        </m:num>
                        <m:den>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𝑓</m:t>
                                  </m:r>
                                </m:e>
                                <m:sub>
                                  <m:r>
                                    <m:rPr>
                                      <m:sty m:val="p"/>
                                    </m:rPr>
                                    <a:rPr lang="en-US" sz="2000">
                                      <a:latin typeface="Cambria Math" panose="02040503050406030204" pitchFamily="18" charset="0"/>
                                    </a:rPr>
                                    <m:t>min</m:t>
                                  </m:r>
                                </m:sub>
                                <m:sup>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𝑓</m:t>
                                  </m:r>
                                </m:e>
                                <m:sub>
                                  <m:r>
                                    <m:rPr>
                                      <m:sty m:val="p"/>
                                    </m:rPr>
                                    <a:rPr lang="en-US" sz="2000">
                                      <a:latin typeface="Cambria Math" panose="02040503050406030204" pitchFamily="18" charset="0"/>
                                    </a:rPr>
                                    <m:t>max</m:t>
                                  </m:r>
                                </m:sub>
                                <m:sup>
                                  <m:r>
                                    <a:rPr lang="en-US" sz="2000" i="1">
                                      <a:latin typeface="Cambria Math" panose="02040503050406030204" pitchFamily="18" charset="0"/>
                                    </a:rPr>
                                    <m:t>∗</m:t>
                                  </m:r>
                                </m:sup>
                              </m:sSubSup>
                            </m:e>
                          </m:d>
                        </m:den>
                      </m:f>
                    </m:oMath>
                  </m:oMathPara>
                </a14:m>
                <a:endParaRPr lang="en-US" sz="2000" dirty="0"/>
              </a:p>
            </p:txBody>
          </p:sp>
        </mc:Choice>
        <mc:Fallback xmlns="">
          <p:sp>
            <p:nvSpPr>
              <p:cNvPr id="6" name="TextBox 5">
                <a:extLst>
                  <a:ext uri="{FF2B5EF4-FFF2-40B4-BE49-F238E27FC236}">
                    <a16:creationId xmlns:a16="http://schemas.microsoft.com/office/drawing/2014/main" id="{CEB045B8-BF02-03EF-765A-93AE22498326}"/>
                  </a:ext>
                </a:extLst>
              </p:cNvPr>
              <p:cNvSpPr txBox="1">
                <a:spLocks noRot="1" noChangeAspect="1" noMove="1" noResize="1" noEditPoints="1" noAdjustHandles="1" noChangeArrowheads="1" noChangeShapeType="1" noTextEdit="1"/>
              </p:cNvSpPr>
              <p:nvPr/>
            </p:nvSpPr>
            <p:spPr>
              <a:xfrm>
                <a:off x="1337872" y="4764416"/>
                <a:ext cx="2624949" cy="75347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210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63753-0A63-446B-DCE5-5EA3D3092D96}"/>
              </a:ext>
            </a:extLst>
          </p:cNvPr>
          <p:cNvSpPr>
            <a:spLocks noGrp="1"/>
          </p:cNvSpPr>
          <p:nvPr>
            <p:ph type="body" sz="quarter" idx="10"/>
          </p:nvPr>
        </p:nvSpPr>
        <p:spPr/>
        <p:txBody>
          <a:bodyPr>
            <a:normAutofit/>
          </a:bodyPr>
          <a:lstStyle/>
          <a:p>
            <a:r>
              <a:rPr lang="en-US" sz="2000" dirty="0"/>
              <a:t>Some are deterministic, while most others are probabilistic</a:t>
            </a:r>
          </a:p>
          <a:p>
            <a:pPr lvl="1"/>
            <a:r>
              <a:rPr lang="en-US" dirty="0"/>
              <a:t>Deterministic: Nelder-Mead and DIRECT algorithms</a:t>
            </a:r>
          </a:p>
          <a:p>
            <a:r>
              <a:rPr lang="en-US" sz="2000" dirty="0"/>
              <a:t>Probabilistic algorithms</a:t>
            </a:r>
          </a:p>
          <a:p>
            <a:pPr lvl="1"/>
            <a:r>
              <a:rPr lang="en-US" dirty="0"/>
              <a:t>Random search: hill-climbing, taboo search, jumping around the design space and accept design with probability</a:t>
            </a:r>
          </a:p>
          <a:p>
            <a:pPr lvl="1"/>
            <a:r>
              <a:rPr lang="en-US" dirty="0"/>
              <a:t>Evolutionary: genetic algorithm, imitating biological evolution</a:t>
            </a:r>
          </a:p>
          <a:p>
            <a:pPr lvl="1"/>
            <a:r>
              <a:rPr lang="en-US" dirty="0"/>
              <a:t>Imitating swarm intelligence: particle swarm optimization (birds, bees), ant colony optimization (ants)</a:t>
            </a:r>
          </a:p>
          <a:p>
            <a:r>
              <a:rPr lang="en-US" sz="2000" dirty="0"/>
              <a:t>Major bottleneck is computational cost</a:t>
            </a:r>
          </a:p>
          <a:p>
            <a:pPr lvl="1"/>
            <a:r>
              <a:rPr lang="en-US" dirty="0"/>
              <a:t>NP-hard: as the dimension of a problem increases, the cost of solving it increases faster than any polynomial orders</a:t>
            </a:r>
          </a:p>
        </p:txBody>
      </p:sp>
      <p:sp>
        <p:nvSpPr>
          <p:cNvPr id="3" name="Title 2">
            <a:extLst>
              <a:ext uri="{FF2B5EF4-FFF2-40B4-BE49-F238E27FC236}">
                <a16:creationId xmlns:a16="http://schemas.microsoft.com/office/drawing/2014/main" id="{52B57AB1-5367-608A-01AC-D9F05DDFC588}"/>
              </a:ext>
            </a:extLst>
          </p:cNvPr>
          <p:cNvSpPr>
            <a:spLocks noGrp="1"/>
          </p:cNvSpPr>
          <p:nvPr>
            <p:ph type="title"/>
          </p:nvPr>
        </p:nvSpPr>
        <p:spPr/>
        <p:txBody>
          <a:bodyPr/>
          <a:lstStyle/>
          <a:p>
            <a:r>
              <a:rPr lang="en-US" dirty="0"/>
              <a:t>Global Search Algorithms</a:t>
            </a:r>
          </a:p>
        </p:txBody>
      </p:sp>
    </p:spTree>
    <p:extLst>
      <p:ext uri="{BB962C8B-B14F-4D97-AF65-F5344CB8AC3E}">
        <p14:creationId xmlns:p14="http://schemas.microsoft.com/office/powerpoint/2010/main" val="2532455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0"/>
          </p:nvPr>
        </p:nvSpPr>
        <p:spPr/>
        <p:txBody>
          <a:bodyPr/>
          <a:lstStyle/>
          <a:p>
            <a:r>
              <a:rPr lang="en-US" dirty="0"/>
              <a:t>Roulette wheel selection</a:t>
            </a:r>
          </a:p>
          <a:p>
            <a:r>
              <a:rPr lang="en-US" dirty="0"/>
              <a:t>Tournament selection</a:t>
            </a:r>
          </a:p>
          <a:p>
            <a:pPr lvl="1"/>
            <a:r>
              <a:rPr lang="en-US" dirty="0"/>
              <a:t>Randomly select two individuals and pick the best one as one parent</a:t>
            </a:r>
          </a:p>
          <a:p>
            <a:r>
              <a:rPr lang="en-US" dirty="0"/>
              <a:t>Elitist strategies</a:t>
            </a:r>
          </a:p>
          <a:p>
            <a:pPr lvl="1"/>
            <a:r>
              <a:rPr lang="en-US" dirty="0"/>
              <a:t>Select the best fitness individual of the current population</a:t>
            </a:r>
          </a:p>
          <a:p>
            <a:r>
              <a:rPr lang="en-US" dirty="0"/>
              <a:t>Selection pressures versus exploration</a:t>
            </a:r>
          </a:p>
          <a:p>
            <a:r>
              <a:rPr lang="en-US" dirty="0"/>
              <a:t>No twin rule</a:t>
            </a:r>
          </a:p>
        </p:txBody>
      </p:sp>
      <p:sp>
        <p:nvSpPr>
          <p:cNvPr id="21506" name="Rectangle 2"/>
          <p:cNvSpPr>
            <a:spLocks noGrp="1" noChangeArrowheads="1"/>
          </p:cNvSpPr>
          <p:nvPr>
            <p:ph type="title"/>
          </p:nvPr>
        </p:nvSpPr>
        <p:spPr/>
        <p:txBody>
          <a:bodyPr/>
          <a:lstStyle/>
          <a:p>
            <a:r>
              <a:rPr lang="en-US" dirty="0"/>
              <a:t>Selection Operator</a:t>
            </a:r>
          </a:p>
        </p:txBody>
      </p:sp>
    </p:spTree>
    <p:extLst>
      <p:ext uri="{BB962C8B-B14F-4D97-AF65-F5344CB8AC3E}">
        <p14:creationId xmlns:p14="http://schemas.microsoft.com/office/powerpoint/2010/main" val="857107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quarter" idx="10"/>
          </p:nvPr>
        </p:nvSpPr>
        <p:spPr>
          <a:xfrm>
            <a:off x="304800" y="774200"/>
            <a:ext cx="8534400" cy="5626600"/>
          </a:xfrm>
        </p:spPr>
        <p:txBody>
          <a:bodyPr/>
          <a:lstStyle/>
          <a:p>
            <a:r>
              <a:rPr lang="en-US" dirty="0"/>
              <a:t>Slice of the roulette wheel proportional to its fitness</a:t>
            </a:r>
          </a:p>
          <a:p>
            <a:pPr lvl="1"/>
            <a:r>
              <a:rPr lang="en-US" dirty="0"/>
              <a:t>Example fitness {0.62, 0.60, 0.65, 0.61, 0.57, 0.64}</a:t>
            </a:r>
          </a:p>
          <a:p>
            <a:pPr lvl="1"/>
            <a:r>
              <a:rPr lang="en-US" dirty="0"/>
              <a:t>Example </a:t>
            </a:r>
            <a:r>
              <a:rPr lang="en-US" dirty="0">
                <a:solidFill>
                  <a:srgbClr val="FF0000"/>
                </a:solidFill>
              </a:rPr>
              <a:t>reverse rank </a:t>
            </a:r>
            <a:r>
              <a:rPr lang="en-US" dirty="0"/>
              <a:t>{4/21, 2/21, 6/21, 3/21, 1/21, 5/21} </a:t>
            </a:r>
          </a:p>
        </p:txBody>
      </p:sp>
      <p:sp>
        <p:nvSpPr>
          <p:cNvPr id="22530" name="Rectangle 2"/>
          <p:cNvSpPr>
            <a:spLocks noGrp="1" noChangeArrowheads="1"/>
          </p:cNvSpPr>
          <p:nvPr>
            <p:ph type="title"/>
          </p:nvPr>
        </p:nvSpPr>
        <p:spPr/>
        <p:txBody>
          <a:bodyPr/>
          <a:lstStyle/>
          <a:p>
            <a:r>
              <a:rPr lang="en-US" dirty="0"/>
              <a:t>Roulette Wheel Selection Method</a:t>
            </a: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8915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867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CBB2B-EE98-4732-BA93-3AC82AE65E9A}"/>
              </a:ext>
            </a:extLst>
          </p:cNvPr>
          <p:cNvSpPr>
            <a:spLocks noGrp="1"/>
          </p:cNvSpPr>
          <p:nvPr>
            <p:ph type="body" sz="quarter" idx="10"/>
          </p:nvPr>
        </p:nvSpPr>
        <p:spPr/>
        <p:txBody>
          <a:bodyPr>
            <a:normAutofit/>
          </a:bodyPr>
          <a:lstStyle/>
          <a:p>
            <a:r>
              <a:rPr lang="en-US" dirty="0"/>
              <a:t>Stop when the maximum </a:t>
            </a:r>
            <a:r>
              <a:rPr lang="en-US" dirty="0">
                <a:solidFill>
                  <a:srgbClr val="FF0000"/>
                </a:solidFill>
              </a:rPr>
              <a:t>number</a:t>
            </a:r>
            <a:r>
              <a:rPr lang="en-US" dirty="0"/>
              <a:t> of generations reaches</a:t>
            </a:r>
          </a:p>
          <a:p>
            <a:r>
              <a:rPr lang="en-US" dirty="0"/>
              <a:t>Stop after running for the maximum computational </a:t>
            </a:r>
            <a:r>
              <a:rPr lang="en-US" dirty="0">
                <a:solidFill>
                  <a:srgbClr val="FF0000"/>
                </a:solidFill>
              </a:rPr>
              <a:t>time</a:t>
            </a:r>
            <a:r>
              <a:rPr lang="en-US" dirty="0"/>
              <a:t> reaches</a:t>
            </a:r>
          </a:p>
          <a:p>
            <a:r>
              <a:rPr lang="en-US" dirty="0"/>
              <a:t>Stop when the </a:t>
            </a:r>
            <a:r>
              <a:rPr lang="en-US" dirty="0">
                <a:solidFill>
                  <a:srgbClr val="FF0000"/>
                </a:solidFill>
              </a:rPr>
              <a:t>best</a:t>
            </a:r>
            <a:r>
              <a:rPr lang="en-US" dirty="0"/>
              <a:t> fitness becomes less than or equal to the limit</a:t>
            </a:r>
          </a:p>
          <a:p>
            <a:r>
              <a:rPr lang="en-US" dirty="0"/>
              <a:t>Stop when the </a:t>
            </a:r>
            <a:r>
              <a:rPr lang="en-US" dirty="0">
                <a:solidFill>
                  <a:srgbClr val="FF0000"/>
                </a:solidFill>
              </a:rPr>
              <a:t>relative change </a:t>
            </a:r>
            <a:r>
              <a:rPr lang="en-US" dirty="0"/>
              <a:t>in the fitness is less than the tolerance</a:t>
            </a:r>
          </a:p>
          <a:p>
            <a:r>
              <a:rPr lang="en-US" dirty="0"/>
              <a:t>Stop if there is </a:t>
            </a:r>
            <a:r>
              <a:rPr lang="en-US" dirty="0">
                <a:solidFill>
                  <a:srgbClr val="FF0000"/>
                </a:solidFill>
              </a:rPr>
              <a:t>no improvement </a:t>
            </a:r>
            <a:r>
              <a:rPr lang="en-US" dirty="0"/>
              <a:t>during an interval of time</a:t>
            </a:r>
          </a:p>
          <a:p>
            <a:r>
              <a:rPr lang="en-US" dirty="0"/>
              <a:t>Stop if the average </a:t>
            </a:r>
            <a:r>
              <a:rPr lang="en-US" dirty="0">
                <a:solidFill>
                  <a:srgbClr val="FF0000"/>
                </a:solidFill>
              </a:rPr>
              <a:t>relative change </a:t>
            </a:r>
            <a:r>
              <a:rPr lang="en-US" dirty="0"/>
              <a:t>in the fitness is less than the tolerance.</a:t>
            </a:r>
          </a:p>
        </p:txBody>
      </p:sp>
      <p:sp>
        <p:nvSpPr>
          <p:cNvPr id="3" name="Title 2">
            <a:extLst>
              <a:ext uri="{FF2B5EF4-FFF2-40B4-BE49-F238E27FC236}">
                <a16:creationId xmlns:a16="http://schemas.microsoft.com/office/drawing/2014/main" id="{7057B9D6-A034-4DBA-B7A6-704C8C7C0E1D}"/>
              </a:ext>
            </a:extLst>
          </p:cNvPr>
          <p:cNvSpPr>
            <a:spLocks noGrp="1"/>
          </p:cNvSpPr>
          <p:nvPr>
            <p:ph type="title"/>
          </p:nvPr>
        </p:nvSpPr>
        <p:spPr/>
        <p:txBody>
          <a:bodyPr/>
          <a:lstStyle/>
          <a:p>
            <a:r>
              <a:rPr lang="en-US" dirty="0"/>
              <a:t>Stopping Criteria</a:t>
            </a:r>
          </a:p>
        </p:txBody>
      </p:sp>
    </p:spTree>
    <p:extLst>
      <p:ext uri="{BB962C8B-B14F-4D97-AF65-F5344CB8AC3E}">
        <p14:creationId xmlns:p14="http://schemas.microsoft.com/office/powerpoint/2010/main" val="4200738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05BE2-A034-4F03-BADA-765B50CAA869}"/>
              </a:ext>
            </a:extLst>
          </p:cNvPr>
          <p:cNvSpPr>
            <a:spLocks noGrp="1"/>
          </p:cNvSpPr>
          <p:nvPr>
            <p:ph type="body" sz="quarter" idx="10"/>
          </p:nvPr>
        </p:nvSpPr>
        <p:spPr/>
        <p:txBody>
          <a:bodyPr/>
          <a:lstStyle/>
          <a:p>
            <a:r>
              <a:rPr lang="en-US" dirty="0"/>
              <a:t>[</a:t>
            </a:r>
            <a:r>
              <a:rPr lang="en-US" dirty="0" err="1"/>
              <a:t>x,fval,exitflag,output,population,scores</a:t>
            </a:r>
            <a:r>
              <a:rPr lang="en-US" dirty="0"/>
              <a:t>] = </a:t>
            </a:r>
            <a:r>
              <a:rPr lang="en-US" dirty="0" err="1"/>
              <a:t>ga</a:t>
            </a:r>
            <a:r>
              <a:rPr lang="en-US" dirty="0"/>
              <a:t>(</a:t>
            </a:r>
            <a:r>
              <a:rPr lang="en-US" dirty="0" err="1"/>
              <a:t>fun,nvars,A,b</a:t>
            </a:r>
            <a:r>
              <a:rPr lang="en-US" dirty="0"/>
              <a:t>,[],[],</a:t>
            </a:r>
            <a:r>
              <a:rPr lang="en-US" dirty="0" err="1"/>
              <a:t>lb,ub,nonlcon,IntCon,options</a:t>
            </a:r>
            <a:r>
              <a:rPr lang="en-US" dirty="0"/>
              <a:t>)</a:t>
            </a:r>
          </a:p>
          <a:p>
            <a:r>
              <a:rPr lang="en-US" dirty="0"/>
              <a:t>Outputs</a:t>
            </a:r>
          </a:p>
          <a:p>
            <a:pPr lvl="1"/>
            <a:r>
              <a:rPr lang="en-US" dirty="0"/>
              <a:t>x: the best location </a:t>
            </a:r>
          </a:p>
          <a:p>
            <a:pPr lvl="1"/>
            <a:r>
              <a:rPr lang="en-US" dirty="0" err="1"/>
              <a:t>fval</a:t>
            </a:r>
            <a:r>
              <a:rPr lang="en-US" dirty="0"/>
              <a:t>: objective function value at x</a:t>
            </a:r>
          </a:p>
          <a:p>
            <a:pPr lvl="1"/>
            <a:r>
              <a:rPr lang="en-US" dirty="0" err="1"/>
              <a:t>exitflag</a:t>
            </a:r>
            <a:r>
              <a:rPr lang="en-US" dirty="0"/>
              <a:t>: &gt;0 normal stop, &lt;0 erroneous stop</a:t>
            </a:r>
          </a:p>
          <a:p>
            <a:pPr lvl="1"/>
            <a:r>
              <a:rPr lang="en-US" dirty="0"/>
              <a:t>output: opt process information</a:t>
            </a:r>
          </a:p>
          <a:p>
            <a:pPr lvl="1"/>
            <a:r>
              <a:rPr lang="en-US" dirty="0"/>
              <a:t>population: final population</a:t>
            </a:r>
          </a:p>
          <a:p>
            <a:pPr lvl="1"/>
            <a:r>
              <a:rPr lang="en-US" dirty="0"/>
              <a:t>scores: fitness function values of the population</a:t>
            </a:r>
          </a:p>
        </p:txBody>
      </p:sp>
      <p:sp>
        <p:nvSpPr>
          <p:cNvPr id="3" name="Title 2">
            <a:extLst>
              <a:ext uri="{FF2B5EF4-FFF2-40B4-BE49-F238E27FC236}">
                <a16:creationId xmlns:a16="http://schemas.microsoft.com/office/drawing/2014/main" id="{33536A67-4AF5-4BA7-9E75-7717F246548D}"/>
              </a:ext>
            </a:extLst>
          </p:cNvPr>
          <p:cNvSpPr>
            <a:spLocks noGrp="1"/>
          </p:cNvSpPr>
          <p:nvPr>
            <p:ph type="title"/>
          </p:nvPr>
        </p:nvSpPr>
        <p:spPr/>
        <p:txBody>
          <a:bodyPr/>
          <a:lstStyle/>
          <a:p>
            <a:r>
              <a:rPr lang="en-US" dirty="0"/>
              <a:t>Genetic Algorithm in Matlab</a:t>
            </a:r>
          </a:p>
        </p:txBody>
      </p:sp>
    </p:spTree>
    <p:extLst>
      <p:ext uri="{BB962C8B-B14F-4D97-AF65-F5344CB8AC3E}">
        <p14:creationId xmlns:p14="http://schemas.microsoft.com/office/powerpoint/2010/main" val="2413664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6005BE2-A034-4F03-BADA-765B50CAA869}"/>
                  </a:ext>
                </a:extLst>
              </p:cNvPr>
              <p:cNvSpPr>
                <a:spLocks noGrp="1"/>
              </p:cNvSpPr>
              <p:nvPr>
                <p:ph type="body" sz="quarter" idx="10"/>
              </p:nvPr>
            </p:nvSpPr>
            <p:spPr/>
            <p:txBody>
              <a:bodyPr>
                <a:normAutofit/>
              </a:bodyPr>
              <a:lstStyle/>
              <a:p>
                <a:r>
                  <a:rPr lang="en-US" dirty="0"/>
                  <a:t>[</a:t>
                </a:r>
                <a:r>
                  <a:rPr lang="en-US" dirty="0" err="1"/>
                  <a:t>x,fval,exitflag,output,population,scores</a:t>
                </a:r>
                <a:r>
                  <a:rPr lang="en-US" dirty="0"/>
                  <a:t>] = </a:t>
                </a:r>
                <a:r>
                  <a:rPr lang="en-US" dirty="0" err="1"/>
                  <a:t>ga</a:t>
                </a:r>
                <a:r>
                  <a:rPr lang="en-US" dirty="0"/>
                  <a:t>(</a:t>
                </a:r>
                <a:r>
                  <a:rPr lang="en-US" dirty="0" err="1"/>
                  <a:t>fun,nvars,A,b,Aeq,beq,lb,ub,nonlcon,IntCon,options</a:t>
                </a:r>
                <a:r>
                  <a:rPr lang="en-US" dirty="0"/>
                  <a:t>)</a:t>
                </a:r>
              </a:p>
              <a:p>
                <a:r>
                  <a:rPr lang="en-US" dirty="0"/>
                  <a:t>Inputs</a:t>
                </a:r>
              </a:p>
              <a:p>
                <a:pPr lvl="1"/>
                <a:r>
                  <a:rPr lang="en-US" dirty="0"/>
                  <a:t>fun: objective function</a:t>
                </a:r>
              </a:p>
              <a:p>
                <a:pPr lvl="1"/>
                <a:r>
                  <a:rPr lang="en-US" dirty="0" err="1"/>
                  <a:t>nvars</a:t>
                </a:r>
                <a:r>
                  <a:rPr lang="en-US" dirty="0"/>
                  <a:t>: the number of design variables</a:t>
                </a:r>
              </a:p>
              <a:p>
                <a:pPr lvl="1"/>
                <a:r>
                  <a:rPr lang="en-US" dirty="0"/>
                  <a:t>A, b: inequality constraints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endParaRPr lang="en-US" dirty="0"/>
              </a:p>
              <a:p>
                <a:pPr lvl="1"/>
                <a:r>
                  <a:rPr lang="en-US" dirty="0" err="1"/>
                  <a:t>Aeq</a:t>
                </a:r>
                <a:r>
                  <a:rPr lang="en-US" dirty="0"/>
                  <a:t>, </a:t>
                </a:r>
                <a:r>
                  <a:rPr lang="en-US" dirty="0" err="1"/>
                  <a:t>beq</a:t>
                </a:r>
                <a:r>
                  <a:rPr lang="en-US" dirty="0"/>
                  <a:t>: equality constraints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𝑒𝑞</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𝑒𝑞</m:t>
                        </m:r>
                      </m:sub>
                    </m:sSub>
                  </m:oMath>
                </a14:m>
                <a:endParaRPr lang="en-US" dirty="0"/>
              </a:p>
              <a:p>
                <a:pPr lvl="1"/>
                <a:r>
                  <a:rPr lang="en-US" dirty="0" err="1"/>
                  <a:t>lb</a:t>
                </a:r>
                <a:r>
                  <a:rPr lang="en-US" dirty="0"/>
                  <a:t>, </a:t>
                </a:r>
                <a:r>
                  <a:rPr lang="en-US" dirty="0" err="1"/>
                  <a:t>ub</a:t>
                </a:r>
                <a:r>
                  <a:rPr lang="en-US" dirty="0"/>
                  <a:t>: lower- and upper-bounds of design variables</a:t>
                </a:r>
              </a:p>
              <a:p>
                <a:pPr lvl="1"/>
                <a:r>
                  <a:rPr lang="en-US" dirty="0" err="1"/>
                  <a:t>nonlcon</a:t>
                </a:r>
                <a:r>
                  <a:rPr lang="en-US" dirty="0"/>
                  <a:t>: nonlinear constraint function</a:t>
                </a:r>
              </a:p>
              <a:p>
                <a:pPr lvl="1"/>
                <a:r>
                  <a:rPr lang="en-US" dirty="0" err="1"/>
                  <a:t>IntCon</a:t>
                </a:r>
                <a:r>
                  <a:rPr lang="en-US" dirty="0"/>
                  <a:t>: integer variable</a:t>
                </a:r>
              </a:p>
              <a:p>
                <a:pPr lvl="1"/>
                <a:r>
                  <a:rPr lang="en-US" dirty="0"/>
                  <a:t>options: optimization options</a:t>
                </a:r>
              </a:p>
            </p:txBody>
          </p:sp>
        </mc:Choice>
        <mc:Fallback xmlns="">
          <p:sp>
            <p:nvSpPr>
              <p:cNvPr id="2" name="Text Placeholder 1">
                <a:extLst>
                  <a:ext uri="{FF2B5EF4-FFF2-40B4-BE49-F238E27FC236}">
                    <a16:creationId xmlns:a16="http://schemas.microsoft.com/office/drawing/2014/main" id="{36005BE2-A034-4F03-BADA-765B50CAA86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3536A67-4AF5-4BA7-9E75-7717F246548D}"/>
              </a:ext>
            </a:extLst>
          </p:cNvPr>
          <p:cNvSpPr>
            <a:spLocks noGrp="1"/>
          </p:cNvSpPr>
          <p:nvPr>
            <p:ph type="title"/>
          </p:nvPr>
        </p:nvSpPr>
        <p:spPr/>
        <p:txBody>
          <a:bodyPr/>
          <a:lstStyle/>
          <a:p>
            <a:r>
              <a:rPr lang="en-US" dirty="0"/>
              <a:t>Genetic Algorithm in Matlab </a:t>
            </a:r>
            <a:r>
              <a:rPr lang="en-US" i="1" dirty="0"/>
              <a:t>cont</a:t>
            </a:r>
            <a:r>
              <a:rPr lang="en-US" dirty="0"/>
              <a:t>.</a:t>
            </a:r>
          </a:p>
        </p:txBody>
      </p:sp>
    </p:spTree>
    <p:extLst>
      <p:ext uri="{BB962C8B-B14F-4D97-AF65-F5344CB8AC3E}">
        <p14:creationId xmlns:p14="http://schemas.microsoft.com/office/powerpoint/2010/main" val="493584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B51E2DB-ED1E-27EF-E4F2-B05026560E7A}"/>
                  </a:ext>
                </a:extLst>
              </p:cNvPr>
              <p:cNvSpPr>
                <a:spLocks noGrp="1"/>
              </p:cNvSpPr>
              <p:nvPr>
                <p:ph type="body" sz="quarter" idx="10"/>
              </p:nvPr>
            </p:nvSpPr>
            <p:spPr>
              <a:xfrm>
                <a:off x="304800" y="774200"/>
                <a:ext cx="8534400" cy="2590506"/>
              </a:xfrm>
            </p:spPr>
            <p:txBody>
              <a:bodyPr>
                <a:normAutofit/>
              </a:bodyPr>
              <a:lstStyle/>
              <a:p>
                <a:r>
                  <a:rPr lang="en-US" sz="2000" dirty="0"/>
                  <a:t>Minimize </a:t>
                </a:r>
                <a14:m>
                  <m:oMath xmlns:m="http://schemas.openxmlformats.org/officeDocument/2006/math">
                    <m:r>
                      <a:rPr lang="en-US" sz="2000" i="1">
                        <a:latin typeface="Cambria Math" panose="02040503050406030204" pitchFamily="18" charset="0"/>
                      </a:rPr>
                      <m:t>𝑓</m:t>
                    </m:r>
                    <m:r>
                      <a:rPr lang="en-US" sz="2000">
                        <a:latin typeface="Cambria Math" panose="02040503050406030204" pitchFamily="18" charset="0"/>
                      </a:rPr>
                      <m:t>=</m:t>
                    </m:r>
                    <m:r>
                      <a:rPr lang="en-US" sz="2000" i="1">
                        <a:latin typeface="Cambria Math" panose="02040503050406030204" pitchFamily="18" charset="0"/>
                      </a:rPr>
                      <m:t>100</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e>
                        </m:d>
                      </m:e>
                      <m:sup>
                        <m:r>
                          <a:rPr lang="en-US" sz="2000" i="1">
                            <a:latin typeface="Cambria Math" panose="02040503050406030204" pitchFamily="18" charset="0"/>
                          </a:rPr>
                          <m:t>2</m:t>
                        </m:r>
                      </m:sup>
                    </m:sSup>
                  </m:oMath>
                </a14:m>
                <a:r>
                  <a:rPr lang="en-US" sz="2000" dirty="0"/>
                  <a:t>, </a:t>
                </a:r>
                <a14:m>
                  <m:oMath xmlns:m="http://schemas.openxmlformats.org/officeDocument/2006/math">
                    <m:r>
                      <a:rPr lang="en-US" sz="2000" i="1">
                        <a:latin typeface="Cambria Math" panose="02040503050406030204" pitchFamily="18" charset="0"/>
                      </a:rPr>
                      <m:t>−</m:t>
                    </m:r>
                    <m:r>
                      <a:rPr lang="en-US" sz="200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≤3</m:t>
                    </m:r>
                  </m:oMath>
                </a14:m>
                <a:r>
                  <a:rPr lang="en-US" sz="2000" dirty="0"/>
                  <a:t> using GA</a:t>
                </a:r>
              </a:p>
              <a:p>
                <a:r>
                  <a:rPr lang="en-US" sz="2000" dirty="0"/>
                  <a:t>Function</a:t>
                </a:r>
              </a:p>
              <a:p>
                <a:r>
                  <a:rPr lang="en-US" sz="2000" dirty="0"/>
                  <a:t>Call GA</a:t>
                </a:r>
              </a:p>
              <a:p>
                <a:endParaRPr lang="en-US" sz="2000" dirty="0"/>
              </a:p>
              <a:p>
                <a:r>
                  <a:rPr lang="en-US" sz="2000" dirty="0"/>
                  <a:t>Output</a:t>
                </a:r>
              </a:p>
            </p:txBody>
          </p:sp>
        </mc:Choice>
        <mc:Fallback xmlns="">
          <p:sp>
            <p:nvSpPr>
              <p:cNvPr id="2" name="Text Placeholder 1">
                <a:extLst>
                  <a:ext uri="{FF2B5EF4-FFF2-40B4-BE49-F238E27FC236}">
                    <a16:creationId xmlns:a16="http://schemas.microsoft.com/office/drawing/2014/main" id="{6B51E2DB-ED1E-27EF-E4F2-B05026560E7A}"/>
                  </a:ext>
                </a:extLst>
              </p:cNvPr>
              <p:cNvSpPr>
                <a:spLocks noGrp="1" noRot="1" noChangeAspect="1" noMove="1" noResize="1" noEditPoints="1" noAdjustHandles="1" noChangeArrowheads="1" noChangeShapeType="1" noTextEdit="1"/>
              </p:cNvSpPr>
              <p:nvPr>
                <p:ph type="body" sz="quarter" idx="10"/>
              </p:nvPr>
            </p:nvSpPr>
            <p:spPr>
              <a:xfrm>
                <a:off x="304800" y="774200"/>
                <a:ext cx="8534400" cy="2590506"/>
              </a:xfrm>
              <a:blipFill>
                <a:blip r:embed="rId2"/>
                <a:stretch>
                  <a:fillRect l="-6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F508275-2371-0244-1D2A-C1F1B500A641}"/>
              </a:ext>
            </a:extLst>
          </p:cNvPr>
          <p:cNvSpPr>
            <a:spLocks noGrp="1"/>
          </p:cNvSpPr>
          <p:nvPr>
            <p:ph type="title"/>
          </p:nvPr>
        </p:nvSpPr>
        <p:spPr/>
        <p:txBody>
          <a:bodyPr/>
          <a:lstStyle/>
          <a:p>
            <a:r>
              <a:rPr lang="en-US" dirty="0"/>
              <a:t>Ex6.6) Optimization of Rosenbrock Function using GA</a:t>
            </a:r>
          </a:p>
        </p:txBody>
      </p:sp>
      <p:sp>
        <p:nvSpPr>
          <p:cNvPr id="6" name="TextBox 5">
            <a:extLst>
              <a:ext uri="{FF2B5EF4-FFF2-40B4-BE49-F238E27FC236}">
                <a16:creationId xmlns:a16="http://schemas.microsoft.com/office/drawing/2014/main" id="{4612055C-9C73-3B94-512A-2F9F460D7226}"/>
              </a:ext>
            </a:extLst>
          </p:cNvPr>
          <p:cNvSpPr txBox="1"/>
          <p:nvPr/>
        </p:nvSpPr>
        <p:spPr>
          <a:xfrm>
            <a:off x="1893509" y="1406769"/>
            <a:ext cx="4182555" cy="461665"/>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function y = Rosenbrock(x)</a:t>
            </a:r>
          </a:p>
          <a:p>
            <a:r>
              <a:rPr lang="en-US" sz="1200" dirty="0">
                <a:latin typeface="Courier New" panose="02070309020205020404" pitchFamily="49" charset="0"/>
                <a:cs typeface="Courier New" panose="02070309020205020404" pitchFamily="49" charset="0"/>
              </a:rPr>
              <a:t>y = 100 * (x(1)^2 - x(2))^2 + (1 - x(1))^2;</a:t>
            </a:r>
          </a:p>
        </p:txBody>
      </p:sp>
      <p:sp>
        <p:nvSpPr>
          <p:cNvPr id="8" name="TextBox 7">
            <a:extLst>
              <a:ext uri="{FF2B5EF4-FFF2-40B4-BE49-F238E27FC236}">
                <a16:creationId xmlns:a16="http://schemas.microsoft.com/office/drawing/2014/main" id="{26AFA6F1-5E34-F03D-1662-45D6459A2428}"/>
              </a:ext>
            </a:extLst>
          </p:cNvPr>
          <p:cNvSpPr txBox="1"/>
          <p:nvPr/>
        </p:nvSpPr>
        <p:spPr>
          <a:xfrm>
            <a:off x="1835834" y="1941342"/>
            <a:ext cx="5949064" cy="83099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rng default     % For reproducibility</a:t>
            </a:r>
          </a:p>
          <a:p>
            <a:r>
              <a:rPr lang="en-US" sz="1200" noProof="1">
                <a:latin typeface="Courier New" panose="02070309020205020404" pitchFamily="49" charset="0"/>
                <a:cs typeface="Courier New" panose="02070309020205020404" pitchFamily="49" charset="0"/>
              </a:rPr>
              <a:t>ndv = 2; lb = [-3,-3]; ub = [3,3];</a:t>
            </a:r>
          </a:p>
          <a:p>
            <a:r>
              <a:rPr lang="en-US" sz="1200" noProof="1">
                <a:latin typeface="Courier New" panose="02070309020205020404" pitchFamily="49" charset="0"/>
                <a:cs typeface="Courier New" panose="02070309020205020404" pitchFamily="49" charset="0"/>
              </a:rPr>
              <a:t>options = optimoptions('ga','MaxGenerations',10000);</a:t>
            </a:r>
          </a:p>
          <a:p>
            <a:r>
              <a:rPr lang="en-US" sz="1200" noProof="1">
                <a:latin typeface="Courier New" panose="02070309020205020404" pitchFamily="49" charset="0"/>
                <a:cs typeface="Courier New" panose="02070309020205020404" pitchFamily="49" charset="0"/>
              </a:rPr>
              <a:t>[x,fval] = ga(@Rosenbrock,ndv,[],[],[],[],lb,ub,[],[],options)</a:t>
            </a:r>
          </a:p>
        </p:txBody>
      </p:sp>
      <p:sp>
        <p:nvSpPr>
          <p:cNvPr id="11" name="TextBox 10">
            <a:extLst>
              <a:ext uri="{FF2B5EF4-FFF2-40B4-BE49-F238E27FC236}">
                <a16:creationId xmlns:a16="http://schemas.microsoft.com/office/drawing/2014/main" id="{4F9EA121-1B9B-86D7-BB84-91085D128737}"/>
              </a:ext>
            </a:extLst>
          </p:cNvPr>
          <p:cNvSpPr txBox="1"/>
          <p:nvPr/>
        </p:nvSpPr>
        <p:spPr>
          <a:xfrm>
            <a:off x="1893509" y="2937804"/>
            <a:ext cx="6320961" cy="83099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Optimization terminated: average change in the fitness value less </a:t>
            </a:r>
            <a:br>
              <a:rPr lang="en-US" sz="1200" noProof="1">
                <a:latin typeface="Courier New" panose="02070309020205020404" pitchFamily="49" charset="0"/>
                <a:cs typeface="Courier New" panose="02070309020205020404" pitchFamily="49" charset="0"/>
              </a:rPr>
            </a:br>
            <a:r>
              <a:rPr lang="en-US" sz="1200" noProof="1">
                <a:latin typeface="Courier New" panose="02070309020205020404" pitchFamily="49" charset="0"/>
                <a:cs typeface="Courier New" panose="02070309020205020404" pitchFamily="49" charset="0"/>
              </a:rPr>
              <a:t>than options.FunctionTolerance.</a:t>
            </a:r>
          </a:p>
          <a:p>
            <a:r>
              <a:rPr lang="en-US" sz="1200" noProof="1">
                <a:latin typeface="Courier New" panose="02070309020205020404" pitchFamily="49" charset="0"/>
                <a:cs typeface="Courier New" panose="02070309020205020404" pitchFamily="49" charset="0"/>
              </a:rPr>
              <a:t>x = 1.0354    1.0721</a:t>
            </a:r>
          </a:p>
          <a:p>
            <a:r>
              <a:rPr lang="en-US" sz="1200" noProof="1">
                <a:latin typeface="Courier New" panose="02070309020205020404" pitchFamily="49" charset="0"/>
                <a:cs typeface="Courier New" panose="02070309020205020404" pitchFamily="49" charset="0"/>
              </a:rPr>
              <a:t>fval = 0.0013</a:t>
            </a:r>
          </a:p>
        </p:txBody>
      </p:sp>
    </p:spTree>
    <p:extLst>
      <p:ext uri="{BB962C8B-B14F-4D97-AF65-F5344CB8AC3E}">
        <p14:creationId xmlns:p14="http://schemas.microsoft.com/office/powerpoint/2010/main" val="210974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DC1D6-8DBA-632B-2E98-3FB5110E0016}"/>
              </a:ext>
            </a:extLst>
          </p:cNvPr>
          <p:cNvSpPr>
            <a:spLocks noGrp="1"/>
          </p:cNvSpPr>
          <p:nvPr>
            <p:ph type="body" sz="quarter" idx="10"/>
          </p:nvPr>
        </p:nvSpPr>
        <p:spPr/>
        <p:txBody>
          <a:bodyPr>
            <a:normAutofit/>
          </a:bodyPr>
          <a:lstStyle/>
          <a:p>
            <a:pPr lvl="0"/>
            <a:r>
              <a:rPr lang="en-US" sz="2000" dirty="0"/>
              <a:t>Genetic algorithms do not require continuity or differentiability of the objective function. They do not need gradients; </a:t>
            </a:r>
          </a:p>
          <a:p>
            <a:pPr lvl="0"/>
            <a:r>
              <a:rPr lang="en-US" sz="2000" dirty="0"/>
              <a:t>They are robust: they are very insensitive to noise;</a:t>
            </a:r>
          </a:p>
          <a:p>
            <a:pPr lvl="0"/>
            <a:r>
              <a:rPr lang="en-US" sz="2000" dirty="0"/>
              <a:t>They are modular and therefore portable; because the evolutionary mechanism is separate from the problem representation, they can be transferred from problem to problem;</a:t>
            </a:r>
          </a:p>
          <a:p>
            <a:pPr lvl="0"/>
            <a:r>
              <a:rPr lang="en-US" sz="2000" dirty="0"/>
              <a:t>They are particularly efficient in discrete and combinatorial problems, which are typically difficult to solve by conventional algorithms; they can be used for problems involving both discrete and continuous variables;</a:t>
            </a:r>
          </a:p>
          <a:p>
            <a:pPr lvl="0"/>
            <a:r>
              <a:rPr lang="en-US" sz="2000" dirty="0"/>
              <a:t>Because they explore the design space with populations, genetic algorithms are “naturally” amenable to parallelization.</a:t>
            </a:r>
          </a:p>
        </p:txBody>
      </p:sp>
      <p:sp>
        <p:nvSpPr>
          <p:cNvPr id="3" name="Title 2">
            <a:extLst>
              <a:ext uri="{FF2B5EF4-FFF2-40B4-BE49-F238E27FC236}">
                <a16:creationId xmlns:a16="http://schemas.microsoft.com/office/drawing/2014/main" id="{2F2009DF-CFC2-F8F4-D147-027EC7D9CA73}"/>
              </a:ext>
            </a:extLst>
          </p:cNvPr>
          <p:cNvSpPr>
            <a:spLocks noGrp="1"/>
          </p:cNvSpPr>
          <p:nvPr>
            <p:ph type="title"/>
          </p:nvPr>
        </p:nvSpPr>
        <p:spPr/>
        <p:txBody>
          <a:bodyPr/>
          <a:lstStyle/>
          <a:p>
            <a:r>
              <a:rPr lang="en-US" dirty="0"/>
              <a:t>When To Use Genetic Algorithms?</a:t>
            </a:r>
          </a:p>
        </p:txBody>
      </p:sp>
    </p:spTree>
    <p:extLst>
      <p:ext uri="{BB962C8B-B14F-4D97-AF65-F5344CB8AC3E}">
        <p14:creationId xmlns:p14="http://schemas.microsoft.com/office/powerpoint/2010/main" val="226244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9" name="Rectangle 3"/>
              <p:cNvSpPr>
                <a:spLocks noGrp="1" noChangeArrowheads="1"/>
              </p:cNvSpPr>
              <p:nvPr>
                <p:ph type="body" sz="quarter" idx="10"/>
              </p:nvPr>
            </p:nvSpPr>
            <p:spPr/>
            <p:txBody>
              <a:bodyPr/>
              <a:lstStyle/>
              <a:p>
                <a:r>
                  <a:rPr lang="en-US" dirty="0"/>
                  <a:t>Genetic algorithm is random search with random outcome.</a:t>
                </a:r>
              </a:p>
              <a:p>
                <a:r>
                  <a:rPr lang="en-US" dirty="0"/>
                  <a:t>Reliability can be estimated from multiple runs for similar problems with known solution</a:t>
                </a:r>
              </a:p>
              <a:p>
                <a:r>
                  <a:rPr lang="en-US" dirty="0"/>
                  <a:t>Variance of reliability, </a:t>
                </a:r>
                <a14:m>
                  <m:oMath xmlns:m="http://schemas.openxmlformats.org/officeDocument/2006/math">
                    <m:r>
                      <a:rPr lang="en-US" i="1" dirty="0" smtClean="0">
                        <a:latin typeface="Cambria Math" panose="02040503050406030204" pitchFamily="18" charset="0"/>
                      </a:rPr>
                      <m:t>𝑟</m:t>
                    </m:r>
                  </m:oMath>
                </a14:m>
                <a:r>
                  <a:rPr lang="en-US" dirty="0"/>
                  <a:t>,  from </a:t>
                </a:r>
                <a14:m>
                  <m:oMath xmlns:m="http://schemas.openxmlformats.org/officeDocument/2006/math">
                    <m:r>
                      <a:rPr lang="en-US" i="1" dirty="0" smtClean="0">
                        <a:latin typeface="Cambria Math" panose="02040503050406030204" pitchFamily="18" charset="0"/>
                      </a:rPr>
                      <m:t>𝑛</m:t>
                    </m:r>
                  </m:oMath>
                </a14:m>
                <a:r>
                  <a:rPr lang="en-US" dirty="0"/>
                  <a:t> runs</a:t>
                </a:r>
              </a:p>
              <a:p>
                <a:endParaRPr lang="en-US" dirty="0"/>
              </a:p>
              <a:p>
                <a:endParaRPr lang="en-US" dirty="0"/>
              </a:p>
            </p:txBody>
          </p:sp>
        </mc:Choice>
        <mc:Fallback xmlns="">
          <p:sp>
            <p:nvSpPr>
              <p:cNvPr id="1029" name="Rectangle 3"/>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1028" name="Rectangle 2"/>
          <p:cNvSpPr>
            <a:spLocks noGrp="1" noChangeArrowheads="1"/>
          </p:cNvSpPr>
          <p:nvPr>
            <p:ph type="title"/>
          </p:nvPr>
        </p:nvSpPr>
        <p:spPr/>
        <p:txBody>
          <a:bodyPr/>
          <a:lstStyle/>
          <a:p>
            <a:r>
              <a:rPr lang="en-US" dirty="0"/>
              <a:t>Reliability</a:t>
            </a:r>
          </a:p>
        </p:txBody>
      </p:sp>
      <p:graphicFrame>
        <p:nvGraphicFramePr>
          <p:cNvPr id="1026"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FA61A5C6-FC83-4A34-BE46-D205226466B8}"/>
              </a:ext>
            </a:extLst>
          </p:cNvPr>
          <p:cNvGraphicFramePr>
            <a:graphicFrameLocks noChangeAspect="1"/>
          </p:cNvGraphicFramePr>
          <p:nvPr/>
        </p:nvGraphicFramePr>
        <p:xfrm>
          <a:off x="1866106" y="3838575"/>
          <a:ext cx="5410200" cy="2562225"/>
        </p:xfrm>
        <a:graphic>
          <a:graphicData uri="http://schemas.openxmlformats.org/presentationml/2006/ole">
            <mc:AlternateContent xmlns:mc="http://schemas.openxmlformats.org/markup-compatibility/2006">
              <mc:Choice xmlns:v="urn:schemas-microsoft-com:vml" Requires="v">
                <p:oleObj name="Chart" r:id="rId6" imgW="5410719" imgH="2562482" progId="Excel.Chart.8">
                  <p:embed/>
                </p:oleObj>
              </mc:Choice>
              <mc:Fallback>
                <p:oleObj name="Chart" r:id="rId6" imgW="5410719" imgH="2562482" progId="Excel.Chart.8">
                  <p:embed/>
                  <p:pic>
                    <p:nvPicPr>
                      <p:cNvPr id="7" name="Object 3">
                        <a:extLst>
                          <a:ext uri="{FF2B5EF4-FFF2-40B4-BE49-F238E27FC236}">
                            <a16:creationId xmlns:a16="http://schemas.microsoft.com/office/drawing/2014/main" id="{FA61A5C6-FC83-4A34-BE46-D205226466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106" y="3838575"/>
                        <a:ext cx="5410200" cy="25622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0BA6B7-A14F-8F26-7799-05F25DD53E73}"/>
                  </a:ext>
                </a:extLst>
              </p:cNvPr>
              <p:cNvSpPr txBox="1"/>
              <p:nvPr/>
            </p:nvSpPr>
            <p:spPr>
              <a:xfrm>
                <a:off x="2580281" y="2685285"/>
                <a:ext cx="1934569" cy="10016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𝑟</m:t>
                          </m:r>
                        </m:sub>
                      </m:sSub>
                      <m:r>
                        <a:rPr lang="en-US" sz="2000" i="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1">
                                  <a:latin typeface="Cambria Math" panose="02040503050406030204" pitchFamily="18" charset="0"/>
                                </a:rPr>
                                <m:t>𝑟</m:t>
                              </m:r>
                              <m:d>
                                <m:dPr>
                                  <m:ctrlPr>
                                    <a:rPr lang="en-US" sz="2000" i="1">
                                      <a:latin typeface="Cambria Math" panose="02040503050406030204" pitchFamily="18" charset="0"/>
                                    </a:rPr>
                                  </m:ctrlPr>
                                </m:dPr>
                                <m:e>
                                  <m:r>
                                    <a:rPr lang="en-US" sz="2000" i="0">
                                      <a:latin typeface="Cambria Math" panose="02040503050406030204" pitchFamily="18" charset="0"/>
                                    </a:rPr>
                                    <m:t>1−</m:t>
                                  </m:r>
                                  <m:r>
                                    <a:rPr lang="en-US" sz="2000" i="1">
                                      <a:latin typeface="Cambria Math" panose="02040503050406030204" pitchFamily="18" charset="0"/>
                                    </a:rPr>
                                    <m:t>𝑟</m:t>
                                  </m:r>
                                </m:e>
                              </m:d>
                            </m:num>
                            <m:den>
                              <m:r>
                                <a:rPr lang="en-US" sz="2000" i="1">
                                  <a:latin typeface="Cambria Math" panose="02040503050406030204" pitchFamily="18" charset="0"/>
                                </a:rPr>
                                <m:t>𝑛</m:t>
                              </m:r>
                            </m:den>
                          </m:f>
                        </m:e>
                      </m:rad>
                    </m:oMath>
                  </m:oMathPara>
                </a14:m>
                <a:endParaRPr lang="en-US" sz="2000" dirty="0"/>
              </a:p>
            </p:txBody>
          </p:sp>
        </mc:Choice>
        <mc:Fallback xmlns="">
          <p:sp>
            <p:nvSpPr>
              <p:cNvPr id="3" name="TextBox 2">
                <a:extLst>
                  <a:ext uri="{FF2B5EF4-FFF2-40B4-BE49-F238E27FC236}">
                    <a16:creationId xmlns:a16="http://schemas.microsoft.com/office/drawing/2014/main" id="{000BA6B7-A14F-8F26-7799-05F25DD53E73}"/>
                  </a:ext>
                </a:extLst>
              </p:cNvPr>
              <p:cNvSpPr txBox="1">
                <a:spLocks noRot="1" noChangeAspect="1" noMove="1" noResize="1" noEditPoints="1" noAdjustHandles="1" noChangeArrowheads="1" noChangeShapeType="1" noTextEdit="1"/>
              </p:cNvSpPr>
              <p:nvPr/>
            </p:nvSpPr>
            <p:spPr>
              <a:xfrm>
                <a:off x="2580281" y="2685285"/>
                <a:ext cx="1934569" cy="1001684"/>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1164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A45F-D00F-E1F6-7AD0-44E11F36A1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0CACD6-057A-44FD-E370-F575BF2B9473}"/>
              </a:ext>
            </a:extLst>
          </p:cNvPr>
          <p:cNvSpPr>
            <a:spLocks noGrp="1"/>
          </p:cNvSpPr>
          <p:nvPr>
            <p:ph type="ctrTitle"/>
          </p:nvPr>
        </p:nvSpPr>
        <p:spPr>
          <a:xfrm>
            <a:off x="685800" y="1119226"/>
            <a:ext cx="7772400" cy="2481225"/>
          </a:xfrm>
        </p:spPr>
        <p:txBody>
          <a:bodyPr/>
          <a:lstStyle/>
          <a:p>
            <a:r>
              <a:rPr lang="en-US" dirty="0"/>
              <a:t>6.5</a:t>
            </a:r>
            <a:br>
              <a:rPr lang="en-US" dirty="0"/>
            </a:br>
            <a:br>
              <a:rPr lang="en-US" dirty="0"/>
            </a:br>
            <a:r>
              <a:rPr lang="en-US" dirty="0"/>
              <a:t>Particle Swarm Algorithm</a:t>
            </a:r>
          </a:p>
        </p:txBody>
      </p:sp>
      <p:sp>
        <p:nvSpPr>
          <p:cNvPr id="5" name="Subtitle 4">
            <a:extLst>
              <a:ext uri="{FF2B5EF4-FFF2-40B4-BE49-F238E27FC236}">
                <a16:creationId xmlns:a16="http://schemas.microsoft.com/office/drawing/2014/main" id="{A0DF3149-556C-C0F6-FE9F-31A778C32C38}"/>
              </a:ext>
            </a:extLst>
          </p:cNvPr>
          <p:cNvSpPr>
            <a:spLocks noGrp="1"/>
          </p:cNvSpPr>
          <p:nvPr>
            <p:ph type="subTitle" idx="1"/>
          </p:nvPr>
        </p:nvSpPr>
        <p:spPr/>
        <p:txBody>
          <a:bodyPr/>
          <a:lstStyle/>
          <a:p>
            <a:r>
              <a:rPr lang="en-US" dirty="0"/>
              <a:t>swarm of bees seeking food</a:t>
            </a:r>
          </a:p>
          <a:p>
            <a:r>
              <a:rPr lang="en-US" dirty="0"/>
              <a:t>Moves based on personal and group memory of good locations</a:t>
            </a:r>
          </a:p>
        </p:txBody>
      </p:sp>
    </p:spTree>
    <p:extLst>
      <p:ext uri="{BB962C8B-B14F-4D97-AF65-F5344CB8AC3E}">
        <p14:creationId xmlns:p14="http://schemas.microsoft.com/office/powerpoint/2010/main" val="3808634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71F82-74E5-4855-A788-D454F25071C3}"/>
              </a:ext>
            </a:extLst>
          </p:cNvPr>
          <p:cNvSpPr>
            <a:spLocks noGrp="1"/>
          </p:cNvSpPr>
          <p:nvPr>
            <p:ph type="body" sz="quarter" idx="10"/>
          </p:nvPr>
        </p:nvSpPr>
        <p:spPr/>
        <p:txBody>
          <a:bodyPr/>
          <a:lstStyle/>
          <a:p>
            <a:r>
              <a:rPr lang="en-US" dirty="0"/>
              <a:t>Mimicking social behavior of insects or birds</a:t>
            </a:r>
          </a:p>
        </p:txBody>
      </p:sp>
      <p:sp>
        <p:nvSpPr>
          <p:cNvPr id="3" name="Title 2">
            <a:extLst>
              <a:ext uri="{FF2B5EF4-FFF2-40B4-BE49-F238E27FC236}">
                <a16:creationId xmlns:a16="http://schemas.microsoft.com/office/drawing/2014/main" id="{7C1687E5-D1D1-49D6-A15A-41622CABF8DB}"/>
              </a:ext>
            </a:extLst>
          </p:cNvPr>
          <p:cNvSpPr>
            <a:spLocks noGrp="1"/>
          </p:cNvSpPr>
          <p:nvPr>
            <p:ph type="title"/>
          </p:nvPr>
        </p:nvSpPr>
        <p:spPr/>
        <p:txBody>
          <a:bodyPr/>
          <a:lstStyle/>
          <a:p>
            <a:r>
              <a:rPr lang="en-US" dirty="0"/>
              <a:t>Particle Swarm Optimization</a:t>
            </a:r>
          </a:p>
        </p:txBody>
      </p:sp>
      <p:pic>
        <p:nvPicPr>
          <p:cNvPr id="5" name="Picture 4">
            <a:extLst>
              <a:ext uri="{FF2B5EF4-FFF2-40B4-BE49-F238E27FC236}">
                <a16:creationId xmlns:a16="http://schemas.microsoft.com/office/drawing/2014/main" id="{50593531-2557-441B-A817-4A63A8CDD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248636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205CA-8EFD-DCAA-6F85-3DC3A3EB4C92}"/>
              </a:ext>
            </a:extLst>
          </p:cNvPr>
          <p:cNvSpPr>
            <a:spLocks noGrp="1"/>
          </p:cNvSpPr>
          <p:nvPr>
            <p:ph type="body" sz="quarter" idx="10"/>
          </p:nvPr>
        </p:nvSpPr>
        <p:spPr/>
        <p:txBody>
          <a:bodyPr>
            <a:normAutofit/>
          </a:bodyPr>
          <a:lstStyle/>
          <a:p>
            <a:r>
              <a:rPr lang="en-US" sz="2000" dirty="0"/>
              <a:t>No-free-lunch theorem</a:t>
            </a:r>
          </a:p>
          <a:p>
            <a:pPr lvl="1"/>
            <a:r>
              <a:rPr lang="en-US" dirty="0"/>
              <a:t>computational cost of finding a solution is the same for any solution method</a:t>
            </a:r>
          </a:p>
          <a:p>
            <a:pPr lvl="1"/>
            <a:r>
              <a:rPr lang="en-US" dirty="0"/>
              <a:t>no single algorithm will perform well on all problems</a:t>
            </a:r>
          </a:p>
          <a:p>
            <a:pPr lvl="1"/>
            <a:r>
              <a:rPr lang="en-US" dirty="0"/>
              <a:t>performance of global search algorithms changes significantly by changing their parameters</a:t>
            </a:r>
          </a:p>
          <a:p>
            <a:pPr lvl="1"/>
            <a:r>
              <a:rPr lang="en-US" dirty="0"/>
              <a:t>possible to make an algorithm perform well for a specific problem, but it may not work efficiently for other problems</a:t>
            </a:r>
          </a:p>
          <a:p>
            <a:endParaRPr lang="en-US" sz="2000" dirty="0"/>
          </a:p>
        </p:txBody>
      </p:sp>
      <p:sp>
        <p:nvSpPr>
          <p:cNvPr id="3" name="Title 2">
            <a:extLst>
              <a:ext uri="{FF2B5EF4-FFF2-40B4-BE49-F238E27FC236}">
                <a16:creationId xmlns:a16="http://schemas.microsoft.com/office/drawing/2014/main" id="{CDDD5BBA-F2FA-C580-9BBD-644C3AF739C6}"/>
              </a:ext>
            </a:extLst>
          </p:cNvPr>
          <p:cNvSpPr>
            <a:spLocks noGrp="1"/>
          </p:cNvSpPr>
          <p:nvPr>
            <p:ph type="title"/>
          </p:nvPr>
        </p:nvSpPr>
        <p:spPr/>
        <p:txBody>
          <a:bodyPr/>
          <a:lstStyle/>
          <a:p>
            <a:r>
              <a:rPr lang="en-US" dirty="0"/>
              <a:t>Global Search Algorithms </a:t>
            </a:r>
            <a:r>
              <a:rPr lang="en-US" i="1" dirty="0"/>
              <a:t>cont</a:t>
            </a:r>
            <a:r>
              <a:rPr lang="en-US" dirty="0"/>
              <a:t>.</a:t>
            </a:r>
          </a:p>
        </p:txBody>
      </p:sp>
    </p:spTree>
    <p:extLst>
      <p:ext uri="{BB962C8B-B14F-4D97-AF65-F5344CB8AC3E}">
        <p14:creationId xmlns:p14="http://schemas.microsoft.com/office/powerpoint/2010/main" val="1860249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4EBA7-3A7F-3EA4-6984-FFFA552807A6}"/>
              </a:ext>
            </a:extLst>
          </p:cNvPr>
          <p:cNvSpPr>
            <a:spLocks noGrp="1"/>
          </p:cNvSpPr>
          <p:nvPr>
            <p:ph type="body" sz="quarter" idx="10"/>
          </p:nvPr>
        </p:nvSpPr>
        <p:spPr/>
        <p:txBody>
          <a:bodyPr/>
          <a:lstStyle/>
          <a:p>
            <a:r>
              <a:rPr lang="en-US" dirty="0"/>
              <a:t>introduced by Kennedy and Eberhart in 1995</a:t>
            </a:r>
          </a:p>
          <a:p>
            <a:r>
              <a:rPr lang="en-US" dirty="0"/>
              <a:t>imitates the basic strategy of swarm of bees seeking food</a:t>
            </a:r>
          </a:p>
          <a:p>
            <a:r>
              <a:rPr lang="en-US" dirty="0"/>
              <a:t>search direction relies on remembered good locations from the past</a:t>
            </a:r>
          </a:p>
          <a:p>
            <a:pPr lvl="1"/>
            <a:r>
              <a:rPr lang="en-US" dirty="0"/>
              <a:t>search direction is a compromise between the best point visited by the swarm and the best point visited by the individual</a:t>
            </a:r>
          </a:p>
          <a:p>
            <a:r>
              <a:rPr lang="en-US" dirty="0"/>
              <a:t>based on a population of designs</a:t>
            </a:r>
          </a:p>
          <a:p>
            <a:pPr lvl="1"/>
            <a:r>
              <a:rPr lang="en-US" dirty="0"/>
              <a:t>moves the existing designs to better ones</a:t>
            </a:r>
          </a:p>
          <a:p>
            <a:pPr lvl="1"/>
            <a:r>
              <a:rPr lang="en-US" dirty="0"/>
              <a:t>this algorithm has an advantage of handling </a:t>
            </a:r>
            <a:br>
              <a:rPr lang="en-US" dirty="0"/>
            </a:br>
            <a:r>
              <a:rPr lang="en-US" dirty="0"/>
              <a:t>continuous design variables</a:t>
            </a:r>
          </a:p>
          <a:p>
            <a:pPr lvl="1"/>
            <a:r>
              <a:rPr lang="en-US" dirty="0"/>
              <a:t>stochastic property in search</a:t>
            </a:r>
          </a:p>
          <a:p>
            <a:pPr lvl="1"/>
            <a:r>
              <a:rPr lang="en-US" dirty="0"/>
              <a:t>Insensitive to tuning parameters, suitable for parallel computing</a:t>
            </a:r>
          </a:p>
        </p:txBody>
      </p:sp>
      <p:sp>
        <p:nvSpPr>
          <p:cNvPr id="3" name="Title 2">
            <a:extLst>
              <a:ext uri="{FF2B5EF4-FFF2-40B4-BE49-F238E27FC236}">
                <a16:creationId xmlns:a16="http://schemas.microsoft.com/office/drawing/2014/main" id="{46D0DFF9-3B49-883E-C37A-6350BE419C02}"/>
              </a:ext>
            </a:extLst>
          </p:cNvPr>
          <p:cNvSpPr>
            <a:spLocks noGrp="1"/>
          </p:cNvSpPr>
          <p:nvPr>
            <p:ph type="title"/>
          </p:nvPr>
        </p:nvSpPr>
        <p:spPr/>
        <p:txBody>
          <a:bodyPr/>
          <a:lstStyle/>
          <a:p>
            <a:r>
              <a:rPr lang="en-US" dirty="0"/>
              <a:t>Particle Swarm Optimization </a:t>
            </a:r>
            <a:r>
              <a:rPr lang="en-US" i="1" dirty="0"/>
              <a:t>cont</a:t>
            </a:r>
            <a:r>
              <a:rPr lang="en-US" dirty="0"/>
              <a:t>.</a:t>
            </a:r>
          </a:p>
        </p:txBody>
      </p:sp>
      <p:graphicFrame>
        <p:nvGraphicFramePr>
          <p:cNvPr id="12" name="Object 11">
            <a:extLst>
              <a:ext uri="{FF2B5EF4-FFF2-40B4-BE49-F238E27FC236}">
                <a16:creationId xmlns:a16="http://schemas.microsoft.com/office/drawing/2014/main" id="{438F96FE-5020-9B98-A005-258B853F23B5}"/>
              </a:ext>
            </a:extLst>
          </p:cNvPr>
          <p:cNvGraphicFramePr>
            <a:graphicFrameLocks noChangeAspect="1"/>
          </p:cNvGraphicFramePr>
          <p:nvPr>
            <p:extLst>
              <p:ext uri="{D42A27DB-BD31-4B8C-83A1-F6EECF244321}">
                <p14:modId xmlns:p14="http://schemas.microsoft.com/office/powerpoint/2010/main" val="1628229284"/>
              </p:ext>
            </p:extLst>
          </p:nvPr>
        </p:nvGraphicFramePr>
        <p:xfrm>
          <a:off x="5969869" y="3522499"/>
          <a:ext cx="3114380" cy="2080325"/>
        </p:xfrm>
        <a:graphic>
          <a:graphicData uri="http://schemas.openxmlformats.org/presentationml/2006/ole">
            <mc:AlternateContent xmlns:mc="http://schemas.openxmlformats.org/markup-compatibility/2006">
              <mc:Choice xmlns:v="urn:schemas-microsoft-com:vml" Requires="v">
                <p:oleObj name="Bitmap Image" r:id="rId2" imgW="7286760" imgH="4867200" progId="Paint.Picture">
                  <p:embed/>
                </p:oleObj>
              </mc:Choice>
              <mc:Fallback>
                <p:oleObj name="Bitmap Image" r:id="rId2" imgW="7286760" imgH="4867200" progId="Paint.Picture">
                  <p:embed/>
                  <p:pic>
                    <p:nvPicPr>
                      <p:cNvPr id="12" name="Object 11">
                        <a:extLst>
                          <a:ext uri="{FF2B5EF4-FFF2-40B4-BE49-F238E27FC236}">
                            <a16:creationId xmlns:a16="http://schemas.microsoft.com/office/drawing/2014/main" id="{438F96FE-5020-9B98-A005-258B853F23B5}"/>
                          </a:ext>
                        </a:extLst>
                      </p:cNvPr>
                      <p:cNvPicPr/>
                      <p:nvPr/>
                    </p:nvPicPr>
                    <p:blipFill>
                      <a:blip r:embed="rId3"/>
                      <a:stretch>
                        <a:fillRect/>
                      </a:stretch>
                    </p:blipFill>
                    <p:spPr>
                      <a:xfrm>
                        <a:off x="5969869" y="3522499"/>
                        <a:ext cx="3114380" cy="2080325"/>
                      </a:xfrm>
                      <a:prstGeom prst="rect">
                        <a:avLst/>
                      </a:prstGeom>
                    </p:spPr>
                  </p:pic>
                </p:oleObj>
              </mc:Fallback>
            </mc:AlternateContent>
          </a:graphicData>
        </a:graphic>
      </p:graphicFrame>
    </p:spTree>
    <p:extLst>
      <p:ext uri="{BB962C8B-B14F-4D97-AF65-F5344CB8AC3E}">
        <p14:creationId xmlns:p14="http://schemas.microsoft.com/office/powerpoint/2010/main" val="1041291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Overview</a:t>
            </a:r>
          </a:p>
        </p:txBody>
      </p:sp>
      <p:pic>
        <p:nvPicPr>
          <p:cNvPr id="5" name="Picture 4"/>
          <p:cNvPicPr>
            <a:picLocks noChangeAspect="1"/>
          </p:cNvPicPr>
          <p:nvPr/>
        </p:nvPicPr>
        <p:blipFill>
          <a:blip r:embed="rId3"/>
          <a:stretch>
            <a:fillRect/>
          </a:stretch>
        </p:blipFill>
        <p:spPr>
          <a:xfrm>
            <a:off x="952304" y="1425966"/>
            <a:ext cx="6757596" cy="3945710"/>
          </a:xfrm>
          <a:prstGeom prst="rect">
            <a:avLst/>
          </a:prstGeom>
          <a:noFill/>
        </p:spPr>
      </p:pic>
    </p:spTree>
    <p:extLst>
      <p:ext uri="{BB962C8B-B14F-4D97-AF65-F5344CB8AC3E}">
        <p14:creationId xmlns:p14="http://schemas.microsoft.com/office/powerpoint/2010/main" val="2423009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Towards Personal Best And Group Best</a:t>
            </a:r>
          </a:p>
        </p:txBody>
      </p:sp>
      <p:pic>
        <p:nvPicPr>
          <p:cNvPr id="4" name="Picture 3"/>
          <p:cNvPicPr>
            <a:picLocks noChangeAspect="1"/>
          </p:cNvPicPr>
          <p:nvPr/>
        </p:nvPicPr>
        <p:blipFill>
          <a:blip r:embed="rId3"/>
          <a:stretch>
            <a:fillRect/>
          </a:stretch>
        </p:blipFill>
        <p:spPr>
          <a:xfrm>
            <a:off x="506532" y="1425427"/>
            <a:ext cx="6690149" cy="3612357"/>
          </a:xfrm>
          <a:prstGeom prst="rect">
            <a:avLst/>
          </a:prstGeom>
        </p:spPr>
      </p:pic>
      <p:graphicFrame>
        <p:nvGraphicFramePr>
          <p:cNvPr id="6" name="Object 5"/>
          <p:cNvGraphicFramePr>
            <a:graphicFrameLocks noChangeAspect="1"/>
          </p:cNvGraphicFramePr>
          <p:nvPr/>
        </p:nvGraphicFramePr>
        <p:xfrm>
          <a:off x="6072770" y="1616059"/>
          <a:ext cx="2800867" cy="855002"/>
        </p:xfrm>
        <a:graphic>
          <a:graphicData uri="http://schemas.openxmlformats.org/presentationml/2006/ole">
            <mc:AlternateContent xmlns:mc="http://schemas.openxmlformats.org/markup-compatibility/2006">
              <mc:Choice xmlns:v="urn:schemas-microsoft-com:vml" Requires="v">
                <p:oleObj name="Equation" r:id="rId4" imgW="2412720" imgH="736560" progId="Equation.DSMT4">
                  <p:embed/>
                </p:oleObj>
              </mc:Choice>
              <mc:Fallback>
                <p:oleObj name="Equation" r:id="rId4" imgW="2412720" imgH="736560" progId="Equation.DSMT4">
                  <p:embed/>
                  <p:pic>
                    <p:nvPicPr>
                      <p:cNvPr id="6" name="Object 5"/>
                      <p:cNvPicPr/>
                      <p:nvPr/>
                    </p:nvPicPr>
                    <p:blipFill>
                      <a:blip r:embed="rId5"/>
                      <a:stretch>
                        <a:fillRect/>
                      </a:stretch>
                    </p:blipFill>
                    <p:spPr>
                      <a:xfrm>
                        <a:off x="6072770" y="1616059"/>
                        <a:ext cx="2800867" cy="855002"/>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3429000" y="2876550"/>
          <a:ext cx="685800" cy="148829"/>
        </p:xfrm>
        <a:graphic>
          <a:graphicData uri="http://schemas.openxmlformats.org/presentationml/2006/ole">
            <mc:AlternateContent xmlns:mc="http://schemas.openxmlformats.org/markup-compatibility/2006">
              <mc:Choice xmlns:v="urn:schemas-microsoft-com:vml" Requires="v">
                <p:oleObj name="Equation" r:id="rId6" imgW="914400" imgH="198720" progId="Equation.DSMT4">
                  <p:embed/>
                </p:oleObj>
              </mc:Choice>
              <mc:Fallback>
                <p:oleObj name="Equation" r:id="rId6" imgW="914400" imgH="198720" progId="Equation.DSMT4">
                  <p:embed/>
                  <p:pic>
                    <p:nvPicPr>
                      <p:cNvPr id="7" name="Object 6"/>
                      <p:cNvPicPr/>
                      <p:nvPr/>
                    </p:nvPicPr>
                    <p:blipFill>
                      <a:blip r:embed="rId7"/>
                      <a:stretch>
                        <a:fillRect/>
                      </a:stretch>
                    </p:blipFill>
                    <p:spPr>
                      <a:xfrm>
                        <a:off x="3429000" y="2876550"/>
                        <a:ext cx="685800" cy="148829"/>
                      </a:xfrm>
                      <a:prstGeom prst="rect">
                        <a:avLst/>
                      </a:prstGeom>
                    </p:spPr>
                  </p:pic>
                </p:oleObj>
              </mc:Fallback>
            </mc:AlternateContent>
          </a:graphicData>
        </a:graphic>
      </p:graphicFrame>
      <p:sp>
        <p:nvSpPr>
          <p:cNvPr id="8" name="TextBox 7"/>
          <p:cNvSpPr txBox="1"/>
          <p:nvPr/>
        </p:nvSpPr>
        <p:spPr>
          <a:xfrm>
            <a:off x="628651" y="5274610"/>
            <a:ext cx="6844553" cy="646331"/>
          </a:xfrm>
          <a:prstGeom prst="rect">
            <a:avLst/>
          </a:prstGeom>
          <a:noFill/>
        </p:spPr>
        <p:txBody>
          <a:bodyPr wrap="square" rtlCol="0">
            <a:spAutoFit/>
          </a:bodyPr>
          <a:lstStyle/>
          <a:p>
            <a:r>
              <a:rPr lang="en-US" dirty="0"/>
              <a:t>YouTube visualization </a:t>
            </a:r>
            <a:r>
              <a:rPr lang="en-US" dirty="0">
                <a:hlinkClick r:id="rId8"/>
              </a:rPr>
              <a:t>www.youtube.com/watch?v=_Y4A8Q2j0wA</a:t>
            </a:r>
            <a:r>
              <a:rPr lang="en-US" dirty="0"/>
              <a:t> </a:t>
            </a:r>
          </a:p>
          <a:p>
            <a:endParaRPr lang="en-US" dirty="0"/>
          </a:p>
        </p:txBody>
      </p:sp>
    </p:spTree>
    <p:extLst>
      <p:ext uri="{BB962C8B-B14F-4D97-AF65-F5344CB8AC3E}">
        <p14:creationId xmlns:p14="http://schemas.microsoft.com/office/powerpoint/2010/main" val="3778632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918B2-95A7-69BD-61F8-34825E4B5597}"/>
              </a:ext>
            </a:extLst>
          </p:cNvPr>
          <p:cNvSpPr>
            <a:spLocks noGrp="1"/>
          </p:cNvSpPr>
          <p:nvPr>
            <p:ph type="title"/>
          </p:nvPr>
        </p:nvSpPr>
        <p:spPr/>
        <p:txBody>
          <a:bodyPr/>
          <a:lstStyle/>
          <a:p>
            <a:r>
              <a:rPr lang="en-US" dirty="0"/>
              <a:t>Cognitive Component Search</a:t>
            </a:r>
          </a:p>
        </p:txBody>
      </p:sp>
      <p:graphicFrame>
        <p:nvGraphicFramePr>
          <p:cNvPr id="5" name="Object 2">
            <a:extLst>
              <a:ext uri="{FF2B5EF4-FFF2-40B4-BE49-F238E27FC236}">
                <a16:creationId xmlns:a16="http://schemas.microsoft.com/office/drawing/2014/main" id="{3DBD69B5-FC51-91C0-D60A-3C9246CA5D8A}"/>
              </a:ext>
            </a:extLst>
          </p:cNvPr>
          <p:cNvGraphicFramePr>
            <a:graphicFrameLocks noChangeAspect="1"/>
          </p:cNvGraphicFramePr>
          <p:nvPr/>
        </p:nvGraphicFramePr>
        <p:xfrm>
          <a:off x="1244600" y="800100"/>
          <a:ext cx="6656388" cy="5257800"/>
        </p:xfrm>
        <a:graphic>
          <a:graphicData uri="http://schemas.openxmlformats.org/presentationml/2006/ole">
            <mc:AlternateContent xmlns:mc="http://schemas.openxmlformats.org/markup-compatibility/2006">
              <mc:Choice xmlns:v="urn:schemas-microsoft-com:vml" Requires="v">
                <p:oleObj name="Bitmap Image" r:id="rId2" imgW="6657143" imgH="5257143" progId="Paint.Picture">
                  <p:embed/>
                </p:oleObj>
              </mc:Choice>
              <mc:Fallback>
                <p:oleObj name="Bitmap Image" r:id="rId2" imgW="6657143" imgH="5257143" progId="Paint.Picture">
                  <p:embed/>
                  <p:pic>
                    <p:nvPicPr>
                      <p:cNvPr id="5" name="Object 2">
                        <a:extLst>
                          <a:ext uri="{FF2B5EF4-FFF2-40B4-BE49-F238E27FC236}">
                            <a16:creationId xmlns:a16="http://schemas.microsoft.com/office/drawing/2014/main" id="{3DBD69B5-FC51-91C0-D60A-3C9246CA5D8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244600" y="800100"/>
                        <a:ext cx="6656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320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F6AE79-F768-A788-97B1-E9EA7B088D7D}"/>
              </a:ext>
            </a:extLst>
          </p:cNvPr>
          <p:cNvSpPr>
            <a:spLocks noGrp="1"/>
          </p:cNvSpPr>
          <p:nvPr>
            <p:ph type="title"/>
          </p:nvPr>
        </p:nvSpPr>
        <p:spPr/>
        <p:txBody>
          <a:bodyPr/>
          <a:lstStyle/>
          <a:p>
            <a:r>
              <a:rPr lang="en-US" dirty="0"/>
              <a:t>Social Component Search</a:t>
            </a:r>
          </a:p>
        </p:txBody>
      </p:sp>
      <p:graphicFrame>
        <p:nvGraphicFramePr>
          <p:cNvPr id="5" name="Object 2">
            <a:extLst>
              <a:ext uri="{FF2B5EF4-FFF2-40B4-BE49-F238E27FC236}">
                <a16:creationId xmlns:a16="http://schemas.microsoft.com/office/drawing/2014/main" id="{E6C7FCCA-4C69-1F93-FD28-F75CBEA3D01D}"/>
              </a:ext>
            </a:extLst>
          </p:cNvPr>
          <p:cNvGraphicFramePr>
            <a:graphicFrameLocks noChangeAspect="1"/>
          </p:cNvGraphicFramePr>
          <p:nvPr/>
        </p:nvGraphicFramePr>
        <p:xfrm>
          <a:off x="1509713" y="795338"/>
          <a:ext cx="6126162" cy="5267325"/>
        </p:xfrm>
        <a:graphic>
          <a:graphicData uri="http://schemas.openxmlformats.org/presentationml/2006/ole">
            <mc:AlternateContent xmlns:mc="http://schemas.openxmlformats.org/markup-compatibility/2006">
              <mc:Choice xmlns:v="urn:schemas-microsoft-com:vml" Requires="v">
                <p:oleObj name="Bitmap Image" r:id="rId2" imgW="6125430" imgH="5266667" progId="Paint.Picture">
                  <p:embed/>
                </p:oleObj>
              </mc:Choice>
              <mc:Fallback>
                <p:oleObj name="Bitmap Image" r:id="rId2" imgW="6125430" imgH="5266667" progId="Paint.Picture">
                  <p:embed/>
                  <p:pic>
                    <p:nvPicPr>
                      <p:cNvPr id="5" name="Object 2">
                        <a:extLst>
                          <a:ext uri="{FF2B5EF4-FFF2-40B4-BE49-F238E27FC236}">
                            <a16:creationId xmlns:a16="http://schemas.microsoft.com/office/drawing/2014/main" id="{E6C7FCCA-4C69-1F93-FD28-F75CBEA3D01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09713" y="795338"/>
                        <a:ext cx="6126162"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6791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989B0B-551C-C3D6-A91A-07D7AD33C1FD}"/>
              </a:ext>
            </a:extLst>
          </p:cNvPr>
          <p:cNvSpPr>
            <a:spLocks noGrp="1"/>
          </p:cNvSpPr>
          <p:nvPr>
            <p:ph type="title"/>
          </p:nvPr>
        </p:nvSpPr>
        <p:spPr/>
        <p:txBody>
          <a:bodyPr/>
          <a:lstStyle/>
          <a:p>
            <a:r>
              <a:rPr lang="en-US" dirty="0"/>
              <a:t>Combined Cognitive and Social Search</a:t>
            </a:r>
          </a:p>
        </p:txBody>
      </p:sp>
      <p:graphicFrame>
        <p:nvGraphicFramePr>
          <p:cNvPr id="5" name="Object 2">
            <a:extLst>
              <a:ext uri="{FF2B5EF4-FFF2-40B4-BE49-F238E27FC236}">
                <a16:creationId xmlns:a16="http://schemas.microsoft.com/office/drawing/2014/main" id="{6C093F37-1E5F-5DCD-A594-2691C7A1E3CB}"/>
              </a:ext>
            </a:extLst>
          </p:cNvPr>
          <p:cNvGraphicFramePr>
            <a:graphicFrameLocks noChangeAspect="1"/>
          </p:cNvGraphicFramePr>
          <p:nvPr>
            <p:extLst>
              <p:ext uri="{D42A27DB-BD31-4B8C-83A1-F6EECF244321}">
                <p14:modId xmlns:p14="http://schemas.microsoft.com/office/powerpoint/2010/main" val="4162633343"/>
              </p:ext>
            </p:extLst>
          </p:nvPr>
        </p:nvGraphicFramePr>
        <p:xfrm>
          <a:off x="1698033" y="766688"/>
          <a:ext cx="5291925" cy="5663877"/>
        </p:xfrm>
        <a:graphic>
          <a:graphicData uri="http://schemas.openxmlformats.org/presentationml/2006/ole">
            <mc:AlternateContent xmlns:mc="http://schemas.openxmlformats.org/markup-compatibility/2006">
              <mc:Choice xmlns:v="urn:schemas-microsoft-com:vml" Requires="v">
                <p:oleObj name="Bitmap Image" r:id="rId2" imgW="6792273" imgH="7268590" progId="Paint.Picture">
                  <p:embed/>
                </p:oleObj>
              </mc:Choice>
              <mc:Fallback>
                <p:oleObj name="Bitmap Image" r:id="rId2" imgW="6792273" imgH="7268590" progId="Paint.Picture">
                  <p:embed/>
                  <p:pic>
                    <p:nvPicPr>
                      <p:cNvPr id="5" name="Object 2">
                        <a:extLst>
                          <a:ext uri="{FF2B5EF4-FFF2-40B4-BE49-F238E27FC236}">
                            <a16:creationId xmlns:a16="http://schemas.microsoft.com/office/drawing/2014/main" id="{6C093F37-1E5F-5DCD-A594-2691C7A1E3C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98033" y="766688"/>
                        <a:ext cx="5291925" cy="56638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69376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AFAF8-D7A5-30CD-224B-10E894539C94}"/>
              </a:ext>
            </a:extLst>
          </p:cNvPr>
          <p:cNvSpPr>
            <a:spLocks noGrp="1"/>
          </p:cNvSpPr>
          <p:nvPr>
            <p:ph type="title"/>
          </p:nvPr>
        </p:nvSpPr>
        <p:spPr/>
        <p:txBody>
          <a:bodyPr/>
          <a:lstStyle/>
          <a:p>
            <a:r>
              <a:rPr lang="en-US" dirty="0"/>
              <a:t>Alternative Case of Combined Search</a:t>
            </a:r>
          </a:p>
        </p:txBody>
      </p:sp>
      <p:grpSp>
        <p:nvGrpSpPr>
          <p:cNvPr id="28" name="Group 27">
            <a:extLst>
              <a:ext uri="{FF2B5EF4-FFF2-40B4-BE49-F238E27FC236}">
                <a16:creationId xmlns:a16="http://schemas.microsoft.com/office/drawing/2014/main" id="{407C426E-D2DD-7E95-1BEB-57E20E9FC7D9}"/>
              </a:ext>
            </a:extLst>
          </p:cNvPr>
          <p:cNvGrpSpPr/>
          <p:nvPr/>
        </p:nvGrpSpPr>
        <p:grpSpPr>
          <a:xfrm>
            <a:off x="1308100" y="652954"/>
            <a:ext cx="7208579" cy="5766564"/>
            <a:chOff x="1308100" y="338138"/>
            <a:chExt cx="7658100" cy="6126162"/>
          </a:xfrm>
        </p:grpSpPr>
        <p:pic>
          <p:nvPicPr>
            <p:cNvPr id="6" name="Picture 13">
              <a:extLst>
                <a:ext uri="{FF2B5EF4-FFF2-40B4-BE49-F238E27FC236}">
                  <a16:creationId xmlns:a16="http://schemas.microsoft.com/office/drawing/2014/main" id="{B0F9E5A1-B3BB-C077-CEB6-0FE5F46DB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338138"/>
              <a:ext cx="7658100" cy="612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5">
              <a:extLst>
                <a:ext uri="{FF2B5EF4-FFF2-40B4-BE49-F238E27FC236}">
                  <a16:creationId xmlns:a16="http://schemas.microsoft.com/office/drawing/2014/main" id="{6F3A2B3B-7041-E725-4D78-7F42E9AE2C6E}"/>
                </a:ext>
              </a:extLst>
            </p:cNvPr>
            <p:cNvGraphicFramePr>
              <a:graphicFrameLocks noChangeAspect="1"/>
            </p:cNvGraphicFramePr>
            <p:nvPr/>
          </p:nvGraphicFramePr>
          <p:xfrm>
            <a:off x="1389063" y="4933950"/>
            <a:ext cx="330200" cy="430213"/>
          </p:xfrm>
          <a:graphic>
            <a:graphicData uri="http://schemas.openxmlformats.org/presentationml/2006/ole">
              <mc:AlternateContent xmlns:mc="http://schemas.openxmlformats.org/markup-compatibility/2006">
                <mc:Choice xmlns:v="urn:schemas-microsoft-com:vml" Requires="v">
                  <p:oleObj name="Equation" r:id="rId3" imgW="164880" imgH="215640" progId="Equation.3">
                    <p:embed/>
                  </p:oleObj>
                </mc:Choice>
                <mc:Fallback>
                  <p:oleObj name="Equation" r:id="rId3" imgW="164880" imgH="215640" progId="Equation.3">
                    <p:embed/>
                    <p:pic>
                      <p:nvPicPr>
                        <p:cNvPr id="7" name="Object 5">
                          <a:extLst>
                            <a:ext uri="{FF2B5EF4-FFF2-40B4-BE49-F238E27FC236}">
                              <a16:creationId xmlns:a16="http://schemas.microsoft.com/office/drawing/2014/main" id="{6F3A2B3B-7041-E725-4D78-7F42E9AE2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063" y="4933950"/>
                          <a:ext cx="330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80AB1D3D-02B7-F1B0-0E85-BC50B5F31C92}"/>
                </a:ext>
              </a:extLst>
            </p:cNvPr>
            <p:cNvGraphicFramePr>
              <a:graphicFrameLocks noChangeAspect="1"/>
            </p:cNvGraphicFramePr>
            <p:nvPr/>
          </p:nvGraphicFramePr>
          <p:xfrm>
            <a:off x="2316163" y="6013450"/>
            <a:ext cx="304800" cy="430213"/>
          </p:xfrm>
          <a:graphic>
            <a:graphicData uri="http://schemas.openxmlformats.org/presentationml/2006/ole">
              <mc:AlternateContent xmlns:mc="http://schemas.openxmlformats.org/markup-compatibility/2006">
                <mc:Choice xmlns:v="urn:schemas-microsoft-com:vml" Requires="v">
                  <p:oleObj name="Equation" r:id="rId5" imgW="152280" imgH="215640" progId="Equation.3">
                    <p:embed/>
                  </p:oleObj>
                </mc:Choice>
                <mc:Fallback>
                  <p:oleObj name="Equation" r:id="rId5" imgW="152280" imgH="215640" progId="Equation.3">
                    <p:embed/>
                    <p:pic>
                      <p:nvPicPr>
                        <p:cNvPr id="8" name="Object 7">
                          <a:extLst>
                            <a:ext uri="{FF2B5EF4-FFF2-40B4-BE49-F238E27FC236}">
                              <a16:creationId xmlns:a16="http://schemas.microsoft.com/office/drawing/2014/main" id="{80AB1D3D-02B7-F1B0-0E85-BC50B5F31C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163" y="6013450"/>
                          <a:ext cx="304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01728BDE-6AF0-5C50-9CAD-63FEB71514D7}"/>
                </a:ext>
              </a:extLst>
            </p:cNvPr>
            <p:cNvGraphicFramePr>
              <a:graphicFrameLocks noChangeAspect="1"/>
            </p:cNvGraphicFramePr>
            <p:nvPr/>
          </p:nvGraphicFramePr>
          <p:xfrm>
            <a:off x="2890838" y="400050"/>
            <a:ext cx="1450975" cy="458788"/>
          </p:xfrm>
          <a:graphic>
            <a:graphicData uri="http://schemas.openxmlformats.org/presentationml/2006/ole">
              <mc:AlternateContent xmlns:mc="http://schemas.openxmlformats.org/markup-compatibility/2006">
                <mc:Choice xmlns:v="urn:schemas-microsoft-com:vml" Requires="v">
                  <p:oleObj name="Equation" r:id="rId7" imgW="723600" imgH="228600" progId="Equation.3">
                    <p:embed/>
                  </p:oleObj>
                </mc:Choice>
                <mc:Fallback>
                  <p:oleObj name="Equation" r:id="rId7" imgW="723600" imgH="228600" progId="Equation.3">
                    <p:embed/>
                    <p:pic>
                      <p:nvPicPr>
                        <p:cNvPr id="9" name="Object 8">
                          <a:extLst>
                            <a:ext uri="{FF2B5EF4-FFF2-40B4-BE49-F238E27FC236}">
                              <a16:creationId xmlns:a16="http://schemas.microsoft.com/office/drawing/2014/main" id="{01728BDE-6AF0-5C50-9CAD-63FEB71514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0838" y="400050"/>
                          <a:ext cx="14509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AF359991-7703-04FC-2EF3-7F58AD5BEA57}"/>
                </a:ext>
              </a:extLst>
            </p:cNvPr>
            <p:cNvGraphicFramePr>
              <a:graphicFrameLocks noChangeAspect="1"/>
            </p:cNvGraphicFramePr>
            <p:nvPr/>
          </p:nvGraphicFramePr>
          <p:xfrm>
            <a:off x="7248525" y="2101850"/>
            <a:ext cx="1501775" cy="458788"/>
          </p:xfrm>
          <a:graphic>
            <a:graphicData uri="http://schemas.openxmlformats.org/presentationml/2006/ole">
              <mc:AlternateContent xmlns:mc="http://schemas.openxmlformats.org/markup-compatibility/2006">
                <mc:Choice xmlns:v="urn:schemas-microsoft-com:vml" Requires="v">
                  <p:oleObj name="Equation" r:id="rId9" imgW="749160" imgH="228600" progId="Equation.3">
                    <p:embed/>
                  </p:oleObj>
                </mc:Choice>
                <mc:Fallback>
                  <p:oleObj name="Equation" r:id="rId9" imgW="749160" imgH="228600" progId="Equation.3">
                    <p:embed/>
                    <p:pic>
                      <p:nvPicPr>
                        <p:cNvPr id="10" name="Object 9">
                          <a:extLst>
                            <a:ext uri="{FF2B5EF4-FFF2-40B4-BE49-F238E27FC236}">
                              <a16:creationId xmlns:a16="http://schemas.microsoft.com/office/drawing/2014/main" id="{AF359991-7703-04FC-2EF3-7F58AD5BEA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8525" y="2101850"/>
                          <a:ext cx="15017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5BA84ED2-8567-5B48-7D0C-8AB0FC35BF60}"/>
                </a:ext>
              </a:extLst>
            </p:cNvPr>
            <p:cNvGraphicFramePr>
              <a:graphicFrameLocks noChangeAspect="1"/>
            </p:cNvGraphicFramePr>
            <p:nvPr/>
          </p:nvGraphicFramePr>
          <p:xfrm>
            <a:off x="1697038" y="1555750"/>
            <a:ext cx="1069975" cy="458788"/>
          </p:xfrm>
          <a:graphic>
            <a:graphicData uri="http://schemas.openxmlformats.org/presentationml/2006/ole">
              <mc:AlternateContent xmlns:mc="http://schemas.openxmlformats.org/markup-compatibility/2006">
                <mc:Choice xmlns:v="urn:schemas-microsoft-com:vml" Requires="v">
                  <p:oleObj name="Equation" r:id="rId11" imgW="533160" imgH="228600" progId="Equation.3">
                    <p:embed/>
                  </p:oleObj>
                </mc:Choice>
                <mc:Fallback>
                  <p:oleObj name="Equation" r:id="rId11" imgW="533160" imgH="228600" progId="Equation.3">
                    <p:embed/>
                    <p:pic>
                      <p:nvPicPr>
                        <p:cNvPr id="11" name="Object 10">
                          <a:extLst>
                            <a:ext uri="{FF2B5EF4-FFF2-40B4-BE49-F238E27FC236}">
                              <a16:creationId xmlns:a16="http://schemas.microsoft.com/office/drawing/2014/main" id="{5BA84ED2-8567-5B48-7D0C-8AB0FC35BF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7038" y="1555750"/>
                          <a:ext cx="10699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75298647-9542-2E1C-ADEE-73B1A139A483}"/>
                </a:ext>
              </a:extLst>
            </p:cNvPr>
            <p:cNvGraphicFramePr>
              <a:graphicFrameLocks noChangeAspect="1"/>
            </p:cNvGraphicFramePr>
            <p:nvPr/>
          </p:nvGraphicFramePr>
          <p:xfrm>
            <a:off x="1620838" y="4387850"/>
            <a:ext cx="1120775" cy="458788"/>
          </p:xfrm>
          <a:graphic>
            <a:graphicData uri="http://schemas.openxmlformats.org/presentationml/2006/ole">
              <mc:AlternateContent xmlns:mc="http://schemas.openxmlformats.org/markup-compatibility/2006">
                <mc:Choice xmlns:v="urn:schemas-microsoft-com:vml" Requires="v">
                  <p:oleObj name="Equation" r:id="rId13" imgW="558720" imgH="228600" progId="Equation.3">
                    <p:embed/>
                  </p:oleObj>
                </mc:Choice>
                <mc:Fallback>
                  <p:oleObj name="Equation" r:id="rId13" imgW="558720" imgH="228600" progId="Equation.3">
                    <p:embed/>
                    <p:pic>
                      <p:nvPicPr>
                        <p:cNvPr id="12" name="Object 11">
                          <a:extLst>
                            <a:ext uri="{FF2B5EF4-FFF2-40B4-BE49-F238E27FC236}">
                              <a16:creationId xmlns:a16="http://schemas.microsoft.com/office/drawing/2014/main" id="{75298647-9542-2E1C-ADEE-73B1A139A4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20838" y="4387850"/>
                          <a:ext cx="11207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57D06BFF-EF59-A22B-0339-9C549D37934D}"/>
                </a:ext>
              </a:extLst>
            </p:cNvPr>
            <p:cNvGraphicFramePr>
              <a:graphicFrameLocks noChangeAspect="1"/>
            </p:cNvGraphicFramePr>
            <p:nvPr/>
          </p:nvGraphicFramePr>
          <p:xfrm>
            <a:off x="3235325" y="5518150"/>
            <a:ext cx="1577975" cy="458788"/>
          </p:xfrm>
          <a:graphic>
            <a:graphicData uri="http://schemas.openxmlformats.org/presentationml/2006/ole">
              <mc:AlternateContent xmlns:mc="http://schemas.openxmlformats.org/markup-compatibility/2006">
                <mc:Choice xmlns:v="urn:schemas-microsoft-com:vml" Requires="v">
                  <p:oleObj name="Equation" r:id="rId15" imgW="787320" imgH="228600" progId="Equation.3">
                    <p:embed/>
                  </p:oleObj>
                </mc:Choice>
                <mc:Fallback>
                  <p:oleObj name="Equation" r:id="rId15" imgW="787320" imgH="228600" progId="Equation.3">
                    <p:embed/>
                    <p:pic>
                      <p:nvPicPr>
                        <p:cNvPr id="13" name="Object 12">
                          <a:extLst>
                            <a:ext uri="{FF2B5EF4-FFF2-40B4-BE49-F238E27FC236}">
                              <a16:creationId xmlns:a16="http://schemas.microsoft.com/office/drawing/2014/main" id="{57D06BFF-EF59-A22B-0339-9C549D3793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5325" y="5518150"/>
                          <a:ext cx="15779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a:extLst>
                <a:ext uri="{FF2B5EF4-FFF2-40B4-BE49-F238E27FC236}">
                  <a16:creationId xmlns:a16="http://schemas.microsoft.com/office/drawing/2014/main" id="{B4395F5A-3A80-9FE1-88ED-C7B6084F2544}"/>
                </a:ext>
              </a:extLst>
            </p:cNvPr>
            <p:cNvGraphicFramePr>
              <a:graphicFrameLocks noChangeAspect="1"/>
            </p:cNvGraphicFramePr>
            <p:nvPr/>
          </p:nvGraphicFramePr>
          <p:xfrm>
            <a:off x="7197725" y="3854450"/>
            <a:ext cx="1603375" cy="458788"/>
          </p:xfrm>
          <a:graphic>
            <a:graphicData uri="http://schemas.openxmlformats.org/presentationml/2006/ole">
              <mc:AlternateContent xmlns:mc="http://schemas.openxmlformats.org/markup-compatibility/2006">
                <mc:Choice xmlns:v="urn:schemas-microsoft-com:vml" Requires="v">
                  <p:oleObj name="Equation" r:id="rId17" imgW="799920" imgH="228600" progId="Equation.3">
                    <p:embed/>
                  </p:oleObj>
                </mc:Choice>
                <mc:Fallback>
                  <p:oleObj name="Equation" r:id="rId17" imgW="799920" imgH="228600" progId="Equation.3">
                    <p:embed/>
                    <p:pic>
                      <p:nvPicPr>
                        <p:cNvPr id="14" name="Object 14">
                          <a:extLst>
                            <a:ext uri="{FF2B5EF4-FFF2-40B4-BE49-F238E27FC236}">
                              <a16:creationId xmlns:a16="http://schemas.microsoft.com/office/drawing/2014/main" id="{B4395F5A-3A80-9FE1-88ED-C7B6084F254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7725" y="3854450"/>
                          <a:ext cx="16033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5">
              <a:extLst>
                <a:ext uri="{FF2B5EF4-FFF2-40B4-BE49-F238E27FC236}">
                  <a16:creationId xmlns:a16="http://schemas.microsoft.com/office/drawing/2014/main" id="{78D2DACD-AB8E-6942-ECE9-4AD4DB3C6238}"/>
                </a:ext>
              </a:extLst>
            </p:cNvPr>
            <p:cNvGraphicFramePr>
              <a:graphicFrameLocks noChangeAspect="1"/>
            </p:cNvGraphicFramePr>
            <p:nvPr/>
          </p:nvGraphicFramePr>
          <p:xfrm>
            <a:off x="4514850" y="895350"/>
            <a:ext cx="484188" cy="301625"/>
          </p:xfrm>
          <a:graphic>
            <a:graphicData uri="http://schemas.openxmlformats.org/presentationml/2006/ole">
              <mc:AlternateContent xmlns:mc="http://schemas.openxmlformats.org/markup-compatibility/2006">
                <mc:Choice xmlns:v="urn:schemas-microsoft-com:vml" Requires="v">
                  <p:oleObj name="Equation" r:id="rId19" imgW="342720" imgH="215640" progId="Equation.3">
                    <p:embed/>
                  </p:oleObj>
                </mc:Choice>
                <mc:Fallback>
                  <p:oleObj name="Equation" r:id="rId19" imgW="342720" imgH="215640" progId="Equation.3">
                    <p:embed/>
                    <p:pic>
                      <p:nvPicPr>
                        <p:cNvPr id="15" name="Object 15">
                          <a:extLst>
                            <a:ext uri="{FF2B5EF4-FFF2-40B4-BE49-F238E27FC236}">
                              <a16:creationId xmlns:a16="http://schemas.microsoft.com/office/drawing/2014/main" id="{78D2DACD-AB8E-6942-ECE9-4AD4DB3C623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14850" y="895350"/>
                          <a:ext cx="4841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8">
              <a:extLst>
                <a:ext uri="{FF2B5EF4-FFF2-40B4-BE49-F238E27FC236}">
                  <a16:creationId xmlns:a16="http://schemas.microsoft.com/office/drawing/2014/main" id="{C6D85DE8-442B-0FDC-A733-E1F12245606C}"/>
                </a:ext>
              </a:extLst>
            </p:cNvPr>
            <p:cNvGraphicFramePr>
              <a:graphicFrameLocks noChangeAspect="1"/>
            </p:cNvGraphicFramePr>
            <p:nvPr/>
          </p:nvGraphicFramePr>
          <p:xfrm>
            <a:off x="4489450" y="1136650"/>
            <a:ext cx="539750" cy="303213"/>
          </p:xfrm>
          <a:graphic>
            <a:graphicData uri="http://schemas.openxmlformats.org/presentationml/2006/ole">
              <mc:AlternateContent xmlns:mc="http://schemas.openxmlformats.org/markup-compatibility/2006">
                <mc:Choice xmlns:v="urn:schemas-microsoft-com:vml" Requires="v">
                  <p:oleObj name="Equation" r:id="rId21" imgW="380880" imgH="215640" progId="Equation.3">
                    <p:embed/>
                  </p:oleObj>
                </mc:Choice>
                <mc:Fallback>
                  <p:oleObj name="Equation" r:id="rId21" imgW="380880" imgH="215640" progId="Equation.3">
                    <p:embed/>
                    <p:pic>
                      <p:nvPicPr>
                        <p:cNvPr id="16" name="Object 18">
                          <a:extLst>
                            <a:ext uri="{FF2B5EF4-FFF2-40B4-BE49-F238E27FC236}">
                              <a16:creationId xmlns:a16="http://schemas.microsoft.com/office/drawing/2014/main" id="{C6D85DE8-442B-0FDC-A733-E1F12245606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89450" y="1136650"/>
                          <a:ext cx="5397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9">
              <a:extLst>
                <a:ext uri="{FF2B5EF4-FFF2-40B4-BE49-F238E27FC236}">
                  <a16:creationId xmlns:a16="http://schemas.microsoft.com/office/drawing/2014/main" id="{7D2EB6C2-98AD-BFDA-8BE1-38C947985F4F}"/>
                </a:ext>
              </a:extLst>
            </p:cNvPr>
            <p:cNvGraphicFramePr>
              <a:graphicFrameLocks noChangeAspect="1"/>
            </p:cNvGraphicFramePr>
            <p:nvPr/>
          </p:nvGraphicFramePr>
          <p:xfrm>
            <a:off x="2173288" y="2343150"/>
            <a:ext cx="520700" cy="301625"/>
          </p:xfrm>
          <a:graphic>
            <a:graphicData uri="http://schemas.openxmlformats.org/presentationml/2006/ole">
              <mc:AlternateContent xmlns:mc="http://schemas.openxmlformats.org/markup-compatibility/2006">
                <mc:Choice xmlns:v="urn:schemas-microsoft-com:vml" Requires="v">
                  <p:oleObj name="Equation" r:id="rId23" imgW="368280" imgH="215640" progId="Equation.3">
                    <p:embed/>
                  </p:oleObj>
                </mc:Choice>
                <mc:Fallback>
                  <p:oleObj name="Equation" r:id="rId23" imgW="368280" imgH="215640" progId="Equation.3">
                    <p:embed/>
                    <p:pic>
                      <p:nvPicPr>
                        <p:cNvPr id="17" name="Object 19">
                          <a:extLst>
                            <a:ext uri="{FF2B5EF4-FFF2-40B4-BE49-F238E27FC236}">
                              <a16:creationId xmlns:a16="http://schemas.microsoft.com/office/drawing/2014/main" id="{7D2EB6C2-98AD-BFDA-8BE1-38C947985F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73288" y="2343150"/>
                          <a:ext cx="5207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0">
              <a:extLst>
                <a:ext uri="{FF2B5EF4-FFF2-40B4-BE49-F238E27FC236}">
                  <a16:creationId xmlns:a16="http://schemas.microsoft.com/office/drawing/2014/main" id="{D9929B6B-4562-0DFC-8ABC-5B64EF38898A}"/>
                </a:ext>
              </a:extLst>
            </p:cNvPr>
            <p:cNvGraphicFramePr>
              <a:graphicFrameLocks noChangeAspect="1"/>
            </p:cNvGraphicFramePr>
            <p:nvPr/>
          </p:nvGraphicFramePr>
          <p:xfrm>
            <a:off x="2165350" y="2584450"/>
            <a:ext cx="539750" cy="303213"/>
          </p:xfrm>
          <a:graphic>
            <a:graphicData uri="http://schemas.openxmlformats.org/presentationml/2006/ole">
              <mc:AlternateContent xmlns:mc="http://schemas.openxmlformats.org/markup-compatibility/2006">
                <mc:Choice xmlns:v="urn:schemas-microsoft-com:vml" Requires="v">
                  <p:oleObj name="Equation" r:id="rId25" imgW="380880" imgH="215640" progId="Equation.3">
                    <p:embed/>
                  </p:oleObj>
                </mc:Choice>
                <mc:Fallback>
                  <p:oleObj name="Equation" r:id="rId25" imgW="380880" imgH="215640" progId="Equation.3">
                    <p:embed/>
                    <p:pic>
                      <p:nvPicPr>
                        <p:cNvPr id="18" name="Object 20">
                          <a:extLst>
                            <a:ext uri="{FF2B5EF4-FFF2-40B4-BE49-F238E27FC236}">
                              <a16:creationId xmlns:a16="http://schemas.microsoft.com/office/drawing/2014/main" id="{D9929B6B-4562-0DFC-8ABC-5B64EF38898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65350" y="2584450"/>
                          <a:ext cx="5397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1">
              <a:extLst>
                <a:ext uri="{FF2B5EF4-FFF2-40B4-BE49-F238E27FC236}">
                  <a16:creationId xmlns:a16="http://schemas.microsoft.com/office/drawing/2014/main" id="{8F521974-BB7B-0A0C-F4CB-17FE2A033FAA}"/>
                </a:ext>
              </a:extLst>
            </p:cNvPr>
            <p:cNvGraphicFramePr>
              <a:graphicFrameLocks noChangeAspect="1"/>
            </p:cNvGraphicFramePr>
            <p:nvPr/>
          </p:nvGraphicFramePr>
          <p:xfrm>
            <a:off x="4649788" y="4222750"/>
            <a:ext cx="520700" cy="301625"/>
          </p:xfrm>
          <a:graphic>
            <a:graphicData uri="http://schemas.openxmlformats.org/presentationml/2006/ole">
              <mc:AlternateContent xmlns:mc="http://schemas.openxmlformats.org/markup-compatibility/2006">
                <mc:Choice xmlns:v="urn:schemas-microsoft-com:vml" Requires="v">
                  <p:oleObj name="Equation" r:id="rId27" imgW="368280" imgH="215640" progId="Equation.3">
                    <p:embed/>
                  </p:oleObj>
                </mc:Choice>
                <mc:Fallback>
                  <p:oleObj name="Equation" r:id="rId27" imgW="368280" imgH="215640" progId="Equation.3">
                    <p:embed/>
                    <p:pic>
                      <p:nvPicPr>
                        <p:cNvPr id="19" name="Object 21">
                          <a:extLst>
                            <a:ext uri="{FF2B5EF4-FFF2-40B4-BE49-F238E27FC236}">
                              <a16:creationId xmlns:a16="http://schemas.microsoft.com/office/drawing/2014/main" id="{8F521974-BB7B-0A0C-F4CB-17FE2A033FA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9788" y="4222750"/>
                          <a:ext cx="5207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2">
              <a:extLst>
                <a:ext uri="{FF2B5EF4-FFF2-40B4-BE49-F238E27FC236}">
                  <a16:creationId xmlns:a16="http://schemas.microsoft.com/office/drawing/2014/main" id="{BB3AAFB7-A55B-3C97-4013-A48E2A4A9D21}"/>
                </a:ext>
              </a:extLst>
            </p:cNvPr>
            <p:cNvGraphicFramePr>
              <a:graphicFrameLocks noChangeAspect="1"/>
            </p:cNvGraphicFramePr>
            <p:nvPr/>
          </p:nvGraphicFramePr>
          <p:xfrm>
            <a:off x="4659313" y="4464050"/>
            <a:ext cx="503237" cy="303213"/>
          </p:xfrm>
          <a:graphic>
            <a:graphicData uri="http://schemas.openxmlformats.org/presentationml/2006/ole">
              <mc:AlternateContent xmlns:mc="http://schemas.openxmlformats.org/markup-compatibility/2006">
                <mc:Choice xmlns:v="urn:schemas-microsoft-com:vml" Requires="v">
                  <p:oleObj name="Equation" r:id="rId29" imgW="355320" imgH="215640" progId="Equation.3">
                    <p:embed/>
                  </p:oleObj>
                </mc:Choice>
                <mc:Fallback>
                  <p:oleObj name="Equation" r:id="rId29" imgW="355320" imgH="215640" progId="Equation.3">
                    <p:embed/>
                    <p:pic>
                      <p:nvPicPr>
                        <p:cNvPr id="20" name="Object 22">
                          <a:extLst>
                            <a:ext uri="{FF2B5EF4-FFF2-40B4-BE49-F238E27FC236}">
                              <a16:creationId xmlns:a16="http://schemas.microsoft.com/office/drawing/2014/main" id="{BB3AAFB7-A55B-3C97-4013-A48E2A4A9D2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59313" y="4464050"/>
                          <a:ext cx="503237"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3">
              <a:extLst>
                <a:ext uri="{FF2B5EF4-FFF2-40B4-BE49-F238E27FC236}">
                  <a16:creationId xmlns:a16="http://schemas.microsoft.com/office/drawing/2014/main" id="{835ABB6D-3DCA-7BA9-CFB2-8DF881BA0C42}"/>
                </a:ext>
              </a:extLst>
            </p:cNvPr>
            <p:cNvGraphicFramePr>
              <a:graphicFrameLocks noChangeAspect="1"/>
            </p:cNvGraphicFramePr>
            <p:nvPr/>
          </p:nvGraphicFramePr>
          <p:xfrm>
            <a:off x="6521450" y="3181350"/>
            <a:ext cx="485775" cy="301625"/>
          </p:xfrm>
          <a:graphic>
            <a:graphicData uri="http://schemas.openxmlformats.org/presentationml/2006/ole">
              <mc:AlternateContent xmlns:mc="http://schemas.openxmlformats.org/markup-compatibility/2006">
                <mc:Choice xmlns:v="urn:schemas-microsoft-com:vml" Requires="v">
                  <p:oleObj name="Equation" r:id="rId31" imgW="342720" imgH="215640" progId="Equation.3">
                    <p:embed/>
                  </p:oleObj>
                </mc:Choice>
                <mc:Fallback>
                  <p:oleObj name="Equation" r:id="rId31" imgW="342720" imgH="215640" progId="Equation.3">
                    <p:embed/>
                    <p:pic>
                      <p:nvPicPr>
                        <p:cNvPr id="21" name="Object 23">
                          <a:extLst>
                            <a:ext uri="{FF2B5EF4-FFF2-40B4-BE49-F238E27FC236}">
                              <a16:creationId xmlns:a16="http://schemas.microsoft.com/office/drawing/2014/main" id="{835ABB6D-3DCA-7BA9-CFB2-8DF881BA0C4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21450" y="3181350"/>
                          <a:ext cx="48577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4">
              <a:extLst>
                <a:ext uri="{FF2B5EF4-FFF2-40B4-BE49-F238E27FC236}">
                  <a16:creationId xmlns:a16="http://schemas.microsoft.com/office/drawing/2014/main" id="{F3D350A4-4251-F400-AC6C-15559F39E8CC}"/>
                </a:ext>
              </a:extLst>
            </p:cNvPr>
            <p:cNvGraphicFramePr>
              <a:graphicFrameLocks noChangeAspect="1"/>
            </p:cNvGraphicFramePr>
            <p:nvPr/>
          </p:nvGraphicFramePr>
          <p:xfrm>
            <a:off x="6513513" y="3422650"/>
            <a:ext cx="503237" cy="303213"/>
          </p:xfrm>
          <a:graphic>
            <a:graphicData uri="http://schemas.openxmlformats.org/presentationml/2006/ole">
              <mc:AlternateContent xmlns:mc="http://schemas.openxmlformats.org/markup-compatibility/2006">
                <mc:Choice xmlns:v="urn:schemas-microsoft-com:vml" Requires="v">
                  <p:oleObj name="Equation" r:id="rId29" imgW="355320" imgH="215640" progId="Equation.3">
                    <p:embed/>
                  </p:oleObj>
                </mc:Choice>
                <mc:Fallback>
                  <p:oleObj name="Equation" r:id="rId29" imgW="355320" imgH="215640" progId="Equation.3">
                    <p:embed/>
                    <p:pic>
                      <p:nvPicPr>
                        <p:cNvPr id="22" name="Object 24">
                          <a:extLst>
                            <a:ext uri="{FF2B5EF4-FFF2-40B4-BE49-F238E27FC236}">
                              <a16:creationId xmlns:a16="http://schemas.microsoft.com/office/drawing/2014/main" id="{F3D350A4-4251-F400-AC6C-15559F39E8C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13513" y="3422650"/>
                          <a:ext cx="503237"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5">
              <a:extLst>
                <a:ext uri="{FF2B5EF4-FFF2-40B4-BE49-F238E27FC236}">
                  <a16:creationId xmlns:a16="http://schemas.microsoft.com/office/drawing/2014/main" id="{B94BC58F-1C3C-2E72-CE31-368610AB12D2}"/>
                </a:ext>
              </a:extLst>
            </p:cNvPr>
            <p:cNvGraphicFramePr>
              <a:graphicFrameLocks noChangeAspect="1"/>
            </p:cNvGraphicFramePr>
            <p:nvPr/>
          </p:nvGraphicFramePr>
          <p:xfrm>
            <a:off x="4224338" y="2470150"/>
            <a:ext cx="1122362" cy="458788"/>
          </p:xfrm>
          <a:graphic>
            <a:graphicData uri="http://schemas.openxmlformats.org/presentationml/2006/ole">
              <mc:AlternateContent xmlns:mc="http://schemas.openxmlformats.org/markup-compatibility/2006">
                <mc:Choice xmlns:v="urn:schemas-microsoft-com:vml" Requires="v">
                  <p:oleObj name="Equation" r:id="rId34" imgW="558720" imgH="228600" progId="Equation.3">
                    <p:embed/>
                  </p:oleObj>
                </mc:Choice>
                <mc:Fallback>
                  <p:oleObj name="Equation" r:id="rId34" imgW="558720" imgH="228600" progId="Equation.3">
                    <p:embed/>
                    <p:pic>
                      <p:nvPicPr>
                        <p:cNvPr id="23" name="Object 25">
                          <a:extLst>
                            <a:ext uri="{FF2B5EF4-FFF2-40B4-BE49-F238E27FC236}">
                              <a16:creationId xmlns:a16="http://schemas.microsoft.com/office/drawing/2014/main" id="{B94BC58F-1C3C-2E72-CE31-368610AB12D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24338" y="2470150"/>
                          <a:ext cx="11223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6">
              <a:extLst>
                <a:ext uri="{FF2B5EF4-FFF2-40B4-BE49-F238E27FC236}">
                  <a16:creationId xmlns:a16="http://schemas.microsoft.com/office/drawing/2014/main" id="{6E184677-DA24-BFBB-340E-6E4BA5740638}"/>
                </a:ext>
              </a:extLst>
            </p:cNvPr>
            <p:cNvGraphicFramePr>
              <a:graphicFrameLocks noChangeAspect="1"/>
            </p:cNvGraphicFramePr>
            <p:nvPr/>
          </p:nvGraphicFramePr>
          <p:xfrm>
            <a:off x="4224338" y="3346450"/>
            <a:ext cx="1146175" cy="458788"/>
          </p:xfrm>
          <a:graphic>
            <a:graphicData uri="http://schemas.openxmlformats.org/presentationml/2006/ole">
              <mc:AlternateContent xmlns:mc="http://schemas.openxmlformats.org/markup-compatibility/2006">
                <mc:Choice xmlns:v="urn:schemas-microsoft-com:vml" Requires="v">
                  <p:oleObj name="Equation" r:id="rId36" imgW="571320" imgH="228600" progId="Equation.3">
                    <p:embed/>
                  </p:oleObj>
                </mc:Choice>
                <mc:Fallback>
                  <p:oleObj name="Equation" r:id="rId36" imgW="571320" imgH="228600" progId="Equation.3">
                    <p:embed/>
                    <p:pic>
                      <p:nvPicPr>
                        <p:cNvPr id="24" name="Object 26">
                          <a:extLst>
                            <a:ext uri="{FF2B5EF4-FFF2-40B4-BE49-F238E27FC236}">
                              <a16:creationId xmlns:a16="http://schemas.microsoft.com/office/drawing/2014/main" id="{6E184677-DA24-BFBB-340E-6E4BA574063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224338" y="3346450"/>
                          <a:ext cx="11461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7">
              <a:extLst>
                <a:ext uri="{FF2B5EF4-FFF2-40B4-BE49-F238E27FC236}">
                  <a16:creationId xmlns:a16="http://schemas.microsoft.com/office/drawing/2014/main" id="{BFF9FC8F-8FB5-4CB3-679C-A49AE946D0BD}"/>
                </a:ext>
              </a:extLst>
            </p:cNvPr>
            <p:cNvGraphicFramePr>
              <a:graphicFrameLocks noChangeAspect="1"/>
            </p:cNvGraphicFramePr>
            <p:nvPr/>
          </p:nvGraphicFramePr>
          <p:xfrm>
            <a:off x="3463925" y="2279650"/>
            <a:ext cx="357188" cy="458788"/>
          </p:xfrm>
          <a:graphic>
            <a:graphicData uri="http://schemas.openxmlformats.org/presentationml/2006/ole">
              <mc:AlternateContent xmlns:mc="http://schemas.openxmlformats.org/markup-compatibility/2006">
                <mc:Choice xmlns:v="urn:schemas-microsoft-com:vml" Requires="v">
                  <p:oleObj name="Equation" r:id="rId38" imgW="177480" imgH="228600" progId="Equation.3">
                    <p:embed/>
                  </p:oleObj>
                </mc:Choice>
                <mc:Fallback>
                  <p:oleObj name="Equation" r:id="rId38" imgW="177480" imgH="228600" progId="Equation.3">
                    <p:embed/>
                    <p:pic>
                      <p:nvPicPr>
                        <p:cNvPr id="25" name="Object 27">
                          <a:extLst>
                            <a:ext uri="{FF2B5EF4-FFF2-40B4-BE49-F238E27FC236}">
                              <a16:creationId xmlns:a16="http://schemas.microsoft.com/office/drawing/2014/main" id="{BFF9FC8F-8FB5-4CB3-679C-A49AE946D0B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63925" y="2279650"/>
                          <a:ext cx="3571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8">
              <a:extLst>
                <a:ext uri="{FF2B5EF4-FFF2-40B4-BE49-F238E27FC236}">
                  <a16:creationId xmlns:a16="http://schemas.microsoft.com/office/drawing/2014/main" id="{ED3A25DE-E59F-291C-0514-EA7BB00DAFAA}"/>
                </a:ext>
              </a:extLst>
            </p:cNvPr>
            <p:cNvGraphicFramePr>
              <a:graphicFrameLocks noChangeAspect="1"/>
            </p:cNvGraphicFramePr>
            <p:nvPr/>
          </p:nvGraphicFramePr>
          <p:xfrm>
            <a:off x="3398838" y="3956050"/>
            <a:ext cx="433387" cy="458788"/>
          </p:xfrm>
          <a:graphic>
            <a:graphicData uri="http://schemas.openxmlformats.org/presentationml/2006/ole">
              <mc:AlternateContent xmlns:mc="http://schemas.openxmlformats.org/markup-compatibility/2006">
                <mc:Choice xmlns:v="urn:schemas-microsoft-com:vml" Requires="v">
                  <p:oleObj name="Equation" r:id="rId40" imgW="215640" imgH="228600" progId="Equation.3">
                    <p:embed/>
                  </p:oleObj>
                </mc:Choice>
                <mc:Fallback>
                  <p:oleObj name="Equation" r:id="rId40" imgW="215640" imgH="228600" progId="Equation.3">
                    <p:embed/>
                    <p:pic>
                      <p:nvPicPr>
                        <p:cNvPr id="26" name="Object 28">
                          <a:extLst>
                            <a:ext uri="{FF2B5EF4-FFF2-40B4-BE49-F238E27FC236}">
                              <a16:creationId xmlns:a16="http://schemas.microsoft.com/office/drawing/2014/main" id="{ED3A25DE-E59F-291C-0514-EA7BB00DAFA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398838" y="3956050"/>
                          <a:ext cx="43338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9">
              <a:extLst>
                <a:ext uri="{FF2B5EF4-FFF2-40B4-BE49-F238E27FC236}">
                  <a16:creationId xmlns:a16="http://schemas.microsoft.com/office/drawing/2014/main" id="{D0E656D8-63EA-3FCD-E47E-B6EA20EC6AB3}"/>
                </a:ext>
              </a:extLst>
            </p:cNvPr>
            <p:cNvGraphicFramePr>
              <a:graphicFrameLocks noChangeAspect="1"/>
            </p:cNvGraphicFramePr>
            <p:nvPr/>
          </p:nvGraphicFramePr>
          <p:xfrm>
            <a:off x="2405063" y="2901950"/>
            <a:ext cx="355600" cy="404813"/>
          </p:xfrm>
          <a:graphic>
            <a:graphicData uri="http://schemas.openxmlformats.org/presentationml/2006/ole">
              <mc:AlternateContent xmlns:mc="http://schemas.openxmlformats.org/markup-compatibility/2006">
                <mc:Choice xmlns:v="urn:schemas-microsoft-com:vml" Requires="v">
                  <p:oleObj name="Equation" r:id="rId42" imgW="177480" imgH="203040" progId="Equation.3">
                    <p:embed/>
                  </p:oleObj>
                </mc:Choice>
                <mc:Fallback>
                  <p:oleObj name="Equation" r:id="rId42" imgW="177480" imgH="203040" progId="Equation.3">
                    <p:embed/>
                    <p:pic>
                      <p:nvPicPr>
                        <p:cNvPr id="27" name="Object 29">
                          <a:extLst>
                            <a:ext uri="{FF2B5EF4-FFF2-40B4-BE49-F238E27FC236}">
                              <a16:creationId xmlns:a16="http://schemas.microsoft.com/office/drawing/2014/main" id="{D0E656D8-63EA-3FCD-E47E-B6EA20EC6AB3}"/>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05063" y="2901950"/>
                          <a:ext cx="3556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911165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2C56814-F786-5007-2035-2CE480D759AE}"/>
                  </a:ext>
                </a:extLst>
              </p:cNvPr>
              <p:cNvSpPr>
                <a:spLocks noGrp="1"/>
              </p:cNvSpPr>
              <p:nvPr>
                <p:ph type="body" sz="quarter" idx="10"/>
              </p:nvPr>
            </p:nvSpPr>
            <p:spPr/>
            <p:txBody>
              <a:bodyPr>
                <a:normAutofit fontScale="85000" lnSpcReduction="20000"/>
              </a:bodyPr>
              <a:lstStyle/>
              <a:p>
                <a:pPr marL="0" indent="0">
                  <a:lnSpc>
                    <a:spcPct val="120000"/>
                  </a:lnSpc>
                  <a:spcBef>
                    <a:spcPts val="600"/>
                  </a:spcBef>
                  <a:buNone/>
                  <a:tabLst>
                    <a:tab pos="288925" algn="l"/>
                    <a:tab pos="746125" algn="l"/>
                  </a:tabLst>
                </a:pPr>
                <a:r>
                  <a:rPr lang="en-US" dirty="0"/>
                  <a:t>1.	Initialize Population</a:t>
                </a:r>
              </a:p>
              <a:p>
                <a:pPr marL="569913" indent="-280988">
                  <a:lnSpc>
                    <a:spcPct val="120000"/>
                  </a:lnSpc>
                  <a:spcBef>
                    <a:spcPts val="600"/>
                  </a:spcBef>
                  <a:buAutoNum type="alphaLcParenBoth"/>
                  <a:tabLst>
                    <a:tab pos="288925" algn="l"/>
                    <a:tab pos="746125" algn="l"/>
                  </a:tabLst>
                </a:pPr>
                <a:r>
                  <a:rPr lang="en-US" dirty="0"/>
                  <a:t>Set algorithmic parameters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oMath>
                </a14:m>
                <a:endParaRPr lang="en-US" dirty="0"/>
              </a:p>
              <a:p>
                <a:pPr marL="569913" indent="-280988">
                  <a:lnSpc>
                    <a:spcPct val="120000"/>
                  </a:lnSpc>
                  <a:spcBef>
                    <a:spcPts val="600"/>
                  </a:spcBef>
                  <a:buAutoNum type="alphaLcParenBoth"/>
                  <a:tabLst>
                    <a:tab pos="288925" algn="l"/>
                    <a:tab pos="746125" algn="l"/>
                  </a:tabLst>
                </a:pPr>
                <a:r>
                  <a:rPr lang="en-US" dirty="0"/>
                  <a:t>Set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=1, </m:t>
                    </m:r>
                    <m:r>
                      <a:rPr lang="en-US" i="1">
                        <a:latin typeface="Cambria Math" panose="02040503050406030204" pitchFamily="18" charset="0"/>
                      </a:rPr>
                      <m:t>𝑘</m:t>
                    </m:r>
                    <m:r>
                      <a:rPr lang="en-US" i="1">
                        <a:latin typeface="Cambria Math" panose="02040503050406030204" pitchFamily="18" charset="0"/>
                      </a:rPr>
                      <m:t>=1</m:t>
                    </m:r>
                  </m:oMath>
                </a14:m>
                <a:endParaRPr lang="en-US" dirty="0"/>
              </a:p>
              <a:p>
                <a:pPr marL="569913" indent="-280988">
                  <a:lnSpc>
                    <a:spcPct val="120000"/>
                  </a:lnSpc>
                  <a:spcBef>
                    <a:spcPts val="600"/>
                  </a:spcBef>
                  <a:buAutoNum type="alphaLcParenBoth"/>
                  <a:tabLst>
                    <a:tab pos="288925" algn="l"/>
                    <a:tab pos="746125" algn="l"/>
                  </a:tabLst>
                </a:pPr>
                <a:r>
                  <a:rPr lang="en-US" dirty="0"/>
                  <a:t>Randomly generate particles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endParaRPr lang="en-US" dirty="0"/>
              </a:p>
              <a:p>
                <a:pPr marL="0" indent="0">
                  <a:lnSpc>
                    <a:spcPct val="120000"/>
                  </a:lnSpc>
                  <a:spcBef>
                    <a:spcPts val="600"/>
                  </a:spcBef>
                  <a:buNone/>
                  <a:tabLst>
                    <a:tab pos="288925" algn="l"/>
                    <a:tab pos="746125" algn="l"/>
                  </a:tabLst>
                </a:pPr>
                <a:r>
                  <a:rPr lang="en-US" dirty="0"/>
                  <a:t>2.	Optimization iteration</a:t>
                </a:r>
              </a:p>
              <a:p>
                <a:pPr marL="0" indent="0">
                  <a:lnSpc>
                    <a:spcPct val="120000"/>
                  </a:lnSpc>
                  <a:spcBef>
                    <a:spcPts val="600"/>
                  </a:spcBef>
                  <a:buNone/>
                  <a:tabLst>
                    <a:tab pos="288925" algn="l"/>
                    <a:tab pos="746125" algn="l"/>
                  </a:tabLst>
                </a:pPr>
                <a:r>
                  <a:rPr lang="en-US" dirty="0"/>
                  <a:t>	(a)	Evaluate fitness value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r>
                  <a:rPr lang="en-US" dirty="0"/>
                  <a:t> using design particle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endParaRPr lang="en-US" dirty="0"/>
              </a:p>
              <a:p>
                <a:pPr marL="0" indent="0">
                  <a:lnSpc>
                    <a:spcPct val="120000"/>
                  </a:lnSpc>
                  <a:spcBef>
                    <a:spcPts val="600"/>
                  </a:spcBef>
                  <a:buNone/>
                  <a:tabLst>
                    <a:tab pos="288925" algn="l"/>
                    <a:tab pos="746125" algn="l"/>
                  </a:tabLst>
                </a:pPr>
                <a:r>
                  <a:rPr lang="en-US" dirty="0"/>
                  <a:t>	(b)	If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𝑘</m:t>
                        </m:r>
                      </m:sub>
                      <m:sup>
                        <m:r>
                          <a:rPr lang="en-US" i="1">
                            <a:latin typeface="Cambria Math" panose="02040503050406030204" pitchFamily="18" charset="0"/>
                          </a:rPr>
                          <m:t>𝑖</m:t>
                        </m:r>
                      </m:sup>
                    </m:sSub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m:rPr>
                            <m:sty m:val="p"/>
                          </m:rPr>
                          <a:rPr lang="en-US">
                            <a:latin typeface="Cambria Math" panose="02040503050406030204" pitchFamily="18" charset="0"/>
                          </a:rPr>
                          <m:t>best</m:t>
                        </m:r>
                      </m:sub>
                      <m:sup>
                        <m:r>
                          <a:rPr lang="en-US" i="1">
                            <a:latin typeface="Cambria Math" panose="02040503050406030204" pitchFamily="18" charset="0"/>
                          </a:rPr>
                          <m:t>𝑖</m:t>
                        </m:r>
                      </m:sup>
                    </m:sSubSup>
                  </m:oMath>
                </a14:m>
                <a:r>
                  <a:rPr lang="en-US" dirty="0"/>
                  <a:t>, then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m:rPr>
                            <m:sty m:val="p"/>
                          </m:rPr>
                          <a:rPr lang="en-US">
                            <a:latin typeface="Cambria Math" panose="02040503050406030204" pitchFamily="18" charset="0"/>
                          </a:rPr>
                          <m:t>best</m:t>
                        </m:r>
                      </m:sub>
                      <m:sup>
                        <m:r>
                          <a:rPr lang="en-US" i="1">
                            <a:latin typeface="Cambria Math" panose="02040503050406030204" pitchFamily="18" charset="0"/>
                          </a:rPr>
                          <m:t>𝑖</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𝐩</m:t>
                        </m:r>
                      </m:e>
                      <m:sup>
                        <m:r>
                          <a:rPr lang="en-US" i="1">
                            <a:latin typeface="Cambria Math" panose="02040503050406030204" pitchFamily="18" charset="0"/>
                          </a:rPr>
                          <m:t>𝑖</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i="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endParaRPr lang="en-US" dirty="0"/>
              </a:p>
              <a:p>
                <a:pPr marL="0" indent="0">
                  <a:lnSpc>
                    <a:spcPct val="120000"/>
                  </a:lnSpc>
                  <a:spcBef>
                    <a:spcPts val="600"/>
                  </a:spcBef>
                  <a:buNone/>
                  <a:tabLst>
                    <a:tab pos="288925" algn="l"/>
                    <a:tab pos="746125" algn="l"/>
                  </a:tabLst>
                </a:pPr>
                <a:r>
                  <a:rPr lang="en-US" dirty="0"/>
                  <a:t>	(c)	If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𝑘</m:t>
                        </m:r>
                      </m:sub>
                      <m:sup>
                        <m:r>
                          <a:rPr lang="en-US" i="1">
                            <a:latin typeface="Cambria Math" panose="02040503050406030204" pitchFamily="18" charset="0"/>
                          </a:rPr>
                          <m:t>𝑖</m:t>
                        </m:r>
                      </m:sup>
                    </m:sSubSup>
                    <m:r>
                      <a:rPr lang="en-US" i="1">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m:rPr>
                            <m:sty m:val="p"/>
                          </m:rPr>
                          <a:rPr lang="en-US">
                            <a:latin typeface="Cambria Math" panose="02040503050406030204" pitchFamily="18" charset="0"/>
                          </a:rPr>
                          <m:t>best</m:t>
                        </m:r>
                      </m:sub>
                      <m:sup>
                        <m:r>
                          <a:rPr lang="en-US" i="1">
                            <a:latin typeface="Cambria Math" panose="02040503050406030204" pitchFamily="18" charset="0"/>
                          </a:rPr>
                          <m:t>𝑔</m:t>
                        </m:r>
                      </m:sup>
                    </m:sSubSup>
                  </m:oMath>
                </a14:m>
                <a:r>
                  <a:rPr lang="en-US" dirty="0"/>
                  <a:t>, then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m:rPr>
                            <m:sty m:val="p"/>
                          </m:rPr>
                          <a:rPr lang="en-US">
                            <a:latin typeface="Cambria Math" panose="02040503050406030204" pitchFamily="18" charset="0"/>
                          </a:rPr>
                          <m:t>best</m:t>
                        </m:r>
                      </m:sub>
                      <m:sup>
                        <m:r>
                          <a:rPr lang="en-US" i="1">
                            <a:latin typeface="Cambria Math" panose="02040503050406030204" pitchFamily="18" charset="0"/>
                          </a:rPr>
                          <m:t>𝑔</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𝐩</m:t>
                        </m:r>
                      </m:e>
                      <m:sup>
                        <m:r>
                          <a:rPr lang="en-US" i="1">
                            <a:latin typeface="Cambria Math" panose="02040503050406030204" pitchFamily="18" charset="0"/>
                          </a:rPr>
                          <m:t>𝑔</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i="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oMath>
                </a14:m>
                <a:endParaRPr lang="en-US" dirty="0"/>
              </a:p>
              <a:p>
                <a:pPr marL="0" indent="0">
                  <a:lnSpc>
                    <a:spcPct val="120000"/>
                  </a:lnSpc>
                  <a:spcBef>
                    <a:spcPts val="600"/>
                  </a:spcBef>
                  <a:buNone/>
                  <a:tabLst>
                    <a:tab pos="288925" algn="l"/>
                    <a:tab pos="746125" algn="l"/>
                  </a:tabLst>
                </a:pPr>
                <a:r>
                  <a:rPr lang="en-US" dirty="0"/>
                  <a:t>	(d)	If the stopping condition is satisfied go to 3.</a:t>
                </a:r>
              </a:p>
              <a:p>
                <a:pPr marL="0" indent="0">
                  <a:lnSpc>
                    <a:spcPct val="120000"/>
                  </a:lnSpc>
                  <a:spcBef>
                    <a:spcPts val="600"/>
                  </a:spcBef>
                  <a:buNone/>
                  <a:tabLst>
                    <a:tab pos="288925" algn="l"/>
                    <a:tab pos="746125" algn="l"/>
                  </a:tabLst>
                </a:pPr>
                <a:r>
                  <a:rPr lang="en-US" dirty="0"/>
                  <a:t>	(e)	Update particle design change </a:t>
                </a:r>
                <a14:m>
                  <m:oMath xmlns:m="http://schemas.openxmlformats.org/officeDocument/2006/math">
                    <m:r>
                      <m:rPr>
                        <m:sty m:val="p"/>
                      </m:rPr>
                      <a:rPr lang="en-US">
                        <a:latin typeface="Cambria Math" panose="02040503050406030204" pitchFamily="18" charset="0"/>
                      </a:rPr>
                      <m:t>Δ</m:t>
                    </m:r>
                    <m:sSubSup>
                      <m:sSubSupPr>
                        <m:ctrlPr>
                          <a:rPr lang="en-US" i="1">
                            <a:latin typeface="Cambria Math" panose="02040503050406030204" pitchFamily="18" charset="0"/>
                          </a:rPr>
                        </m:ctrlPr>
                      </m:sSubSupPr>
                      <m:e>
                        <m:r>
                          <a:rPr lang="en-US" b="1" i="1">
                            <a:latin typeface="Cambria Math" panose="02040503050406030204" pitchFamily="18" charset="0"/>
                          </a:rPr>
                          <m:t>𝐱</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𝑖</m:t>
                        </m:r>
                      </m:sup>
                    </m:sSubSup>
                  </m:oMath>
                </a14:m>
                <a:r>
                  <a:rPr lang="en-US" dirty="0"/>
                  <a:t> </a:t>
                </a:r>
              </a:p>
              <a:p>
                <a:pPr marL="0" indent="0">
                  <a:lnSpc>
                    <a:spcPct val="120000"/>
                  </a:lnSpc>
                  <a:spcBef>
                    <a:spcPts val="600"/>
                  </a:spcBef>
                  <a:buNone/>
                  <a:tabLst>
                    <a:tab pos="288925" algn="l"/>
                    <a:tab pos="746125" algn="l"/>
                  </a:tabLst>
                </a:pPr>
                <a:r>
                  <a:rPr lang="en-US" dirty="0"/>
                  <a:t>	(f)	Update particle position vector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𝐱</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𝑖</m:t>
                        </m:r>
                      </m:sup>
                    </m:sSubSup>
                  </m:oMath>
                </a14:m>
                <a:r>
                  <a:rPr lang="en-US" dirty="0"/>
                  <a:t> </a:t>
                </a:r>
              </a:p>
              <a:p>
                <a:pPr marL="0" indent="0">
                  <a:lnSpc>
                    <a:spcPct val="120000"/>
                  </a:lnSpc>
                  <a:spcBef>
                    <a:spcPts val="600"/>
                  </a:spcBef>
                  <a:buNone/>
                  <a:tabLst>
                    <a:tab pos="288925" algn="l"/>
                    <a:tab pos="746125" algn="l"/>
                  </a:tabLst>
                </a:pPr>
                <a:r>
                  <a:rPr lang="en-US" dirty="0"/>
                  <a:t>	(g)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m:t>
                    </m:r>
                  </m:oMath>
                </a14:m>
                <a:r>
                  <a:rPr lang="en-US" dirty="0"/>
                  <a:t>. If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&gt;</m:t>
                    </m:r>
                    <m:r>
                      <a:rPr lang="en-US" i="1">
                        <a:latin typeface="Cambria Math" panose="02040503050406030204" pitchFamily="18" charset="0"/>
                      </a:rPr>
                      <m:t>𝑚</m:t>
                    </m:r>
                  </m:oMath>
                </a14:m>
                <a:r>
                  <a:rPr lang="en-US" dirty="0"/>
                  <a:t> then increment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oMath>
                </a14:m>
                <a:r>
                  <a:rPr lang="en-US" dirty="0"/>
                  <a:t>, set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=1</m:t>
                    </m:r>
                  </m:oMath>
                </a14:m>
                <a:r>
                  <a:rPr lang="en-US" dirty="0"/>
                  <a:t>.</a:t>
                </a:r>
              </a:p>
              <a:p>
                <a:pPr marL="0" indent="0">
                  <a:lnSpc>
                    <a:spcPct val="120000"/>
                  </a:lnSpc>
                  <a:spcBef>
                    <a:spcPts val="600"/>
                  </a:spcBef>
                  <a:buNone/>
                  <a:tabLst>
                    <a:tab pos="288925" algn="l"/>
                    <a:tab pos="746125" algn="l"/>
                  </a:tabLst>
                </a:pPr>
                <a:r>
                  <a:rPr lang="en-US" dirty="0"/>
                  <a:t>	(h)	Go to 2(a).</a:t>
                </a:r>
              </a:p>
              <a:p>
                <a:pPr marL="0" indent="0">
                  <a:lnSpc>
                    <a:spcPct val="120000"/>
                  </a:lnSpc>
                  <a:spcBef>
                    <a:spcPts val="600"/>
                  </a:spcBef>
                  <a:buNone/>
                  <a:tabLst>
                    <a:tab pos="288925" algn="l"/>
                    <a:tab pos="746125" algn="l"/>
                  </a:tabLst>
                </a:pPr>
                <a:r>
                  <a:rPr lang="en-US" dirty="0"/>
                  <a:t>3.	Report results and terminate the algorithm</a:t>
                </a:r>
              </a:p>
            </p:txBody>
          </p:sp>
        </mc:Choice>
        <mc:Fallback xmlns="">
          <p:sp>
            <p:nvSpPr>
              <p:cNvPr id="2" name="Text Placeholder 1">
                <a:extLst>
                  <a:ext uri="{FF2B5EF4-FFF2-40B4-BE49-F238E27FC236}">
                    <a16:creationId xmlns:a16="http://schemas.microsoft.com/office/drawing/2014/main" id="{42C56814-F786-5007-2035-2CE480D759A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14" t="-433" b="-1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8F93890-D955-E6D1-C8FE-3B20D2A7C11A}"/>
              </a:ext>
            </a:extLst>
          </p:cNvPr>
          <p:cNvSpPr>
            <a:spLocks noGrp="1"/>
          </p:cNvSpPr>
          <p:nvPr>
            <p:ph type="title"/>
          </p:nvPr>
        </p:nvSpPr>
        <p:spPr/>
        <p:txBody>
          <a:bodyPr/>
          <a:lstStyle/>
          <a:p>
            <a:r>
              <a:rPr lang="en-US" dirty="0" err="1"/>
              <a:t>PSO</a:t>
            </a:r>
            <a:r>
              <a:rPr lang="en-US" dirty="0"/>
              <a:t> Flowchart</a:t>
            </a:r>
          </a:p>
        </p:txBody>
      </p:sp>
    </p:spTree>
    <p:extLst>
      <p:ext uri="{BB962C8B-B14F-4D97-AF65-F5344CB8AC3E}">
        <p14:creationId xmlns:p14="http://schemas.microsoft.com/office/powerpoint/2010/main" val="2488946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C5EF15E-F8E5-25F4-03A1-D14200E4C527}"/>
                  </a:ext>
                </a:extLst>
              </p:cNvPr>
              <p:cNvSpPr>
                <a:spLocks noGrp="1"/>
              </p:cNvSpPr>
              <p:nvPr>
                <p:ph type="body" sz="quarter" idx="10"/>
              </p:nvPr>
            </p:nvSpPr>
            <p:spPr/>
            <p:txBody>
              <a:bodyPr>
                <a:normAutofit/>
              </a:bodyPr>
              <a:lstStyle/>
              <a:p>
                <a:r>
                  <a:rPr lang="en-US" sz="2000" dirty="0"/>
                  <a:t>the convergence of the particle swarm optimization algorithm can be defined in two different ways. </a:t>
                </a:r>
              </a:p>
              <a:p>
                <a:pPr marL="742950" lvl="1" indent="-457200">
                  <a:buFont typeface="+mj-lt"/>
                  <a:buAutoNum type="alphaLcParenR"/>
                </a:pPr>
                <a:r>
                  <a:rPr lang="en-US" dirty="0"/>
                  <a:t>All particles converged to a point in the design space, which may or may not be the optimum design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design change is less than a threshold</a:t>
                </a:r>
              </a:p>
              <a:p>
                <a:pPr marL="742950" lvl="1" indent="-457200">
                  <a:buFont typeface="+mj-lt"/>
                  <a:buAutoNum type="alphaLcParenR"/>
                </a:pPr>
                <a:r>
                  <a:rPr lang="en-US" dirty="0"/>
                  <a:t>the individual optimum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𝐩</m:t>
                        </m:r>
                      </m:e>
                      <m:sup>
                        <m:r>
                          <a:rPr lang="en-US" i="1">
                            <a:latin typeface="Cambria Math" panose="02040503050406030204" pitchFamily="18" charset="0"/>
                          </a:rPr>
                          <m:t>𝑖</m:t>
                        </m:r>
                      </m:sup>
                    </m:sSup>
                  </m:oMath>
                </a14:m>
                <a:r>
                  <a:rPr lang="en-US" dirty="0"/>
                  <a:t> and the swarm’s best-known position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𝐩</m:t>
                        </m:r>
                      </m:e>
                      <m:sup>
                        <m:r>
                          <a:rPr lang="en-US" i="1">
                            <a:latin typeface="Cambria Math" panose="02040503050406030204" pitchFamily="18" charset="0"/>
                          </a:rPr>
                          <m:t>𝑔</m:t>
                        </m:r>
                      </m:sup>
                    </m:sSup>
                  </m:oMath>
                </a14:m>
                <a:r>
                  <a:rPr lang="en-US" dirty="0"/>
                  <a:t> does not change for many iterations, regardless of how the swarm behaves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change of the objective function is less than a threshold</a:t>
                </a:r>
              </a:p>
            </p:txBody>
          </p:sp>
        </mc:Choice>
        <mc:Fallback xmlns="">
          <p:sp>
            <p:nvSpPr>
              <p:cNvPr id="2" name="Text Placeholder 1">
                <a:extLst>
                  <a:ext uri="{FF2B5EF4-FFF2-40B4-BE49-F238E27FC236}">
                    <a16:creationId xmlns:a16="http://schemas.microsoft.com/office/drawing/2014/main" id="{EC5EF15E-F8E5-25F4-03A1-D14200E4C52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10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CC853E7-C82D-554C-1AA9-20F8C21D74B1}"/>
              </a:ext>
            </a:extLst>
          </p:cNvPr>
          <p:cNvSpPr>
            <a:spLocks noGrp="1"/>
          </p:cNvSpPr>
          <p:nvPr>
            <p:ph type="title"/>
          </p:nvPr>
        </p:nvSpPr>
        <p:spPr/>
        <p:txBody>
          <a:bodyPr/>
          <a:lstStyle/>
          <a:p>
            <a:r>
              <a:rPr lang="en-US" dirty="0"/>
              <a:t>Stopping Criteria</a:t>
            </a:r>
          </a:p>
        </p:txBody>
      </p:sp>
    </p:spTree>
    <p:extLst>
      <p:ext uri="{BB962C8B-B14F-4D97-AF65-F5344CB8AC3E}">
        <p14:creationId xmlns:p14="http://schemas.microsoft.com/office/powerpoint/2010/main" val="3509460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6B584-EDA1-CE2E-1BF8-5496ABB0BB80}"/>
              </a:ext>
            </a:extLst>
          </p:cNvPr>
          <p:cNvSpPr>
            <a:spLocks noGrp="1"/>
          </p:cNvSpPr>
          <p:nvPr>
            <p:ph type="body" sz="quarter" idx="10"/>
          </p:nvPr>
        </p:nvSpPr>
        <p:spPr/>
        <p:txBody>
          <a:bodyPr/>
          <a:lstStyle/>
          <a:p>
            <a:r>
              <a:rPr lang="en-US" dirty="0"/>
              <a:t>Constant inertia weight</a:t>
            </a:r>
          </a:p>
          <a:p>
            <a:endParaRPr lang="en-US" dirty="0"/>
          </a:p>
          <a:p>
            <a:endParaRPr lang="en-US" dirty="0"/>
          </a:p>
          <a:p>
            <a:r>
              <a:rPr lang="en-US" dirty="0"/>
              <a:t>Linear reduction of inertia weight</a:t>
            </a:r>
          </a:p>
          <a:p>
            <a:endParaRPr lang="en-US" dirty="0"/>
          </a:p>
          <a:p>
            <a:endParaRPr lang="en-US" dirty="0"/>
          </a:p>
          <a:p>
            <a:r>
              <a:rPr lang="en-US" dirty="0"/>
              <a:t>Constriction factor</a:t>
            </a:r>
          </a:p>
          <a:p>
            <a:endParaRPr lang="en-US" dirty="0"/>
          </a:p>
        </p:txBody>
      </p:sp>
      <p:sp>
        <p:nvSpPr>
          <p:cNvPr id="3" name="Title 2">
            <a:extLst>
              <a:ext uri="{FF2B5EF4-FFF2-40B4-BE49-F238E27FC236}">
                <a16:creationId xmlns:a16="http://schemas.microsoft.com/office/drawing/2014/main" id="{FF64A176-34A0-D93F-3F18-B1BD4DD211BE}"/>
              </a:ext>
            </a:extLst>
          </p:cNvPr>
          <p:cNvSpPr>
            <a:spLocks noGrp="1"/>
          </p:cNvSpPr>
          <p:nvPr>
            <p:ph type="title"/>
          </p:nvPr>
        </p:nvSpPr>
        <p:spPr/>
        <p:txBody>
          <a:bodyPr/>
          <a:lstStyle/>
          <a:p>
            <a:r>
              <a:rPr lang="en-US" dirty="0"/>
              <a:t>Particle Swarm Optimization Variations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22C7E3-0A8C-72E8-C5D1-DEEC4B2CD641}"/>
                  </a:ext>
                </a:extLst>
              </p:cNvPr>
              <p:cNvSpPr txBox="1"/>
              <p:nvPr/>
            </p:nvSpPr>
            <p:spPr>
              <a:xfrm>
                <a:off x="1681565" y="1467271"/>
                <a:ext cx="4165179" cy="594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𝐯</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solidFill>
                                <a:srgbClr val="FF0000"/>
                              </a:solidFill>
                              <a:latin typeface="Cambria Math" panose="02040503050406030204" pitchFamily="18" charset="0"/>
                            </a:rPr>
                            <m:t>𝜔</m:t>
                          </m:r>
                          <m:r>
                            <a:rPr lang="en-US" b="1" i="0">
                              <a:latin typeface="Cambria Math" panose="02040503050406030204" pitchFamily="18" charset="0"/>
                            </a:rPr>
                            <m:t>𝐯</m:t>
                          </m:r>
                        </m:e>
                        <m:sub>
                          <m:r>
                            <a:rPr lang="en-US" i="1">
                              <a:latin typeface="Cambria Math" panose="02040503050406030204" pitchFamily="18" charset="0"/>
                            </a:rPr>
                            <m:t>𝑘</m:t>
                          </m:r>
                        </m:sub>
                        <m:sup>
                          <m:r>
                            <a:rPr lang="en-US" i="1">
                              <a:latin typeface="Cambria Math" panose="02040503050406030204" pitchFamily="18" charset="0"/>
                            </a:rPr>
                            <m:t>𝑖</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1" i="0" smtClean="0">
                                  <a:latin typeface="Cambria Math" panose="02040503050406030204" pitchFamily="18" charset="0"/>
                                </a:rPr>
                                <m:t>𝐩</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𝐱</m:t>
                              </m:r>
                            </m:e>
                            <m:sub>
                              <m:r>
                                <a:rPr lang="en-US" b="0" i="1" smtClean="0">
                                  <a:latin typeface="Cambria Math" panose="02040503050406030204" pitchFamily="18" charset="0"/>
                                </a:rPr>
                                <m:t>𝑘</m:t>
                              </m:r>
                            </m:sub>
                            <m:sup>
                              <m:r>
                                <a:rPr lang="en-US" b="0" i="1" smtClean="0">
                                  <a:latin typeface="Cambria Math" panose="02040503050406030204" pitchFamily="18" charset="0"/>
                                </a:rPr>
                                <m:t>𝑖</m:t>
                              </m:r>
                            </m:sup>
                          </m:sSubSup>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f>
                        <m:fPr>
                          <m:ctrlPr>
                            <a:rPr lang="en-US" i="1">
                              <a:latin typeface="Cambria Math" panose="02040503050406030204" pitchFamily="18" charset="0"/>
                            </a:rPr>
                          </m:ctrlPr>
                        </m:fPr>
                        <m:num>
                          <m:sSubSup>
                            <m:sSubSupPr>
                              <m:ctrlPr>
                                <a:rPr lang="en-US" b="1" i="1" smtClean="0">
                                  <a:latin typeface="Cambria Math" panose="02040503050406030204" pitchFamily="18" charset="0"/>
                                </a:rPr>
                              </m:ctrlPr>
                            </m:sSubSupPr>
                            <m:e>
                              <m:r>
                                <a:rPr lang="en-US" b="1">
                                  <a:latin typeface="Cambria Math" panose="02040503050406030204" pitchFamily="18" charset="0"/>
                                </a:rPr>
                                <m:t>𝐩</m:t>
                              </m:r>
                            </m:e>
                            <m:sub>
                              <m:r>
                                <a:rPr lang="en-US" b="0" i="1" smtClean="0">
                                  <a:latin typeface="Cambria Math" panose="02040503050406030204" pitchFamily="18" charset="0"/>
                                </a:rPr>
                                <m:t>𝑘</m:t>
                              </m:r>
                            </m:sub>
                            <m:sup>
                              <m:r>
                                <a:rPr lang="en-US" b="0" i="1" smtClean="0">
                                  <a:latin typeface="Cambria Math" panose="02040503050406030204" pitchFamily="18" charset="0"/>
                                </a:rPr>
                                <m:t>𝑔</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num>
                        <m:den>
                          <m:r>
                            <m:rPr>
                              <m:sty m:val="p"/>
                            </m:rPr>
                            <a:rPr lang="en-US">
                              <a:latin typeface="Cambria Math" panose="02040503050406030204" pitchFamily="18" charset="0"/>
                            </a:rPr>
                            <m:t>Δ</m:t>
                          </m:r>
                          <m:r>
                            <a:rPr lang="en-US" i="1">
                              <a:latin typeface="Cambria Math" panose="02040503050406030204" pitchFamily="18" charset="0"/>
                            </a:rPr>
                            <m:t>𝑡</m:t>
                          </m:r>
                        </m:den>
                      </m:f>
                    </m:oMath>
                  </m:oMathPara>
                </a14:m>
                <a:endParaRPr lang="en-US" dirty="0"/>
              </a:p>
            </p:txBody>
          </p:sp>
        </mc:Choice>
        <mc:Fallback xmlns="">
          <p:sp>
            <p:nvSpPr>
              <p:cNvPr id="4" name="TextBox 3">
                <a:extLst>
                  <a:ext uri="{FF2B5EF4-FFF2-40B4-BE49-F238E27FC236}">
                    <a16:creationId xmlns:a16="http://schemas.microsoft.com/office/drawing/2014/main" id="{6D22C7E3-0A8C-72E8-C5D1-DEEC4B2CD641}"/>
                  </a:ext>
                </a:extLst>
              </p:cNvPr>
              <p:cNvSpPr txBox="1">
                <a:spLocks noRot="1" noChangeAspect="1" noMove="1" noResize="1" noEditPoints="1" noAdjustHandles="1" noChangeArrowheads="1" noChangeShapeType="1" noTextEdit="1"/>
              </p:cNvSpPr>
              <p:nvPr/>
            </p:nvSpPr>
            <p:spPr>
              <a:xfrm>
                <a:off x="1681565" y="1467271"/>
                <a:ext cx="4165179" cy="59458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B06CB6-E452-ED13-989F-F02E226CDE3B}"/>
                  </a:ext>
                </a:extLst>
              </p:cNvPr>
              <p:cNvSpPr txBox="1"/>
              <p:nvPr/>
            </p:nvSpPr>
            <p:spPr>
              <a:xfrm>
                <a:off x="1621314" y="3008362"/>
                <a:ext cx="4264181" cy="8509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𝐯</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sSub>
                            <m:sSubPr>
                              <m:ctrlPr>
                                <a:rPr lang="en-US" b="1"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𝜔</m:t>
                              </m:r>
                            </m:e>
                            <m:sub>
                              <m:r>
                                <a:rPr lang="en-US" b="0" i="1" smtClean="0">
                                  <a:solidFill>
                                    <a:srgbClr val="FF0000"/>
                                  </a:solidFill>
                                  <a:latin typeface="Cambria Math" panose="02040503050406030204" pitchFamily="18" charset="0"/>
                                </a:rPr>
                                <m:t>𝑘</m:t>
                              </m:r>
                            </m:sub>
                          </m:sSub>
                          <m:r>
                            <a:rPr lang="en-US" b="1" i="0">
                              <a:latin typeface="Cambria Math" panose="02040503050406030204" pitchFamily="18" charset="0"/>
                            </a:rPr>
                            <m:t>𝐯</m:t>
                          </m:r>
                        </m:e>
                        <m:sub>
                          <m:r>
                            <a:rPr lang="en-US" i="1">
                              <a:latin typeface="Cambria Math" panose="02040503050406030204" pitchFamily="18" charset="0"/>
                            </a:rPr>
                            <m:t>𝑘</m:t>
                          </m:r>
                        </m:sub>
                        <m:sup>
                          <m:r>
                            <a:rPr lang="en-US" i="1">
                              <a:latin typeface="Cambria Math" panose="02040503050406030204" pitchFamily="18" charset="0"/>
                            </a:rPr>
                            <m:t>𝑖</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1" i="0" smtClean="0">
                                  <a:latin typeface="Cambria Math" panose="02040503050406030204" pitchFamily="18" charset="0"/>
                                </a:rPr>
                                <m:t>𝐩</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𝐱</m:t>
                              </m:r>
                            </m:e>
                            <m:sub>
                              <m:r>
                                <a:rPr lang="en-US" b="0" i="1" smtClean="0">
                                  <a:latin typeface="Cambria Math" panose="02040503050406030204" pitchFamily="18" charset="0"/>
                                </a:rPr>
                                <m:t>𝑘</m:t>
                              </m:r>
                            </m:sub>
                            <m:sup>
                              <m:r>
                                <a:rPr lang="en-US" b="0" i="1" smtClean="0">
                                  <a:latin typeface="Cambria Math" panose="02040503050406030204" pitchFamily="18" charset="0"/>
                                </a:rPr>
                                <m:t>𝑖</m:t>
                              </m:r>
                            </m:sup>
                          </m:sSubSup>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f>
                        <m:fPr>
                          <m:ctrlPr>
                            <a:rPr lang="en-US" i="1">
                              <a:latin typeface="Cambria Math" panose="02040503050406030204" pitchFamily="18" charset="0"/>
                            </a:rPr>
                          </m:ctrlPr>
                        </m:fPr>
                        <m:num>
                          <m:sSubSup>
                            <m:sSubSupPr>
                              <m:ctrlPr>
                                <a:rPr lang="en-US" b="1" i="1" smtClean="0">
                                  <a:latin typeface="Cambria Math" panose="02040503050406030204" pitchFamily="18" charset="0"/>
                                </a:rPr>
                              </m:ctrlPr>
                            </m:sSubSupPr>
                            <m:e>
                              <m:r>
                                <a:rPr lang="en-US" b="1">
                                  <a:latin typeface="Cambria Math" panose="02040503050406030204" pitchFamily="18" charset="0"/>
                                </a:rPr>
                                <m:t>𝐩</m:t>
                              </m:r>
                            </m:e>
                            <m:sub>
                              <m:r>
                                <a:rPr lang="en-US" b="0" i="1" smtClean="0">
                                  <a:latin typeface="Cambria Math" panose="02040503050406030204" pitchFamily="18" charset="0"/>
                                </a:rPr>
                                <m:t>𝑘</m:t>
                              </m:r>
                            </m:sub>
                            <m:sup>
                              <m:r>
                                <a:rPr lang="en-US" b="0" i="1" smtClean="0">
                                  <a:latin typeface="Cambria Math" panose="02040503050406030204" pitchFamily="18" charset="0"/>
                                </a:rPr>
                                <m:t>𝑔</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num>
                        <m:den>
                          <m:r>
                            <m:rPr>
                              <m:sty m:val="p"/>
                            </m:rPr>
                            <a:rPr lang="en-US">
                              <a:latin typeface="Cambria Math" panose="02040503050406030204" pitchFamily="18" charset="0"/>
                            </a:rPr>
                            <m:t>Δ</m:t>
                          </m:r>
                          <m:r>
                            <a:rPr lang="en-US" i="1">
                              <a:latin typeface="Cambria Math" panose="02040503050406030204" pitchFamily="18" charset="0"/>
                            </a:rPr>
                            <m:t>𝑡</m:t>
                          </m:r>
                        </m:den>
                      </m:f>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𝑘</m:t>
                          </m:r>
                        </m:sub>
                      </m:sSub>
                      <m:r>
                        <a:rPr lang="en-US" b="0" i="1" smtClean="0">
                          <a:latin typeface="Cambria Math" panose="02040503050406030204" pitchFamily="18" charset="0"/>
                        </a:rPr>
                        <m:t>,     0&lt;</m:t>
                      </m:r>
                      <m:r>
                        <a:rPr lang="en-US" b="0" i="1" smtClean="0">
                          <a:latin typeface="Cambria Math" panose="02040503050406030204" pitchFamily="18" charset="0"/>
                        </a:rPr>
                        <m:t>𝛼</m:t>
                      </m:r>
                      <m:r>
                        <a:rPr lang="en-US" b="0" i="1" smtClean="0">
                          <a:latin typeface="Cambria Math" panose="02040503050406030204" pitchFamily="18" charset="0"/>
                        </a:rPr>
                        <m:t>&lt;1</m:t>
                      </m:r>
                    </m:oMath>
                  </m:oMathPara>
                </a14:m>
                <a:endParaRPr lang="en-US" dirty="0"/>
              </a:p>
            </p:txBody>
          </p:sp>
        </mc:Choice>
        <mc:Fallback xmlns="">
          <p:sp>
            <p:nvSpPr>
              <p:cNvPr id="5" name="TextBox 4">
                <a:extLst>
                  <a:ext uri="{FF2B5EF4-FFF2-40B4-BE49-F238E27FC236}">
                    <a16:creationId xmlns:a16="http://schemas.microsoft.com/office/drawing/2014/main" id="{57B06CB6-E452-ED13-989F-F02E226CDE3B}"/>
                  </a:ext>
                </a:extLst>
              </p:cNvPr>
              <p:cNvSpPr txBox="1">
                <a:spLocks noRot="1" noChangeAspect="1" noMove="1" noResize="1" noEditPoints="1" noAdjustHandles="1" noChangeArrowheads="1" noChangeShapeType="1" noTextEdit="1"/>
              </p:cNvSpPr>
              <p:nvPr/>
            </p:nvSpPr>
            <p:spPr>
              <a:xfrm>
                <a:off x="1621314" y="3008362"/>
                <a:ext cx="4264181" cy="850939"/>
              </a:xfrm>
              <a:prstGeom prst="rect">
                <a:avLst/>
              </a:prstGeom>
              <a:blipFill>
                <a:blip r:embed="rId3"/>
                <a:stretch>
                  <a:fillRect l="-286"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94EEBE-4067-8865-EB50-B9CCA859B66B}"/>
                  </a:ext>
                </a:extLst>
              </p:cNvPr>
              <p:cNvSpPr txBox="1"/>
              <p:nvPr/>
            </p:nvSpPr>
            <p:spPr>
              <a:xfrm>
                <a:off x="1681565" y="4834799"/>
                <a:ext cx="4474045" cy="14321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𝐯</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r>
                        <a:rPr lang="en-US" b="0" i="1" smtClean="0">
                          <a:latin typeface="Cambria Math" panose="02040503050406030204" pitchFamily="18" charset="0"/>
                        </a:rPr>
                        <m:t>𝐾</m:t>
                      </m:r>
                      <m:d>
                        <m:dPr>
                          <m:begChr m:val="["/>
                          <m:endChr m:val="]"/>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b="1">
                                  <a:latin typeface="Cambria Math" panose="02040503050406030204" pitchFamily="18" charset="0"/>
                                </a:rPr>
                                <m:t>𝐯</m:t>
                              </m:r>
                            </m:e>
                            <m:sub>
                              <m:r>
                                <a:rPr lang="en-US" i="1">
                                  <a:latin typeface="Cambria Math" panose="02040503050406030204" pitchFamily="18" charset="0"/>
                                </a:rPr>
                                <m:t>𝑘</m:t>
                              </m:r>
                            </m:sub>
                            <m:sup>
                              <m:r>
                                <a:rPr lang="en-US" i="1">
                                  <a:latin typeface="Cambria Math" panose="02040503050406030204" pitchFamily="18" charset="0"/>
                                </a:rPr>
                                <m:t>𝑖</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1">
                                      <a:latin typeface="Cambria Math" panose="02040503050406030204" pitchFamily="18" charset="0"/>
                                    </a:rPr>
                                    <m:t>𝐩</m:t>
                                  </m:r>
                                </m:e>
                                <m:sup>
                                  <m:r>
                                    <a:rPr lang="en-US" i="1">
                                      <a:latin typeface="Cambria Math" panose="02040503050406030204" pitchFamily="18" charset="0"/>
                                    </a:rPr>
                                    <m:t>𝑖</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num>
                            <m:den>
                              <m:r>
                                <m:rPr>
                                  <m:sty m:val="p"/>
                                </m:rPr>
                                <a:rPr lang="en-US">
                                  <a:latin typeface="Cambria Math" panose="02040503050406030204" pitchFamily="18" charset="0"/>
                                </a:rPr>
                                <m:t>Δ</m:t>
                              </m:r>
                              <m:r>
                                <a:rPr lang="en-US" i="1">
                                  <a:latin typeface="Cambria Math" panose="02040503050406030204" pitchFamily="18" charset="0"/>
                                </a:rPr>
                                <m:t>𝑡</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f>
                            <m:fPr>
                              <m:ctrlPr>
                                <a:rPr lang="en-US" i="1">
                                  <a:latin typeface="Cambria Math" panose="02040503050406030204" pitchFamily="18" charset="0"/>
                                </a:rPr>
                              </m:ctrlPr>
                            </m:fPr>
                            <m:num>
                              <m:sSubSup>
                                <m:sSubSupPr>
                                  <m:ctrlPr>
                                    <a:rPr lang="en-US" b="1" i="1">
                                      <a:latin typeface="Cambria Math" panose="02040503050406030204" pitchFamily="18" charset="0"/>
                                    </a:rPr>
                                  </m:ctrlPr>
                                </m:sSubSupPr>
                                <m:e>
                                  <m:r>
                                    <a:rPr lang="en-US" b="1">
                                      <a:latin typeface="Cambria Math" panose="02040503050406030204" pitchFamily="18" charset="0"/>
                                    </a:rPr>
                                    <m:t>𝐩</m:t>
                                  </m:r>
                                </m:e>
                                <m:sub>
                                  <m:r>
                                    <a:rPr lang="en-US" i="1">
                                      <a:latin typeface="Cambria Math" panose="02040503050406030204" pitchFamily="18" charset="0"/>
                                    </a:rPr>
                                    <m:t>𝑘</m:t>
                                  </m:r>
                                </m:sub>
                                <m:sup>
                                  <m:r>
                                    <a:rPr lang="en-US" i="1">
                                      <a:latin typeface="Cambria Math" panose="02040503050406030204" pitchFamily="18" charset="0"/>
                                    </a:rPr>
                                    <m:t>𝑔</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num>
                            <m:den>
                              <m:r>
                                <m:rPr>
                                  <m:sty m:val="p"/>
                                </m:rPr>
                                <a:rPr lang="en-US">
                                  <a:latin typeface="Cambria Math" panose="02040503050406030204" pitchFamily="18" charset="0"/>
                                </a:rPr>
                                <m:t>Δ</m:t>
                              </m:r>
                              <m:r>
                                <a:rPr lang="en-US" i="1">
                                  <a:latin typeface="Cambria Math" panose="02040503050406030204" pitchFamily="18" charset="0"/>
                                </a:rPr>
                                <m:t>𝑡</m:t>
                              </m:r>
                            </m:den>
                          </m:f>
                        </m:e>
                      </m:d>
                    </m:oMath>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𝜑</m:t>
                                  </m:r>
                                </m:e>
                              </m:rad>
                            </m:e>
                          </m:d>
                        </m:den>
                      </m:f>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&gt;4</m:t>
                      </m:r>
                    </m:oMath>
                  </m:oMathPara>
                </a14:m>
                <a:endParaRPr lang="en-US" dirty="0"/>
              </a:p>
            </p:txBody>
          </p:sp>
        </mc:Choice>
        <mc:Fallback xmlns="">
          <p:sp>
            <p:nvSpPr>
              <p:cNvPr id="8" name="TextBox 7">
                <a:extLst>
                  <a:ext uri="{FF2B5EF4-FFF2-40B4-BE49-F238E27FC236}">
                    <a16:creationId xmlns:a16="http://schemas.microsoft.com/office/drawing/2014/main" id="{8F94EEBE-4067-8865-EB50-B9CCA859B66B}"/>
                  </a:ext>
                </a:extLst>
              </p:cNvPr>
              <p:cNvSpPr txBox="1">
                <a:spLocks noRot="1" noChangeAspect="1" noMove="1" noResize="1" noEditPoints="1" noAdjustHandles="1" noChangeArrowheads="1" noChangeShapeType="1" noTextEdit="1"/>
              </p:cNvSpPr>
              <p:nvPr/>
            </p:nvSpPr>
            <p:spPr>
              <a:xfrm>
                <a:off x="1681565" y="4834799"/>
                <a:ext cx="4474045" cy="14321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968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53D53-0C74-8E15-548A-49681DA46F65}"/>
              </a:ext>
            </a:extLst>
          </p:cNvPr>
          <p:cNvSpPr>
            <a:spLocks noGrp="1"/>
          </p:cNvSpPr>
          <p:nvPr>
            <p:ph type="body" sz="quarter" idx="10"/>
          </p:nvPr>
        </p:nvSpPr>
        <p:spPr>
          <a:xfrm>
            <a:off x="304800" y="774200"/>
            <a:ext cx="8534400" cy="1990016"/>
          </a:xfrm>
        </p:spPr>
        <p:txBody>
          <a:bodyPr>
            <a:normAutofit/>
          </a:bodyPr>
          <a:lstStyle/>
          <a:p>
            <a:r>
              <a:rPr lang="en-US" sz="2000" dirty="0"/>
              <a:t>benign: most local algorithms may be able to find the global min.</a:t>
            </a:r>
          </a:p>
          <a:p>
            <a:r>
              <a:rPr lang="en-US" sz="2000" dirty="0"/>
              <a:t>many significant local optima</a:t>
            </a:r>
          </a:p>
          <a:p>
            <a:r>
              <a:rPr lang="en-US" sz="2000" dirty="0"/>
              <a:t>Challenging, most algorithms may trap in the wide flat region</a:t>
            </a:r>
          </a:p>
          <a:p>
            <a:r>
              <a:rPr lang="en-US" sz="2000" dirty="0"/>
              <a:t>Hidden global minimum</a:t>
            </a:r>
            <a:endParaRPr lang="en-US" sz="1400" dirty="0"/>
          </a:p>
        </p:txBody>
      </p:sp>
      <p:sp>
        <p:nvSpPr>
          <p:cNvPr id="3" name="Title 2">
            <a:extLst>
              <a:ext uri="{FF2B5EF4-FFF2-40B4-BE49-F238E27FC236}">
                <a16:creationId xmlns:a16="http://schemas.microsoft.com/office/drawing/2014/main" id="{7B5EF7F9-EB06-7156-CDDC-A8F52BD04C8E}"/>
              </a:ext>
            </a:extLst>
          </p:cNvPr>
          <p:cNvSpPr>
            <a:spLocks noGrp="1"/>
          </p:cNvSpPr>
          <p:nvPr>
            <p:ph type="title"/>
          </p:nvPr>
        </p:nvSpPr>
        <p:spPr/>
        <p:txBody>
          <a:bodyPr/>
          <a:lstStyle/>
          <a:p>
            <a:r>
              <a:rPr lang="en-US" dirty="0"/>
              <a:t>Complexity of a Function</a:t>
            </a:r>
          </a:p>
        </p:txBody>
      </p:sp>
      <p:grpSp>
        <p:nvGrpSpPr>
          <p:cNvPr id="76" name="Group 75">
            <a:extLst>
              <a:ext uri="{FF2B5EF4-FFF2-40B4-BE49-F238E27FC236}">
                <a16:creationId xmlns:a16="http://schemas.microsoft.com/office/drawing/2014/main" id="{9B59CA71-66D9-7C53-C02E-EBAAAF41A6EA}"/>
              </a:ext>
            </a:extLst>
          </p:cNvPr>
          <p:cNvGrpSpPr/>
          <p:nvPr/>
        </p:nvGrpSpPr>
        <p:grpSpPr>
          <a:xfrm>
            <a:off x="948068" y="2763843"/>
            <a:ext cx="6464940" cy="3756913"/>
            <a:chOff x="948068" y="2763843"/>
            <a:chExt cx="6464940" cy="3756913"/>
          </a:xfrm>
        </p:grpSpPr>
        <p:grpSp>
          <p:nvGrpSpPr>
            <p:cNvPr id="4" name="Group 3">
              <a:extLst>
                <a:ext uri="{FF2B5EF4-FFF2-40B4-BE49-F238E27FC236}">
                  <a16:creationId xmlns:a16="http://schemas.microsoft.com/office/drawing/2014/main" id="{40932CE7-3839-EA6A-E5E4-1CF3A53EBE25}"/>
                </a:ext>
              </a:extLst>
            </p:cNvPr>
            <p:cNvGrpSpPr/>
            <p:nvPr/>
          </p:nvGrpSpPr>
          <p:grpSpPr>
            <a:xfrm>
              <a:off x="948068" y="2763843"/>
              <a:ext cx="3048117" cy="1813568"/>
              <a:chOff x="920568" y="499621"/>
              <a:chExt cx="3048117" cy="1813568"/>
            </a:xfrm>
          </p:grpSpPr>
          <p:cxnSp>
            <p:nvCxnSpPr>
              <p:cNvPr id="5" name="Straight Arrow Connector 4">
                <a:extLst>
                  <a:ext uri="{FF2B5EF4-FFF2-40B4-BE49-F238E27FC236}">
                    <a16:creationId xmlns:a16="http://schemas.microsoft.com/office/drawing/2014/main" id="{35F7AAFD-F3CA-474D-7577-B63603EB9B11}"/>
                  </a:ext>
                </a:extLst>
              </p:cNvPr>
              <p:cNvCxnSpPr/>
              <p:nvPr/>
            </p:nvCxnSpPr>
            <p:spPr>
              <a:xfrm flipV="1">
                <a:off x="1338606" y="499621"/>
                <a:ext cx="0" cy="15271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079DF6F-41ED-66A3-D960-C04B37B9BCCE}"/>
                  </a:ext>
                </a:extLst>
              </p:cNvPr>
              <p:cNvCxnSpPr/>
              <p:nvPr/>
            </p:nvCxnSpPr>
            <p:spPr>
              <a:xfrm>
                <a:off x="1338606" y="2030006"/>
                <a:ext cx="26300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6904B3E-B6DE-D456-EEBD-7BE24EA45EDE}"/>
                      </a:ext>
                    </a:extLst>
                  </p:cNvPr>
                  <p:cNvSpPr txBox="1"/>
                  <p:nvPr/>
                </p:nvSpPr>
                <p:spPr>
                  <a:xfrm rot="16200000">
                    <a:off x="758376" y="1000697"/>
                    <a:ext cx="6937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4DC316EB-7599-48E5-99EB-94FA6A3ABA67}"/>
                      </a:ext>
                    </a:extLst>
                  </p:cNvPr>
                  <p:cNvSpPr txBox="1">
                    <a:spLocks noRot="1" noChangeAspect="1" noMove="1" noResize="1" noEditPoints="1" noAdjustHandles="1" noChangeArrowheads="1" noChangeShapeType="1" noTextEdit="1"/>
                  </p:cNvSpPr>
                  <p:nvPr/>
                </p:nvSpPr>
                <p:spPr>
                  <a:xfrm rot="16200000">
                    <a:off x="758376" y="1000697"/>
                    <a:ext cx="693716" cy="369332"/>
                  </a:xfrm>
                  <a:prstGeom prst="rect">
                    <a:avLst/>
                  </a:prstGeom>
                  <a:blipFill>
                    <a:blip r:embed="rId2"/>
                    <a:stretch>
                      <a:fillRect r="-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9462EC-EF53-0607-BC24-5CF5DFA524FC}"/>
                      </a:ext>
                    </a:extLst>
                  </p:cNvPr>
                  <p:cNvSpPr txBox="1"/>
                  <p:nvPr/>
                </p:nvSpPr>
                <p:spPr>
                  <a:xfrm>
                    <a:off x="3641354" y="203619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7" name="TextBox 6">
                    <a:extLst>
                      <a:ext uri="{FF2B5EF4-FFF2-40B4-BE49-F238E27FC236}">
                        <a16:creationId xmlns:a16="http://schemas.microsoft.com/office/drawing/2014/main" id="{5A3C4803-7BA3-4C75-B589-31FD5505455C}"/>
                      </a:ext>
                    </a:extLst>
                  </p:cNvPr>
                  <p:cNvSpPr txBox="1">
                    <a:spLocks noRot="1" noChangeAspect="1" noMove="1" noResize="1" noEditPoints="1" noAdjustHandles="1" noChangeArrowheads="1" noChangeShapeType="1" noTextEdit="1"/>
                  </p:cNvSpPr>
                  <p:nvPr/>
                </p:nvSpPr>
                <p:spPr>
                  <a:xfrm>
                    <a:off x="3641354" y="2036190"/>
                    <a:ext cx="183320" cy="276999"/>
                  </a:xfrm>
                  <a:prstGeom prst="rect">
                    <a:avLst/>
                  </a:prstGeom>
                  <a:blipFill>
                    <a:blip r:embed="rId3"/>
                    <a:stretch>
                      <a:fillRect l="-20000" r="-13333"/>
                    </a:stretch>
                  </a:blipFill>
                </p:spPr>
                <p:txBody>
                  <a:bodyPr/>
                  <a:lstStyle/>
                  <a:p>
                    <a:r>
                      <a:rPr lang="en-US">
                        <a:noFill/>
                      </a:rPr>
                      <a:t> </a:t>
                    </a:r>
                  </a:p>
                </p:txBody>
              </p:sp>
            </mc:Fallback>
          </mc:AlternateContent>
        </p:grpSp>
        <p:sp>
          <p:nvSpPr>
            <p:cNvPr id="9" name="Freeform: Shape 8">
              <a:extLst>
                <a:ext uri="{FF2B5EF4-FFF2-40B4-BE49-F238E27FC236}">
                  <a16:creationId xmlns:a16="http://schemas.microsoft.com/office/drawing/2014/main" id="{718CF9B6-87E0-EAE2-BF42-D60B27C28FA7}"/>
                </a:ext>
              </a:extLst>
            </p:cNvPr>
            <p:cNvSpPr/>
            <p:nvPr/>
          </p:nvSpPr>
          <p:spPr>
            <a:xfrm>
              <a:off x="1366107" y="3145798"/>
              <a:ext cx="2630078" cy="1019442"/>
            </a:xfrm>
            <a:custGeom>
              <a:avLst/>
              <a:gdLst>
                <a:gd name="connsiteX0" fmla="*/ 0 w 2714625"/>
                <a:gd name="connsiteY0" fmla="*/ 183 h 1019442"/>
                <a:gd name="connsiteX1" fmla="*/ 190500 w 2714625"/>
                <a:gd name="connsiteY1" fmla="*/ 57333 h 1019442"/>
                <a:gd name="connsiteX2" fmla="*/ 342900 w 2714625"/>
                <a:gd name="connsiteY2" fmla="*/ 352608 h 1019442"/>
                <a:gd name="connsiteX3" fmla="*/ 485775 w 2714625"/>
                <a:gd name="connsiteY3" fmla="*/ 390708 h 1019442"/>
                <a:gd name="connsiteX4" fmla="*/ 666750 w 2714625"/>
                <a:gd name="connsiteY4" fmla="*/ 695508 h 1019442"/>
                <a:gd name="connsiteX5" fmla="*/ 800100 w 2714625"/>
                <a:gd name="connsiteY5" fmla="*/ 724083 h 1019442"/>
                <a:gd name="connsiteX6" fmla="*/ 981075 w 2714625"/>
                <a:gd name="connsiteY6" fmla="*/ 886008 h 1019442"/>
                <a:gd name="connsiteX7" fmla="*/ 1219200 w 2714625"/>
                <a:gd name="connsiteY7" fmla="*/ 1019358 h 1019442"/>
                <a:gd name="connsiteX8" fmla="*/ 1600200 w 2714625"/>
                <a:gd name="connsiteY8" fmla="*/ 866958 h 1019442"/>
                <a:gd name="connsiteX9" fmla="*/ 1885950 w 2714625"/>
                <a:gd name="connsiteY9" fmla="*/ 695508 h 1019442"/>
                <a:gd name="connsiteX10" fmla="*/ 2038350 w 2714625"/>
                <a:gd name="connsiteY10" fmla="*/ 657408 h 1019442"/>
                <a:gd name="connsiteX11" fmla="*/ 2295525 w 2714625"/>
                <a:gd name="connsiteY11" fmla="*/ 428808 h 1019442"/>
                <a:gd name="connsiteX12" fmla="*/ 2486025 w 2714625"/>
                <a:gd name="connsiteY12" fmla="*/ 362133 h 1019442"/>
                <a:gd name="connsiteX13" fmla="*/ 2714625 w 2714625"/>
                <a:gd name="connsiteY13" fmla="*/ 95433 h 101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625" h="1019442">
                  <a:moveTo>
                    <a:pt x="0" y="183"/>
                  </a:moveTo>
                  <a:cubicBezTo>
                    <a:pt x="66675" y="-611"/>
                    <a:pt x="133350" y="-1404"/>
                    <a:pt x="190500" y="57333"/>
                  </a:cubicBezTo>
                  <a:cubicBezTo>
                    <a:pt x="247650" y="116070"/>
                    <a:pt x="293687" y="297045"/>
                    <a:pt x="342900" y="352608"/>
                  </a:cubicBezTo>
                  <a:cubicBezTo>
                    <a:pt x="392113" y="408171"/>
                    <a:pt x="431800" y="333558"/>
                    <a:pt x="485775" y="390708"/>
                  </a:cubicBezTo>
                  <a:cubicBezTo>
                    <a:pt x="539750" y="447858"/>
                    <a:pt x="614363" y="639946"/>
                    <a:pt x="666750" y="695508"/>
                  </a:cubicBezTo>
                  <a:cubicBezTo>
                    <a:pt x="719137" y="751070"/>
                    <a:pt x="747713" y="692333"/>
                    <a:pt x="800100" y="724083"/>
                  </a:cubicBezTo>
                  <a:cubicBezTo>
                    <a:pt x="852487" y="755833"/>
                    <a:pt x="911225" y="836796"/>
                    <a:pt x="981075" y="886008"/>
                  </a:cubicBezTo>
                  <a:cubicBezTo>
                    <a:pt x="1050925" y="935220"/>
                    <a:pt x="1116013" y="1022533"/>
                    <a:pt x="1219200" y="1019358"/>
                  </a:cubicBezTo>
                  <a:cubicBezTo>
                    <a:pt x="1322387" y="1016183"/>
                    <a:pt x="1489075" y="920933"/>
                    <a:pt x="1600200" y="866958"/>
                  </a:cubicBezTo>
                  <a:cubicBezTo>
                    <a:pt x="1711325" y="812983"/>
                    <a:pt x="1812925" y="730433"/>
                    <a:pt x="1885950" y="695508"/>
                  </a:cubicBezTo>
                  <a:cubicBezTo>
                    <a:pt x="1958975" y="660583"/>
                    <a:pt x="1970087" y="701858"/>
                    <a:pt x="2038350" y="657408"/>
                  </a:cubicBezTo>
                  <a:cubicBezTo>
                    <a:pt x="2106613" y="612958"/>
                    <a:pt x="2220913" y="478020"/>
                    <a:pt x="2295525" y="428808"/>
                  </a:cubicBezTo>
                  <a:cubicBezTo>
                    <a:pt x="2370137" y="379596"/>
                    <a:pt x="2416175" y="417695"/>
                    <a:pt x="2486025" y="362133"/>
                  </a:cubicBezTo>
                  <a:cubicBezTo>
                    <a:pt x="2555875" y="306571"/>
                    <a:pt x="2635250" y="201002"/>
                    <a:pt x="2714625" y="95433"/>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F1E5C45-6C1A-7E96-03A6-97FA5FB4199A}"/>
                </a:ext>
              </a:extLst>
            </p:cNvPr>
            <p:cNvSpPr/>
            <p:nvPr/>
          </p:nvSpPr>
          <p:spPr>
            <a:xfrm>
              <a:off x="3760514" y="3416227"/>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9A15CE7-2116-4DD3-1D0B-A78300384609}"/>
                </a:ext>
              </a:extLst>
            </p:cNvPr>
            <p:cNvSpPr/>
            <p:nvPr/>
          </p:nvSpPr>
          <p:spPr>
            <a:xfrm>
              <a:off x="3432148" y="3587481"/>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AE4ABC-C22F-F5CB-5C45-3C4FD1B268B0}"/>
                </a:ext>
              </a:extLst>
            </p:cNvPr>
            <p:cNvSpPr/>
            <p:nvPr/>
          </p:nvSpPr>
          <p:spPr>
            <a:xfrm>
              <a:off x="3094354" y="3796443"/>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D5854B4-190E-977E-CDC8-37BD94049347}"/>
                </a:ext>
              </a:extLst>
            </p:cNvPr>
            <p:cNvSpPr/>
            <p:nvPr/>
          </p:nvSpPr>
          <p:spPr>
            <a:xfrm>
              <a:off x="2502036" y="4090247"/>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93181F-04D5-4F7B-DC13-93B611DB4883}"/>
                </a:ext>
              </a:extLst>
            </p:cNvPr>
            <p:cNvSpPr/>
            <p:nvPr/>
          </p:nvSpPr>
          <p:spPr>
            <a:xfrm>
              <a:off x="1615917" y="3286187"/>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6D659B-95A8-55E7-5EA8-A9767BF232ED}"/>
                </a:ext>
              </a:extLst>
            </p:cNvPr>
            <p:cNvSpPr/>
            <p:nvPr/>
          </p:nvSpPr>
          <p:spPr>
            <a:xfrm>
              <a:off x="1824879" y="3466868"/>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0BFB9AB-161D-A4AC-38E3-62F8189A99D5}"/>
                </a:ext>
              </a:extLst>
            </p:cNvPr>
            <p:cNvSpPr/>
            <p:nvPr/>
          </p:nvSpPr>
          <p:spPr>
            <a:xfrm>
              <a:off x="2099829" y="3798381"/>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4F5D1AC-AF40-5EF2-1ACD-F0194DFC6BA8}"/>
                </a:ext>
              </a:extLst>
            </p:cNvPr>
            <p:cNvSpPr/>
            <p:nvPr/>
          </p:nvSpPr>
          <p:spPr>
            <a:xfrm>
              <a:off x="4788320" y="3286187"/>
              <a:ext cx="2585802" cy="819009"/>
            </a:xfrm>
            <a:custGeom>
              <a:avLst/>
              <a:gdLst>
                <a:gd name="connsiteX0" fmla="*/ 0 w 2752725"/>
                <a:gd name="connsiteY0" fmla="*/ 6752 h 819009"/>
                <a:gd name="connsiteX1" fmla="*/ 95250 w 2752725"/>
                <a:gd name="connsiteY1" fmla="*/ 387752 h 819009"/>
                <a:gd name="connsiteX2" fmla="*/ 304800 w 2752725"/>
                <a:gd name="connsiteY2" fmla="*/ 644927 h 819009"/>
                <a:gd name="connsiteX3" fmla="*/ 428625 w 2752725"/>
                <a:gd name="connsiteY3" fmla="*/ 673502 h 819009"/>
                <a:gd name="connsiteX4" fmla="*/ 628650 w 2752725"/>
                <a:gd name="connsiteY4" fmla="*/ 463952 h 819009"/>
                <a:gd name="connsiteX5" fmla="*/ 819150 w 2752725"/>
                <a:gd name="connsiteY5" fmla="*/ 121052 h 819009"/>
                <a:gd name="connsiteX6" fmla="*/ 1019175 w 2752725"/>
                <a:gd name="connsiteY6" fmla="*/ 6752 h 819009"/>
                <a:gd name="connsiteX7" fmla="*/ 1209675 w 2752725"/>
                <a:gd name="connsiteY7" fmla="*/ 292502 h 819009"/>
                <a:gd name="connsiteX8" fmla="*/ 1295400 w 2752725"/>
                <a:gd name="connsiteY8" fmla="*/ 644927 h 819009"/>
                <a:gd name="connsiteX9" fmla="*/ 1438275 w 2752725"/>
                <a:gd name="connsiteY9" fmla="*/ 816377 h 819009"/>
                <a:gd name="connsiteX10" fmla="*/ 1619250 w 2752725"/>
                <a:gd name="connsiteY10" fmla="*/ 521102 h 819009"/>
                <a:gd name="connsiteX11" fmla="*/ 1752600 w 2752725"/>
                <a:gd name="connsiteY11" fmla="*/ 273452 h 819009"/>
                <a:gd name="connsiteX12" fmla="*/ 1981200 w 2752725"/>
                <a:gd name="connsiteY12" fmla="*/ 435377 h 819009"/>
                <a:gd name="connsiteX13" fmla="*/ 2200275 w 2752725"/>
                <a:gd name="connsiteY13" fmla="*/ 606827 h 819009"/>
                <a:gd name="connsiteX14" fmla="*/ 2343150 w 2752725"/>
                <a:gd name="connsiteY14" fmla="*/ 635402 h 819009"/>
                <a:gd name="connsiteX15" fmla="*/ 2409825 w 2752725"/>
                <a:gd name="connsiteY15" fmla="*/ 330602 h 819009"/>
                <a:gd name="connsiteX16" fmla="*/ 2486025 w 2752725"/>
                <a:gd name="connsiteY16" fmla="*/ 121052 h 819009"/>
                <a:gd name="connsiteX17" fmla="*/ 2647950 w 2752725"/>
                <a:gd name="connsiteY17" fmla="*/ 302027 h 819009"/>
                <a:gd name="connsiteX18" fmla="*/ 2752725 w 2752725"/>
                <a:gd name="connsiteY18" fmla="*/ 302027 h 81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52725" h="819009">
                  <a:moveTo>
                    <a:pt x="0" y="6752"/>
                  </a:moveTo>
                  <a:cubicBezTo>
                    <a:pt x="22225" y="144071"/>
                    <a:pt x="44450" y="281390"/>
                    <a:pt x="95250" y="387752"/>
                  </a:cubicBezTo>
                  <a:cubicBezTo>
                    <a:pt x="146050" y="494115"/>
                    <a:pt x="249238" y="597302"/>
                    <a:pt x="304800" y="644927"/>
                  </a:cubicBezTo>
                  <a:cubicBezTo>
                    <a:pt x="360362" y="692552"/>
                    <a:pt x="374650" y="703665"/>
                    <a:pt x="428625" y="673502"/>
                  </a:cubicBezTo>
                  <a:cubicBezTo>
                    <a:pt x="482600" y="643340"/>
                    <a:pt x="563563" y="556027"/>
                    <a:pt x="628650" y="463952"/>
                  </a:cubicBezTo>
                  <a:cubicBezTo>
                    <a:pt x="693737" y="371877"/>
                    <a:pt x="754063" y="197252"/>
                    <a:pt x="819150" y="121052"/>
                  </a:cubicBezTo>
                  <a:cubicBezTo>
                    <a:pt x="884238" y="44852"/>
                    <a:pt x="954088" y="-21823"/>
                    <a:pt x="1019175" y="6752"/>
                  </a:cubicBezTo>
                  <a:cubicBezTo>
                    <a:pt x="1084262" y="35327"/>
                    <a:pt x="1163637" y="186139"/>
                    <a:pt x="1209675" y="292502"/>
                  </a:cubicBezTo>
                  <a:cubicBezTo>
                    <a:pt x="1255713" y="398865"/>
                    <a:pt x="1257300" y="557615"/>
                    <a:pt x="1295400" y="644927"/>
                  </a:cubicBezTo>
                  <a:cubicBezTo>
                    <a:pt x="1333500" y="732240"/>
                    <a:pt x="1384300" y="837015"/>
                    <a:pt x="1438275" y="816377"/>
                  </a:cubicBezTo>
                  <a:cubicBezTo>
                    <a:pt x="1492250" y="795740"/>
                    <a:pt x="1566863" y="611590"/>
                    <a:pt x="1619250" y="521102"/>
                  </a:cubicBezTo>
                  <a:cubicBezTo>
                    <a:pt x="1671638" y="430615"/>
                    <a:pt x="1692275" y="287739"/>
                    <a:pt x="1752600" y="273452"/>
                  </a:cubicBezTo>
                  <a:cubicBezTo>
                    <a:pt x="1812925" y="259165"/>
                    <a:pt x="1906588" y="379815"/>
                    <a:pt x="1981200" y="435377"/>
                  </a:cubicBezTo>
                  <a:cubicBezTo>
                    <a:pt x="2055812" y="490939"/>
                    <a:pt x="2139950" y="573489"/>
                    <a:pt x="2200275" y="606827"/>
                  </a:cubicBezTo>
                  <a:cubicBezTo>
                    <a:pt x="2260600" y="640165"/>
                    <a:pt x="2308225" y="681439"/>
                    <a:pt x="2343150" y="635402"/>
                  </a:cubicBezTo>
                  <a:cubicBezTo>
                    <a:pt x="2378075" y="589365"/>
                    <a:pt x="2386013" y="416327"/>
                    <a:pt x="2409825" y="330602"/>
                  </a:cubicBezTo>
                  <a:cubicBezTo>
                    <a:pt x="2433637" y="244877"/>
                    <a:pt x="2446338" y="125815"/>
                    <a:pt x="2486025" y="121052"/>
                  </a:cubicBezTo>
                  <a:cubicBezTo>
                    <a:pt x="2525713" y="116290"/>
                    <a:pt x="2603500" y="271865"/>
                    <a:pt x="2647950" y="302027"/>
                  </a:cubicBezTo>
                  <a:cubicBezTo>
                    <a:pt x="2692400" y="332189"/>
                    <a:pt x="2722562" y="317108"/>
                    <a:pt x="2752725" y="302027"/>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49E1C87-C27E-D09E-CDE2-CFD12CB2660D}"/>
                </a:ext>
              </a:extLst>
            </p:cNvPr>
            <p:cNvGrpSpPr/>
            <p:nvPr/>
          </p:nvGrpSpPr>
          <p:grpSpPr>
            <a:xfrm>
              <a:off x="948068" y="4707188"/>
              <a:ext cx="3048117" cy="1813568"/>
              <a:chOff x="920568" y="499621"/>
              <a:chExt cx="3048117" cy="1813568"/>
            </a:xfrm>
          </p:grpSpPr>
          <p:cxnSp>
            <p:nvCxnSpPr>
              <p:cNvPr id="20" name="Straight Arrow Connector 19">
                <a:extLst>
                  <a:ext uri="{FF2B5EF4-FFF2-40B4-BE49-F238E27FC236}">
                    <a16:creationId xmlns:a16="http://schemas.microsoft.com/office/drawing/2014/main" id="{1380CB31-1E89-1EBF-6343-9FEED1C89F1E}"/>
                  </a:ext>
                </a:extLst>
              </p:cNvPr>
              <p:cNvCxnSpPr/>
              <p:nvPr/>
            </p:nvCxnSpPr>
            <p:spPr>
              <a:xfrm flipV="1">
                <a:off x="1338606" y="499621"/>
                <a:ext cx="0" cy="15271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EC29717-6C5A-2D6F-5CFB-FA720AA8B610}"/>
                  </a:ext>
                </a:extLst>
              </p:cNvPr>
              <p:cNvCxnSpPr/>
              <p:nvPr/>
            </p:nvCxnSpPr>
            <p:spPr>
              <a:xfrm>
                <a:off x="1338606" y="2030006"/>
                <a:ext cx="26300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2EA5B2B-20F8-8CFC-7CF0-A401ECFD4358}"/>
                      </a:ext>
                    </a:extLst>
                  </p:cNvPr>
                  <p:cNvSpPr txBox="1"/>
                  <p:nvPr/>
                </p:nvSpPr>
                <p:spPr>
                  <a:xfrm rot="16200000">
                    <a:off x="758376" y="1000697"/>
                    <a:ext cx="6937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3" name="TextBox 22">
                    <a:extLst>
                      <a:ext uri="{FF2B5EF4-FFF2-40B4-BE49-F238E27FC236}">
                        <a16:creationId xmlns:a16="http://schemas.microsoft.com/office/drawing/2014/main" id="{E03D22C3-D869-493A-B988-54EAC7272771}"/>
                      </a:ext>
                    </a:extLst>
                  </p:cNvPr>
                  <p:cNvSpPr txBox="1">
                    <a:spLocks noRot="1" noChangeAspect="1" noMove="1" noResize="1" noEditPoints="1" noAdjustHandles="1" noChangeArrowheads="1" noChangeShapeType="1" noTextEdit="1"/>
                  </p:cNvSpPr>
                  <p:nvPr/>
                </p:nvSpPr>
                <p:spPr>
                  <a:xfrm rot="16200000">
                    <a:off x="758376" y="1000697"/>
                    <a:ext cx="693716" cy="369332"/>
                  </a:xfrm>
                  <a:prstGeom prst="rect">
                    <a:avLst/>
                  </a:prstGeom>
                  <a:blipFill>
                    <a:blip r:embed="rId4"/>
                    <a:stretch>
                      <a:fillRect r="-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80530F-2449-119C-BED5-34AC40DD51E7}"/>
                      </a:ext>
                    </a:extLst>
                  </p:cNvPr>
                  <p:cNvSpPr txBox="1"/>
                  <p:nvPr/>
                </p:nvSpPr>
                <p:spPr>
                  <a:xfrm>
                    <a:off x="3641354" y="203619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24" name="TextBox 23">
                    <a:extLst>
                      <a:ext uri="{FF2B5EF4-FFF2-40B4-BE49-F238E27FC236}">
                        <a16:creationId xmlns:a16="http://schemas.microsoft.com/office/drawing/2014/main" id="{3E1FC79A-9ADE-46D8-A243-BF02F82E0EDD}"/>
                      </a:ext>
                    </a:extLst>
                  </p:cNvPr>
                  <p:cNvSpPr txBox="1">
                    <a:spLocks noRot="1" noChangeAspect="1" noMove="1" noResize="1" noEditPoints="1" noAdjustHandles="1" noChangeArrowheads="1" noChangeShapeType="1" noTextEdit="1"/>
                  </p:cNvSpPr>
                  <p:nvPr/>
                </p:nvSpPr>
                <p:spPr>
                  <a:xfrm>
                    <a:off x="3641354" y="2036190"/>
                    <a:ext cx="183320" cy="276999"/>
                  </a:xfrm>
                  <a:prstGeom prst="rect">
                    <a:avLst/>
                  </a:prstGeom>
                  <a:blipFill>
                    <a:blip r:embed="rId5"/>
                    <a:stretch>
                      <a:fillRect l="-20000" r="-13333"/>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F27B66EC-9D30-64D4-E408-783DBA1ECC80}"/>
                </a:ext>
              </a:extLst>
            </p:cNvPr>
            <p:cNvGrpSpPr/>
            <p:nvPr/>
          </p:nvGrpSpPr>
          <p:grpSpPr>
            <a:xfrm>
              <a:off x="4364891" y="2763843"/>
              <a:ext cx="3048117" cy="1813568"/>
              <a:chOff x="920568" y="499621"/>
              <a:chExt cx="3048117" cy="1813568"/>
            </a:xfrm>
          </p:grpSpPr>
          <p:cxnSp>
            <p:nvCxnSpPr>
              <p:cNvPr id="25" name="Straight Arrow Connector 24">
                <a:extLst>
                  <a:ext uri="{FF2B5EF4-FFF2-40B4-BE49-F238E27FC236}">
                    <a16:creationId xmlns:a16="http://schemas.microsoft.com/office/drawing/2014/main" id="{4B7ACD00-7ACC-4E16-746B-9F9A9D1D283A}"/>
                  </a:ext>
                </a:extLst>
              </p:cNvPr>
              <p:cNvCxnSpPr/>
              <p:nvPr/>
            </p:nvCxnSpPr>
            <p:spPr>
              <a:xfrm flipV="1">
                <a:off x="1338606" y="499621"/>
                <a:ext cx="0" cy="15271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8C75057-D55C-1F3D-A43B-EBB6ED9AD8E8}"/>
                  </a:ext>
                </a:extLst>
              </p:cNvPr>
              <p:cNvCxnSpPr/>
              <p:nvPr/>
            </p:nvCxnSpPr>
            <p:spPr>
              <a:xfrm>
                <a:off x="1338606" y="2030006"/>
                <a:ext cx="26300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7E5A00-8DDB-0172-A9FE-D73BFF44CBB6}"/>
                      </a:ext>
                    </a:extLst>
                  </p:cNvPr>
                  <p:cNvSpPr txBox="1"/>
                  <p:nvPr/>
                </p:nvSpPr>
                <p:spPr>
                  <a:xfrm rot="16200000">
                    <a:off x="758376" y="1000697"/>
                    <a:ext cx="6937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23D0ECE8-6220-4E52-B854-162624BA52C1}"/>
                      </a:ext>
                    </a:extLst>
                  </p:cNvPr>
                  <p:cNvSpPr txBox="1">
                    <a:spLocks noRot="1" noChangeAspect="1" noMove="1" noResize="1" noEditPoints="1" noAdjustHandles="1" noChangeArrowheads="1" noChangeShapeType="1" noTextEdit="1"/>
                  </p:cNvSpPr>
                  <p:nvPr/>
                </p:nvSpPr>
                <p:spPr>
                  <a:xfrm rot="16200000">
                    <a:off x="758376" y="1000697"/>
                    <a:ext cx="693716" cy="369332"/>
                  </a:xfrm>
                  <a:prstGeom prst="rect">
                    <a:avLst/>
                  </a:prstGeom>
                  <a:blipFill>
                    <a:blip r:embed="rId6"/>
                    <a:stretch>
                      <a:fillRect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113DB38-2526-4095-5BCB-C0A40F52C21C}"/>
                      </a:ext>
                    </a:extLst>
                  </p:cNvPr>
                  <p:cNvSpPr txBox="1"/>
                  <p:nvPr/>
                </p:nvSpPr>
                <p:spPr>
                  <a:xfrm>
                    <a:off x="3641354" y="203619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29" name="TextBox 28">
                    <a:extLst>
                      <a:ext uri="{FF2B5EF4-FFF2-40B4-BE49-F238E27FC236}">
                        <a16:creationId xmlns:a16="http://schemas.microsoft.com/office/drawing/2014/main" id="{7849F3B4-9DF9-4647-99D3-F25EF1EE75F0}"/>
                      </a:ext>
                    </a:extLst>
                  </p:cNvPr>
                  <p:cNvSpPr txBox="1">
                    <a:spLocks noRot="1" noChangeAspect="1" noMove="1" noResize="1" noEditPoints="1" noAdjustHandles="1" noChangeArrowheads="1" noChangeShapeType="1" noTextEdit="1"/>
                  </p:cNvSpPr>
                  <p:nvPr/>
                </p:nvSpPr>
                <p:spPr>
                  <a:xfrm>
                    <a:off x="3641354" y="2036190"/>
                    <a:ext cx="183320" cy="276999"/>
                  </a:xfrm>
                  <a:prstGeom prst="rect">
                    <a:avLst/>
                  </a:prstGeom>
                  <a:blipFill>
                    <a:blip r:embed="rId7"/>
                    <a:stretch>
                      <a:fillRect l="-20000" r="-13333"/>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1B8AB7D5-AC28-4BFC-2723-002915F44290}"/>
                </a:ext>
              </a:extLst>
            </p:cNvPr>
            <p:cNvGrpSpPr/>
            <p:nvPr/>
          </p:nvGrpSpPr>
          <p:grpSpPr>
            <a:xfrm>
              <a:off x="4364891" y="4707188"/>
              <a:ext cx="3048117" cy="1813568"/>
              <a:chOff x="920568" y="499621"/>
              <a:chExt cx="3048117" cy="1813568"/>
            </a:xfrm>
          </p:grpSpPr>
          <p:cxnSp>
            <p:nvCxnSpPr>
              <p:cNvPr id="30" name="Straight Arrow Connector 29">
                <a:extLst>
                  <a:ext uri="{FF2B5EF4-FFF2-40B4-BE49-F238E27FC236}">
                    <a16:creationId xmlns:a16="http://schemas.microsoft.com/office/drawing/2014/main" id="{3E2F72D9-4D6D-EF25-D801-91AC0D6D1427}"/>
                  </a:ext>
                </a:extLst>
              </p:cNvPr>
              <p:cNvCxnSpPr/>
              <p:nvPr/>
            </p:nvCxnSpPr>
            <p:spPr>
              <a:xfrm flipV="1">
                <a:off x="1338606" y="499621"/>
                <a:ext cx="0" cy="15271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E33282-B26B-CB32-816C-FD83FEE7F593}"/>
                  </a:ext>
                </a:extLst>
              </p:cNvPr>
              <p:cNvCxnSpPr/>
              <p:nvPr/>
            </p:nvCxnSpPr>
            <p:spPr>
              <a:xfrm>
                <a:off x="1338606" y="2030006"/>
                <a:ext cx="26300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ED3EEF7-F473-CFB7-6978-EC8127918F1C}"/>
                      </a:ext>
                    </a:extLst>
                  </p:cNvPr>
                  <p:cNvSpPr txBox="1"/>
                  <p:nvPr/>
                </p:nvSpPr>
                <p:spPr>
                  <a:xfrm rot="16200000">
                    <a:off x="758376" y="1000697"/>
                    <a:ext cx="6937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F9D0C11D-7CDC-458A-A065-907A431C25AC}"/>
                      </a:ext>
                    </a:extLst>
                  </p:cNvPr>
                  <p:cNvSpPr txBox="1">
                    <a:spLocks noRot="1" noChangeAspect="1" noMove="1" noResize="1" noEditPoints="1" noAdjustHandles="1" noChangeArrowheads="1" noChangeShapeType="1" noTextEdit="1"/>
                  </p:cNvSpPr>
                  <p:nvPr/>
                </p:nvSpPr>
                <p:spPr>
                  <a:xfrm rot="16200000">
                    <a:off x="758376" y="1000697"/>
                    <a:ext cx="693716" cy="369332"/>
                  </a:xfrm>
                  <a:prstGeom prst="rect">
                    <a:avLst/>
                  </a:prstGeom>
                  <a:blipFill>
                    <a:blip r:embed="rId8"/>
                    <a:stretch>
                      <a:fillRect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55B28DB-20E2-DB4B-1037-FAC29CAA3791}"/>
                      </a:ext>
                    </a:extLst>
                  </p:cNvPr>
                  <p:cNvSpPr txBox="1"/>
                  <p:nvPr/>
                </p:nvSpPr>
                <p:spPr>
                  <a:xfrm>
                    <a:off x="3641354" y="203619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4" name="TextBox 33">
                    <a:extLst>
                      <a:ext uri="{FF2B5EF4-FFF2-40B4-BE49-F238E27FC236}">
                        <a16:creationId xmlns:a16="http://schemas.microsoft.com/office/drawing/2014/main" id="{8BE0EB4A-AF85-4079-A6BB-4F4A013CB138}"/>
                      </a:ext>
                    </a:extLst>
                  </p:cNvPr>
                  <p:cNvSpPr txBox="1">
                    <a:spLocks noRot="1" noChangeAspect="1" noMove="1" noResize="1" noEditPoints="1" noAdjustHandles="1" noChangeArrowheads="1" noChangeShapeType="1" noTextEdit="1"/>
                  </p:cNvSpPr>
                  <p:nvPr/>
                </p:nvSpPr>
                <p:spPr>
                  <a:xfrm>
                    <a:off x="3641354" y="2036190"/>
                    <a:ext cx="183320" cy="276999"/>
                  </a:xfrm>
                  <a:prstGeom prst="rect">
                    <a:avLst/>
                  </a:prstGeom>
                  <a:blipFill>
                    <a:blip r:embed="rId9"/>
                    <a:stretch>
                      <a:fillRect l="-20000" r="-13333"/>
                    </a:stretch>
                  </a:blipFill>
                </p:spPr>
                <p:txBody>
                  <a:bodyPr/>
                  <a:lstStyle/>
                  <a:p>
                    <a:r>
                      <a:rPr lang="en-US">
                        <a:noFill/>
                      </a:rPr>
                      <a:t> </a:t>
                    </a:r>
                  </a:p>
                </p:txBody>
              </p:sp>
            </mc:Fallback>
          </mc:AlternateContent>
        </p:grpSp>
        <p:sp>
          <p:nvSpPr>
            <p:cNvPr id="34" name="Freeform: Shape 33">
              <a:extLst>
                <a:ext uri="{FF2B5EF4-FFF2-40B4-BE49-F238E27FC236}">
                  <a16:creationId xmlns:a16="http://schemas.microsoft.com/office/drawing/2014/main" id="{4394460C-C3EC-CCD4-7CB7-0969C4648D4A}"/>
                </a:ext>
              </a:extLst>
            </p:cNvPr>
            <p:cNvSpPr/>
            <p:nvPr/>
          </p:nvSpPr>
          <p:spPr>
            <a:xfrm>
              <a:off x="1366106" y="5198572"/>
              <a:ext cx="2630079" cy="638303"/>
            </a:xfrm>
            <a:custGeom>
              <a:avLst/>
              <a:gdLst>
                <a:gd name="connsiteX0" fmla="*/ 0 w 2724150"/>
                <a:gd name="connsiteY0" fmla="*/ 638302 h 638302"/>
                <a:gd name="connsiteX1" fmla="*/ 85725 w 2724150"/>
                <a:gd name="connsiteY1" fmla="*/ 438277 h 638302"/>
                <a:gd name="connsiteX2" fmla="*/ 152400 w 2724150"/>
                <a:gd name="connsiteY2" fmla="*/ 514477 h 638302"/>
                <a:gd name="connsiteX3" fmla="*/ 219075 w 2724150"/>
                <a:gd name="connsiteY3" fmla="*/ 247777 h 638302"/>
                <a:gd name="connsiteX4" fmla="*/ 314325 w 2724150"/>
                <a:gd name="connsiteY4" fmla="*/ 533527 h 638302"/>
                <a:gd name="connsiteX5" fmla="*/ 428625 w 2724150"/>
                <a:gd name="connsiteY5" fmla="*/ 323977 h 638302"/>
                <a:gd name="connsiteX6" fmla="*/ 533400 w 2724150"/>
                <a:gd name="connsiteY6" fmla="*/ 266827 h 638302"/>
                <a:gd name="connsiteX7" fmla="*/ 647700 w 2724150"/>
                <a:gd name="connsiteY7" fmla="*/ 447802 h 638302"/>
                <a:gd name="connsiteX8" fmla="*/ 809625 w 2724150"/>
                <a:gd name="connsiteY8" fmla="*/ 304927 h 638302"/>
                <a:gd name="connsiteX9" fmla="*/ 1009650 w 2724150"/>
                <a:gd name="connsiteY9" fmla="*/ 295402 h 638302"/>
                <a:gd name="connsiteX10" fmla="*/ 2238375 w 2724150"/>
                <a:gd name="connsiteY10" fmla="*/ 276352 h 638302"/>
                <a:gd name="connsiteX11" fmla="*/ 2343150 w 2724150"/>
                <a:gd name="connsiteY11" fmla="*/ 276352 h 638302"/>
                <a:gd name="connsiteX12" fmla="*/ 2438400 w 2724150"/>
                <a:gd name="connsiteY12" fmla="*/ 171577 h 638302"/>
                <a:gd name="connsiteX13" fmla="*/ 2524125 w 2724150"/>
                <a:gd name="connsiteY13" fmla="*/ 127 h 638302"/>
                <a:gd name="connsiteX14" fmla="*/ 2581275 w 2724150"/>
                <a:gd name="connsiteY14" fmla="*/ 200152 h 638302"/>
                <a:gd name="connsiteX15" fmla="*/ 2657475 w 2724150"/>
                <a:gd name="connsiteY15" fmla="*/ 276352 h 638302"/>
                <a:gd name="connsiteX16" fmla="*/ 2724150 w 2724150"/>
                <a:gd name="connsiteY16" fmla="*/ 285877 h 638302"/>
                <a:gd name="connsiteX0" fmla="*/ 0 w 2724150"/>
                <a:gd name="connsiteY0" fmla="*/ 638302 h 638302"/>
                <a:gd name="connsiteX1" fmla="*/ 85725 w 2724150"/>
                <a:gd name="connsiteY1" fmla="*/ 438277 h 638302"/>
                <a:gd name="connsiteX2" fmla="*/ 152400 w 2724150"/>
                <a:gd name="connsiteY2" fmla="*/ 514477 h 638302"/>
                <a:gd name="connsiteX3" fmla="*/ 219075 w 2724150"/>
                <a:gd name="connsiteY3" fmla="*/ 247777 h 638302"/>
                <a:gd name="connsiteX4" fmla="*/ 314325 w 2724150"/>
                <a:gd name="connsiteY4" fmla="*/ 533527 h 638302"/>
                <a:gd name="connsiteX5" fmla="*/ 428625 w 2724150"/>
                <a:gd name="connsiteY5" fmla="*/ 323977 h 638302"/>
                <a:gd name="connsiteX6" fmla="*/ 533400 w 2724150"/>
                <a:gd name="connsiteY6" fmla="*/ 266827 h 638302"/>
                <a:gd name="connsiteX7" fmla="*/ 647700 w 2724150"/>
                <a:gd name="connsiteY7" fmla="*/ 447802 h 638302"/>
                <a:gd name="connsiteX8" fmla="*/ 809625 w 2724150"/>
                <a:gd name="connsiteY8" fmla="*/ 304927 h 638302"/>
                <a:gd name="connsiteX9" fmla="*/ 1009650 w 2724150"/>
                <a:gd name="connsiteY9" fmla="*/ 295402 h 638302"/>
                <a:gd name="connsiteX10" fmla="*/ 1652536 w 2724150"/>
                <a:gd name="connsiteY10" fmla="*/ 285779 h 638302"/>
                <a:gd name="connsiteX11" fmla="*/ 2343150 w 2724150"/>
                <a:gd name="connsiteY11" fmla="*/ 276352 h 638302"/>
                <a:gd name="connsiteX12" fmla="*/ 2438400 w 2724150"/>
                <a:gd name="connsiteY12" fmla="*/ 171577 h 638302"/>
                <a:gd name="connsiteX13" fmla="*/ 2524125 w 2724150"/>
                <a:gd name="connsiteY13" fmla="*/ 127 h 638302"/>
                <a:gd name="connsiteX14" fmla="*/ 2581275 w 2724150"/>
                <a:gd name="connsiteY14" fmla="*/ 200152 h 638302"/>
                <a:gd name="connsiteX15" fmla="*/ 2657475 w 2724150"/>
                <a:gd name="connsiteY15" fmla="*/ 276352 h 638302"/>
                <a:gd name="connsiteX16" fmla="*/ 2724150 w 2724150"/>
                <a:gd name="connsiteY16" fmla="*/ 285877 h 638302"/>
                <a:gd name="connsiteX0" fmla="*/ 0 w 2724150"/>
                <a:gd name="connsiteY0" fmla="*/ 638303 h 638303"/>
                <a:gd name="connsiteX1" fmla="*/ 85725 w 2724150"/>
                <a:gd name="connsiteY1" fmla="*/ 438278 h 638303"/>
                <a:gd name="connsiteX2" fmla="*/ 152400 w 2724150"/>
                <a:gd name="connsiteY2" fmla="*/ 514478 h 638303"/>
                <a:gd name="connsiteX3" fmla="*/ 219075 w 2724150"/>
                <a:gd name="connsiteY3" fmla="*/ 247778 h 638303"/>
                <a:gd name="connsiteX4" fmla="*/ 314325 w 2724150"/>
                <a:gd name="connsiteY4" fmla="*/ 533528 h 638303"/>
                <a:gd name="connsiteX5" fmla="*/ 428625 w 2724150"/>
                <a:gd name="connsiteY5" fmla="*/ 323978 h 638303"/>
                <a:gd name="connsiteX6" fmla="*/ 533400 w 2724150"/>
                <a:gd name="connsiteY6" fmla="*/ 266828 h 638303"/>
                <a:gd name="connsiteX7" fmla="*/ 647700 w 2724150"/>
                <a:gd name="connsiteY7" fmla="*/ 447803 h 638303"/>
                <a:gd name="connsiteX8" fmla="*/ 809625 w 2724150"/>
                <a:gd name="connsiteY8" fmla="*/ 304928 h 638303"/>
                <a:gd name="connsiteX9" fmla="*/ 1009650 w 2724150"/>
                <a:gd name="connsiteY9" fmla="*/ 295403 h 638303"/>
                <a:gd name="connsiteX10" fmla="*/ 1652536 w 2724150"/>
                <a:gd name="connsiteY10" fmla="*/ 285780 h 638303"/>
                <a:gd name="connsiteX11" fmla="*/ 2225983 w 2724150"/>
                <a:gd name="connsiteY11" fmla="*/ 285780 h 638303"/>
                <a:gd name="connsiteX12" fmla="*/ 2438400 w 2724150"/>
                <a:gd name="connsiteY12" fmla="*/ 171578 h 638303"/>
                <a:gd name="connsiteX13" fmla="*/ 2524125 w 2724150"/>
                <a:gd name="connsiteY13" fmla="*/ 128 h 638303"/>
                <a:gd name="connsiteX14" fmla="*/ 2581275 w 2724150"/>
                <a:gd name="connsiteY14" fmla="*/ 200153 h 638303"/>
                <a:gd name="connsiteX15" fmla="*/ 2657475 w 2724150"/>
                <a:gd name="connsiteY15" fmla="*/ 276353 h 638303"/>
                <a:gd name="connsiteX16" fmla="*/ 2724150 w 2724150"/>
                <a:gd name="connsiteY16" fmla="*/ 285878 h 63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50" h="638303">
                  <a:moveTo>
                    <a:pt x="0" y="638303"/>
                  </a:moveTo>
                  <a:cubicBezTo>
                    <a:pt x="30162" y="548609"/>
                    <a:pt x="60325" y="458916"/>
                    <a:pt x="85725" y="438278"/>
                  </a:cubicBezTo>
                  <a:cubicBezTo>
                    <a:pt x="111125" y="417640"/>
                    <a:pt x="130175" y="546228"/>
                    <a:pt x="152400" y="514478"/>
                  </a:cubicBezTo>
                  <a:cubicBezTo>
                    <a:pt x="174625" y="482728"/>
                    <a:pt x="192087" y="244603"/>
                    <a:pt x="219075" y="247778"/>
                  </a:cubicBezTo>
                  <a:cubicBezTo>
                    <a:pt x="246063" y="250953"/>
                    <a:pt x="279400" y="520828"/>
                    <a:pt x="314325" y="533528"/>
                  </a:cubicBezTo>
                  <a:cubicBezTo>
                    <a:pt x="349250" y="546228"/>
                    <a:pt x="392113" y="368428"/>
                    <a:pt x="428625" y="323978"/>
                  </a:cubicBezTo>
                  <a:cubicBezTo>
                    <a:pt x="465137" y="279528"/>
                    <a:pt x="496888" y="246190"/>
                    <a:pt x="533400" y="266828"/>
                  </a:cubicBezTo>
                  <a:cubicBezTo>
                    <a:pt x="569913" y="287465"/>
                    <a:pt x="601662" y="441453"/>
                    <a:pt x="647700" y="447803"/>
                  </a:cubicBezTo>
                  <a:cubicBezTo>
                    <a:pt x="693738" y="454153"/>
                    <a:pt x="749300" y="330328"/>
                    <a:pt x="809625" y="304928"/>
                  </a:cubicBezTo>
                  <a:cubicBezTo>
                    <a:pt x="869950" y="279528"/>
                    <a:pt x="869165" y="298594"/>
                    <a:pt x="1009650" y="295403"/>
                  </a:cubicBezTo>
                  <a:lnTo>
                    <a:pt x="1652536" y="285780"/>
                  </a:lnTo>
                  <a:lnTo>
                    <a:pt x="2225983" y="285780"/>
                  </a:lnTo>
                  <a:cubicBezTo>
                    <a:pt x="2356960" y="266746"/>
                    <a:pt x="2388710" y="219187"/>
                    <a:pt x="2438400" y="171578"/>
                  </a:cubicBezTo>
                  <a:cubicBezTo>
                    <a:pt x="2488090" y="123969"/>
                    <a:pt x="2500313" y="-4634"/>
                    <a:pt x="2524125" y="128"/>
                  </a:cubicBezTo>
                  <a:cubicBezTo>
                    <a:pt x="2547937" y="4890"/>
                    <a:pt x="2559050" y="154116"/>
                    <a:pt x="2581275" y="200153"/>
                  </a:cubicBezTo>
                  <a:cubicBezTo>
                    <a:pt x="2603500" y="246190"/>
                    <a:pt x="2633663" y="262066"/>
                    <a:pt x="2657475" y="276353"/>
                  </a:cubicBezTo>
                  <a:cubicBezTo>
                    <a:pt x="2681287" y="290640"/>
                    <a:pt x="2702718" y="288259"/>
                    <a:pt x="2724150" y="285878"/>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C8AD668-56C0-2E00-34B3-D984B68E65D0}"/>
                </a:ext>
              </a:extLst>
            </p:cNvPr>
            <p:cNvSpPr/>
            <p:nvPr/>
          </p:nvSpPr>
          <p:spPr>
            <a:xfrm>
              <a:off x="4778608" y="4968653"/>
              <a:ext cx="2595509" cy="1160759"/>
            </a:xfrm>
            <a:custGeom>
              <a:avLst/>
              <a:gdLst>
                <a:gd name="connsiteX0" fmla="*/ 0 w 1781666"/>
                <a:gd name="connsiteY0" fmla="*/ 65988 h 1160864"/>
                <a:gd name="connsiteX1" fmla="*/ 47134 w 1781666"/>
                <a:gd name="connsiteY1" fmla="*/ 150829 h 1160864"/>
                <a:gd name="connsiteX2" fmla="*/ 113122 w 1781666"/>
                <a:gd name="connsiteY2" fmla="*/ 377072 h 1160864"/>
                <a:gd name="connsiteX3" fmla="*/ 235670 w 1781666"/>
                <a:gd name="connsiteY3" fmla="*/ 537328 h 1160864"/>
                <a:gd name="connsiteX4" fmla="*/ 263951 w 1781666"/>
                <a:gd name="connsiteY4" fmla="*/ 556181 h 1160864"/>
                <a:gd name="connsiteX5" fmla="*/ 263951 w 1781666"/>
                <a:gd name="connsiteY5" fmla="*/ 659876 h 1160864"/>
                <a:gd name="connsiteX6" fmla="*/ 301658 w 1781666"/>
                <a:gd name="connsiteY6" fmla="*/ 1159497 h 1160864"/>
                <a:gd name="connsiteX7" fmla="*/ 320512 w 1781666"/>
                <a:gd name="connsiteY7" fmla="*/ 801278 h 1160864"/>
                <a:gd name="connsiteX8" fmla="*/ 311085 w 1781666"/>
                <a:gd name="connsiteY8" fmla="*/ 593889 h 1160864"/>
                <a:gd name="connsiteX9" fmla="*/ 414780 w 1781666"/>
                <a:gd name="connsiteY9" fmla="*/ 678730 h 1160864"/>
                <a:gd name="connsiteX10" fmla="*/ 631596 w 1781666"/>
                <a:gd name="connsiteY10" fmla="*/ 801278 h 1160864"/>
                <a:gd name="connsiteX11" fmla="*/ 1008668 w 1781666"/>
                <a:gd name="connsiteY11" fmla="*/ 820132 h 1160864"/>
                <a:gd name="connsiteX12" fmla="*/ 1263192 w 1781666"/>
                <a:gd name="connsiteY12" fmla="*/ 678730 h 1160864"/>
                <a:gd name="connsiteX13" fmla="*/ 1348033 w 1781666"/>
                <a:gd name="connsiteY13" fmla="*/ 518474 h 1160864"/>
                <a:gd name="connsiteX14" fmla="*/ 1348033 w 1781666"/>
                <a:gd name="connsiteY14" fmla="*/ 688157 h 1160864"/>
                <a:gd name="connsiteX15" fmla="*/ 1348033 w 1781666"/>
                <a:gd name="connsiteY15" fmla="*/ 1102936 h 1160864"/>
                <a:gd name="connsiteX16" fmla="*/ 1385740 w 1781666"/>
                <a:gd name="connsiteY16" fmla="*/ 631596 h 1160864"/>
                <a:gd name="connsiteX17" fmla="*/ 1395167 w 1781666"/>
                <a:gd name="connsiteY17" fmla="*/ 490194 h 1160864"/>
                <a:gd name="connsiteX18" fmla="*/ 1508289 w 1781666"/>
                <a:gd name="connsiteY18" fmla="*/ 405353 h 1160864"/>
                <a:gd name="connsiteX19" fmla="*/ 1668545 w 1781666"/>
                <a:gd name="connsiteY19" fmla="*/ 235670 h 1160864"/>
                <a:gd name="connsiteX20" fmla="*/ 1781666 w 1781666"/>
                <a:gd name="connsiteY20" fmla="*/ 0 h 1160864"/>
                <a:gd name="connsiteX0" fmla="*/ 0 w 1781666"/>
                <a:gd name="connsiteY0" fmla="*/ 65988 h 1160864"/>
                <a:gd name="connsiteX1" fmla="*/ 47134 w 1781666"/>
                <a:gd name="connsiteY1" fmla="*/ 150829 h 1160864"/>
                <a:gd name="connsiteX2" fmla="*/ 113122 w 1781666"/>
                <a:gd name="connsiteY2" fmla="*/ 377072 h 1160864"/>
                <a:gd name="connsiteX3" fmla="*/ 235670 w 1781666"/>
                <a:gd name="connsiteY3" fmla="*/ 537328 h 1160864"/>
                <a:gd name="connsiteX4" fmla="*/ 263951 w 1781666"/>
                <a:gd name="connsiteY4" fmla="*/ 556181 h 1160864"/>
                <a:gd name="connsiteX5" fmla="*/ 263951 w 1781666"/>
                <a:gd name="connsiteY5" fmla="*/ 659876 h 1160864"/>
                <a:gd name="connsiteX6" fmla="*/ 301658 w 1781666"/>
                <a:gd name="connsiteY6" fmla="*/ 1159497 h 1160864"/>
                <a:gd name="connsiteX7" fmla="*/ 314041 w 1781666"/>
                <a:gd name="connsiteY7" fmla="*/ 801278 h 1160864"/>
                <a:gd name="connsiteX8" fmla="*/ 311085 w 1781666"/>
                <a:gd name="connsiteY8" fmla="*/ 593889 h 1160864"/>
                <a:gd name="connsiteX9" fmla="*/ 414780 w 1781666"/>
                <a:gd name="connsiteY9" fmla="*/ 678730 h 1160864"/>
                <a:gd name="connsiteX10" fmla="*/ 631596 w 1781666"/>
                <a:gd name="connsiteY10" fmla="*/ 801278 h 1160864"/>
                <a:gd name="connsiteX11" fmla="*/ 1008668 w 1781666"/>
                <a:gd name="connsiteY11" fmla="*/ 820132 h 1160864"/>
                <a:gd name="connsiteX12" fmla="*/ 1263192 w 1781666"/>
                <a:gd name="connsiteY12" fmla="*/ 678730 h 1160864"/>
                <a:gd name="connsiteX13" fmla="*/ 1348033 w 1781666"/>
                <a:gd name="connsiteY13" fmla="*/ 518474 h 1160864"/>
                <a:gd name="connsiteX14" fmla="*/ 1348033 w 1781666"/>
                <a:gd name="connsiteY14" fmla="*/ 688157 h 1160864"/>
                <a:gd name="connsiteX15" fmla="*/ 1348033 w 1781666"/>
                <a:gd name="connsiteY15" fmla="*/ 1102936 h 1160864"/>
                <a:gd name="connsiteX16" fmla="*/ 1385740 w 1781666"/>
                <a:gd name="connsiteY16" fmla="*/ 631596 h 1160864"/>
                <a:gd name="connsiteX17" fmla="*/ 1395167 w 1781666"/>
                <a:gd name="connsiteY17" fmla="*/ 490194 h 1160864"/>
                <a:gd name="connsiteX18" fmla="*/ 1508289 w 1781666"/>
                <a:gd name="connsiteY18" fmla="*/ 405353 h 1160864"/>
                <a:gd name="connsiteX19" fmla="*/ 1668545 w 1781666"/>
                <a:gd name="connsiteY19" fmla="*/ 235670 h 1160864"/>
                <a:gd name="connsiteX20" fmla="*/ 1781666 w 1781666"/>
                <a:gd name="connsiteY20" fmla="*/ 0 h 1160864"/>
                <a:gd name="connsiteX0" fmla="*/ 0 w 1781666"/>
                <a:gd name="connsiteY0" fmla="*/ 65988 h 1160864"/>
                <a:gd name="connsiteX1" fmla="*/ 47134 w 1781666"/>
                <a:gd name="connsiteY1" fmla="*/ 150829 h 1160864"/>
                <a:gd name="connsiteX2" fmla="*/ 113122 w 1781666"/>
                <a:gd name="connsiteY2" fmla="*/ 377072 h 1160864"/>
                <a:gd name="connsiteX3" fmla="*/ 235670 w 1781666"/>
                <a:gd name="connsiteY3" fmla="*/ 537328 h 1160864"/>
                <a:gd name="connsiteX4" fmla="*/ 274174 w 1781666"/>
                <a:gd name="connsiteY4" fmla="*/ 568095 h 1160864"/>
                <a:gd name="connsiteX5" fmla="*/ 263951 w 1781666"/>
                <a:gd name="connsiteY5" fmla="*/ 659876 h 1160864"/>
                <a:gd name="connsiteX6" fmla="*/ 301658 w 1781666"/>
                <a:gd name="connsiteY6" fmla="*/ 1159497 h 1160864"/>
                <a:gd name="connsiteX7" fmla="*/ 314041 w 1781666"/>
                <a:gd name="connsiteY7" fmla="*/ 801278 h 1160864"/>
                <a:gd name="connsiteX8" fmla="*/ 311085 w 1781666"/>
                <a:gd name="connsiteY8" fmla="*/ 593889 h 1160864"/>
                <a:gd name="connsiteX9" fmla="*/ 414780 w 1781666"/>
                <a:gd name="connsiteY9" fmla="*/ 678730 h 1160864"/>
                <a:gd name="connsiteX10" fmla="*/ 631596 w 1781666"/>
                <a:gd name="connsiteY10" fmla="*/ 801278 h 1160864"/>
                <a:gd name="connsiteX11" fmla="*/ 1008668 w 1781666"/>
                <a:gd name="connsiteY11" fmla="*/ 820132 h 1160864"/>
                <a:gd name="connsiteX12" fmla="*/ 1263192 w 1781666"/>
                <a:gd name="connsiteY12" fmla="*/ 678730 h 1160864"/>
                <a:gd name="connsiteX13" fmla="*/ 1348033 w 1781666"/>
                <a:gd name="connsiteY13" fmla="*/ 518474 h 1160864"/>
                <a:gd name="connsiteX14" fmla="*/ 1348033 w 1781666"/>
                <a:gd name="connsiteY14" fmla="*/ 688157 h 1160864"/>
                <a:gd name="connsiteX15" fmla="*/ 1348033 w 1781666"/>
                <a:gd name="connsiteY15" fmla="*/ 1102936 h 1160864"/>
                <a:gd name="connsiteX16" fmla="*/ 1385740 w 1781666"/>
                <a:gd name="connsiteY16" fmla="*/ 631596 h 1160864"/>
                <a:gd name="connsiteX17" fmla="*/ 1395167 w 1781666"/>
                <a:gd name="connsiteY17" fmla="*/ 490194 h 1160864"/>
                <a:gd name="connsiteX18" fmla="*/ 1508289 w 1781666"/>
                <a:gd name="connsiteY18" fmla="*/ 405353 h 1160864"/>
                <a:gd name="connsiteX19" fmla="*/ 1668545 w 1781666"/>
                <a:gd name="connsiteY19" fmla="*/ 235670 h 1160864"/>
                <a:gd name="connsiteX20" fmla="*/ 1781666 w 1781666"/>
                <a:gd name="connsiteY20" fmla="*/ 0 h 1160864"/>
                <a:gd name="connsiteX0" fmla="*/ 0 w 1781666"/>
                <a:gd name="connsiteY0" fmla="*/ 65988 h 1160707"/>
                <a:gd name="connsiteX1" fmla="*/ 47134 w 1781666"/>
                <a:gd name="connsiteY1" fmla="*/ 150829 h 1160707"/>
                <a:gd name="connsiteX2" fmla="*/ 113122 w 1781666"/>
                <a:gd name="connsiteY2" fmla="*/ 377072 h 1160707"/>
                <a:gd name="connsiteX3" fmla="*/ 235670 w 1781666"/>
                <a:gd name="connsiteY3" fmla="*/ 537328 h 1160707"/>
                <a:gd name="connsiteX4" fmla="*/ 274174 w 1781666"/>
                <a:gd name="connsiteY4" fmla="*/ 568095 h 1160707"/>
                <a:gd name="connsiteX5" fmla="*/ 274174 w 1781666"/>
                <a:gd name="connsiteY5" fmla="*/ 668811 h 1160707"/>
                <a:gd name="connsiteX6" fmla="*/ 301658 w 1781666"/>
                <a:gd name="connsiteY6" fmla="*/ 1159497 h 1160707"/>
                <a:gd name="connsiteX7" fmla="*/ 314041 w 1781666"/>
                <a:gd name="connsiteY7" fmla="*/ 801278 h 1160707"/>
                <a:gd name="connsiteX8" fmla="*/ 311085 w 1781666"/>
                <a:gd name="connsiteY8" fmla="*/ 593889 h 1160707"/>
                <a:gd name="connsiteX9" fmla="*/ 414780 w 1781666"/>
                <a:gd name="connsiteY9" fmla="*/ 678730 h 1160707"/>
                <a:gd name="connsiteX10" fmla="*/ 631596 w 1781666"/>
                <a:gd name="connsiteY10" fmla="*/ 801278 h 1160707"/>
                <a:gd name="connsiteX11" fmla="*/ 1008668 w 1781666"/>
                <a:gd name="connsiteY11" fmla="*/ 820132 h 1160707"/>
                <a:gd name="connsiteX12" fmla="*/ 1263192 w 1781666"/>
                <a:gd name="connsiteY12" fmla="*/ 678730 h 1160707"/>
                <a:gd name="connsiteX13" fmla="*/ 1348033 w 1781666"/>
                <a:gd name="connsiteY13" fmla="*/ 518474 h 1160707"/>
                <a:gd name="connsiteX14" fmla="*/ 1348033 w 1781666"/>
                <a:gd name="connsiteY14" fmla="*/ 688157 h 1160707"/>
                <a:gd name="connsiteX15" fmla="*/ 1348033 w 1781666"/>
                <a:gd name="connsiteY15" fmla="*/ 1102936 h 1160707"/>
                <a:gd name="connsiteX16" fmla="*/ 1385740 w 1781666"/>
                <a:gd name="connsiteY16" fmla="*/ 631596 h 1160707"/>
                <a:gd name="connsiteX17" fmla="*/ 1395167 w 1781666"/>
                <a:gd name="connsiteY17" fmla="*/ 490194 h 1160707"/>
                <a:gd name="connsiteX18" fmla="*/ 1508289 w 1781666"/>
                <a:gd name="connsiteY18" fmla="*/ 405353 h 1160707"/>
                <a:gd name="connsiteX19" fmla="*/ 1668545 w 1781666"/>
                <a:gd name="connsiteY19" fmla="*/ 235670 h 1160707"/>
                <a:gd name="connsiteX20" fmla="*/ 1781666 w 1781666"/>
                <a:gd name="connsiteY20" fmla="*/ 0 h 1160707"/>
                <a:gd name="connsiteX0" fmla="*/ 0 w 1781666"/>
                <a:gd name="connsiteY0" fmla="*/ 65988 h 1160707"/>
                <a:gd name="connsiteX1" fmla="*/ 47134 w 1781666"/>
                <a:gd name="connsiteY1" fmla="*/ 150829 h 1160707"/>
                <a:gd name="connsiteX2" fmla="*/ 113122 w 1781666"/>
                <a:gd name="connsiteY2" fmla="*/ 377072 h 1160707"/>
                <a:gd name="connsiteX3" fmla="*/ 235670 w 1781666"/>
                <a:gd name="connsiteY3" fmla="*/ 537328 h 1160707"/>
                <a:gd name="connsiteX4" fmla="*/ 274174 w 1781666"/>
                <a:gd name="connsiteY4" fmla="*/ 568095 h 1160707"/>
                <a:gd name="connsiteX5" fmla="*/ 274174 w 1781666"/>
                <a:gd name="connsiteY5" fmla="*/ 668811 h 1160707"/>
                <a:gd name="connsiteX6" fmla="*/ 301658 w 1781666"/>
                <a:gd name="connsiteY6" fmla="*/ 1159497 h 1160707"/>
                <a:gd name="connsiteX7" fmla="*/ 305863 w 1781666"/>
                <a:gd name="connsiteY7" fmla="*/ 801278 h 1160707"/>
                <a:gd name="connsiteX8" fmla="*/ 311085 w 1781666"/>
                <a:gd name="connsiteY8" fmla="*/ 593889 h 1160707"/>
                <a:gd name="connsiteX9" fmla="*/ 414780 w 1781666"/>
                <a:gd name="connsiteY9" fmla="*/ 678730 h 1160707"/>
                <a:gd name="connsiteX10" fmla="*/ 631596 w 1781666"/>
                <a:gd name="connsiteY10" fmla="*/ 801278 h 1160707"/>
                <a:gd name="connsiteX11" fmla="*/ 1008668 w 1781666"/>
                <a:gd name="connsiteY11" fmla="*/ 820132 h 1160707"/>
                <a:gd name="connsiteX12" fmla="*/ 1263192 w 1781666"/>
                <a:gd name="connsiteY12" fmla="*/ 678730 h 1160707"/>
                <a:gd name="connsiteX13" fmla="*/ 1348033 w 1781666"/>
                <a:gd name="connsiteY13" fmla="*/ 518474 h 1160707"/>
                <a:gd name="connsiteX14" fmla="*/ 1348033 w 1781666"/>
                <a:gd name="connsiteY14" fmla="*/ 688157 h 1160707"/>
                <a:gd name="connsiteX15" fmla="*/ 1348033 w 1781666"/>
                <a:gd name="connsiteY15" fmla="*/ 1102936 h 1160707"/>
                <a:gd name="connsiteX16" fmla="*/ 1385740 w 1781666"/>
                <a:gd name="connsiteY16" fmla="*/ 631596 h 1160707"/>
                <a:gd name="connsiteX17" fmla="*/ 1395167 w 1781666"/>
                <a:gd name="connsiteY17" fmla="*/ 490194 h 1160707"/>
                <a:gd name="connsiteX18" fmla="*/ 1508289 w 1781666"/>
                <a:gd name="connsiteY18" fmla="*/ 405353 h 1160707"/>
                <a:gd name="connsiteX19" fmla="*/ 1668545 w 1781666"/>
                <a:gd name="connsiteY19" fmla="*/ 235670 h 1160707"/>
                <a:gd name="connsiteX20" fmla="*/ 1781666 w 1781666"/>
                <a:gd name="connsiteY20" fmla="*/ 0 h 1160707"/>
                <a:gd name="connsiteX0" fmla="*/ 0 w 1781666"/>
                <a:gd name="connsiteY0" fmla="*/ 65988 h 1160707"/>
                <a:gd name="connsiteX1" fmla="*/ 47134 w 1781666"/>
                <a:gd name="connsiteY1" fmla="*/ 150829 h 1160707"/>
                <a:gd name="connsiteX2" fmla="*/ 113122 w 1781666"/>
                <a:gd name="connsiteY2" fmla="*/ 377072 h 1160707"/>
                <a:gd name="connsiteX3" fmla="*/ 235670 w 1781666"/>
                <a:gd name="connsiteY3" fmla="*/ 537328 h 1160707"/>
                <a:gd name="connsiteX4" fmla="*/ 274174 w 1781666"/>
                <a:gd name="connsiteY4" fmla="*/ 568095 h 1160707"/>
                <a:gd name="connsiteX5" fmla="*/ 274174 w 1781666"/>
                <a:gd name="connsiteY5" fmla="*/ 668811 h 1160707"/>
                <a:gd name="connsiteX6" fmla="*/ 301658 w 1781666"/>
                <a:gd name="connsiteY6" fmla="*/ 1159497 h 1160707"/>
                <a:gd name="connsiteX7" fmla="*/ 305863 w 1781666"/>
                <a:gd name="connsiteY7" fmla="*/ 801278 h 1160707"/>
                <a:gd name="connsiteX8" fmla="*/ 311085 w 1781666"/>
                <a:gd name="connsiteY8" fmla="*/ 593889 h 1160707"/>
                <a:gd name="connsiteX9" fmla="*/ 414780 w 1781666"/>
                <a:gd name="connsiteY9" fmla="*/ 678730 h 1160707"/>
                <a:gd name="connsiteX10" fmla="*/ 631596 w 1781666"/>
                <a:gd name="connsiteY10" fmla="*/ 801278 h 1160707"/>
                <a:gd name="connsiteX11" fmla="*/ 1008668 w 1781666"/>
                <a:gd name="connsiteY11" fmla="*/ 820132 h 1160707"/>
                <a:gd name="connsiteX12" fmla="*/ 1263192 w 1781666"/>
                <a:gd name="connsiteY12" fmla="*/ 678730 h 1160707"/>
                <a:gd name="connsiteX13" fmla="*/ 1348033 w 1781666"/>
                <a:gd name="connsiteY13" fmla="*/ 518474 h 1160707"/>
                <a:gd name="connsiteX14" fmla="*/ 1348033 w 1781666"/>
                <a:gd name="connsiteY14" fmla="*/ 688157 h 1160707"/>
                <a:gd name="connsiteX15" fmla="*/ 1348033 w 1781666"/>
                <a:gd name="connsiteY15" fmla="*/ 1102936 h 1160707"/>
                <a:gd name="connsiteX16" fmla="*/ 1379606 w 1781666"/>
                <a:gd name="connsiteY16" fmla="*/ 634575 h 1160707"/>
                <a:gd name="connsiteX17" fmla="*/ 1395167 w 1781666"/>
                <a:gd name="connsiteY17" fmla="*/ 490194 h 1160707"/>
                <a:gd name="connsiteX18" fmla="*/ 1508289 w 1781666"/>
                <a:gd name="connsiteY18" fmla="*/ 405353 h 1160707"/>
                <a:gd name="connsiteX19" fmla="*/ 1668545 w 1781666"/>
                <a:gd name="connsiteY19" fmla="*/ 235670 h 1160707"/>
                <a:gd name="connsiteX20" fmla="*/ 1781666 w 1781666"/>
                <a:gd name="connsiteY20" fmla="*/ 0 h 1160707"/>
                <a:gd name="connsiteX0" fmla="*/ 0 w 1781666"/>
                <a:gd name="connsiteY0" fmla="*/ 65988 h 1160707"/>
                <a:gd name="connsiteX1" fmla="*/ 47134 w 1781666"/>
                <a:gd name="connsiteY1" fmla="*/ 150829 h 1160707"/>
                <a:gd name="connsiteX2" fmla="*/ 113122 w 1781666"/>
                <a:gd name="connsiteY2" fmla="*/ 377072 h 1160707"/>
                <a:gd name="connsiteX3" fmla="*/ 235670 w 1781666"/>
                <a:gd name="connsiteY3" fmla="*/ 537328 h 1160707"/>
                <a:gd name="connsiteX4" fmla="*/ 274174 w 1781666"/>
                <a:gd name="connsiteY4" fmla="*/ 568095 h 1160707"/>
                <a:gd name="connsiteX5" fmla="*/ 274174 w 1781666"/>
                <a:gd name="connsiteY5" fmla="*/ 668811 h 1160707"/>
                <a:gd name="connsiteX6" fmla="*/ 301658 w 1781666"/>
                <a:gd name="connsiteY6" fmla="*/ 1159497 h 1160707"/>
                <a:gd name="connsiteX7" fmla="*/ 305863 w 1781666"/>
                <a:gd name="connsiteY7" fmla="*/ 801278 h 1160707"/>
                <a:gd name="connsiteX8" fmla="*/ 311085 w 1781666"/>
                <a:gd name="connsiteY8" fmla="*/ 593889 h 1160707"/>
                <a:gd name="connsiteX9" fmla="*/ 414780 w 1781666"/>
                <a:gd name="connsiteY9" fmla="*/ 678730 h 1160707"/>
                <a:gd name="connsiteX10" fmla="*/ 631596 w 1781666"/>
                <a:gd name="connsiteY10" fmla="*/ 801278 h 1160707"/>
                <a:gd name="connsiteX11" fmla="*/ 1008668 w 1781666"/>
                <a:gd name="connsiteY11" fmla="*/ 820132 h 1160707"/>
                <a:gd name="connsiteX12" fmla="*/ 1263192 w 1781666"/>
                <a:gd name="connsiteY12" fmla="*/ 678730 h 1160707"/>
                <a:gd name="connsiteX13" fmla="*/ 1348033 w 1781666"/>
                <a:gd name="connsiteY13" fmla="*/ 518474 h 1160707"/>
                <a:gd name="connsiteX14" fmla="*/ 1348033 w 1781666"/>
                <a:gd name="connsiteY14" fmla="*/ 688157 h 1160707"/>
                <a:gd name="connsiteX15" fmla="*/ 1348033 w 1781666"/>
                <a:gd name="connsiteY15" fmla="*/ 1102936 h 1160707"/>
                <a:gd name="connsiteX16" fmla="*/ 1379606 w 1781666"/>
                <a:gd name="connsiteY16" fmla="*/ 634575 h 1160707"/>
                <a:gd name="connsiteX17" fmla="*/ 1389033 w 1781666"/>
                <a:gd name="connsiteY17" fmla="*/ 493173 h 1160707"/>
                <a:gd name="connsiteX18" fmla="*/ 1508289 w 1781666"/>
                <a:gd name="connsiteY18" fmla="*/ 405353 h 1160707"/>
                <a:gd name="connsiteX19" fmla="*/ 1668545 w 1781666"/>
                <a:gd name="connsiteY19" fmla="*/ 235670 h 1160707"/>
                <a:gd name="connsiteX20" fmla="*/ 1781666 w 1781666"/>
                <a:gd name="connsiteY20" fmla="*/ 0 h 1160707"/>
                <a:gd name="connsiteX0" fmla="*/ 0 w 1781666"/>
                <a:gd name="connsiteY0" fmla="*/ 65988 h 1160707"/>
                <a:gd name="connsiteX1" fmla="*/ 47134 w 1781666"/>
                <a:gd name="connsiteY1" fmla="*/ 150829 h 1160707"/>
                <a:gd name="connsiteX2" fmla="*/ 113122 w 1781666"/>
                <a:gd name="connsiteY2" fmla="*/ 377072 h 1160707"/>
                <a:gd name="connsiteX3" fmla="*/ 235670 w 1781666"/>
                <a:gd name="connsiteY3" fmla="*/ 537328 h 1160707"/>
                <a:gd name="connsiteX4" fmla="*/ 274174 w 1781666"/>
                <a:gd name="connsiteY4" fmla="*/ 568095 h 1160707"/>
                <a:gd name="connsiteX5" fmla="*/ 274174 w 1781666"/>
                <a:gd name="connsiteY5" fmla="*/ 668811 h 1160707"/>
                <a:gd name="connsiteX6" fmla="*/ 301658 w 1781666"/>
                <a:gd name="connsiteY6" fmla="*/ 1159497 h 1160707"/>
                <a:gd name="connsiteX7" fmla="*/ 305863 w 1781666"/>
                <a:gd name="connsiteY7" fmla="*/ 801278 h 1160707"/>
                <a:gd name="connsiteX8" fmla="*/ 311085 w 1781666"/>
                <a:gd name="connsiteY8" fmla="*/ 593889 h 1160707"/>
                <a:gd name="connsiteX9" fmla="*/ 414780 w 1781666"/>
                <a:gd name="connsiteY9" fmla="*/ 678730 h 1160707"/>
                <a:gd name="connsiteX10" fmla="*/ 631596 w 1781666"/>
                <a:gd name="connsiteY10" fmla="*/ 801278 h 1160707"/>
                <a:gd name="connsiteX11" fmla="*/ 1008668 w 1781666"/>
                <a:gd name="connsiteY11" fmla="*/ 820132 h 1160707"/>
                <a:gd name="connsiteX12" fmla="*/ 1263192 w 1781666"/>
                <a:gd name="connsiteY12" fmla="*/ 678730 h 1160707"/>
                <a:gd name="connsiteX13" fmla="*/ 1348033 w 1781666"/>
                <a:gd name="connsiteY13" fmla="*/ 518474 h 1160707"/>
                <a:gd name="connsiteX14" fmla="*/ 1348033 w 1781666"/>
                <a:gd name="connsiteY14" fmla="*/ 688157 h 1160707"/>
                <a:gd name="connsiteX15" fmla="*/ 1348033 w 1781666"/>
                <a:gd name="connsiteY15" fmla="*/ 1102936 h 1160707"/>
                <a:gd name="connsiteX16" fmla="*/ 1373472 w 1781666"/>
                <a:gd name="connsiteY16" fmla="*/ 634575 h 1160707"/>
                <a:gd name="connsiteX17" fmla="*/ 1389033 w 1781666"/>
                <a:gd name="connsiteY17" fmla="*/ 493173 h 1160707"/>
                <a:gd name="connsiteX18" fmla="*/ 1508289 w 1781666"/>
                <a:gd name="connsiteY18" fmla="*/ 405353 h 1160707"/>
                <a:gd name="connsiteX19" fmla="*/ 1668545 w 1781666"/>
                <a:gd name="connsiteY19" fmla="*/ 235670 h 1160707"/>
                <a:gd name="connsiteX20" fmla="*/ 1781666 w 1781666"/>
                <a:gd name="connsiteY20" fmla="*/ 0 h 1160707"/>
                <a:gd name="connsiteX0" fmla="*/ 0 w 1781666"/>
                <a:gd name="connsiteY0" fmla="*/ 65988 h 1160759"/>
                <a:gd name="connsiteX1" fmla="*/ 47134 w 1781666"/>
                <a:gd name="connsiteY1" fmla="*/ 150829 h 1160759"/>
                <a:gd name="connsiteX2" fmla="*/ 113122 w 1781666"/>
                <a:gd name="connsiteY2" fmla="*/ 377072 h 1160759"/>
                <a:gd name="connsiteX3" fmla="*/ 235670 w 1781666"/>
                <a:gd name="connsiteY3" fmla="*/ 537328 h 1160759"/>
                <a:gd name="connsiteX4" fmla="*/ 274174 w 1781666"/>
                <a:gd name="connsiteY4" fmla="*/ 568095 h 1160759"/>
                <a:gd name="connsiteX5" fmla="*/ 280307 w 1781666"/>
                <a:gd name="connsiteY5" fmla="*/ 665832 h 1160759"/>
                <a:gd name="connsiteX6" fmla="*/ 301658 w 1781666"/>
                <a:gd name="connsiteY6" fmla="*/ 1159497 h 1160759"/>
                <a:gd name="connsiteX7" fmla="*/ 305863 w 1781666"/>
                <a:gd name="connsiteY7" fmla="*/ 801278 h 1160759"/>
                <a:gd name="connsiteX8" fmla="*/ 311085 w 1781666"/>
                <a:gd name="connsiteY8" fmla="*/ 593889 h 1160759"/>
                <a:gd name="connsiteX9" fmla="*/ 414780 w 1781666"/>
                <a:gd name="connsiteY9" fmla="*/ 678730 h 1160759"/>
                <a:gd name="connsiteX10" fmla="*/ 631596 w 1781666"/>
                <a:gd name="connsiteY10" fmla="*/ 801278 h 1160759"/>
                <a:gd name="connsiteX11" fmla="*/ 1008668 w 1781666"/>
                <a:gd name="connsiteY11" fmla="*/ 820132 h 1160759"/>
                <a:gd name="connsiteX12" fmla="*/ 1263192 w 1781666"/>
                <a:gd name="connsiteY12" fmla="*/ 678730 h 1160759"/>
                <a:gd name="connsiteX13" fmla="*/ 1348033 w 1781666"/>
                <a:gd name="connsiteY13" fmla="*/ 518474 h 1160759"/>
                <a:gd name="connsiteX14" fmla="*/ 1348033 w 1781666"/>
                <a:gd name="connsiteY14" fmla="*/ 688157 h 1160759"/>
                <a:gd name="connsiteX15" fmla="*/ 1348033 w 1781666"/>
                <a:gd name="connsiteY15" fmla="*/ 1102936 h 1160759"/>
                <a:gd name="connsiteX16" fmla="*/ 1373472 w 1781666"/>
                <a:gd name="connsiteY16" fmla="*/ 634575 h 1160759"/>
                <a:gd name="connsiteX17" fmla="*/ 1389033 w 1781666"/>
                <a:gd name="connsiteY17" fmla="*/ 493173 h 1160759"/>
                <a:gd name="connsiteX18" fmla="*/ 1508289 w 1781666"/>
                <a:gd name="connsiteY18" fmla="*/ 405353 h 1160759"/>
                <a:gd name="connsiteX19" fmla="*/ 1668545 w 1781666"/>
                <a:gd name="connsiteY19" fmla="*/ 235670 h 1160759"/>
                <a:gd name="connsiteX20" fmla="*/ 1781666 w 1781666"/>
                <a:gd name="connsiteY20" fmla="*/ 0 h 11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81666" h="1160759">
                  <a:moveTo>
                    <a:pt x="0" y="65988"/>
                  </a:moveTo>
                  <a:cubicBezTo>
                    <a:pt x="14140" y="82485"/>
                    <a:pt x="28280" y="98982"/>
                    <a:pt x="47134" y="150829"/>
                  </a:cubicBezTo>
                  <a:cubicBezTo>
                    <a:pt x="65988" y="202676"/>
                    <a:pt x="81699" y="312656"/>
                    <a:pt x="113122" y="377072"/>
                  </a:cubicBezTo>
                  <a:cubicBezTo>
                    <a:pt x="144545" y="441488"/>
                    <a:pt x="208828" y="505491"/>
                    <a:pt x="235670" y="537328"/>
                  </a:cubicBezTo>
                  <a:cubicBezTo>
                    <a:pt x="262512" y="569165"/>
                    <a:pt x="266735" y="546678"/>
                    <a:pt x="274174" y="568095"/>
                  </a:cubicBezTo>
                  <a:cubicBezTo>
                    <a:pt x="281613" y="589512"/>
                    <a:pt x="275726" y="567265"/>
                    <a:pt x="280307" y="665832"/>
                  </a:cubicBezTo>
                  <a:cubicBezTo>
                    <a:pt x="284888" y="764399"/>
                    <a:pt x="297399" y="1136923"/>
                    <a:pt x="301658" y="1159497"/>
                  </a:cubicBezTo>
                  <a:cubicBezTo>
                    <a:pt x="305917" y="1182071"/>
                    <a:pt x="304292" y="895546"/>
                    <a:pt x="305863" y="801278"/>
                  </a:cubicBezTo>
                  <a:cubicBezTo>
                    <a:pt x="307434" y="707010"/>
                    <a:pt x="292932" y="614314"/>
                    <a:pt x="311085" y="593889"/>
                  </a:cubicBezTo>
                  <a:cubicBezTo>
                    <a:pt x="329238" y="573464"/>
                    <a:pt x="361361" y="644165"/>
                    <a:pt x="414780" y="678730"/>
                  </a:cubicBezTo>
                  <a:cubicBezTo>
                    <a:pt x="468199" y="713295"/>
                    <a:pt x="532615" y="777711"/>
                    <a:pt x="631596" y="801278"/>
                  </a:cubicBezTo>
                  <a:cubicBezTo>
                    <a:pt x="730577" y="824845"/>
                    <a:pt x="903402" y="840557"/>
                    <a:pt x="1008668" y="820132"/>
                  </a:cubicBezTo>
                  <a:cubicBezTo>
                    <a:pt x="1113934" y="799707"/>
                    <a:pt x="1206631" y="729006"/>
                    <a:pt x="1263192" y="678730"/>
                  </a:cubicBezTo>
                  <a:cubicBezTo>
                    <a:pt x="1319753" y="628454"/>
                    <a:pt x="1333893" y="516903"/>
                    <a:pt x="1348033" y="518474"/>
                  </a:cubicBezTo>
                  <a:cubicBezTo>
                    <a:pt x="1362173" y="520045"/>
                    <a:pt x="1348033" y="688157"/>
                    <a:pt x="1348033" y="688157"/>
                  </a:cubicBezTo>
                  <a:cubicBezTo>
                    <a:pt x="1348033" y="785567"/>
                    <a:pt x="1343793" y="1111866"/>
                    <a:pt x="1348033" y="1102936"/>
                  </a:cubicBezTo>
                  <a:cubicBezTo>
                    <a:pt x="1352273" y="1094006"/>
                    <a:pt x="1366639" y="736202"/>
                    <a:pt x="1373472" y="634575"/>
                  </a:cubicBezTo>
                  <a:cubicBezTo>
                    <a:pt x="1380305" y="532948"/>
                    <a:pt x="1366564" y="531377"/>
                    <a:pt x="1389033" y="493173"/>
                  </a:cubicBezTo>
                  <a:cubicBezTo>
                    <a:pt x="1411503" y="454969"/>
                    <a:pt x="1461704" y="448270"/>
                    <a:pt x="1508289" y="405353"/>
                  </a:cubicBezTo>
                  <a:cubicBezTo>
                    <a:pt x="1554874" y="362436"/>
                    <a:pt x="1622982" y="303229"/>
                    <a:pt x="1668545" y="235670"/>
                  </a:cubicBezTo>
                  <a:cubicBezTo>
                    <a:pt x="1714108" y="168111"/>
                    <a:pt x="1747887" y="84055"/>
                    <a:pt x="1781666" y="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a:extLst>
                <a:ext uri="{FF2B5EF4-FFF2-40B4-BE49-F238E27FC236}">
                  <a16:creationId xmlns:a16="http://schemas.microsoft.com/office/drawing/2014/main" id="{8D7080CD-A13D-C9E6-5BCA-4735361700CA}"/>
                </a:ext>
              </a:extLst>
            </p:cNvPr>
            <p:cNvSpPr/>
            <p:nvPr/>
          </p:nvSpPr>
          <p:spPr>
            <a:xfrm rot="5853647" flipH="1">
              <a:off x="1585860" y="3274352"/>
              <a:ext cx="298677" cy="298677"/>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327AE432-F6B9-342B-06B1-2CD7EF52AE2B}"/>
                </a:ext>
              </a:extLst>
            </p:cNvPr>
            <p:cNvSpPr/>
            <p:nvPr/>
          </p:nvSpPr>
          <p:spPr>
            <a:xfrm rot="6113618" flipH="1">
              <a:off x="1753434" y="3484010"/>
              <a:ext cx="459138" cy="459138"/>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132FDFBC-F178-AC2D-C4FE-3DE1356106B4}"/>
                </a:ext>
              </a:extLst>
            </p:cNvPr>
            <p:cNvSpPr/>
            <p:nvPr/>
          </p:nvSpPr>
          <p:spPr>
            <a:xfrm rot="5400000" flipH="1">
              <a:off x="2016366" y="3791701"/>
              <a:ext cx="538423" cy="538423"/>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a:extLst>
                <a:ext uri="{FF2B5EF4-FFF2-40B4-BE49-F238E27FC236}">
                  <a16:creationId xmlns:a16="http://schemas.microsoft.com/office/drawing/2014/main" id="{F9EF8D19-5FF3-A7DE-ECB4-530DFBD450D9}"/>
                </a:ext>
              </a:extLst>
            </p:cNvPr>
            <p:cNvSpPr/>
            <p:nvPr/>
          </p:nvSpPr>
          <p:spPr>
            <a:xfrm>
              <a:off x="4853453" y="3573608"/>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CFE01C2-3EDC-5A57-F5BB-398F488294BA}"/>
                </a:ext>
              </a:extLst>
            </p:cNvPr>
            <p:cNvSpPr/>
            <p:nvPr/>
          </p:nvSpPr>
          <p:spPr>
            <a:xfrm>
              <a:off x="5116558" y="3885995"/>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D535B5B-56B6-596E-E662-FEED54FB33D6}"/>
                </a:ext>
              </a:extLst>
            </p:cNvPr>
            <p:cNvSpPr/>
            <p:nvPr/>
          </p:nvSpPr>
          <p:spPr>
            <a:xfrm>
              <a:off x="5380503" y="3566117"/>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E4E78FC-2933-AAC7-1A23-112765C08686}"/>
                </a:ext>
              </a:extLst>
            </p:cNvPr>
            <p:cNvSpPr/>
            <p:nvPr/>
          </p:nvSpPr>
          <p:spPr>
            <a:xfrm>
              <a:off x="6555253" y="3562194"/>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CD071D2-F8FA-DB8E-FC81-B7D6C3C4B985}"/>
                </a:ext>
              </a:extLst>
            </p:cNvPr>
            <p:cNvSpPr/>
            <p:nvPr/>
          </p:nvSpPr>
          <p:spPr>
            <a:xfrm>
              <a:off x="6733053" y="3720157"/>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48C543A-222E-460E-B740-11021A169886}"/>
                </a:ext>
              </a:extLst>
            </p:cNvPr>
            <p:cNvSpPr/>
            <p:nvPr/>
          </p:nvSpPr>
          <p:spPr>
            <a:xfrm>
              <a:off x="6905660" y="3846445"/>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012DDC6-2607-C74F-A290-A5D145490B8D}"/>
                </a:ext>
              </a:extLst>
            </p:cNvPr>
            <p:cNvSpPr/>
            <p:nvPr/>
          </p:nvSpPr>
          <p:spPr>
            <a:xfrm>
              <a:off x="2459867" y="5399459"/>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226683E-F711-F443-F889-55D8346318D4}"/>
                </a:ext>
              </a:extLst>
            </p:cNvPr>
            <p:cNvSpPr/>
            <p:nvPr/>
          </p:nvSpPr>
          <p:spPr>
            <a:xfrm>
              <a:off x="2840867" y="5399459"/>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0567B4D-CD97-215A-4334-2906C928B1EC}"/>
                </a:ext>
              </a:extLst>
            </p:cNvPr>
            <p:cNvSpPr/>
            <p:nvPr/>
          </p:nvSpPr>
          <p:spPr>
            <a:xfrm>
              <a:off x="3094867" y="5399459"/>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02602C1-874E-8C20-2BE2-31CF75FBF25C}"/>
                </a:ext>
              </a:extLst>
            </p:cNvPr>
            <p:cNvSpPr/>
            <p:nvPr/>
          </p:nvSpPr>
          <p:spPr>
            <a:xfrm>
              <a:off x="3367917" y="5399459"/>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87E0C2A-2569-6AE4-C911-038DB1A91922}"/>
                </a:ext>
              </a:extLst>
            </p:cNvPr>
            <p:cNvSpPr/>
            <p:nvPr/>
          </p:nvSpPr>
          <p:spPr>
            <a:xfrm>
              <a:off x="4961318" y="5308686"/>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7403B56-262B-C9E6-3852-353EE132FE4E}"/>
                </a:ext>
              </a:extLst>
            </p:cNvPr>
            <p:cNvSpPr/>
            <p:nvPr/>
          </p:nvSpPr>
          <p:spPr>
            <a:xfrm>
              <a:off x="5310568" y="5518236"/>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229DFBC-E56D-C5AA-FA6C-335AAB8E6426}"/>
                </a:ext>
              </a:extLst>
            </p:cNvPr>
            <p:cNvSpPr/>
            <p:nvPr/>
          </p:nvSpPr>
          <p:spPr>
            <a:xfrm>
              <a:off x="5593434" y="5666561"/>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7F30653-D0FD-A753-70C3-5A630FDCE459}"/>
                </a:ext>
              </a:extLst>
            </p:cNvPr>
            <p:cNvSpPr/>
            <p:nvPr/>
          </p:nvSpPr>
          <p:spPr>
            <a:xfrm>
              <a:off x="5945568" y="5702386"/>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9C63EB4-5A8A-9A82-601C-0538C5964DC1}"/>
                </a:ext>
              </a:extLst>
            </p:cNvPr>
            <p:cNvSpPr/>
            <p:nvPr/>
          </p:nvSpPr>
          <p:spPr>
            <a:xfrm>
              <a:off x="6514137" y="5596103"/>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8C02525-20B8-7523-D2C4-E809D109066A}"/>
                </a:ext>
              </a:extLst>
            </p:cNvPr>
            <p:cNvSpPr/>
            <p:nvPr/>
          </p:nvSpPr>
          <p:spPr>
            <a:xfrm>
              <a:off x="6959197" y="5260161"/>
              <a:ext cx="71544" cy="7154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a:extLst>
                <a:ext uri="{FF2B5EF4-FFF2-40B4-BE49-F238E27FC236}">
                  <a16:creationId xmlns:a16="http://schemas.microsoft.com/office/drawing/2014/main" id="{CCA5EFE5-2822-C4CA-DCB9-EEB55695724D}"/>
                </a:ext>
              </a:extLst>
            </p:cNvPr>
            <p:cNvSpPr/>
            <p:nvPr/>
          </p:nvSpPr>
          <p:spPr>
            <a:xfrm rot="16702831">
              <a:off x="3458577" y="3366530"/>
              <a:ext cx="391333" cy="391333"/>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FDDB2EB4-7660-4279-ADEB-967E95B8CE96}"/>
                </a:ext>
              </a:extLst>
            </p:cNvPr>
            <p:cNvSpPr/>
            <p:nvPr/>
          </p:nvSpPr>
          <p:spPr>
            <a:xfrm rot="16497182">
              <a:off x="3108870" y="3537385"/>
              <a:ext cx="421908" cy="421908"/>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EB0356B3-B506-2350-D4F4-9C695466D1B5}"/>
                </a:ext>
              </a:extLst>
            </p:cNvPr>
            <p:cNvSpPr/>
            <p:nvPr/>
          </p:nvSpPr>
          <p:spPr>
            <a:xfrm rot="16702831">
              <a:off x="2587480" y="3763262"/>
              <a:ext cx="595457" cy="595457"/>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CC16C270-3920-E05C-E5E9-5E67E49A2369}"/>
                </a:ext>
              </a:extLst>
            </p:cNvPr>
            <p:cNvSpPr/>
            <p:nvPr/>
          </p:nvSpPr>
          <p:spPr>
            <a:xfrm rot="6093760" flipH="1">
              <a:off x="4802563" y="3602721"/>
              <a:ext cx="368429" cy="368429"/>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a:extLst>
                <a:ext uri="{FF2B5EF4-FFF2-40B4-BE49-F238E27FC236}">
                  <a16:creationId xmlns:a16="http://schemas.microsoft.com/office/drawing/2014/main" id="{D51D74E9-45D2-5875-A4AD-D50ADB384DBD}"/>
                </a:ext>
              </a:extLst>
            </p:cNvPr>
            <p:cNvSpPr/>
            <p:nvPr/>
          </p:nvSpPr>
          <p:spPr>
            <a:xfrm rot="15170397">
              <a:off x="5152137" y="3582444"/>
              <a:ext cx="392297" cy="392297"/>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834D4609-DE6D-C1B2-623D-C5A7149AE601}"/>
                </a:ext>
              </a:extLst>
            </p:cNvPr>
            <p:cNvSpPr/>
            <p:nvPr/>
          </p:nvSpPr>
          <p:spPr>
            <a:xfrm rot="5853647" flipH="1">
              <a:off x="6520158" y="3545547"/>
              <a:ext cx="263566" cy="263566"/>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a:extLst>
                <a:ext uri="{FF2B5EF4-FFF2-40B4-BE49-F238E27FC236}">
                  <a16:creationId xmlns:a16="http://schemas.microsoft.com/office/drawing/2014/main" id="{4D85E994-D7FA-7638-3DD1-2CECEC35F6E2}"/>
                </a:ext>
              </a:extLst>
            </p:cNvPr>
            <p:cNvSpPr/>
            <p:nvPr/>
          </p:nvSpPr>
          <p:spPr>
            <a:xfrm rot="5853647" flipH="1">
              <a:off x="6691608" y="3708947"/>
              <a:ext cx="263566" cy="263566"/>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4E7F7B60-E332-B285-59A3-627789D93743}"/>
                </a:ext>
              </a:extLst>
            </p:cNvPr>
            <p:cNvSpPr/>
            <p:nvPr/>
          </p:nvSpPr>
          <p:spPr>
            <a:xfrm rot="3365375" flipH="1">
              <a:off x="2488770" y="5277581"/>
              <a:ext cx="391372" cy="391372"/>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01BDD3D7-F83C-A648-B0C5-1709487E4564}"/>
                </a:ext>
              </a:extLst>
            </p:cNvPr>
            <p:cNvSpPr/>
            <p:nvPr/>
          </p:nvSpPr>
          <p:spPr>
            <a:xfrm rot="3365375" flipH="1">
              <a:off x="2842723" y="5303435"/>
              <a:ext cx="294759" cy="294759"/>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69A15B4C-C64A-8640-60B9-2E4ACC04DD0D}"/>
                </a:ext>
              </a:extLst>
            </p:cNvPr>
            <p:cNvSpPr/>
            <p:nvPr/>
          </p:nvSpPr>
          <p:spPr>
            <a:xfrm rot="18234625">
              <a:off x="2559437" y="5047532"/>
              <a:ext cx="848235" cy="1097276"/>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68E18B06-8ADF-9500-5876-39557B6C0F90}"/>
                </a:ext>
              </a:extLst>
            </p:cNvPr>
            <p:cNvSpPr/>
            <p:nvPr/>
          </p:nvSpPr>
          <p:spPr>
            <a:xfrm rot="5400000" flipH="1">
              <a:off x="4898268" y="5296864"/>
              <a:ext cx="428559" cy="428559"/>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EF3099E9-A759-E23A-5FEF-301B1FFA8A2F}"/>
                </a:ext>
              </a:extLst>
            </p:cNvPr>
            <p:cNvSpPr/>
            <p:nvPr/>
          </p:nvSpPr>
          <p:spPr>
            <a:xfrm rot="4691831" flipH="1">
              <a:off x="5273396" y="5504157"/>
              <a:ext cx="364207" cy="364207"/>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27EDF106-2E10-B517-9029-C5A4FEB8E130}"/>
                </a:ext>
              </a:extLst>
            </p:cNvPr>
            <p:cNvSpPr/>
            <p:nvPr/>
          </p:nvSpPr>
          <p:spPr>
            <a:xfrm rot="3826398" flipH="1">
              <a:off x="5626833" y="5589097"/>
              <a:ext cx="343377" cy="348112"/>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66B7BA81-013E-4426-D987-27ACB044E850}"/>
                </a:ext>
              </a:extLst>
            </p:cNvPr>
            <p:cNvSpPr/>
            <p:nvPr/>
          </p:nvSpPr>
          <p:spPr>
            <a:xfrm rot="16200000">
              <a:off x="6520345" y="5226421"/>
              <a:ext cx="595457" cy="595457"/>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DDECC651-FD06-652C-2313-53C81C16A6FA}"/>
                </a:ext>
              </a:extLst>
            </p:cNvPr>
            <p:cNvSpPr/>
            <p:nvPr/>
          </p:nvSpPr>
          <p:spPr>
            <a:xfrm rot="17720384">
              <a:off x="5984827" y="5479007"/>
              <a:ext cx="595457" cy="595457"/>
            </a:xfrm>
            <a:prstGeom prst="arc">
              <a:avLst>
                <a:gd name="adj1" fmla="val 15339371"/>
                <a:gd name="adj2" fmla="val 1689327"/>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91942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6B584-EDA1-CE2E-1BF8-5496ABB0BB80}"/>
              </a:ext>
            </a:extLst>
          </p:cNvPr>
          <p:cNvSpPr>
            <a:spLocks noGrp="1"/>
          </p:cNvSpPr>
          <p:nvPr>
            <p:ph type="body" sz="quarter" idx="10"/>
          </p:nvPr>
        </p:nvSpPr>
        <p:spPr/>
        <p:txBody>
          <a:bodyPr/>
          <a:lstStyle/>
          <a:p>
            <a:r>
              <a:rPr lang="en-US" dirty="0"/>
              <a:t>Dynamic inertia and maximum velocity reduction</a:t>
            </a:r>
          </a:p>
          <a:p>
            <a:endParaRPr lang="en-US" dirty="0"/>
          </a:p>
          <a:p>
            <a:pPr lvl="1"/>
            <a:r>
              <a:rPr lang="en-US" dirty="0"/>
              <a:t>Maximum velocity limit:</a:t>
            </a:r>
          </a:p>
          <a:p>
            <a:endParaRPr lang="en-US" dirty="0"/>
          </a:p>
          <a:p>
            <a:endParaRPr lang="en-US" dirty="0"/>
          </a:p>
          <a:p>
            <a:r>
              <a:rPr lang="en-US" dirty="0"/>
              <a:t>Tracking of time dependent minima</a:t>
            </a:r>
          </a:p>
          <a:p>
            <a:r>
              <a:rPr lang="en-US" dirty="0"/>
              <a:t>Discrete optimization</a:t>
            </a:r>
          </a:p>
          <a:p>
            <a:endParaRPr lang="en-US" dirty="0"/>
          </a:p>
        </p:txBody>
      </p:sp>
      <p:sp>
        <p:nvSpPr>
          <p:cNvPr id="3" name="Title 2">
            <a:extLst>
              <a:ext uri="{FF2B5EF4-FFF2-40B4-BE49-F238E27FC236}">
                <a16:creationId xmlns:a16="http://schemas.microsoft.com/office/drawing/2014/main" id="{FF64A176-34A0-D93F-3F18-B1BD4DD211BE}"/>
              </a:ext>
            </a:extLst>
          </p:cNvPr>
          <p:cNvSpPr>
            <a:spLocks noGrp="1"/>
          </p:cNvSpPr>
          <p:nvPr>
            <p:ph type="title"/>
          </p:nvPr>
        </p:nvSpPr>
        <p:spPr/>
        <p:txBody>
          <a:bodyPr/>
          <a:lstStyle/>
          <a:p>
            <a:r>
              <a:rPr lang="en-US" dirty="0"/>
              <a:t>Particle Swarm Optimization Variations cont.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DB2580-45AD-20AC-625F-9570D5A753AF}"/>
                  </a:ext>
                </a:extLst>
              </p:cNvPr>
              <p:cNvSpPr txBox="1"/>
              <p:nvPr/>
            </p:nvSpPr>
            <p:spPr>
              <a:xfrm>
                <a:off x="1446213" y="1219899"/>
                <a:ext cx="4311373"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𝐯</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sSub>
                            <m:sSubPr>
                              <m:ctrlPr>
                                <a:rPr lang="en-US" b="1"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𝜔</m:t>
                              </m:r>
                            </m:e>
                            <m:sub>
                              <m:r>
                                <a:rPr lang="en-US" b="0" i="1" smtClean="0">
                                  <a:solidFill>
                                    <a:srgbClr val="FF0000"/>
                                  </a:solidFill>
                                  <a:latin typeface="Cambria Math" panose="02040503050406030204" pitchFamily="18" charset="0"/>
                                </a:rPr>
                                <m:t>𝑘</m:t>
                              </m:r>
                            </m:sub>
                          </m:sSub>
                          <m:r>
                            <a:rPr lang="en-US" b="1" i="0">
                              <a:latin typeface="Cambria Math" panose="02040503050406030204" pitchFamily="18" charset="0"/>
                            </a:rPr>
                            <m:t>𝐯</m:t>
                          </m:r>
                        </m:e>
                        <m:sub>
                          <m:r>
                            <a:rPr lang="en-US" i="1">
                              <a:latin typeface="Cambria Math" panose="02040503050406030204" pitchFamily="18" charset="0"/>
                            </a:rPr>
                            <m:t>𝑘</m:t>
                          </m:r>
                        </m:sub>
                        <m:sup>
                          <m:r>
                            <a:rPr lang="en-US" i="1">
                              <a:latin typeface="Cambria Math" panose="02040503050406030204" pitchFamily="18" charset="0"/>
                            </a:rPr>
                            <m:t>𝑖</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1" i="0" smtClean="0">
                                  <a:latin typeface="Cambria Math" panose="02040503050406030204" pitchFamily="18" charset="0"/>
                                </a:rPr>
                                <m:t>𝐩</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𝐱</m:t>
                              </m:r>
                            </m:e>
                            <m:sub>
                              <m:r>
                                <a:rPr lang="en-US" b="0" i="1" smtClean="0">
                                  <a:latin typeface="Cambria Math" panose="02040503050406030204" pitchFamily="18" charset="0"/>
                                </a:rPr>
                                <m:t>𝑘</m:t>
                              </m:r>
                            </m:sub>
                            <m:sup>
                              <m:r>
                                <a:rPr lang="en-US" b="0" i="1" smtClean="0">
                                  <a:latin typeface="Cambria Math" panose="02040503050406030204" pitchFamily="18" charset="0"/>
                                </a:rPr>
                                <m:t>𝑖</m:t>
                              </m:r>
                            </m:sup>
                          </m:sSubSup>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f>
                        <m:fPr>
                          <m:ctrlPr>
                            <a:rPr lang="en-US" i="1">
                              <a:latin typeface="Cambria Math" panose="02040503050406030204" pitchFamily="18" charset="0"/>
                            </a:rPr>
                          </m:ctrlPr>
                        </m:fPr>
                        <m:num>
                          <m:sSubSup>
                            <m:sSubSupPr>
                              <m:ctrlPr>
                                <a:rPr lang="en-US" b="1" i="1" smtClean="0">
                                  <a:latin typeface="Cambria Math" panose="02040503050406030204" pitchFamily="18" charset="0"/>
                                </a:rPr>
                              </m:ctrlPr>
                            </m:sSubSupPr>
                            <m:e>
                              <m:r>
                                <a:rPr lang="en-US" b="1">
                                  <a:latin typeface="Cambria Math" panose="02040503050406030204" pitchFamily="18" charset="0"/>
                                </a:rPr>
                                <m:t>𝐩</m:t>
                              </m:r>
                            </m:e>
                            <m:sub>
                              <m:r>
                                <a:rPr lang="en-US" b="0" i="1" smtClean="0">
                                  <a:latin typeface="Cambria Math" panose="02040503050406030204" pitchFamily="18" charset="0"/>
                                </a:rPr>
                                <m:t>𝑘</m:t>
                              </m:r>
                            </m:sub>
                            <m:sup>
                              <m:r>
                                <a:rPr lang="en-US" b="0" i="1" smtClean="0">
                                  <a:latin typeface="Cambria Math" panose="02040503050406030204" pitchFamily="18" charset="0"/>
                                </a:rPr>
                                <m:t>𝑔</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1">
                                  <a:latin typeface="Cambria Math" panose="02040503050406030204" pitchFamily="18" charset="0"/>
                                </a:rPr>
                                <m:t>𝐱</m:t>
                              </m:r>
                            </m:e>
                            <m:sub>
                              <m:r>
                                <a:rPr lang="en-US" i="1">
                                  <a:latin typeface="Cambria Math" panose="02040503050406030204" pitchFamily="18" charset="0"/>
                                </a:rPr>
                                <m:t>𝑘</m:t>
                              </m:r>
                            </m:sub>
                            <m:sup>
                              <m:r>
                                <a:rPr lang="en-US" i="1">
                                  <a:latin typeface="Cambria Math" panose="02040503050406030204" pitchFamily="18" charset="0"/>
                                </a:rPr>
                                <m:t>𝑖</m:t>
                              </m:r>
                            </m:sup>
                          </m:sSubSup>
                        </m:num>
                        <m:den>
                          <m:r>
                            <m:rPr>
                              <m:sty m:val="p"/>
                            </m:rPr>
                            <a:rPr lang="en-US">
                              <a:latin typeface="Cambria Math" panose="02040503050406030204" pitchFamily="18" charset="0"/>
                            </a:rPr>
                            <m:t>Δ</m:t>
                          </m:r>
                          <m:r>
                            <a:rPr lang="en-US" i="1">
                              <a:latin typeface="Cambria Math" panose="02040503050406030204" pitchFamily="18" charset="0"/>
                            </a:rPr>
                            <m:t>𝑡</m:t>
                          </m:r>
                        </m:den>
                      </m:f>
                    </m:oMath>
                  </m:oMathPara>
                </a14:m>
                <a:endParaRPr lang="en-US" dirty="0"/>
              </a:p>
            </p:txBody>
          </p:sp>
        </mc:Choice>
        <mc:Fallback xmlns="">
          <p:sp>
            <p:nvSpPr>
              <p:cNvPr id="7" name="TextBox 6">
                <a:extLst>
                  <a:ext uri="{FF2B5EF4-FFF2-40B4-BE49-F238E27FC236}">
                    <a16:creationId xmlns:a16="http://schemas.microsoft.com/office/drawing/2014/main" id="{4ADB2580-45AD-20AC-625F-9570D5A753AF}"/>
                  </a:ext>
                </a:extLst>
              </p:cNvPr>
              <p:cNvSpPr txBox="1">
                <a:spLocks noRot="1" noChangeAspect="1" noMove="1" noResize="1" noEditPoints="1" noAdjustHandles="1" noChangeArrowheads="1" noChangeShapeType="1" noTextEdit="1"/>
              </p:cNvSpPr>
              <p:nvPr/>
            </p:nvSpPr>
            <p:spPr>
              <a:xfrm>
                <a:off x="1446213" y="1219899"/>
                <a:ext cx="4311373" cy="57400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16A29E-5F68-E452-E26E-0E6C6D74C6B1}"/>
                  </a:ext>
                </a:extLst>
              </p:cNvPr>
              <p:cNvSpPr txBox="1"/>
              <p:nvPr/>
            </p:nvSpPr>
            <p:spPr>
              <a:xfrm>
                <a:off x="1376916" y="2521443"/>
                <a:ext cx="7100790" cy="5896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𝐯</m:t>
                          </m:r>
                        </m:e>
                        <m:sup>
                          <m:r>
                            <m:rPr>
                              <m:sty m:val="p"/>
                            </m:rPr>
                            <a:rPr lang="en-US" b="0" i="0" smtClean="0">
                              <a:latin typeface="Cambria Math" panose="02040503050406030204" pitchFamily="18" charset="0"/>
                            </a:rPr>
                            <m:t>max</m:t>
                          </m:r>
                        </m:sup>
                      </m:sSup>
                      <m:r>
                        <a:rPr lang="en-US" b="0" i="1" smtClean="0">
                          <a:latin typeface="Cambria Math" panose="02040503050406030204" pitchFamily="18" charset="0"/>
                        </a:rPr>
                        <m:t>=</m:t>
                      </m:r>
                      <m:r>
                        <a:rPr lang="en-US" b="0" i="1" smtClean="0">
                          <a:latin typeface="Cambria Math" panose="02040503050406030204" pitchFamily="18" charset="0"/>
                        </a:rPr>
                        <m:t>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𝑈𝐵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b="0" i="1" smtClean="0">
                                  <a:latin typeface="Cambria Math" panose="02040503050406030204" pitchFamily="18" charset="0"/>
                                </a:rPr>
                                <m:t>𝐿</m:t>
                              </m:r>
                              <m:r>
                                <a:rPr lang="en-US" i="1">
                                  <a:latin typeface="Cambria Math" panose="02040503050406030204" pitchFamily="18" charset="0"/>
                                </a:rPr>
                                <m:t>𝐵</m:t>
                              </m:r>
                            </m:sub>
                          </m:sSub>
                        </m:e>
                      </m:d>
                    </m:oMath>
                    <m:oMath xmlns:m="http://schemas.openxmlformats.org/officeDocument/2006/math">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Sup>
                            <m:sSubSupPr>
                              <m:ctrlPr>
                                <a:rPr lang="en-US" b="1" i="1">
                                  <a:latin typeface="Cambria Math" panose="02040503050406030204" pitchFamily="18" charset="0"/>
                                </a:rPr>
                              </m:ctrlPr>
                            </m:sSubSupPr>
                            <m:e>
                              <m:r>
                                <a:rPr lang="en-US" b="1">
                                  <a:latin typeface="Cambria Math" panose="02040503050406030204" pitchFamily="18" charset="0"/>
                                </a:rPr>
                                <m:t>𝐩</m:t>
                              </m:r>
                            </m:e>
                            <m:sub>
                              <m:r>
                                <a:rPr lang="en-US" i="1">
                                  <a:latin typeface="Cambria Math" panose="02040503050406030204" pitchFamily="18" charset="0"/>
                                </a:rPr>
                                <m:t>𝑘</m:t>
                              </m:r>
                            </m:sub>
                            <m:sup>
                              <m:r>
                                <a:rPr lang="en-US" i="1">
                                  <a:latin typeface="Cambria Math" panose="02040503050406030204" pitchFamily="18" charset="0"/>
                                </a:rPr>
                                <m:t>𝑔</m:t>
                              </m:r>
                            </m:sup>
                          </m:sSub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Sup>
                            <m:sSubSupPr>
                              <m:ctrlPr>
                                <a:rPr lang="en-US" b="1" i="1">
                                  <a:latin typeface="Cambria Math" panose="02040503050406030204" pitchFamily="18" charset="0"/>
                                </a:rPr>
                              </m:ctrlPr>
                            </m:sSubSupPr>
                            <m:e>
                              <m:r>
                                <a:rPr lang="en-US" b="1">
                                  <a:latin typeface="Cambria Math" panose="02040503050406030204" pitchFamily="18" charset="0"/>
                                </a:rPr>
                                <m:t>𝐩</m:t>
                              </m:r>
                            </m:e>
                            <m:sub>
                              <m:r>
                                <a:rPr lang="en-US" i="1">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h</m:t>
                              </m:r>
                            </m:sub>
                            <m:sup>
                              <m:r>
                                <a:rPr lang="en-US" i="1">
                                  <a:latin typeface="Cambria Math" panose="02040503050406030204" pitchFamily="18" charset="0"/>
                                </a:rPr>
                                <m:t>𝑔</m:t>
                              </m:r>
                            </m:sup>
                          </m:sSubSup>
                        </m:e>
                      </m:d>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then</m:t>
                      </m:r>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sSubSup>
                        <m:sSubSupPr>
                          <m:ctrlPr>
                            <a:rPr lang="en-US" b="1" i="1" smtClean="0">
                              <a:latin typeface="Cambria Math" panose="02040503050406030204" pitchFamily="18" charset="0"/>
                            </a:rPr>
                          </m:ctrlPr>
                        </m:sSubSupPr>
                        <m:e>
                          <m:r>
                            <a:rPr lang="en-US" b="1">
                              <a:latin typeface="Cambria Math" panose="02040503050406030204" pitchFamily="18" charset="0"/>
                            </a:rPr>
                            <m:t>𝐯</m:t>
                          </m:r>
                        </m:e>
                        <m:sub>
                          <m:r>
                            <a:rPr lang="en-US" b="1" i="1" smtClean="0">
                              <a:latin typeface="Cambria Math" panose="02040503050406030204" pitchFamily="18" charset="0"/>
                            </a:rPr>
                            <m:t> </m:t>
                          </m:r>
                        </m:sub>
                        <m:sup>
                          <m:r>
                            <m:rPr>
                              <m:sty m:val="p"/>
                            </m:rPr>
                            <a:rPr lang="en-US">
                              <a:latin typeface="Cambria Math" panose="02040503050406030204" pitchFamily="18" charset="0"/>
                            </a:rPr>
                            <m:t>max</m:t>
                          </m:r>
                        </m:sup>
                      </m:sSubSup>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1" i="1">
                              <a:latin typeface="Cambria Math" panose="02040503050406030204" pitchFamily="18" charset="0"/>
                            </a:rPr>
                          </m:ctrlPr>
                        </m:sSubSupPr>
                        <m:e>
                          <m:r>
                            <a:rPr lang="en-US" b="1">
                              <a:latin typeface="Cambria Math" panose="02040503050406030204" pitchFamily="18" charset="0"/>
                            </a:rPr>
                            <m:t>𝐯</m:t>
                          </m:r>
                        </m:e>
                        <m:sub>
                          <m:r>
                            <a:rPr lang="en-US" b="1" i="1" smtClean="0">
                              <a:latin typeface="Cambria Math" panose="02040503050406030204" pitchFamily="18" charset="0"/>
                            </a:rPr>
                            <m:t> </m:t>
                          </m:r>
                        </m:sub>
                        <m:sup>
                          <m:r>
                            <m:rPr>
                              <m:sty m:val="p"/>
                            </m:rPr>
                            <a:rPr lang="en-US">
                              <a:latin typeface="Cambria Math" panose="02040503050406030204" pitchFamily="18" charset="0"/>
                            </a:rPr>
                            <m:t>max</m:t>
                          </m:r>
                        </m:sup>
                      </m:sSubSup>
                      <m:r>
                        <a:rPr lang="en-US" b="1" i="1" smtClean="0">
                          <a:latin typeface="Cambria Math" panose="02040503050406030204" pitchFamily="18" charset="0"/>
                        </a:rPr>
                        <m:t>,  </m:t>
                      </m:r>
                      <m:r>
                        <a:rPr lang="en-US" b="0" i="1" smtClean="0">
                          <a:latin typeface="Cambria Math" panose="02040503050406030204" pitchFamily="18" charset="0"/>
                        </a:rPr>
                        <m:t>0&lt;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&lt;1</m:t>
                      </m:r>
                    </m:oMath>
                  </m:oMathPara>
                </a14:m>
                <a:endParaRPr lang="en-US" dirty="0"/>
              </a:p>
            </p:txBody>
          </p:sp>
        </mc:Choice>
        <mc:Fallback xmlns="">
          <p:sp>
            <p:nvSpPr>
              <p:cNvPr id="8" name="TextBox 7">
                <a:extLst>
                  <a:ext uri="{FF2B5EF4-FFF2-40B4-BE49-F238E27FC236}">
                    <a16:creationId xmlns:a16="http://schemas.microsoft.com/office/drawing/2014/main" id="{8016A29E-5F68-E452-E26E-0E6C6D74C6B1}"/>
                  </a:ext>
                </a:extLst>
              </p:cNvPr>
              <p:cNvSpPr txBox="1">
                <a:spLocks noRot="1" noChangeAspect="1" noMove="1" noResize="1" noEditPoints="1" noAdjustHandles="1" noChangeArrowheads="1" noChangeShapeType="1" noTextEdit="1"/>
              </p:cNvSpPr>
              <p:nvPr/>
            </p:nvSpPr>
            <p:spPr>
              <a:xfrm>
                <a:off x="1376916" y="2521443"/>
                <a:ext cx="7100790" cy="589649"/>
              </a:xfrm>
              <a:prstGeom prst="rect">
                <a:avLst/>
              </a:prstGeom>
              <a:blipFill>
                <a:blip r:embed="rId4"/>
                <a:stretch>
                  <a:fillRect l="-86" b="-14583"/>
                </a:stretch>
              </a:blipFill>
            </p:spPr>
            <p:txBody>
              <a:bodyPr/>
              <a:lstStyle/>
              <a:p>
                <a:r>
                  <a:rPr lang="en-US">
                    <a:noFill/>
                  </a:rPr>
                  <a:t> </a:t>
                </a:r>
              </a:p>
            </p:txBody>
          </p:sp>
        </mc:Fallback>
      </mc:AlternateContent>
    </p:spTree>
    <p:extLst>
      <p:ext uri="{BB962C8B-B14F-4D97-AF65-F5344CB8AC3E}">
        <p14:creationId xmlns:p14="http://schemas.microsoft.com/office/powerpoint/2010/main" val="101259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46A4-FD43-C948-8C54-0A58194FE21B}"/>
              </a:ext>
            </a:extLst>
          </p:cNvPr>
          <p:cNvSpPr>
            <a:spLocks noGrp="1"/>
          </p:cNvSpPr>
          <p:nvPr>
            <p:ph type="title"/>
          </p:nvPr>
        </p:nvSpPr>
        <p:spPr/>
        <p:txBody>
          <a:bodyPr/>
          <a:lstStyle/>
          <a:p>
            <a:r>
              <a:rPr lang="en-US" dirty="0"/>
              <a:t>Performance Comparison for Variations</a:t>
            </a:r>
          </a:p>
        </p:txBody>
      </p:sp>
      <p:graphicFrame>
        <p:nvGraphicFramePr>
          <p:cNvPr id="5" name="Object 4">
            <a:extLst>
              <a:ext uri="{FF2B5EF4-FFF2-40B4-BE49-F238E27FC236}">
                <a16:creationId xmlns:a16="http://schemas.microsoft.com/office/drawing/2014/main" id="{8F2093FC-883F-2E75-D03F-00B71178A593}"/>
              </a:ext>
            </a:extLst>
          </p:cNvPr>
          <p:cNvGraphicFramePr>
            <a:graphicFrameLocks noChangeAspect="1"/>
          </p:cNvGraphicFramePr>
          <p:nvPr>
            <p:extLst>
              <p:ext uri="{D42A27DB-BD31-4B8C-83A1-F6EECF244321}">
                <p14:modId xmlns:p14="http://schemas.microsoft.com/office/powerpoint/2010/main" val="89991928"/>
              </p:ext>
            </p:extLst>
          </p:nvPr>
        </p:nvGraphicFramePr>
        <p:xfrm>
          <a:off x="1753101" y="4842336"/>
          <a:ext cx="4397670" cy="1922694"/>
        </p:xfrm>
        <a:graphic>
          <a:graphicData uri="http://schemas.openxmlformats.org/presentationml/2006/ole">
            <mc:AlternateContent xmlns:mc="http://schemas.openxmlformats.org/markup-compatibility/2006">
              <mc:Choice xmlns:v="urn:schemas-microsoft-com:vml" Requires="v">
                <p:oleObj name="Bitmap Image" r:id="rId2" imgW="7800000" imgH="3409524" progId="Paint.Picture">
                  <p:embed/>
                </p:oleObj>
              </mc:Choice>
              <mc:Fallback>
                <p:oleObj name="Bitmap Image" r:id="rId2" imgW="7800000" imgH="3409524" progId="Paint.Picture">
                  <p:embed/>
                  <p:pic>
                    <p:nvPicPr>
                      <p:cNvPr id="5" name="Object 4">
                        <a:extLst>
                          <a:ext uri="{FF2B5EF4-FFF2-40B4-BE49-F238E27FC236}">
                            <a16:creationId xmlns:a16="http://schemas.microsoft.com/office/drawing/2014/main" id="{8F2093FC-883F-2E75-D03F-00B71178A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101" y="4842336"/>
                        <a:ext cx="4397670" cy="1922694"/>
                      </a:xfrm>
                      <a:prstGeom prst="rect">
                        <a:avLst/>
                      </a:prstGeom>
                      <a:noFill/>
                      <a:ln>
                        <a:noFill/>
                      </a:ln>
                      <a:effectLst/>
                    </p:spPr>
                  </p:pic>
                </p:oleObj>
              </mc:Fallback>
            </mc:AlternateContent>
          </a:graphicData>
        </a:graphic>
      </p:graphicFrame>
      <p:graphicFrame>
        <p:nvGraphicFramePr>
          <p:cNvPr id="7" name="Object 3">
            <a:extLst>
              <a:ext uri="{FF2B5EF4-FFF2-40B4-BE49-F238E27FC236}">
                <a16:creationId xmlns:a16="http://schemas.microsoft.com/office/drawing/2014/main" id="{BD37C93A-3045-0D65-EDD2-C4A9C1FEB68D}"/>
              </a:ext>
            </a:extLst>
          </p:cNvPr>
          <p:cNvGraphicFramePr>
            <a:graphicFrameLocks noChangeAspect="1"/>
          </p:cNvGraphicFramePr>
          <p:nvPr/>
        </p:nvGraphicFramePr>
        <p:xfrm>
          <a:off x="146975" y="774200"/>
          <a:ext cx="4772486" cy="3684624"/>
        </p:xfrm>
        <a:graphic>
          <a:graphicData uri="http://schemas.openxmlformats.org/presentationml/2006/ole">
            <mc:AlternateContent xmlns:mc="http://schemas.openxmlformats.org/markup-compatibility/2006">
              <mc:Choice xmlns:v="urn:schemas-microsoft-com:vml" Requires="v">
                <p:oleObj name="Bitmap Image" r:id="rId4" imgW="9152381" imgH="7066667" progId="Paint.Picture">
                  <p:embed/>
                </p:oleObj>
              </mc:Choice>
              <mc:Fallback>
                <p:oleObj name="Bitmap Image" r:id="rId4" imgW="9152381" imgH="7066667" progId="Paint.Picture">
                  <p:embed/>
                  <p:pic>
                    <p:nvPicPr>
                      <p:cNvPr id="7" name="Object 3">
                        <a:extLst>
                          <a:ext uri="{FF2B5EF4-FFF2-40B4-BE49-F238E27FC236}">
                            <a16:creationId xmlns:a16="http://schemas.microsoft.com/office/drawing/2014/main" id="{BD37C93A-3045-0D65-EDD2-C4A9C1FEB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75" y="774200"/>
                        <a:ext cx="4772486" cy="3684624"/>
                      </a:xfrm>
                      <a:prstGeom prst="rect">
                        <a:avLst/>
                      </a:prstGeom>
                      <a:noFill/>
                      <a:ln>
                        <a:noFill/>
                      </a:ln>
                      <a:effectLst/>
                    </p:spPr>
                  </p:pic>
                </p:oleObj>
              </mc:Fallback>
            </mc:AlternateContent>
          </a:graphicData>
        </a:graphic>
      </p:graphicFrame>
      <p:graphicFrame>
        <p:nvGraphicFramePr>
          <p:cNvPr id="9" name="Object 2">
            <a:extLst>
              <a:ext uri="{FF2B5EF4-FFF2-40B4-BE49-F238E27FC236}">
                <a16:creationId xmlns:a16="http://schemas.microsoft.com/office/drawing/2014/main" id="{6C957A09-3693-9E42-0E3D-73B08DCF4D36}"/>
              </a:ext>
            </a:extLst>
          </p:cNvPr>
          <p:cNvGraphicFramePr>
            <a:graphicFrameLocks noChangeAspect="1"/>
          </p:cNvGraphicFramePr>
          <p:nvPr/>
        </p:nvGraphicFramePr>
        <p:xfrm>
          <a:off x="4140204" y="774200"/>
          <a:ext cx="4916078" cy="3916760"/>
        </p:xfrm>
        <a:graphic>
          <a:graphicData uri="http://schemas.openxmlformats.org/presentationml/2006/ole">
            <mc:AlternateContent xmlns:mc="http://schemas.openxmlformats.org/markup-compatibility/2006">
              <mc:Choice xmlns:v="urn:schemas-microsoft-com:vml" Requires="v">
                <p:oleObj name="Bitmap Image" r:id="rId6" imgW="8869013" imgH="7066667" progId="Paint.Picture">
                  <p:embed/>
                </p:oleObj>
              </mc:Choice>
              <mc:Fallback>
                <p:oleObj name="Bitmap Image" r:id="rId6" imgW="8869013" imgH="7066667" progId="Paint.Picture">
                  <p:embed/>
                  <p:pic>
                    <p:nvPicPr>
                      <p:cNvPr id="9" name="Object 2">
                        <a:extLst>
                          <a:ext uri="{FF2B5EF4-FFF2-40B4-BE49-F238E27FC236}">
                            <a16:creationId xmlns:a16="http://schemas.microsoft.com/office/drawing/2014/main" id="{6C957A09-3693-9E42-0E3D-73B08DCF4D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4" y="774200"/>
                        <a:ext cx="4916078" cy="39167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3496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0A499-C9C1-98BA-8054-CA89F087754C}"/>
              </a:ext>
            </a:extLst>
          </p:cNvPr>
          <p:cNvSpPr>
            <a:spLocks noGrp="1"/>
          </p:cNvSpPr>
          <p:nvPr>
            <p:ph type="body" sz="quarter" idx="10"/>
          </p:nvPr>
        </p:nvSpPr>
        <p:spPr/>
        <p:txBody>
          <a:bodyPr>
            <a:noAutofit/>
          </a:bodyPr>
          <a:lstStyle/>
          <a:p>
            <a:pPr marL="0" indent="0">
              <a:spcBef>
                <a:spcPts val="600"/>
              </a:spcBef>
              <a:buNone/>
            </a:pPr>
            <a:r>
              <a:rPr lang="en-US" sz="1400" dirty="0"/>
              <a:t>function [</a:t>
            </a:r>
            <a:r>
              <a:rPr lang="en-US" sz="1400" dirty="0" err="1"/>
              <a:t>x,fval,exitflag,output</a:t>
            </a:r>
            <a:r>
              <a:rPr lang="en-US" sz="1400" dirty="0"/>
              <a:t>] = </a:t>
            </a:r>
            <a:r>
              <a:rPr lang="en-US" sz="1400" dirty="0" err="1"/>
              <a:t>particleswarm</a:t>
            </a:r>
            <a:r>
              <a:rPr lang="en-US" sz="1400" dirty="0"/>
              <a:t>(</a:t>
            </a:r>
            <a:r>
              <a:rPr lang="en-US" sz="1400" dirty="0" err="1"/>
              <a:t>fun,nvars,lb,ub,options</a:t>
            </a:r>
            <a:r>
              <a:rPr lang="en-US" sz="1400" dirty="0"/>
              <a:t>)</a:t>
            </a:r>
          </a:p>
          <a:p>
            <a:pPr marL="0" indent="0">
              <a:spcBef>
                <a:spcPts val="600"/>
              </a:spcBef>
              <a:buNone/>
            </a:pPr>
            <a:r>
              <a:rPr lang="en-US" sz="1400" dirty="0"/>
              <a:t>INPUTS:</a:t>
            </a:r>
          </a:p>
          <a:p>
            <a:pPr marL="0" indent="0">
              <a:spcBef>
                <a:spcPts val="600"/>
              </a:spcBef>
              <a:buNone/>
            </a:pPr>
            <a:r>
              <a:rPr lang="en-US" sz="1400" dirty="0"/>
              <a:t>    fun		: Function </a:t>
            </a:r>
          </a:p>
          <a:p>
            <a:pPr marL="0" indent="0">
              <a:spcBef>
                <a:spcPts val="600"/>
              </a:spcBef>
              <a:buNone/>
            </a:pPr>
            <a:r>
              <a:rPr lang="en-US" sz="1400" dirty="0"/>
              <a:t>    </a:t>
            </a:r>
            <a:r>
              <a:rPr lang="en-US" sz="1400" dirty="0" err="1"/>
              <a:t>nvars</a:t>
            </a:r>
            <a:r>
              <a:rPr lang="en-US" sz="1400" dirty="0"/>
              <a:t>		: number of variables</a:t>
            </a:r>
          </a:p>
          <a:p>
            <a:pPr marL="0" indent="0">
              <a:spcBef>
                <a:spcPts val="600"/>
              </a:spcBef>
              <a:buNone/>
            </a:pPr>
            <a:r>
              <a:rPr lang="en-US" sz="1400" dirty="0"/>
              <a:t>    </a:t>
            </a:r>
            <a:r>
              <a:rPr lang="en-US" sz="1400" dirty="0" err="1"/>
              <a:t>lb</a:t>
            </a:r>
            <a:r>
              <a:rPr lang="en-US" sz="1400" dirty="0"/>
              <a:t>, </a:t>
            </a:r>
            <a:r>
              <a:rPr lang="en-US" sz="1400" dirty="0" err="1"/>
              <a:t>ub</a:t>
            </a:r>
            <a:r>
              <a:rPr lang="en-US" sz="1400" dirty="0"/>
              <a:t>		: Lower- and Upper-bounds of design variables</a:t>
            </a:r>
          </a:p>
          <a:p>
            <a:pPr marL="0" indent="0">
              <a:spcBef>
                <a:spcPts val="600"/>
              </a:spcBef>
              <a:buNone/>
            </a:pPr>
            <a:r>
              <a:rPr lang="en-US" sz="1400" dirty="0"/>
              <a:t>    options		: Control option structure (see </a:t>
            </a:r>
            <a:r>
              <a:rPr lang="en-US" sz="1400" dirty="0" err="1"/>
              <a:t>optimoptions</a:t>
            </a:r>
            <a:r>
              <a:rPr lang="en-US" sz="1400" dirty="0"/>
              <a:t> function)</a:t>
            </a:r>
          </a:p>
          <a:p>
            <a:pPr marL="0" indent="0">
              <a:spcBef>
                <a:spcPts val="600"/>
              </a:spcBef>
              <a:buNone/>
            </a:pPr>
            <a:r>
              <a:rPr lang="en-US" sz="1400" dirty="0"/>
              <a:t>OUTPUTS:</a:t>
            </a:r>
          </a:p>
          <a:p>
            <a:pPr marL="0" indent="0">
              <a:spcBef>
                <a:spcPts val="600"/>
              </a:spcBef>
              <a:buNone/>
            </a:pPr>
            <a:r>
              <a:rPr lang="en-US" sz="1400" dirty="0"/>
              <a:t>    x		: Design variables at optimum design</a:t>
            </a:r>
          </a:p>
          <a:p>
            <a:pPr marL="0" indent="0">
              <a:spcBef>
                <a:spcPts val="600"/>
              </a:spcBef>
              <a:buNone/>
            </a:pPr>
            <a:r>
              <a:rPr lang="en-US" sz="1400" dirty="0"/>
              <a:t>    </a:t>
            </a:r>
            <a:r>
              <a:rPr lang="en-US" sz="1400" dirty="0" err="1"/>
              <a:t>fval</a:t>
            </a:r>
            <a:r>
              <a:rPr lang="en-US" sz="1400" dirty="0"/>
              <a:t>		: Objective function values at optimum design</a:t>
            </a:r>
          </a:p>
          <a:p>
            <a:pPr marL="0" indent="0">
              <a:spcBef>
                <a:spcPts val="600"/>
              </a:spcBef>
              <a:buNone/>
            </a:pPr>
            <a:r>
              <a:rPr lang="en-US" sz="1400" dirty="0"/>
              <a:t>    </a:t>
            </a:r>
            <a:r>
              <a:rPr lang="en-US" sz="1400" dirty="0" err="1"/>
              <a:t>exitflag</a:t>
            </a:r>
            <a:r>
              <a:rPr lang="en-US" sz="1400" dirty="0"/>
              <a:t>		: 0  - Maximum number of function evaluations or iterations reached. </a:t>
            </a:r>
          </a:p>
          <a:p>
            <a:pPr marL="0" indent="0">
              <a:spcBef>
                <a:spcPts val="600"/>
              </a:spcBef>
              <a:buNone/>
            </a:pPr>
            <a:r>
              <a:rPr lang="en-US" sz="1400" dirty="0"/>
              <a:t>		 1  - Design changes are less than the tolerance</a:t>
            </a:r>
          </a:p>
          <a:p>
            <a:pPr marL="0" indent="0">
              <a:spcBef>
                <a:spcPts val="600"/>
              </a:spcBef>
              <a:buNone/>
            </a:pPr>
            <a:r>
              <a:rPr lang="en-US" sz="1400" dirty="0"/>
              <a:t>		 2  - Objective change is less than the tolerance</a:t>
            </a:r>
          </a:p>
          <a:p>
            <a:pPr marL="0" indent="0">
              <a:spcBef>
                <a:spcPts val="600"/>
              </a:spcBef>
              <a:buNone/>
            </a:pPr>
            <a:r>
              <a:rPr lang="en-US" sz="1400" dirty="0"/>
              <a:t>		 3  - Particle distances are less than the tolerance</a:t>
            </a:r>
          </a:p>
          <a:p>
            <a:pPr marL="0" indent="0">
              <a:spcBef>
                <a:spcPts val="600"/>
              </a:spcBef>
              <a:buNone/>
            </a:pPr>
            <a:r>
              <a:rPr lang="en-US" sz="1400" dirty="0"/>
              <a:t>		 4  - The maximum time specified in OPTIONS was reached.</a:t>
            </a:r>
          </a:p>
          <a:p>
            <a:pPr marL="0" indent="0">
              <a:spcBef>
                <a:spcPts val="600"/>
              </a:spcBef>
              <a:buNone/>
            </a:pPr>
            <a:r>
              <a:rPr lang="en-US" sz="1400" dirty="0"/>
              <a:t>   output		: Solution process summary structure</a:t>
            </a:r>
          </a:p>
          <a:p>
            <a:pPr marL="0" indent="0">
              <a:spcBef>
                <a:spcPts val="600"/>
              </a:spcBef>
              <a:buNone/>
            </a:pPr>
            <a:endParaRPr lang="en-US" sz="1400" dirty="0"/>
          </a:p>
        </p:txBody>
      </p:sp>
      <p:sp>
        <p:nvSpPr>
          <p:cNvPr id="3" name="Title 2">
            <a:extLst>
              <a:ext uri="{FF2B5EF4-FFF2-40B4-BE49-F238E27FC236}">
                <a16:creationId xmlns:a16="http://schemas.microsoft.com/office/drawing/2014/main" id="{0AF98CA0-3C1C-598E-AAC0-E16673BB36CA}"/>
              </a:ext>
            </a:extLst>
          </p:cNvPr>
          <p:cNvSpPr>
            <a:spLocks noGrp="1"/>
          </p:cNvSpPr>
          <p:nvPr>
            <p:ph type="title"/>
          </p:nvPr>
        </p:nvSpPr>
        <p:spPr/>
        <p:txBody>
          <a:bodyPr/>
          <a:lstStyle/>
          <a:p>
            <a:r>
              <a:rPr lang="en-US" dirty="0"/>
              <a:t>Matlab Function </a:t>
            </a:r>
            <a:r>
              <a:rPr lang="en-US" dirty="0" err="1"/>
              <a:t>particleswarm.m</a:t>
            </a:r>
            <a:endParaRPr lang="en-US" dirty="0"/>
          </a:p>
        </p:txBody>
      </p:sp>
      <p:sp>
        <p:nvSpPr>
          <p:cNvPr id="4" name="TextBox 3">
            <a:extLst>
              <a:ext uri="{FF2B5EF4-FFF2-40B4-BE49-F238E27FC236}">
                <a16:creationId xmlns:a16="http://schemas.microsoft.com/office/drawing/2014/main" id="{A4E41740-753A-12A8-A57A-05C4F5887097}"/>
              </a:ext>
            </a:extLst>
          </p:cNvPr>
          <p:cNvSpPr txBox="1"/>
          <p:nvPr/>
        </p:nvSpPr>
        <p:spPr>
          <a:xfrm>
            <a:off x="1638886" y="4874455"/>
            <a:ext cx="5298245" cy="276999"/>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options = </a:t>
            </a:r>
            <a:r>
              <a:rPr lang="en-US" sz="1200" dirty="0" err="1">
                <a:latin typeface="Courier New" panose="02070309020205020404" pitchFamily="49" charset="0"/>
                <a:cs typeface="Courier New" panose="02070309020205020404" pitchFamily="49" charset="0"/>
              </a:rPr>
              <a:t>optimoptions</a:t>
            </a:r>
            <a:r>
              <a:rPr lang="en-US" sz="1200" dirty="0">
                <a:latin typeface="Courier New" panose="02070309020205020404" pitchFamily="49" charset="0"/>
                <a:cs typeface="Courier New" panose="02070309020205020404" pitchFamily="49" charset="0"/>
              </a:rPr>
              <a:t>('particleswarm','SwarmSize',50);</a:t>
            </a:r>
          </a:p>
        </p:txBody>
      </p:sp>
    </p:spTree>
    <p:extLst>
      <p:ext uri="{BB962C8B-B14F-4D97-AF65-F5344CB8AC3E}">
        <p14:creationId xmlns:p14="http://schemas.microsoft.com/office/powerpoint/2010/main" val="3669119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78108-ED63-BF6A-664A-7D7186DBA90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D56076B-6EB4-0203-C3F0-AA7D6249E64F}"/>
                  </a:ext>
                </a:extLst>
              </p:cNvPr>
              <p:cNvSpPr>
                <a:spLocks noGrp="1"/>
              </p:cNvSpPr>
              <p:nvPr>
                <p:ph type="body" sz="quarter" idx="10"/>
              </p:nvPr>
            </p:nvSpPr>
            <p:spPr>
              <a:xfrm>
                <a:off x="304800" y="774200"/>
                <a:ext cx="8534400" cy="2590506"/>
              </a:xfrm>
            </p:spPr>
            <p:txBody>
              <a:bodyPr>
                <a:normAutofit/>
              </a:bodyPr>
              <a:lstStyle/>
              <a:p>
                <a:r>
                  <a:rPr lang="en-US" sz="2000" dirty="0"/>
                  <a:t>Minimize </a:t>
                </a:r>
                <a14:m>
                  <m:oMath xmlns:m="http://schemas.openxmlformats.org/officeDocument/2006/math">
                    <m:r>
                      <a:rPr lang="en-US" sz="2000" i="1">
                        <a:latin typeface="Cambria Math" panose="02040503050406030204" pitchFamily="18" charset="0"/>
                      </a:rPr>
                      <m:t>𝑓</m:t>
                    </m:r>
                    <m:r>
                      <a:rPr lang="en-US" sz="2000">
                        <a:latin typeface="Cambria Math" panose="02040503050406030204" pitchFamily="18" charset="0"/>
                      </a:rPr>
                      <m:t>=</m:t>
                    </m:r>
                    <m:r>
                      <a:rPr lang="en-US" sz="2000" i="1">
                        <a:latin typeface="Cambria Math" panose="02040503050406030204" pitchFamily="18" charset="0"/>
                      </a:rPr>
                      <m:t>100</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e>
                        </m:d>
                      </m:e>
                      <m:sup>
                        <m:r>
                          <a:rPr lang="en-US" sz="2000" i="1">
                            <a:latin typeface="Cambria Math" panose="02040503050406030204" pitchFamily="18" charset="0"/>
                          </a:rPr>
                          <m:t>2</m:t>
                        </m:r>
                      </m:sup>
                    </m:sSup>
                  </m:oMath>
                </a14:m>
                <a:r>
                  <a:rPr lang="en-US" sz="2000" dirty="0"/>
                  <a:t>, </a:t>
                </a:r>
                <a14:m>
                  <m:oMath xmlns:m="http://schemas.openxmlformats.org/officeDocument/2006/math">
                    <m:r>
                      <a:rPr lang="en-US" sz="2000" i="1">
                        <a:latin typeface="Cambria Math" panose="02040503050406030204" pitchFamily="18" charset="0"/>
                      </a:rPr>
                      <m:t>−</m:t>
                    </m:r>
                    <m:r>
                      <a:rPr lang="en-US" sz="2000">
                        <a:latin typeface="Cambria Math" panose="02040503050406030204" pitchFamily="18" charset="0"/>
                      </a:rPr>
                      <m:t>3≤</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≤3</m:t>
                    </m:r>
                  </m:oMath>
                </a14:m>
                <a:r>
                  <a:rPr lang="en-US" sz="2000" dirty="0"/>
                  <a:t> using GA</a:t>
                </a:r>
              </a:p>
              <a:p>
                <a:r>
                  <a:rPr lang="en-US" sz="2000" dirty="0"/>
                  <a:t>Function</a:t>
                </a:r>
              </a:p>
              <a:p>
                <a:r>
                  <a:rPr lang="en-US" sz="2000" dirty="0"/>
                  <a:t>Call </a:t>
                </a:r>
                <a:r>
                  <a:rPr lang="en-US" sz="2000" dirty="0" err="1"/>
                  <a:t>PSO</a:t>
                </a:r>
                <a:endParaRPr lang="en-US" sz="2000" dirty="0"/>
              </a:p>
              <a:p>
                <a:endParaRPr lang="en-US" sz="2000" dirty="0"/>
              </a:p>
              <a:p>
                <a:r>
                  <a:rPr lang="en-US" sz="2000" dirty="0"/>
                  <a:t>Output</a:t>
                </a:r>
              </a:p>
            </p:txBody>
          </p:sp>
        </mc:Choice>
        <mc:Fallback xmlns="">
          <p:sp>
            <p:nvSpPr>
              <p:cNvPr id="2" name="Text Placeholder 1">
                <a:extLst>
                  <a:ext uri="{FF2B5EF4-FFF2-40B4-BE49-F238E27FC236}">
                    <a16:creationId xmlns:a16="http://schemas.microsoft.com/office/drawing/2014/main" id="{0D56076B-6EB4-0203-C3F0-AA7D6249E64F}"/>
                  </a:ext>
                </a:extLst>
              </p:cNvPr>
              <p:cNvSpPr>
                <a:spLocks noGrp="1" noRot="1" noChangeAspect="1" noMove="1" noResize="1" noEditPoints="1" noAdjustHandles="1" noChangeArrowheads="1" noChangeShapeType="1" noTextEdit="1"/>
              </p:cNvSpPr>
              <p:nvPr>
                <p:ph type="body" sz="quarter" idx="10"/>
              </p:nvPr>
            </p:nvSpPr>
            <p:spPr>
              <a:xfrm>
                <a:off x="304800" y="774200"/>
                <a:ext cx="8534400" cy="2590506"/>
              </a:xfrm>
              <a:blipFill>
                <a:blip r:embed="rId2"/>
                <a:stretch>
                  <a:fillRect l="-6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2E757E1-67CF-9FAD-4906-737618466B9D}"/>
              </a:ext>
            </a:extLst>
          </p:cNvPr>
          <p:cNvSpPr>
            <a:spLocks noGrp="1"/>
          </p:cNvSpPr>
          <p:nvPr>
            <p:ph type="title"/>
          </p:nvPr>
        </p:nvSpPr>
        <p:spPr/>
        <p:txBody>
          <a:bodyPr/>
          <a:lstStyle/>
          <a:p>
            <a:r>
              <a:rPr lang="en-US" dirty="0"/>
              <a:t>Ex6.7) Optimization of Rosenbrock Function using </a:t>
            </a:r>
            <a:r>
              <a:rPr lang="en-US" dirty="0" err="1"/>
              <a:t>PSO</a:t>
            </a:r>
            <a:endParaRPr lang="en-US" dirty="0"/>
          </a:p>
        </p:txBody>
      </p:sp>
      <p:sp>
        <p:nvSpPr>
          <p:cNvPr id="6" name="TextBox 5">
            <a:extLst>
              <a:ext uri="{FF2B5EF4-FFF2-40B4-BE49-F238E27FC236}">
                <a16:creationId xmlns:a16="http://schemas.microsoft.com/office/drawing/2014/main" id="{85DF56F0-EDC3-4C46-B196-8DE66673C951}"/>
              </a:ext>
            </a:extLst>
          </p:cNvPr>
          <p:cNvSpPr txBox="1"/>
          <p:nvPr/>
        </p:nvSpPr>
        <p:spPr>
          <a:xfrm>
            <a:off x="1893509" y="1406769"/>
            <a:ext cx="4182555" cy="461665"/>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function y = Rosenbrock(x)</a:t>
            </a:r>
          </a:p>
          <a:p>
            <a:r>
              <a:rPr lang="en-US" sz="1200" dirty="0">
                <a:latin typeface="Courier New" panose="02070309020205020404" pitchFamily="49" charset="0"/>
                <a:cs typeface="Courier New" panose="02070309020205020404" pitchFamily="49" charset="0"/>
              </a:rPr>
              <a:t>y = 100 * (x(1)^2 - x(2))^2 + (1 - x(1))^2;</a:t>
            </a:r>
          </a:p>
        </p:txBody>
      </p:sp>
      <p:sp>
        <p:nvSpPr>
          <p:cNvPr id="8" name="TextBox 7">
            <a:extLst>
              <a:ext uri="{FF2B5EF4-FFF2-40B4-BE49-F238E27FC236}">
                <a16:creationId xmlns:a16="http://schemas.microsoft.com/office/drawing/2014/main" id="{431A16C4-F796-9485-8AA6-7A1C6F7F7226}"/>
              </a:ext>
            </a:extLst>
          </p:cNvPr>
          <p:cNvSpPr txBox="1"/>
          <p:nvPr/>
        </p:nvSpPr>
        <p:spPr>
          <a:xfrm>
            <a:off x="1835834" y="1941342"/>
            <a:ext cx="6971780" cy="83099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rng default     % For reproducibility</a:t>
            </a:r>
          </a:p>
          <a:p>
            <a:r>
              <a:rPr lang="en-US" sz="1200" noProof="1">
                <a:latin typeface="Courier New" panose="02070309020205020404" pitchFamily="49" charset="0"/>
                <a:cs typeface="Courier New" panose="02070309020205020404" pitchFamily="49" charset="0"/>
              </a:rPr>
              <a:t>ndv = 2; lb = [-3,-3]; ub = [3,3];</a:t>
            </a:r>
          </a:p>
          <a:p>
            <a:r>
              <a:rPr lang="en-US" sz="1200" noProof="1">
                <a:latin typeface="Courier New" panose="02070309020205020404" pitchFamily="49" charset="0"/>
                <a:cs typeface="Courier New" panose="02070309020205020404" pitchFamily="49" charset="0"/>
              </a:rPr>
              <a:t>options = optimoptions('particleswarm','SwarmSize',10);</a:t>
            </a:r>
          </a:p>
          <a:p>
            <a:r>
              <a:rPr lang="en-US" sz="1200" noProof="1">
                <a:latin typeface="Courier New" panose="02070309020205020404" pitchFamily="49" charset="0"/>
                <a:cs typeface="Courier New" panose="02070309020205020404" pitchFamily="49" charset="0"/>
              </a:rPr>
              <a:t>[x,fval,exitflag,output] = particleswarm(@Rosenbrock,nvars,lb,ub,options)</a:t>
            </a:r>
          </a:p>
        </p:txBody>
      </p:sp>
      <p:sp>
        <p:nvSpPr>
          <p:cNvPr id="11" name="TextBox 10">
            <a:extLst>
              <a:ext uri="{FF2B5EF4-FFF2-40B4-BE49-F238E27FC236}">
                <a16:creationId xmlns:a16="http://schemas.microsoft.com/office/drawing/2014/main" id="{D9963B84-161B-9990-3E5C-BB28614A68A7}"/>
              </a:ext>
            </a:extLst>
          </p:cNvPr>
          <p:cNvSpPr txBox="1"/>
          <p:nvPr/>
        </p:nvSpPr>
        <p:spPr>
          <a:xfrm>
            <a:off x="1893509" y="2937804"/>
            <a:ext cx="2323072" cy="1200329"/>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x =    0.9683    0.9375</a:t>
            </a:r>
          </a:p>
          <a:p>
            <a:r>
              <a:rPr lang="en-US" sz="1200" noProof="1">
                <a:latin typeface="Courier New" panose="02070309020205020404" pitchFamily="49" charset="0"/>
                <a:cs typeface="Courier New" panose="02070309020205020404" pitchFamily="49" charset="0"/>
              </a:rPr>
              <a:t>fval =    0.0010</a:t>
            </a:r>
          </a:p>
          <a:p>
            <a:r>
              <a:rPr lang="en-US" sz="1200" noProof="1">
                <a:latin typeface="Courier New" panose="02070309020205020404" pitchFamily="49" charset="0"/>
                <a:cs typeface="Courier New" panose="02070309020205020404" pitchFamily="49" charset="0"/>
              </a:rPr>
              <a:t>exitflag =     1</a:t>
            </a:r>
          </a:p>
          <a:p>
            <a:r>
              <a:rPr lang="en-US" sz="1200" noProof="1">
                <a:latin typeface="Courier New" panose="02070309020205020404" pitchFamily="49" charset="0"/>
                <a:cs typeface="Courier New" panose="02070309020205020404" pitchFamily="49" charset="0"/>
              </a:rPr>
              <a:t>output = </a:t>
            </a:r>
          </a:p>
          <a:p>
            <a:r>
              <a:rPr lang="en-US" sz="1200" noProof="1">
                <a:latin typeface="Courier New" panose="02070309020205020404" pitchFamily="49" charset="0"/>
                <a:cs typeface="Courier New" panose="02070309020205020404" pitchFamily="49" charset="0"/>
              </a:rPr>
              <a:t>    iterations: 67</a:t>
            </a:r>
          </a:p>
          <a:p>
            <a:r>
              <a:rPr lang="en-US" sz="1200" noProof="1">
                <a:latin typeface="Courier New" panose="02070309020205020404" pitchFamily="49" charset="0"/>
                <a:cs typeface="Courier New" panose="02070309020205020404" pitchFamily="49" charset="0"/>
              </a:rPr>
              <a:t>     funccount: 680</a:t>
            </a:r>
          </a:p>
        </p:txBody>
      </p:sp>
      <p:grpSp>
        <p:nvGrpSpPr>
          <p:cNvPr id="44" name="Group 43">
            <a:extLst>
              <a:ext uri="{FF2B5EF4-FFF2-40B4-BE49-F238E27FC236}">
                <a16:creationId xmlns:a16="http://schemas.microsoft.com/office/drawing/2014/main" id="{024E366D-51CC-89AC-BDC2-27C2C31255AB}"/>
              </a:ext>
            </a:extLst>
          </p:cNvPr>
          <p:cNvGrpSpPr/>
          <p:nvPr/>
        </p:nvGrpSpPr>
        <p:grpSpPr>
          <a:xfrm>
            <a:off x="3632298" y="3437614"/>
            <a:ext cx="5230652" cy="2920362"/>
            <a:chOff x="774840" y="2012172"/>
            <a:chExt cx="7757012" cy="433087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1BEC1F-C549-EFBE-B931-F34A0E666C13}"/>
                    </a:ext>
                  </a:extLst>
                </p:cNvPr>
                <p:cNvSpPr txBox="1"/>
                <p:nvPr/>
              </p:nvSpPr>
              <p:spPr>
                <a:xfrm>
                  <a:off x="4137025" y="5387644"/>
                  <a:ext cx="311323" cy="319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5" name="TextBox 4">
                  <a:extLst>
                    <a:ext uri="{FF2B5EF4-FFF2-40B4-BE49-F238E27FC236}">
                      <a16:creationId xmlns:a16="http://schemas.microsoft.com/office/drawing/2014/main" id="{031BEC1F-C549-EFBE-B931-F34A0E666C13}"/>
                    </a:ext>
                  </a:extLst>
                </p:cNvPr>
                <p:cNvSpPr txBox="1">
                  <a:spLocks noRot="1" noChangeAspect="1" noMove="1" noResize="1" noEditPoints="1" noAdjustHandles="1" noChangeArrowheads="1" noChangeShapeType="1" noTextEdit="1"/>
                </p:cNvSpPr>
                <p:nvPr/>
              </p:nvSpPr>
              <p:spPr>
                <a:xfrm>
                  <a:off x="4137025" y="5387644"/>
                  <a:ext cx="311323" cy="319502"/>
                </a:xfrm>
                <a:prstGeom prst="rect">
                  <a:avLst/>
                </a:prstGeom>
                <a:blipFill>
                  <a:blip r:embed="rId3"/>
                  <a:stretch>
                    <a:fillRect l="-14706" r="-588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FDFADD6-6DB5-7830-6456-6810403F3847}"/>
                    </a:ext>
                  </a:extLst>
                </p:cNvPr>
                <p:cNvSpPr txBox="1"/>
                <p:nvPr/>
              </p:nvSpPr>
              <p:spPr>
                <a:xfrm>
                  <a:off x="8220529" y="5423081"/>
                  <a:ext cx="311323" cy="319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7" name="TextBox 6">
                  <a:extLst>
                    <a:ext uri="{FF2B5EF4-FFF2-40B4-BE49-F238E27FC236}">
                      <a16:creationId xmlns:a16="http://schemas.microsoft.com/office/drawing/2014/main" id="{1FDFADD6-6DB5-7830-6456-6810403F3847}"/>
                    </a:ext>
                  </a:extLst>
                </p:cNvPr>
                <p:cNvSpPr txBox="1">
                  <a:spLocks noRot="1" noChangeAspect="1" noMove="1" noResize="1" noEditPoints="1" noAdjustHandles="1" noChangeArrowheads="1" noChangeShapeType="1" noTextEdit="1"/>
                </p:cNvSpPr>
                <p:nvPr/>
              </p:nvSpPr>
              <p:spPr>
                <a:xfrm>
                  <a:off x="8220529" y="5423081"/>
                  <a:ext cx="311323" cy="319502"/>
                </a:xfrm>
                <a:prstGeom prst="rect">
                  <a:avLst/>
                </a:prstGeom>
                <a:blipFill>
                  <a:blip r:embed="rId4"/>
                  <a:stretch>
                    <a:fillRect l="-11429" r="-285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983FE26-FFD9-63B9-DC0B-87A6FD89BF42}"/>
                    </a:ext>
                  </a:extLst>
                </p:cNvPr>
                <p:cNvSpPr txBox="1"/>
                <p:nvPr/>
              </p:nvSpPr>
              <p:spPr>
                <a:xfrm>
                  <a:off x="774840" y="2012172"/>
                  <a:ext cx="317505" cy="319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9" name="TextBox 8">
                  <a:extLst>
                    <a:ext uri="{FF2B5EF4-FFF2-40B4-BE49-F238E27FC236}">
                      <a16:creationId xmlns:a16="http://schemas.microsoft.com/office/drawing/2014/main" id="{7983FE26-FFD9-63B9-DC0B-87A6FD89BF42}"/>
                    </a:ext>
                  </a:extLst>
                </p:cNvPr>
                <p:cNvSpPr txBox="1">
                  <a:spLocks noRot="1" noChangeAspect="1" noMove="1" noResize="1" noEditPoints="1" noAdjustHandles="1" noChangeArrowheads="1" noChangeShapeType="1" noTextEdit="1"/>
                </p:cNvSpPr>
                <p:nvPr/>
              </p:nvSpPr>
              <p:spPr>
                <a:xfrm>
                  <a:off x="774840" y="2012172"/>
                  <a:ext cx="317505" cy="319502"/>
                </a:xfrm>
                <a:prstGeom prst="rect">
                  <a:avLst/>
                </a:prstGeom>
                <a:blipFill>
                  <a:blip r:embed="rId5"/>
                  <a:stretch>
                    <a:fillRect l="-14286" r="-571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5A2CCA-96F1-B3B2-FDDE-B9992C9FE0B7}"/>
                    </a:ext>
                  </a:extLst>
                </p:cNvPr>
                <p:cNvSpPr txBox="1"/>
                <p:nvPr/>
              </p:nvSpPr>
              <p:spPr>
                <a:xfrm>
                  <a:off x="4927194" y="2027706"/>
                  <a:ext cx="255858" cy="319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10" name="TextBox 9">
                  <a:extLst>
                    <a:ext uri="{FF2B5EF4-FFF2-40B4-BE49-F238E27FC236}">
                      <a16:creationId xmlns:a16="http://schemas.microsoft.com/office/drawing/2014/main" id="{465A2CCA-96F1-B3B2-FDDE-B9992C9FE0B7}"/>
                    </a:ext>
                  </a:extLst>
                </p:cNvPr>
                <p:cNvSpPr txBox="1">
                  <a:spLocks noRot="1" noChangeAspect="1" noMove="1" noResize="1" noEditPoints="1" noAdjustHandles="1" noChangeArrowheads="1" noChangeShapeType="1" noTextEdit="1"/>
                </p:cNvSpPr>
                <p:nvPr/>
              </p:nvSpPr>
              <p:spPr>
                <a:xfrm>
                  <a:off x="4927194" y="2027706"/>
                  <a:ext cx="255858" cy="319502"/>
                </a:xfrm>
                <a:prstGeom prst="rect">
                  <a:avLst/>
                </a:prstGeom>
                <a:blipFill>
                  <a:blip r:embed="rId6"/>
                  <a:stretch>
                    <a:fillRect l="-25000" r="-21429" b="-1428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2516E97-71A5-8864-AFFC-BCF1F92F31CE}"/>
                </a:ext>
              </a:extLst>
            </p:cNvPr>
            <p:cNvSpPr txBox="1"/>
            <p:nvPr/>
          </p:nvSpPr>
          <p:spPr>
            <a:xfrm>
              <a:off x="1903852" y="5567111"/>
              <a:ext cx="1647826" cy="775931"/>
            </a:xfrm>
            <a:prstGeom prst="rect">
              <a:avLst/>
            </a:prstGeom>
            <a:noFill/>
          </p:spPr>
          <p:txBody>
            <a:bodyPr wrap="square" rtlCol="0">
              <a:spAutoFit/>
            </a:bodyPr>
            <a:lstStyle/>
            <a:p>
              <a:pPr algn="ctr"/>
              <a:r>
                <a:rPr lang="en-US" sz="1400" dirty="0"/>
                <a:t>Initial particles</a:t>
              </a:r>
            </a:p>
          </p:txBody>
        </p:sp>
        <p:sp>
          <p:nvSpPr>
            <p:cNvPr id="13" name="TextBox 12">
              <a:extLst>
                <a:ext uri="{FF2B5EF4-FFF2-40B4-BE49-F238E27FC236}">
                  <a16:creationId xmlns:a16="http://schemas.microsoft.com/office/drawing/2014/main" id="{95345A56-6592-B6A4-C83F-2A9D8A198582}"/>
                </a:ext>
              </a:extLst>
            </p:cNvPr>
            <p:cNvSpPr txBox="1"/>
            <p:nvPr/>
          </p:nvSpPr>
          <p:spPr>
            <a:xfrm>
              <a:off x="5987229" y="5561582"/>
              <a:ext cx="1917701" cy="775931"/>
            </a:xfrm>
            <a:prstGeom prst="rect">
              <a:avLst/>
            </a:prstGeom>
            <a:noFill/>
          </p:spPr>
          <p:txBody>
            <a:bodyPr wrap="square" rtlCol="0">
              <a:spAutoFit/>
            </a:bodyPr>
            <a:lstStyle/>
            <a:p>
              <a:pPr algn="ctr"/>
              <a:r>
                <a:rPr lang="en-US" sz="1400" dirty="0"/>
                <a:t>Optimum particles</a:t>
              </a:r>
            </a:p>
          </p:txBody>
        </p:sp>
        <p:sp>
          <p:nvSpPr>
            <p:cNvPr id="14" name="Line 150">
              <a:extLst>
                <a:ext uri="{FF2B5EF4-FFF2-40B4-BE49-F238E27FC236}">
                  <a16:creationId xmlns:a16="http://schemas.microsoft.com/office/drawing/2014/main" id="{8FC95104-3CBB-A044-70B8-1AA40BAF83F1}"/>
                </a:ext>
              </a:extLst>
            </p:cNvPr>
            <p:cNvSpPr>
              <a:spLocks noChangeShapeType="1"/>
            </p:cNvSpPr>
            <p:nvPr/>
          </p:nvSpPr>
          <p:spPr bwMode="auto">
            <a:xfrm>
              <a:off x="5223204" y="5363818"/>
              <a:ext cx="3273425"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 name="Line 151">
              <a:extLst>
                <a:ext uri="{FF2B5EF4-FFF2-40B4-BE49-F238E27FC236}">
                  <a16:creationId xmlns:a16="http://schemas.microsoft.com/office/drawing/2014/main" id="{A44209C9-BC0A-3592-EE82-C9ABAE40E488}"/>
                </a:ext>
              </a:extLst>
            </p:cNvPr>
            <p:cNvSpPr>
              <a:spLocks noChangeShapeType="1"/>
            </p:cNvSpPr>
            <p:nvPr/>
          </p:nvSpPr>
          <p:spPr bwMode="auto">
            <a:xfrm>
              <a:off x="5223204" y="2087218"/>
              <a:ext cx="3273425"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Line 173">
              <a:extLst>
                <a:ext uri="{FF2B5EF4-FFF2-40B4-BE49-F238E27FC236}">
                  <a16:creationId xmlns:a16="http://schemas.microsoft.com/office/drawing/2014/main" id="{E81A93A2-FE53-CB5D-16C1-DE0EE06924A0}"/>
                </a:ext>
              </a:extLst>
            </p:cNvPr>
            <p:cNvSpPr>
              <a:spLocks noChangeShapeType="1"/>
            </p:cNvSpPr>
            <p:nvPr/>
          </p:nvSpPr>
          <p:spPr bwMode="auto">
            <a:xfrm flipV="1">
              <a:off x="5223204" y="2087218"/>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 name="Line 174">
              <a:extLst>
                <a:ext uri="{FF2B5EF4-FFF2-40B4-BE49-F238E27FC236}">
                  <a16:creationId xmlns:a16="http://schemas.microsoft.com/office/drawing/2014/main" id="{63D5CC29-0C3F-8154-FE33-84B3A79E684B}"/>
                </a:ext>
              </a:extLst>
            </p:cNvPr>
            <p:cNvSpPr>
              <a:spLocks noChangeShapeType="1"/>
            </p:cNvSpPr>
            <p:nvPr/>
          </p:nvSpPr>
          <p:spPr bwMode="auto">
            <a:xfrm flipV="1">
              <a:off x="8496629" y="2087218"/>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 name="Freeform 196">
              <a:extLst>
                <a:ext uri="{FF2B5EF4-FFF2-40B4-BE49-F238E27FC236}">
                  <a16:creationId xmlns:a16="http://schemas.microsoft.com/office/drawing/2014/main" id="{1C4139EB-974F-75AA-F10E-D12833383218}"/>
                </a:ext>
              </a:extLst>
            </p:cNvPr>
            <p:cNvSpPr>
              <a:spLocks noEditPoints="1"/>
            </p:cNvSpPr>
            <p:nvPr/>
          </p:nvSpPr>
          <p:spPr bwMode="auto">
            <a:xfrm>
              <a:off x="7321879" y="3147668"/>
              <a:ext cx="133350" cy="133350"/>
            </a:xfrm>
            <a:custGeom>
              <a:avLst/>
              <a:gdLst>
                <a:gd name="T0" fmla="*/ 112 w 224"/>
                <a:gd name="T1" fmla="*/ 11 h 224"/>
                <a:gd name="T2" fmla="*/ 213 w 224"/>
                <a:gd name="T3" fmla="*/ 112 h 224"/>
                <a:gd name="T4" fmla="*/ 213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6"/>
                    <a:pt x="213" y="112"/>
                  </a:cubicBezTo>
                  <a:lnTo>
                    <a:pt x="213" y="112"/>
                  </a:lnTo>
                  <a:cubicBezTo>
                    <a:pt x="213"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Freeform 197">
              <a:extLst>
                <a:ext uri="{FF2B5EF4-FFF2-40B4-BE49-F238E27FC236}">
                  <a16:creationId xmlns:a16="http://schemas.microsoft.com/office/drawing/2014/main" id="{775D9FF7-6195-0952-CD1F-5242BFCAA7D7}"/>
                </a:ext>
              </a:extLst>
            </p:cNvPr>
            <p:cNvSpPr>
              <a:spLocks noEditPoints="1"/>
            </p:cNvSpPr>
            <p:nvPr/>
          </p:nvSpPr>
          <p:spPr bwMode="auto">
            <a:xfrm>
              <a:off x="7726692" y="3573118"/>
              <a:ext cx="134938" cy="133350"/>
            </a:xfrm>
            <a:custGeom>
              <a:avLst/>
              <a:gdLst>
                <a:gd name="T0" fmla="*/ 112 w 224"/>
                <a:gd name="T1" fmla="*/ 11 h 224"/>
                <a:gd name="T2" fmla="*/ 214 w 224"/>
                <a:gd name="T3" fmla="*/ 112 h 224"/>
                <a:gd name="T4" fmla="*/ 214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4" y="56"/>
                    <a:pt x="214" y="112"/>
                  </a:cubicBezTo>
                  <a:lnTo>
                    <a:pt x="214" y="112"/>
                  </a:lnTo>
                  <a:cubicBezTo>
                    <a:pt x="214"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Freeform 198">
              <a:extLst>
                <a:ext uri="{FF2B5EF4-FFF2-40B4-BE49-F238E27FC236}">
                  <a16:creationId xmlns:a16="http://schemas.microsoft.com/office/drawing/2014/main" id="{D4579A4E-E5C6-BF8A-D1E2-D786C3A63553}"/>
                </a:ext>
              </a:extLst>
            </p:cNvPr>
            <p:cNvSpPr>
              <a:spLocks noEditPoints="1"/>
            </p:cNvSpPr>
            <p:nvPr/>
          </p:nvSpPr>
          <p:spPr bwMode="auto">
            <a:xfrm>
              <a:off x="7253617" y="3101631"/>
              <a:ext cx="133350" cy="133350"/>
            </a:xfrm>
            <a:custGeom>
              <a:avLst/>
              <a:gdLst>
                <a:gd name="T0" fmla="*/ 112 w 224"/>
                <a:gd name="T1" fmla="*/ 11 h 224"/>
                <a:gd name="T2" fmla="*/ 213 w 224"/>
                <a:gd name="T3" fmla="*/ 112 h 224"/>
                <a:gd name="T4" fmla="*/ 213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6"/>
                    <a:pt x="213" y="112"/>
                  </a:cubicBezTo>
                  <a:lnTo>
                    <a:pt x="213" y="112"/>
                  </a:lnTo>
                  <a:cubicBezTo>
                    <a:pt x="213"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Freeform 199">
              <a:extLst>
                <a:ext uri="{FF2B5EF4-FFF2-40B4-BE49-F238E27FC236}">
                  <a16:creationId xmlns:a16="http://schemas.microsoft.com/office/drawing/2014/main" id="{3222F714-4FB9-0662-73F9-E5D49D6D85F2}"/>
                </a:ext>
              </a:extLst>
            </p:cNvPr>
            <p:cNvSpPr>
              <a:spLocks noEditPoints="1"/>
            </p:cNvSpPr>
            <p:nvPr/>
          </p:nvSpPr>
          <p:spPr bwMode="auto">
            <a:xfrm>
              <a:off x="7198054" y="2993681"/>
              <a:ext cx="133350" cy="133350"/>
            </a:xfrm>
            <a:custGeom>
              <a:avLst/>
              <a:gdLst>
                <a:gd name="T0" fmla="*/ 112 w 224"/>
                <a:gd name="T1" fmla="*/ 11 h 224"/>
                <a:gd name="T2" fmla="*/ 213 w 224"/>
                <a:gd name="T3" fmla="*/ 112 h 224"/>
                <a:gd name="T4" fmla="*/ 213 w 224"/>
                <a:gd name="T5" fmla="*/ 112 h 224"/>
                <a:gd name="T6" fmla="*/ 112 w 224"/>
                <a:gd name="T7" fmla="*/ 214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6"/>
                    <a:pt x="213" y="112"/>
                  </a:cubicBezTo>
                  <a:lnTo>
                    <a:pt x="213" y="112"/>
                  </a:lnTo>
                  <a:cubicBezTo>
                    <a:pt x="213" y="168"/>
                    <a:pt x="168" y="214"/>
                    <a:pt x="112" y="214"/>
                  </a:cubicBezTo>
                  <a:cubicBezTo>
                    <a:pt x="56" y="214"/>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Freeform 200">
              <a:extLst>
                <a:ext uri="{FF2B5EF4-FFF2-40B4-BE49-F238E27FC236}">
                  <a16:creationId xmlns:a16="http://schemas.microsoft.com/office/drawing/2014/main" id="{595DABD0-841F-7C11-6D23-7A7F730A2431}"/>
                </a:ext>
              </a:extLst>
            </p:cNvPr>
            <p:cNvSpPr>
              <a:spLocks noEditPoints="1"/>
            </p:cNvSpPr>
            <p:nvPr/>
          </p:nvSpPr>
          <p:spPr bwMode="auto">
            <a:xfrm>
              <a:off x="7256792" y="3179418"/>
              <a:ext cx="133350" cy="133350"/>
            </a:xfrm>
            <a:custGeom>
              <a:avLst/>
              <a:gdLst>
                <a:gd name="T0" fmla="*/ 112 w 224"/>
                <a:gd name="T1" fmla="*/ 11 h 224"/>
                <a:gd name="T2" fmla="*/ 213 w 224"/>
                <a:gd name="T3" fmla="*/ 112 h 224"/>
                <a:gd name="T4" fmla="*/ 213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6"/>
                    <a:pt x="213" y="112"/>
                  </a:cubicBezTo>
                  <a:lnTo>
                    <a:pt x="213" y="112"/>
                  </a:lnTo>
                  <a:cubicBezTo>
                    <a:pt x="213"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Freeform 201">
              <a:extLst>
                <a:ext uri="{FF2B5EF4-FFF2-40B4-BE49-F238E27FC236}">
                  <a16:creationId xmlns:a16="http://schemas.microsoft.com/office/drawing/2014/main" id="{A01A95FE-967B-7B21-8405-A15A87E6F096}"/>
                </a:ext>
              </a:extLst>
            </p:cNvPr>
            <p:cNvSpPr>
              <a:spLocks noEditPoints="1"/>
            </p:cNvSpPr>
            <p:nvPr/>
          </p:nvSpPr>
          <p:spPr bwMode="auto">
            <a:xfrm>
              <a:off x="7313942" y="3107981"/>
              <a:ext cx="134938" cy="133350"/>
            </a:xfrm>
            <a:custGeom>
              <a:avLst/>
              <a:gdLst>
                <a:gd name="T0" fmla="*/ 112 w 224"/>
                <a:gd name="T1" fmla="*/ 10 h 224"/>
                <a:gd name="T2" fmla="*/ 214 w 224"/>
                <a:gd name="T3" fmla="*/ 112 h 224"/>
                <a:gd name="T4" fmla="*/ 214 w 224"/>
                <a:gd name="T5" fmla="*/ 112 h 224"/>
                <a:gd name="T6" fmla="*/ 112 w 224"/>
                <a:gd name="T7" fmla="*/ 213 h 224"/>
                <a:gd name="T8" fmla="*/ 11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4" y="56"/>
                    <a:pt x="214" y="112"/>
                  </a:cubicBezTo>
                  <a:lnTo>
                    <a:pt x="214" y="112"/>
                  </a:lnTo>
                  <a:cubicBezTo>
                    <a:pt x="214" y="168"/>
                    <a:pt x="168" y="213"/>
                    <a:pt x="112" y="213"/>
                  </a:cubicBezTo>
                  <a:cubicBezTo>
                    <a:pt x="56" y="213"/>
                    <a:pt x="11" y="168"/>
                    <a:pt x="11" y="112"/>
                  </a:cubicBezTo>
                  <a:cubicBezTo>
                    <a:pt x="11" y="56"/>
                    <a:pt x="56" y="10"/>
                    <a:pt x="112" y="10"/>
                  </a:cubicBezTo>
                  <a:close/>
                  <a:moveTo>
                    <a:pt x="112" y="0"/>
                  </a:moveTo>
                  <a:cubicBezTo>
                    <a:pt x="50" y="0"/>
                    <a:pt x="0" y="50"/>
                    <a:pt x="0" y="112"/>
                  </a:cubicBezTo>
                  <a:cubicBezTo>
                    <a:pt x="0" y="173"/>
                    <a:pt x="50" y="224"/>
                    <a:pt x="112" y="224"/>
                  </a:cubicBezTo>
                  <a:cubicBezTo>
                    <a:pt x="174" y="224"/>
                    <a:pt x="224" y="173"/>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Freeform 202">
              <a:extLst>
                <a:ext uri="{FF2B5EF4-FFF2-40B4-BE49-F238E27FC236}">
                  <a16:creationId xmlns:a16="http://schemas.microsoft.com/office/drawing/2014/main" id="{6DFED0F6-E507-D72A-0CC5-70BA85592786}"/>
                </a:ext>
              </a:extLst>
            </p:cNvPr>
            <p:cNvSpPr>
              <a:spLocks noEditPoints="1"/>
            </p:cNvSpPr>
            <p:nvPr/>
          </p:nvSpPr>
          <p:spPr bwMode="auto">
            <a:xfrm>
              <a:off x="7510792" y="3150843"/>
              <a:ext cx="134938" cy="134938"/>
            </a:xfrm>
            <a:custGeom>
              <a:avLst/>
              <a:gdLst>
                <a:gd name="T0" fmla="*/ 112 w 224"/>
                <a:gd name="T1" fmla="*/ 10 h 224"/>
                <a:gd name="T2" fmla="*/ 213 w 224"/>
                <a:gd name="T3" fmla="*/ 112 h 224"/>
                <a:gd name="T4" fmla="*/ 213 w 224"/>
                <a:gd name="T5" fmla="*/ 112 h 224"/>
                <a:gd name="T6" fmla="*/ 112 w 224"/>
                <a:gd name="T7" fmla="*/ 213 h 224"/>
                <a:gd name="T8" fmla="*/ 10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3" y="56"/>
                    <a:pt x="213" y="112"/>
                  </a:cubicBezTo>
                  <a:lnTo>
                    <a:pt x="213" y="112"/>
                  </a:lnTo>
                  <a:cubicBezTo>
                    <a:pt x="213" y="168"/>
                    <a:pt x="168" y="213"/>
                    <a:pt x="112" y="213"/>
                  </a:cubicBezTo>
                  <a:cubicBezTo>
                    <a:pt x="56" y="213"/>
                    <a:pt x="10" y="168"/>
                    <a:pt x="10" y="112"/>
                  </a:cubicBezTo>
                  <a:cubicBezTo>
                    <a:pt x="10" y="56"/>
                    <a:pt x="56" y="10"/>
                    <a:pt x="112" y="10"/>
                  </a:cubicBezTo>
                  <a:close/>
                  <a:moveTo>
                    <a:pt x="112" y="0"/>
                  </a:moveTo>
                  <a:cubicBezTo>
                    <a:pt x="50" y="0"/>
                    <a:pt x="0" y="50"/>
                    <a:pt x="0" y="112"/>
                  </a:cubicBezTo>
                  <a:cubicBezTo>
                    <a:pt x="0" y="173"/>
                    <a:pt x="50" y="224"/>
                    <a:pt x="112" y="224"/>
                  </a:cubicBezTo>
                  <a:cubicBezTo>
                    <a:pt x="174" y="224"/>
                    <a:pt x="224" y="173"/>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Freeform 203">
              <a:extLst>
                <a:ext uri="{FF2B5EF4-FFF2-40B4-BE49-F238E27FC236}">
                  <a16:creationId xmlns:a16="http://schemas.microsoft.com/office/drawing/2014/main" id="{149C3619-821F-B573-2169-F46D2513F218}"/>
                </a:ext>
              </a:extLst>
            </p:cNvPr>
            <p:cNvSpPr>
              <a:spLocks noEditPoints="1"/>
            </p:cNvSpPr>
            <p:nvPr/>
          </p:nvSpPr>
          <p:spPr bwMode="auto">
            <a:xfrm>
              <a:off x="7386967" y="3322293"/>
              <a:ext cx="133350" cy="133350"/>
            </a:xfrm>
            <a:custGeom>
              <a:avLst/>
              <a:gdLst>
                <a:gd name="T0" fmla="*/ 112 w 224"/>
                <a:gd name="T1" fmla="*/ 11 h 224"/>
                <a:gd name="T2" fmla="*/ 213 w 224"/>
                <a:gd name="T3" fmla="*/ 112 h 224"/>
                <a:gd name="T4" fmla="*/ 213 w 224"/>
                <a:gd name="T5" fmla="*/ 112 h 224"/>
                <a:gd name="T6" fmla="*/ 112 w 224"/>
                <a:gd name="T7" fmla="*/ 214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7"/>
                    <a:pt x="213" y="112"/>
                  </a:cubicBezTo>
                  <a:lnTo>
                    <a:pt x="213" y="112"/>
                  </a:lnTo>
                  <a:cubicBezTo>
                    <a:pt x="213" y="168"/>
                    <a:pt x="168" y="214"/>
                    <a:pt x="112" y="214"/>
                  </a:cubicBezTo>
                  <a:cubicBezTo>
                    <a:pt x="56" y="214"/>
                    <a:pt x="11" y="168"/>
                    <a:pt x="11" y="112"/>
                  </a:cubicBezTo>
                  <a:cubicBezTo>
                    <a:pt x="11" y="57"/>
                    <a:pt x="56" y="11"/>
                    <a:pt x="112" y="11"/>
                  </a:cubicBezTo>
                  <a:close/>
                  <a:moveTo>
                    <a:pt x="112" y="0"/>
                  </a:moveTo>
                  <a:cubicBezTo>
                    <a:pt x="50" y="0"/>
                    <a:pt x="0" y="51"/>
                    <a:pt x="0" y="112"/>
                  </a:cubicBezTo>
                  <a:cubicBezTo>
                    <a:pt x="0" y="174"/>
                    <a:pt x="50" y="224"/>
                    <a:pt x="112" y="224"/>
                  </a:cubicBezTo>
                  <a:cubicBezTo>
                    <a:pt x="174" y="224"/>
                    <a:pt x="224" y="174"/>
                    <a:pt x="224" y="112"/>
                  </a:cubicBezTo>
                  <a:lnTo>
                    <a:pt x="224" y="112"/>
                  </a:lnTo>
                  <a:cubicBezTo>
                    <a:pt x="224" y="51"/>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Freeform 204">
              <a:extLst>
                <a:ext uri="{FF2B5EF4-FFF2-40B4-BE49-F238E27FC236}">
                  <a16:creationId xmlns:a16="http://schemas.microsoft.com/office/drawing/2014/main" id="{8516F0D9-B7DD-5740-AF04-8B7BC7D839E3}"/>
                </a:ext>
              </a:extLst>
            </p:cNvPr>
            <p:cNvSpPr>
              <a:spLocks noEditPoints="1"/>
            </p:cNvSpPr>
            <p:nvPr/>
          </p:nvSpPr>
          <p:spPr bwMode="auto">
            <a:xfrm>
              <a:off x="7315529" y="3142906"/>
              <a:ext cx="133350" cy="133350"/>
            </a:xfrm>
            <a:custGeom>
              <a:avLst/>
              <a:gdLst>
                <a:gd name="T0" fmla="*/ 112 w 224"/>
                <a:gd name="T1" fmla="*/ 11 h 224"/>
                <a:gd name="T2" fmla="*/ 214 w 224"/>
                <a:gd name="T3" fmla="*/ 112 h 224"/>
                <a:gd name="T4" fmla="*/ 214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4" y="56"/>
                    <a:pt x="214" y="112"/>
                  </a:cubicBezTo>
                  <a:lnTo>
                    <a:pt x="214" y="112"/>
                  </a:lnTo>
                  <a:cubicBezTo>
                    <a:pt x="214"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7" name="Freeform 205">
              <a:extLst>
                <a:ext uri="{FF2B5EF4-FFF2-40B4-BE49-F238E27FC236}">
                  <a16:creationId xmlns:a16="http://schemas.microsoft.com/office/drawing/2014/main" id="{16B0FB59-155F-B65C-C54F-3EF9AF6771C0}"/>
                </a:ext>
              </a:extLst>
            </p:cNvPr>
            <p:cNvSpPr>
              <a:spLocks noEditPoints="1"/>
            </p:cNvSpPr>
            <p:nvPr/>
          </p:nvSpPr>
          <p:spPr bwMode="auto">
            <a:xfrm>
              <a:off x="6880554" y="3946181"/>
              <a:ext cx="133350" cy="133350"/>
            </a:xfrm>
            <a:custGeom>
              <a:avLst/>
              <a:gdLst>
                <a:gd name="T0" fmla="*/ 112 w 224"/>
                <a:gd name="T1" fmla="*/ 10 h 224"/>
                <a:gd name="T2" fmla="*/ 213 w 224"/>
                <a:gd name="T3" fmla="*/ 112 h 224"/>
                <a:gd name="T4" fmla="*/ 213 w 224"/>
                <a:gd name="T5" fmla="*/ 112 h 224"/>
                <a:gd name="T6" fmla="*/ 112 w 224"/>
                <a:gd name="T7" fmla="*/ 213 h 224"/>
                <a:gd name="T8" fmla="*/ 10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3" y="56"/>
                    <a:pt x="213" y="112"/>
                  </a:cubicBezTo>
                  <a:lnTo>
                    <a:pt x="213" y="112"/>
                  </a:lnTo>
                  <a:cubicBezTo>
                    <a:pt x="213" y="168"/>
                    <a:pt x="168" y="213"/>
                    <a:pt x="112" y="213"/>
                  </a:cubicBezTo>
                  <a:cubicBezTo>
                    <a:pt x="56" y="213"/>
                    <a:pt x="10" y="168"/>
                    <a:pt x="10" y="112"/>
                  </a:cubicBezTo>
                  <a:cubicBezTo>
                    <a:pt x="10" y="56"/>
                    <a:pt x="56" y="10"/>
                    <a:pt x="112" y="10"/>
                  </a:cubicBezTo>
                  <a:close/>
                  <a:moveTo>
                    <a:pt x="112" y="0"/>
                  </a:moveTo>
                  <a:cubicBezTo>
                    <a:pt x="50" y="0"/>
                    <a:pt x="0" y="50"/>
                    <a:pt x="0" y="112"/>
                  </a:cubicBezTo>
                  <a:cubicBezTo>
                    <a:pt x="0" y="174"/>
                    <a:pt x="50" y="224"/>
                    <a:pt x="112" y="224"/>
                  </a:cubicBezTo>
                  <a:cubicBezTo>
                    <a:pt x="173" y="224"/>
                    <a:pt x="224" y="174"/>
                    <a:pt x="224" y="112"/>
                  </a:cubicBezTo>
                  <a:lnTo>
                    <a:pt x="224" y="112"/>
                  </a:lnTo>
                  <a:cubicBezTo>
                    <a:pt x="224" y="50"/>
                    <a:pt x="173"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 name="Line 210">
              <a:extLst>
                <a:ext uri="{FF2B5EF4-FFF2-40B4-BE49-F238E27FC236}">
                  <a16:creationId xmlns:a16="http://schemas.microsoft.com/office/drawing/2014/main" id="{9E45AC36-C817-FFF5-B589-0267C0477BCF}"/>
                </a:ext>
              </a:extLst>
            </p:cNvPr>
            <p:cNvSpPr>
              <a:spLocks noChangeShapeType="1"/>
            </p:cNvSpPr>
            <p:nvPr/>
          </p:nvSpPr>
          <p:spPr bwMode="auto">
            <a:xfrm>
              <a:off x="1069975" y="5373343"/>
              <a:ext cx="3273425"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 name="Line 211">
              <a:extLst>
                <a:ext uri="{FF2B5EF4-FFF2-40B4-BE49-F238E27FC236}">
                  <a16:creationId xmlns:a16="http://schemas.microsoft.com/office/drawing/2014/main" id="{DFFA518E-9919-B751-4747-72E139343E02}"/>
                </a:ext>
              </a:extLst>
            </p:cNvPr>
            <p:cNvSpPr>
              <a:spLocks noChangeShapeType="1"/>
            </p:cNvSpPr>
            <p:nvPr/>
          </p:nvSpPr>
          <p:spPr bwMode="auto">
            <a:xfrm>
              <a:off x="1069975" y="2096743"/>
              <a:ext cx="3273425"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 name="Line 225">
              <a:extLst>
                <a:ext uri="{FF2B5EF4-FFF2-40B4-BE49-F238E27FC236}">
                  <a16:creationId xmlns:a16="http://schemas.microsoft.com/office/drawing/2014/main" id="{7E08D80D-165E-E79B-089D-34873405FFAF}"/>
                </a:ext>
              </a:extLst>
            </p:cNvPr>
            <p:cNvSpPr>
              <a:spLocks noChangeShapeType="1"/>
            </p:cNvSpPr>
            <p:nvPr/>
          </p:nvSpPr>
          <p:spPr bwMode="auto">
            <a:xfrm>
              <a:off x="4343400" y="2096743"/>
              <a:ext cx="0" cy="33338"/>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 name="Line 233">
              <a:extLst>
                <a:ext uri="{FF2B5EF4-FFF2-40B4-BE49-F238E27FC236}">
                  <a16:creationId xmlns:a16="http://schemas.microsoft.com/office/drawing/2014/main" id="{0174EC27-8EBC-1A65-3989-810888ACF125}"/>
                </a:ext>
              </a:extLst>
            </p:cNvPr>
            <p:cNvSpPr>
              <a:spLocks noChangeShapeType="1"/>
            </p:cNvSpPr>
            <p:nvPr/>
          </p:nvSpPr>
          <p:spPr bwMode="auto">
            <a:xfrm flipV="1">
              <a:off x="1069975" y="2096743"/>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 name="Line 234">
              <a:extLst>
                <a:ext uri="{FF2B5EF4-FFF2-40B4-BE49-F238E27FC236}">
                  <a16:creationId xmlns:a16="http://schemas.microsoft.com/office/drawing/2014/main" id="{6EDCB728-7566-DFF7-47CA-6A420BE81A26}"/>
                </a:ext>
              </a:extLst>
            </p:cNvPr>
            <p:cNvSpPr>
              <a:spLocks noChangeShapeType="1"/>
            </p:cNvSpPr>
            <p:nvPr/>
          </p:nvSpPr>
          <p:spPr bwMode="auto">
            <a:xfrm flipV="1">
              <a:off x="4343400" y="2096743"/>
              <a:ext cx="0" cy="327660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 name="Line 248">
              <a:extLst>
                <a:ext uri="{FF2B5EF4-FFF2-40B4-BE49-F238E27FC236}">
                  <a16:creationId xmlns:a16="http://schemas.microsoft.com/office/drawing/2014/main" id="{FCAB0C85-ED06-3D97-191C-95A01E6D7D6B}"/>
                </a:ext>
              </a:extLst>
            </p:cNvPr>
            <p:cNvSpPr>
              <a:spLocks noChangeShapeType="1"/>
            </p:cNvSpPr>
            <p:nvPr/>
          </p:nvSpPr>
          <p:spPr bwMode="auto">
            <a:xfrm flipH="1">
              <a:off x="4311650" y="2096743"/>
              <a:ext cx="31750" cy="0"/>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 name="Freeform 256">
              <a:extLst>
                <a:ext uri="{FF2B5EF4-FFF2-40B4-BE49-F238E27FC236}">
                  <a16:creationId xmlns:a16="http://schemas.microsoft.com/office/drawing/2014/main" id="{61A31AD8-6EFE-D470-A01A-0D135B3E3DCB}"/>
                </a:ext>
              </a:extLst>
            </p:cNvPr>
            <p:cNvSpPr>
              <a:spLocks noEditPoints="1"/>
            </p:cNvSpPr>
            <p:nvPr/>
          </p:nvSpPr>
          <p:spPr bwMode="auto">
            <a:xfrm>
              <a:off x="3670300" y="4789143"/>
              <a:ext cx="133350" cy="133350"/>
            </a:xfrm>
            <a:custGeom>
              <a:avLst/>
              <a:gdLst>
                <a:gd name="T0" fmla="*/ 112 w 224"/>
                <a:gd name="T1" fmla="*/ 11 h 224"/>
                <a:gd name="T2" fmla="*/ 213 w 224"/>
                <a:gd name="T3" fmla="*/ 112 h 224"/>
                <a:gd name="T4" fmla="*/ 213 w 224"/>
                <a:gd name="T5" fmla="*/ 112 h 224"/>
                <a:gd name="T6" fmla="*/ 112 w 224"/>
                <a:gd name="T7" fmla="*/ 214 h 224"/>
                <a:gd name="T8" fmla="*/ 10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7"/>
                    <a:pt x="213" y="112"/>
                  </a:cubicBezTo>
                  <a:lnTo>
                    <a:pt x="213" y="112"/>
                  </a:lnTo>
                  <a:cubicBezTo>
                    <a:pt x="213" y="168"/>
                    <a:pt x="168" y="214"/>
                    <a:pt x="112" y="214"/>
                  </a:cubicBezTo>
                  <a:cubicBezTo>
                    <a:pt x="56" y="214"/>
                    <a:pt x="10" y="168"/>
                    <a:pt x="10" y="112"/>
                  </a:cubicBezTo>
                  <a:cubicBezTo>
                    <a:pt x="10" y="57"/>
                    <a:pt x="56" y="11"/>
                    <a:pt x="112" y="11"/>
                  </a:cubicBezTo>
                  <a:close/>
                  <a:moveTo>
                    <a:pt x="112" y="0"/>
                  </a:moveTo>
                  <a:cubicBezTo>
                    <a:pt x="50" y="0"/>
                    <a:pt x="0" y="51"/>
                    <a:pt x="0" y="112"/>
                  </a:cubicBezTo>
                  <a:cubicBezTo>
                    <a:pt x="0" y="174"/>
                    <a:pt x="50" y="224"/>
                    <a:pt x="112" y="224"/>
                  </a:cubicBezTo>
                  <a:cubicBezTo>
                    <a:pt x="174" y="224"/>
                    <a:pt x="224" y="174"/>
                    <a:pt x="224" y="112"/>
                  </a:cubicBezTo>
                  <a:lnTo>
                    <a:pt x="224" y="112"/>
                  </a:lnTo>
                  <a:cubicBezTo>
                    <a:pt x="224" y="51"/>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Freeform 257">
              <a:extLst>
                <a:ext uri="{FF2B5EF4-FFF2-40B4-BE49-F238E27FC236}">
                  <a16:creationId xmlns:a16="http://schemas.microsoft.com/office/drawing/2014/main" id="{DE373DBD-6424-B703-F4DC-2B4912B2FE24}"/>
                </a:ext>
              </a:extLst>
            </p:cNvPr>
            <p:cNvSpPr>
              <a:spLocks noEditPoints="1"/>
            </p:cNvSpPr>
            <p:nvPr/>
          </p:nvSpPr>
          <p:spPr bwMode="auto">
            <a:xfrm>
              <a:off x="3968750" y="2126906"/>
              <a:ext cx="133350" cy="133350"/>
            </a:xfrm>
            <a:custGeom>
              <a:avLst/>
              <a:gdLst>
                <a:gd name="T0" fmla="*/ 112 w 224"/>
                <a:gd name="T1" fmla="*/ 11 h 224"/>
                <a:gd name="T2" fmla="*/ 214 w 224"/>
                <a:gd name="T3" fmla="*/ 112 h 224"/>
                <a:gd name="T4" fmla="*/ 214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4" y="56"/>
                    <a:pt x="214" y="112"/>
                  </a:cubicBezTo>
                  <a:lnTo>
                    <a:pt x="214" y="112"/>
                  </a:lnTo>
                  <a:cubicBezTo>
                    <a:pt x="214" y="168"/>
                    <a:pt x="168" y="213"/>
                    <a:pt x="112" y="213"/>
                  </a:cubicBezTo>
                  <a:cubicBezTo>
                    <a:pt x="56" y="213"/>
                    <a:pt x="11" y="168"/>
                    <a:pt x="11" y="112"/>
                  </a:cubicBezTo>
                  <a:cubicBezTo>
                    <a:pt x="11" y="56"/>
                    <a:pt x="56" y="11"/>
                    <a:pt x="112" y="11"/>
                  </a:cubicBezTo>
                  <a:close/>
                  <a:moveTo>
                    <a:pt x="112" y="0"/>
                  </a:moveTo>
                  <a:cubicBezTo>
                    <a:pt x="51" y="0"/>
                    <a:pt x="0" y="50"/>
                    <a:pt x="0" y="112"/>
                  </a:cubicBezTo>
                  <a:cubicBezTo>
                    <a:pt x="0" y="174"/>
                    <a:pt x="51"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Freeform 258">
              <a:extLst>
                <a:ext uri="{FF2B5EF4-FFF2-40B4-BE49-F238E27FC236}">
                  <a16:creationId xmlns:a16="http://schemas.microsoft.com/office/drawing/2014/main" id="{824AFF03-C4F5-4858-C772-5D90B8E8DE56}"/>
                </a:ext>
              </a:extLst>
            </p:cNvPr>
            <p:cNvSpPr>
              <a:spLocks noEditPoints="1"/>
            </p:cNvSpPr>
            <p:nvPr/>
          </p:nvSpPr>
          <p:spPr bwMode="auto">
            <a:xfrm>
              <a:off x="1419225" y="2171356"/>
              <a:ext cx="133350" cy="133350"/>
            </a:xfrm>
            <a:custGeom>
              <a:avLst/>
              <a:gdLst>
                <a:gd name="T0" fmla="*/ 112 w 224"/>
                <a:gd name="T1" fmla="*/ 10 h 224"/>
                <a:gd name="T2" fmla="*/ 214 w 224"/>
                <a:gd name="T3" fmla="*/ 112 h 224"/>
                <a:gd name="T4" fmla="*/ 214 w 224"/>
                <a:gd name="T5" fmla="*/ 112 h 224"/>
                <a:gd name="T6" fmla="*/ 112 w 224"/>
                <a:gd name="T7" fmla="*/ 213 h 224"/>
                <a:gd name="T8" fmla="*/ 11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4" y="56"/>
                    <a:pt x="214" y="112"/>
                  </a:cubicBezTo>
                  <a:lnTo>
                    <a:pt x="214" y="112"/>
                  </a:lnTo>
                  <a:cubicBezTo>
                    <a:pt x="214" y="168"/>
                    <a:pt x="168" y="213"/>
                    <a:pt x="112" y="213"/>
                  </a:cubicBezTo>
                  <a:cubicBezTo>
                    <a:pt x="56" y="213"/>
                    <a:pt x="11" y="168"/>
                    <a:pt x="11" y="112"/>
                  </a:cubicBezTo>
                  <a:cubicBezTo>
                    <a:pt x="11" y="56"/>
                    <a:pt x="56" y="10"/>
                    <a:pt x="112" y="10"/>
                  </a:cubicBezTo>
                  <a:close/>
                  <a:moveTo>
                    <a:pt x="112" y="0"/>
                  </a:moveTo>
                  <a:cubicBezTo>
                    <a:pt x="51" y="0"/>
                    <a:pt x="0" y="50"/>
                    <a:pt x="0" y="112"/>
                  </a:cubicBezTo>
                  <a:cubicBezTo>
                    <a:pt x="0" y="173"/>
                    <a:pt x="51" y="224"/>
                    <a:pt x="112" y="224"/>
                  </a:cubicBezTo>
                  <a:cubicBezTo>
                    <a:pt x="174" y="224"/>
                    <a:pt x="224" y="173"/>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7" name="Freeform 259">
              <a:extLst>
                <a:ext uri="{FF2B5EF4-FFF2-40B4-BE49-F238E27FC236}">
                  <a16:creationId xmlns:a16="http://schemas.microsoft.com/office/drawing/2014/main" id="{F7C9383B-A34A-988A-139F-7F792EB1534A}"/>
                </a:ext>
              </a:extLst>
            </p:cNvPr>
            <p:cNvSpPr>
              <a:spLocks noEditPoints="1"/>
            </p:cNvSpPr>
            <p:nvPr/>
          </p:nvSpPr>
          <p:spPr bwMode="auto">
            <a:xfrm>
              <a:off x="3994150" y="3715993"/>
              <a:ext cx="133350" cy="134938"/>
            </a:xfrm>
            <a:custGeom>
              <a:avLst/>
              <a:gdLst>
                <a:gd name="T0" fmla="*/ 112 w 224"/>
                <a:gd name="T1" fmla="*/ 10 h 224"/>
                <a:gd name="T2" fmla="*/ 213 w 224"/>
                <a:gd name="T3" fmla="*/ 112 h 224"/>
                <a:gd name="T4" fmla="*/ 213 w 224"/>
                <a:gd name="T5" fmla="*/ 112 h 224"/>
                <a:gd name="T6" fmla="*/ 112 w 224"/>
                <a:gd name="T7" fmla="*/ 213 h 224"/>
                <a:gd name="T8" fmla="*/ 11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3" y="56"/>
                    <a:pt x="213" y="112"/>
                  </a:cubicBezTo>
                  <a:lnTo>
                    <a:pt x="213" y="112"/>
                  </a:lnTo>
                  <a:cubicBezTo>
                    <a:pt x="213" y="168"/>
                    <a:pt x="168" y="213"/>
                    <a:pt x="112" y="213"/>
                  </a:cubicBezTo>
                  <a:cubicBezTo>
                    <a:pt x="56" y="213"/>
                    <a:pt x="11" y="168"/>
                    <a:pt x="11" y="112"/>
                  </a:cubicBezTo>
                  <a:cubicBezTo>
                    <a:pt x="11" y="56"/>
                    <a:pt x="56" y="10"/>
                    <a:pt x="112" y="10"/>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Freeform 260">
              <a:extLst>
                <a:ext uri="{FF2B5EF4-FFF2-40B4-BE49-F238E27FC236}">
                  <a16:creationId xmlns:a16="http://schemas.microsoft.com/office/drawing/2014/main" id="{838073D3-0555-CCD9-CCD1-F96FBECBABAC}"/>
                </a:ext>
              </a:extLst>
            </p:cNvPr>
            <p:cNvSpPr>
              <a:spLocks noEditPoints="1"/>
            </p:cNvSpPr>
            <p:nvPr/>
          </p:nvSpPr>
          <p:spPr bwMode="auto">
            <a:xfrm>
              <a:off x="3073400" y="2685706"/>
              <a:ext cx="133350" cy="133350"/>
            </a:xfrm>
            <a:custGeom>
              <a:avLst/>
              <a:gdLst>
                <a:gd name="T0" fmla="*/ 112 w 224"/>
                <a:gd name="T1" fmla="*/ 10 h 224"/>
                <a:gd name="T2" fmla="*/ 213 w 224"/>
                <a:gd name="T3" fmla="*/ 112 h 224"/>
                <a:gd name="T4" fmla="*/ 213 w 224"/>
                <a:gd name="T5" fmla="*/ 112 h 224"/>
                <a:gd name="T6" fmla="*/ 112 w 224"/>
                <a:gd name="T7" fmla="*/ 213 h 224"/>
                <a:gd name="T8" fmla="*/ 11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3" y="56"/>
                    <a:pt x="213" y="112"/>
                  </a:cubicBezTo>
                  <a:lnTo>
                    <a:pt x="213" y="112"/>
                  </a:lnTo>
                  <a:cubicBezTo>
                    <a:pt x="213" y="167"/>
                    <a:pt x="168" y="213"/>
                    <a:pt x="112" y="213"/>
                  </a:cubicBezTo>
                  <a:cubicBezTo>
                    <a:pt x="56" y="213"/>
                    <a:pt x="11" y="167"/>
                    <a:pt x="11" y="112"/>
                  </a:cubicBezTo>
                  <a:cubicBezTo>
                    <a:pt x="11" y="56"/>
                    <a:pt x="56" y="10"/>
                    <a:pt x="112" y="10"/>
                  </a:cubicBezTo>
                  <a:close/>
                  <a:moveTo>
                    <a:pt x="112" y="0"/>
                  </a:moveTo>
                  <a:cubicBezTo>
                    <a:pt x="50" y="0"/>
                    <a:pt x="0" y="50"/>
                    <a:pt x="0" y="112"/>
                  </a:cubicBezTo>
                  <a:cubicBezTo>
                    <a:pt x="0" y="173"/>
                    <a:pt x="50" y="224"/>
                    <a:pt x="112" y="224"/>
                  </a:cubicBezTo>
                  <a:cubicBezTo>
                    <a:pt x="174" y="224"/>
                    <a:pt x="224" y="173"/>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 name="Freeform 261">
              <a:extLst>
                <a:ext uri="{FF2B5EF4-FFF2-40B4-BE49-F238E27FC236}">
                  <a16:creationId xmlns:a16="http://schemas.microsoft.com/office/drawing/2014/main" id="{5690A28A-1532-75C3-1A4A-64E635C0057E}"/>
                </a:ext>
              </a:extLst>
            </p:cNvPr>
            <p:cNvSpPr>
              <a:spLocks noEditPoints="1"/>
            </p:cNvSpPr>
            <p:nvPr/>
          </p:nvSpPr>
          <p:spPr bwMode="auto">
            <a:xfrm>
              <a:off x="1323975" y="4841531"/>
              <a:ext cx="133350" cy="133350"/>
            </a:xfrm>
            <a:custGeom>
              <a:avLst/>
              <a:gdLst>
                <a:gd name="T0" fmla="*/ 112 w 224"/>
                <a:gd name="T1" fmla="*/ 10 h 224"/>
                <a:gd name="T2" fmla="*/ 213 w 224"/>
                <a:gd name="T3" fmla="*/ 112 h 224"/>
                <a:gd name="T4" fmla="*/ 213 w 224"/>
                <a:gd name="T5" fmla="*/ 112 h 224"/>
                <a:gd name="T6" fmla="*/ 112 w 224"/>
                <a:gd name="T7" fmla="*/ 213 h 224"/>
                <a:gd name="T8" fmla="*/ 10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3" y="56"/>
                    <a:pt x="213" y="112"/>
                  </a:cubicBezTo>
                  <a:lnTo>
                    <a:pt x="213" y="112"/>
                  </a:lnTo>
                  <a:cubicBezTo>
                    <a:pt x="213" y="168"/>
                    <a:pt x="168" y="213"/>
                    <a:pt x="112" y="213"/>
                  </a:cubicBezTo>
                  <a:cubicBezTo>
                    <a:pt x="56" y="213"/>
                    <a:pt x="10" y="168"/>
                    <a:pt x="10" y="112"/>
                  </a:cubicBezTo>
                  <a:cubicBezTo>
                    <a:pt x="10" y="56"/>
                    <a:pt x="56" y="10"/>
                    <a:pt x="112" y="10"/>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Freeform 262">
              <a:extLst>
                <a:ext uri="{FF2B5EF4-FFF2-40B4-BE49-F238E27FC236}">
                  <a16:creationId xmlns:a16="http://schemas.microsoft.com/office/drawing/2014/main" id="{92002499-FECA-B6CD-6D80-E5A2E52A8F92}"/>
                </a:ext>
              </a:extLst>
            </p:cNvPr>
            <p:cNvSpPr>
              <a:spLocks noEditPoints="1"/>
            </p:cNvSpPr>
            <p:nvPr/>
          </p:nvSpPr>
          <p:spPr bwMode="auto">
            <a:xfrm>
              <a:off x="1916113" y="3925543"/>
              <a:ext cx="133350" cy="133350"/>
            </a:xfrm>
            <a:custGeom>
              <a:avLst/>
              <a:gdLst>
                <a:gd name="T0" fmla="*/ 112 w 224"/>
                <a:gd name="T1" fmla="*/ 11 h 224"/>
                <a:gd name="T2" fmla="*/ 213 w 224"/>
                <a:gd name="T3" fmla="*/ 112 h 224"/>
                <a:gd name="T4" fmla="*/ 213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6"/>
                    <a:pt x="213" y="112"/>
                  </a:cubicBezTo>
                  <a:lnTo>
                    <a:pt x="213" y="112"/>
                  </a:lnTo>
                  <a:cubicBezTo>
                    <a:pt x="213"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 name="Freeform 263">
              <a:extLst>
                <a:ext uri="{FF2B5EF4-FFF2-40B4-BE49-F238E27FC236}">
                  <a16:creationId xmlns:a16="http://schemas.microsoft.com/office/drawing/2014/main" id="{2CBCED2D-46F3-ECF1-D0BE-13044683A96D}"/>
                </a:ext>
              </a:extLst>
            </p:cNvPr>
            <p:cNvSpPr>
              <a:spLocks noEditPoints="1"/>
            </p:cNvSpPr>
            <p:nvPr/>
          </p:nvSpPr>
          <p:spPr bwMode="auto">
            <a:xfrm>
              <a:off x="2794000" y="2306293"/>
              <a:ext cx="133350" cy="134938"/>
            </a:xfrm>
            <a:custGeom>
              <a:avLst/>
              <a:gdLst>
                <a:gd name="T0" fmla="*/ 112 w 224"/>
                <a:gd name="T1" fmla="*/ 11 h 224"/>
                <a:gd name="T2" fmla="*/ 213 w 224"/>
                <a:gd name="T3" fmla="*/ 112 h 224"/>
                <a:gd name="T4" fmla="*/ 213 w 224"/>
                <a:gd name="T5" fmla="*/ 112 h 224"/>
                <a:gd name="T6" fmla="*/ 112 w 224"/>
                <a:gd name="T7" fmla="*/ 213 h 224"/>
                <a:gd name="T8" fmla="*/ 10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3" y="56"/>
                    <a:pt x="213" y="112"/>
                  </a:cubicBezTo>
                  <a:lnTo>
                    <a:pt x="213" y="112"/>
                  </a:lnTo>
                  <a:cubicBezTo>
                    <a:pt x="213" y="168"/>
                    <a:pt x="168" y="213"/>
                    <a:pt x="112" y="213"/>
                  </a:cubicBezTo>
                  <a:cubicBezTo>
                    <a:pt x="56" y="213"/>
                    <a:pt x="10" y="168"/>
                    <a:pt x="10" y="112"/>
                  </a:cubicBezTo>
                  <a:cubicBezTo>
                    <a:pt x="10"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2" name="Freeform 264">
              <a:extLst>
                <a:ext uri="{FF2B5EF4-FFF2-40B4-BE49-F238E27FC236}">
                  <a16:creationId xmlns:a16="http://schemas.microsoft.com/office/drawing/2014/main" id="{0CEBCFA7-6B79-FB03-E806-42C228D6C925}"/>
                </a:ext>
              </a:extLst>
            </p:cNvPr>
            <p:cNvSpPr>
              <a:spLocks noEditPoints="1"/>
            </p:cNvSpPr>
            <p:nvPr/>
          </p:nvSpPr>
          <p:spPr bwMode="auto">
            <a:xfrm>
              <a:off x="4137025" y="2711106"/>
              <a:ext cx="134938" cy="134938"/>
            </a:xfrm>
            <a:custGeom>
              <a:avLst/>
              <a:gdLst>
                <a:gd name="T0" fmla="*/ 112 w 224"/>
                <a:gd name="T1" fmla="*/ 11 h 224"/>
                <a:gd name="T2" fmla="*/ 214 w 224"/>
                <a:gd name="T3" fmla="*/ 112 h 224"/>
                <a:gd name="T4" fmla="*/ 214 w 224"/>
                <a:gd name="T5" fmla="*/ 112 h 224"/>
                <a:gd name="T6" fmla="*/ 112 w 224"/>
                <a:gd name="T7" fmla="*/ 213 h 224"/>
                <a:gd name="T8" fmla="*/ 11 w 224"/>
                <a:gd name="T9" fmla="*/ 112 h 224"/>
                <a:gd name="T10" fmla="*/ 112 w 224"/>
                <a:gd name="T11" fmla="*/ 11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1"/>
                  </a:moveTo>
                  <a:cubicBezTo>
                    <a:pt x="168" y="11"/>
                    <a:pt x="214" y="56"/>
                    <a:pt x="214" y="112"/>
                  </a:cubicBezTo>
                  <a:lnTo>
                    <a:pt x="214" y="112"/>
                  </a:lnTo>
                  <a:cubicBezTo>
                    <a:pt x="214" y="168"/>
                    <a:pt x="168" y="213"/>
                    <a:pt x="112" y="213"/>
                  </a:cubicBezTo>
                  <a:cubicBezTo>
                    <a:pt x="56" y="213"/>
                    <a:pt x="11" y="168"/>
                    <a:pt x="11" y="112"/>
                  </a:cubicBezTo>
                  <a:cubicBezTo>
                    <a:pt x="11" y="56"/>
                    <a:pt x="56" y="11"/>
                    <a:pt x="112" y="11"/>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3" name="Freeform 265">
              <a:extLst>
                <a:ext uri="{FF2B5EF4-FFF2-40B4-BE49-F238E27FC236}">
                  <a16:creationId xmlns:a16="http://schemas.microsoft.com/office/drawing/2014/main" id="{58A3BCD9-08F2-8A7E-9ED5-52DEBE3BF1B6}"/>
                </a:ext>
              </a:extLst>
            </p:cNvPr>
            <p:cNvSpPr>
              <a:spLocks noEditPoints="1"/>
            </p:cNvSpPr>
            <p:nvPr/>
          </p:nvSpPr>
          <p:spPr bwMode="auto">
            <a:xfrm>
              <a:off x="4162425" y="2163418"/>
              <a:ext cx="133350" cy="133350"/>
            </a:xfrm>
            <a:custGeom>
              <a:avLst/>
              <a:gdLst>
                <a:gd name="T0" fmla="*/ 112 w 224"/>
                <a:gd name="T1" fmla="*/ 10 h 224"/>
                <a:gd name="T2" fmla="*/ 213 w 224"/>
                <a:gd name="T3" fmla="*/ 112 h 224"/>
                <a:gd name="T4" fmla="*/ 213 w 224"/>
                <a:gd name="T5" fmla="*/ 112 h 224"/>
                <a:gd name="T6" fmla="*/ 112 w 224"/>
                <a:gd name="T7" fmla="*/ 213 h 224"/>
                <a:gd name="T8" fmla="*/ 10 w 224"/>
                <a:gd name="T9" fmla="*/ 112 h 224"/>
                <a:gd name="T10" fmla="*/ 112 w 224"/>
                <a:gd name="T11" fmla="*/ 10 h 224"/>
                <a:gd name="T12" fmla="*/ 112 w 224"/>
                <a:gd name="T13" fmla="*/ 0 h 224"/>
                <a:gd name="T14" fmla="*/ 0 w 224"/>
                <a:gd name="T15" fmla="*/ 112 h 224"/>
                <a:gd name="T16" fmla="*/ 112 w 224"/>
                <a:gd name="T17" fmla="*/ 224 h 224"/>
                <a:gd name="T18" fmla="*/ 224 w 224"/>
                <a:gd name="T19" fmla="*/ 112 h 224"/>
                <a:gd name="T20" fmla="*/ 224 w 224"/>
                <a:gd name="T21" fmla="*/ 112 h 224"/>
                <a:gd name="T22" fmla="*/ 112 w 224"/>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112" y="10"/>
                  </a:moveTo>
                  <a:cubicBezTo>
                    <a:pt x="168" y="10"/>
                    <a:pt x="213" y="56"/>
                    <a:pt x="213" y="112"/>
                  </a:cubicBezTo>
                  <a:lnTo>
                    <a:pt x="213" y="112"/>
                  </a:lnTo>
                  <a:cubicBezTo>
                    <a:pt x="213" y="168"/>
                    <a:pt x="168" y="213"/>
                    <a:pt x="112" y="213"/>
                  </a:cubicBezTo>
                  <a:cubicBezTo>
                    <a:pt x="56" y="213"/>
                    <a:pt x="10" y="168"/>
                    <a:pt x="10" y="112"/>
                  </a:cubicBezTo>
                  <a:cubicBezTo>
                    <a:pt x="10" y="56"/>
                    <a:pt x="56" y="10"/>
                    <a:pt x="112" y="10"/>
                  </a:cubicBezTo>
                  <a:close/>
                  <a:moveTo>
                    <a:pt x="112" y="0"/>
                  </a:moveTo>
                  <a:cubicBezTo>
                    <a:pt x="50" y="0"/>
                    <a:pt x="0" y="50"/>
                    <a:pt x="0" y="112"/>
                  </a:cubicBezTo>
                  <a:cubicBezTo>
                    <a:pt x="0" y="174"/>
                    <a:pt x="50" y="224"/>
                    <a:pt x="112" y="224"/>
                  </a:cubicBezTo>
                  <a:cubicBezTo>
                    <a:pt x="174" y="224"/>
                    <a:pt x="224" y="174"/>
                    <a:pt x="224" y="112"/>
                  </a:cubicBezTo>
                  <a:lnTo>
                    <a:pt x="224" y="112"/>
                  </a:lnTo>
                  <a:cubicBezTo>
                    <a:pt x="224" y="50"/>
                    <a:pt x="174" y="0"/>
                    <a:pt x="112" y="0"/>
                  </a:cubicBezTo>
                  <a:close/>
                </a:path>
              </a:pathLst>
            </a:custGeom>
            <a:solidFill>
              <a:srgbClr val="0072BD"/>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720936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Based on Venter, G. and </a:t>
            </a:r>
            <a:r>
              <a:rPr lang="en-US" dirty="0" err="1"/>
              <a:t>Haftka</a:t>
            </a:r>
            <a:r>
              <a:rPr lang="en-US" dirty="0"/>
              <a:t>, R.T., (2010), Structural and Multidisciplinary Optimization, Vol. 40(1-6), 65-76.</a:t>
            </a:r>
          </a:p>
          <a:p>
            <a:r>
              <a:rPr lang="en-US" dirty="0"/>
              <a:t>Constraints are treated using a bi-objective approach that minimizes both the objective function and a measure of the violation of the constraints.</a:t>
            </a:r>
          </a:p>
        </p:txBody>
      </p:sp>
      <p:sp>
        <p:nvSpPr>
          <p:cNvPr id="2" name="Title 1"/>
          <p:cNvSpPr>
            <a:spLocks noGrp="1"/>
          </p:cNvSpPr>
          <p:nvPr>
            <p:ph type="title"/>
          </p:nvPr>
        </p:nvSpPr>
        <p:spPr/>
        <p:txBody>
          <a:bodyPr/>
          <a:lstStyle/>
          <a:p>
            <a:r>
              <a:rPr lang="en-US" dirty="0"/>
              <a:t>Constrained Particle Swarm Optimization</a:t>
            </a:r>
          </a:p>
        </p:txBody>
      </p:sp>
    </p:spTree>
    <p:extLst>
      <p:ext uri="{BB962C8B-B14F-4D97-AF65-F5344CB8AC3E}">
        <p14:creationId xmlns:p14="http://schemas.microsoft.com/office/powerpoint/2010/main" val="2363030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Constrained optimization problem</a:t>
                </a:r>
              </a:p>
              <a:p>
                <a:endParaRPr lang="en-US" dirty="0"/>
              </a:p>
              <a:p>
                <a:endParaRPr lang="en-US" dirty="0"/>
              </a:p>
              <a:p>
                <a:r>
                  <a:rPr lang="en-US" dirty="0"/>
                  <a:t>Penalty function approach</a:t>
                </a:r>
              </a:p>
              <a:p>
                <a:endParaRPr lang="en-US" dirty="0"/>
              </a:p>
              <a:p>
                <a:endParaRPr lang="en-US" dirty="0"/>
              </a:p>
              <a:p>
                <a:r>
                  <a:rPr lang="en-US" dirty="0"/>
                  <a:t>Not easy to pick good </a:t>
                </a:r>
                <a14:m>
                  <m:oMath xmlns:m="http://schemas.openxmlformats.org/officeDocument/2006/math">
                    <m:r>
                      <a:rPr lang="en-US" i="1">
                        <a:latin typeface="Cambria Math" panose="02040503050406030204" pitchFamily="18" charset="0"/>
                      </a:rPr>
                      <m:t>𝜔</m:t>
                    </m:r>
                  </m:oMath>
                </a14:m>
                <a:endParaRPr lang="en-US" i="1" dirty="0">
                  <a:latin typeface="Euclid Symbol" panose="05050102010706020507" pitchFamily="18" charset="2"/>
                </a:endParaRPr>
              </a:p>
              <a:p>
                <a:r>
                  <a:rPr lang="en-US" dirty="0"/>
                  <a:t>Creates canyons in design space that can trap swarm</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What Is Best When Constraints Are Present?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8E7E9C-833D-E27B-1F22-40E5D93E6D05}"/>
                  </a:ext>
                </a:extLst>
              </p:cNvPr>
              <p:cNvSpPr txBox="1"/>
              <p:nvPr/>
            </p:nvSpPr>
            <p:spPr>
              <a:xfrm>
                <a:off x="1631852" y="1324201"/>
                <a:ext cx="5121915" cy="87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0" i="1" smtClean="0">
                              <a:latin typeface="Cambria Math" panose="02040503050406030204" pitchFamily="18" charset="0"/>
                            </a:rPr>
                          </m:ctrlPr>
                        </m:mPr>
                        <m:mr>
                          <m:e>
                            <m:r>
                              <m:rPr>
                                <m:sty m:val="p"/>
                              </m:rPr>
                              <a:rPr lang="en-US" sz="2400" b="0">
                                <a:latin typeface="Cambria Math" panose="02040503050406030204" pitchFamily="18" charset="0"/>
                              </a:rPr>
                              <m:t>Minimize</m:t>
                            </m:r>
                            <m:r>
                              <a:rPr lang="en-US" sz="2400" b="0" i="0" smtClean="0">
                                <a:latin typeface="Cambria Math" panose="02040503050406030204" pitchFamily="18" charset="0"/>
                              </a:rPr>
                              <m:t>   </m:t>
                            </m:r>
                            <m:r>
                              <a:rPr lang="en-US" sz="2400" b="0" i="1">
                                <a:latin typeface="Cambria Math" panose="02040503050406030204" pitchFamily="18" charset="0"/>
                              </a:rPr>
                              <m:t>𝑓</m:t>
                            </m:r>
                            <m:d>
                              <m:dPr>
                                <m:ctrlPr>
                                  <a:rPr lang="en-US" sz="2400" b="0" i="1">
                                    <a:latin typeface="Cambria Math" panose="02040503050406030204" pitchFamily="18" charset="0"/>
                                  </a:rPr>
                                </m:ctrlPr>
                              </m:dPr>
                              <m:e>
                                <m:r>
                                  <a:rPr lang="en-US" sz="2400" b="1" i="0">
                                    <a:latin typeface="Cambria Math" panose="02040503050406030204" pitchFamily="18" charset="0"/>
                                  </a:rPr>
                                  <m:t>𝐛</m:t>
                                </m:r>
                              </m:e>
                            </m:d>
                            <m:r>
                              <a:rPr lang="en-US" sz="2400" b="0" i="1" smtClean="0">
                                <a:latin typeface="Cambria Math" panose="02040503050406030204" pitchFamily="18" charset="0"/>
                              </a:rPr>
                              <m:t>                                          </m:t>
                            </m:r>
                          </m:e>
                        </m:mr>
                        <m:mr>
                          <m:e>
                            <m:r>
                              <m:rPr>
                                <m:sty m:val="p"/>
                              </m:rPr>
                              <a:rPr lang="en-US" sz="2400" b="0" i="1">
                                <a:latin typeface="Cambria Math" panose="02040503050406030204" pitchFamily="18" charset="0"/>
                              </a:rPr>
                              <m:t>subject</m:t>
                            </m:r>
                            <m:r>
                              <a:rPr lang="en-US" sz="2400" b="0" i="1">
                                <a:latin typeface="Cambria Math" panose="02040503050406030204" pitchFamily="18" charset="0"/>
                              </a:rPr>
                              <m:t> </m:t>
                            </m:r>
                            <m:r>
                              <m:rPr>
                                <m:sty m:val="p"/>
                              </m:rPr>
                              <a:rPr lang="en-US" sz="2400" b="0" i="1">
                                <a:latin typeface="Cambria Math" panose="02040503050406030204" pitchFamily="18" charset="0"/>
                              </a:rPr>
                              <m:t>to</m:t>
                            </m:r>
                            <m:r>
                              <a:rPr lang="en-US" sz="2400" b="0" i="1" smtClean="0">
                                <a:latin typeface="Cambria Math" panose="02040503050406030204" pitchFamily="18" charset="0"/>
                              </a:rPr>
                              <m:t>  </m:t>
                            </m:r>
                            <m:sSub>
                              <m:sSubPr>
                                <m:ctrlPr>
                                  <a:rPr lang="en-US" sz="2400" b="0" i="1">
                                    <a:latin typeface="Cambria Math" panose="02040503050406030204" pitchFamily="18" charset="0"/>
                                  </a:rPr>
                                </m:ctrlPr>
                              </m:sSubPr>
                              <m:e>
                                <m:r>
                                  <a:rPr lang="en-US" sz="2400" b="0" i="1">
                                    <a:latin typeface="Cambria Math" panose="02040503050406030204" pitchFamily="18" charset="0"/>
                                  </a:rPr>
                                  <m:t>𝑔</m:t>
                                </m:r>
                              </m:e>
                              <m:sub>
                                <m:r>
                                  <a:rPr lang="en-US" sz="2400" b="0" i="1">
                                    <a:latin typeface="Cambria Math" panose="02040503050406030204" pitchFamily="18" charset="0"/>
                                  </a:rPr>
                                  <m:t>𝑗</m:t>
                                </m:r>
                              </m:sub>
                            </m:sSub>
                            <m:d>
                              <m:dPr>
                                <m:ctrlPr>
                                  <a:rPr lang="en-US" sz="2400" b="0" i="1">
                                    <a:latin typeface="Cambria Math" panose="02040503050406030204" pitchFamily="18" charset="0"/>
                                  </a:rPr>
                                </m:ctrlPr>
                              </m:dPr>
                              <m:e>
                                <m:r>
                                  <a:rPr lang="en-US" sz="2400" b="1" i="0">
                                    <a:latin typeface="Cambria Math" panose="02040503050406030204" pitchFamily="18" charset="0"/>
                                  </a:rPr>
                                  <m:t>𝐱</m:t>
                                </m:r>
                              </m:e>
                            </m:d>
                            <m:r>
                              <a:rPr lang="en-US" sz="2400" b="0" i="0">
                                <a:latin typeface="Cambria Math" panose="02040503050406030204" pitchFamily="18" charset="0"/>
                              </a:rPr>
                              <m:t>≤0</m:t>
                            </m:r>
                            <m:r>
                              <a:rPr lang="en-US" sz="2400" b="0" i="1" smtClean="0">
                                <a:latin typeface="Cambria Math" panose="02040503050406030204" pitchFamily="18" charset="0"/>
                              </a:rPr>
                              <m:t>,  </m:t>
                            </m:r>
                            <m:r>
                              <a:rPr lang="en-US" sz="2400" b="0" i="1">
                                <a:latin typeface="Cambria Math" panose="02040503050406030204" pitchFamily="18" charset="0"/>
                              </a:rPr>
                              <m:t>𝑗</m:t>
                            </m:r>
                            <m:r>
                              <a:rPr lang="en-US" sz="2400" b="0" i="0">
                                <a:latin typeface="Cambria Math" panose="02040503050406030204" pitchFamily="18" charset="0"/>
                              </a:rPr>
                              <m:t>=1,…,</m:t>
                            </m:r>
                            <m:r>
                              <a:rPr lang="en-US" sz="2400" b="0" i="1">
                                <a:latin typeface="Cambria Math" panose="02040503050406030204" pitchFamily="18" charset="0"/>
                              </a:rPr>
                              <m:t>𝐾</m:t>
                            </m:r>
                          </m:e>
                        </m:mr>
                      </m:m>
                    </m:oMath>
                  </m:oMathPara>
                </a14:m>
                <a:endParaRPr lang="en-US" sz="2400" dirty="0"/>
              </a:p>
            </p:txBody>
          </p:sp>
        </mc:Choice>
        <mc:Fallback xmlns="">
          <p:sp>
            <p:nvSpPr>
              <p:cNvPr id="5" name="TextBox 4">
                <a:extLst>
                  <a:ext uri="{FF2B5EF4-FFF2-40B4-BE49-F238E27FC236}">
                    <a16:creationId xmlns:a16="http://schemas.microsoft.com/office/drawing/2014/main" id="{9D8E7E9C-833D-E27B-1F22-40E5D93E6D05}"/>
                  </a:ext>
                </a:extLst>
              </p:cNvPr>
              <p:cNvSpPr txBox="1">
                <a:spLocks noRot="1" noChangeAspect="1" noMove="1" noResize="1" noEditPoints="1" noAdjustHandles="1" noChangeArrowheads="1" noChangeShapeType="1" noTextEdit="1"/>
              </p:cNvSpPr>
              <p:nvPr/>
            </p:nvSpPr>
            <p:spPr>
              <a:xfrm>
                <a:off x="1631852" y="1324201"/>
                <a:ext cx="5121915" cy="8701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DB6B0B-1BC8-57A7-5C40-4FE48311CD38}"/>
                  </a:ext>
                </a:extLst>
              </p:cNvPr>
              <p:cNvSpPr txBox="1"/>
              <p:nvPr/>
            </p:nvSpPr>
            <p:spPr>
              <a:xfrm>
                <a:off x="1867712" y="2934606"/>
                <a:ext cx="4055149" cy="9926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𝑓</m:t>
                          </m:r>
                        </m:e>
                      </m:acc>
                      <m:d>
                        <m:dPr>
                          <m:ctrlPr>
                            <a:rPr lang="en-US" sz="2000" i="1">
                              <a:latin typeface="Cambria Math" panose="02040503050406030204" pitchFamily="18" charset="0"/>
                            </a:rPr>
                          </m:ctrlPr>
                        </m:dPr>
                        <m:e>
                          <m:r>
                            <a:rPr lang="en-US" sz="2000" b="1">
                              <a:latin typeface="Cambria Math" panose="02040503050406030204" pitchFamily="18" charset="0"/>
                            </a:rPr>
                            <m:t>𝐛</m:t>
                          </m:r>
                        </m:e>
                      </m:d>
                      <m:r>
                        <a:rPr lang="en-US" sz="200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𝐛</m:t>
                          </m:r>
                        </m:e>
                      </m:d>
                      <m:r>
                        <a:rPr lang="en-US" sz="2000">
                          <a:latin typeface="Cambria Math" panose="02040503050406030204" pitchFamily="18" charset="0"/>
                        </a:rPr>
                        <m:t>+</m:t>
                      </m:r>
                      <m:r>
                        <a:rPr lang="en-US" sz="2000" i="1">
                          <a:latin typeface="Cambria Math" panose="02040503050406030204" pitchFamily="18" charset="0"/>
                        </a:rPr>
                        <m:t>𝜔</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a:latin typeface="Cambria Math" panose="02040503050406030204" pitchFamily="18" charset="0"/>
                            </a:rPr>
                            <m:t>=1</m:t>
                          </m:r>
                        </m:sub>
                        <m:sup>
                          <m:r>
                            <a:rPr lang="en-US" sz="2000" i="1">
                              <a:latin typeface="Cambria Math" panose="02040503050406030204" pitchFamily="18" charset="0"/>
                            </a:rPr>
                            <m:t>𝐾</m:t>
                          </m:r>
                        </m:sup>
                        <m:e>
                          <m:r>
                            <m:rPr>
                              <m:sty m:val="p"/>
                            </m:rPr>
                            <a:rPr lang="en-US" sz="2000">
                              <a:latin typeface="Cambria Math" panose="02040503050406030204" pitchFamily="18" charset="0"/>
                            </a:rPr>
                            <m:t>max</m:t>
                          </m:r>
                          <m:r>
                            <a:rPr lang="en-US" sz="2000">
                              <a:latin typeface="Cambria Math" panose="02040503050406030204" pitchFamily="18" charset="0"/>
                            </a:rPr>
                            <m:t>(0,</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g</m:t>
                              </m:r>
                            </m:e>
                            <m:sub>
                              <m:r>
                                <m:rPr>
                                  <m:sty m:val="p"/>
                                </m:rPr>
                                <a:rPr lang="en-US" sz="2000">
                                  <a:latin typeface="Cambria Math" panose="02040503050406030204" pitchFamily="18" charset="0"/>
                                </a:rPr>
                                <m:t>j</m:t>
                              </m:r>
                            </m:sub>
                          </m:sSub>
                          <m:r>
                            <a:rPr lang="en-US" sz="2000">
                              <a:latin typeface="Cambria Math" panose="02040503050406030204" pitchFamily="18" charset="0"/>
                            </a:rPr>
                            <m:t>(</m:t>
                          </m:r>
                          <m:r>
                            <m:rPr>
                              <m:sty m:val="p"/>
                            </m:rPr>
                            <a:rPr lang="en-US" sz="2000">
                              <a:latin typeface="Cambria Math" panose="02040503050406030204" pitchFamily="18" charset="0"/>
                            </a:rPr>
                            <m:t>b</m:t>
                          </m:r>
                          <m:r>
                            <a:rPr lang="en-US" sz="2000">
                              <a:latin typeface="Cambria Math" panose="02040503050406030204" pitchFamily="18" charset="0"/>
                            </a:rPr>
                            <m:t>))</m:t>
                          </m:r>
                          <m:r>
                            <a:rPr lang="en-US" sz="2000" i="1">
                              <a:latin typeface="Cambria Math" panose="02040503050406030204" pitchFamily="18" charset="0"/>
                            </a:rPr>
                            <m:t> </m:t>
                          </m:r>
                        </m:e>
                      </m:nary>
                    </m:oMath>
                  </m:oMathPara>
                </a14:m>
                <a:endParaRPr lang="en-US" sz="2000" dirty="0"/>
              </a:p>
            </p:txBody>
          </p:sp>
        </mc:Choice>
        <mc:Fallback xmlns="">
          <p:sp>
            <p:nvSpPr>
              <p:cNvPr id="7" name="TextBox 6">
                <a:extLst>
                  <a:ext uri="{FF2B5EF4-FFF2-40B4-BE49-F238E27FC236}">
                    <a16:creationId xmlns:a16="http://schemas.microsoft.com/office/drawing/2014/main" id="{33DB6B0B-1BC8-57A7-5C40-4FE48311CD38}"/>
                  </a:ext>
                </a:extLst>
              </p:cNvPr>
              <p:cNvSpPr txBox="1">
                <a:spLocks noRot="1" noChangeAspect="1" noMove="1" noResize="1" noEditPoints="1" noAdjustHandles="1" noChangeArrowheads="1" noChangeShapeType="1" noTextEdit="1"/>
              </p:cNvSpPr>
              <p:nvPr/>
            </p:nvSpPr>
            <p:spPr>
              <a:xfrm>
                <a:off x="1867712" y="2934606"/>
                <a:ext cx="4055149" cy="99264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5868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Replace</a:t>
            </a:r>
          </a:p>
          <a:p>
            <a:endParaRPr lang="en-US" dirty="0"/>
          </a:p>
          <a:p>
            <a:r>
              <a:rPr lang="en-US" dirty="0"/>
              <a:t>By </a:t>
            </a:r>
          </a:p>
          <a:p>
            <a:endParaRPr lang="en-US" dirty="0"/>
          </a:p>
          <a:p>
            <a:endParaRPr lang="en-US" dirty="0"/>
          </a:p>
          <a:p>
            <a:endParaRPr lang="en-US" dirty="0"/>
          </a:p>
          <a:p>
            <a:r>
              <a:rPr lang="en-US" dirty="0"/>
              <a:t>Fletcher R., </a:t>
            </a:r>
            <a:r>
              <a:rPr lang="en-US" dirty="0" err="1"/>
              <a:t>Leyffer</a:t>
            </a:r>
            <a:r>
              <a:rPr lang="en-US" dirty="0"/>
              <a:t>, S. (2002) Nonlinear programming without a penalty function, Math Program 91(2);239-269 </a:t>
            </a:r>
          </a:p>
          <a:p>
            <a:r>
              <a:rPr lang="en-US" dirty="0"/>
              <a:t>Advantage is in allowing less constrained search in design space.</a:t>
            </a:r>
          </a:p>
        </p:txBody>
      </p:sp>
      <p:sp>
        <p:nvSpPr>
          <p:cNvPr id="2" name="Title 1"/>
          <p:cNvSpPr>
            <a:spLocks noGrp="1"/>
          </p:cNvSpPr>
          <p:nvPr>
            <p:ph type="title"/>
          </p:nvPr>
        </p:nvSpPr>
        <p:spPr/>
        <p:txBody>
          <a:bodyPr/>
          <a:lstStyle/>
          <a:p>
            <a:r>
              <a:rPr lang="en-US" dirty="0"/>
              <a:t>Bi-objective Or Filter Approach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BF58D3-B5EF-3419-1A89-41BDBE08EC40}"/>
                  </a:ext>
                </a:extLst>
              </p:cNvPr>
              <p:cNvSpPr txBox="1"/>
              <p:nvPr/>
            </p:nvSpPr>
            <p:spPr>
              <a:xfrm>
                <a:off x="1853082" y="1010708"/>
                <a:ext cx="4055149" cy="9926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𝑓</m:t>
                          </m:r>
                        </m:e>
                      </m:acc>
                      <m:d>
                        <m:dPr>
                          <m:ctrlPr>
                            <a:rPr lang="en-US" sz="2000" i="1">
                              <a:latin typeface="Cambria Math" panose="02040503050406030204" pitchFamily="18" charset="0"/>
                            </a:rPr>
                          </m:ctrlPr>
                        </m:dPr>
                        <m:e>
                          <m:r>
                            <a:rPr lang="en-US" sz="2000" b="1">
                              <a:latin typeface="Cambria Math" panose="02040503050406030204" pitchFamily="18" charset="0"/>
                            </a:rPr>
                            <m:t>𝐛</m:t>
                          </m:r>
                        </m:e>
                      </m:d>
                      <m:r>
                        <a:rPr lang="en-US" sz="200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a:latin typeface="Cambria Math" panose="02040503050406030204" pitchFamily="18" charset="0"/>
                            </a:rPr>
                            <m:t>𝐛</m:t>
                          </m:r>
                        </m:e>
                      </m:d>
                      <m:r>
                        <a:rPr lang="en-US" sz="2000">
                          <a:latin typeface="Cambria Math" panose="02040503050406030204" pitchFamily="18" charset="0"/>
                        </a:rPr>
                        <m:t>+</m:t>
                      </m:r>
                      <m:r>
                        <a:rPr lang="en-US" sz="2000" i="1">
                          <a:latin typeface="Cambria Math" panose="02040503050406030204" pitchFamily="18" charset="0"/>
                        </a:rPr>
                        <m:t>𝜔</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a:latin typeface="Cambria Math" panose="02040503050406030204" pitchFamily="18" charset="0"/>
                            </a:rPr>
                            <m:t>=1</m:t>
                          </m:r>
                        </m:sub>
                        <m:sup>
                          <m:r>
                            <a:rPr lang="en-US" sz="2000" i="1">
                              <a:latin typeface="Cambria Math" panose="02040503050406030204" pitchFamily="18" charset="0"/>
                            </a:rPr>
                            <m:t>𝐾</m:t>
                          </m:r>
                        </m:sup>
                        <m:e>
                          <m:r>
                            <m:rPr>
                              <m:sty m:val="p"/>
                            </m:rPr>
                            <a:rPr lang="en-US" sz="2000">
                              <a:latin typeface="Cambria Math" panose="02040503050406030204" pitchFamily="18" charset="0"/>
                            </a:rPr>
                            <m:t>max</m:t>
                          </m:r>
                          <m:r>
                            <a:rPr lang="en-US" sz="2000">
                              <a:latin typeface="Cambria Math" panose="02040503050406030204" pitchFamily="18" charset="0"/>
                            </a:rPr>
                            <m:t>(0,</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g</m:t>
                              </m:r>
                            </m:e>
                            <m:sub>
                              <m:r>
                                <m:rPr>
                                  <m:sty m:val="p"/>
                                </m:rPr>
                                <a:rPr lang="en-US" sz="2000">
                                  <a:latin typeface="Cambria Math" panose="02040503050406030204" pitchFamily="18" charset="0"/>
                                </a:rPr>
                                <m:t>j</m:t>
                              </m:r>
                            </m:sub>
                          </m:sSub>
                          <m:r>
                            <a:rPr lang="en-US" sz="2000">
                              <a:latin typeface="Cambria Math" panose="02040503050406030204" pitchFamily="18" charset="0"/>
                            </a:rPr>
                            <m:t>(</m:t>
                          </m:r>
                          <m:r>
                            <m:rPr>
                              <m:sty m:val="p"/>
                            </m:rPr>
                            <a:rPr lang="en-US" sz="2000">
                              <a:latin typeface="Cambria Math" panose="02040503050406030204" pitchFamily="18" charset="0"/>
                            </a:rPr>
                            <m:t>b</m:t>
                          </m:r>
                          <m:r>
                            <a:rPr lang="en-US" sz="2000">
                              <a:latin typeface="Cambria Math" panose="02040503050406030204" pitchFamily="18" charset="0"/>
                            </a:rPr>
                            <m:t>))</m:t>
                          </m:r>
                          <m:r>
                            <a:rPr lang="en-US" sz="2000" i="1">
                              <a:latin typeface="Cambria Math" panose="02040503050406030204" pitchFamily="18" charset="0"/>
                            </a:rPr>
                            <m:t> </m:t>
                          </m:r>
                        </m:e>
                      </m:nary>
                    </m:oMath>
                  </m:oMathPara>
                </a14:m>
                <a:endParaRPr lang="en-US" sz="2000" dirty="0"/>
              </a:p>
            </p:txBody>
          </p:sp>
        </mc:Choice>
        <mc:Fallback xmlns="">
          <p:sp>
            <p:nvSpPr>
              <p:cNvPr id="7" name="TextBox 6">
                <a:extLst>
                  <a:ext uri="{FF2B5EF4-FFF2-40B4-BE49-F238E27FC236}">
                    <a16:creationId xmlns:a16="http://schemas.microsoft.com/office/drawing/2014/main" id="{DEBF58D3-B5EF-3419-1A89-41BDBE08EC40}"/>
                  </a:ext>
                </a:extLst>
              </p:cNvPr>
              <p:cNvSpPr txBox="1">
                <a:spLocks noRot="1" noChangeAspect="1" noMove="1" noResize="1" noEditPoints="1" noAdjustHandles="1" noChangeArrowheads="1" noChangeShapeType="1" noTextEdit="1"/>
              </p:cNvSpPr>
              <p:nvPr/>
            </p:nvSpPr>
            <p:spPr>
              <a:xfrm>
                <a:off x="1853082" y="1010708"/>
                <a:ext cx="4055149" cy="9926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AEC580D-C23F-4171-E235-827D488409C2}"/>
                  </a:ext>
                </a:extLst>
              </p:cNvPr>
              <p:cNvSpPr txBox="1"/>
              <p:nvPr/>
            </p:nvSpPr>
            <p:spPr>
              <a:xfrm>
                <a:off x="1841926" y="2265087"/>
                <a:ext cx="4066305" cy="13224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000" b="0" i="1" smtClean="0">
                              <a:latin typeface="Cambria Math" panose="02040503050406030204" pitchFamily="18" charset="0"/>
                            </a:rPr>
                          </m:ctrlPr>
                        </m:mPr>
                        <m:mr>
                          <m:e>
                            <m:r>
                              <m:rPr>
                                <m:sty m:val="p"/>
                              </m:rPr>
                              <a:rPr lang="en-US" sz="2000" b="0">
                                <a:latin typeface="Cambria Math" panose="02040503050406030204" pitchFamily="18" charset="0"/>
                              </a:rPr>
                              <m:t>Minimize</m:t>
                            </m:r>
                            <m:r>
                              <a:rPr lang="en-US" sz="2000" b="0" i="1" smtClean="0">
                                <a:latin typeface="Cambria Math" panose="02040503050406030204" pitchFamily="18" charset="0"/>
                              </a:rPr>
                              <m:t>  </m:t>
                            </m:r>
                            <m:r>
                              <a:rPr lang="en-US" sz="2000" b="0" i="1">
                                <a:latin typeface="Cambria Math" panose="02040503050406030204" pitchFamily="18" charset="0"/>
                              </a:rPr>
                              <m:t>𝑓</m:t>
                            </m:r>
                            <m:d>
                              <m:dPr>
                                <m:ctrlPr>
                                  <a:rPr lang="en-US" sz="2000" b="0" i="1">
                                    <a:latin typeface="Cambria Math" panose="02040503050406030204" pitchFamily="18" charset="0"/>
                                  </a:rPr>
                                </m:ctrlPr>
                              </m:dPr>
                              <m:e>
                                <m:r>
                                  <a:rPr lang="en-US" sz="2000" b="1" i="0">
                                    <a:latin typeface="Cambria Math" panose="02040503050406030204" pitchFamily="18" charset="0"/>
                                  </a:rPr>
                                  <m:t>𝐛</m:t>
                                </m:r>
                              </m:e>
                            </m:d>
                            <m:r>
                              <a:rPr lang="en-US" sz="2000" b="0" i="1" smtClean="0">
                                <a:latin typeface="Cambria Math" panose="02040503050406030204" pitchFamily="18" charset="0"/>
                              </a:rPr>
                              <m:t>                                       </m:t>
                            </m:r>
                          </m:e>
                        </m:mr>
                        <m:mr>
                          <m:e>
                            <m:r>
                              <m:rPr>
                                <m:sty m:val="p"/>
                              </m:rPr>
                              <a:rPr lang="en-US" sz="2000" i="1">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h</m:t>
                            </m:r>
                            <m:d>
                              <m:dPr>
                                <m:ctrlPr>
                                  <a:rPr lang="en-US" sz="2000" i="1">
                                    <a:latin typeface="Cambria Math" panose="02040503050406030204" pitchFamily="18" charset="0"/>
                                  </a:rPr>
                                </m:ctrlPr>
                              </m:dPr>
                              <m:e>
                                <m:r>
                                  <a:rPr lang="en-US" sz="2000" b="1">
                                    <a:latin typeface="Cambria Math" panose="02040503050406030204" pitchFamily="18" charset="0"/>
                                  </a:rPr>
                                  <m:t>𝐛</m:t>
                                </m:r>
                              </m:e>
                            </m:d>
                            <m:r>
                              <a:rPr lang="en-US" sz="2000">
                                <a:latin typeface="Cambria Math" panose="02040503050406030204" pitchFamily="18" charset="0"/>
                              </a:rPr>
                              <m:t>=</m:t>
                            </m:r>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a:latin typeface="Cambria Math" panose="02040503050406030204" pitchFamily="18" charset="0"/>
                                  </a:rPr>
                                  <m:t>=1</m:t>
                                </m:r>
                              </m:sub>
                              <m:sup>
                                <m:r>
                                  <a:rPr lang="en-US" sz="2000" i="1">
                                    <a:latin typeface="Cambria Math" panose="02040503050406030204" pitchFamily="18" charset="0"/>
                                  </a:rPr>
                                  <m:t>𝐾</m:t>
                                </m:r>
                              </m:sup>
                              <m:e>
                                <m:r>
                                  <m:rPr>
                                    <m:sty m:val="p"/>
                                  </m:rPr>
                                  <a:rPr lang="en-US" sz="2000">
                                    <a:latin typeface="Cambria Math" panose="02040503050406030204" pitchFamily="18" charset="0"/>
                                  </a:rPr>
                                  <m:t>max</m:t>
                                </m:r>
                                <m:r>
                                  <a:rPr lang="en-US" sz="2000">
                                    <a:latin typeface="Cambria Math" panose="02040503050406030204" pitchFamily="18" charset="0"/>
                                  </a:rPr>
                                  <m:t>(0,</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g</m:t>
                                    </m:r>
                                  </m:e>
                                  <m:sub>
                                    <m:r>
                                      <m:rPr>
                                        <m:sty m:val="p"/>
                                      </m:rPr>
                                      <a:rPr lang="en-US" sz="2000">
                                        <a:latin typeface="Cambria Math" panose="02040503050406030204" pitchFamily="18" charset="0"/>
                                      </a:rPr>
                                      <m:t>j</m:t>
                                    </m:r>
                                  </m:sub>
                                </m:sSub>
                                <m:r>
                                  <a:rPr lang="en-US" sz="2000">
                                    <a:latin typeface="Cambria Math" panose="02040503050406030204" pitchFamily="18" charset="0"/>
                                  </a:rPr>
                                  <m:t>(</m:t>
                                </m:r>
                                <m:r>
                                  <m:rPr>
                                    <m:sty m:val="p"/>
                                  </m:rPr>
                                  <a:rPr lang="en-US" sz="2000">
                                    <a:latin typeface="Cambria Math" panose="02040503050406030204" pitchFamily="18" charset="0"/>
                                  </a:rPr>
                                  <m:t>b</m:t>
                                </m:r>
                                <m:r>
                                  <a:rPr lang="en-US" sz="2000">
                                    <a:latin typeface="Cambria Math" panose="02040503050406030204" pitchFamily="18" charset="0"/>
                                  </a:rPr>
                                  <m:t>))</m:t>
                                </m:r>
                              </m:e>
                            </m:nary>
                          </m:e>
                        </m:mr>
                      </m:m>
                    </m:oMath>
                  </m:oMathPara>
                </a14:m>
                <a:endParaRPr lang="en-US" sz="2000" dirty="0"/>
              </a:p>
            </p:txBody>
          </p:sp>
        </mc:Choice>
        <mc:Fallback xmlns="">
          <p:sp>
            <p:nvSpPr>
              <p:cNvPr id="8" name="TextBox 7">
                <a:extLst>
                  <a:ext uri="{FF2B5EF4-FFF2-40B4-BE49-F238E27FC236}">
                    <a16:creationId xmlns:a16="http://schemas.microsoft.com/office/drawing/2014/main" id="{FAEC580D-C23F-4171-E235-827D488409C2}"/>
                  </a:ext>
                </a:extLst>
              </p:cNvPr>
              <p:cNvSpPr txBox="1">
                <a:spLocks noRot="1" noChangeAspect="1" noMove="1" noResize="1" noEditPoints="1" noAdjustHandles="1" noChangeArrowheads="1" noChangeShapeType="1" noTextEdit="1"/>
              </p:cNvSpPr>
              <p:nvPr/>
            </p:nvSpPr>
            <p:spPr>
              <a:xfrm>
                <a:off x="1841926" y="2265087"/>
                <a:ext cx="4066305" cy="132241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946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The bi-objective formulation requires a multi-objective PSO (MOPSO)</a:t>
            </a:r>
          </a:p>
          <a:p>
            <a:r>
              <a:rPr lang="en-US" dirty="0"/>
              <a:t>Each iteration has multiple equally good “leaders”, non-dominated solutions</a:t>
            </a:r>
          </a:p>
          <a:p>
            <a:r>
              <a:rPr lang="en-US" dirty="0"/>
              <a:t>Based on general algorithm by Reyes-Sierra and </a:t>
            </a:r>
            <a:r>
              <a:rPr lang="en-US" dirty="0" err="1"/>
              <a:t>Coello</a:t>
            </a:r>
            <a:r>
              <a:rPr lang="en-US" dirty="0"/>
              <a:t> </a:t>
            </a:r>
            <a:r>
              <a:rPr lang="en-US" dirty="0" err="1"/>
              <a:t>Coello</a:t>
            </a:r>
            <a:r>
              <a:rPr lang="en-US" dirty="0"/>
              <a:t> (2005)</a:t>
            </a:r>
          </a:p>
          <a:p>
            <a:r>
              <a:rPr lang="en-US" dirty="0"/>
              <a:t>Create archive of non-dominated solutions</a:t>
            </a:r>
          </a:p>
          <a:p>
            <a:r>
              <a:rPr lang="en-US" dirty="0"/>
              <a:t>Select leader for each particle based on a binary tournament</a:t>
            </a:r>
          </a:p>
          <a:p>
            <a:r>
              <a:rPr lang="en-US" dirty="0"/>
              <a:t>Makes use of the crowding distance to maintain and select leaders</a:t>
            </a:r>
          </a:p>
        </p:txBody>
      </p:sp>
      <p:sp>
        <p:nvSpPr>
          <p:cNvPr id="2" name="Title 1"/>
          <p:cNvSpPr>
            <a:spLocks noGrp="1"/>
          </p:cNvSpPr>
          <p:nvPr>
            <p:ph type="title"/>
          </p:nvPr>
        </p:nvSpPr>
        <p:spPr/>
        <p:txBody>
          <a:bodyPr/>
          <a:lstStyle/>
          <a:p>
            <a:r>
              <a:rPr lang="en-US" dirty="0"/>
              <a:t>Multi-Objective </a:t>
            </a:r>
            <a:r>
              <a:rPr lang="en-US" dirty="0" err="1"/>
              <a:t>PSO</a:t>
            </a:r>
            <a:endParaRPr lang="en-US" dirty="0"/>
          </a:p>
        </p:txBody>
      </p:sp>
    </p:spTree>
    <p:extLst>
      <p:ext uri="{BB962C8B-B14F-4D97-AF65-F5344CB8AC3E}">
        <p14:creationId xmlns:p14="http://schemas.microsoft.com/office/powerpoint/2010/main" val="712806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 Placeholder 9"/>
              <p:cNvSpPr>
                <a:spLocks noGrp="1"/>
              </p:cNvSpPr>
              <p:nvPr>
                <p:ph type="body" sz="quarter" idx="10"/>
              </p:nvPr>
            </p:nvSpPr>
            <p:spPr/>
            <p:txBody>
              <a:bodyPr/>
              <a:lstStyle/>
              <a:p>
                <a:r>
                  <a:rPr lang="en-US" dirty="0"/>
                  <a:t>First sort non-dominated points by objective function values.</a:t>
                </a:r>
              </a:p>
              <a:p>
                <a:r>
                  <a:rPr lang="en-US" dirty="0"/>
                  <a:t>Crowding distance of point </a:t>
                </a:r>
                <a:r>
                  <a:rPr lang="en-US" i="1" dirty="0" err="1"/>
                  <a:t>i</a:t>
                </a:r>
                <a:r>
                  <a:rPr lang="en-US" dirty="0"/>
                  <a:t> is the distance between two nearest neighbors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+1</m:t>
                    </m:r>
                  </m:oMath>
                </a14:m>
                <a:r>
                  <a:rPr lang="en-US" dirty="0"/>
                  <a:t>)</a:t>
                </a:r>
              </a:p>
              <a:p>
                <a:endParaRPr lang="en-US" dirty="0"/>
              </a:p>
            </p:txBody>
          </p:sp>
        </mc:Choice>
        <mc:Fallback xmlns="">
          <p:sp>
            <p:nvSpPr>
              <p:cNvPr id="10" name="Text Placeholder 9"/>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Crowding Distance</a:t>
            </a:r>
          </a:p>
        </p:txBody>
      </p:sp>
      <p:pic>
        <p:nvPicPr>
          <p:cNvPr id="4" name="Content Placeholder 3"/>
          <p:cNvPicPr>
            <a:picLocks noGrp="1" noChangeAspect="1"/>
          </p:cNvPicPr>
          <p:nvPr>
            <p:ph idx="4294967295"/>
          </p:nvPr>
        </p:nvPicPr>
        <p:blipFill>
          <a:blip r:embed="rId4"/>
          <a:stretch>
            <a:fillRect/>
          </a:stretch>
        </p:blipFill>
        <p:spPr>
          <a:xfrm>
            <a:off x="2525486" y="2888570"/>
            <a:ext cx="3810000" cy="3262312"/>
          </a:xfrm>
          <a:prstGeom prst="rect">
            <a:avLst/>
          </a:prstGeom>
        </p:spPr>
      </p:pic>
    </p:spTree>
    <p:extLst>
      <p:ext uri="{BB962C8B-B14F-4D97-AF65-F5344CB8AC3E}">
        <p14:creationId xmlns:p14="http://schemas.microsoft.com/office/powerpoint/2010/main" val="988690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MOPSO with two objective functions</a:t>
            </a:r>
          </a:p>
          <a:p>
            <a:endParaRPr lang="en-US" dirty="0"/>
          </a:p>
          <a:p>
            <a:endParaRPr lang="en-US" dirty="0"/>
          </a:p>
        </p:txBody>
      </p:sp>
      <p:sp>
        <p:nvSpPr>
          <p:cNvPr id="2" name="Title 1"/>
          <p:cNvSpPr>
            <a:spLocks noGrp="1"/>
          </p:cNvSpPr>
          <p:nvPr>
            <p:ph type="title"/>
          </p:nvPr>
        </p:nvSpPr>
        <p:spPr/>
        <p:txBody>
          <a:bodyPr/>
          <a:lstStyle/>
          <a:p>
            <a:r>
              <a:rPr lang="en-US" dirty="0"/>
              <a:t>Example: </a:t>
            </a:r>
            <a:r>
              <a:rPr lang="en-US" dirty="0" err="1"/>
              <a:t>MOPSO</a:t>
            </a:r>
            <a:endParaRPr lang="en-US" dirty="0"/>
          </a:p>
        </p:txBody>
      </p:sp>
      <p:pic>
        <p:nvPicPr>
          <p:cNvPr id="6" name="Picture 5"/>
          <p:cNvPicPr>
            <a:picLocks noChangeAspect="1"/>
          </p:cNvPicPr>
          <p:nvPr/>
        </p:nvPicPr>
        <p:blipFill>
          <a:blip r:embed="rId3"/>
          <a:stretch>
            <a:fillRect/>
          </a:stretch>
        </p:blipFill>
        <p:spPr>
          <a:xfrm>
            <a:off x="961813" y="2099990"/>
            <a:ext cx="4657725" cy="3407569"/>
          </a:xfrm>
          <a:prstGeom prst="rect">
            <a:avLst/>
          </a:prstGeom>
        </p:spPr>
      </p:pic>
      <p:sp>
        <p:nvSpPr>
          <p:cNvPr id="5" name="TextBox 4"/>
          <p:cNvSpPr txBox="1"/>
          <p:nvPr/>
        </p:nvSpPr>
        <p:spPr>
          <a:xfrm>
            <a:off x="6048295" y="2925780"/>
            <a:ext cx="2692773" cy="1323439"/>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With this large range </a:t>
            </a:r>
            <a:r>
              <a:rPr lang="en-US" sz="2000">
                <a:solidFill>
                  <a:srgbClr val="0000FF"/>
                </a:solidFill>
                <a:latin typeface="Arial" panose="020B0604020202020204" pitchFamily="34" charset="0"/>
                <a:cs typeface="Arial" panose="020B0604020202020204" pitchFamily="34" charset="0"/>
              </a:rPr>
              <a:t>of b, </a:t>
            </a:r>
            <a:r>
              <a:rPr lang="en-US" sz="2000" dirty="0">
                <a:solidFill>
                  <a:srgbClr val="0000FF"/>
                </a:solidFill>
                <a:latin typeface="Arial" panose="020B0604020202020204" pitchFamily="34" charset="0"/>
                <a:cs typeface="Arial" panose="020B0604020202020204" pitchFamily="34" charset="0"/>
              </a:rPr>
              <a:t>how come the two objectives have such small values?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ABEE27-FAC8-62E9-8DB3-A141D0851DA5}"/>
                  </a:ext>
                </a:extLst>
              </p:cNvPr>
              <p:cNvSpPr txBox="1"/>
              <p:nvPr/>
            </p:nvSpPr>
            <p:spPr>
              <a:xfrm>
                <a:off x="1221638" y="1388325"/>
                <a:ext cx="72732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𝑏</m:t>
                          </m:r>
                        </m:e>
                      </m:d>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0">
                              <a:latin typeface="Cambria Math" panose="02040503050406030204" pitchFamily="18" charset="0"/>
                            </a:rPr>
                            <m:t>2</m:t>
                          </m:r>
                        </m:sup>
                      </m:sSup>
                      <m:r>
                        <a:rPr lang="en-US" sz="2400" b="0" i="1" smtClean="0">
                          <a:latin typeface="Cambria Math" panose="02040503050406030204" pitchFamily="18" charset="0"/>
                        </a:rPr>
                        <m:t>,  </m:t>
                      </m:r>
                      <m:sSub>
                        <m:sSubPr>
                          <m:ctrlPr>
                            <a:rPr lang="en-US" sz="2400" b="0" i="1">
                              <a:latin typeface="Cambria Math" panose="02040503050406030204" pitchFamily="18" charset="0"/>
                            </a:rPr>
                          </m:ctrlPr>
                        </m:sSubPr>
                        <m:e>
                          <m:r>
                            <a:rPr lang="en-US" sz="2400" b="0" i="1">
                              <a:latin typeface="Cambria Math" panose="02040503050406030204" pitchFamily="18" charset="0"/>
                            </a:rPr>
                            <m:t>𝑓</m:t>
                          </m:r>
                        </m:e>
                        <m:sub>
                          <m:r>
                            <a:rPr lang="en-US" sz="2400" b="0" i="0">
                              <a:latin typeface="Cambria Math" panose="02040503050406030204" pitchFamily="18" charset="0"/>
                            </a:rPr>
                            <m:t>2</m:t>
                          </m:r>
                        </m:sub>
                      </m:sSub>
                      <m:d>
                        <m:dPr>
                          <m:ctrlPr>
                            <a:rPr lang="en-US" sz="2400" b="0" i="1">
                              <a:latin typeface="Cambria Math" panose="02040503050406030204" pitchFamily="18" charset="0"/>
                            </a:rPr>
                          </m:ctrlPr>
                        </m:dPr>
                        <m:e>
                          <m:r>
                            <a:rPr lang="en-US" sz="2400" b="0" i="1">
                              <a:latin typeface="Cambria Math" panose="02040503050406030204" pitchFamily="18" charset="0"/>
                            </a:rPr>
                            <m:t>𝑏</m:t>
                          </m:r>
                        </m:e>
                      </m:d>
                      <m:r>
                        <a:rPr lang="en-US" sz="2400" b="0" i="0">
                          <a:latin typeface="Cambria Math" panose="02040503050406030204" pitchFamily="18" charset="0"/>
                        </a:rPr>
                        <m:t>=</m:t>
                      </m:r>
                      <m:sSup>
                        <m:sSupPr>
                          <m:ctrlPr>
                            <a:rPr lang="en-US" sz="2400" b="0" i="1">
                              <a:latin typeface="Cambria Math" panose="02040503050406030204" pitchFamily="18" charset="0"/>
                            </a:rPr>
                          </m:ctrlPr>
                        </m:sSupPr>
                        <m:e>
                          <m:d>
                            <m:dPr>
                              <m:ctrlPr>
                                <a:rPr lang="en-US" sz="2400" b="0" i="1">
                                  <a:latin typeface="Cambria Math" panose="02040503050406030204" pitchFamily="18" charset="0"/>
                                </a:rPr>
                              </m:ctrlPr>
                            </m:dPr>
                            <m:e>
                              <m:r>
                                <a:rPr lang="en-US" sz="2400" b="0" i="1">
                                  <a:latin typeface="Cambria Math" panose="02040503050406030204" pitchFamily="18" charset="0"/>
                                </a:rPr>
                                <m:t>𝑏</m:t>
                              </m:r>
                              <m:r>
                                <a:rPr lang="en-US" sz="2400" b="0" i="0">
                                  <a:latin typeface="Cambria Math" panose="02040503050406030204" pitchFamily="18" charset="0"/>
                                </a:rPr>
                                <m:t>−2</m:t>
                              </m:r>
                            </m:e>
                          </m:d>
                        </m:e>
                        <m:sup>
                          <m:r>
                            <a:rPr lang="en-US" sz="2400" b="0" i="0">
                              <a:latin typeface="Cambria Math" panose="02040503050406030204" pitchFamily="18" charset="0"/>
                            </a:rPr>
                            <m:t>2</m:t>
                          </m:r>
                        </m:sup>
                      </m:sSup>
                      <m:r>
                        <a:rPr lang="en-US" sz="2400" b="0" i="1" smtClean="0">
                          <a:latin typeface="Cambria Math" panose="02040503050406030204" pitchFamily="18" charset="0"/>
                        </a:rPr>
                        <m:t>,  </m:t>
                      </m:r>
                      <m:r>
                        <a:rPr lang="en-US" sz="2400" b="0" i="1">
                          <a:latin typeface="Cambria Math" panose="02040503050406030204" pitchFamily="18" charset="0"/>
                        </a:rPr>
                        <m:t>𝑏</m:t>
                      </m:r>
                      <m:r>
                        <a:rPr lang="en-US" sz="2400" b="0" i="0">
                          <a:latin typeface="Cambria Math" panose="02040503050406030204" pitchFamily="18" charset="0"/>
                        </a:rPr>
                        <m:t>∈</m:t>
                      </m:r>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−100,100</m:t>
                          </m:r>
                        </m:e>
                      </m:d>
                    </m:oMath>
                  </m:oMathPara>
                </a14:m>
                <a:endParaRPr lang="en-US" sz="2400" dirty="0"/>
              </a:p>
            </p:txBody>
          </p:sp>
        </mc:Choice>
        <mc:Fallback xmlns="">
          <p:sp>
            <p:nvSpPr>
              <p:cNvPr id="7" name="TextBox 6">
                <a:extLst>
                  <a:ext uri="{FF2B5EF4-FFF2-40B4-BE49-F238E27FC236}">
                    <a16:creationId xmlns:a16="http://schemas.microsoft.com/office/drawing/2014/main" id="{E1ABEE27-FAC8-62E9-8DB3-A141D0851DA5}"/>
                  </a:ext>
                </a:extLst>
              </p:cNvPr>
              <p:cNvSpPr txBox="1">
                <a:spLocks noRot="1" noChangeAspect="1" noMove="1" noResize="1" noEditPoints="1" noAdjustHandles="1" noChangeArrowheads="1" noChangeShapeType="1" noTextEdit="1"/>
              </p:cNvSpPr>
              <p:nvPr/>
            </p:nvSpPr>
            <p:spPr>
              <a:xfrm>
                <a:off x="1221638" y="1388325"/>
                <a:ext cx="7273210" cy="461665"/>
              </a:xfrm>
              <a:prstGeom prst="rect">
                <a:avLst/>
              </a:prstGeom>
              <a:blipFill>
                <a:blip r:embed="rId4"/>
                <a:stretch>
                  <a:fillRect b="-18667"/>
                </a:stretch>
              </a:blipFill>
            </p:spPr>
            <p:txBody>
              <a:bodyPr/>
              <a:lstStyle/>
              <a:p>
                <a:r>
                  <a:rPr lang="en-US">
                    <a:noFill/>
                  </a:rPr>
                  <a:t> </a:t>
                </a:r>
              </a:p>
            </p:txBody>
          </p:sp>
        </mc:Fallback>
      </mc:AlternateContent>
    </p:spTree>
    <p:extLst>
      <p:ext uri="{BB962C8B-B14F-4D97-AF65-F5344CB8AC3E}">
        <p14:creationId xmlns:p14="http://schemas.microsoft.com/office/powerpoint/2010/main" val="355562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021E-DE37-3DE4-26D4-01C0CF2D57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0A115E-A465-444A-A029-7A523A5293F9}"/>
              </a:ext>
            </a:extLst>
          </p:cNvPr>
          <p:cNvSpPr>
            <a:spLocks noGrp="1"/>
          </p:cNvSpPr>
          <p:nvPr>
            <p:ph type="ctrTitle"/>
          </p:nvPr>
        </p:nvSpPr>
        <p:spPr>
          <a:xfrm>
            <a:off x="685800" y="1119226"/>
            <a:ext cx="7772400" cy="2481225"/>
          </a:xfrm>
        </p:spPr>
        <p:txBody>
          <a:bodyPr/>
          <a:lstStyle/>
          <a:p>
            <a:r>
              <a:rPr lang="en-US" dirty="0"/>
              <a:t>6.2</a:t>
            </a:r>
            <a:br>
              <a:rPr lang="en-US" dirty="0"/>
            </a:br>
            <a:br>
              <a:rPr lang="en-US" dirty="0"/>
            </a:br>
            <a:r>
              <a:rPr lang="en-US" dirty="0"/>
              <a:t>Nelder-Mead Sequential Simplex Algorithm</a:t>
            </a:r>
          </a:p>
        </p:txBody>
      </p:sp>
      <p:sp>
        <p:nvSpPr>
          <p:cNvPr id="5" name="Subtitle 4">
            <a:extLst>
              <a:ext uri="{FF2B5EF4-FFF2-40B4-BE49-F238E27FC236}">
                <a16:creationId xmlns:a16="http://schemas.microsoft.com/office/drawing/2014/main" id="{74467276-300A-11A5-7576-7568F74921F8}"/>
              </a:ext>
            </a:extLst>
          </p:cNvPr>
          <p:cNvSpPr>
            <a:spLocks noGrp="1"/>
          </p:cNvSpPr>
          <p:nvPr>
            <p:ph type="subTitle" idx="1"/>
          </p:nvPr>
        </p:nvSpPr>
        <p:spPr/>
        <p:txBody>
          <a:bodyPr/>
          <a:lstStyle/>
          <a:p>
            <a:r>
              <a:rPr lang="en-US" dirty="0"/>
              <a:t>Move/modify a simplex toward optimum design</a:t>
            </a:r>
          </a:p>
        </p:txBody>
      </p:sp>
    </p:spTree>
    <p:extLst>
      <p:ext uri="{BB962C8B-B14F-4D97-AF65-F5344CB8AC3E}">
        <p14:creationId xmlns:p14="http://schemas.microsoft.com/office/powerpoint/2010/main" val="1922053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We are not interested in complete Pareto front, but mostly in part that has low constraint violations.</a:t>
            </a:r>
          </a:p>
          <a:p>
            <a:r>
              <a:rPr lang="en-US" dirty="0"/>
              <a:t>Bias algorithm to such points</a:t>
            </a:r>
          </a:p>
          <a:p>
            <a:pPr lvl="1"/>
            <a:r>
              <a:rPr lang="en-US" dirty="0"/>
              <a:t>Select leaders based on both </a:t>
            </a:r>
            <a:r>
              <a:rPr lang="en-US" dirty="0">
                <a:solidFill>
                  <a:srgbClr val="FF0000"/>
                </a:solidFill>
              </a:rPr>
              <a:t>constraint violation </a:t>
            </a:r>
            <a:r>
              <a:rPr lang="en-US" dirty="0"/>
              <a:t>and </a:t>
            </a:r>
            <a:r>
              <a:rPr lang="en-US" dirty="0">
                <a:solidFill>
                  <a:srgbClr val="FF0000"/>
                </a:solidFill>
              </a:rPr>
              <a:t>crowding distance</a:t>
            </a:r>
          </a:p>
          <a:p>
            <a:pPr lvl="1"/>
            <a:r>
              <a:rPr lang="en-US" dirty="0"/>
              <a:t>Binary tournament based on </a:t>
            </a:r>
            <a:br>
              <a:rPr lang="en-US" dirty="0"/>
            </a:br>
            <a:r>
              <a:rPr lang="en-US" dirty="0"/>
              <a:t>constraint violation </a:t>
            </a:r>
          </a:p>
          <a:p>
            <a:r>
              <a:rPr lang="en-US" dirty="0"/>
              <a:t>Goal is to place more particles </a:t>
            </a:r>
            <a:br>
              <a:rPr lang="en-US" dirty="0"/>
            </a:br>
            <a:r>
              <a:rPr lang="en-US" dirty="0"/>
              <a:t>near feasible domain</a:t>
            </a:r>
          </a:p>
        </p:txBody>
      </p:sp>
      <p:sp>
        <p:nvSpPr>
          <p:cNvPr id="2" name="Title 1"/>
          <p:cNvSpPr>
            <a:spLocks noGrp="1"/>
          </p:cNvSpPr>
          <p:nvPr>
            <p:ph type="title"/>
          </p:nvPr>
        </p:nvSpPr>
        <p:spPr/>
        <p:txBody>
          <a:bodyPr/>
          <a:lstStyle/>
          <a:p>
            <a:r>
              <a:rPr lang="en-US" dirty="0"/>
              <a:t>Constraint Specialized Bi-objective </a:t>
            </a:r>
            <a:r>
              <a:rPr lang="en-US" dirty="0" err="1"/>
              <a:t>PSO</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899" y="3161118"/>
            <a:ext cx="4284281" cy="2888617"/>
          </a:xfrm>
          <a:prstGeom prst="rect">
            <a:avLst/>
          </a:prstGeom>
          <a:noFill/>
          <a:ln>
            <a:noFill/>
          </a:ln>
        </p:spPr>
      </p:pic>
    </p:spTree>
    <p:extLst>
      <p:ext uri="{BB962C8B-B14F-4D97-AF65-F5344CB8AC3E}">
        <p14:creationId xmlns:p14="http://schemas.microsoft.com/office/powerpoint/2010/main" val="2752048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Composite laminate design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𝜃</m:t>
                    </m:r>
                    <m:r>
                      <a:rPr lang="en-US" i="1" baseline="-25000" dirty="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rPr>
                      <m:t>𝜃</m:t>
                    </m:r>
                    <m:r>
                      <a:rPr lang="en-US" i="1" baseline="-25000"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𝜃</m:t>
                    </m:r>
                    <m:r>
                      <a:rPr lang="en-US" i="1" baseline="-25000" dirty="0">
                        <a:latin typeface="Cambria Math" panose="02040503050406030204" pitchFamily="18" charset="0"/>
                      </a:rPr>
                      <m:t>3</m:t>
                    </m:r>
                    <m:r>
                      <a:rPr lang="en-US" i="1" dirty="0">
                        <a:latin typeface="Cambria Math" panose="02040503050406030204" pitchFamily="18" charset="0"/>
                      </a:rPr>
                      <m:t>)</m:t>
                    </m:r>
                    <m:r>
                      <a:rPr lang="en-US" i="1" baseline="-25000" dirty="0">
                        <a:latin typeface="Cambria Math" panose="02040503050406030204" pitchFamily="18" charset="0"/>
                      </a:rPr>
                      <m:t>𝑠</m:t>
                    </m:r>
                  </m:oMath>
                </a14:m>
                <a:r>
                  <a:rPr lang="en-US" dirty="0"/>
                  <a:t>, with three angles and three thicknesses as design variables.</a:t>
                </a:r>
              </a:p>
              <a:p>
                <a:pPr lvl="1"/>
                <a:r>
                  <a:rPr lang="en-US" dirty="0"/>
                  <a:t>Maximize the transverse in-plane stiffness </a:t>
                </a:r>
                <a14:m>
                  <m:oMath xmlns:m="http://schemas.openxmlformats.org/officeDocument/2006/math">
                    <m:r>
                      <a:rPr lang="en-US" i="1" dirty="0" smtClean="0">
                        <a:latin typeface="Cambria Math" panose="02040503050406030204" pitchFamily="18" charset="0"/>
                      </a:rPr>
                      <m:t>𝐴</m:t>
                    </m:r>
                    <m:r>
                      <a:rPr lang="en-US" i="1" baseline="-25000" dirty="0">
                        <a:latin typeface="Cambria Math" panose="02040503050406030204" pitchFamily="18" charset="0"/>
                      </a:rPr>
                      <m:t>22</m:t>
                    </m:r>
                  </m:oMath>
                </a14:m>
                <a:endParaRPr lang="en-US" baseline="-25000" dirty="0"/>
              </a:p>
              <a:p>
                <a:pPr lvl="1"/>
                <a:r>
                  <a:rPr lang="en-US" dirty="0"/>
                  <a:t>Constraints on ply angles and effective Poisson’s ratio</a:t>
                </a:r>
              </a:p>
              <a:p>
                <a:r>
                  <a:rPr lang="en-US" dirty="0"/>
                  <a:t>Methods compared</a:t>
                </a:r>
              </a:p>
              <a:p>
                <a:pPr lvl="1"/>
                <a:r>
                  <a:rPr lang="en-US" dirty="0"/>
                  <a:t>Standard PSO with penalty function</a:t>
                </a:r>
              </a:p>
              <a:p>
                <a:pPr lvl="1"/>
                <a:r>
                  <a:rPr lang="en-US" dirty="0"/>
                  <a:t>MOPSO algorithm of Reyes-Sierra and </a:t>
                </a:r>
                <a:r>
                  <a:rPr lang="en-US" dirty="0" err="1"/>
                  <a:t>Coello-Coello</a:t>
                </a:r>
                <a:endParaRPr lang="en-US" dirty="0"/>
              </a:p>
              <a:p>
                <a:pPr lvl="1"/>
                <a:r>
                  <a:rPr lang="en-US" dirty="0"/>
                  <a:t>Modified MOPSO algorithm</a:t>
                </a:r>
              </a:p>
              <a:p>
                <a:r>
                  <a:rPr lang="en-US" dirty="0"/>
                  <a:t>100 runs, each with 30 particles and 100 generations.</a:t>
                </a:r>
              </a:p>
              <a:p>
                <a:r>
                  <a:rPr lang="en-US" dirty="0"/>
                  <a:t>10% probability of mutation,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=0.5, </m:t>
                    </m:r>
                    <m:r>
                      <a:rPr lang="en-US" i="1" dirty="0" smtClean="0">
                        <a:latin typeface="Cambria Math" panose="02040503050406030204" pitchFamily="18" charset="0"/>
                      </a:rPr>
                      <m:t>𝑐</m:t>
                    </m:r>
                    <m:r>
                      <a:rPr lang="en-US" i="1" baseline="-25000" dirty="0">
                        <a:latin typeface="Cambria Math" panose="02040503050406030204" pitchFamily="18" charset="0"/>
                      </a:rPr>
                      <m:t>1</m:t>
                    </m:r>
                    <m:r>
                      <a:rPr lang="en-US" i="1" dirty="0">
                        <a:latin typeface="Cambria Math" panose="02040503050406030204" pitchFamily="18" charset="0"/>
                      </a:rPr>
                      <m:t>=1.75, </m:t>
                    </m:r>
                    <m:r>
                      <a:rPr lang="en-US" i="1" dirty="0">
                        <a:latin typeface="Cambria Math" panose="02040503050406030204" pitchFamily="18" charset="0"/>
                      </a:rPr>
                      <m:t>𝑐</m:t>
                    </m:r>
                    <m:r>
                      <a:rPr lang="en-US" i="1" baseline="-25000" dirty="0">
                        <a:latin typeface="Cambria Math" panose="02040503050406030204" pitchFamily="18" charset="0"/>
                      </a:rPr>
                      <m:t>2</m:t>
                    </m:r>
                    <m:r>
                      <a:rPr lang="en-US" i="1" dirty="0">
                        <a:latin typeface="Cambria Math" panose="02040503050406030204" pitchFamily="18" charset="0"/>
                      </a:rPr>
                      <m:t>=2.25</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35188736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See relation between stiffness and Poisson’s ratio and design variables in the paper.</a:t>
            </a:r>
            <a:endParaRPr lang="en-US" dirty="0"/>
          </a:p>
        </p:txBody>
      </p:sp>
      <p:sp>
        <p:nvSpPr>
          <p:cNvPr id="2" name="Title 1"/>
          <p:cNvSpPr>
            <a:spLocks noGrp="1"/>
          </p:cNvSpPr>
          <p:nvPr>
            <p:ph type="title"/>
          </p:nvPr>
        </p:nvSpPr>
        <p:spPr/>
        <p:txBody>
          <a:bodyPr/>
          <a:lstStyle/>
          <a:p>
            <a:r>
              <a:rPr lang="en-US" dirty="0"/>
              <a:t>Optimization Formulation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372933-4059-37F2-0734-3D2A43FACBC6}"/>
                  </a:ext>
                </a:extLst>
              </p:cNvPr>
              <p:cNvSpPr txBox="1"/>
              <p:nvPr/>
            </p:nvSpPr>
            <p:spPr>
              <a:xfrm>
                <a:off x="1814169" y="1645920"/>
                <a:ext cx="4205382" cy="23684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b="0" i="1" smtClean="0">
                              <a:latin typeface="Cambria Math" panose="02040503050406030204" pitchFamily="18" charset="0"/>
                            </a:rPr>
                          </m:ctrlPr>
                        </m:mPr>
                        <m:mr>
                          <m:e>
                            <m:r>
                              <m:rPr>
                                <m:sty m:val="p"/>
                              </m:rPr>
                              <a:rPr lang="en-US" sz="2400" b="0">
                                <a:latin typeface="Cambria Math" panose="02040503050406030204" pitchFamily="18" charset="0"/>
                              </a:rPr>
                              <m:t>Maximize</m:t>
                            </m:r>
                            <m:sSub>
                              <m:sSubPr>
                                <m:ctrlPr>
                                  <a:rPr lang="en-US" sz="2400" b="0" i="1">
                                    <a:latin typeface="Cambria Math" panose="02040503050406030204" pitchFamily="18" charset="0"/>
                                  </a:rPr>
                                </m:ctrlPr>
                              </m:sSubPr>
                              <m:e>
                                <m:r>
                                  <a:rPr lang="en-US" sz="2400" b="0" i="1" smtClean="0">
                                    <a:latin typeface="Cambria Math" panose="02040503050406030204" pitchFamily="18" charset="0"/>
                                  </a:rPr>
                                  <m:t>  </m:t>
                                </m:r>
                                <m:r>
                                  <a:rPr lang="en-US" sz="2400" b="0" i="1">
                                    <a:latin typeface="Cambria Math" panose="02040503050406030204" pitchFamily="18" charset="0"/>
                                  </a:rPr>
                                  <m:t>𝐴</m:t>
                                </m:r>
                              </m:e>
                              <m:sub>
                                <m:r>
                                  <a:rPr lang="en-US" sz="2400" b="0" i="0">
                                    <a:latin typeface="Cambria Math" panose="02040503050406030204" pitchFamily="18" charset="0"/>
                                  </a:rPr>
                                  <m:t>22</m:t>
                                </m:r>
                              </m:sub>
                            </m:sSub>
                            <m:r>
                              <a:rPr lang="en-US" sz="2400" b="0" i="1" smtClean="0">
                                <a:latin typeface="Cambria Math" panose="02040503050406030204" pitchFamily="18" charset="0"/>
                              </a:rPr>
                              <m:t>                              </m:t>
                            </m:r>
                          </m:e>
                        </m:mr>
                        <m:mr>
                          <m:e>
                            <m:r>
                              <m:rPr>
                                <m:sty m:val="p"/>
                              </m:rPr>
                              <a:rPr lang="en-US" sz="2400" b="0" i="1">
                                <a:latin typeface="Cambria Math" panose="02040503050406030204" pitchFamily="18" charset="0"/>
                              </a:rPr>
                              <m:t>subject</m:t>
                            </m:r>
                            <m:r>
                              <a:rPr lang="en-US" sz="2400" b="0" i="1">
                                <a:latin typeface="Cambria Math" panose="02040503050406030204" pitchFamily="18" charset="0"/>
                              </a:rPr>
                              <m:t> </m:t>
                            </m:r>
                            <m:r>
                              <m:rPr>
                                <m:sty m:val="p"/>
                              </m:rPr>
                              <a:rPr lang="en-US" sz="2400" b="0" i="1">
                                <a:latin typeface="Cambria Math" panose="02040503050406030204" pitchFamily="18" charset="0"/>
                              </a:rPr>
                              <m:t>to</m:t>
                            </m:r>
                            <m:r>
                              <a:rPr lang="en-US" sz="2400" b="0" i="1" smtClean="0">
                                <a:latin typeface="Cambria Math" panose="02040503050406030204" pitchFamily="18" charset="0"/>
                              </a:rPr>
                              <m:t>  </m:t>
                            </m:r>
                            <m:r>
                              <a:rPr lang="en-US" sz="2400" b="0" i="0">
                                <a:latin typeface="Cambria Math" panose="02040503050406030204" pitchFamily="18" charset="0"/>
                              </a:rPr>
                              <m:t>0.48≤</m:t>
                            </m:r>
                            <m:sSub>
                              <m:sSubPr>
                                <m:ctrlPr>
                                  <a:rPr lang="en-US" sz="2400" b="0" i="1">
                                    <a:latin typeface="Cambria Math" panose="02040503050406030204" pitchFamily="18" charset="0"/>
                                  </a:rPr>
                                </m:ctrlPr>
                              </m:sSubPr>
                              <m:e>
                                <m:r>
                                  <a:rPr lang="en-US" sz="2400" b="0" i="1">
                                    <a:latin typeface="Cambria Math" panose="02040503050406030204" pitchFamily="18" charset="0"/>
                                  </a:rPr>
                                  <m:t>𝜈</m:t>
                                </m:r>
                              </m:e>
                              <m:sub>
                                <m:r>
                                  <a:rPr lang="en-US" sz="2400" b="0" i="1">
                                    <a:latin typeface="Cambria Math" panose="02040503050406030204" pitchFamily="18" charset="0"/>
                                  </a:rPr>
                                  <m:t>𝑒𝑓𝑓</m:t>
                                </m:r>
                              </m:sub>
                            </m:sSub>
                            <m:r>
                              <a:rPr lang="en-US" sz="2400" b="0" i="0">
                                <a:latin typeface="Cambria Math" panose="02040503050406030204" pitchFamily="18" charset="0"/>
                              </a:rPr>
                              <m:t>≤0.52</m:t>
                            </m:r>
                          </m:e>
                        </m:mr>
                        <m:mr>
                          <m:e>
                            <m:r>
                              <a:rPr lang="en-US" sz="2400" b="0" i="1" smtClean="0">
                                <a:latin typeface="Cambria Math" panose="02040503050406030204" pitchFamily="18" charset="0"/>
                              </a:rPr>
                              <m:t>                  </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0" i="0">
                                    <a:latin typeface="Cambria Math" panose="02040503050406030204" pitchFamily="18" charset="0"/>
                                  </a:rPr>
                                  <m:t>5</m:t>
                                </m:r>
                              </m:e>
                              <m:sup>
                                <m:r>
                                  <a:rPr lang="en-US" sz="2400" b="0" i="1">
                                    <a:latin typeface="Cambria Math" panose="02040503050406030204" pitchFamily="18" charset="0"/>
                                  </a:rPr>
                                  <m:t>𝑜</m:t>
                                </m:r>
                              </m:sup>
                            </m:sSup>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𝜃</m:t>
                                </m:r>
                              </m:e>
                              <m:sub>
                                <m:r>
                                  <a:rPr lang="en-US" sz="2400" b="0" i="1">
                                    <a:latin typeface="Cambria Math" panose="02040503050406030204" pitchFamily="18" charset="0"/>
                                  </a:rPr>
                                  <m:t>𝑘</m:t>
                                </m:r>
                              </m:sub>
                            </m:sSub>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0" i="0">
                                    <a:latin typeface="Cambria Math" panose="02040503050406030204" pitchFamily="18" charset="0"/>
                                  </a:rPr>
                                  <m:t>5</m:t>
                                </m:r>
                              </m:e>
                              <m:sup>
                                <m:r>
                                  <a:rPr lang="en-US" sz="2400" b="0" i="1">
                                    <a:latin typeface="Cambria Math" panose="02040503050406030204" pitchFamily="18" charset="0"/>
                                  </a:rPr>
                                  <m:t>𝑜</m:t>
                                </m:r>
                              </m:sup>
                            </m:sSup>
                            <m:r>
                              <m:rPr>
                                <m:sty m:val="p"/>
                              </m:rPr>
                              <a:rPr lang="en-US" sz="2400" b="0" i="1">
                                <a:latin typeface="Cambria Math" panose="02040503050406030204" pitchFamily="18" charset="0"/>
                              </a:rPr>
                              <m:t>or</m:t>
                            </m:r>
                          </m:e>
                        </m:mr>
                        <m:mr>
                          <m:e>
                            <m:r>
                              <a:rPr lang="en-US" sz="2400" b="0" i="1" smtClean="0">
                                <a:latin typeface="Cambria Math" panose="02040503050406030204" pitchFamily="18" charset="0"/>
                              </a:rPr>
                              <m:t>                     </m:t>
                            </m:r>
                            <m:sSup>
                              <m:sSupPr>
                                <m:ctrlPr>
                                  <a:rPr lang="en-US" sz="2400" b="0" i="1">
                                    <a:latin typeface="Cambria Math" panose="02040503050406030204" pitchFamily="18" charset="0"/>
                                  </a:rPr>
                                </m:ctrlPr>
                              </m:sSupPr>
                              <m:e>
                                <m:r>
                                  <a:rPr lang="en-US" sz="2400" b="0" i="0">
                                    <a:latin typeface="Cambria Math" panose="02040503050406030204" pitchFamily="18" charset="0"/>
                                  </a:rPr>
                                  <m:t>40</m:t>
                                </m:r>
                              </m:e>
                              <m:sup>
                                <m:r>
                                  <a:rPr lang="en-US" sz="2400" b="0" i="1">
                                    <a:latin typeface="Cambria Math" panose="02040503050406030204" pitchFamily="18" charset="0"/>
                                  </a:rPr>
                                  <m:t>𝑜</m:t>
                                </m:r>
                              </m:sup>
                            </m:sSup>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𝜃</m:t>
                                </m:r>
                              </m:e>
                              <m:sub>
                                <m:r>
                                  <a:rPr lang="en-US" sz="2400" b="0" i="1">
                                    <a:latin typeface="Cambria Math" panose="02040503050406030204" pitchFamily="18" charset="0"/>
                                  </a:rPr>
                                  <m:t>𝑘</m:t>
                                </m:r>
                              </m:sub>
                            </m:sSub>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0" i="0">
                                    <a:latin typeface="Cambria Math" panose="02040503050406030204" pitchFamily="18" charset="0"/>
                                  </a:rPr>
                                  <m:t>50</m:t>
                                </m:r>
                              </m:e>
                              <m:sup>
                                <m:r>
                                  <a:rPr lang="en-US" sz="2400" b="0" i="1">
                                    <a:latin typeface="Cambria Math" panose="02040503050406030204" pitchFamily="18" charset="0"/>
                                  </a:rPr>
                                  <m:t>𝑜</m:t>
                                </m:r>
                              </m:sup>
                            </m:sSup>
                            <m:r>
                              <m:rPr>
                                <m:sty m:val="p"/>
                              </m:rPr>
                              <a:rPr lang="en-US" sz="2400" b="0" i="1">
                                <a:latin typeface="Cambria Math" panose="02040503050406030204" pitchFamily="18" charset="0"/>
                              </a:rPr>
                              <m:t>or</m:t>
                            </m:r>
                          </m:e>
                        </m:mr>
                        <m:mr>
                          <m:e>
                            <m:r>
                              <a:rPr lang="en-US" sz="2400" b="0" i="1" smtClean="0">
                                <a:latin typeface="Cambria Math" panose="02040503050406030204" pitchFamily="18" charset="0"/>
                              </a:rPr>
                              <m:t>                 </m:t>
                            </m:r>
                            <m:sSup>
                              <m:sSupPr>
                                <m:ctrlPr>
                                  <a:rPr lang="en-US" sz="2400" b="0" i="1">
                                    <a:latin typeface="Cambria Math" panose="02040503050406030204" pitchFamily="18" charset="0"/>
                                  </a:rPr>
                                </m:ctrlPr>
                              </m:sSupPr>
                              <m:e>
                                <m:r>
                                  <a:rPr lang="en-US" sz="2400" b="0" i="0">
                                    <a:latin typeface="Cambria Math" panose="02040503050406030204" pitchFamily="18" charset="0"/>
                                  </a:rPr>
                                  <m:t>85</m:t>
                                </m:r>
                              </m:e>
                              <m:sup>
                                <m:r>
                                  <a:rPr lang="en-US" sz="2400" b="0" i="1">
                                    <a:latin typeface="Cambria Math" panose="02040503050406030204" pitchFamily="18" charset="0"/>
                                  </a:rPr>
                                  <m:t>𝑜</m:t>
                                </m:r>
                              </m:sup>
                            </m:sSup>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𝜃</m:t>
                                </m:r>
                              </m:e>
                              <m:sub>
                                <m:r>
                                  <a:rPr lang="en-US" sz="2400" b="0" i="1">
                                    <a:latin typeface="Cambria Math" panose="02040503050406030204" pitchFamily="18" charset="0"/>
                                  </a:rPr>
                                  <m:t>𝑘</m:t>
                                </m:r>
                              </m:sub>
                            </m:sSub>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0" i="0">
                                    <a:latin typeface="Cambria Math" panose="02040503050406030204" pitchFamily="18" charset="0"/>
                                  </a:rPr>
                                  <m:t>95</m:t>
                                </m:r>
                              </m:e>
                              <m:sup>
                                <m:r>
                                  <a:rPr lang="en-US" sz="2400" b="0" i="1">
                                    <a:latin typeface="Cambria Math" panose="02040503050406030204" pitchFamily="18" charset="0"/>
                                  </a:rPr>
                                  <m:t>𝑜</m:t>
                                </m:r>
                              </m:sup>
                            </m:sSup>
                          </m:e>
                        </m:mr>
                        <m:mr>
                          <m:e>
                            <m:r>
                              <a:rPr lang="en-US" sz="2400" b="0" i="1" smtClean="0">
                                <a:latin typeface="Cambria Math" panose="02040503050406030204" pitchFamily="18" charset="0"/>
                              </a:rPr>
                              <m:t>                </m:t>
                            </m:r>
                            <m:r>
                              <a:rPr lang="en-US" sz="2400" b="0" i="0">
                                <a:latin typeface="Cambria Math" panose="02040503050406030204" pitchFamily="18" charset="0"/>
                              </a:rPr>
                              <m:t>0.001≤</m:t>
                            </m:r>
                            <m:sSub>
                              <m:sSubPr>
                                <m:ctrlPr>
                                  <a:rPr lang="en-US" sz="2400" b="0" i="1">
                                    <a:latin typeface="Cambria Math" panose="02040503050406030204" pitchFamily="18" charset="0"/>
                                  </a:rPr>
                                </m:ctrlPr>
                              </m:sSubPr>
                              <m:e>
                                <m:r>
                                  <a:rPr lang="en-US" sz="2400" b="0" i="1">
                                    <a:latin typeface="Cambria Math" panose="02040503050406030204" pitchFamily="18" charset="0"/>
                                  </a:rPr>
                                  <m:t>𝑡</m:t>
                                </m:r>
                              </m:e>
                              <m:sub>
                                <m:r>
                                  <a:rPr lang="en-US" sz="2400" b="0" i="1">
                                    <a:latin typeface="Cambria Math" panose="02040503050406030204" pitchFamily="18" charset="0"/>
                                  </a:rPr>
                                  <m:t>𝑘</m:t>
                                </m:r>
                              </m:sub>
                            </m:sSub>
                            <m:r>
                              <a:rPr lang="en-US" sz="2400" b="0" i="0">
                                <a:latin typeface="Cambria Math" panose="02040503050406030204" pitchFamily="18" charset="0"/>
                              </a:rPr>
                              <m:t>≤0.05"</m:t>
                            </m:r>
                          </m:e>
                        </m:mr>
                      </m:m>
                    </m:oMath>
                  </m:oMathPara>
                </a14:m>
                <a:endParaRPr lang="en-US" sz="2400" dirty="0"/>
              </a:p>
            </p:txBody>
          </p:sp>
        </mc:Choice>
        <mc:Fallback xmlns="">
          <p:sp>
            <p:nvSpPr>
              <p:cNvPr id="5" name="TextBox 4">
                <a:extLst>
                  <a:ext uri="{FF2B5EF4-FFF2-40B4-BE49-F238E27FC236}">
                    <a16:creationId xmlns:a16="http://schemas.microsoft.com/office/drawing/2014/main" id="{AA372933-4059-37F2-0734-3D2A43FACBC6}"/>
                  </a:ext>
                </a:extLst>
              </p:cNvPr>
              <p:cNvSpPr txBox="1">
                <a:spLocks noRot="1" noChangeAspect="1" noMove="1" noResize="1" noEditPoints="1" noAdjustHandles="1" noChangeArrowheads="1" noChangeShapeType="1" noTextEdit="1"/>
              </p:cNvSpPr>
              <p:nvPr/>
            </p:nvSpPr>
            <p:spPr>
              <a:xfrm>
                <a:off x="1814169" y="1645920"/>
                <a:ext cx="4205382" cy="236846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44491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304800" y="774200"/>
                <a:ext cx="8534400" cy="540250"/>
              </a:xfrm>
            </p:spPr>
            <p:txBody>
              <a:bodyPr/>
              <a:lstStyle/>
              <a:p>
                <a14:m>
                  <m:oMath xmlns:m="http://schemas.openxmlformats.org/officeDocument/2006/math">
                    <m:r>
                      <a:rPr lang="en-US" i="1" dirty="0" smtClean="0">
                        <a:latin typeface="Cambria Math" panose="02040503050406030204" pitchFamily="18" charset="0"/>
                      </a:rPr>
                      <m:t>10</m:t>
                    </m:r>
                    <m:r>
                      <a:rPr lang="en-US" i="1" baseline="30000" dirty="0">
                        <a:latin typeface="Cambria Math" panose="02040503050406030204" pitchFamily="18" charset="0"/>
                      </a:rPr>
                      <m:t>8</m:t>
                    </m:r>
                  </m:oMath>
                </a14:m>
                <a:r>
                  <a:rPr lang="en-US" dirty="0"/>
                  <a:t> is the best penalty multiplier</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304800" y="774200"/>
                <a:ext cx="8534400" cy="540250"/>
              </a:xfrm>
              <a:blipFill>
                <a:blip r:embed="rId3"/>
                <a:stretch>
                  <a:fillRect l="-929" t="-14607" b="-449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Results: Penalty Function</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264984" y="1717862"/>
            <a:ext cx="6515100" cy="3473264"/>
          </a:xfrm>
          <a:prstGeom prst="rect">
            <a:avLst/>
          </a:prstGeom>
          <a:noFill/>
          <a:ln>
            <a:noFill/>
          </a:ln>
        </p:spPr>
      </p:pic>
    </p:spTree>
    <p:extLst>
      <p:ext uri="{BB962C8B-B14F-4D97-AF65-F5344CB8AC3E}">
        <p14:creationId xmlns:p14="http://schemas.microsoft.com/office/powerpoint/2010/main" val="900060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Without focus of the Pareto front on the near feasible designs, there are many wasted evaluations on deeply infeasible designs.</a:t>
            </a:r>
            <a:endParaRPr lang="en-US" dirty="0"/>
          </a:p>
        </p:txBody>
      </p:sp>
      <p:sp>
        <p:nvSpPr>
          <p:cNvPr id="2" name="Title 1"/>
          <p:cNvSpPr>
            <a:spLocks noGrp="1"/>
          </p:cNvSpPr>
          <p:nvPr>
            <p:ph type="title"/>
          </p:nvPr>
        </p:nvSpPr>
        <p:spPr/>
        <p:txBody>
          <a:bodyPr/>
          <a:lstStyle/>
          <a:p>
            <a:r>
              <a:rPr lang="en-US" dirty="0"/>
              <a:t>Results: Bi-objective Formulation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66083" y="2116952"/>
            <a:ext cx="5270464" cy="3291378"/>
          </a:xfrm>
          <a:prstGeom prst="rect">
            <a:avLst/>
          </a:prstGeom>
          <a:noFill/>
          <a:ln>
            <a:noFill/>
          </a:ln>
        </p:spPr>
      </p:pic>
    </p:spTree>
    <p:extLst>
      <p:ext uri="{BB962C8B-B14F-4D97-AF65-F5344CB8AC3E}">
        <p14:creationId xmlns:p14="http://schemas.microsoft.com/office/powerpoint/2010/main" val="1066127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29DC-04EE-19CB-20A3-E139050CDB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B9CFAF-4953-9ACB-86AD-32A8E99555AB}"/>
              </a:ext>
            </a:extLst>
          </p:cNvPr>
          <p:cNvSpPr>
            <a:spLocks noGrp="1"/>
          </p:cNvSpPr>
          <p:nvPr>
            <p:ph type="ctrTitle"/>
          </p:nvPr>
        </p:nvSpPr>
        <p:spPr>
          <a:xfrm>
            <a:off x="685800" y="1119226"/>
            <a:ext cx="7772400" cy="2481225"/>
          </a:xfrm>
        </p:spPr>
        <p:txBody>
          <a:bodyPr/>
          <a:lstStyle/>
          <a:p>
            <a:r>
              <a:rPr lang="en-US" dirty="0"/>
              <a:t>6.6</a:t>
            </a:r>
            <a:br>
              <a:rPr lang="en-US" dirty="0"/>
            </a:br>
            <a:br>
              <a:rPr lang="en-US" dirty="0"/>
            </a:br>
            <a:r>
              <a:rPr lang="en-US" dirty="0"/>
              <a:t>Simulated Annealing Optimization</a:t>
            </a:r>
          </a:p>
        </p:txBody>
      </p:sp>
      <p:sp>
        <p:nvSpPr>
          <p:cNvPr id="5" name="Subtitle 4">
            <a:extLst>
              <a:ext uri="{FF2B5EF4-FFF2-40B4-BE49-F238E27FC236}">
                <a16:creationId xmlns:a16="http://schemas.microsoft.com/office/drawing/2014/main" id="{FC6D09C4-111C-2630-21CB-D8C4AE837544}"/>
              </a:ext>
            </a:extLst>
          </p:cNvPr>
          <p:cNvSpPr>
            <a:spLocks noGrp="1"/>
          </p:cNvSpPr>
          <p:nvPr>
            <p:ph type="subTitle" idx="1"/>
          </p:nvPr>
        </p:nvSpPr>
        <p:spPr/>
        <p:txBody>
          <a:bodyPr/>
          <a:lstStyle/>
          <a:p>
            <a:r>
              <a:rPr lang="en-US" dirty="0"/>
              <a:t>By gradually lowering temperature, atoms can find a </a:t>
            </a:r>
            <a:r>
              <a:rPr lang="en-US"/>
              <a:t>better equilibrium</a:t>
            </a:r>
            <a:endParaRPr lang="en-US" dirty="0"/>
          </a:p>
        </p:txBody>
      </p:sp>
    </p:spTree>
    <p:extLst>
      <p:ext uri="{BB962C8B-B14F-4D97-AF65-F5344CB8AC3E}">
        <p14:creationId xmlns:p14="http://schemas.microsoft.com/office/powerpoint/2010/main" val="10610666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DA10B6A-B923-EEF9-5828-6D825C6DDE16}"/>
                  </a:ext>
                </a:extLst>
              </p:cNvPr>
              <p:cNvSpPr>
                <a:spLocks noGrp="1"/>
              </p:cNvSpPr>
              <p:nvPr>
                <p:ph type="body" sz="quarter" idx="10"/>
              </p:nvPr>
            </p:nvSpPr>
            <p:spPr/>
            <p:txBody>
              <a:bodyPr>
                <a:normAutofit/>
              </a:bodyPr>
              <a:lstStyle/>
              <a:p>
                <a:r>
                  <a:rPr lang="en-US" sz="2000" dirty="0"/>
                  <a:t>motivated by statistical mechanics: equilibrium of atoms in solids by gradually decreasing temperature</a:t>
                </a:r>
              </a:p>
              <a:p>
                <a:pPr lvl="1"/>
                <a:r>
                  <a:rPr lang="en-US" sz="1800" dirty="0"/>
                  <a:t>to reach a more stable, globally minimum energy state, the metal is reheated to a high temperature and cooled slowly</a:t>
                </a:r>
              </a:p>
              <a:p>
                <a:r>
                  <a:rPr lang="en-US" sz="2000" dirty="0"/>
                  <a:t>Simulated annealing (Metropolis)</a:t>
                </a:r>
              </a:p>
              <a:p>
                <a:pPr lvl="1"/>
                <a:r>
                  <a:rPr lang="en-US" sz="1800" dirty="0"/>
                  <a:t>predicts the behavior of atoms in equilibrium at a given temperature</a:t>
                </a:r>
              </a:p>
              <a:p>
                <a:pPr lvl="1"/>
                <a:r>
                  <a:rPr lang="en-US" sz="1800" dirty="0"/>
                  <a:t>At a given </a:t>
                </a:r>
                <a14:m>
                  <m:oMath xmlns:m="http://schemas.openxmlformats.org/officeDocument/2006/math">
                    <m:r>
                      <a:rPr lang="en-US" sz="1800" i="1">
                        <a:latin typeface="Cambria Math" panose="02040503050406030204" pitchFamily="18" charset="0"/>
                      </a:rPr>
                      <m:t>𝑇</m:t>
                    </m:r>
                  </m:oMath>
                </a14:m>
                <a:r>
                  <a:rPr lang="en-US" sz="1800" dirty="0"/>
                  <a:t>, atom’s position is randomly perturbed and computes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𝐸</m:t>
                    </m:r>
                  </m:oMath>
                </a14:m>
                <a:r>
                  <a:rPr lang="en-US" sz="1800" dirty="0"/>
                  <a:t> of the system</a:t>
                </a:r>
              </a:p>
              <a:p>
                <a:pPr lvl="1"/>
                <a:r>
                  <a:rPr lang="en-US" sz="1800" dirty="0"/>
                  <a:t>If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𝐸</m:t>
                    </m:r>
                    <m:r>
                      <a:rPr lang="en-US" sz="1800" i="1">
                        <a:latin typeface="Cambria Math" panose="02040503050406030204" pitchFamily="18" charset="0"/>
                      </a:rPr>
                      <m:t>&lt;0</m:t>
                    </m:r>
                  </m:oMath>
                </a14:m>
                <a:r>
                  <a:rPr lang="en-US" sz="1800" dirty="0"/>
                  <a:t>, then the new position of the atom is accepted</a:t>
                </a:r>
              </a:p>
              <a:p>
                <a:pPr lvl="1"/>
                <a:r>
                  <a:rPr lang="en-US" sz="1800" dirty="0"/>
                  <a:t>If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𝐸</m:t>
                    </m:r>
                    <m:r>
                      <a:rPr lang="en-US" sz="1800" i="1">
                        <a:latin typeface="Cambria Math" panose="02040503050406030204" pitchFamily="18" charset="0"/>
                      </a:rPr>
                      <m:t>≥0</m:t>
                    </m:r>
                  </m:oMath>
                </a14:m>
                <a:r>
                  <a:rPr lang="en-US" sz="1800" dirty="0"/>
                  <a:t>, the new position is accepted with a probability inversely proportional to the energy increase (</a:t>
                </a:r>
                <a:r>
                  <a:rPr lang="en-US" sz="1800" dirty="0">
                    <a:solidFill>
                      <a:srgbClr val="FF0000"/>
                    </a:solidFill>
                  </a:rPr>
                  <a:t>exploration of design space</a:t>
                </a:r>
                <a:r>
                  <a:rPr lang="en-US" sz="1800" dirty="0"/>
                  <a:t>)</a:t>
                </a:r>
                <a:endParaRPr lang="en-US" sz="1050" dirty="0"/>
              </a:p>
            </p:txBody>
          </p:sp>
        </mc:Choice>
        <mc:Fallback xmlns="">
          <p:sp>
            <p:nvSpPr>
              <p:cNvPr id="2" name="Text Placeholder 1">
                <a:extLst>
                  <a:ext uri="{FF2B5EF4-FFF2-40B4-BE49-F238E27FC236}">
                    <a16:creationId xmlns:a16="http://schemas.microsoft.com/office/drawing/2014/main" id="{4DA10B6A-B923-EEF9-5828-6D825C6DDE1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2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79918F5-3683-E0C0-FFFC-212DFD647F04}"/>
              </a:ext>
            </a:extLst>
          </p:cNvPr>
          <p:cNvSpPr>
            <a:spLocks noGrp="1"/>
          </p:cNvSpPr>
          <p:nvPr>
            <p:ph type="title"/>
          </p:nvPr>
        </p:nvSpPr>
        <p:spPr/>
        <p:txBody>
          <a:bodyPr/>
          <a:lstStyle/>
          <a:p>
            <a:r>
              <a:rPr lang="en-US" dirty="0"/>
              <a:t>Simulated Annealing Algorithm</a:t>
            </a:r>
          </a:p>
        </p:txBody>
      </p:sp>
    </p:spTree>
    <p:extLst>
      <p:ext uri="{BB962C8B-B14F-4D97-AF65-F5344CB8AC3E}">
        <p14:creationId xmlns:p14="http://schemas.microsoft.com/office/powerpoint/2010/main" val="1082805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4E940C1-2072-B9AE-254E-74C895AD5015}"/>
                  </a:ext>
                </a:extLst>
              </p:cNvPr>
              <p:cNvSpPr>
                <a:spLocks noGrp="1"/>
              </p:cNvSpPr>
              <p:nvPr>
                <p:ph type="body" sz="quarter" idx="10"/>
              </p:nvPr>
            </p:nvSpPr>
            <p:spPr/>
            <p:txBody>
              <a:bodyPr/>
              <a:lstStyle/>
              <a:p>
                <a:r>
                  <a:rPr lang="en-US" dirty="0"/>
                  <a:t>positive energy change: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0, </m:t>
                            </m:r>
                            <m:r>
                              <m:rPr>
                                <m:sty m:val="p"/>
                              </m:rPr>
                              <a:rPr lang="en-US">
                                <a:latin typeface="Cambria Math" panose="02040503050406030204" pitchFamily="18" charset="0"/>
                              </a:rPr>
                              <m:t>Δ</m:t>
                            </m:r>
                            <m:r>
                              <a:rPr lang="en-US" i="1">
                                <a:latin typeface="Cambria Math" panose="02040503050406030204" pitchFamily="18" charset="0"/>
                              </a:rPr>
                              <m:t>𝐸</m:t>
                            </m:r>
                          </m:e>
                        </m:d>
                      </m:e>
                    </m:func>
                  </m:oMath>
                </a14:m>
                <a:endParaRPr lang="en-US" dirty="0"/>
              </a:p>
              <a:p>
                <a:r>
                  <a:rPr lang="en-US" dirty="0"/>
                  <a:t>probability of acceptance</a:t>
                </a:r>
              </a:p>
              <a:p>
                <a:endParaRPr lang="en-US" dirty="0"/>
              </a:p>
              <a:p>
                <a:pPr lvl="1"/>
                <a:r>
                  <a:rPr lang="en-US" dirty="0"/>
                  <a:t>when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𝐸</m:t>
                    </m:r>
                    <m:r>
                      <a:rPr lang="en-US" i="1">
                        <a:latin typeface="Cambria Math" panose="02040503050406030204" pitchFamily="18" charset="0"/>
                      </a:rPr>
                      <m:t>&lt;0</m:t>
                    </m:r>
                  </m:oMath>
                </a14:m>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n-US">
                            <a:latin typeface="Cambria Math" panose="02040503050406030204" pitchFamily="18" charset="0"/>
                          </a:rPr>
                          <m:t>Δ</m:t>
                        </m:r>
                        <m:r>
                          <a:rPr lang="en-US" i="1">
                            <a:latin typeface="Cambria Math" panose="02040503050406030204" pitchFamily="18" charset="0"/>
                          </a:rPr>
                          <m:t>𝐸</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m:t>
                        </m:r>
                      </m:sup>
                    </m:sSup>
                    <m:r>
                      <a:rPr lang="en-US" i="1">
                        <a:latin typeface="Cambria Math" panose="02040503050406030204" pitchFamily="18" charset="0"/>
                      </a:rPr>
                      <m:t>=1</m:t>
                    </m:r>
                  </m:oMath>
                </a14:m>
                <a:r>
                  <a:rPr lang="en-US" dirty="0"/>
                  <a:t>. the probability is </a:t>
                </a:r>
                <a14:m>
                  <m:oMath xmlns:m="http://schemas.openxmlformats.org/officeDocument/2006/math">
                    <m:r>
                      <a:rPr lang="en-US" i="1">
                        <a:latin typeface="Cambria Math" panose="02040503050406030204" pitchFamily="18" charset="0"/>
                      </a:rPr>
                      <m:t>0&lt;</m:t>
                    </m:r>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n-US">
                            <a:latin typeface="Cambria Math" panose="02040503050406030204" pitchFamily="18" charset="0"/>
                          </a:rPr>
                          <m:t>Δ</m:t>
                        </m:r>
                        <m:r>
                          <a:rPr lang="en-US" i="1">
                            <a:latin typeface="Cambria Math" panose="02040503050406030204" pitchFamily="18" charset="0"/>
                          </a:rPr>
                          <m:t>𝐸</m:t>
                        </m:r>
                      </m:e>
                    </m:d>
                    <m:r>
                      <a:rPr lang="en-US" i="1">
                        <a:latin typeface="Cambria Math" panose="02040503050406030204" pitchFamily="18" charset="0"/>
                      </a:rPr>
                      <m:t>≤1</m:t>
                    </m:r>
                  </m:oMath>
                </a14:m>
                <a:endParaRPr lang="en-US" dirty="0"/>
              </a:p>
              <a:p>
                <a:pPr lvl="1"/>
                <a:r>
                  <a:rPr lang="en-US" dirty="0"/>
                  <a:t>If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𝐸</m:t>
                    </m:r>
                    <m:r>
                      <a:rPr lang="en-US" i="1">
                        <a:latin typeface="Cambria Math" panose="02040503050406030204" pitchFamily="18" charset="0"/>
                      </a:rPr>
                      <m:t>&lt;0</m:t>
                    </m:r>
                  </m:oMath>
                </a14:m>
                <a:r>
                  <a:rPr lang="en-US" dirty="0"/>
                  <a:t>, it will be accepted always</a:t>
                </a:r>
              </a:p>
              <a:p>
                <a:pPr lvl="1"/>
                <a:r>
                  <a:rPr lang="en-US" dirty="0"/>
                  <a:t>if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𝐸</m:t>
                    </m:r>
                    <m:r>
                      <a:rPr lang="en-US" b="0" i="1" smtClean="0">
                        <a:latin typeface="Cambria Math" panose="02040503050406030204" pitchFamily="18" charset="0"/>
                      </a:rPr>
                      <m:t>&gt;</m:t>
                    </m:r>
                    <m:r>
                      <a:rPr lang="en-US" i="1">
                        <a:latin typeface="Cambria Math" panose="02040503050406030204" pitchFamily="18" charset="0"/>
                      </a:rPr>
                      <m:t>0</m:t>
                    </m:r>
                  </m:oMath>
                </a14:m>
                <a:r>
                  <a:rPr lang="en-US" dirty="0"/>
                  <a:t>, it will be accepted with a probability of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n-US">
                            <a:latin typeface="Cambria Math" panose="02040503050406030204" pitchFamily="18" charset="0"/>
                          </a:rPr>
                          <m:t>Δ</m:t>
                        </m:r>
                        <m:r>
                          <a:rPr lang="en-US" i="1">
                            <a:latin typeface="Cambria Math" panose="02040503050406030204" pitchFamily="18" charset="0"/>
                          </a:rPr>
                          <m:t>𝐸</m:t>
                        </m:r>
                      </m:e>
                    </m:d>
                  </m:oMath>
                </a14:m>
                <a:endParaRPr lang="en-US" dirty="0"/>
              </a:p>
              <a:p>
                <a:pPr lvl="1"/>
                <a:r>
                  <a:rPr lang="en-US" dirty="0"/>
                  <a:t>If </a:t>
                </a:r>
                <a14:m>
                  <m:oMath xmlns:m="http://schemas.openxmlformats.org/officeDocument/2006/math">
                    <m:r>
                      <a:rPr lang="en-US" b="0" i="1" smtClean="0">
                        <a:latin typeface="Cambria Math" panose="02040503050406030204" pitchFamily="18" charset="0"/>
                      </a:rPr>
                      <m:t>𝑇</m:t>
                    </m:r>
                  </m:oMath>
                </a14:m>
                <a:r>
                  <a:rPr lang="en-US" dirty="0"/>
                  <a:t> is high, prob. of acceptance of a higher energy state increase</a:t>
                </a:r>
              </a:p>
              <a:p>
                <a:pPr lvl="1"/>
                <a:r>
                  <a:rPr lang="en-US" dirty="0"/>
                  <a:t>If </a:t>
                </a:r>
                <a14:m>
                  <m:oMath xmlns:m="http://schemas.openxmlformats.org/officeDocument/2006/math">
                    <m:r>
                      <a:rPr lang="en-US" i="1">
                        <a:latin typeface="Cambria Math" panose="02040503050406030204" pitchFamily="18" charset="0"/>
                      </a:rPr>
                      <m:t>𝑇</m:t>
                    </m:r>
                  </m:oMath>
                </a14:m>
                <a:r>
                  <a:rPr lang="en-US" dirty="0"/>
                  <a:t> is low, the probability of acceptance becomes small</a:t>
                </a:r>
              </a:p>
              <a:p>
                <a:endParaRPr lang="en-US" dirty="0"/>
              </a:p>
            </p:txBody>
          </p:sp>
        </mc:Choice>
        <mc:Fallback xmlns="">
          <p:sp>
            <p:nvSpPr>
              <p:cNvPr id="2" name="Text Placeholder 1">
                <a:extLst>
                  <a:ext uri="{FF2B5EF4-FFF2-40B4-BE49-F238E27FC236}">
                    <a16:creationId xmlns:a16="http://schemas.microsoft.com/office/drawing/2014/main" id="{F4E940C1-2072-B9AE-254E-74C895AD501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E69D1B1-0A1A-6023-A516-C312D81BCBFD}"/>
              </a:ext>
            </a:extLst>
          </p:cNvPr>
          <p:cNvSpPr>
            <a:spLocks noGrp="1"/>
          </p:cNvSpPr>
          <p:nvPr>
            <p:ph type="title"/>
          </p:nvPr>
        </p:nvSpPr>
        <p:spPr/>
        <p:txBody>
          <a:bodyPr/>
          <a:lstStyle/>
          <a:p>
            <a:r>
              <a:rPr lang="en-US" dirty="0"/>
              <a:t>Simulated Annealing Algorithm </a:t>
            </a:r>
            <a:r>
              <a:rPr lang="en-US" i="1" dirty="0"/>
              <a:t>cont</a:t>
            </a:r>
            <a:r>
              <a:rPr lang="en-US"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FACBBB6-CE31-D973-5140-98B0FFC861F9}"/>
                  </a:ext>
                </a:extLst>
              </p:cNvPr>
              <p:cNvSpPr txBox="1"/>
              <p:nvPr/>
            </p:nvSpPr>
            <p:spPr>
              <a:xfrm>
                <a:off x="2794406" y="1799539"/>
                <a:ext cx="2089226" cy="5582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m:rPr>
                              <m:sty m:val="p"/>
                            </m:rPr>
                            <a:rPr lang="en-US" sz="2000">
                              <a:latin typeface="Cambria Math" panose="02040503050406030204" pitchFamily="18" charset="0"/>
                            </a:rPr>
                            <m:t>Δ</m:t>
                          </m:r>
                          <m:r>
                            <a:rPr lang="en-US" sz="2000" i="1">
                              <a:latin typeface="Cambria Math" panose="02040503050406030204" pitchFamily="18" charset="0"/>
                            </a:rPr>
                            <m:t>𝐸</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m:t>
                                      </m:r>
                                    </m:sub>
                                  </m:sSub>
                                </m:num>
                                <m:den>
                                  <m:r>
                                    <a:rPr lang="en-US" sz="2000" i="1">
                                      <a:latin typeface="Cambria Math" panose="02040503050406030204" pitchFamily="18" charset="0"/>
                                    </a:rPr>
                                    <m:t>𝑇</m:t>
                                  </m:r>
                                </m:den>
                              </m:f>
                            </m:e>
                          </m:d>
                        </m:sup>
                      </m:sSup>
                    </m:oMath>
                  </m:oMathPara>
                </a14:m>
                <a:endParaRPr lang="en-US" sz="2000" dirty="0"/>
              </a:p>
            </p:txBody>
          </p:sp>
        </mc:Choice>
        <mc:Fallback xmlns="">
          <p:sp>
            <p:nvSpPr>
              <p:cNvPr id="6" name="TextBox 5">
                <a:extLst>
                  <a:ext uri="{FF2B5EF4-FFF2-40B4-BE49-F238E27FC236}">
                    <a16:creationId xmlns:a16="http://schemas.microsoft.com/office/drawing/2014/main" id="{1FACBBB6-CE31-D973-5140-98B0FFC861F9}"/>
                  </a:ext>
                </a:extLst>
              </p:cNvPr>
              <p:cNvSpPr txBox="1">
                <a:spLocks noRot="1" noChangeAspect="1" noMove="1" noResize="1" noEditPoints="1" noAdjustHandles="1" noChangeArrowheads="1" noChangeShapeType="1" noTextEdit="1"/>
              </p:cNvSpPr>
              <p:nvPr/>
            </p:nvSpPr>
            <p:spPr>
              <a:xfrm>
                <a:off x="2794406" y="1799539"/>
                <a:ext cx="2089226" cy="55829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8332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3594ED2-9787-CAF9-4DA5-BAD0F5B27F5F}"/>
                  </a:ext>
                </a:extLst>
              </p:cNvPr>
              <p:cNvSpPr>
                <a:spLocks noGrp="1"/>
              </p:cNvSpPr>
              <p:nvPr>
                <p:ph type="body" sz="quarter" idx="10"/>
              </p:nvPr>
            </p:nvSpPr>
            <p:spPr/>
            <p:txBody>
              <a:bodyPr/>
              <a:lstStyle/>
              <a:p>
                <a14:m>
                  <m:oMath xmlns:m="http://schemas.openxmlformats.org/officeDocument/2006/math">
                    <m:r>
                      <a:rPr lang="en-US" i="1" smtClean="0">
                        <a:latin typeface="Cambria Math" panose="02040503050406030204" pitchFamily="18" charset="0"/>
                      </a:rPr>
                      <m:t>𝑇</m:t>
                    </m:r>
                  </m:oMath>
                </a14:m>
                <a:r>
                  <a:rPr lang="en-US" dirty="0"/>
                  <a:t> becomes a control parameter </a:t>
                </a:r>
              </a:p>
              <a:p>
                <a:pPr lvl="1"/>
                <a:r>
                  <a:rPr lang="en-US" dirty="0"/>
                  <a:t>first “melt” the system at a high temperature</a:t>
                </a:r>
              </a:p>
              <a:p>
                <a:pPr lvl="1"/>
                <a:r>
                  <a:rPr lang="en-US" dirty="0"/>
                  <a:t>Randomly perturb design to make thermal equilibrium (iteration)</a:t>
                </a:r>
              </a:p>
              <a:p>
                <a:pPr lvl="1"/>
                <a:r>
                  <a:rPr lang="en-US" dirty="0"/>
                  <a:t>Once thermal equilibrium, then lower temperature</a:t>
                </a:r>
              </a:p>
              <a:p>
                <a:pPr lvl="1"/>
                <a:r>
                  <a:rPr lang="en-US" dirty="0"/>
                  <a:t>Annealing schedule: temperature reduction sequence and No. of iterations</a:t>
                </a:r>
              </a:p>
              <a:p>
                <a:r>
                  <a:rPr lang="en-US" sz="2000" dirty="0"/>
                  <a:t>Objective function </a:t>
                </a:r>
                <a14:m>
                  <m:oMath xmlns:m="http://schemas.openxmlformats.org/officeDocument/2006/math">
                    <m:r>
                      <a:rPr lang="en-US" sz="2000" b="0" i="1" smtClean="0">
                        <a:latin typeface="Cambria Math" panose="02040503050406030204" pitchFamily="18" charset="0"/>
                      </a:rPr>
                      <m:t>𝑓</m:t>
                    </m:r>
                  </m:oMath>
                </a14:m>
                <a:r>
                  <a:rPr lang="en-US" sz="2000" dirty="0"/>
                  <a:t> = energy state</a:t>
                </a:r>
              </a:p>
              <a:p>
                <a:pPr lvl="1"/>
                <a:r>
                  <a:rPr lang="en-US" dirty="0"/>
                  <a:t>Moving from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𝑗</m:t>
                        </m:r>
                      </m:sup>
                    </m:sSup>
                  </m:oMath>
                </a14:m>
                <a:r>
                  <a:rPr lang="en-US" dirty="0"/>
                  <a:t> causes </a:t>
                </a:r>
                <a14:m>
                  <m:oMath xmlns:m="http://schemas.openxmlformats.org/officeDocument/2006/math">
                    <m:r>
                      <m:rPr>
                        <m:sty m:val="p"/>
                      </m:rPr>
                      <a:rPr lang="en-US" b="0" i="0" smtClean="0">
                        <a:latin typeface="Cambria Math" panose="02040503050406030204" pitchFamily="18" charset="0"/>
                      </a:rPr>
                      <m:t>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𝑖𝑗</m:t>
                        </m:r>
                      </m:sup>
                    </m:sSup>
                  </m:oMath>
                </a14:m>
                <a:endParaRPr lang="en-US" dirty="0"/>
              </a:p>
              <a:p>
                <a:pPr lvl="1"/>
                <a:r>
                  <a:rPr lang="en-US" dirty="0"/>
                  <a:t>Temperature </a:t>
                </a:r>
                <a14:m>
                  <m:oMath xmlns:m="http://schemas.openxmlformats.org/officeDocument/2006/math">
                    <m:r>
                      <a:rPr lang="en-US" b="0" i="1" smtClean="0">
                        <a:latin typeface="Cambria Math" panose="02040503050406030204" pitchFamily="18" charset="0"/>
                      </a:rPr>
                      <m:t>𝑇</m:t>
                    </m:r>
                  </m:oMath>
                </a14:m>
                <a:r>
                  <a:rPr lang="en-US" dirty="0"/>
                  <a:t> regulates the convergence of the process</a:t>
                </a:r>
              </a:p>
              <a:p>
                <a:pPr lvl="1"/>
                <a:r>
                  <a:rPr lang="en-US" dirty="0"/>
                  <a:t>How to choose initial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 and how to update it are important, as well as No. of iterations before thermal equilibrium (</a:t>
                </a:r>
                <a:r>
                  <a:rPr lang="en-US" dirty="0">
                    <a:solidFill>
                      <a:srgbClr val="FF0000"/>
                    </a:solidFill>
                  </a:rPr>
                  <a:t>cooling schedule</a:t>
                </a:r>
                <a:r>
                  <a:rPr lang="en-US" dirty="0"/>
                  <a:t>)</a:t>
                </a:r>
              </a:p>
            </p:txBody>
          </p:sp>
        </mc:Choice>
        <mc:Fallback xmlns="">
          <p:sp>
            <p:nvSpPr>
              <p:cNvPr id="2" name="Text Placeholder 1">
                <a:extLst>
                  <a:ext uri="{FF2B5EF4-FFF2-40B4-BE49-F238E27FC236}">
                    <a16:creationId xmlns:a16="http://schemas.microsoft.com/office/drawing/2014/main" id="{F3594ED2-9787-CAF9-4DA5-BAD0F5B27F5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3966577-38DD-87BD-F92D-7BD173AD9666}"/>
              </a:ext>
            </a:extLst>
          </p:cNvPr>
          <p:cNvSpPr>
            <a:spLocks noGrp="1"/>
          </p:cNvSpPr>
          <p:nvPr>
            <p:ph type="title"/>
          </p:nvPr>
        </p:nvSpPr>
        <p:spPr/>
        <p:txBody>
          <a:bodyPr/>
          <a:lstStyle/>
          <a:p>
            <a:r>
              <a:rPr lang="en-US" dirty="0"/>
              <a:t>Simulated Annealing Algorithm </a:t>
            </a:r>
            <a:r>
              <a:rPr lang="en-US" i="1" dirty="0"/>
              <a:t>cont</a:t>
            </a:r>
            <a:r>
              <a:rPr lang="en-US" dirty="0"/>
              <a:t>.</a:t>
            </a:r>
          </a:p>
        </p:txBody>
      </p:sp>
    </p:spTree>
    <p:extLst>
      <p:ext uri="{BB962C8B-B14F-4D97-AF65-F5344CB8AC3E}">
        <p14:creationId xmlns:p14="http://schemas.microsoft.com/office/powerpoint/2010/main" val="915416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812ED61-F849-3448-BD8A-DE87EB059642}"/>
                  </a:ext>
                </a:extLst>
              </p:cNvPr>
              <p:cNvSpPr>
                <a:spLocks noGrp="1"/>
              </p:cNvSpPr>
              <p:nvPr>
                <p:ph type="body" sz="quarter" idx="10"/>
              </p:nvPr>
            </p:nvSpPr>
            <p:spPr/>
            <p:txBody>
              <a:bodyPr>
                <a:normAutofit fontScale="92500" lnSpcReduction="20000"/>
              </a:bodyPr>
              <a:lstStyle/>
              <a:p>
                <a:pPr lvl="0"/>
                <a:r>
                  <a:rPr lang="en-US" sz="2200" dirty="0"/>
                  <a:t>Set initial design </a:t>
                </a:r>
                <a14:m>
                  <m:oMath xmlns:m="http://schemas.openxmlformats.org/officeDocument/2006/math">
                    <m:r>
                      <a:rPr lang="en-US" sz="2200" b="1" i="1">
                        <a:latin typeface="Cambria Math" panose="02040503050406030204" pitchFamily="18" charset="0"/>
                      </a:rPr>
                      <m:t>𝐱</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𝐱</m:t>
                        </m:r>
                      </m:e>
                      <m:sub>
                        <m:r>
                          <a:rPr lang="en-US" sz="2200" i="1">
                            <a:latin typeface="Cambria Math" panose="02040503050406030204" pitchFamily="18" charset="0"/>
                          </a:rPr>
                          <m:t>0</m:t>
                        </m:r>
                      </m:sub>
                    </m:sSub>
                  </m:oMath>
                </a14:m>
                <a:r>
                  <a:rPr lang="en-US" sz="2200" dirty="0"/>
                  <a:t>, objective function </a:t>
                </a:r>
                <a14:m>
                  <m:oMath xmlns:m="http://schemas.openxmlformats.org/officeDocument/2006/math">
                    <m:r>
                      <a:rPr lang="en-US" sz="2200" i="1">
                        <a:latin typeface="Cambria Math" panose="02040503050406030204" pitchFamily="18" charset="0"/>
                      </a:rPr>
                      <m:t>𝑓</m:t>
                    </m:r>
                    <m:r>
                      <a:rPr lang="en-US" sz="2200" i="1">
                        <a:latin typeface="Cambria Math" panose="02040503050406030204" pitchFamily="18" charset="0"/>
                      </a:rPr>
                      <m:t>(</m:t>
                    </m:r>
                    <m:r>
                      <a:rPr lang="en-US" sz="2200" b="1" i="1">
                        <a:latin typeface="Cambria Math" panose="02040503050406030204" pitchFamily="18" charset="0"/>
                      </a:rPr>
                      <m:t>𝐱</m:t>
                    </m:r>
                    <m:r>
                      <a:rPr lang="en-US" sz="2200" i="1">
                        <a:latin typeface="Cambria Math" panose="02040503050406030204" pitchFamily="18" charset="0"/>
                      </a:rPr>
                      <m:t>)</m:t>
                    </m:r>
                  </m:oMath>
                </a14:m>
                <a:r>
                  <a:rPr lang="en-US" sz="2200" dirty="0"/>
                  <a:t>, the maximum number of iterations </a:t>
                </a:r>
                <a14:m>
                  <m:oMath xmlns:m="http://schemas.openxmlformats.org/officeDocument/2006/math">
                    <m:r>
                      <a:rPr lang="en-US" sz="2200" i="1">
                        <a:latin typeface="Cambria Math" panose="02040503050406030204" pitchFamily="18" charset="0"/>
                      </a:rPr>
                      <m:t>𝑀</m:t>
                    </m:r>
                  </m:oMath>
                </a14:m>
                <a:r>
                  <a:rPr lang="en-US" sz="2200" dirty="0"/>
                  <a:t>, and initial temperature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𝑇</m:t>
                        </m:r>
                      </m:e>
                      <m:sub>
                        <m:r>
                          <a:rPr lang="en-US" sz="2200" i="1">
                            <a:latin typeface="Cambria Math" panose="02040503050406030204" pitchFamily="18" charset="0"/>
                          </a:rPr>
                          <m:t>0</m:t>
                        </m:r>
                      </m:sub>
                    </m:sSub>
                  </m:oMath>
                </a14:m>
                <a:endParaRPr lang="en-US" sz="2200" dirty="0"/>
              </a:p>
              <a:p>
                <a:pPr lvl="0"/>
                <a:r>
                  <a:rPr lang="en-US" sz="2200" dirty="0"/>
                  <a:t>Loop for cooling schedule</a:t>
                </a:r>
              </a:p>
              <a:p>
                <a:pPr lvl="1"/>
                <a:r>
                  <a:rPr lang="en-US" sz="2200" dirty="0"/>
                  <a:t>Calculate </a:t>
                </a:r>
                <a14:m>
                  <m:oMath xmlns:m="http://schemas.openxmlformats.org/officeDocument/2006/math">
                    <m:r>
                      <a:rPr lang="en-US" sz="2200" i="1">
                        <a:latin typeface="Cambria Math" panose="02040503050406030204" pitchFamily="18" charset="0"/>
                      </a:rPr>
                      <m:t>𝑇</m:t>
                    </m:r>
                  </m:oMath>
                </a14:m>
                <a:r>
                  <a:rPr lang="en-US" sz="2200" dirty="0"/>
                  <a:t> from the cooling schedule</a:t>
                </a:r>
              </a:p>
              <a:p>
                <a:pPr lvl="1"/>
                <a:r>
                  <a:rPr lang="en-US" sz="2200" dirty="0"/>
                  <a:t>Loop for thermal equilibrium</a:t>
                </a:r>
              </a:p>
              <a:p>
                <a:pPr lvl="2"/>
                <a:r>
                  <a:rPr lang="en-US" sz="1900" dirty="0"/>
                  <a:t>Generate a new candidate design </a:t>
                </a:r>
                <a14:m>
                  <m:oMath xmlns:m="http://schemas.openxmlformats.org/officeDocument/2006/math">
                    <m:sSub>
                      <m:sSubPr>
                        <m:ctrlPr>
                          <a:rPr lang="en-US" sz="1900" b="1" i="1">
                            <a:latin typeface="Cambria Math" panose="02040503050406030204" pitchFamily="18" charset="0"/>
                          </a:rPr>
                        </m:ctrlPr>
                      </m:sSubPr>
                      <m:e>
                        <m:r>
                          <a:rPr lang="en-US" sz="1900" b="1" i="1">
                            <a:latin typeface="Cambria Math" panose="02040503050406030204" pitchFamily="18" charset="0"/>
                          </a:rPr>
                          <m:t>𝐱</m:t>
                        </m:r>
                      </m:e>
                      <m:sub>
                        <m:r>
                          <m:rPr>
                            <m:sty m:val="p"/>
                          </m:rPr>
                          <a:rPr lang="en-US" sz="1900">
                            <a:latin typeface="Cambria Math" panose="02040503050406030204" pitchFamily="18" charset="0"/>
                          </a:rPr>
                          <m:t>new</m:t>
                        </m:r>
                      </m:sub>
                    </m:sSub>
                  </m:oMath>
                </a14:m>
                <a:r>
                  <a:rPr lang="en-US" sz="1900" dirty="0"/>
                  <a:t> randomly near the current design </a:t>
                </a:r>
                <a14:m>
                  <m:oMath xmlns:m="http://schemas.openxmlformats.org/officeDocument/2006/math">
                    <m:r>
                      <a:rPr lang="en-US" sz="1900" b="1" i="1">
                        <a:latin typeface="Cambria Math" panose="02040503050406030204" pitchFamily="18" charset="0"/>
                      </a:rPr>
                      <m:t>𝐱</m:t>
                    </m:r>
                  </m:oMath>
                </a14:m>
                <a:endParaRPr lang="en-US" sz="1900" dirty="0"/>
              </a:p>
              <a:p>
                <a:pPr lvl="2"/>
                <a:r>
                  <a:rPr lang="en-US" sz="1900" dirty="0"/>
                  <a:t>Calculate objective function </a:t>
                </a:r>
                <a14:m>
                  <m:oMath xmlns:m="http://schemas.openxmlformats.org/officeDocument/2006/math">
                    <m:r>
                      <a:rPr lang="en-US" sz="1900" i="1">
                        <a:latin typeface="Cambria Math" panose="02040503050406030204" pitchFamily="18" charset="0"/>
                      </a:rPr>
                      <m:t>𝑓</m:t>
                    </m:r>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1" i="1">
                            <a:latin typeface="Cambria Math" panose="02040503050406030204" pitchFamily="18" charset="0"/>
                          </a:rPr>
                          <m:t>𝐱</m:t>
                        </m:r>
                      </m:e>
                      <m:sub>
                        <m:r>
                          <m:rPr>
                            <m:sty m:val="p"/>
                          </m:rPr>
                          <a:rPr lang="en-US" sz="1900">
                            <a:latin typeface="Cambria Math" panose="02040503050406030204" pitchFamily="18" charset="0"/>
                          </a:rPr>
                          <m:t>new</m:t>
                        </m:r>
                      </m:sub>
                    </m:sSub>
                    <m:r>
                      <a:rPr lang="en-US" sz="1900" i="1">
                        <a:latin typeface="Cambria Math" panose="02040503050406030204" pitchFamily="18" charset="0"/>
                      </a:rPr>
                      <m:t>)</m:t>
                    </m:r>
                  </m:oMath>
                </a14:m>
                <a:r>
                  <a:rPr lang="en-US" sz="1900" dirty="0"/>
                  <a:t>, and </a:t>
                </a:r>
                <a14:m>
                  <m:oMath xmlns:m="http://schemas.openxmlformats.org/officeDocument/2006/math">
                    <m:r>
                      <m:rPr>
                        <m:sty m:val="p"/>
                      </m:rPr>
                      <a:rPr lang="en-US" sz="1900">
                        <a:latin typeface="Cambria Math" panose="02040503050406030204" pitchFamily="18" charset="0"/>
                      </a:rPr>
                      <m:t>Δ</m:t>
                    </m:r>
                    <m:r>
                      <a:rPr lang="en-US" sz="1900" i="1">
                        <a:latin typeface="Cambria Math" panose="02040503050406030204" pitchFamily="18" charset="0"/>
                      </a:rPr>
                      <m:t>𝑓</m:t>
                    </m:r>
                  </m:oMath>
                </a14:m>
                <a:r>
                  <a:rPr lang="en-US" sz="1900" dirty="0"/>
                  <a:t>=</a:t>
                </a:r>
                <a14:m>
                  <m:oMath xmlns:m="http://schemas.openxmlformats.org/officeDocument/2006/math">
                    <m:r>
                      <a:rPr lang="en-US" sz="1900" i="1">
                        <a:latin typeface="Cambria Math" panose="02040503050406030204" pitchFamily="18" charset="0"/>
                      </a:rPr>
                      <m:t> </m:t>
                    </m:r>
                    <m:r>
                      <a:rPr lang="en-US" sz="1900" i="1">
                        <a:latin typeface="Cambria Math" panose="02040503050406030204" pitchFamily="18" charset="0"/>
                      </a:rPr>
                      <m:t>𝑓</m:t>
                    </m:r>
                    <m:d>
                      <m:dPr>
                        <m:ctrlPr>
                          <a:rPr lang="en-US" sz="1900" i="1">
                            <a:latin typeface="Cambria Math" panose="02040503050406030204" pitchFamily="18" charset="0"/>
                          </a:rPr>
                        </m:ctrlPr>
                      </m:dPr>
                      <m:e>
                        <m:sSub>
                          <m:sSubPr>
                            <m:ctrlPr>
                              <a:rPr lang="en-US" sz="1900" i="1">
                                <a:latin typeface="Cambria Math" panose="02040503050406030204" pitchFamily="18" charset="0"/>
                              </a:rPr>
                            </m:ctrlPr>
                          </m:sSubPr>
                          <m:e>
                            <m:r>
                              <a:rPr lang="en-US" sz="1900" b="1" i="1">
                                <a:latin typeface="Cambria Math" panose="02040503050406030204" pitchFamily="18" charset="0"/>
                              </a:rPr>
                              <m:t>𝐱</m:t>
                            </m:r>
                          </m:e>
                          <m:sub>
                            <m:r>
                              <m:rPr>
                                <m:sty m:val="p"/>
                              </m:rPr>
                              <a:rPr lang="en-US" sz="1900">
                                <a:latin typeface="Cambria Math" panose="02040503050406030204" pitchFamily="18" charset="0"/>
                              </a:rPr>
                              <m:t>new</m:t>
                            </m:r>
                          </m:sub>
                        </m:sSub>
                      </m:e>
                    </m:d>
                    <m:r>
                      <a:rPr lang="en-US" sz="1900" i="1">
                        <a:latin typeface="Cambria Math" panose="02040503050406030204" pitchFamily="18" charset="0"/>
                      </a:rPr>
                      <m:t>−</m:t>
                    </m:r>
                    <m:r>
                      <a:rPr lang="en-US" sz="1900" i="1">
                        <a:latin typeface="Cambria Math" panose="02040503050406030204" pitchFamily="18" charset="0"/>
                      </a:rPr>
                      <m:t>𝑓</m:t>
                    </m:r>
                    <m:r>
                      <a:rPr lang="en-US" sz="1900" i="1">
                        <a:latin typeface="Cambria Math" panose="02040503050406030204" pitchFamily="18" charset="0"/>
                      </a:rPr>
                      <m:t>(</m:t>
                    </m:r>
                    <m:r>
                      <a:rPr lang="en-US" sz="1900" b="1" i="1">
                        <a:latin typeface="Cambria Math" panose="02040503050406030204" pitchFamily="18" charset="0"/>
                      </a:rPr>
                      <m:t>𝐱</m:t>
                    </m:r>
                    <m:r>
                      <a:rPr lang="en-US" sz="1900" i="1">
                        <a:latin typeface="Cambria Math" panose="02040503050406030204" pitchFamily="18" charset="0"/>
                      </a:rPr>
                      <m:t>)</m:t>
                    </m:r>
                  </m:oMath>
                </a14:m>
                <a:endParaRPr lang="en-US" sz="1900" dirty="0"/>
              </a:p>
              <a:p>
                <a:pPr lvl="2"/>
                <a:r>
                  <a:rPr lang="en-US" sz="1900" dirty="0"/>
                  <a:t>Calculate the probability of acceptance </a:t>
                </a:r>
                <a14:m>
                  <m:oMath xmlns:m="http://schemas.openxmlformats.org/officeDocument/2006/math">
                    <m:r>
                      <a:rPr lang="en-US" sz="1900" i="1">
                        <a:latin typeface="Cambria Math" panose="02040503050406030204" pitchFamily="18" charset="0"/>
                      </a:rPr>
                      <m:t>𝑃</m:t>
                    </m:r>
                    <m:d>
                      <m:dPr>
                        <m:ctrlPr>
                          <a:rPr lang="en-US" sz="1900" i="1">
                            <a:latin typeface="Cambria Math" panose="02040503050406030204" pitchFamily="18" charset="0"/>
                          </a:rPr>
                        </m:ctrlPr>
                      </m:dPr>
                      <m:e>
                        <m:r>
                          <m:rPr>
                            <m:sty m:val="p"/>
                          </m:rPr>
                          <a:rPr lang="en-US" sz="1900">
                            <a:latin typeface="Cambria Math" panose="02040503050406030204" pitchFamily="18" charset="0"/>
                          </a:rPr>
                          <m:t>Δ</m:t>
                        </m:r>
                        <m:r>
                          <a:rPr lang="en-US" sz="1900" i="1">
                            <a:latin typeface="Cambria Math" panose="02040503050406030204" pitchFamily="18" charset="0"/>
                          </a:rPr>
                          <m:t>𝑓</m:t>
                        </m:r>
                      </m:e>
                    </m:d>
                    <m:r>
                      <a:rPr lang="en-US" sz="1900" i="1">
                        <a:latin typeface="Cambria Math" panose="02040503050406030204" pitchFamily="18" charset="0"/>
                      </a:rPr>
                      <m:t>=</m:t>
                    </m:r>
                    <m:r>
                      <a:rPr lang="en-US" sz="1900" i="1">
                        <a:latin typeface="Cambria Math" panose="02040503050406030204" pitchFamily="18" charset="0"/>
                      </a:rPr>
                      <m:t>𝑒</m:t>
                    </m:r>
                    <m:r>
                      <a:rPr lang="en-US" sz="1900" i="1">
                        <a:latin typeface="Cambria Math" panose="02040503050406030204" pitchFamily="18" charset="0"/>
                      </a:rPr>
                      <m:t>(−</m:t>
                    </m:r>
                    <m:r>
                      <m:rPr>
                        <m:sty m:val="p"/>
                      </m:rPr>
                      <a:rPr lang="en-US" sz="1900">
                        <a:latin typeface="Cambria Math" panose="02040503050406030204" pitchFamily="18" charset="0"/>
                      </a:rPr>
                      <m:t>Δ</m:t>
                    </m:r>
                    <m:sSub>
                      <m:sSubPr>
                        <m:ctrlPr>
                          <a:rPr lang="en-US" sz="1900" i="1">
                            <a:latin typeface="Cambria Math" panose="02040503050406030204" pitchFamily="18" charset="0"/>
                          </a:rPr>
                        </m:ctrlPr>
                      </m:sSubPr>
                      <m:e>
                        <m:r>
                          <a:rPr lang="en-US" sz="1900" i="1">
                            <a:latin typeface="Cambria Math" panose="02040503050406030204" pitchFamily="18" charset="0"/>
                          </a:rPr>
                          <m:t>𝑓</m:t>
                        </m:r>
                      </m:e>
                      <m:sub>
                        <m:r>
                          <a:rPr lang="en-US" sz="1900" i="1">
                            <a:latin typeface="Cambria Math" panose="02040503050406030204" pitchFamily="18" charset="0"/>
                          </a:rPr>
                          <m:t>+</m:t>
                        </m:r>
                      </m:sub>
                    </m:sSub>
                    <m:r>
                      <a:rPr lang="en-US" sz="1900" i="1">
                        <a:latin typeface="Cambria Math" panose="02040503050406030204" pitchFamily="18" charset="0"/>
                      </a:rPr>
                      <m:t>/</m:t>
                    </m:r>
                    <m:r>
                      <a:rPr lang="en-US" sz="1900" i="1">
                        <a:latin typeface="Cambria Math" panose="02040503050406030204" pitchFamily="18" charset="0"/>
                      </a:rPr>
                      <m:t>𝑇</m:t>
                    </m:r>
                    <m:r>
                      <a:rPr lang="en-US" sz="1900" i="1">
                        <a:latin typeface="Cambria Math" panose="02040503050406030204" pitchFamily="18" charset="0"/>
                      </a:rPr>
                      <m:t>)</m:t>
                    </m:r>
                  </m:oMath>
                </a14:m>
                <a:r>
                  <a:rPr lang="en-US" sz="1900" dirty="0"/>
                  <a:t> with </a:t>
                </a:r>
                <a14:m>
                  <m:oMath xmlns:m="http://schemas.openxmlformats.org/officeDocument/2006/math">
                    <m:r>
                      <m:rPr>
                        <m:sty m:val="p"/>
                      </m:rPr>
                      <a:rPr lang="en-US" sz="1900">
                        <a:latin typeface="Cambria Math" panose="02040503050406030204" pitchFamily="18" charset="0"/>
                      </a:rPr>
                      <m:t>Δ</m:t>
                    </m:r>
                    <m:sSub>
                      <m:sSubPr>
                        <m:ctrlPr>
                          <a:rPr lang="en-US" sz="1900" i="1">
                            <a:latin typeface="Cambria Math" panose="02040503050406030204" pitchFamily="18" charset="0"/>
                          </a:rPr>
                        </m:ctrlPr>
                      </m:sSubPr>
                      <m:e>
                        <m:r>
                          <a:rPr lang="en-US" sz="1900" i="1">
                            <a:latin typeface="Cambria Math" panose="02040503050406030204" pitchFamily="18" charset="0"/>
                          </a:rPr>
                          <m:t>𝑓</m:t>
                        </m:r>
                      </m:e>
                      <m:sub>
                        <m:r>
                          <a:rPr lang="en-US" sz="1900" i="1">
                            <a:latin typeface="Cambria Math" panose="02040503050406030204" pitchFamily="18" charset="0"/>
                          </a:rPr>
                          <m:t>+</m:t>
                        </m:r>
                      </m:sub>
                    </m:sSub>
                    <m:r>
                      <a:rPr lang="en-US" sz="1900" i="1">
                        <a:latin typeface="Cambria Math" panose="02040503050406030204" pitchFamily="18" charset="0"/>
                      </a:rPr>
                      <m:t>=</m:t>
                    </m:r>
                    <m:func>
                      <m:funcPr>
                        <m:ctrlPr>
                          <a:rPr lang="en-US" sz="1900" i="1">
                            <a:latin typeface="Cambria Math" panose="02040503050406030204" pitchFamily="18" charset="0"/>
                          </a:rPr>
                        </m:ctrlPr>
                      </m:funcPr>
                      <m:fName>
                        <m:r>
                          <m:rPr>
                            <m:sty m:val="p"/>
                          </m:rPr>
                          <a:rPr lang="en-US" sz="1900">
                            <a:latin typeface="Cambria Math" panose="02040503050406030204" pitchFamily="18" charset="0"/>
                          </a:rPr>
                          <m:t>max</m:t>
                        </m:r>
                      </m:fName>
                      <m:e>
                        <m:d>
                          <m:dPr>
                            <m:ctrlPr>
                              <a:rPr lang="en-US" sz="1900" i="1">
                                <a:latin typeface="Cambria Math" panose="02040503050406030204" pitchFamily="18" charset="0"/>
                              </a:rPr>
                            </m:ctrlPr>
                          </m:dPr>
                          <m:e>
                            <m:r>
                              <a:rPr lang="en-US" sz="1900" i="1">
                                <a:latin typeface="Cambria Math" panose="02040503050406030204" pitchFamily="18" charset="0"/>
                              </a:rPr>
                              <m:t>0,</m:t>
                            </m:r>
                            <m:r>
                              <m:rPr>
                                <m:sty m:val="p"/>
                              </m:rPr>
                              <a:rPr lang="en-US" sz="1900">
                                <a:latin typeface="Cambria Math" panose="02040503050406030204" pitchFamily="18" charset="0"/>
                              </a:rPr>
                              <m:t>Δ</m:t>
                            </m:r>
                            <m:r>
                              <a:rPr lang="en-US" sz="1900" i="1">
                                <a:latin typeface="Cambria Math" panose="02040503050406030204" pitchFamily="18" charset="0"/>
                              </a:rPr>
                              <m:t>𝑓</m:t>
                            </m:r>
                          </m:e>
                        </m:d>
                      </m:e>
                    </m:func>
                  </m:oMath>
                </a14:m>
                <a:r>
                  <a:rPr lang="en-US" sz="1900" dirty="0"/>
                  <a:t> and generate a random sample </a:t>
                </a:r>
                <a14:m>
                  <m:oMath xmlns:m="http://schemas.openxmlformats.org/officeDocument/2006/math">
                    <m:r>
                      <a:rPr lang="en-US" sz="1900" i="1">
                        <a:latin typeface="Cambria Math" panose="02040503050406030204" pitchFamily="18" charset="0"/>
                      </a:rPr>
                      <m:t>𝑢</m:t>
                    </m:r>
                    <m:r>
                      <a:rPr lang="en-US" sz="1900" i="1">
                        <a:latin typeface="Cambria Math" panose="02040503050406030204" pitchFamily="18" charset="0"/>
                      </a:rPr>
                      <m:t>~</m:t>
                    </m:r>
                    <m:r>
                      <a:rPr lang="en-US" sz="1900" i="1">
                        <a:latin typeface="Cambria Math" panose="02040503050406030204" pitchFamily="18" charset="0"/>
                      </a:rPr>
                      <m:t>𝑈</m:t>
                    </m:r>
                    <m:r>
                      <a:rPr lang="en-US" sz="1900" i="1">
                        <a:latin typeface="Cambria Math" panose="02040503050406030204" pitchFamily="18" charset="0"/>
                      </a:rPr>
                      <m:t>(0,1)</m:t>
                    </m:r>
                  </m:oMath>
                </a14:m>
                <a:endParaRPr lang="en-US" sz="1900" dirty="0"/>
              </a:p>
              <a:p>
                <a:pPr lvl="2"/>
                <a:r>
                  <a:rPr lang="en-US" sz="1900" dirty="0"/>
                  <a:t>If </a:t>
                </a:r>
                <a14:m>
                  <m:oMath xmlns:m="http://schemas.openxmlformats.org/officeDocument/2006/math">
                    <m:r>
                      <a:rPr lang="en-US" sz="1900" i="1">
                        <a:latin typeface="Cambria Math" panose="02040503050406030204" pitchFamily="18" charset="0"/>
                      </a:rPr>
                      <m:t>𝑃</m:t>
                    </m:r>
                    <m:d>
                      <m:dPr>
                        <m:ctrlPr>
                          <a:rPr lang="en-US" sz="1900" i="1">
                            <a:latin typeface="Cambria Math" panose="02040503050406030204" pitchFamily="18" charset="0"/>
                          </a:rPr>
                        </m:ctrlPr>
                      </m:dPr>
                      <m:e>
                        <m:r>
                          <m:rPr>
                            <m:sty m:val="p"/>
                          </m:rPr>
                          <a:rPr lang="en-US" sz="1900">
                            <a:latin typeface="Cambria Math" panose="02040503050406030204" pitchFamily="18" charset="0"/>
                          </a:rPr>
                          <m:t>Δ</m:t>
                        </m:r>
                        <m:r>
                          <a:rPr lang="en-US" sz="1900" i="1">
                            <a:latin typeface="Cambria Math" panose="02040503050406030204" pitchFamily="18" charset="0"/>
                          </a:rPr>
                          <m:t>𝑓</m:t>
                        </m:r>
                      </m:e>
                    </m:d>
                    <m:r>
                      <a:rPr lang="en-US" sz="1900" i="1">
                        <a:latin typeface="Cambria Math" panose="02040503050406030204" pitchFamily="18" charset="0"/>
                      </a:rPr>
                      <m:t>≥</m:t>
                    </m:r>
                    <m:r>
                      <a:rPr lang="en-US" sz="1900" i="1">
                        <a:latin typeface="Cambria Math" panose="02040503050406030204" pitchFamily="18" charset="0"/>
                      </a:rPr>
                      <m:t>𝑢</m:t>
                    </m:r>
                  </m:oMath>
                </a14:m>
                <a:r>
                  <a:rPr lang="en-US" sz="1900" dirty="0"/>
                  <a:t>, set </a:t>
                </a:r>
                <a14:m>
                  <m:oMath xmlns:m="http://schemas.openxmlformats.org/officeDocument/2006/math">
                    <m:r>
                      <a:rPr lang="en-US" sz="1900" b="1" i="1">
                        <a:latin typeface="Cambria Math" panose="02040503050406030204" pitchFamily="18" charset="0"/>
                      </a:rPr>
                      <m:t>𝐱</m:t>
                    </m:r>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1" i="1">
                            <a:latin typeface="Cambria Math" panose="02040503050406030204" pitchFamily="18" charset="0"/>
                          </a:rPr>
                          <m:t>𝐱</m:t>
                        </m:r>
                      </m:e>
                      <m:sub>
                        <m:r>
                          <m:rPr>
                            <m:sty m:val="p"/>
                          </m:rPr>
                          <a:rPr lang="en-US" sz="1900">
                            <a:latin typeface="Cambria Math" panose="02040503050406030204" pitchFamily="18" charset="0"/>
                          </a:rPr>
                          <m:t>new</m:t>
                        </m:r>
                      </m:sub>
                    </m:sSub>
                  </m:oMath>
                </a14:m>
                <a:endParaRPr lang="en-US" sz="1900" dirty="0"/>
              </a:p>
              <a:p>
                <a:pPr lvl="1"/>
                <a:r>
                  <a:rPr lang="en-US" sz="2200" dirty="0"/>
                  <a:t>End of the thermal equilibrium loop</a:t>
                </a:r>
              </a:p>
              <a:p>
                <a:pPr lvl="0"/>
                <a:r>
                  <a:rPr lang="en-US" sz="2200" dirty="0"/>
                  <a:t>End of the cooling schedule loop </a:t>
                </a:r>
              </a:p>
              <a:p>
                <a:pPr lvl="0"/>
                <a:r>
                  <a:rPr lang="en-US" sz="2200" dirty="0"/>
                  <a:t>Finish the algorithm with optimum design </a:t>
                </a:r>
                <a14:m>
                  <m:oMath xmlns:m="http://schemas.openxmlformats.org/officeDocument/2006/math">
                    <m:r>
                      <a:rPr lang="en-US" sz="2200" b="1" i="1">
                        <a:latin typeface="Cambria Math" panose="02040503050406030204" pitchFamily="18" charset="0"/>
                      </a:rPr>
                      <m:t>𝐱</m:t>
                    </m:r>
                  </m:oMath>
                </a14:m>
                <a:r>
                  <a:rPr lang="en-US" sz="2200" dirty="0"/>
                  <a:t> and optimum objective function </a:t>
                </a:r>
                <a14:m>
                  <m:oMath xmlns:m="http://schemas.openxmlformats.org/officeDocument/2006/math">
                    <m:r>
                      <a:rPr lang="en-US" sz="2200" i="1">
                        <a:latin typeface="Cambria Math" panose="02040503050406030204" pitchFamily="18" charset="0"/>
                      </a:rPr>
                      <m:t>𝑓</m:t>
                    </m:r>
                    <m:r>
                      <a:rPr lang="en-US" sz="2200" i="1">
                        <a:latin typeface="Cambria Math" panose="02040503050406030204" pitchFamily="18" charset="0"/>
                      </a:rPr>
                      <m:t>(</m:t>
                    </m:r>
                    <m:r>
                      <a:rPr lang="en-US" sz="2200" b="1" i="1">
                        <a:latin typeface="Cambria Math" panose="02040503050406030204" pitchFamily="18" charset="0"/>
                      </a:rPr>
                      <m:t>𝐱</m:t>
                    </m:r>
                    <m:r>
                      <a:rPr lang="en-US" sz="2200" i="1">
                        <a:latin typeface="Cambria Math" panose="02040503050406030204" pitchFamily="18" charset="0"/>
                      </a:rPr>
                      <m:t>)</m:t>
                    </m:r>
                  </m:oMath>
                </a14:m>
                <a:r>
                  <a:rPr lang="en-US" sz="2200" dirty="0"/>
                  <a:t>.</a:t>
                </a:r>
              </a:p>
              <a:p>
                <a:endParaRPr lang="en-US" dirty="0"/>
              </a:p>
            </p:txBody>
          </p:sp>
        </mc:Choice>
        <mc:Fallback xmlns="">
          <p:sp>
            <p:nvSpPr>
              <p:cNvPr id="2" name="Text Placeholder 1">
                <a:extLst>
                  <a:ext uri="{FF2B5EF4-FFF2-40B4-BE49-F238E27FC236}">
                    <a16:creationId xmlns:a16="http://schemas.microsoft.com/office/drawing/2014/main" id="{3812ED61-F849-3448-BD8A-DE87EB05964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205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DF4768-C895-0351-6BCF-83980CD510FD}"/>
              </a:ext>
            </a:extLst>
          </p:cNvPr>
          <p:cNvSpPr>
            <a:spLocks noGrp="1"/>
          </p:cNvSpPr>
          <p:nvPr>
            <p:ph type="title"/>
          </p:nvPr>
        </p:nvSpPr>
        <p:spPr/>
        <p:txBody>
          <a:bodyPr/>
          <a:lstStyle/>
          <a:p>
            <a:r>
              <a:rPr lang="en-US" dirty="0"/>
              <a:t>Simulated Annealing Algorithm Flowchart</a:t>
            </a:r>
          </a:p>
        </p:txBody>
      </p:sp>
    </p:spTree>
    <p:extLst>
      <p:ext uri="{BB962C8B-B14F-4D97-AF65-F5344CB8AC3E}">
        <p14:creationId xmlns:p14="http://schemas.microsoft.com/office/powerpoint/2010/main" val="342566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sz="2000" dirty="0"/>
                  <a:t>structured random search: simplest algorithm by adding simple logics</a:t>
                </a:r>
              </a:p>
              <a:p>
                <a:pPr lvl="1"/>
                <a:r>
                  <a:rPr lang="en-US" dirty="0"/>
                  <a:t>based on generating population in the design space</a:t>
                </a:r>
              </a:p>
              <a:p>
                <a:pPr lvl="1"/>
                <a:r>
                  <a:rPr lang="en-US" dirty="0"/>
                  <a:t>moves the design in a direction that can reduce objective function. </a:t>
                </a:r>
              </a:p>
              <a:p>
                <a:pPr lvl="1"/>
                <a:r>
                  <a:rPr lang="en-US" dirty="0"/>
                  <a:t>No gradient information</a:t>
                </a:r>
              </a:p>
              <a:p>
                <a:r>
                  <a:rPr lang="en-US" sz="2000" dirty="0"/>
                  <a:t>Basis for </a:t>
                </a:r>
                <a:r>
                  <a:rPr lang="en-US" sz="2000" dirty="0" err="1"/>
                  <a:t>Matlab’s</a:t>
                </a:r>
                <a:r>
                  <a:rPr lang="en-US" sz="2000" dirty="0"/>
                  <a:t> fminsearch testimonial to its robustness</a:t>
                </a:r>
              </a:p>
              <a:p>
                <a:r>
                  <a:rPr lang="en-US" sz="2000" dirty="0"/>
                  <a:t>Simplex is the simplest body in </a:t>
                </a:r>
                <a14:m>
                  <m:oMath xmlns:m="http://schemas.openxmlformats.org/officeDocument/2006/math">
                    <m:r>
                      <a:rPr lang="en-US" sz="2000" i="1" dirty="0" smtClean="0">
                        <a:latin typeface="Cambria Math" panose="02040503050406030204" pitchFamily="18" charset="0"/>
                      </a:rPr>
                      <m:t>𝑁</m:t>
                    </m:r>
                  </m:oMath>
                </a14:m>
                <a:r>
                  <a:rPr lang="en-US" sz="2000" dirty="0"/>
                  <a:t> dimensions</a:t>
                </a:r>
              </a:p>
              <a:p>
                <a:pPr lvl="1"/>
                <a:r>
                  <a:rPr lang="en-US" dirty="0"/>
                  <a:t>Has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+1</m:t>
                    </m:r>
                  </m:oMath>
                </a14:m>
                <a:r>
                  <a:rPr lang="en-US" dirty="0"/>
                  <a:t> vertices (triangle in 2D and tetrahedron in 3D)</a:t>
                </a:r>
              </a:p>
              <a:p>
                <a:pPr lvl="1"/>
                <a:r>
                  <a:rPr lang="en-US" dirty="0"/>
                  <a:t>Initial vertices are randomly generated (insensitive to them)</a:t>
                </a:r>
              </a:p>
              <a:p>
                <a:pPr lvl="1"/>
                <a:r>
                  <a:rPr lang="en-US" dirty="0"/>
                  <a:t>Evaluate the objective function at each vertex</a:t>
                </a:r>
              </a:p>
              <a:p>
                <a:pPr lvl="1"/>
                <a:r>
                  <a:rPr lang="en-US" dirty="0"/>
                  <a:t>Move away from the worst point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643" t="-97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Nelder-Mead Sequential Simplex Algorithm</a:t>
            </a:r>
          </a:p>
        </p:txBody>
      </p:sp>
    </p:spTree>
    <p:extLst>
      <p:ext uri="{BB962C8B-B14F-4D97-AF65-F5344CB8AC3E}">
        <p14:creationId xmlns:p14="http://schemas.microsoft.com/office/powerpoint/2010/main" val="3556334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29166E0-F69C-E548-12CC-D875A01BA507}"/>
                  </a:ext>
                </a:extLst>
              </p:cNvPr>
              <p:cNvSpPr>
                <a:spLocks noGrp="1"/>
              </p:cNvSpPr>
              <p:nvPr>
                <p:ph type="body" sz="quarter" idx="10"/>
              </p:nvPr>
            </p:nvSpPr>
            <p:spPr/>
            <p:txBody>
              <a:bodyPr/>
              <a:lstStyle/>
              <a:p>
                <a:r>
                  <a:rPr lang="en-US" sz="2000" dirty="0"/>
                  <a:t>selection of the initial temperature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0</m:t>
                        </m:r>
                      </m:sub>
                    </m:sSub>
                  </m:oMath>
                </a14:m>
                <a:endParaRPr lang="en-US" sz="2000" dirty="0"/>
              </a:p>
              <a:p>
                <a:pPr lvl="1"/>
                <a:r>
                  <a:rPr lang="en-US" dirty="0"/>
                  <a:t>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0</m:t>
                        </m:r>
                      </m:sub>
                    </m:sSub>
                  </m:oMath>
                </a14:m>
                <a:r>
                  <a:rPr lang="en-US" dirty="0"/>
                  <a:t> has a low probability of reaching a global minimum</a:t>
                </a:r>
              </a:p>
              <a:p>
                <a:pPr lvl="1"/>
                <a:r>
                  <a:rPr lang="en-US" dirty="0"/>
                  <a:t>High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0</m:t>
                        </m:r>
                      </m:sub>
                    </m:sSub>
                  </m:oMath>
                </a14:m>
                <a:r>
                  <a:rPr lang="en-US" dirty="0"/>
                  <a:t> permits virtually all moves to be accepted (exploration)</a:t>
                </a:r>
              </a:p>
              <a:p>
                <a:pPr lvl="1"/>
                <a:r>
                  <a:rPr lang="en-US" dirty="0"/>
                  <a:t>Typically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0</m:t>
                        </m:r>
                      </m:sub>
                    </m:sSub>
                  </m:oMath>
                </a14:m>
                <a:r>
                  <a:rPr lang="en-US" dirty="0"/>
                  <a:t> is selected to make the acceptance ratio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=0.95</m:t>
                    </m:r>
                  </m:oMath>
                </a14:m>
                <a:endParaRPr lang="en-US" dirty="0"/>
              </a:p>
              <a:p>
                <a:endParaRPr lang="en-US" sz="2000" dirty="0"/>
              </a:p>
              <a:p>
                <a:endParaRPr lang="en-US" sz="2000" dirty="0"/>
              </a:p>
              <a:p>
                <a:r>
                  <a:rPr lang="en-US" sz="2000" dirty="0"/>
                  <a:t>Max. No. of iterations</a:t>
                </a:r>
              </a:p>
              <a:p>
                <a:pPr lvl="1"/>
                <a:r>
                  <a:rPr lang="en-US" dirty="0"/>
                  <a:t>Needs to be large enough to escape from local minima</a:t>
                </a:r>
              </a:p>
              <a:p>
                <a:pPr lvl="1"/>
                <a:r>
                  <a:rPr lang="en-US" dirty="0"/>
                  <a:t>Ex) No change of </a:t>
                </a:r>
                <a14:m>
                  <m:oMath xmlns:m="http://schemas.openxmlformats.org/officeDocument/2006/math">
                    <m:r>
                      <a:rPr lang="en-US" b="0" i="1" smtClean="0">
                        <a:latin typeface="Cambria Math" panose="02040503050406030204" pitchFamily="18" charset="0"/>
                      </a:rPr>
                      <m:t>𝑓</m:t>
                    </m:r>
                  </m:oMath>
                </a14:m>
                <a:r>
                  <a:rPr lang="en-US" dirty="0"/>
                  <a:t> for </a:t>
                </a:r>
                <a14:m>
                  <m:oMath xmlns:m="http://schemas.openxmlformats.org/officeDocument/2006/math">
                    <m:r>
                      <a:rPr lang="en-US" b="0" i="1" smtClean="0">
                        <a:latin typeface="Cambria Math" panose="02040503050406030204" pitchFamily="18" charset="0"/>
                      </a:rPr>
                      <m:t>𝑀</m:t>
                    </m:r>
                  </m:oMath>
                </a14:m>
                <a:r>
                  <a:rPr lang="en-US" dirty="0"/>
                  <a:t> iterations</a:t>
                </a:r>
              </a:p>
              <a:p>
                <a:pPr lvl="1"/>
                <a:r>
                  <a:rPr lang="en-US" dirty="0"/>
                  <a:t>For </a:t>
                </a:r>
                <a14:m>
                  <m:oMath xmlns:m="http://schemas.openxmlformats.org/officeDocument/2006/math">
                    <m:r>
                      <a:rPr lang="en-US" b="0" i="1" smtClean="0">
                        <a:latin typeface="Cambria Math" panose="02040503050406030204" pitchFamily="18" charset="0"/>
                      </a:rPr>
                      <m:t>𝑆</m:t>
                    </m:r>
                  </m:oMath>
                </a14:m>
                <a:r>
                  <a:rPr lang="en-US" dirty="0"/>
                  <a:t> neighboring designs, </a:t>
                </a:r>
              </a:p>
            </p:txBody>
          </p:sp>
        </mc:Choice>
        <mc:Fallback xmlns="">
          <p:sp>
            <p:nvSpPr>
              <p:cNvPr id="2" name="Text Placeholder 1">
                <a:extLst>
                  <a:ext uri="{FF2B5EF4-FFF2-40B4-BE49-F238E27FC236}">
                    <a16:creationId xmlns:a16="http://schemas.microsoft.com/office/drawing/2014/main" id="{029166E0-F69C-E548-12CC-D875A01BA50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2A026EB-831A-1F60-3EC0-EB6D52E41FD7}"/>
              </a:ext>
            </a:extLst>
          </p:cNvPr>
          <p:cNvSpPr>
            <a:spLocks noGrp="1"/>
          </p:cNvSpPr>
          <p:nvPr>
            <p:ph type="title"/>
          </p:nvPr>
        </p:nvSpPr>
        <p:spPr/>
        <p:txBody>
          <a:bodyPr/>
          <a:lstStyle/>
          <a:p>
            <a:r>
              <a:rPr lang="en-US" dirty="0"/>
              <a:t>Cooling Schedule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C34970-F63E-8C74-875E-72FFB837FB50}"/>
                  </a:ext>
                </a:extLst>
              </p:cNvPr>
              <p:cNvSpPr txBox="1"/>
              <p:nvPr/>
            </p:nvSpPr>
            <p:spPr>
              <a:xfrm>
                <a:off x="1605776" y="2787805"/>
                <a:ext cx="3698833" cy="897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Δ</m:t>
                                          </m:r>
                                          <m:r>
                                            <a:rPr lang="en-US" sz="2000" i="1">
                                              <a:latin typeface="Cambria Math" panose="02040503050406030204" pitchFamily="18" charset="0"/>
                                            </a:rPr>
                                            <m:t>𝑓</m:t>
                                          </m:r>
                                        </m:e>
                                      </m:acc>
                                    </m:e>
                                    <m:sup>
                                      <m:r>
                                        <a:rPr lang="en-US" sz="2000" i="1">
                                          <a:latin typeface="Cambria Math" panose="02040503050406030204" pitchFamily="18" charset="0"/>
                                        </a:rPr>
                                        <m:t>(+)</m:t>
                                      </m:r>
                                    </m:sup>
                                  </m:sSup>
                                </m:num>
                                <m:den>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0</m:t>
                                      </m:r>
                                    </m:sub>
                                  </m:sSub>
                                </m:den>
                              </m:f>
                            </m:e>
                          </m:d>
                        </m:sup>
                      </m:sSup>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Δ</m:t>
                                  </m:r>
                                  <m:r>
                                    <a:rPr lang="en-US" sz="2000" i="1">
                                      <a:latin typeface="Cambria Math" panose="02040503050406030204" pitchFamily="18" charset="0"/>
                                    </a:rPr>
                                    <m:t>𝑓</m:t>
                                  </m:r>
                                </m:e>
                              </m:acc>
                            </m:e>
                            <m:sup>
                              <m:r>
                                <a:rPr lang="en-US" sz="2000" i="1">
                                  <a:latin typeface="Cambria Math" panose="02040503050406030204" pitchFamily="18" charset="0"/>
                                </a:rPr>
                                <m:t>(+)</m:t>
                              </m:r>
                            </m:sup>
                          </m:sSup>
                        </m:num>
                        <m:den>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𝑋</m:t>
                                  </m:r>
                                </m:e>
                                <m:sub>
                                  <m:r>
                                    <a:rPr lang="en-US" sz="2000" i="1">
                                      <a:latin typeface="Cambria Math" panose="02040503050406030204" pitchFamily="18" charset="0"/>
                                    </a:rPr>
                                    <m:t>0</m:t>
                                  </m:r>
                                </m:sub>
                                <m:sup>
                                  <m:r>
                                    <a:rPr lang="en-US" sz="2000" i="1">
                                      <a:latin typeface="Cambria Math" panose="02040503050406030204" pitchFamily="18" charset="0"/>
                                    </a:rPr>
                                    <m:t>−1</m:t>
                                  </m:r>
                                </m:sup>
                              </m:sSubSup>
                              <m:r>
                                <a:rPr lang="en-US" sz="2000" i="1">
                                  <a:latin typeface="Cambria Math" panose="02040503050406030204" pitchFamily="18" charset="0"/>
                                </a:rPr>
                                <m:t>)</m:t>
                              </m:r>
                            </m:e>
                          </m:func>
                        </m:den>
                      </m:f>
                    </m:oMath>
                  </m:oMathPara>
                </a14:m>
                <a:endParaRPr lang="en-US" sz="2000" dirty="0"/>
              </a:p>
            </p:txBody>
          </p:sp>
        </mc:Choice>
        <mc:Fallback xmlns="">
          <p:sp>
            <p:nvSpPr>
              <p:cNvPr id="6" name="TextBox 5">
                <a:extLst>
                  <a:ext uri="{FF2B5EF4-FFF2-40B4-BE49-F238E27FC236}">
                    <a16:creationId xmlns:a16="http://schemas.microsoft.com/office/drawing/2014/main" id="{6EC34970-F63E-8C74-875E-72FFB837FB50}"/>
                  </a:ext>
                </a:extLst>
              </p:cNvPr>
              <p:cNvSpPr txBox="1">
                <a:spLocks noRot="1" noChangeAspect="1" noMove="1" noResize="1" noEditPoints="1" noAdjustHandles="1" noChangeArrowheads="1" noChangeShapeType="1" noTextEdit="1"/>
              </p:cNvSpPr>
              <p:nvPr/>
            </p:nvSpPr>
            <p:spPr>
              <a:xfrm>
                <a:off x="1605776" y="2787805"/>
                <a:ext cx="3698833" cy="8979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7E5A9F-8718-28B9-814D-061956CA6C94}"/>
                  </a:ext>
                </a:extLst>
              </p:cNvPr>
              <p:cNvSpPr txBox="1"/>
              <p:nvPr/>
            </p:nvSpPr>
            <p:spPr>
              <a:xfrm>
                <a:off x="6047206" y="3048190"/>
                <a:ext cx="2982035" cy="380810"/>
              </a:xfrm>
              <a:prstGeom prst="rect">
                <a:avLst/>
              </a:prstGeom>
              <a:no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acc>
                          <m:accPr>
                            <m:chr m:val="̅"/>
                            <m:ctrlPr>
                              <a:rPr lang="en-US" i="1">
                                <a:latin typeface="Cambria Math" panose="02040503050406030204" pitchFamily="18" charset="0"/>
                              </a:rPr>
                            </m:ctrlPr>
                          </m:accPr>
                          <m:e>
                            <m:r>
                              <m:rPr>
                                <m:sty m:val="p"/>
                              </m:rPr>
                              <a:rPr lang="en-US">
                                <a:latin typeface="Cambria Math" panose="02040503050406030204" pitchFamily="18" charset="0"/>
                              </a:rPr>
                              <m:t>Δ</m:t>
                            </m:r>
                            <m:r>
                              <a:rPr lang="en-US" i="1">
                                <a:latin typeface="Cambria Math" panose="02040503050406030204" pitchFamily="18" charset="0"/>
                              </a:rPr>
                              <m:t>𝑓</m:t>
                            </m:r>
                          </m:e>
                        </m:acc>
                      </m:e>
                      <m:sup>
                        <m:r>
                          <a:rPr lang="en-US" i="1">
                            <a:latin typeface="Cambria Math" panose="02040503050406030204" pitchFamily="18" charset="0"/>
                          </a:rPr>
                          <m:t>(+)</m:t>
                        </m:r>
                      </m:sup>
                    </m:sSup>
                    <m:r>
                      <a:rPr lang="en-US" i="1">
                        <a:latin typeface="Cambria Math" panose="02040503050406030204" pitchFamily="18" charset="0"/>
                      </a:rPr>
                      <m:t> </m:t>
                    </m:r>
                  </m:oMath>
                </a14:m>
                <a:r>
                  <a:rPr lang="en-US" dirty="0"/>
                  <a:t>: average increase in </a:t>
                </a:r>
                <a14:m>
                  <m:oMath xmlns:m="http://schemas.openxmlformats.org/officeDocument/2006/math">
                    <m:r>
                      <a:rPr lang="en-US" b="0" i="1" smtClean="0">
                        <a:latin typeface="Cambria Math" panose="02040503050406030204" pitchFamily="18" charset="0"/>
                      </a:rPr>
                      <m:t>𝑓</m:t>
                    </m:r>
                  </m:oMath>
                </a14:m>
                <a:endParaRPr lang="en-US" dirty="0"/>
              </a:p>
            </p:txBody>
          </p:sp>
        </mc:Choice>
        <mc:Fallback xmlns="">
          <p:sp>
            <p:nvSpPr>
              <p:cNvPr id="10" name="TextBox 9">
                <a:extLst>
                  <a:ext uri="{FF2B5EF4-FFF2-40B4-BE49-F238E27FC236}">
                    <a16:creationId xmlns:a16="http://schemas.microsoft.com/office/drawing/2014/main" id="{0C7E5A9F-8718-28B9-814D-061956CA6C94}"/>
                  </a:ext>
                </a:extLst>
              </p:cNvPr>
              <p:cNvSpPr txBox="1">
                <a:spLocks noRot="1" noChangeAspect="1" noMove="1" noResize="1" noEditPoints="1" noAdjustHandles="1" noChangeArrowheads="1" noChangeShapeType="1" noTextEdit="1"/>
              </p:cNvSpPr>
              <p:nvPr/>
            </p:nvSpPr>
            <p:spPr>
              <a:xfrm>
                <a:off x="6047206" y="3048190"/>
                <a:ext cx="2982035" cy="380810"/>
              </a:xfrm>
              <a:prstGeom prst="rect">
                <a:avLst/>
              </a:prstGeom>
              <a:blipFill>
                <a:blip r:embed="rId4"/>
                <a:stretch>
                  <a:fillRect t="-3175"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88417A-9877-471C-9240-7DB851962802}"/>
                  </a:ext>
                </a:extLst>
              </p:cNvPr>
              <p:cNvSpPr txBox="1"/>
              <p:nvPr/>
            </p:nvSpPr>
            <p:spPr>
              <a:xfrm>
                <a:off x="3895493" y="5129561"/>
                <a:ext cx="194643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𝑆</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𝑃</m:t>
                                  </m:r>
                                </m:den>
                              </m:f>
                            </m:e>
                          </m:d>
                        </m:e>
                      </m:func>
                    </m:oMath>
                  </m:oMathPara>
                </a14:m>
                <a:endParaRPr lang="en-US" dirty="0"/>
              </a:p>
            </p:txBody>
          </p:sp>
        </mc:Choice>
        <mc:Fallback xmlns="">
          <p:sp>
            <p:nvSpPr>
              <p:cNvPr id="12" name="TextBox 11">
                <a:extLst>
                  <a:ext uri="{FF2B5EF4-FFF2-40B4-BE49-F238E27FC236}">
                    <a16:creationId xmlns:a16="http://schemas.microsoft.com/office/drawing/2014/main" id="{A788417A-9877-471C-9240-7DB851962802}"/>
                  </a:ext>
                </a:extLst>
              </p:cNvPr>
              <p:cNvSpPr txBox="1">
                <a:spLocks noRot="1" noChangeAspect="1" noMove="1" noResize="1" noEditPoints="1" noAdjustHandles="1" noChangeArrowheads="1" noChangeShapeType="1" noTextEdit="1"/>
              </p:cNvSpPr>
              <p:nvPr/>
            </p:nvSpPr>
            <p:spPr>
              <a:xfrm>
                <a:off x="3895493" y="5129561"/>
                <a:ext cx="1946430" cy="71468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1079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AF1B426-98CA-A3E4-E1AE-A10A8E034493}"/>
                  </a:ext>
                </a:extLst>
              </p:cNvPr>
              <p:cNvSpPr>
                <a:spLocks noGrp="1"/>
              </p:cNvSpPr>
              <p:nvPr>
                <p:ph type="body" sz="quarter" idx="10"/>
              </p:nvPr>
            </p:nvSpPr>
            <p:spPr/>
            <p:txBody>
              <a:bodyPr/>
              <a:lstStyle/>
              <a:p>
                <a:r>
                  <a:rPr lang="en-US" dirty="0"/>
                  <a:t>Cooling schedule (updating temperature)</a:t>
                </a:r>
              </a:p>
              <a:p>
                <a:pPr lvl="1"/>
                <a:r>
                  <a:rPr lang="en-US" dirty="0"/>
                  <a:t>Constant cooling update: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𝑘</m:t>
                        </m:r>
                      </m:sub>
                    </m:sSub>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=0, 1, ⋯, </m:t>
                    </m:r>
                    <m:r>
                      <a:rPr lang="en-US" i="1">
                        <a:latin typeface="Cambria Math" panose="02040503050406030204" pitchFamily="18" charset="0"/>
                      </a:rPr>
                      <m:t>𝐾</m:t>
                    </m:r>
                    <m:r>
                      <a:rPr lang="en-US" b="0" i="1" smtClean="0">
                        <a:latin typeface="Cambria Math" panose="02040503050406030204" pitchFamily="18" charset="0"/>
                      </a:rPr>
                      <m:t>,</m:t>
                    </m:r>
                    <m:r>
                      <a:rPr lang="en-US" i="1">
                        <a:latin typeface="Cambria Math" panose="02040503050406030204" pitchFamily="18" charset="0"/>
                      </a:rPr>
                      <m:t>0.5≤</m:t>
                    </m:r>
                    <m:r>
                      <a:rPr lang="en-US" i="1">
                        <a:latin typeface="Cambria Math" panose="02040503050406030204" pitchFamily="18" charset="0"/>
                      </a:rPr>
                      <m:t>𝛼</m:t>
                    </m:r>
                    <m:r>
                      <a:rPr lang="en-US" i="1">
                        <a:latin typeface="Cambria Math" panose="02040503050406030204" pitchFamily="18" charset="0"/>
                      </a:rPr>
                      <m:t>≤0.95</m:t>
                    </m:r>
                  </m:oMath>
                </a14:m>
                <a:endParaRPr lang="en-US" dirty="0"/>
              </a:p>
              <a:p>
                <a:pPr lvl="1"/>
                <a:r>
                  <a:rPr lang="en-US" dirty="0"/>
                  <a:t>Or </a:t>
                </a:r>
              </a:p>
              <a:p>
                <a:endParaRPr lang="en-US" sz="2000" dirty="0"/>
              </a:p>
              <a:p>
                <a:r>
                  <a:rPr lang="en-US" sz="2000" dirty="0"/>
                  <a:t>Pros</a:t>
                </a:r>
              </a:p>
              <a:p>
                <a:pPr lvl="1"/>
                <a:r>
                  <a:rPr lang="en-US" dirty="0"/>
                  <a:t>transitions out of a local optimum is always possible </a:t>
                </a:r>
              </a:p>
              <a:p>
                <a:pPr lvl="1"/>
                <a:r>
                  <a:rPr lang="en-US" dirty="0"/>
                  <a:t>relatively insensitive to noise and no need gradient information</a:t>
                </a:r>
              </a:p>
              <a:p>
                <a:r>
                  <a:rPr lang="en-US" sz="2000" dirty="0"/>
                  <a:t>Cons</a:t>
                </a:r>
              </a:p>
              <a:p>
                <a:pPr lvl="1"/>
                <a:r>
                  <a:rPr lang="en-US" dirty="0"/>
                  <a:t>problem dependency of algorithm parameters</a:t>
                </a:r>
              </a:p>
            </p:txBody>
          </p:sp>
        </mc:Choice>
        <mc:Fallback xmlns="">
          <p:sp>
            <p:nvSpPr>
              <p:cNvPr id="2" name="Text Placeholder 1">
                <a:extLst>
                  <a:ext uri="{FF2B5EF4-FFF2-40B4-BE49-F238E27FC236}">
                    <a16:creationId xmlns:a16="http://schemas.microsoft.com/office/drawing/2014/main" id="{FAF1B426-98CA-A3E4-E1AE-A10A8E03449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94F8AF-E182-A7AD-9B18-CD18A4F52165}"/>
              </a:ext>
            </a:extLst>
          </p:cNvPr>
          <p:cNvSpPr>
            <a:spLocks noGrp="1"/>
          </p:cNvSpPr>
          <p:nvPr>
            <p:ph type="title"/>
          </p:nvPr>
        </p:nvSpPr>
        <p:spPr/>
        <p:txBody>
          <a:bodyPr/>
          <a:lstStyle/>
          <a:p>
            <a:r>
              <a:rPr lang="en-US" dirty="0"/>
              <a:t>Cooling Schedule </a:t>
            </a:r>
            <a:r>
              <a:rPr lang="en-US" i="1" dirty="0"/>
              <a:t>cont</a:t>
            </a:r>
            <a:r>
              <a:rPr lang="en-US"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4FE7CE-E2A0-B050-4D52-C67A0724D423}"/>
                  </a:ext>
                </a:extLst>
              </p:cNvPr>
              <p:cNvSpPr txBox="1"/>
              <p:nvPr/>
            </p:nvSpPr>
            <p:spPr>
              <a:xfrm>
                <a:off x="1479396" y="1840242"/>
                <a:ext cx="3761678" cy="674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𝑘</m:t>
                          </m:r>
                        </m:sub>
                      </m:sSub>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𝐾</m:t>
                          </m:r>
                          <m:r>
                            <a:rPr lang="en-US" sz="2000" i="0">
                              <a:latin typeface="Cambria Math" panose="02040503050406030204" pitchFamily="18" charset="0"/>
                            </a:rPr>
                            <m:t>−</m:t>
                          </m:r>
                          <m:r>
                            <a:rPr lang="en-US" sz="2000" i="1">
                              <a:latin typeface="Cambria Math" panose="02040503050406030204" pitchFamily="18" charset="0"/>
                            </a:rPr>
                            <m:t>𝑘</m:t>
                          </m:r>
                        </m:num>
                        <m:den>
                          <m:r>
                            <a:rPr lang="en-US" sz="2000" i="1">
                              <a:latin typeface="Cambria Math" panose="02040503050406030204" pitchFamily="18" charset="0"/>
                            </a:rPr>
                            <m:t>𝐾</m:t>
                          </m:r>
                        </m:den>
                      </m:f>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0">
                              <a:latin typeface="Cambria Math" panose="02040503050406030204" pitchFamily="18" charset="0"/>
                            </a:rPr>
                            <m:t>0</m:t>
                          </m:r>
                        </m:sub>
                      </m:sSub>
                      <m:r>
                        <a:rPr lang="en-US" sz="2000" i="0">
                          <a:latin typeface="Cambria Math" panose="02040503050406030204" pitchFamily="18" charset="0"/>
                        </a:rPr>
                        <m:t>,  </m:t>
                      </m:r>
                      <m:r>
                        <a:rPr lang="en-US" sz="2000" i="1">
                          <a:latin typeface="Cambria Math" panose="02040503050406030204" pitchFamily="18" charset="0"/>
                        </a:rPr>
                        <m:t>𝑘</m:t>
                      </m:r>
                      <m:r>
                        <a:rPr lang="en-US" sz="2000" i="0">
                          <a:latin typeface="Cambria Math" panose="02040503050406030204" pitchFamily="18" charset="0"/>
                        </a:rPr>
                        <m:t>=0, 1, ⋯, </m:t>
                      </m:r>
                      <m:r>
                        <a:rPr lang="en-US" sz="2000" i="1">
                          <a:latin typeface="Cambria Math" panose="02040503050406030204" pitchFamily="18" charset="0"/>
                        </a:rPr>
                        <m:t>𝐾</m:t>
                      </m:r>
                    </m:oMath>
                  </m:oMathPara>
                </a14:m>
                <a:endParaRPr lang="en-US" sz="2000" dirty="0"/>
              </a:p>
            </p:txBody>
          </p:sp>
        </mc:Choice>
        <mc:Fallback xmlns="">
          <p:sp>
            <p:nvSpPr>
              <p:cNvPr id="8" name="TextBox 7">
                <a:extLst>
                  <a:ext uri="{FF2B5EF4-FFF2-40B4-BE49-F238E27FC236}">
                    <a16:creationId xmlns:a16="http://schemas.microsoft.com/office/drawing/2014/main" id="{004FE7CE-E2A0-B050-4D52-C67A0724D423}"/>
                  </a:ext>
                </a:extLst>
              </p:cNvPr>
              <p:cNvSpPr txBox="1">
                <a:spLocks noRot="1" noChangeAspect="1" noMove="1" noResize="1" noEditPoints="1" noAdjustHandles="1" noChangeArrowheads="1" noChangeShapeType="1" noTextEdit="1"/>
              </p:cNvSpPr>
              <p:nvPr/>
            </p:nvSpPr>
            <p:spPr>
              <a:xfrm>
                <a:off x="1479396" y="1840242"/>
                <a:ext cx="3761678" cy="67467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20308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C35CB6D-AD82-4BEE-B588-039EEA2AAC6F}"/>
                  </a:ext>
                </a:extLst>
              </p:cNvPr>
              <p:cNvSpPr>
                <a:spLocks noGrp="1"/>
              </p:cNvSpPr>
              <p:nvPr>
                <p:ph type="body" sz="quarter" idx="10"/>
              </p:nvPr>
            </p:nvSpPr>
            <p:spPr/>
            <p:txBody>
              <a:bodyPr>
                <a:normAutofit/>
              </a:bodyPr>
              <a:lstStyle/>
              <a:p>
                <a:r>
                  <a:rPr lang="en-US" sz="2000" dirty="0"/>
                  <a:t>Find minimum of </a:t>
                </a: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4−2.1</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4</m:t>
                            </m:r>
                          </m:sup>
                        </m:sSubSup>
                        <m:r>
                          <a:rPr lang="en-US" sz="2000" i="1">
                            <a:latin typeface="Cambria Math" panose="02040503050406030204" pitchFamily="18" charset="0"/>
                          </a:rPr>
                          <m:t>/3</m:t>
                        </m:r>
                      </m:e>
                    </m:d>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−4+4</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2</m:t>
                            </m:r>
                          </m:sup>
                        </m:sSubSup>
                      </m:e>
                    </m:d>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2</m:t>
                        </m:r>
                      </m:sub>
                      <m:sup>
                        <m:r>
                          <a:rPr lang="en-US" sz="2000" i="1">
                            <a:latin typeface="Cambria Math" panose="02040503050406030204" pitchFamily="18" charset="0"/>
                          </a:rPr>
                          <m:t>2</m:t>
                        </m:r>
                      </m:sup>
                    </m:sSubSup>
                  </m:oMath>
                </a14:m>
                <a:r>
                  <a:rPr lang="en-US" sz="2000" dirty="0"/>
                  <a:t> in </a:t>
                </a:r>
                <a14:m>
                  <m:oMath xmlns:m="http://schemas.openxmlformats.org/officeDocument/2006/math">
                    <m:r>
                      <a:rPr lang="en-US" sz="2000" i="1">
                        <a:latin typeface="Cambria Math" panose="02040503050406030204" pitchFamily="18" charset="0"/>
                      </a:rPr>
                      <m:t>−64≤</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≤64</m:t>
                    </m:r>
                  </m:oMath>
                </a14:m>
                <a:endParaRPr lang="en-US" sz="2000" dirty="0"/>
              </a:p>
              <a:p>
                <a:r>
                  <a:rPr lang="en-US" sz="2000" dirty="0"/>
                  <a:t>Define objective function</a:t>
                </a:r>
              </a:p>
              <a:p>
                <a:endParaRPr lang="en-US" sz="2000" dirty="0"/>
              </a:p>
              <a:p>
                <a:r>
                  <a:rPr lang="en-US" sz="2000" dirty="0"/>
                  <a:t>Call optimization</a:t>
                </a:r>
              </a:p>
              <a:p>
                <a:endParaRPr lang="en-US" sz="2000" dirty="0"/>
              </a:p>
              <a:p>
                <a:r>
                  <a:rPr lang="en-US" sz="2000" dirty="0"/>
                  <a:t>Output</a:t>
                </a:r>
              </a:p>
              <a:p>
                <a:endParaRPr lang="en-US" sz="2000" dirty="0"/>
              </a:p>
            </p:txBody>
          </p:sp>
        </mc:Choice>
        <mc:Fallback xmlns="">
          <p:sp>
            <p:nvSpPr>
              <p:cNvPr id="2" name="Text Placeholder 1">
                <a:extLst>
                  <a:ext uri="{FF2B5EF4-FFF2-40B4-BE49-F238E27FC236}">
                    <a16:creationId xmlns:a16="http://schemas.microsoft.com/office/drawing/2014/main" id="{CC35CB6D-AD82-4BEE-B588-039EEA2AAC6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758" r="-11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9351846-1274-4BB6-C8C2-FF8EFEC55E32}"/>
              </a:ext>
            </a:extLst>
          </p:cNvPr>
          <p:cNvSpPr>
            <a:spLocks noGrp="1"/>
          </p:cNvSpPr>
          <p:nvPr>
            <p:ph type="title"/>
          </p:nvPr>
        </p:nvSpPr>
        <p:spPr/>
        <p:txBody>
          <a:bodyPr/>
          <a:lstStyle/>
          <a:p>
            <a:r>
              <a:rPr lang="en-US" dirty="0"/>
              <a:t>Ex6.8) Matlab Function </a:t>
            </a:r>
            <a:r>
              <a:rPr lang="en-US" dirty="0" err="1"/>
              <a:t>simulannealbnd</a:t>
            </a:r>
            <a:r>
              <a:rPr lang="en-US" dirty="0"/>
              <a:t> </a:t>
            </a:r>
          </a:p>
        </p:txBody>
      </p:sp>
      <p:sp>
        <p:nvSpPr>
          <p:cNvPr id="6" name="TextBox 5">
            <a:extLst>
              <a:ext uri="{FF2B5EF4-FFF2-40B4-BE49-F238E27FC236}">
                <a16:creationId xmlns:a16="http://schemas.microsoft.com/office/drawing/2014/main" id="{606AA1FB-4D1E-6B92-540D-6C2E4142C6D7}"/>
              </a:ext>
            </a:extLst>
          </p:cNvPr>
          <p:cNvSpPr txBox="1"/>
          <p:nvPr/>
        </p:nvSpPr>
        <p:spPr>
          <a:xfrm>
            <a:off x="1893509" y="1837944"/>
            <a:ext cx="6042039" cy="646331"/>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function f = objfun(x)</a:t>
            </a:r>
          </a:p>
          <a:p>
            <a:r>
              <a:rPr lang="en-US" sz="1200" noProof="1">
                <a:latin typeface="Courier New" panose="02070309020205020404" pitchFamily="49" charset="0"/>
                <a:cs typeface="Courier New" panose="02070309020205020404" pitchFamily="49" charset="0"/>
              </a:rPr>
              <a:t>x1 = x(1); x2 = x(2);</a:t>
            </a:r>
          </a:p>
          <a:p>
            <a:r>
              <a:rPr lang="en-US" sz="1200" noProof="1">
                <a:latin typeface="Courier New" panose="02070309020205020404" pitchFamily="49" charset="0"/>
                <a:cs typeface="Courier New" panose="02070309020205020404" pitchFamily="49" charset="0"/>
              </a:rPr>
              <a:t>f = (4-2.1.*x1.^2+x1.^4./3).*x1.^2+x1.*x2+(-4+4.*x2.^2).*x2.^2;</a:t>
            </a:r>
          </a:p>
        </p:txBody>
      </p:sp>
      <p:sp>
        <p:nvSpPr>
          <p:cNvPr id="7" name="TextBox 6">
            <a:extLst>
              <a:ext uri="{FF2B5EF4-FFF2-40B4-BE49-F238E27FC236}">
                <a16:creationId xmlns:a16="http://schemas.microsoft.com/office/drawing/2014/main" id="{853950C3-E1C6-19A4-4DE8-F02D990F8931}"/>
              </a:ext>
            </a:extLst>
          </p:cNvPr>
          <p:cNvSpPr txBox="1"/>
          <p:nvPr/>
        </p:nvSpPr>
        <p:spPr>
          <a:xfrm>
            <a:off x="1893509" y="2875405"/>
            <a:ext cx="5670142" cy="83099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rng default % For reproducibility</a:t>
            </a:r>
          </a:p>
          <a:p>
            <a:r>
              <a:rPr lang="en-US" sz="1200" noProof="1">
                <a:latin typeface="Courier New" panose="02070309020205020404" pitchFamily="49" charset="0"/>
                <a:cs typeface="Courier New" panose="02070309020205020404" pitchFamily="49" charset="0"/>
              </a:rPr>
              <a:t>x0 = [0.5 0.5];   % Starting point</a:t>
            </a:r>
          </a:p>
          <a:p>
            <a:r>
              <a:rPr lang="en-US" sz="1200" noProof="1">
                <a:latin typeface="Courier New" panose="02070309020205020404" pitchFamily="49" charset="0"/>
                <a:cs typeface="Courier New" panose="02070309020205020404" pitchFamily="49" charset="0"/>
              </a:rPr>
              <a:t>lb = [-64 -64]; ub = [64 64];</a:t>
            </a:r>
          </a:p>
          <a:p>
            <a:r>
              <a:rPr lang="en-US" sz="1200" noProof="1">
                <a:latin typeface="Courier New" panose="02070309020205020404" pitchFamily="49" charset="0"/>
                <a:cs typeface="Courier New" panose="02070309020205020404" pitchFamily="49" charset="0"/>
              </a:rPr>
              <a:t>[x,fval,exitFlag,output] = simulannealbnd(@objfun,x0,lb,ub)</a:t>
            </a:r>
          </a:p>
        </p:txBody>
      </p:sp>
      <p:sp>
        <p:nvSpPr>
          <p:cNvPr id="8" name="TextBox 7">
            <a:extLst>
              <a:ext uri="{FF2B5EF4-FFF2-40B4-BE49-F238E27FC236}">
                <a16:creationId xmlns:a16="http://schemas.microsoft.com/office/drawing/2014/main" id="{1EE23217-B7A8-265F-BFC3-8FD1C1356419}"/>
              </a:ext>
            </a:extLst>
          </p:cNvPr>
          <p:cNvSpPr txBox="1"/>
          <p:nvPr/>
        </p:nvSpPr>
        <p:spPr>
          <a:xfrm>
            <a:off x="1893509" y="3889372"/>
            <a:ext cx="6971780" cy="2308324"/>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x = -0.0896    0.7127</a:t>
            </a:r>
          </a:p>
          <a:p>
            <a:r>
              <a:rPr lang="en-US" sz="1200" noProof="1">
                <a:latin typeface="Courier New" panose="02070309020205020404" pitchFamily="49" charset="0"/>
                <a:cs typeface="Courier New" panose="02070309020205020404" pitchFamily="49" charset="0"/>
              </a:rPr>
              <a:t>fval = -1.0316</a:t>
            </a:r>
          </a:p>
          <a:p>
            <a:r>
              <a:rPr lang="en-US" sz="1200" noProof="1">
                <a:latin typeface="Courier New" panose="02070309020205020404" pitchFamily="49" charset="0"/>
                <a:cs typeface="Courier New" panose="02070309020205020404" pitchFamily="49" charset="0"/>
              </a:rPr>
              <a:t>exitFlag = 1</a:t>
            </a:r>
          </a:p>
          <a:p>
            <a:r>
              <a:rPr lang="en-US" sz="1200" noProof="1">
                <a:latin typeface="Courier New" panose="02070309020205020404" pitchFamily="49" charset="0"/>
                <a:cs typeface="Courier New" panose="02070309020205020404" pitchFamily="49" charset="0"/>
              </a:rPr>
              <a:t>output = </a:t>
            </a:r>
          </a:p>
          <a:p>
            <a:r>
              <a:rPr lang="en-US" sz="1200" noProof="1">
                <a:latin typeface="Courier New" panose="02070309020205020404" pitchFamily="49" charset="0"/>
                <a:cs typeface="Courier New" panose="02070309020205020404" pitchFamily="49" charset="0"/>
              </a:rPr>
              <a:t>     iterations: 2465</a:t>
            </a:r>
          </a:p>
          <a:p>
            <a:r>
              <a:rPr lang="en-US" sz="1200" noProof="1">
                <a:latin typeface="Courier New" panose="02070309020205020404" pitchFamily="49" charset="0"/>
                <a:cs typeface="Courier New" panose="02070309020205020404" pitchFamily="49" charset="0"/>
              </a:rPr>
              <a:t>      funccount: 2484</a:t>
            </a:r>
          </a:p>
          <a:p>
            <a:r>
              <a:rPr lang="en-US" sz="1200" noProof="1">
                <a:latin typeface="Courier New" panose="02070309020205020404" pitchFamily="49" charset="0"/>
                <a:cs typeface="Courier New" panose="02070309020205020404" pitchFamily="49" charset="0"/>
              </a:rPr>
              <a:t>        message: 'Optimization terminated: change in best function value </a:t>
            </a:r>
          </a:p>
          <a:p>
            <a:r>
              <a:rPr lang="en-US" sz="1200" noProof="1">
                <a:latin typeface="Courier New" panose="02070309020205020404" pitchFamily="49" charset="0"/>
                <a:cs typeface="Courier New" panose="02070309020205020404" pitchFamily="49" charset="0"/>
              </a:rPr>
              <a:t>                  less than options.FunctionTolerance.'</a:t>
            </a:r>
          </a:p>
          <a:p>
            <a:r>
              <a:rPr lang="en-US" sz="1200" noProof="1">
                <a:latin typeface="Courier New" panose="02070309020205020404" pitchFamily="49" charset="0"/>
                <a:cs typeface="Courier New" panose="02070309020205020404" pitchFamily="49" charset="0"/>
              </a:rPr>
              <a:t>       rngstate: [1×1 struct]</a:t>
            </a:r>
          </a:p>
          <a:p>
            <a:r>
              <a:rPr lang="en-US" sz="1200" noProof="1">
                <a:latin typeface="Courier New" panose="02070309020205020404" pitchFamily="49" charset="0"/>
                <a:cs typeface="Courier New" panose="02070309020205020404" pitchFamily="49" charset="0"/>
              </a:rPr>
              <a:t>    problemtype: 'boundconstraints'</a:t>
            </a:r>
          </a:p>
          <a:p>
            <a:r>
              <a:rPr lang="en-US" sz="1200" noProof="1">
                <a:latin typeface="Courier New" panose="02070309020205020404" pitchFamily="49" charset="0"/>
                <a:cs typeface="Courier New" panose="02070309020205020404" pitchFamily="49" charset="0"/>
              </a:rPr>
              <a:t>    temperature: [2×1 double]</a:t>
            </a:r>
          </a:p>
          <a:p>
            <a:r>
              <a:rPr lang="en-US" sz="1200" noProof="1">
                <a:latin typeface="Courier New" panose="02070309020205020404" pitchFamily="49" charset="0"/>
                <a:cs typeface="Courier New" panose="02070309020205020404" pitchFamily="49" charset="0"/>
              </a:rPr>
              <a:t>      totaltime: 0.5566</a:t>
            </a:r>
          </a:p>
        </p:txBody>
      </p:sp>
    </p:spTree>
    <p:extLst>
      <p:ext uri="{BB962C8B-B14F-4D97-AF65-F5344CB8AC3E}">
        <p14:creationId xmlns:p14="http://schemas.microsoft.com/office/powerpoint/2010/main" val="809288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11464</Words>
  <Application>Microsoft Office PowerPoint</Application>
  <PresentationFormat>On-screen Show (4:3)</PresentationFormat>
  <Paragraphs>1188</Paragraphs>
  <Slides>92</Slides>
  <Notes>37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92</vt:i4>
      </vt:variant>
    </vt:vector>
  </HeadingPairs>
  <TitlesOfParts>
    <vt:vector size="107" baseType="lpstr">
      <vt:lpstr>ＭＳ Ｐゴシック</vt:lpstr>
      <vt:lpstr>Aptos</vt:lpstr>
      <vt:lpstr>Aptos Display</vt:lpstr>
      <vt:lpstr>Arial</vt:lpstr>
      <vt:lpstr>Cambria Math</vt:lpstr>
      <vt:lpstr>Courier New</vt:lpstr>
      <vt:lpstr>Euclid Symbol</vt:lpstr>
      <vt:lpstr>Helvetica</vt:lpstr>
      <vt:lpstr>Symbol</vt:lpstr>
      <vt:lpstr>Times New Roman</vt:lpstr>
      <vt:lpstr>Wingdings</vt:lpstr>
      <vt:lpstr>Office Theme</vt:lpstr>
      <vt:lpstr>Equation</vt:lpstr>
      <vt:lpstr>Chart</vt:lpstr>
      <vt:lpstr>Bitmap Image</vt:lpstr>
      <vt:lpstr>PowerPoint Presentation</vt:lpstr>
      <vt:lpstr>Chapter 6  Global Search Optimization Algorithms</vt:lpstr>
      <vt:lpstr>Local Search Algorithms</vt:lpstr>
      <vt:lpstr>Gradient-Free Methods</vt:lpstr>
      <vt:lpstr>Global Search Algorithms</vt:lpstr>
      <vt:lpstr>Global Search Algorithms cont.</vt:lpstr>
      <vt:lpstr>Complexity of a Function</vt:lpstr>
      <vt:lpstr>6.2  Nelder-Mead Sequential Simplex Algorithm</vt:lpstr>
      <vt:lpstr>Nelder-Mead Sequential Simplex Algorithm</vt:lpstr>
      <vt:lpstr>NM Simplex Algorithm</vt:lpstr>
      <vt:lpstr>Sequential Simplex Method</vt:lpstr>
      <vt:lpstr>Sequential Simplex Method cont.</vt:lpstr>
      <vt:lpstr>Ex6.1) Rosenbrock Function (Banana Function)</vt:lpstr>
      <vt:lpstr>MATLAB fminsearch for BANANA FUNCTION</vt:lpstr>
      <vt:lpstr>REFLECTION AND EXPANSION</vt:lpstr>
      <vt:lpstr>COMPLETE SEARCH EXAMPLES FROM WIKIPEDIA</vt:lpstr>
      <vt:lpstr>6.3  DIRECT Algorithm</vt:lpstr>
      <vt:lpstr>Lipschitzian Optimization</vt:lpstr>
      <vt:lpstr>Lipschitzian Optimization cont.</vt:lpstr>
      <vt:lpstr>Lipschitzian Optimization cont.</vt:lpstr>
      <vt:lpstr>Lipschitzian Optimization cont.</vt:lpstr>
      <vt:lpstr>Lipschitzian Optimization cont.</vt:lpstr>
      <vt:lpstr>DIRECT in 1D</vt:lpstr>
      <vt:lpstr>Lipschitz Bound</vt:lpstr>
      <vt:lpstr>Direct Algorithm</vt:lpstr>
      <vt:lpstr>Direct Algorithm cont.</vt:lpstr>
      <vt:lpstr>Direct Algorithm cont.</vt:lpstr>
      <vt:lpstr>DIRECT Box Division</vt:lpstr>
      <vt:lpstr>Exploration vs. Exploitation</vt:lpstr>
      <vt:lpstr>MATLAB CODE direct.m</vt:lpstr>
      <vt:lpstr>Ex6.2) DIRECT Optimization of Goldstein-Price function</vt:lpstr>
      <vt:lpstr>Ex6.2) DIRECT Optimization of Goldstein-Price function</vt:lpstr>
      <vt:lpstr>6.4  Genetic Algorithm</vt:lpstr>
      <vt:lpstr>Genetic Algorithms</vt:lpstr>
      <vt:lpstr>Basic Scheme</vt:lpstr>
      <vt:lpstr>Outline of algorithm</vt:lpstr>
      <vt:lpstr>Procedure of Genetic Algorithms</vt:lpstr>
      <vt:lpstr>Procedure of Genetic Algorithms cont.</vt:lpstr>
      <vt:lpstr>Representation of Design (Coding)</vt:lpstr>
      <vt:lpstr>Ex6.3) Design Representation</vt:lpstr>
      <vt:lpstr>Coding</vt:lpstr>
      <vt:lpstr>Stacking Sequence Optimization of Composite Materials</vt:lpstr>
      <vt:lpstr>Coding cont.</vt:lpstr>
      <vt:lpstr>Genetic Operators</vt:lpstr>
      <vt:lpstr>Other Kinds of Crossover</vt:lpstr>
      <vt:lpstr>Ex6.4) Crossover Operator</vt:lpstr>
      <vt:lpstr>Mutation and Stack Swap</vt:lpstr>
      <vt:lpstr>Initial Population</vt:lpstr>
      <vt:lpstr>Fitness with Constraint Violation</vt:lpstr>
      <vt:lpstr>Selection Operator</vt:lpstr>
      <vt:lpstr>Roulette Wheel Selection Method</vt:lpstr>
      <vt:lpstr>Stopping Criteria</vt:lpstr>
      <vt:lpstr>Genetic Algorithm in Matlab</vt:lpstr>
      <vt:lpstr>Genetic Algorithm in Matlab cont.</vt:lpstr>
      <vt:lpstr>Ex6.6) Optimization of Rosenbrock Function using GA</vt:lpstr>
      <vt:lpstr>When To Use Genetic Algorithms?</vt:lpstr>
      <vt:lpstr>Reliability</vt:lpstr>
      <vt:lpstr>6.5  Particle Swarm Algorithm</vt:lpstr>
      <vt:lpstr>Particle Swarm Optimization</vt:lpstr>
      <vt:lpstr>Particle Swarm Optimization cont.</vt:lpstr>
      <vt:lpstr>Algorithm Overview</vt:lpstr>
      <vt:lpstr>Moving Towards Personal Best And Group Best</vt:lpstr>
      <vt:lpstr>Cognitive Component Search</vt:lpstr>
      <vt:lpstr>Social Component Search</vt:lpstr>
      <vt:lpstr>Combined Cognitive and Social Search</vt:lpstr>
      <vt:lpstr>Alternative Case of Combined Search</vt:lpstr>
      <vt:lpstr>PSO Flowchart</vt:lpstr>
      <vt:lpstr>Stopping Criteria</vt:lpstr>
      <vt:lpstr>Particle Swarm Optimization Variations</vt:lpstr>
      <vt:lpstr>Particle Swarm Optimization Variations cont.</vt:lpstr>
      <vt:lpstr>Performance Comparison for Variations</vt:lpstr>
      <vt:lpstr>Matlab Function particleswarm.m</vt:lpstr>
      <vt:lpstr>Ex6.7) Optimization of Rosenbrock Function using PSO</vt:lpstr>
      <vt:lpstr>Constrained Particle Swarm Optimization</vt:lpstr>
      <vt:lpstr>What Is Best When Constraints Are Present?</vt:lpstr>
      <vt:lpstr>Bi-objective Or Filter Approach</vt:lpstr>
      <vt:lpstr>Multi-Objective PSO</vt:lpstr>
      <vt:lpstr>Crowding Distance</vt:lpstr>
      <vt:lpstr>Example: MOPSO</vt:lpstr>
      <vt:lpstr>Constraint Specialized Bi-objective PSO</vt:lpstr>
      <vt:lpstr>Example</vt:lpstr>
      <vt:lpstr>Optimization Formulation</vt:lpstr>
      <vt:lpstr>Results: Penalty Function</vt:lpstr>
      <vt:lpstr>Results: Bi-objective Formulation</vt:lpstr>
      <vt:lpstr>6.6  Simulated Annealing Optimization</vt:lpstr>
      <vt:lpstr>Simulated Annealing Algorithm</vt:lpstr>
      <vt:lpstr>Simulated Annealing Algorithm cont.</vt:lpstr>
      <vt:lpstr>Simulated Annealing Algorithm cont.</vt:lpstr>
      <vt:lpstr>Simulated Annealing Algorithm Flowchart</vt:lpstr>
      <vt:lpstr>Cooling Schedule</vt:lpstr>
      <vt:lpstr>Cooling Schedule cont.</vt:lpstr>
      <vt:lpstr>Ex6.8) Matlab Function simulannealbnd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10</cp:revision>
  <dcterms:created xsi:type="dcterms:W3CDTF">2025-09-23T23:37:06Z</dcterms:created>
  <dcterms:modified xsi:type="dcterms:W3CDTF">2025-10-11T19:51:09Z</dcterms:modified>
</cp:coreProperties>
</file>