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677" r:id="rId2"/>
    <p:sldId id="309" r:id="rId3"/>
    <p:sldId id="678" r:id="rId4"/>
    <p:sldId id="679" r:id="rId5"/>
    <p:sldId id="310" r:id="rId6"/>
    <p:sldId id="672" r:id="rId7"/>
    <p:sldId id="312" r:id="rId8"/>
    <p:sldId id="313" r:id="rId9"/>
    <p:sldId id="314" r:id="rId10"/>
    <p:sldId id="595" r:id="rId11"/>
    <p:sldId id="610" r:id="rId12"/>
    <p:sldId id="680" r:id="rId13"/>
    <p:sldId id="681" r:id="rId14"/>
    <p:sldId id="316" r:id="rId15"/>
    <p:sldId id="596" r:id="rId16"/>
    <p:sldId id="655" r:id="rId17"/>
    <p:sldId id="315" r:id="rId18"/>
    <p:sldId id="317" r:id="rId19"/>
    <p:sldId id="682" r:id="rId20"/>
    <p:sldId id="673" r:id="rId21"/>
    <p:sldId id="611" r:id="rId22"/>
    <p:sldId id="683" r:id="rId23"/>
    <p:sldId id="684" r:id="rId24"/>
    <p:sldId id="612" r:id="rId25"/>
    <p:sldId id="685" r:id="rId26"/>
    <p:sldId id="686" r:id="rId27"/>
    <p:sldId id="687" r:id="rId28"/>
    <p:sldId id="613" r:id="rId29"/>
    <p:sldId id="614" r:id="rId30"/>
    <p:sldId id="615" r:id="rId31"/>
    <p:sldId id="616" r:id="rId32"/>
    <p:sldId id="688" r:id="rId33"/>
    <p:sldId id="318" r:id="rId34"/>
    <p:sldId id="689" r:id="rId35"/>
    <p:sldId id="690" r:id="rId36"/>
    <p:sldId id="691" r:id="rId37"/>
    <p:sldId id="617" r:id="rId38"/>
    <p:sldId id="692" r:id="rId39"/>
    <p:sldId id="319" r:id="rId40"/>
    <p:sldId id="693" r:id="rId41"/>
    <p:sldId id="694" r:id="rId42"/>
    <p:sldId id="695" r:id="rId43"/>
    <p:sldId id="674" r:id="rId44"/>
    <p:sldId id="696" r:id="rId45"/>
    <p:sldId id="697" r:id="rId46"/>
    <p:sldId id="699" r:id="rId47"/>
    <p:sldId id="698" r:id="rId48"/>
    <p:sldId id="700" r:id="rId49"/>
    <p:sldId id="701" r:id="rId50"/>
    <p:sldId id="671" r:id="rId51"/>
    <p:sldId id="322" r:id="rId52"/>
    <p:sldId id="619" r:id="rId53"/>
    <p:sldId id="620" r:id="rId54"/>
    <p:sldId id="621" r:id="rId55"/>
    <p:sldId id="622" r:id="rId56"/>
    <p:sldId id="702" r:id="rId57"/>
    <p:sldId id="703" r:id="rId58"/>
    <p:sldId id="704" r:id="rId59"/>
    <p:sldId id="618" r:id="rId60"/>
    <p:sldId id="705" r:id="rId61"/>
    <p:sldId id="623" r:id="rId62"/>
    <p:sldId id="706" r:id="rId63"/>
    <p:sldId id="707" r:id="rId64"/>
    <p:sldId id="708" r:id="rId65"/>
    <p:sldId id="709" r:id="rId66"/>
    <p:sldId id="675" r:id="rId67"/>
    <p:sldId id="713" r:id="rId68"/>
    <p:sldId id="714" r:id="rId69"/>
    <p:sldId id="710" r:id="rId70"/>
    <p:sldId id="711" r:id="rId71"/>
    <p:sldId id="712" r:id="rId72"/>
    <p:sldId id="715" r:id="rId73"/>
    <p:sldId id="716" r:id="rId74"/>
    <p:sldId id="717" r:id="rId75"/>
    <p:sldId id="718" r:id="rId76"/>
    <p:sldId id="719" r:id="rId77"/>
    <p:sldId id="720" r:id="rId78"/>
    <p:sldId id="721" r:id="rId79"/>
    <p:sldId id="676" r:id="rId80"/>
    <p:sldId id="722" r:id="rId81"/>
    <p:sldId id="723" r:id="rId82"/>
    <p:sldId id="724" r:id="rId83"/>
    <p:sldId id="725" r:id="rId84"/>
    <p:sldId id="726" r:id="rId85"/>
    <p:sldId id="727" r:id="rId86"/>
    <p:sldId id="728" r:id="rId87"/>
    <p:sldId id="729" r:id="rId88"/>
    <p:sldId id="730"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0764B-E150-414E-AA67-02FA7FCD6D0D}" v="3" dt="2025-10-16T12:24:21.825"/>
    <p1510:client id="{9CDEF40B-6DED-43B2-B38D-A0BC66D96DED}" v="15" dt="2025-10-16T12:22:50.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22" autoAdjust="0"/>
    <p:restoredTop sz="94660"/>
  </p:normalViewPr>
  <p:slideViewPr>
    <p:cSldViewPr snapToGrid="0">
      <p:cViewPr varScale="1">
        <p:scale>
          <a:sx n="120" d="100"/>
          <a:sy n="120" d="100"/>
        </p:scale>
        <p:origin x="120" y="588"/>
      </p:cViewPr>
      <p:guideLst/>
    </p:cSldViewPr>
  </p:slideViewPr>
  <p:notesTextViewPr>
    <p:cViewPr>
      <p:scale>
        <a:sx n="1" d="1"/>
        <a:sy n="1" d="1"/>
      </p:scale>
      <p:origin x="0" y="0"/>
    </p:cViewPr>
  </p:notesTextViewPr>
  <p:sorterViewPr>
    <p:cViewPr varScale="1">
      <p:scale>
        <a:sx n="1" d="1"/>
        <a:sy n="1" d="1"/>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930E-AFAF-4892-BE66-E2D578C6EC36}" type="datetimeFigureOut">
              <a:rPr lang="en-US" smtClean="0"/>
              <a:t>10/16/2025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8FB0D-C848-41D3-8BB2-AFFA7DB41B92}" type="slidenum">
              <a:rPr lang="en-US" smtClean="0"/>
              <a:t>‹#›</a:t>
            </a:fld>
            <a:endParaRPr lang="en-US"/>
          </a:p>
        </p:txBody>
      </p:sp>
    </p:spTree>
    <p:extLst>
      <p:ext uri="{BB962C8B-B14F-4D97-AF65-F5344CB8AC3E}">
        <p14:creationId xmlns:p14="http://schemas.microsoft.com/office/powerpoint/2010/main" val="419444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image" Target="../media/image44.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22.wmf"/></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Kriging was invented in the 1950s by Daniel Krige (Professor at University of the Witwatersrand, Republic of South Africa), a South African geologist , for the purpose of predicting the distribution of minerals on the basis of samples.  It became very popular for fitting surrogates to expensive computer simulations only about 40-50 years later. This is at least partly because it is an expensive surrogate in terms of computation, and it had to wait until computers became fast enough.</a:t>
            </a:r>
          </a:p>
          <a:p>
            <a:endParaRPr lang="en-US" dirty="0"/>
          </a:p>
          <a:p>
            <a:r>
              <a:rPr lang="en-US" dirty="0"/>
              <a:t>My experience is that of all currently popular surrogates, it has the highest chance of being the most accurate for a given problem. However, from my experience that chance is still less than 50%.</a:t>
            </a:r>
          </a:p>
          <a:p>
            <a:endParaRPr lang="en-US" dirty="0"/>
          </a:p>
          <a:p>
            <a:r>
              <a:rPr lang="en-US" dirty="0"/>
              <a:t>Krige, D. G. (1951). "A statistical approach to some basic mine valuation problems on the Witwatersrand". </a:t>
            </a:r>
            <a:r>
              <a:rPr lang="en-US" i="1" dirty="0"/>
              <a:t>J. of the Chem., Metal. and Mining Soc. of South Africa</a:t>
            </a:r>
            <a:r>
              <a:rPr lang="en-US" dirty="0"/>
              <a:t> </a:t>
            </a:r>
            <a:r>
              <a:rPr lang="en-US" b="1" dirty="0"/>
              <a:t>52</a:t>
            </a:r>
            <a:r>
              <a:rPr lang="en-US" dirty="0"/>
              <a:t> (6): 119–139.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Matheron</a:t>
            </a:r>
            <a:r>
              <a:rPr lang="en-US" sz="1200" b="0" i="0" kern="1200" dirty="0">
                <a:solidFill>
                  <a:schemeClr val="tx1"/>
                </a:solidFill>
                <a:effectLst/>
                <a:latin typeface="+mn-lt"/>
                <a:ea typeface="+mn-ea"/>
                <a:cs typeface="+mn-cs"/>
              </a:rPr>
              <a:t>, G., "Principles of </a:t>
            </a:r>
            <a:r>
              <a:rPr lang="en-US" sz="1200" b="0" i="0" kern="1200" dirty="0" err="1">
                <a:solidFill>
                  <a:schemeClr val="tx1"/>
                </a:solidFill>
                <a:effectLst/>
                <a:latin typeface="+mn-lt"/>
                <a:ea typeface="+mn-ea"/>
                <a:cs typeface="+mn-cs"/>
              </a:rPr>
              <a:t>geostatistics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Economic Geology</a:t>
            </a:r>
            <a:r>
              <a:rPr lang="en-US" sz="1200" b="0" i="0" kern="1200" dirty="0">
                <a:solidFill>
                  <a:schemeClr val="tx1"/>
                </a:solidFill>
                <a:effectLst/>
                <a:latin typeface="+mn-lt"/>
                <a:ea typeface="+mn-ea"/>
                <a:cs typeface="+mn-cs"/>
              </a:rPr>
              <a:t>, 58, pp 1246–1266, 1963</a:t>
            </a:r>
          </a:p>
          <a:p>
            <a:endParaRPr lang="en-US" dirty="0"/>
          </a:p>
        </p:txBody>
      </p:sp>
      <p:sp>
        <p:nvSpPr>
          <p:cNvPr id="4" name="Slide Number Placeholder 3"/>
          <p:cNvSpPr>
            <a:spLocks noGrp="1"/>
          </p:cNvSpPr>
          <p:nvPr>
            <p:ph type="sldNum" sz="quarter" idx="5"/>
          </p:nvPr>
        </p:nvSpPr>
        <p:spPr/>
        <p:txBody>
          <a:bodyPr/>
          <a:lstStyle/>
          <a:p>
            <a:fld id="{18D8FB0D-C848-41D3-8BB2-AFFA7DB41B92}" type="slidenum">
              <a:rPr lang="en-US" smtClean="0"/>
              <a:t>4</a:t>
            </a:fld>
            <a:endParaRPr lang="en-US"/>
          </a:p>
        </p:txBody>
      </p:sp>
    </p:spTree>
    <p:extLst>
      <p:ext uri="{BB962C8B-B14F-4D97-AF65-F5344CB8AC3E}">
        <p14:creationId xmlns:p14="http://schemas.microsoft.com/office/powerpoint/2010/main" val="73878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77500" lnSpcReduction="20000"/>
              </a:bodyPr>
              <a:lstStyle/>
              <a:p>
                <a:r>
                  <a:rPr lang="en-US" dirty="0"/>
                  <a:t>The basic assumption of kriging is that the function is a realization of a Gaussian process with given mean and covariance matrix. The fitting process  consists of finding the mean and the covariance matrix from the data. The most common way of doing that is to find the mean and covariance that maximize the likelihood  that the data came from them. It can be shown that this likelihood is </a:t>
                </a:r>
              </a:p>
              <a:p>
                <a:pPr/>
                <a14:m>
                  <m:oMathPara xmlns:m="http://schemas.openxmlformats.org/officeDocument/2006/math">
                    <m:oMathParaPr>
                      <m:jc m:val="centerGroup"/>
                    </m:oMathParaPr>
                    <m:oMath xmlns:m="http://schemas.openxmlformats.org/officeDocument/2006/math">
                      <m:r>
                        <a:rPr lang="en-US" i="1">
                          <a:latin typeface="Cambria Math"/>
                        </a:rPr>
                        <m:t>𝐿</m:t>
                      </m:r>
                      <m:r>
                        <a:rPr lang="en-US">
                          <a:latin typeface="Cambria Math"/>
                        </a:rPr>
                        <m:t>=</m:t>
                      </m:r>
                      <m:f>
                        <m:fPr>
                          <m:ctrlPr>
                            <a:rPr lang="en-US" i="1">
                              <a:latin typeface="Cambria Math" panose="02040503050406030204" pitchFamily="18" charset="0"/>
                            </a:rPr>
                          </m:ctrlPr>
                        </m:fPr>
                        <m:num>
                          <m:r>
                            <a:rPr lang="en-US">
                              <a:latin typeface="Cambria Math"/>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a:rPr>
                                    <m:t>2</m:t>
                                  </m:r>
                                  <m:r>
                                    <a:rPr lang="en-US" i="1">
                                      <a:latin typeface="Cambria Math"/>
                                    </a:rPr>
                                    <m:t>𝜋</m:t>
                                  </m:r>
                                  <m:sSup>
                                    <m:sSupPr>
                                      <m:ctrlPr>
                                        <a:rPr lang="en-US" i="1">
                                          <a:latin typeface="Cambria Math" panose="02040503050406030204" pitchFamily="18" charset="0"/>
                                        </a:rPr>
                                      </m:ctrlPr>
                                    </m:sSupPr>
                                    <m:e>
                                      <m:r>
                                        <a:rPr lang="en-US" i="1">
                                          <a:latin typeface="Cambria Math"/>
                                        </a:rPr>
                                        <m:t>𝜎</m:t>
                                      </m:r>
                                    </m:e>
                                    <m:sup>
                                      <m:r>
                                        <a:rPr lang="en-US">
                                          <a:latin typeface="Cambria Math"/>
                                        </a:rPr>
                                        <m:t>2</m:t>
                                      </m:r>
                                    </m:sup>
                                  </m:sSup>
                                </m:e>
                              </m:d>
                            </m:e>
                            <m:sup>
                              <m:f>
                                <m:fPr>
                                  <m:type m:val="lin"/>
                                  <m:ctrlPr>
                                    <a:rPr lang="en-US" i="1">
                                      <a:latin typeface="Cambria Math" panose="02040503050406030204" pitchFamily="18" charset="0"/>
                                    </a:rPr>
                                  </m:ctrlPr>
                                </m:fPr>
                                <m:num>
                                  <m:r>
                                    <a:rPr lang="en-US" i="1">
                                      <a:latin typeface="Cambria Math"/>
                                    </a:rPr>
                                    <m:t>𝑛</m:t>
                                  </m:r>
                                </m:num>
                                <m:den>
                                  <m:r>
                                    <a:rPr lang="en-US">
                                      <a:latin typeface="Cambria Math"/>
                                    </a:rPr>
                                    <m:t>2</m:t>
                                  </m:r>
                                </m:den>
                              </m:f>
                            </m:sup>
                          </m:sSup>
                        </m:den>
                      </m:f>
                      <m:r>
                        <m:rPr>
                          <m:sty m:val="p"/>
                        </m:rPr>
                        <a:rPr lang="en-US">
                          <a:latin typeface="Cambria Math"/>
                        </a:rPr>
                        <m:t>exp</m:t>
                      </m:r>
                      <m:r>
                        <a:rPr lang="en-US">
                          <a:latin typeface="Cambria Math"/>
                        </a:rPr>
                        <m:t>[−</m:t>
                      </m:r>
                      <m:f>
                        <m:fPr>
                          <m:ctrlPr>
                            <a:rPr lang="en-US" i="1">
                              <a:latin typeface="Cambria Math" panose="02040503050406030204" pitchFamily="18" charset="0"/>
                            </a:rPr>
                          </m:ctrlPr>
                        </m:fPr>
                        <m:num>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𝑛</m:t>
                                  </m:r>
                                </m:e>
                                <m:sub>
                                  <m:r>
                                    <a:rPr lang="en-US" i="1">
                                      <a:latin typeface="Cambria Math"/>
                                    </a:rPr>
                                    <m:t>𝑦</m:t>
                                  </m:r>
                                </m:sub>
                              </m:s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r>
                                    <a:rPr lang="en-US">
                                      <a:latin typeface="Cambria Math"/>
                                    </a:rPr>
                                    <m:t>−</m:t>
                                  </m:r>
                                  <m:r>
                                    <a:rPr lang="en-US" i="1">
                                      <a:latin typeface="Cambria Math"/>
                                    </a:rPr>
                                    <m:t>𝜇</m:t>
                                  </m:r>
                                </m:e>
                              </m:d>
                            </m:e>
                          </m:nary>
                        </m:num>
                        <m:den>
                          <m:r>
                            <a:rPr lang="en-US">
                              <a:latin typeface="Cambria Math"/>
                            </a:rPr>
                            <m:t>2</m:t>
                          </m:r>
                          <m:sSup>
                            <m:sSupPr>
                              <m:ctrlPr>
                                <a:rPr lang="en-US" i="1">
                                  <a:latin typeface="Cambria Math" panose="02040503050406030204" pitchFamily="18" charset="0"/>
                                </a:rPr>
                              </m:ctrlPr>
                            </m:sSupPr>
                            <m:e>
                              <m:r>
                                <a:rPr lang="en-US" i="1">
                                  <a:latin typeface="Cambria Math"/>
                                </a:rPr>
                                <m:t>𝜎</m:t>
                              </m:r>
                            </m:e>
                            <m:sup>
                              <m:r>
                                <a:rPr lang="en-US">
                                  <a:latin typeface="Cambria Math"/>
                                </a:rPr>
                                <m:t>2</m:t>
                              </m:r>
                            </m:sup>
                          </m:sSup>
                        </m:den>
                      </m:f>
                      <m:r>
                        <a:rPr lang="en-US">
                          <a:latin typeface="Cambria Math"/>
                        </a:rPr>
                        <m:t>=</m:t>
                      </m:r>
                      <m:f>
                        <m:fPr>
                          <m:ctrlPr>
                            <a:rPr lang="en-US" i="1">
                              <a:latin typeface="Cambria Math" panose="02040503050406030204" pitchFamily="18" charset="0"/>
                            </a:rPr>
                          </m:ctrlPr>
                        </m:fPr>
                        <m:num>
                          <m:r>
                            <a:rPr lang="en-US">
                              <a:latin typeface="Cambria Math"/>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a:rPr>
                                    <m:t>2</m:t>
                                  </m:r>
                                  <m:r>
                                    <a:rPr lang="en-US" i="1">
                                      <a:latin typeface="Cambria Math"/>
                                    </a:rPr>
                                    <m:t>𝜋</m:t>
                                  </m:r>
                                  <m:sSup>
                                    <m:sSupPr>
                                      <m:ctrlPr>
                                        <a:rPr lang="en-US" i="1">
                                          <a:latin typeface="Cambria Math" panose="02040503050406030204" pitchFamily="18" charset="0"/>
                                        </a:rPr>
                                      </m:ctrlPr>
                                    </m:sSupPr>
                                    <m:e>
                                      <m:r>
                                        <a:rPr lang="en-US" i="1">
                                          <a:latin typeface="Cambria Math"/>
                                        </a:rPr>
                                        <m:t>𝜎</m:t>
                                      </m:r>
                                    </m:e>
                                    <m:sup>
                                      <m:r>
                                        <a:rPr lang="en-US">
                                          <a:latin typeface="Cambria Math"/>
                                        </a:rPr>
                                        <m:t>2</m:t>
                                      </m:r>
                                    </m:sup>
                                  </m:sSup>
                                </m:e>
                              </m:d>
                            </m:e>
                            <m:sup>
                              <m:f>
                                <m:fPr>
                                  <m:type m:val="lin"/>
                                  <m:ctrlPr>
                                    <a:rPr lang="en-US" i="1">
                                      <a:latin typeface="Cambria Math" panose="02040503050406030204" pitchFamily="18" charset="0"/>
                                    </a:rPr>
                                  </m:ctrlPr>
                                </m:fPr>
                                <m:num>
                                  <m:r>
                                    <a:rPr lang="en-US" i="1">
                                      <a:latin typeface="Cambria Math"/>
                                    </a:rPr>
                                    <m:t>𝑛</m:t>
                                  </m:r>
                                </m:num>
                                <m:den>
                                  <m:r>
                                    <a:rPr lang="en-US">
                                      <a:latin typeface="Cambria Math"/>
                                    </a:rPr>
                                    <m:t>2</m:t>
                                  </m:r>
                                </m:den>
                              </m:f>
                            </m:sup>
                          </m:sSup>
                          <m:r>
                            <a:rPr lang="en-US">
                              <a:latin typeface="Cambria Math"/>
                            </a:rPr>
                            <m:t>|</m:t>
                          </m:r>
                          <m:r>
                            <a:rPr lang="en-US" i="1">
                              <a:latin typeface="Cambria Math"/>
                            </a:rPr>
                            <m:t>𝑅</m:t>
                          </m:r>
                          <m:sSup>
                            <m:sSupPr>
                              <m:ctrlPr>
                                <a:rPr lang="en-US" i="1">
                                  <a:latin typeface="Cambria Math" panose="02040503050406030204" pitchFamily="18" charset="0"/>
                                </a:rPr>
                              </m:ctrlPr>
                            </m:sSupPr>
                            <m:e>
                              <m:r>
                                <a:rPr lang="en-US">
                                  <a:latin typeface="Cambria Math"/>
                                </a:rPr>
                                <m:t>|</m:t>
                              </m:r>
                            </m:e>
                            <m:sup>
                              <m:f>
                                <m:fPr>
                                  <m:type m:val="lin"/>
                                  <m:ctrlPr>
                                    <a:rPr lang="en-US" i="1">
                                      <a:latin typeface="Cambria Math" panose="02040503050406030204" pitchFamily="18" charset="0"/>
                                    </a:rPr>
                                  </m:ctrlPr>
                                </m:fPr>
                                <m:num>
                                  <m:r>
                                    <a:rPr lang="en-US">
                                      <a:latin typeface="Cambria Math"/>
                                    </a:rPr>
                                    <m:t>1</m:t>
                                  </m:r>
                                </m:num>
                                <m:den>
                                  <m:r>
                                    <a:rPr lang="en-US">
                                      <a:latin typeface="Cambria Math"/>
                                    </a:rPr>
                                    <m:t>2</m:t>
                                  </m:r>
                                </m:den>
                              </m:f>
                            </m:sup>
                          </m:sSup>
                        </m:den>
                      </m:f>
                      <m:r>
                        <m:rPr>
                          <m:sty m:val="p"/>
                        </m:rPr>
                        <a:rPr lang="en-US">
                          <a:latin typeface="Cambria Math"/>
                        </a:rPr>
                        <m:t>exp</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1">
                                          <a:latin typeface="Cambria Math"/>
                                        </a:rPr>
                                        <m:t>𝐲</m:t>
                                      </m:r>
                                      <m:r>
                                        <a:rPr lang="en-US">
                                          <a:latin typeface="Cambria Math"/>
                                        </a:rPr>
                                        <m:t>−</m:t>
                                      </m:r>
                                      <m:r>
                                        <a:rPr lang="en-US" b="1">
                                          <a:latin typeface="Cambria Math"/>
                                        </a:rPr>
                                        <m:t>𝟏</m:t>
                                      </m:r>
                                      <m:r>
                                        <a:rPr lang="en-US" i="1">
                                          <a:latin typeface="Cambria Math"/>
                                        </a:rPr>
                                        <m:t>𝜇</m:t>
                                      </m:r>
                                    </m:e>
                                  </m:d>
                                </m:e>
                                <m:sup>
                                  <m:r>
                                    <a:rPr lang="en-US" i="1">
                                      <a:latin typeface="Cambria Math"/>
                                    </a:rPr>
                                    <m:t>𝑇</m:t>
                                  </m:r>
                                </m:sup>
                              </m:sSup>
                              <m:sSup>
                                <m:sSupPr>
                                  <m:ctrlPr>
                                    <a:rPr lang="en-US" i="1">
                                      <a:latin typeface="Cambria Math" panose="02040503050406030204" pitchFamily="18" charset="0"/>
                                    </a:rPr>
                                  </m:ctrlPr>
                                </m:sSupPr>
                                <m:e>
                                  <m:r>
                                    <a:rPr lang="en-US" i="1">
                                      <a:latin typeface="Cambria Math"/>
                                    </a:rPr>
                                    <m:t>𝑅</m:t>
                                  </m:r>
                                </m:e>
                                <m:sup>
                                  <m:r>
                                    <a:rPr lang="en-US">
                                      <a:latin typeface="Cambria Math"/>
                                    </a:rPr>
                                    <m:t>−1</m:t>
                                  </m:r>
                                </m:sup>
                              </m:sSup>
                              <m:d>
                                <m:dPr>
                                  <m:ctrlPr>
                                    <a:rPr lang="en-US" i="1">
                                      <a:latin typeface="Cambria Math" panose="02040503050406030204" pitchFamily="18" charset="0"/>
                                    </a:rPr>
                                  </m:ctrlPr>
                                </m:dPr>
                                <m:e>
                                  <m:r>
                                    <a:rPr lang="en-US" b="1">
                                      <a:latin typeface="Cambria Math"/>
                                    </a:rPr>
                                    <m:t>𝐲</m:t>
                                  </m:r>
                                  <m:r>
                                    <a:rPr lang="en-US">
                                      <a:latin typeface="Cambria Math"/>
                                    </a:rPr>
                                    <m:t>−</m:t>
                                  </m:r>
                                  <m:r>
                                    <a:rPr lang="en-US" b="1">
                                      <a:latin typeface="Cambria Math"/>
                                    </a:rPr>
                                    <m:t>𝟏</m:t>
                                  </m:r>
                                  <m:r>
                                    <a:rPr lang="en-US" i="1">
                                      <a:latin typeface="Cambria Math"/>
                                    </a:rPr>
                                    <m:t>𝜇</m:t>
                                  </m:r>
                                </m:e>
                              </m:d>
                            </m:num>
                            <m:den>
                              <m:r>
                                <a:rPr lang="en-US">
                                  <a:latin typeface="Cambria Math"/>
                                </a:rPr>
                                <m:t>2</m:t>
                              </m:r>
                              <m:sSup>
                                <m:sSupPr>
                                  <m:ctrlPr>
                                    <a:rPr lang="en-US" i="1">
                                      <a:latin typeface="Cambria Math" panose="02040503050406030204" pitchFamily="18" charset="0"/>
                                    </a:rPr>
                                  </m:ctrlPr>
                                </m:sSupPr>
                                <m:e>
                                  <m:r>
                                    <a:rPr lang="en-US" i="1">
                                      <a:latin typeface="Cambria Math"/>
                                    </a:rPr>
                                    <m:t>𝜎</m:t>
                                  </m:r>
                                </m:e>
                                <m:sup>
                                  <m:r>
                                    <a:rPr lang="en-US">
                                      <a:latin typeface="Cambria Math"/>
                                    </a:rPr>
                                    <m:t>2</m:t>
                                  </m:r>
                                </m:sup>
                              </m:sSup>
                            </m:den>
                          </m:f>
                        </m:e>
                      </m:d>
                    </m:oMath>
                  </m:oMathPara>
                </a14:m>
                <a:endParaRPr lang="en-US" dirty="0"/>
              </a:p>
              <a:p>
                <a:r>
                  <a:rPr lang="en-US" dirty="0"/>
                  <a:t>Where </a:t>
                </a:r>
                <a:r>
                  <a:rPr lang="en-US" b="1" dirty="0"/>
                  <a:t>1 </a:t>
                </a:r>
                <a:r>
                  <a:rPr lang="en-US" dirty="0"/>
                  <a:t>denotes a vector of ones.</a:t>
                </a:r>
              </a:p>
              <a:p>
                <a:endParaRPr lang="en-US" dirty="0"/>
              </a:p>
              <a:p>
                <a:r>
                  <a:rPr lang="en-US" dirty="0"/>
                  <a:t>The dependence on the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𝑘</m:t>
                        </m:r>
                      </m:sub>
                    </m:sSub>
                  </m:oMath>
                </a14:m>
                <a:r>
                  <a:rPr lang="en-US" dirty="0"/>
                  <a:t> is complex since it is part of the matrix R, and so finding the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𝑘</m:t>
                        </m:r>
                      </m:sub>
                    </m:sSub>
                  </m:oMath>
                </a14:m>
                <a:r>
                  <a:rPr lang="en-US" dirty="0"/>
                  <a:t> that maximize the likelihood is done numerically. It is a tough optimization problem with normally large number of local maxima. On the other hand, given the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𝑘</m:t>
                        </m:r>
                      </m:sub>
                    </m:sSub>
                  </m:oMath>
                </a14:m>
                <a:r>
                  <a:rPr lang="en-US" dirty="0"/>
                  <a:t>, one can find </a:t>
                </a:r>
                <a14:m>
                  <m:oMath xmlns:m="http://schemas.openxmlformats.org/officeDocument/2006/math">
                    <m:r>
                      <a:rPr lang="en-US" i="1">
                        <a:latin typeface="Cambria Math"/>
                      </a:rPr>
                      <m:t>𝜇</m:t>
                    </m:r>
                    <m:r>
                      <a:rPr lang="en-US" b="0" i="0" smtClean="0">
                        <a:latin typeface="Cambria Math"/>
                      </a:rPr>
                      <m:t> </m:t>
                    </m:r>
                  </m:oMath>
                </a14:m>
                <a:r>
                  <a:rPr lang="en-US" dirty="0"/>
                  <a:t>and </a:t>
                </a:r>
                <a14:m>
                  <m:oMath xmlns:m="http://schemas.openxmlformats.org/officeDocument/2006/math">
                    <m:r>
                      <a:rPr lang="en-US" i="1">
                        <a:latin typeface="Cambria Math"/>
                      </a:rPr>
                      <m:t>𝜎</m:t>
                    </m:r>
                  </m:oMath>
                </a14:m>
                <a:r>
                  <a:rPr lang="en-US" dirty="0"/>
                  <a:t> that will maximize the likelihood by differentiating the log of the likelihood with respect to these two parameters. This yields the following estimates. </a:t>
                </a:r>
              </a:p>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𝜇</m:t>
                          </m:r>
                        </m:e>
                      </m:acc>
                      <m:r>
                        <a:rPr lang="en-US">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1">
                                  <a:latin typeface="Cambria Math"/>
                                </a:rPr>
                                <m:t>𝟏</m:t>
                              </m:r>
                            </m:e>
                            <m:sup>
                              <m:r>
                                <a:rPr lang="en-US" i="1">
                                  <a:latin typeface="Cambria Math"/>
                                </a:rPr>
                                <m:t>𝑇</m:t>
                              </m:r>
                            </m:sup>
                          </m:sSup>
                          <m:sSup>
                            <m:sSupPr>
                              <m:ctrlPr>
                                <a:rPr lang="en-US" i="1">
                                  <a:latin typeface="Cambria Math" panose="02040503050406030204" pitchFamily="18" charset="0"/>
                                </a:rPr>
                              </m:ctrlPr>
                            </m:sSupPr>
                            <m:e>
                              <m:r>
                                <a:rPr lang="en-US" i="1">
                                  <a:latin typeface="Cambria Math"/>
                                </a:rPr>
                                <m:t>𝑅</m:t>
                              </m:r>
                            </m:e>
                            <m:sup>
                              <m:r>
                                <a:rPr lang="en-US">
                                  <a:latin typeface="Cambria Math"/>
                                </a:rPr>
                                <m:t>−1</m:t>
                              </m:r>
                            </m:sup>
                          </m:sSup>
                          <m:r>
                            <a:rPr lang="en-US" b="1">
                              <a:latin typeface="Cambria Math"/>
                            </a:rPr>
                            <m:t>𝐲</m:t>
                          </m:r>
                        </m:num>
                        <m:den>
                          <m:sSup>
                            <m:sSupPr>
                              <m:ctrlPr>
                                <a:rPr lang="en-US" b="1" i="1">
                                  <a:latin typeface="Cambria Math" panose="02040503050406030204" pitchFamily="18" charset="0"/>
                                </a:rPr>
                              </m:ctrlPr>
                            </m:sSupPr>
                            <m:e>
                              <m:r>
                                <a:rPr lang="en-US" b="1">
                                  <a:latin typeface="Cambria Math"/>
                                </a:rPr>
                                <m:t>𝟏</m:t>
                              </m:r>
                            </m:e>
                            <m:sup>
                              <m:r>
                                <a:rPr lang="en-US" i="1">
                                  <a:latin typeface="Cambria Math"/>
                                </a:rPr>
                                <m:t>𝑇</m:t>
                              </m:r>
                            </m:sup>
                          </m:sSup>
                          <m:sSup>
                            <m:sSupPr>
                              <m:ctrlPr>
                                <a:rPr lang="en-US" b="1" i="1">
                                  <a:latin typeface="Cambria Math" panose="02040503050406030204" pitchFamily="18" charset="0"/>
                                </a:rPr>
                              </m:ctrlPr>
                            </m:sSupPr>
                            <m:e>
                              <m:r>
                                <a:rPr lang="en-US" i="1">
                                  <a:latin typeface="Cambria Math"/>
                                </a:rPr>
                                <m:t>𝑅</m:t>
                              </m:r>
                            </m:e>
                            <m:sup>
                              <m:r>
                                <a:rPr lang="en-US">
                                  <a:latin typeface="Cambria Math"/>
                                </a:rPr>
                                <m:t>−1</m:t>
                              </m:r>
                            </m:sup>
                          </m:sSup>
                          <m:r>
                            <a:rPr lang="en-US" b="1" i="1" smtClean="0">
                              <a:latin typeface="Cambria Math"/>
                            </a:rPr>
                            <m:t>𝟏</m:t>
                          </m:r>
                        </m:den>
                      </m:f>
                      <m:r>
                        <a:rPr lang="en-US" b="1" i="1" smtClean="0">
                          <a:latin typeface="Cambria Math"/>
                        </a:rPr>
                        <m:t>              </m:t>
                      </m:r>
                      <m:sSup>
                        <m:sSupPr>
                          <m:ctrlPr>
                            <a:rPr lang="en-US" b="1" i="1">
                              <a:latin typeface="Cambria Math" panose="02040503050406030204" pitchFamily="18" charset="0"/>
                            </a:rPr>
                          </m:ctrlPr>
                        </m:sSupPr>
                        <m:e>
                          <m:acc>
                            <m:accPr>
                              <m:chr m:val="̂"/>
                              <m:ctrlPr>
                                <a:rPr lang="en-US" b="1" i="1">
                                  <a:latin typeface="Cambria Math" panose="02040503050406030204" pitchFamily="18" charset="0"/>
                                </a:rPr>
                              </m:ctrlPr>
                            </m:accPr>
                            <m:e>
                              <m:r>
                                <a:rPr lang="en-US" i="1">
                                  <a:latin typeface="Cambria Math"/>
                                </a:rPr>
                                <m:t>𝜎</m:t>
                              </m:r>
                            </m:e>
                          </m:acc>
                        </m:e>
                        <m:sup>
                          <m:r>
                            <a:rPr lang="en-US">
                              <a:latin typeface="Cambria Math"/>
                            </a:rPr>
                            <m:t>2</m:t>
                          </m:r>
                        </m:sup>
                      </m:sSup>
                      <m:r>
                        <a:rPr lang="en-US">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1">
                                      <a:latin typeface="Cambria Math"/>
                                    </a:rPr>
                                    <m:t>𝐲</m:t>
                                  </m:r>
                                  <m:r>
                                    <a:rPr lang="en-US">
                                      <a:latin typeface="Cambria Math"/>
                                    </a:rPr>
                                    <m:t>−</m:t>
                                  </m:r>
                                  <m:r>
                                    <a:rPr lang="en-US" b="1">
                                      <a:latin typeface="Cambria Math"/>
                                    </a:rPr>
                                    <m:t>𝟏</m:t>
                                  </m:r>
                                  <m:r>
                                    <a:rPr lang="en-US" i="1">
                                      <a:latin typeface="Cambria Math"/>
                                    </a:rPr>
                                    <m:t>𝜇</m:t>
                                  </m:r>
                                </m:e>
                              </m:d>
                            </m:e>
                            <m:sup>
                              <m:r>
                                <a:rPr lang="en-US" i="1">
                                  <a:latin typeface="Cambria Math"/>
                                </a:rPr>
                                <m:t>𝑇</m:t>
                              </m:r>
                            </m:sup>
                          </m:sSup>
                          <m:sSup>
                            <m:sSupPr>
                              <m:ctrlPr>
                                <a:rPr lang="en-US" i="1">
                                  <a:latin typeface="Cambria Math" panose="02040503050406030204" pitchFamily="18" charset="0"/>
                                </a:rPr>
                              </m:ctrlPr>
                            </m:sSupPr>
                            <m:e>
                              <m:r>
                                <a:rPr lang="en-US" i="1">
                                  <a:latin typeface="Cambria Math"/>
                                </a:rPr>
                                <m:t>𝑅</m:t>
                              </m:r>
                            </m:e>
                            <m:sup>
                              <m:r>
                                <a:rPr lang="en-US">
                                  <a:latin typeface="Cambria Math"/>
                                </a:rPr>
                                <m:t>−1</m:t>
                              </m:r>
                            </m:sup>
                          </m:sSup>
                          <m:d>
                            <m:dPr>
                              <m:ctrlPr>
                                <a:rPr lang="en-US" i="1">
                                  <a:latin typeface="Cambria Math" panose="02040503050406030204" pitchFamily="18" charset="0"/>
                                </a:rPr>
                              </m:ctrlPr>
                            </m:dPr>
                            <m:e>
                              <m:r>
                                <a:rPr lang="en-US" b="1">
                                  <a:latin typeface="Cambria Math"/>
                                </a:rPr>
                                <m:t>𝐲</m:t>
                              </m:r>
                              <m:r>
                                <a:rPr lang="en-US">
                                  <a:latin typeface="Cambria Math"/>
                                </a:rPr>
                                <m:t>−</m:t>
                              </m:r>
                              <m:r>
                                <a:rPr lang="en-US" b="1">
                                  <a:latin typeface="Cambria Math"/>
                                </a:rPr>
                                <m:t>𝟏</m:t>
                              </m:r>
                              <m:r>
                                <a:rPr lang="en-US" i="1">
                                  <a:latin typeface="Cambria Math"/>
                                </a:rPr>
                                <m:t>𝜇</m:t>
                              </m:r>
                            </m:e>
                          </m:d>
                        </m:num>
                        <m:den>
                          <m:r>
                            <a:rPr lang="en-US" i="1">
                              <a:latin typeface="Cambria Math"/>
                            </a:rPr>
                            <m:t>𝑛</m:t>
                          </m:r>
                        </m:den>
                      </m:f>
                    </m:oMath>
                  </m:oMathPara>
                </a14:m>
                <a:endParaRPr lang="en-US" dirty="0"/>
              </a:p>
              <a:p>
                <a:r>
                  <a:rPr lang="en-US" dirty="0"/>
                  <a:t>Instead of using a maximum likelihood approach for the parameters, cross validation is also used by some. This means leaving out one of the points, fitting the rest  with the parameters, and calculating the error at the left-out point. This is repeated for every point to produce a total error measure (e.g. </a:t>
                </a:r>
                <a:r>
                  <a:rPr lang="en-US" dirty="0" err="1"/>
                  <a:t>rms</a:t>
                </a:r>
                <a:r>
                  <a:rPr lang="en-US" dirty="0"/>
                  <a:t>). Then the set of parameters that yields the lowest cross validation error is chosen.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Stationary covariance assumption</a:t>
                </a:r>
                <a:r>
                  <a:rPr lang="en-US" sz="1200" dirty="0"/>
                  <a:t>: wavelength of response is quite uniform in all regions of input space.</a:t>
                </a:r>
                <a:r>
                  <a:rPr lang="en-US" sz="1200" baseline="0" dirty="0"/>
                  <a:t> So, once the covariance matrix is found using the initial data, it is constant throughout the input space.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has</a:t>
                </a:r>
                <a:r>
                  <a:rPr lang="en-US" sz="1200" b="0" i="0" kern="1200" baseline="0" dirty="0">
                    <a:solidFill>
                      <a:schemeClr val="tx1"/>
                    </a:solidFill>
                    <a:effectLst/>
                    <a:latin typeface="+mn-lt"/>
                    <a:ea typeface="+mn-ea"/>
                    <a:cs typeface="+mn-cs"/>
                  </a:rPr>
                  <a:t> also been some work on non-stationary covariance based kriging also.</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Xiong</a:t>
                </a:r>
                <a:r>
                  <a:rPr lang="en-US" sz="1200" b="0" i="0" kern="1200" dirty="0">
                    <a:solidFill>
                      <a:schemeClr val="tx1"/>
                    </a:solidFill>
                    <a:effectLst/>
                    <a:latin typeface="+mn-lt"/>
                    <a:ea typeface="+mn-ea"/>
                    <a:cs typeface="+mn-cs"/>
                  </a:rPr>
                  <a:t>, Y., Chen, W., </a:t>
                </a:r>
                <a:r>
                  <a:rPr lang="en-US" sz="1200" b="0" i="0" kern="1200" dirty="0" err="1">
                    <a:solidFill>
                      <a:schemeClr val="tx1"/>
                    </a:solidFill>
                    <a:effectLst/>
                    <a:latin typeface="+mn-lt"/>
                    <a:ea typeface="+mn-ea"/>
                    <a:cs typeface="+mn-cs"/>
                  </a:rPr>
                  <a:t>Apley</a:t>
                </a:r>
                <a:r>
                  <a:rPr lang="en-US" sz="1200" b="0" i="0" kern="1200" dirty="0">
                    <a:solidFill>
                      <a:schemeClr val="tx1"/>
                    </a:solidFill>
                    <a:effectLst/>
                    <a:latin typeface="+mn-lt"/>
                    <a:ea typeface="+mn-ea"/>
                    <a:cs typeface="+mn-cs"/>
                  </a:rPr>
                  <a:t>, D., &amp; Ding, X. (2007). </a:t>
                </a:r>
                <a:r>
                  <a:rPr lang="en-US" sz="1200" b="1" i="0" kern="1200" dirty="0">
                    <a:solidFill>
                      <a:schemeClr val="tx1"/>
                    </a:solidFill>
                    <a:effectLst/>
                    <a:latin typeface="+mn-lt"/>
                    <a:ea typeface="+mn-ea"/>
                    <a:cs typeface="+mn-cs"/>
                  </a:rPr>
                  <a:t>A non‐stationary covariance‐based Kriging method for </a:t>
                </a:r>
                <a:r>
                  <a:rPr lang="en-US" sz="1200" b="1" i="0" kern="1200" dirty="0" err="1">
                    <a:solidFill>
                      <a:schemeClr val="tx1"/>
                    </a:solidFill>
                    <a:effectLst/>
                    <a:latin typeface="+mn-lt"/>
                    <a:ea typeface="+mn-ea"/>
                    <a:cs typeface="+mn-cs"/>
                  </a:rPr>
                  <a:t>metamodelling</a:t>
                </a:r>
                <a:r>
                  <a:rPr lang="en-US" sz="1200" b="1" i="0" kern="1200" dirty="0">
                    <a:solidFill>
                      <a:schemeClr val="tx1"/>
                    </a:solidFill>
                    <a:effectLst/>
                    <a:latin typeface="+mn-lt"/>
                    <a:ea typeface="+mn-ea"/>
                    <a:cs typeface="+mn-cs"/>
                  </a:rPr>
                  <a:t> in engineering design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International Journal for Numerical Methods in Engineering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71</a:t>
                </a:r>
                <a:r>
                  <a:rPr lang="en-US" sz="1200" b="0" i="0" kern="1200" dirty="0">
                    <a:solidFill>
                      <a:schemeClr val="tx1"/>
                    </a:solidFill>
                    <a:effectLst/>
                    <a:latin typeface="+mn-lt"/>
                    <a:ea typeface="+mn-ea"/>
                    <a:cs typeface="+mn-cs"/>
                  </a:rPr>
                  <a:t>(6), 733-756.</a:t>
                </a:r>
                <a:endParaRPr lang="en-US" sz="1200" dirty="0"/>
              </a:p>
            </p:txBody>
          </p:sp>
        </mc:Choice>
        <mc:Fallback xmlns="">
          <p:sp>
            <p:nvSpPr>
              <p:cNvPr id="3" name="Notes Placeholder 2"/>
              <p:cNvSpPr>
                <a:spLocks noGrp="1"/>
              </p:cNvSpPr>
              <p:nvPr>
                <p:ph type="body" idx="1"/>
              </p:nvPr>
            </p:nvSpPr>
            <p:spPr/>
            <p:txBody>
              <a:bodyPr>
                <a:normAutofit fontScale="77500" lnSpcReduction="20000"/>
              </a:bodyPr>
              <a:lstStyle/>
              <a:p>
                <a:r>
                  <a:rPr lang="en-US" dirty="0"/>
                  <a:t>The basic assumption of kriging is that the function is a realization of a Gaussian process with given mean and covariance matrix. The fitting process  consists of finding the mean and the covariance matrix from the data. The most common way of doing that is to find the mean and covariance that maximize the likelihood  that the data came from them. It can be shown that this likelihood is </a:t>
                </a:r>
              </a:p>
              <a:p>
                <a:pPr/>
                <a:r>
                  <a:rPr lang="en-US" i="0">
                    <a:latin typeface="Cambria Math"/>
                  </a:rPr>
                  <a:t>𝐿=1</a:t>
                </a:r>
                <a:r>
                  <a:rPr lang="en-US" i="0">
                    <a:latin typeface="Cambria Math" panose="02040503050406030204" pitchFamily="18" charset="0"/>
                  </a:rPr>
                  <a:t>/(</a:t>
                </a:r>
                <a:r>
                  <a:rPr lang="en-US" i="0">
                    <a:latin typeface="Cambria Math"/>
                  </a:rPr>
                  <a:t>2𝜋𝜎</a:t>
                </a:r>
                <a:r>
                  <a:rPr lang="en-US" i="0">
                    <a:latin typeface="Cambria Math" panose="02040503050406030204" pitchFamily="18" charset="0"/>
                  </a:rPr>
                  <a:t>^</a:t>
                </a:r>
                <a:r>
                  <a:rPr lang="en-US" i="0">
                    <a:latin typeface="Cambria Math"/>
                  </a:rPr>
                  <a:t>2</a:t>
                </a:r>
                <a:r>
                  <a:rPr lang="en-US" i="0">
                    <a:latin typeface="Cambria Math" panose="02040503050406030204" pitchFamily="18" charset="0"/>
                  </a:rPr>
                  <a:t> )^(</a:t>
                </a:r>
                <a:r>
                  <a:rPr lang="en-US" i="0">
                    <a:latin typeface="Cambria Math"/>
                  </a:rPr>
                  <a:t>𝑛</a:t>
                </a:r>
                <a:r>
                  <a:rPr lang="en-US" i="0">
                    <a:latin typeface="Cambria Math" panose="02040503050406030204" pitchFamily="18" charset="0"/>
                  </a:rPr>
                  <a:t>∕</a:t>
                </a:r>
                <a:r>
                  <a:rPr lang="en-US" i="0">
                    <a:latin typeface="Cambria Math"/>
                  </a:rPr>
                  <a:t>2</a:t>
                </a:r>
                <a:r>
                  <a:rPr lang="en-US" i="0">
                    <a:latin typeface="Cambria Math" panose="02040503050406030204" pitchFamily="18" charset="0"/>
                  </a:rPr>
                  <a:t>) </a:t>
                </a:r>
                <a:r>
                  <a:rPr lang="en-US" i="0">
                    <a:latin typeface="Cambria Math"/>
                  </a:rPr>
                  <a:t> exp[−</a:t>
                </a:r>
                <a:r>
                  <a:rPr lang="en-US" i="0">
                    <a:latin typeface="Cambria Math" panose="02040503050406030204" pitchFamily="18" charset="0"/>
                  </a:rPr>
                  <a:t>(∑129_(</a:t>
                </a:r>
                <a:r>
                  <a:rPr lang="en-US" i="0">
                    <a:latin typeface="Cambria Math"/>
                  </a:rPr>
                  <a:t>𝑖=1</a:t>
                </a:r>
                <a:r>
                  <a:rPr lang="en-US" i="0">
                    <a:latin typeface="Cambria Math" panose="02040503050406030204" pitchFamily="18" charset="0"/>
                  </a:rPr>
                  <a:t>)^(</a:t>
                </a:r>
                <a:r>
                  <a:rPr lang="en-US" i="0">
                    <a:latin typeface="Cambria Math"/>
                  </a:rPr>
                  <a:t>𝑛</a:t>
                </a:r>
                <a:r>
                  <a:rPr lang="en-US" i="0">
                    <a:latin typeface="Cambria Math" panose="02040503050406030204" pitchFamily="18" charset="0"/>
                  </a:rPr>
                  <a:t>_</a:t>
                </a:r>
                <a:r>
                  <a:rPr lang="en-US" i="0">
                    <a:latin typeface="Cambria Math"/>
                  </a:rPr>
                  <a:t>𝑦</a:t>
                </a:r>
                <a:r>
                  <a:rPr lang="en-US" i="0">
                    <a:latin typeface="Cambria Math" panose="02040503050406030204" pitchFamily="18" charset="0"/>
                  </a:rPr>
                  <a:t>)▒(</a:t>
                </a:r>
                <a:r>
                  <a:rPr lang="en-US" i="0">
                    <a:latin typeface="Cambria Math"/>
                  </a:rPr>
                  <a:t>𝑦</a:t>
                </a:r>
                <a:r>
                  <a:rPr lang="en-US" i="0">
                    <a:latin typeface="Cambria Math" panose="02040503050406030204" pitchFamily="18" charset="0"/>
                  </a:rPr>
                  <a:t>_</a:t>
                </a:r>
                <a:r>
                  <a:rPr lang="en-US" i="0">
                    <a:latin typeface="Cambria Math"/>
                  </a:rPr>
                  <a:t>𝑖−𝜇</a:t>
                </a:r>
                <a:r>
                  <a:rPr lang="en-US" i="0">
                    <a:latin typeface="Cambria Math" panose="02040503050406030204" pitchFamily="18" charset="0"/>
                  </a:rPr>
                  <a:t>) )/(</a:t>
                </a:r>
                <a:r>
                  <a:rPr lang="en-US" i="0">
                    <a:latin typeface="Cambria Math"/>
                  </a:rPr>
                  <a:t>2𝜎</a:t>
                </a:r>
                <a:r>
                  <a:rPr lang="en-US" i="0">
                    <a:latin typeface="Cambria Math" panose="02040503050406030204" pitchFamily="18" charset="0"/>
                  </a:rPr>
                  <a:t>^</a:t>
                </a:r>
                <a:r>
                  <a:rPr lang="en-US" i="0">
                    <a:latin typeface="Cambria Math"/>
                  </a:rPr>
                  <a:t>2</a:t>
                </a:r>
                <a:r>
                  <a:rPr lang="en-US" i="0">
                    <a:latin typeface="Cambria Math" panose="02040503050406030204" pitchFamily="18" charset="0"/>
                  </a:rPr>
                  <a:t> )</a:t>
                </a:r>
                <a:r>
                  <a:rPr lang="en-US" i="0">
                    <a:latin typeface="Cambria Math"/>
                  </a:rPr>
                  <a:t>=1</a:t>
                </a:r>
                <a:r>
                  <a:rPr lang="en-US" i="0">
                    <a:latin typeface="Cambria Math" panose="02040503050406030204" pitchFamily="18" charset="0"/>
                  </a:rPr>
                  <a:t>/((</a:t>
                </a:r>
                <a:r>
                  <a:rPr lang="en-US" i="0">
                    <a:latin typeface="Cambria Math"/>
                  </a:rPr>
                  <a:t>2𝜋𝜎</a:t>
                </a:r>
                <a:r>
                  <a:rPr lang="en-US" i="0">
                    <a:latin typeface="Cambria Math" panose="02040503050406030204" pitchFamily="18" charset="0"/>
                  </a:rPr>
                  <a:t>^</a:t>
                </a:r>
                <a:r>
                  <a:rPr lang="en-US" i="0">
                    <a:latin typeface="Cambria Math"/>
                  </a:rPr>
                  <a:t>2</a:t>
                </a:r>
                <a:r>
                  <a:rPr lang="en-US" i="0">
                    <a:latin typeface="Cambria Math" panose="02040503050406030204" pitchFamily="18" charset="0"/>
                  </a:rPr>
                  <a:t> )^(</a:t>
                </a:r>
                <a:r>
                  <a:rPr lang="en-US" i="0">
                    <a:latin typeface="Cambria Math"/>
                  </a:rPr>
                  <a:t>𝑛</a:t>
                </a:r>
                <a:r>
                  <a:rPr lang="en-US" i="0">
                    <a:latin typeface="Cambria Math" panose="02040503050406030204" pitchFamily="18" charset="0"/>
                  </a:rPr>
                  <a:t>∕</a:t>
                </a:r>
                <a:r>
                  <a:rPr lang="en-US" i="0">
                    <a:latin typeface="Cambria Math"/>
                  </a:rPr>
                  <a:t>2</a:t>
                </a:r>
                <a:r>
                  <a:rPr lang="en-US" i="0">
                    <a:latin typeface="Cambria Math" panose="02040503050406030204" pitchFamily="18" charset="0"/>
                  </a:rPr>
                  <a:t>)</a:t>
                </a:r>
                <a:r>
                  <a:rPr lang="en-US" i="0">
                    <a:latin typeface="Cambria Math"/>
                  </a:rPr>
                  <a:t> |𝑅|</a:t>
                </a:r>
                <a:r>
                  <a:rPr lang="en-US" i="0">
                    <a:latin typeface="Cambria Math" panose="02040503050406030204" pitchFamily="18" charset="0"/>
                  </a:rPr>
                  <a:t>^(</a:t>
                </a:r>
                <a:r>
                  <a:rPr lang="en-US" i="0">
                    <a:latin typeface="Cambria Math"/>
                  </a:rPr>
                  <a:t>1</a:t>
                </a:r>
                <a:r>
                  <a:rPr lang="en-US" i="0">
                    <a:latin typeface="Cambria Math" panose="02040503050406030204" pitchFamily="18" charset="0"/>
                  </a:rPr>
                  <a:t>∕</a:t>
                </a:r>
                <a:r>
                  <a:rPr lang="en-US" i="0">
                    <a:latin typeface="Cambria Math"/>
                  </a:rPr>
                  <a:t>2</a:t>
                </a:r>
                <a:r>
                  <a:rPr lang="en-US" i="0">
                    <a:latin typeface="Cambria Math" panose="02040503050406030204" pitchFamily="18" charset="0"/>
                  </a:rPr>
                  <a:t>) )</a:t>
                </a:r>
                <a:r>
                  <a:rPr lang="en-US" i="0">
                    <a:latin typeface="Cambria Math"/>
                  </a:rPr>
                  <a:t> exp</a:t>
                </a:r>
                <a:r>
                  <a:rPr lang="en-US" i="0">
                    <a:latin typeface="Cambria Math" panose="02040503050406030204" pitchFamily="18" charset="0"/>
                  </a:rPr>
                  <a:t>[((</a:t>
                </a:r>
                <a:r>
                  <a:rPr lang="en-US" b="1" i="0">
                    <a:latin typeface="Cambria Math"/>
                  </a:rPr>
                  <a:t>𝐲</a:t>
                </a:r>
                <a:r>
                  <a:rPr lang="en-US" i="0">
                    <a:latin typeface="Cambria Math"/>
                  </a:rPr>
                  <a:t>−</a:t>
                </a:r>
                <a:r>
                  <a:rPr lang="en-US" b="1" i="0">
                    <a:latin typeface="Cambria Math"/>
                  </a:rPr>
                  <a:t>𝟏</a:t>
                </a:r>
                <a:r>
                  <a:rPr lang="en-US" i="0">
                    <a:latin typeface="Cambria Math"/>
                  </a:rPr>
                  <a:t>𝜇</a:t>
                </a:r>
                <a:r>
                  <a:rPr lang="en-US" i="0">
                    <a:latin typeface="Cambria Math" panose="02040503050406030204" pitchFamily="18" charset="0"/>
                  </a:rPr>
                  <a:t>)^</a:t>
                </a:r>
                <a:r>
                  <a:rPr lang="en-US" i="0">
                    <a:latin typeface="Cambria Math"/>
                  </a:rPr>
                  <a:t>𝑇</a:t>
                </a:r>
                <a:r>
                  <a:rPr lang="en-US" i="0">
                    <a:latin typeface="Cambria Math" panose="02040503050406030204" pitchFamily="18" charset="0"/>
                  </a:rPr>
                  <a:t> </a:t>
                </a:r>
                <a:r>
                  <a:rPr lang="en-US" i="0">
                    <a:latin typeface="Cambria Math"/>
                  </a:rPr>
                  <a:t>𝑅</a:t>
                </a:r>
                <a:r>
                  <a:rPr lang="en-US" i="0">
                    <a:latin typeface="Cambria Math" panose="02040503050406030204" pitchFamily="18" charset="0"/>
                  </a:rPr>
                  <a:t>^(</a:t>
                </a:r>
                <a:r>
                  <a:rPr lang="en-US" i="0">
                    <a:latin typeface="Cambria Math"/>
                  </a:rPr>
                  <a:t>−1</a:t>
                </a:r>
                <a:r>
                  <a:rPr lang="en-US" i="0">
                    <a:latin typeface="Cambria Math" panose="02040503050406030204" pitchFamily="18" charset="0"/>
                  </a:rPr>
                  <a:t>) (</a:t>
                </a:r>
                <a:r>
                  <a:rPr lang="en-US" b="1" i="0">
                    <a:latin typeface="Cambria Math"/>
                  </a:rPr>
                  <a:t>𝐲</a:t>
                </a:r>
                <a:r>
                  <a:rPr lang="en-US" i="0">
                    <a:latin typeface="Cambria Math"/>
                  </a:rPr>
                  <a:t>−</a:t>
                </a:r>
                <a:r>
                  <a:rPr lang="en-US" b="1" i="0">
                    <a:latin typeface="Cambria Math"/>
                  </a:rPr>
                  <a:t>𝟏</a:t>
                </a:r>
                <a:r>
                  <a:rPr lang="en-US" i="0">
                    <a:latin typeface="Cambria Math"/>
                  </a:rPr>
                  <a:t>𝜇</a:t>
                </a:r>
                <a:r>
                  <a:rPr lang="en-US" i="0">
                    <a:latin typeface="Cambria Math" panose="02040503050406030204" pitchFamily="18" charset="0"/>
                  </a:rPr>
                  <a:t>))/(</a:t>
                </a:r>
                <a:r>
                  <a:rPr lang="en-US" i="0">
                    <a:latin typeface="Cambria Math"/>
                  </a:rPr>
                  <a:t>2𝜎</a:t>
                </a:r>
                <a:r>
                  <a:rPr lang="en-US" i="0">
                    <a:latin typeface="Cambria Math" panose="02040503050406030204" pitchFamily="18" charset="0"/>
                  </a:rPr>
                  <a:t>^</a:t>
                </a:r>
                <a:r>
                  <a:rPr lang="en-US" i="0">
                    <a:latin typeface="Cambria Math"/>
                  </a:rPr>
                  <a:t>2</a:t>
                </a:r>
                <a:r>
                  <a:rPr lang="en-US" i="0">
                    <a:latin typeface="Cambria Math" panose="02040503050406030204" pitchFamily="18" charset="0"/>
                  </a:rPr>
                  <a:t> )]</a:t>
                </a:r>
                <a:endParaRPr lang="en-US" dirty="0"/>
              </a:p>
              <a:p>
                <a:r>
                  <a:rPr lang="en-US" dirty="0"/>
                  <a:t>Where </a:t>
                </a:r>
                <a:r>
                  <a:rPr lang="en-US" b="1" dirty="0"/>
                  <a:t>1 </a:t>
                </a:r>
                <a:r>
                  <a:rPr lang="en-US" dirty="0"/>
                  <a:t>denotes a vector of ones.</a:t>
                </a:r>
              </a:p>
              <a:p>
                <a:endParaRPr lang="en-US" dirty="0"/>
              </a:p>
              <a:p>
                <a:r>
                  <a:rPr lang="en-US" dirty="0"/>
                  <a:t>The dependence on the </a:t>
                </a:r>
                <a:r>
                  <a:rPr lang="en-US" i="0">
                    <a:latin typeface="Cambria Math"/>
                  </a:rPr>
                  <a:t>𝜃</a:t>
                </a:r>
                <a:r>
                  <a:rPr lang="en-US" i="0">
                    <a:latin typeface="Cambria Math" panose="02040503050406030204" pitchFamily="18" charset="0"/>
                  </a:rPr>
                  <a:t>_</a:t>
                </a:r>
                <a:r>
                  <a:rPr lang="en-US" i="0">
                    <a:latin typeface="Cambria Math"/>
                  </a:rPr>
                  <a:t>𝑘</a:t>
                </a:r>
                <a:r>
                  <a:rPr lang="en-US" dirty="0"/>
                  <a:t> is complex since it is part of the matrix R, and so finding the </a:t>
                </a:r>
                <a:r>
                  <a:rPr lang="en-US" i="0">
                    <a:latin typeface="Cambria Math"/>
                  </a:rPr>
                  <a:t>𝜃</a:t>
                </a:r>
                <a:r>
                  <a:rPr lang="en-US" i="0">
                    <a:latin typeface="Cambria Math" panose="02040503050406030204" pitchFamily="18" charset="0"/>
                  </a:rPr>
                  <a:t>_</a:t>
                </a:r>
                <a:r>
                  <a:rPr lang="en-US" i="0">
                    <a:latin typeface="Cambria Math"/>
                  </a:rPr>
                  <a:t>𝑘</a:t>
                </a:r>
                <a:r>
                  <a:rPr lang="en-US" dirty="0"/>
                  <a:t> that maximize the likelihood is done numerically. It is a tough optimization problem with normally large number of local maxima. On the other hand, given the </a:t>
                </a:r>
                <a:r>
                  <a:rPr lang="en-US" i="0">
                    <a:latin typeface="Cambria Math"/>
                  </a:rPr>
                  <a:t>𝜃</a:t>
                </a:r>
                <a:r>
                  <a:rPr lang="en-US" i="0">
                    <a:latin typeface="Cambria Math" panose="02040503050406030204" pitchFamily="18" charset="0"/>
                  </a:rPr>
                  <a:t>_</a:t>
                </a:r>
                <a:r>
                  <a:rPr lang="en-US" i="0">
                    <a:latin typeface="Cambria Math"/>
                  </a:rPr>
                  <a:t>𝑘</a:t>
                </a:r>
                <a:r>
                  <a:rPr lang="en-US" dirty="0"/>
                  <a:t>, one can find </a:t>
                </a:r>
                <a:r>
                  <a:rPr lang="en-US" i="0">
                    <a:latin typeface="Cambria Math"/>
                  </a:rPr>
                  <a:t>𝜇</a:t>
                </a:r>
                <a:r>
                  <a:rPr lang="en-US" b="0" i="0">
                    <a:latin typeface="Cambria Math"/>
                  </a:rPr>
                  <a:t> </a:t>
                </a:r>
                <a:r>
                  <a:rPr lang="en-US" dirty="0"/>
                  <a:t>and </a:t>
                </a:r>
                <a:r>
                  <a:rPr lang="en-US" i="0">
                    <a:latin typeface="Cambria Math"/>
                  </a:rPr>
                  <a:t>𝜎</a:t>
                </a:r>
                <a:r>
                  <a:rPr lang="en-US" dirty="0"/>
                  <a:t> that will maximize the likelihood by differentiating the log of the likelihood with respect to these two parameters. This yields the following estimates. </a:t>
                </a:r>
              </a:p>
              <a:p>
                <a:pPr/>
                <a:r>
                  <a:rPr lang="en-US" i="0">
                    <a:latin typeface="Cambria Math"/>
                  </a:rPr>
                  <a:t>𝜇</a:t>
                </a:r>
                <a:r>
                  <a:rPr lang="en-US" i="0">
                    <a:latin typeface="Cambria Math" panose="02040503050406030204" pitchFamily="18" charset="0"/>
                  </a:rPr>
                  <a:t> ̂</a:t>
                </a:r>
                <a:r>
                  <a:rPr lang="en-US" i="0">
                    <a:latin typeface="Cambria Math"/>
                  </a:rPr>
                  <a:t>=</a:t>
                </a:r>
                <a:r>
                  <a:rPr lang="en-US" i="0">
                    <a:latin typeface="Cambria Math" panose="02040503050406030204" pitchFamily="18" charset="0"/>
                  </a:rPr>
                  <a:t>(</a:t>
                </a:r>
                <a:r>
                  <a:rPr lang="en-US" b="1" i="0">
                    <a:latin typeface="Cambria Math"/>
                  </a:rPr>
                  <a:t>𝟏</a:t>
                </a:r>
                <a:r>
                  <a:rPr lang="en-US" b="1" i="0">
                    <a:latin typeface="Cambria Math" panose="02040503050406030204" pitchFamily="18" charset="0"/>
                  </a:rPr>
                  <a:t>^</a:t>
                </a:r>
                <a:r>
                  <a:rPr lang="en-US" i="0">
                    <a:latin typeface="Cambria Math"/>
                  </a:rPr>
                  <a:t>𝑇</a:t>
                </a:r>
                <a:r>
                  <a:rPr lang="en-US" i="0">
                    <a:latin typeface="Cambria Math" panose="02040503050406030204" pitchFamily="18" charset="0"/>
                  </a:rPr>
                  <a:t> </a:t>
                </a:r>
                <a:r>
                  <a:rPr lang="en-US" i="0">
                    <a:latin typeface="Cambria Math"/>
                  </a:rPr>
                  <a:t>𝑅</a:t>
                </a:r>
                <a:r>
                  <a:rPr lang="en-US" i="0">
                    <a:latin typeface="Cambria Math" panose="02040503050406030204" pitchFamily="18" charset="0"/>
                  </a:rPr>
                  <a:t>^(</a:t>
                </a:r>
                <a:r>
                  <a:rPr lang="en-US" i="0">
                    <a:latin typeface="Cambria Math"/>
                  </a:rPr>
                  <a:t>−1</a:t>
                </a:r>
                <a:r>
                  <a:rPr lang="en-US" i="0">
                    <a:latin typeface="Cambria Math" panose="02040503050406030204" pitchFamily="18" charset="0"/>
                  </a:rPr>
                  <a:t>)</a:t>
                </a:r>
                <a:r>
                  <a:rPr lang="en-US" b="1" i="0">
                    <a:latin typeface="Cambria Math"/>
                  </a:rPr>
                  <a:t> 𝐲</a:t>
                </a:r>
                <a:r>
                  <a:rPr lang="en-US" b="1" i="0">
                    <a:latin typeface="Cambria Math" panose="02040503050406030204" pitchFamily="18" charset="0"/>
                  </a:rPr>
                  <a:t>)/(</a:t>
                </a:r>
                <a:r>
                  <a:rPr lang="en-US" b="1" i="0">
                    <a:latin typeface="Cambria Math"/>
                  </a:rPr>
                  <a:t>𝟏</a:t>
                </a:r>
                <a:r>
                  <a:rPr lang="en-US" b="1" i="0">
                    <a:latin typeface="Cambria Math" panose="02040503050406030204" pitchFamily="18" charset="0"/>
                  </a:rPr>
                  <a:t>^</a:t>
                </a:r>
                <a:r>
                  <a:rPr lang="en-US" i="0">
                    <a:latin typeface="Cambria Math"/>
                  </a:rPr>
                  <a:t>𝑇</a:t>
                </a:r>
                <a:r>
                  <a:rPr lang="en-US" b="1" i="0">
                    <a:latin typeface="Cambria Math" panose="02040503050406030204" pitchFamily="18" charset="0"/>
                  </a:rPr>
                  <a:t> </a:t>
                </a:r>
                <a:r>
                  <a:rPr lang="en-US" i="0">
                    <a:latin typeface="Cambria Math"/>
                  </a:rPr>
                  <a:t>𝑅</a:t>
                </a:r>
                <a:r>
                  <a:rPr lang="en-US" b="1" i="0">
                    <a:latin typeface="Cambria Math" panose="02040503050406030204" pitchFamily="18" charset="0"/>
                  </a:rPr>
                  <a:t>^(</a:t>
                </a:r>
                <a:r>
                  <a:rPr lang="en-US" i="0">
                    <a:latin typeface="Cambria Math"/>
                  </a:rPr>
                  <a:t>−1</a:t>
                </a:r>
                <a:r>
                  <a:rPr lang="en-US" b="1" i="0">
                    <a:latin typeface="Cambria Math" panose="02040503050406030204" pitchFamily="18" charset="0"/>
                  </a:rPr>
                  <a:t>)</a:t>
                </a:r>
                <a:r>
                  <a:rPr lang="en-US" b="1" i="0">
                    <a:latin typeface="Cambria Math"/>
                  </a:rPr>
                  <a:t> 𝟏</a:t>
                </a:r>
                <a:r>
                  <a:rPr lang="en-US" b="1" i="0">
                    <a:latin typeface="Cambria Math" panose="02040503050406030204" pitchFamily="18" charset="0"/>
                  </a:rPr>
                  <a:t>)</a:t>
                </a:r>
                <a:r>
                  <a:rPr lang="en-US" b="1" i="0">
                    <a:latin typeface="Cambria Math"/>
                  </a:rPr>
                  <a:t>               </a:t>
                </a:r>
                <a:r>
                  <a:rPr lang="en-US" i="0">
                    <a:latin typeface="Cambria Math"/>
                  </a:rPr>
                  <a:t>𝜎</a:t>
                </a:r>
                <a:r>
                  <a:rPr lang="en-US" b="1" i="0">
                    <a:latin typeface="Cambria Math" panose="02040503050406030204" pitchFamily="18" charset="0"/>
                  </a:rPr>
                  <a:t> ̂^</a:t>
                </a:r>
                <a:r>
                  <a:rPr lang="en-US" i="0">
                    <a:latin typeface="Cambria Math"/>
                  </a:rPr>
                  <a:t>2=</a:t>
                </a:r>
                <a:r>
                  <a:rPr lang="en-US" i="0">
                    <a:latin typeface="Cambria Math" panose="02040503050406030204" pitchFamily="18" charset="0"/>
                  </a:rPr>
                  <a:t>((</a:t>
                </a:r>
                <a:r>
                  <a:rPr lang="en-US" b="1" i="0">
                    <a:latin typeface="Cambria Math"/>
                  </a:rPr>
                  <a:t>𝐲</a:t>
                </a:r>
                <a:r>
                  <a:rPr lang="en-US" i="0">
                    <a:latin typeface="Cambria Math"/>
                  </a:rPr>
                  <a:t>−</a:t>
                </a:r>
                <a:r>
                  <a:rPr lang="en-US" b="1" i="0">
                    <a:latin typeface="Cambria Math"/>
                  </a:rPr>
                  <a:t>𝟏</a:t>
                </a:r>
                <a:r>
                  <a:rPr lang="en-US" i="0">
                    <a:latin typeface="Cambria Math"/>
                  </a:rPr>
                  <a:t>𝜇</a:t>
                </a:r>
                <a:r>
                  <a:rPr lang="en-US" i="0">
                    <a:latin typeface="Cambria Math" panose="02040503050406030204" pitchFamily="18" charset="0"/>
                  </a:rPr>
                  <a:t>)^</a:t>
                </a:r>
                <a:r>
                  <a:rPr lang="en-US" i="0">
                    <a:latin typeface="Cambria Math"/>
                  </a:rPr>
                  <a:t>𝑇</a:t>
                </a:r>
                <a:r>
                  <a:rPr lang="en-US" i="0">
                    <a:latin typeface="Cambria Math" panose="02040503050406030204" pitchFamily="18" charset="0"/>
                  </a:rPr>
                  <a:t> </a:t>
                </a:r>
                <a:r>
                  <a:rPr lang="en-US" i="0">
                    <a:latin typeface="Cambria Math"/>
                  </a:rPr>
                  <a:t>𝑅</a:t>
                </a:r>
                <a:r>
                  <a:rPr lang="en-US" i="0">
                    <a:latin typeface="Cambria Math" panose="02040503050406030204" pitchFamily="18" charset="0"/>
                  </a:rPr>
                  <a:t>^(</a:t>
                </a:r>
                <a:r>
                  <a:rPr lang="en-US" i="0">
                    <a:latin typeface="Cambria Math"/>
                  </a:rPr>
                  <a:t>−1</a:t>
                </a:r>
                <a:r>
                  <a:rPr lang="en-US" i="0">
                    <a:latin typeface="Cambria Math" panose="02040503050406030204" pitchFamily="18" charset="0"/>
                  </a:rPr>
                  <a:t>) (</a:t>
                </a:r>
                <a:r>
                  <a:rPr lang="en-US" b="1" i="0">
                    <a:latin typeface="Cambria Math"/>
                  </a:rPr>
                  <a:t>𝐲</a:t>
                </a:r>
                <a:r>
                  <a:rPr lang="en-US" i="0">
                    <a:latin typeface="Cambria Math"/>
                  </a:rPr>
                  <a:t>−</a:t>
                </a:r>
                <a:r>
                  <a:rPr lang="en-US" b="1" i="0">
                    <a:latin typeface="Cambria Math"/>
                  </a:rPr>
                  <a:t>𝟏</a:t>
                </a:r>
                <a:r>
                  <a:rPr lang="en-US" i="0">
                    <a:latin typeface="Cambria Math"/>
                  </a:rPr>
                  <a:t>𝜇</a:t>
                </a:r>
                <a:r>
                  <a:rPr lang="en-US" i="0">
                    <a:latin typeface="Cambria Math" panose="02040503050406030204" pitchFamily="18" charset="0"/>
                  </a:rPr>
                  <a:t>))/</a:t>
                </a:r>
                <a:r>
                  <a:rPr lang="en-US" i="0">
                    <a:latin typeface="Cambria Math"/>
                  </a:rPr>
                  <a:t>𝑛</a:t>
                </a:r>
                <a:endParaRPr lang="en-US" dirty="0"/>
              </a:p>
              <a:p>
                <a:r>
                  <a:rPr lang="en-US" dirty="0"/>
                  <a:t>Instead of using a maximum likelihood approach for the parameters, cross validation is also used by some. This means leaving out one of the points, fitting the rest  with the parameters, and calculating the error at the left-out point. This is repeated for every point to produce a total error measure (e.g. </a:t>
                </a:r>
                <a:r>
                  <a:rPr lang="en-US" dirty="0" err="1"/>
                  <a:t>rms</a:t>
                </a:r>
                <a:r>
                  <a:rPr lang="en-US" dirty="0"/>
                  <a:t>). Then the set of parameters that yields the lowest cross validation error is chosen.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Stationary covariance assumption</a:t>
                </a:r>
                <a:r>
                  <a:rPr lang="en-US" sz="1200" dirty="0"/>
                  <a:t>: wavelength of response is quite uniform in all regions of input space.</a:t>
                </a:r>
                <a:r>
                  <a:rPr lang="en-US" sz="1200" baseline="0" dirty="0"/>
                  <a:t> So, once the covariance matrix is found using the initial data, it is constant throughout the input space.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has</a:t>
                </a:r>
                <a:r>
                  <a:rPr lang="en-US" sz="1200" b="0" i="0" kern="1200" baseline="0" dirty="0">
                    <a:solidFill>
                      <a:schemeClr val="tx1"/>
                    </a:solidFill>
                    <a:effectLst/>
                    <a:latin typeface="+mn-lt"/>
                    <a:ea typeface="+mn-ea"/>
                    <a:cs typeface="+mn-cs"/>
                  </a:rPr>
                  <a:t> also been some work on non-stationary covariance based kriging also.</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Xiong</a:t>
                </a:r>
                <a:r>
                  <a:rPr lang="en-US" sz="1200" b="0" i="0" kern="1200" dirty="0">
                    <a:solidFill>
                      <a:schemeClr val="tx1"/>
                    </a:solidFill>
                    <a:effectLst/>
                    <a:latin typeface="+mn-lt"/>
                    <a:ea typeface="+mn-ea"/>
                    <a:cs typeface="+mn-cs"/>
                  </a:rPr>
                  <a:t>, Y., Chen, W., </a:t>
                </a:r>
                <a:r>
                  <a:rPr lang="en-US" sz="1200" b="0" i="0" kern="1200" dirty="0" err="1">
                    <a:solidFill>
                      <a:schemeClr val="tx1"/>
                    </a:solidFill>
                    <a:effectLst/>
                    <a:latin typeface="+mn-lt"/>
                    <a:ea typeface="+mn-ea"/>
                    <a:cs typeface="+mn-cs"/>
                  </a:rPr>
                  <a:t>Apley</a:t>
                </a:r>
                <a:r>
                  <a:rPr lang="en-US" sz="1200" b="0" i="0" kern="1200" dirty="0">
                    <a:solidFill>
                      <a:schemeClr val="tx1"/>
                    </a:solidFill>
                    <a:effectLst/>
                    <a:latin typeface="+mn-lt"/>
                    <a:ea typeface="+mn-ea"/>
                    <a:cs typeface="+mn-cs"/>
                  </a:rPr>
                  <a:t>, D., &amp; Ding, X. (2007). </a:t>
                </a:r>
                <a:r>
                  <a:rPr lang="en-US" sz="1200" b="1" i="0" kern="1200" dirty="0">
                    <a:solidFill>
                      <a:schemeClr val="tx1"/>
                    </a:solidFill>
                    <a:effectLst/>
                    <a:latin typeface="+mn-lt"/>
                    <a:ea typeface="+mn-ea"/>
                    <a:cs typeface="+mn-cs"/>
                  </a:rPr>
                  <a:t>A non‐stationary covariance‐based Kriging method for </a:t>
                </a:r>
                <a:r>
                  <a:rPr lang="en-US" sz="1200" b="1" i="0" kern="1200" dirty="0" err="1">
                    <a:solidFill>
                      <a:schemeClr val="tx1"/>
                    </a:solidFill>
                    <a:effectLst/>
                    <a:latin typeface="+mn-lt"/>
                    <a:ea typeface="+mn-ea"/>
                    <a:cs typeface="+mn-cs"/>
                  </a:rPr>
                  <a:t>metamodelling</a:t>
                </a:r>
                <a:r>
                  <a:rPr lang="en-US" sz="1200" b="1" i="0" kern="1200" dirty="0">
                    <a:solidFill>
                      <a:schemeClr val="tx1"/>
                    </a:solidFill>
                    <a:effectLst/>
                    <a:latin typeface="+mn-lt"/>
                    <a:ea typeface="+mn-ea"/>
                    <a:cs typeface="+mn-cs"/>
                  </a:rPr>
                  <a:t> in engineering design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International Journal for Numerical Methods in Engineering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71</a:t>
                </a:r>
                <a:r>
                  <a:rPr lang="en-US" sz="1200" b="0" i="0" kern="1200" dirty="0">
                    <a:solidFill>
                      <a:schemeClr val="tx1"/>
                    </a:solidFill>
                    <a:effectLst/>
                    <a:latin typeface="+mn-lt"/>
                    <a:ea typeface="+mn-ea"/>
                    <a:cs typeface="+mn-cs"/>
                  </a:rPr>
                  <a:t>(6), 733-756.</a:t>
                </a:r>
                <a:endParaRPr lang="en-US" sz="1200" dirty="0"/>
              </a:p>
            </p:txBody>
          </p:sp>
        </mc:Fallback>
      </mc:AlternateContent>
      <p:sp>
        <p:nvSpPr>
          <p:cNvPr id="4" name="Slide Number Placeholder 3"/>
          <p:cNvSpPr>
            <a:spLocks noGrp="1"/>
          </p:cNvSpPr>
          <p:nvPr>
            <p:ph type="sldNum" sz="quarter" idx="10"/>
          </p:nvPr>
        </p:nvSpPr>
        <p:spPr/>
        <p:txBody>
          <a:bodyPr/>
          <a:lstStyle/>
          <a:p>
            <a:fld id="{D5B0F82D-3C3D-41B4-AB9B-198681FA425A}" type="slidenum">
              <a:rPr lang="en-US" smtClean="0"/>
              <a:t>39</a:t>
            </a:fld>
            <a:endParaRPr lang="en-US"/>
          </a:p>
        </p:txBody>
      </p:sp>
      <p:graphicFrame>
        <p:nvGraphicFramePr>
          <p:cNvPr id="6" name="Object 5"/>
          <p:cNvGraphicFramePr>
            <a:graphicFrameLocks noChangeAspect="1"/>
          </p:cNvGraphicFramePr>
          <p:nvPr/>
        </p:nvGraphicFramePr>
        <p:xfrm>
          <a:off x="2743200" y="3581400"/>
          <a:ext cx="2641600" cy="482600"/>
        </p:xfrm>
        <a:graphic>
          <a:graphicData uri="http://schemas.openxmlformats.org/presentationml/2006/ole">
            <mc:AlternateContent xmlns:mc="http://schemas.openxmlformats.org/markup-compatibility/2006">
              <mc:Choice xmlns:v="urn:schemas-microsoft-com:vml" Requires="v">
                <p:oleObj name="Equation" r:id="rId3" imgW="2641320" imgH="482400" progId="Equation.DSMT4">
                  <p:embed/>
                </p:oleObj>
              </mc:Choice>
              <mc:Fallback>
                <p:oleObj name="Equation" r:id="rId3" imgW="2641320" imgH="482400" progId="Equation.DSMT4">
                  <p:embed/>
                  <p:pic>
                    <p:nvPicPr>
                      <p:cNvPr id="6" name="Object 5"/>
                      <p:cNvPicPr/>
                      <p:nvPr/>
                    </p:nvPicPr>
                    <p:blipFill>
                      <a:blip r:embed="rId4"/>
                      <a:stretch>
                        <a:fillRect/>
                      </a:stretch>
                    </p:blipFill>
                    <p:spPr>
                      <a:xfrm>
                        <a:off x="2743200" y="3581400"/>
                        <a:ext cx="2641600" cy="482600"/>
                      </a:xfrm>
                      <a:prstGeom prst="rect">
                        <a:avLst/>
                      </a:prstGeom>
                    </p:spPr>
                  </p:pic>
                </p:oleObj>
              </mc:Fallback>
            </mc:AlternateContent>
          </a:graphicData>
        </a:graphic>
      </p:graphicFrame>
    </p:spTree>
    <p:extLst>
      <p:ext uri="{BB962C8B-B14F-4D97-AF65-F5344CB8AC3E}">
        <p14:creationId xmlns:p14="http://schemas.microsoft.com/office/powerpoint/2010/main" val="83871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 of </a:t>
            </a:r>
            <a:r>
              <a:rPr lang="en-US" dirty="0" err="1"/>
              <a:t>fiting</a:t>
            </a:r>
            <a:r>
              <a:rPr lang="en-US" dirty="0"/>
              <a:t> a quadratic function  was used with several </a:t>
            </a:r>
            <a:r>
              <a:rPr lang="en-US" dirty="0" err="1"/>
              <a:t>kriging</a:t>
            </a:r>
            <a:r>
              <a:rPr lang="en-US" dirty="0"/>
              <a:t> packages, using the points shown in the figure or also additional points outside the range. The two cases shown on the next slide are extreme cases for this simple function, but they show  the kind of behavior that is occasionally encountered and can be detected by plotting the </a:t>
            </a:r>
            <a:r>
              <a:rPr lang="en-US" dirty="0" err="1"/>
              <a:t>kriging</a:t>
            </a:r>
            <a:r>
              <a:rPr lang="en-US" dirty="0"/>
              <a:t> fit and bounds representing two standard errors.</a:t>
            </a:r>
          </a:p>
        </p:txBody>
      </p:sp>
      <p:sp>
        <p:nvSpPr>
          <p:cNvPr id="4" name="Slide Number Placeholder 3"/>
          <p:cNvSpPr>
            <a:spLocks noGrp="1"/>
          </p:cNvSpPr>
          <p:nvPr>
            <p:ph type="sldNum" sz="quarter" idx="10"/>
          </p:nvPr>
        </p:nvSpPr>
        <p:spPr/>
        <p:txBody>
          <a:bodyPr/>
          <a:lstStyle/>
          <a:p>
            <a:fld id="{D5B0F82D-3C3D-41B4-AB9B-198681FA425A}" type="slidenum">
              <a:rPr lang="en-US" smtClean="0"/>
              <a:t>51</a:t>
            </a:fld>
            <a:endParaRPr lang="en-US"/>
          </a:p>
        </p:txBody>
      </p:sp>
    </p:spTree>
    <p:extLst>
      <p:ext uri="{BB962C8B-B14F-4D97-AF65-F5344CB8AC3E}">
        <p14:creationId xmlns:p14="http://schemas.microsoft.com/office/powerpoint/2010/main" val="144201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Linear regression was invented at a time where fitting a surrogate was onerous computationally even though it only involves solving a system of linear equations. As computer resources have become cheaper, more expensive surrogates have been proposed and adopted.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moving least squares, we need to form and solve the system at every prediction point. What we get is a surrogate that models better local effects because nearby points have more influence than points that are far away.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Radial basis surrogates create the same effect of nearby points having a larger effects by using shape functions that decay away from data points. </a:t>
            </a:r>
            <a:r>
              <a:rPr lang="en-US" dirty="0" err="1"/>
              <a:t>Matlab’s</a:t>
            </a:r>
            <a:r>
              <a:rPr lang="en-US" dirty="0"/>
              <a:t> radial basis neural networks do optimization to decide which of the data points should serve as shape functions and which should not. However, the spread of the shape functions (how fast they decay from the data points) is input by the user.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Kriging goes one step further in that it uses optimization to calculate the spread, and it allows the spread to be different in different directions. This requires doing an optimization problems to find these spreads, and in addition each surrogate evaluation is not cheap, especially when there is a large number of data points.</a:t>
            </a:r>
          </a:p>
          <a:p>
            <a:endParaRPr lang="en-US" dirty="0"/>
          </a:p>
        </p:txBody>
      </p:sp>
      <p:sp>
        <p:nvSpPr>
          <p:cNvPr id="4" name="Slide Number Placeholder 3"/>
          <p:cNvSpPr>
            <a:spLocks noGrp="1"/>
          </p:cNvSpPr>
          <p:nvPr>
            <p:ph type="sldNum" sz="quarter" idx="10"/>
          </p:nvPr>
        </p:nvSpPr>
        <p:spPr/>
        <p:txBody>
          <a:bodyPr/>
          <a:lstStyle/>
          <a:p>
            <a:fld id="{D5B0F82D-3C3D-41B4-AB9B-198681FA425A}" type="slidenum">
              <a:rPr lang="en-US" smtClean="0"/>
              <a:t>5</a:t>
            </a:fld>
            <a:endParaRPr lang="en-US"/>
          </a:p>
        </p:txBody>
      </p:sp>
    </p:spTree>
    <p:extLst>
      <p:ext uri="{BB962C8B-B14F-4D97-AF65-F5344CB8AC3E}">
        <p14:creationId xmlns:p14="http://schemas.microsoft.com/office/powerpoint/2010/main" val="80437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linear regression we normally assume that we know the functional shape (e.g. a polynomial) and the data is to be used to find the coefficients that will minimize the root mean square errors at the data points. </a:t>
            </a:r>
            <a:r>
              <a:rPr lang="en-US" dirty="0" err="1"/>
              <a:t>Kriging</a:t>
            </a:r>
            <a:r>
              <a:rPr lang="en-US" dirty="0"/>
              <a:t> takes a very different approach. It assumes that  we don’t know much about the function, except for the form of correlation between the value of the function at nearby points. In particular, the correlation depends only on the separation between points and decays as they are further apart.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Kriging is a smooth predictor.</a:t>
            </a:r>
            <a:r>
              <a:rPr lang="en-US" baseline="0" dirty="0"/>
              <a:t> If two points are close, then their Kriging estimates are close.</a:t>
            </a:r>
            <a:endParaRPr lang="en-US" dirty="0"/>
          </a:p>
          <a:p>
            <a:endParaRPr lang="en-US" dirty="0"/>
          </a:p>
          <a:p>
            <a:r>
              <a:rPr lang="en-US" dirty="0" err="1"/>
              <a:t>Kriging</a:t>
            </a:r>
            <a:r>
              <a:rPr lang="en-US" dirty="0"/>
              <a:t> is usually used as an interpolator, so that if fits exactly the data, and we could not use the </a:t>
            </a:r>
            <a:r>
              <a:rPr lang="en-US" dirty="0" err="1"/>
              <a:t>rms</a:t>
            </a:r>
            <a:r>
              <a:rPr lang="en-US" dirty="0"/>
              <a:t> error as a way to find its parameters. That is, we assume that there is no noise in the data. There is a version of kriging with noise (often called kriging with a nugget).</a:t>
            </a:r>
          </a:p>
          <a:p>
            <a:endParaRPr lang="en-US" dirty="0"/>
          </a:p>
          <a:p>
            <a:r>
              <a:rPr lang="en-US" dirty="0"/>
              <a:t>Because of the correlation decay, kriging is a local surrogate with shape functions that are similar to those used for radial basis surrogates, except that the decay can be different in different directions.</a:t>
            </a:r>
          </a:p>
        </p:txBody>
      </p:sp>
      <p:sp>
        <p:nvSpPr>
          <p:cNvPr id="4" name="Slide Number Placeholder 3"/>
          <p:cNvSpPr>
            <a:spLocks noGrp="1"/>
          </p:cNvSpPr>
          <p:nvPr>
            <p:ph type="sldNum" sz="quarter" idx="10"/>
          </p:nvPr>
        </p:nvSpPr>
        <p:spPr/>
        <p:txBody>
          <a:bodyPr/>
          <a:lstStyle/>
          <a:p>
            <a:fld id="{D5B0F82D-3C3D-41B4-AB9B-198681FA425A}" type="slidenum">
              <a:rPr lang="en-US" smtClean="0"/>
              <a:t>7</a:t>
            </a:fld>
            <a:endParaRPr lang="en-US"/>
          </a:p>
        </p:txBody>
      </p:sp>
    </p:spTree>
    <p:extLst>
      <p:ext uri="{BB962C8B-B14F-4D97-AF65-F5344CB8AC3E}">
        <p14:creationId xmlns:p14="http://schemas.microsoft.com/office/powerpoint/2010/main" val="204097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reminder of the basic statistical quantities of covariance of pair of random variables and the important concept of correlation. Remember that the variance of a random variable, is the first moment around its mean, or the square of the standard deviation. The covariance of a pair of random variables is the mixed moment of the two variables.</a:t>
            </a:r>
          </a:p>
          <a:p>
            <a:endParaRPr lang="en-US" dirty="0"/>
          </a:p>
          <a:p>
            <a:r>
              <a:rPr lang="en-US" dirty="0"/>
              <a:t>Correlation measures their propensity to move together. So a correlation of 1 means that they increase and decrease in perfect synchrony. The most common case is when X=</a:t>
            </a:r>
            <a:r>
              <a:rPr lang="en-US" dirty="0" err="1"/>
              <a:t>cY</a:t>
            </a:r>
            <a:r>
              <a:rPr lang="en-US" dirty="0"/>
              <a:t>, where c is a positive constant.</a:t>
            </a:r>
          </a:p>
          <a:p>
            <a:endParaRPr lang="en-US" dirty="0"/>
          </a:p>
          <a:p>
            <a:r>
              <a:rPr lang="en-US" dirty="0"/>
              <a:t>Similarly a correlation of -1 also means perfect synchrony, but in the opposite direction, and X=</a:t>
            </a:r>
            <a:r>
              <a:rPr lang="en-US" dirty="0" err="1"/>
              <a:t>cY</a:t>
            </a:r>
            <a:r>
              <a:rPr lang="en-US" dirty="0"/>
              <a:t>, with c a negative constant is a common case. Finally, a correlation of 0 means that they are not related. The common case is when the random variables are independent, but not all uncorrelated variables are independent. Zero correlation relates to the first moment, but there may be dependence through higher order effects.</a:t>
            </a:r>
          </a:p>
          <a:p>
            <a:endParaRPr lang="en-US" dirty="0"/>
          </a:p>
          <a:p>
            <a:r>
              <a:rPr lang="en-US" dirty="0"/>
              <a:t>The correlation matrix is the matrix of correlation of the components of a vector. It has 1 on the diagonal, because each variable is perfectly correlated with itself.</a:t>
            </a:r>
          </a:p>
        </p:txBody>
      </p:sp>
      <p:sp>
        <p:nvSpPr>
          <p:cNvPr id="4" name="Slide Number Placeholder 3"/>
          <p:cNvSpPr>
            <a:spLocks noGrp="1"/>
          </p:cNvSpPr>
          <p:nvPr>
            <p:ph type="sldNum" sz="quarter" idx="10"/>
          </p:nvPr>
        </p:nvSpPr>
        <p:spPr/>
        <p:txBody>
          <a:bodyPr/>
          <a:lstStyle/>
          <a:p>
            <a:fld id="{D5B0F82D-3C3D-41B4-AB9B-198681FA425A}" type="slidenum">
              <a:rPr lang="en-US" smtClean="0"/>
              <a:t>8</a:t>
            </a:fld>
            <a:endParaRPr lang="en-US"/>
          </a:p>
        </p:txBody>
      </p:sp>
    </p:spTree>
    <p:extLst>
      <p:ext uri="{BB962C8B-B14F-4D97-AF65-F5344CB8AC3E}">
        <p14:creationId xmlns:p14="http://schemas.microsoft.com/office/powerpoint/2010/main" val="391515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fitting process in kriging needs to estimate how fast the correlation between function values decays with distance. This depends on the wavelength of the function, with short wavelength corresponding to fast decay. In the example here, we check how fast the correlation decays for sin(x) that has a wave length of 2</a:t>
            </a:r>
            <a:r>
              <a:rPr lang="en-US" dirty="0">
                <a:latin typeface="Symbol" panose="05050102010706020507" pitchFamily="18" charset="2"/>
              </a:rPr>
              <a:t>p</a:t>
            </a:r>
            <a:r>
              <a:rPr lang="en-US" dirty="0"/>
              <a:t>.</a:t>
            </a:r>
          </a:p>
          <a:p>
            <a:endParaRPr lang="en-US" dirty="0"/>
          </a:p>
          <a:p>
            <a:r>
              <a:rPr lang="en-US" dirty="0"/>
              <a:t>To illustrate the values of correlations that are expected between function values, we generate random numbers between 0 and 10 and evaluate the sine function at  these points. We also translate the points by a small amount compared to the wavelength (0.1) and a larger amount (1.0) and calculate the correlation coefficients between the function values in the original and translated sets.</a:t>
            </a:r>
          </a:p>
          <a:p>
            <a:endParaRPr lang="en-US" dirty="0"/>
          </a:p>
          <a:p>
            <a:r>
              <a:rPr lang="en-US" dirty="0"/>
              <a:t>The correlation coefficient is  about 0.99 with the nearby points and 0.42 with the set further away. This reflects the change in function values, as illustrated by the pair of points marked in red.</a:t>
            </a:r>
          </a:p>
          <a:p>
            <a:endParaRPr lang="en-US" dirty="0"/>
          </a:p>
          <a:p>
            <a:r>
              <a:rPr lang="en-US" dirty="0"/>
              <a:t>In </a:t>
            </a:r>
            <a:r>
              <a:rPr lang="en-US" dirty="0" err="1"/>
              <a:t>kriging</a:t>
            </a:r>
            <a:r>
              <a:rPr lang="en-US" dirty="0"/>
              <a:t>,  finding the rate of correlation decay is part of the fitting process. This example shows us that with a wavy function we can expect the correlation to decay to about 0.4 over one sixth of the wavelength.</a:t>
            </a:r>
          </a:p>
        </p:txBody>
      </p:sp>
      <p:sp>
        <p:nvSpPr>
          <p:cNvPr id="4" name="Slide Number Placeholder 3"/>
          <p:cNvSpPr>
            <a:spLocks noGrp="1"/>
          </p:cNvSpPr>
          <p:nvPr>
            <p:ph type="sldNum" sz="quarter" idx="10"/>
          </p:nvPr>
        </p:nvSpPr>
        <p:spPr/>
        <p:txBody>
          <a:bodyPr/>
          <a:lstStyle/>
          <a:p>
            <a:fld id="{D5B0F82D-3C3D-41B4-AB9B-198681FA425A}" type="slidenum">
              <a:rPr lang="en-US" smtClean="0"/>
              <a:t>9</a:t>
            </a:fld>
            <a:endParaRPr lang="en-US"/>
          </a:p>
        </p:txBody>
      </p:sp>
    </p:spTree>
    <p:extLst>
      <p:ext uri="{BB962C8B-B14F-4D97-AF65-F5344CB8AC3E}">
        <p14:creationId xmlns:p14="http://schemas.microsoft.com/office/powerpoint/2010/main" val="113663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006DF-7C61-4BC1-BAB8-4E5916287C84}" type="slidenum">
              <a:rPr lang="en-US"/>
              <a:pPr/>
              <a:t>14</a:t>
            </a:fld>
            <a:endParaRPr lang="en-US"/>
          </a:p>
        </p:txBody>
      </p:sp>
      <p:sp>
        <p:nvSpPr>
          <p:cNvPr id="87042" name="Rectangle 2"/>
          <p:cNvSpPr>
            <a:spLocks noGrp="1" noRot="1" noChangeAspect="1" noChangeArrowheads="1" noTextEdit="1"/>
          </p:cNvSpPr>
          <p:nvPr>
            <p:ph type="sldImg"/>
          </p:nvPr>
        </p:nvSpPr>
        <p:spPr>
          <a:xfrm>
            <a:off x="1257300" y="717550"/>
            <a:ext cx="4802188" cy="3602038"/>
          </a:xfrm>
          <a:ln/>
        </p:spPr>
      </p:sp>
      <mc:AlternateContent xmlns:mc="http://schemas.openxmlformats.org/markup-compatibility/2006" xmlns:a14="http://schemas.microsoft.com/office/drawing/2010/main">
        <mc:Choice Requires="a14">
          <p:sp>
            <p:nvSpPr>
              <p:cNvPr id="87043" name="Rectangle 3"/>
              <p:cNvSpPr>
                <a:spLocks noGrp="1" noChangeArrowheads="1"/>
              </p:cNvSpPr>
              <p:nvPr>
                <p:ph type="body" idx="1"/>
              </p:nvPr>
            </p:nvSpPr>
            <p:spPr>
              <a:xfrm>
                <a:off x="731520" y="4560570"/>
                <a:ext cx="5852160" cy="4322207"/>
              </a:xfrm>
            </p:spPr>
            <p:txBody>
              <a:bodyPr>
                <a:normAutofit/>
              </a:bodyPr>
              <a:lstStyle/>
              <a:p>
                <a:r>
                  <a:rPr lang="en-US" dirty="0"/>
                  <a:t>The most general version of </a:t>
                </a:r>
                <a:r>
                  <a:rPr lang="en-US" dirty="0" err="1"/>
                  <a:t>kriging</a:t>
                </a:r>
                <a:r>
                  <a:rPr lang="en-US" dirty="0"/>
                  <a:t> is called universal </a:t>
                </a:r>
                <a:r>
                  <a:rPr lang="en-US" dirty="0" err="1"/>
                  <a:t>kriging</a:t>
                </a:r>
                <a:r>
                  <a:rPr lang="en-US" dirty="0"/>
                  <a:t>, and it includes a linear trend function and the deviation  </a:t>
                </a:r>
                <a14:m>
                  <m:oMath xmlns:m="http://schemas.openxmlformats.org/officeDocument/2006/math">
                    <m:d>
                      <m:dPr>
                        <m:begChr m:val=""/>
                        <m:ctrlPr>
                          <a:rPr lang="en-US" i="1">
                            <a:latin typeface="Cambria Math" panose="02040503050406030204" pitchFamily="18" charset="0"/>
                          </a:rPr>
                        </m:ctrlPr>
                      </m:dPr>
                      <m:e>
                        <m:r>
                          <a:rPr lang="en-US" i="1">
                            <a:latin typeface="Cambria Math"/>
                          </a:rPr>
                          <m:t>𝑍</m:t>
                        </m:r>
                        <m:r>
                          <a:rPr lang="en-US">
                            <a:latin typeface="Cambria Math"/>
                          </a:rPr>
                          <m:t>(</m:t>
                        </m:r>
                        <m:r>
                          <a:rPr lang="en-US" b="1">
                            <a:latin typeface="Cambria Math"/>
                          </a:rPr>
                          <m:t>𝐱</m:t>
                        </m:r>
                      </m:e>
                    </m:d>
                  </m:oMath>
                </a14:m>
                <a:r>
                  <a:rPr lang="en-US" dirty="0"/>
                  <a:t>which includes the local contributions and is governed by the correlation function.  </a:t>
                </a:r>
              </a:p>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a:rPr>
                            <m:t>𝑦</m:t>
                          </m:r>
                        </m:e>
                      </m:acc>
                      <m:r>
                        <a:rPr lang="en-US">
                          <a:latin typeface="Cambria Math"/>
                        </a:rPr>
                        <m:t>(</m:t>
                      </m:r>
                      <m:r>
                        <a:rPr lang="en-US" b="1">
                          <a:latin typeface="Cambria Math"/>
                        </a:rPr>
                        <m:t>𝐱</m:t>
                      </m:r>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𝑁</m:t>
                              </m:r>
                            </m:e>
                            <m:sub>
                              <m:r>
                                <a:rPr lang="en-US" i="1">
                                  <a:latin typeface="Cambria Math"/>
                                </a:rPr>
                                <m:t>𝑣</m:t>
                              </m:r>
                            </m:sub>
                          </m:sSub>
                        </m:sup>
                        <m:e>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𝛽</m:t>
                                  </m:r>
                                </m:e>
                                <m:sub>
                                  <m:r>
                                    <a:rPr lang="en-US" i="1">
                                      <a:latin typeface="Cambria Math"/>
                                    </a:rPr>
                                    <m:t>𝑖</m:t>
                                  </m:r>
                                </m:sub>
                              </m:sSub>
                              <m:sSub>
                                <m:sSubPr>
                                  <m:ctrlPr>
                                    <a:rPr lang="en-US" i="1">
                                      <a:latin typeface="Cambria Math" panose="02040503050406030204" pitchFamily="18" charset="0"/>
                                    </a:rPr>
                                  </m:ctrlPr>
                                </m:sSubPr>
                                <m:e>
                                  <m:r>
                                    <a:rPr lang="en-US" i="1">
                                      <a:latin typeface="Cambria Math"/>
                                    </a:rPr>
                                    <m:t>𝜉</m:t>
                                  </m:r>
                                </m:e>
                                <m:sub>
                                  <m:r>
                                    <a:rPr lang="en-US" i="1">
                                      <a:latin typeface="Cambria Math"/>
                                    </a:rPr>
                                    <m:t>𝑖</m:t>
                                  </m:r>
                                </m:sub>
                              </m:sSub>
                              <m:r>
                                <a:rPr lang="en-US">
                                  <a:latin typeface="Cambria Math"/>
                                </a:rPr>
                                <m:t>(</m:t>
                              </m:r>
                              <m:r>
                                <a:rPr lang="en-US" b="1">
                                  <a:latin typeface="Cambria Math"/>
                                </a:rPr>
                                <m:t>𝐱</m:t>
                              </m:r>
                            </m:e>
                          </m:d>
                        </m:e>
                      </m:nary>
                      <m:r>
                        <a:rPr lang="en-US">
                          <a:latin typeface="Cambria Math"/>
                        </a:rPr>
                        <m:t>+</m:t>
                      </m:r>
                      <m:r>
                        <a:rPr lang="en-US" i="1">
                          <a:latin typeface="Cambria Math"/>
                        </a:rPr>
                        <m:t>𝑍</m:t>
                      </m:r>
                      <m:r>
                        <a:rPr lang="en-US">
                          <a:latin typeface="Cambria Math"/>
                        </a:rPr>
                        <m:t>(</m:t>
                      </m:r>
                      <m:r>
                        <a:rPr lang="en-US" b="1" smtClean="0">
                          <a:latin typeface="Cambria Math"/>
                        </a:rPr>
                        <m:t>𝐱</m:t>
                      </m:r>
                      <m:r>
                        <a:rPr lang="en-US" b="1" i="0" smtClean="0">
                          <a:latin typeface="Cambria Math"/>
                        </a:rPr>
                        <m:t>)</m:t>
                      </m:r>
                    </m:oMath>
                  </m:oMathPara>
                </a14:m>
                <a:endParaRPr lang="en-US" dirty="0"/>
              </a:p>
              <a:p>
                <a:r>
                  <a:rPr lang="en-US" dirty="0"/>
                  <a:t>The trend function is composed of known shape functions </a:t>
                </a:r>
                <a14:m>
                  <m:oMath xmlns:m="http://schemas.openxmlformats.org/officeDocument/2006/math">
                    <m:sSub>
                      <m:sSubPr>
                        <m:ctrlPr>
                          <a:rPr lang="en-US" i="1">
                            <a:latin typeface="Cambria Math" panose="02040503050406030204" pitchFamily="18" charset="0"/>
                          </a:rPr>
                        </m:ctrlPr>
                      </m:sSubPr>
                      <m:e>
                        <m:r>
                          <a:rPr lang="en-US" i="1">
                            <a:latin typeface="Cambria Math"/>
                          </a:rPr>
                          <m:t>𝜉</m:t>
                        </m:r>
                      </m:e>
                      <m:sub>
                        <m:r>
                          <a:rPr lang="en-US" i="1">
                            <a:latin typeface="Cambria Math"/>
                          </a:rPr>
                          <m:t>𝑖</m:t>
                        </m:r>
                      </m:sub>
                    </m:sSub>
                    <m:d>
                      <m:dPr>
                        <m:ctrlPr>
                          <a:rPr lang="en-US" i="1">
                            <a:latin typeface="Cambria Math" panose="02040503050406030204" pitchFamily="18" charset="0"/>
                          </a:rPr>
                        </m:ctrlPr>
                      </m:dPr>
                      <m:e>
                        <m:r>
                          <a:rPr lang="en-US" b="1">
                            <a:latin typeface="Cambria Math"/>
                          </a:rPr>
                          <m:t>𝐱</m:t>
                        </m:r>
                      </m:e>
                    </m:d>
                  </m:oMath>
                </a14:m>
                <a:r>
                  <a:rPr lang="en-US" dirty="0"/>
                  <a:t> and coefficients </a:t>
                </a:r>
                <a14:m>
                  <m:oMath xmlns:m="http://schemas.openxmlformats.org/officeDocument/2006/math">
                    <m:sSub>
                      <m:sSubPr>
                        <m:ctrlPr>
                          <a:rPr lang="en-US" i="1">
                            <a:latin typeface="Cambria Math" panose="02040503050406030204" pitchFamily="18" charset="0"/>
                          </a:rPr>
                        </m:ctrlPr>
                      </m:sSubPr>
                      <m:e>
                        <m:r>
                          <a:rPr lang="en-US" i="1">
                            <a:latin typeface="Cambria Math"/>
                          </a:rPr>
                          <m:t>𝛽</m:t>
                        </m:r>
                      </m:e>
                      <m:sub>
                        <m:r>
                          <a:rPr lang="en-US" i="1">
                            <a:latin typeface="Cambria Math"/>
                          </a:rPr>
                          <m:t>𝑖</m:t>
                        </m:r>
                      </m:sub>
                    </m:sSub>
                  </m:oMath>
                </a14:m>
                <a:r>
                  <a:rPr lang="en-US" dirty="0"/>
                  <a:t> to be determined. The shape functions are typically monomials, so that popular trend functions are linear and quadratic polynomials.</a:t>
                </a:r>
              </a:p>
              <a:p>
                <a:r>
                  <a:rPr lang="en-US" dirty="0"/>
                  <a:t>Here we will limit the description to a constant trend, a version of kriging known as </a:t>
                </a:r>
                <a:r>
                  <a:rPr lang="en-US" i="1" dirty="0"/>
                  <a:t>ordinary </a:t>
                </a:r>
                <a:r>
                  <a:rPr lang="en-US" dirty="0"/>
                  <a:t>kriging, with the constant estimated from the data. Another version of </a:t>
                </a:r>
                <a:r>
                  <a:rPr lang="en-US" dirty="0" err="1"/>
                  <a:t>kriging</a:t>
                </a:r>
                <a:r>
                  <a:rPr lang="en-US" dirty="0"/>
                  <a:t>, known as </a:t>
                </a:r>
                <a:r>
                  <a:rPr lang="en-US" i="1" dirty="0"/>
                  <a:t>simple </a:t>
                </a:r>
                <a:r>
                  <a:rPr lang="en-US" dirty="0" err="1"/>
                  <a:t>kriging</a:t>
                </a:r>
                <a:r>
                  <a:rPr lang="en-US" dirty="0"/>
                  <a:t> is when the constant is assumed to be known.</a:t>
                </a:r>
              </a:p>
              <a:p>
                <a:r>
                  <a:rPr lang="en-US" dirty="0"/>
                  <a:t>As in linear regression, the kriging fit, shown in red in the figure, is only the mean of a normal distribution, and the distribution can be used to provide estimates of uncertainty in the kriging predictions, as well as guide  the placements of further sampling points so as to reduce the uncertainty in the kriging prediction.</a:t>
                </a:r>
              </a:p>
              <a:p>
                <a:r>
                  <a:rPr lang="en-US" dirty="0"/>
                  <a:t>Caution: Note that the figure is misleading in that the uncertainty at the points where the data is given is zero when there is no noise. The uncertainty is larger in between data points.</a:t>
                </a:r>
              </a:p>
            </p:txBody>
          </p:sp>
        </mc:Choice>
        <mc:Fallback xmlns="">
          <p:sp>
            <p:nvSpPr>
              <p:cNvPr id="87043" name="Rectangle 3"/>
              <p:cNvSpPr>
                <a:spLocks noGrp="1" noChangeArrowheads="1"/>
              </p:cNvSpPr>
              <p:nvPr>
                <p:ph type="body" idx="1"/>
              </p:nvPr>
            </p:nvSpPr>
            <p:spPr>
              <a:xfrm>
                <a:off x="731520" y="4560570"/>
                <a:ext cx="5852160" cy="4322207"/>
              </a:xfrm>
            </p:spPr>
            <p:txBody>
              <a:bodyPr>
                <a:normAutofit/>
              </a:bodyPr>
              <a:lstStyle/>
              <a:p>
                <a:r>
                  <a:rPr lang="en-US" dirty="0"/>
                  <a:t>The most general version of </a:t>
                </a:r>
                <a:r>
                  <a:rPr lang="en-US" dirty="0" err="1"/>
                  <a:t>kriging</a:t>
                </a:r>
                <a:r>
                  <a:rPr lang="en-US" dirty="0"/>
                  <a:t> is called universal </a:t>
                </a:r>
                <a:r>
                  <a:rPr lang="en-US" dirty="0" err="1"/>
                  <a:t>kriging</a:t>
                </a:r>
                <a:r>
                  <a:rPr lang="en-US" dirty="0"/>
                  <a:t>, and it includes a linear trend function and the deviation  </a:t>
                </a:r>
                <a:r>
                  <a:rPr lang="en-US" i="0">
                    <a:latin typeface="Cambria Math" panose="02040503050406030204" pitchFamily="18" charset="0"/>
                  </a:rPr>
                  <a:t>├ </a:t>
                </a:r>
                <a:r>
                  <a:rPr lang="en-US" i="0">
                    <a:latin typeface="Cambria Math"/>
                  </a:rPr>
                  <a:t>𝑍(</a:t>
                </a:r>
                <a:r>
                  <a:rPr lang="en-US" b="1" i="0">
                    <a:latin typeface="Cambria Math"/>
                  </a:rPr>
                  <a:t>𝐱</a:t>
                </a:r>
                <a:r>
                  <a:rPr lang="en-US" b="1" i="0">
                    <a:latin typeface="Cambria Math" panose="02040503050406030204" pitchFamily="18" charset="0"/>
                  </a:rPr>
                  <a:t>)</a:t>
                </a:r>
                <a:r>
                  <a:rPr lang="en-US" dirty="0"/>
                  <a:t>which includes the local contributions and is governed by the correlation function.  </a:t>
                </a:r>
              </a:p>
              <a:p>
                <a:pPr/>
                <a:r>
                  <a:rPr lang="en-US" i="0">
                    <a:latin typeface="Cambria Math"/>
                  </a:rPr>
                  <a:t>𝑦</a:t>
                </a:r>
                <a:r>
                  <a:rPr lang="en-US" i="0">
                    <a:latin typeface="Cambria Math" panose="02040503050406030204" pitchFamily="18" charset="0"/>
                  </a:rPr>
                  <a:t> ̂</a:t>
                </a:r>
                <a:r>
                  <a:rPr lang="en-US" i="0">
                    <a:latin typeface="Cambria Math"/>
                  </a:rPr>
                  <a:t>(</a:t>
                </a:r>
                <a:r>
                  <a:rPr lang="en-US" b="1" i="0">
                    <a:latin typeface="Cambria Math"/>
                  </a:rPr>
                  <a:t>𝐱</a:t>
                </a:r>
                <a:r>
                  <a:rPr lang="en-US" i="0">
                    <a:latin typeface="Cambria Math"/>
                  </a:rPr>
                  <a:t>)=</a:t>
                </a:r>
                <a:r>
                  <a:rPr lang="en-US" i="0">
                    <a:latin typeface="Cambria Math" panose="02040503050406030204" pitchFamily="18" charset="0"/>
                  </a:rPr>
                  <a:t>∑129_(</a:t>
                </a:r>
                <a:r>
                  <a:rPr lang="en-US" i="0">
                    <a:latin typeface="Cambria Math"/>
                  </a:rPr>
                  <a:t>𝑖=1</a:t>
                </a:r>
                <a:r>
                  <a:rPr lang="en-US" i="0">
                    <a:latin typeface="Cambria Math" panose="02040503050406030204" pitchFamily="18" charset="0"/>
                  </a:rPr>
                  <a:t>)^(</a:t>
                </a:r>
                <a:r>
                  <a:rPr lang="en-US" i="0">
                    <a:latin typeface="Cambria Math"/>
                  </a:rPr>
                  <a:t>𝑁</a:t>
                </a:r>
                <a:r>
                  <a:rPr lang="en-US" i="0">
                    <a:latin typeface="Cambria Math" panose="02040503050406030204" pitchFamily="18" charset="0"/>
                  </a:rPr>
                  <a:t>_</a:t>
                </a:r>
                <a:r>
                  <a:rPr lang="en-US" i="0">
                    <a:latin typeface="Cambria Math"/>
                  </a:rPr>
                  <a:t>𝑣</a:t>
                </a:r>
                <a:r>
                  <a:rPr lang="en-US" i="0">
                    <a:latin typeface="Cambria Math" panose="02040503050406030204" pitchFamily="18" charset="0"/>
                  </a:rPr>
                  <a:t>)</a:t>
                </a:r>
                <a:r>
                  <a:rPr lang="en-US" b="1" i="0">
                    <a:latin typeface="Cambria Math" panose="02040503050406030204" pitchFamily="18" charset="0"/>
                  </a:rPr>
                  <a:t>▒├ </a:t>
                </a:r>
                <a:r>
                  <a:rPr lang="en-US" i="0">
                    <a:latin typeface="Cambria Math"/>
                  </a:rPr>
                  <a:t>𝛽</a:t>
                </a:r>
                <a:r>
                  <a:rPr lang="en-US" i="0">
                    <a:latin typeface="Cambria Math" panose="02040503050406030204" pitchFamily="18" charset="0"/>
                  </a:rPr>
                  <a:t>_</a:t>
                </a:r>
                <a:r>
                  <a:rPr lang="en-US" i="0">
                    <a:latin typeface="Cambria Math"/>
                  </a:rPr>
                  <a:t>𝑖</a:t>
                </a:r>
                <a:r>
                  <a:rPr lang="en-US" i="0">
                    <a:latin typeface="Cambria Math" panose="02040503050406030204" pitchFamily="18" charset="0"/>
                  </a:rPr>
                  <a:t> </a:t>
                </a:r>
                <a:r>
                  <a:rPr lang="en-US" i="0">
                    <a:latin typeface="Cambria Math"/>
                  </a:rPr>
                  <a:t>𝜉</a:t>
                </a:r>
                <a:r>
                  <a:rPr lang="en-US" i="0">
                    <a:latin typeface="Cambria Math" panose="02040503050406030204" pitchFamily="18" charset="0"/>
                  </a:rPr>
                  <a:t>_</a:t>
                </a:r>
                <a:r>
                  <a:rPr lang="en-US" i="0">
                    <a:latin typeface="Cambria Math"/>
                  </a:rPr>
                  <a:t>𝑖 (</a:t>
                </a:r>
                <a:r>
                  <a:rPr lang="en-US" b="1" i="0">
                    <a:latin typeface="Cambria Math"/>
                  </a:rPr>
                  <a:t>𝐱</a:t>
                </a:r>
                <a:r>
                  <a:rPr lang="en-US" b="1" i="0">
                    <a:latin typeface="Cambria Math" panose="02040503050406030204" pitchFamily="18" charset="0"/>
                  </a:rPr>
                  <a:t>) </a:t>
                </a:r>
                <a:r>
                  <a:rPr lang="en-US" i="0">
                    <a:latin typeface="Cambria Math"/>
                  </a:rPr>
                  <a:t>+𝑍(</a:t>
                </a:r>
                <a:r>
                  <a:rPr lang="en-US" b="1" i="0">
                    <a:latin typeface="Cambria Math"/>
                  </a:rPr>
                  <a:t>𝐱)</a:t>
                </a:r>
                <a:endParaRPr lang="en-US" dirty="0"/>
              </a:p>
              <a:p>
                <a:r>
                  <a:rPr lang="en-US" dirty="0"/>
                  <a:t>The trend function is composed of known shape functions </a:t>
                </a:r>
                <a:r>
                  <a:rPr lang="en-US" i="0">
                    <a:latin typeface="Cambria Math"/>
                  </a:rPr>
                  <a:t>𝜉</a:t>
                </a:r>
                <a:r>
                  <a:rPr lang="en-US" i="0">
                    <a:latin typeface="Cambria Math" panose="02040503050406030204" pitchFamily="18" charset="0"/>
                  </a:rPr>
                  <a:t>_</a:t>
                </a:r>
                <a:r>
                  <a:rPr lang="en-US" i="0">
                    <a:latin typeface="Cambria Math"/>
                  </a:rPr>
                  <a:t>𝑖</a:t>
                </a:r>
                <a:r>
                  <a:rPr lang="en-US" i="0">
                    <a:latin typeface="Cambria Math" panose="02040503050406030204" pitchFamily="18" charset="0"/>
                  </a:rPr>
                  <a:t> (</a:t>
                </a:r>
                <a:r>
                  <a:rPr lang="en-US" b="1" i="0">
                    <a:latin typeface="Cambria Math"/>
                  </a:rPr>
                  <a:t>𝐱</a:t>
                </a:r>
                <a:r>
                  <a:rPr lang="en-US" b="1" i="0">
                    <a:latin typeface="Cambria Math" panose="02040503050406030204" pitchFamily="18" charset="0"/>
                  </a:rPr>
                  <a:t>)</a:t>
                </a:r>
                <a:r>
                  <a:rPr lang="en-US" dirty="0"/>
                  <a:t> and coefficients </a:t>
                </a:r>
                <a:r>
                  <a:rPr lang="en-US" i="0">
                    <a:latin typeface="Cambria Math"/>
                  </a:rPr>
                  <a:t>𝛽</a:t>
                </a:r>
                <a:r>
                  <a:rPr lang="en-US" i="0">
                    <a:latin typeface="Cambria Math" panose="02040503050406030204" pitchFamily="18" charset="0"/>
                  </a:rPr>
                  <a:t>_</a:t>
                </a:r>
                <a:r>
                  <a:rPr lang="en-US" i="0">
                    <a:latin typeface="Cambria Math"/>
                  </a:rPr>
                  <a:t>𝑖</a:t>
                </a:r>
                <a:r>
                  <a:rPr lang="en-US" dirty="0"/>
                  <a:t> to be determined. The shape functions are typically monomials, so that popular trend functions are linear and quadratic polynomials.</a:t>
                </a:r>
              </a:p>
              <a:p>
                <a:r>
                  <a:rPr lang="en-US" dirty="0"/>
                  <a:t>Here we will limit the description to a constant trend, a version of kriging known as </a:t>
                </a:r>
                <a:r>
                  <a:rPr lang="en-US" i="1" dirty="0"/>
                  <a:t>ordinary </a:t>
                </a:r>
                <a:r>
                  <a:rPr lang="en-US" dirty="0"/>
                  <a:t>kriging, with the constant estimated from the data. Another version of </a:t>
                </a:r>
                <a:r>
                  <a:rPr lang="en-US" dirty="0" err="1"/>
                  <a:t>kriging</a:t>
                </a:r>
                <a:r>
                  <a:rPr lang="en-US" dirty="0"/>
                  <a:t>, known as </a:t>
                </a:r>
                <a:r>
                  <a:rPr lang="en-US" i="1" dirty="0"/>
                  <a:t>simple </a:t>
                </a:r>
                <a:r>
                  <a:rPr lang="en-US" dirty="0" err="1"/>
                  <a:t>kriging</a:t>
                </a:r>
                <a:r>
                  <a:rPr lang="en-US" dirty="0"/>
                  <a:t> is when the constant is assumed to be known.</a:t>
                </a:r>
              </a:p>
              <a:p>
                <a:r>
                  <a:rPr lang="en-US" dirty="0"/>
                  <a:t>As in linear regression, the kriging fit, shown in red in the figure, is only the mean of a normal distribution, and the distribution can be used to provide estimates of uncertainty in the kriging predictions, as well as guide  the placements of further sampling points so as to reduce the uncertainty in the kriging prediction.</a:t>
                </a:r>
              </a:p>
              <a:p>
                <a:r>
                  <a:rPr lang="en-US" dirty="0"/>
                  <a:t>Caution: Note that the figure is misleading in that the uncertainty at the points where the data is given is zero when there is no noise. The uncertainty is larger in between data points.</a:t>
                </a:r>
              </a:p>
            </p:txBody>
          </p:sp>
        </mc:Fallback>
      </mc:AlternateContent>
    </p:spTree>
    <p:extLst>
      <p:ext uri="{BB962C8B-B14F-4D97-AF65-F5344CB8AC3E}">
        <p14:creationId xmlns:p14="http://schemas.microsoft.com/office/powerpoint/2010/main" val="218417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most popular correlation decay function for kriging is Gaussian. Given two points </a:t>
                </a:r>
                <a:r>
                  <a:rPr lang="en-US" b="1" i="1" dirty="0"/>
                  <a:t>x </a:t>
                </a:r>
                <a:r>
                  <a:rPr lang="en-US" dirty="0"/>
                  <a:t>(with components </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oMath>
                </a14:m>
                <a:r>
                  <a:rPr lang="en-US" dirty="0"/>
                  <a:t>) and </a:t>
                </a:r>
                <a:r>
                  <a:rPr lang="en-US" b="1" i="1" dirty="0"/>
                  <a:t>s </a:t>
                </a:r>
                <a:r>
                  <a:rPr lang="en-US" b="1" dirty="0"/>
                  <a:t> </a:t>
                </a:r>
                <a:r>
                  <a:rPr lang="en-US" dirty="0"/>
                  <a:t>we assume that the correlation of the unknown function Z at these two points is given as</a:t>
                </a:r>
              </a:p>
              <a:p>
                <a:pPr/>
                <a14:m>
                  <m:oMathPara xmlns:m="http://schemas.openxmlformats.org/officeDocument/2006/math">
                    <m:oMathParaPr>
                      <m:jc m:val="centerGroup"/>
                    </m:oMathParaPr>
                    <m:oMath xmlns:m="http://schemas.openxmlformats.org/officeDocument/2006/math">
                      <m:r>
                        <a:rPr lang="en-US" i="1">
                          <a:latin typeface="Cambria Math"/>
                        </a:rPr>
                        <m:t>𝐶</m:t>
                      </m:r>
                      <m:d>
                        <m:dPr>
                          <m:ctrlPr>
                            <a:rPr lang="en-US" i="1">
                              <a:latin typeface="Cambria Math" panose="02040503050406030204" pitchFamily="18" charset="0"/>
                            </a:rPr>
                          </m:ctrlPr>
                        </m:dPr>
                        <m:e>
                          <m:r>
                            <a:rPr lang="en-US" i="1">
                              <a:latin typeface="Cambria Math"/>
                            </a:rPr>
                            <m:t>𝑍</m:t>
                          </m:r>
                          <m:r>
                            <a:rPr lang="en-US">
                              <a:latin typeface="Cambria Math"/>
                            </a:rPr>
                            <m:t>(</m:t>
                          </m:r>
                          <m:r>
                            <a:rPr lang="en-US" b="1">
                              <a:latin typeface="Cambria Math"/>
                            </a:rPr>
                            <m:t>𝐱</m:t>
                          </m:r>
                          <m:r>
                            <a:rPr lang="en-US">
                              <a:latin typeface="Cambria Math"/>
                            </a:rPr>
                            <m:t>),</m:t>
                          </m:r>
                          <m:r>
                            <a:rPr lang="en-US" i="1">
                              <a:latin typeface="Cambria Math"/>
                            </a:rPr>
                            <m:t>𝑍</m:t>
                          </m:r>
                          <m:r>
                            <a:rPr lang="en-US">
                              <a:latin typeface="Cambria Math"/>
                            </a:rPr>
                            <m:t>(</m:t>
                          </m:r>
                          <m:r>
                            <a:rPr lang="en-US" b="1">
                              <a:latin typeface="Cambria Math"/>
                            </a:rPr>
                            <m:t>𝐬</m:t>
                          </m:r>
                          <m:r>
                            <a:rPr lang="en-US">
                              <a:latin typeface="Cambria Math"/>
                            </a:rPr>
                            <m:t>),</m:t>
                          </m:r>
                          <m:r>
                            <a:rPr lang="en-US" b="1">
                              <a:latin typeface="Cambria Math"/>
                            </a:rPr>
                            <m:t>𝛉</m:t>
                          </m:r>
                        </m:e>
                      </m:d>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𝑁</m:t>
                              </m:r>
                            </m:e>
                            <m:sub>
                              <m:r>
                                <a:rPr lang="en-US" i="1">
                                  <a:latin typeface="Cambria Math"/>
                                </a:rPr>
                                <m:t>𝑣</m:t>
                              </m:r>
                            </m:sub>
                          </m:sSub>
                        </m:sup>
                        <m:e>
                          <m:r>
                            <m:rPr>
                              <m:sty m:val="p"/>
                            </m:rPr>
                            <a:rPr lang="en-US">
                              <a:latin typeface="Cambria Math"/>
                            </a:rPr>
                            <m:t>exp</m:t>
                          </m:r>
                          <m:d>
                            <m:dPr>
                              <m:ctrlPr>
                                <a:rPr lang="en-US" i="1">
                                  <a:latin typeface="Cambria Math" panose="02040503050406030204" pitchFamily="18" charset="0"/>
                                </a:rPr>
                              </m:ctrlPr>
                            </m:dPr>
                            <m:e>
                              <m:r>
                                <a:rPr lang="en-US">
                                  <a:latin typeface="Cambria Math"/>
                                </a:rPr>
                                <m:t>−</m:t>
                              </m:r>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𝑖</m:t>
                                          </m:r>
                                        </m:sub>
                                      </m:sSub>
                                    </m:e>
                                  </m:d>
                                </m:e>
                                <m:sup>
                                  <m:r>
                                    <a:rPr lang="en-US">
                                      <a:latin typeface="Cambria Math"/>
                                    </a:rPr>
                                    <m:t>2</m:t>
                                  </m:r>
                                </m:sup>
                              </m:sSup>
                            </m:e>
                          </m:d>
                        </m:e>
                      </m:nary>
                    </m:oMath>
                  </m:oMathPara>
                </a14:m>
                <a:endParaRPr lang="en-US" dirty="0"/>
              </a:p>
              <a:p>
                <a:r>
                  <a:rPr lang="en-US" dirty="0"/>
                  <a:t>Where the larger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oMath>
                </a14:m>
                <a:r>
                  <a:rPr lang="en-US" dirty="0"/>
                  <a:t> is, the faster the decay of  the correlation with distance. For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oMath>
                </a14:m>
                <a:r>
                  <a:rPr lang="en-US" dirty="0"/>
                  <a:t>=1, the decay in the </a:t>
                </a:r>
                <a:r>
                  <a:rPr lang="en-US" i="1" dirty="0" err="1"/>
                  <a:t>ith</a:t>
                </a:r>
                <a:r>
                  <a:rPr lang="en-US" i="1" dirty="0"/>
                  <a:t> </a:t>
                </a:r>
                <a:r>
                  <a:rPr lang="en-US" dirty="0"/>
                  <a:t>direction is 1/e=0.37, which approximately corresponds to what we  found for one sixth of the wavelength for the function sin(x). So if the wavelength in the </a:t>
                </a:r>
                <a:r>
                  <a:rPr lang="en-US" i="1" dirty="0" err="1"/>
                  <a:t>ith</a:t>
                </a:r>
                <a:r>
                  <a:rPr lang="en-US" i="1" dirty="0"/>
                  <a:t> </a:t>
                </a:r>
                <a:r>
                  <a:rPr lang="en-US" dirty="0"/>
                  <a:t>direction is </a:t>
                </a:r>
                <a:r>
                  <a:rPr lang="en-US" i="1"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𝑙</m:t>
                        </m:r>
                      </m:e>
                      <m:sub>
                        <m:r>
                          <a:rPr lang="en-US" i="1">
                            <a:latin typeface="Cambria Math"/>
                          </a:rPr>
                          <m:t>𝑖</m:t>
                        </m:r>
                      </m:sub>
                    </m:sSub>
                  </m:oMath>
                </a14:m>
                <a:r>
                  <a:rPr lang="en-US" dirty="0"/>
                  <a:t>, we should have approximately </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𝑙</m:t>
                                      </m:r>
                                    </m:e>
                                    <m:sub>
                                      <m:r>
                                        <a:rPr lang="en-US" i="1">
                                          <a:latin typeface="Cambria Math"/>
                                        </a:rPr>
                                        <m:t>𝑖</m:t>
                                      </m:r>
                                    </m:sub>
                                  </m:sSub>
                                </m:num>
                                <m:den>
                                  <m:r>
                                    <a:rPr lang="en-US">
                                      <a:latin typeface="Cambria Math"/>
                                    </a:rPr>
                                    <m:t>6</m:t>
                                  </m:r>
                                </m:den>
                              </m:f>
                            </m:e>
                          </m:d>
                        </m:e>
                        <m:sup>
                          <m:r>
                            <a:rPr lang="en-US">
                              <a:latin typeface="Cambria Math"/>
                            </a:rPr>
                            <m:t>2</m:t>
                          </m:r>
                        </m:sup>
                      </m:sSup>
                      <m:r>
                        <a:rPr lang="en-US">
                          <a:latin typeface="Cambria Math"/>
                        </a:rPr>
                        <m:t>=1</m:t>
                      </m:r>
                      <m:r>
                        <m:rPr>
                          <m:nor/>
                        </m:rPr>
                        <a:rPr lang="en-US" b="0" i="1" smtClean="0"/>
                        <m:t>         </m:t>
                      </m:r>
                      <m:r>
                        <m:rPr>
                          <m:nor/>
                        </m:rPr>
                        <a:rPr lang="en-US" i="1"/>
                        <m:t>or</m:t>
                      </m:r>
                      <m:sSub>
                        <m:sSubPr>
                          <m:ctrlPr>
                            <a:rPr lang="en-US" i="1">
                              <a:latin typeface="Cambria Math" panose="02040503050406030204" pitchFamily="18" charset="0"/>
                            </a:rPr>
                          </m:ctrlPr>
                        </m:sSubPr>
                        <m:e>
                          <m:r>
                            <a:rPr lang="en-US" b="0" i="1" smtClean="0">
                              <a:latin typeface="Cambria Math"/>
                            </a:rPr>
                            <m:t>          </m:t>
                          </m:r>
                          <m:r>
                            <a:rPr lang="en-US" i="1">
                              <a:latin typeface="Cambria Math"/>
                            </a:rPr>
                            <m:t>𝜃</m:t>
                          </m:r>
                        </m:e>
                        <m:sub>
                          <m:r>
                            <a:rPr lang="en-US" i="1">
                              <a:latin typeface="Cambria Math"/>
                            </a:rPr>
                            <m:t>𝑖</m:t>
                          </m:r>
                        </m:sub>
                      </m:sSub>
                      <m:r>
                        <a:rPr lang="en-US">
                          <a:latin typeface="Cambria Math"/>
                        </a:rPr>
                        <m:t>=</m:t>
                      </m:r>
                      <m:f>
                        <m:fPr>
                          <m:type m:val="lin"/>
                          <m:ctrlPr>
                            <a:rPr lang="en-US" i="1">
                              <a:latin typeface="Cambria Math" panose="02040503050406030204" pitchFamily="18" charset="0"/>
                            </a:rPr>
                          </m:ctrlPr>
                        </m:fPr>
                        <m:num>
                          <m:r>
                            <a:rPr lang="en-US">
                              <a:latin typeface="Cambria Math"/>
                            </a:rPr>
                            <m:t>36</m:t>
                          </m:r>
                        </m:num>
                        <m:den>
                          <m:sSubSup>
                            <m:sSubSupPr>
                              <m:ctrlPr>
                                <a:rPr lang="en-US" i="1">
                                  <a:latin typeface="Cambria Math" panose="02040503050406030204" pitchFamily="18" charset="0"/>
                                </a:rPr>
                              </m:ctrlPr>
                            </m:sSubSupPr>
                            <m:e>
                              <m:r>
                                <a:rPr lang="en-US" i="1">
                                  <a:latin typeface="Cambria Math"/>
                                </a:rPr>
                                <m:t>𝑙</m:t>
                              </m:r>
                            </m:e>
                            <m:sub>
                              <m:r>
                                <a:rPr lang="en-US" i="1">
                                  <a:latin typeface="Cambria Math"/>
                                </a:rPr>
                                <m:t>𝑖</m:t>
                              </m:r>
                            </m:sub>
                            <m:sup>
                              <m:r>
                                <a:rPr lang="en-US">
                                  <a:latin typeface="Cambria Math"/>
                                </a:rPr>
                                <m:t>2</m:t>
                              </m:r>
                            </m:sup>
                          </m:sSubSup>
                        </m:den>
                      </m:f>
                    </m:oMath>
                  </m:oMathPara>
                </a14:m>
                <a:endParaRPr lang="en-US" dirty="0"/>
              </a:p>
              <a:p>
                <a:r>
                  <a:rPr lang="en-US" dirty="0"/>
                  <a:t>So for the function </a:t>
                </a:r>
                <a14:m>
                  <m:oMath xmlns:m="http://schemas.openxmlformats.org/officeDocument/2006/math">
                    <m:d>
                      <m:dPr>
                        <m:begChr m:val=""/>
                        <m:ctrlPr>
                          <a:rPr lang="en-US" i="1">
                            <a:latin typeface="Cambria Math" panose="02040503050406030204" pitchFamily="18" charset="0"/>
                          </a:rPr>
                        </m:ctrlPr>
                      </m:dPr>
                      <m:e>
                        <m:r>
                          <a:rPr lang="en-US" i="1">
                            <a:latin typeface="Cambria Math"/>
                          </a:rPr>
                          <m:t>𝑦</m:t>
                        </m:r>
                        <m:r>
                          <a:rPr lang="en-US">
                            <a:latin typeface="Cambria Math"/>
                          </a:rPr>
                          <m:t>=</m:t>
                        </m:r>
                        <m:r>
                          <m:rPr>
                            <m:sty m:val="p"/>
                          </m:rPr>
                          <a:rPr lang="en-US">
                            <a:latin typeface="Cambria Math"/>
                          </a:rPr>
                          <m:t>sin</m:t>
                        </m:r>
                        <m:r>
                          <a:rPr lang="en-US">
                            <a:latin typeface="Cambria Math"/>
                          </a:rPr>
                          <m:t>(</m:t>
                        </m:r>
                        <m:sSub>
                          <m:sSubPr>
                            <m:ctrlPr>
                              <a:rPr lang="en-US" i="1">
                                <a:latin typeface="Cambria Math" panose="02040503050406030204" pitchFamily="18" charset="0"/>
                              </a:rPr>
                            </m:ctrlPr>
                          </m:sSubPr>
                          <m:e>
                            <m:r>
                              <a:rPr lang="en-US" i="1">
                                <a:latin typeface="Cambria Math"/>
                              </a:rPr>
                              <m:t>𝑥</m:t>
                            </m:r>
                          </m:e>
                          <m:sub>
                            <m:r>
                              <a:rPr lang="en-US">
                                <a:latin typeface="Cambria Math"/>
                              </a:rPr>
                              <m:t>1</m:t>
                            </m:r>
                          </m:sub>
                        </m:sSub>
                        <m:r>
                          <a:rPr lang="en-US">
                            <a:latin typeface="Cambria Math"/>
                          </a:rPr>
                          <m:t>)∗</m:t>
                        </m:r>
                        <m:r>
                          <m:rPr>
                            <m:sty m:val="p"/>
                          </m:rPr>
                          <a:rPr lang="en-US">
                            <a:latin typeface="Cambria Math"/>
                          </a:rPr>
                          <m:t>sin</m:t>
                        </m:r>
                        <m:r>
                          <a:rPr lang="en-US">
                            <a:latin typeface="Cambria Math"/>
                          </a:rPr>
                          <m:t>(5</m:t>
                        </m:r>
                        <m:sSub>
                          <m:sSubPr>
                            <m:ctrlPr>
                              <a:rPr lang="en-US" i="1">
                                <a:latin typeface="Cambria Math" panose="02040503050406030204" pitchFamily="18" charset="0"/>
                              </a:rPr>
                            </m:ctrlPr>
                          </m:sSubPr>
                          <m:e>
                            <m:r>
                              <a:rPr lang="en-US" i="1">
                                <a:latin typeface="Cambria Math"/>
                              </a:rPr>
                              <m:t>𝑥</m:t>
                            </m:r>
                          </m:e>
                          <m:sub>
                            <m:r>
                              <a:rPr lang="en-US">
                                <a:latin typeface="Cambria Math"/>
                              </a:rPr>
                              <m:t>2</m:t>
                            </m:r>
                          </m:sub>
                        </m:sSub>
                      </m:e>
                    </m:d>
                  </m:oMath>
                </a14:m>
                <a:r>
                  <a:rPr lang="en-US" dirty="0"/>
                  <a:t>  we have </a:t>
                </a:r>
                <a14:m>
                  <m:oMath xmlns:m="http://schemas.openxmlformats.org/officeDocument/2006/math">
                    <m:sSub>
                      <m:sSubPr>
                        <m:ctrlPr>
                          <a:rPr lang="en-US" i="1">
                            <a:latin typeface="Cambria Math" panose="02040503050406030204" pitchFamily="18" charset="0"/>
                          </a:rPr>
                        </m:ctrlPr>
                      </m:sSubPr>
                      <m:e>
                        <m:r>
                          <a:rPr lang="en-US" i="1">
                            <a:latin typeface="Cambria Math"/>
                          </a:rPr>
                          <m:t>𝑙</m:t>
                        </m:r>
                      </m:e>
                      <m:sub>
                        <m:r>
                          <a:rPr lang="en-US">
                            <a:latin typeface="Cambria Math"/>
                          </a:rPr>
                          <m:t>1</m:t>
                        </m:r>
                      </m:sub>
                    </m:sSub>
                    <m:r>
                      <a:rPr lang="en-US" b="0" i="1" smtClean="0">
                        <a:latin typeface="Cambria Math"/>
                      </a:rPr>
                      <m:t>=2</m:t>
                    </m:r>
                    <m:r>
                      <a:rPr lang="en-US" b="0" i="1" smtClean="0">
                        <a:latin typeface="Cambria Math"/>
                      </a:rPr>
                      <m:t>𝜋</m:t>
                    </m:r>
                    <m:r>
                      <a:rPr lang="en-US">
                        <a:latin typeface="Cambria Math"/>
                      </a:rPr>
                      <m:t>≈6,</m:t>
                    </m:r>
                    <m:r>
                      <m:rPr>
                        <m:nor/>
                      </m:rPr>
                      <a:rPr lang="en-US" i="1"/>
                      <m:t>  </m:t>
                    </m:r>
                    <m:sSub>
                      <m:sSubPr>
                        <m:ctrlPr>
                          <a:rPr lang="en-US" i="1">
                            <a:latin typeface="Cambria Math" panose="02040503050406030204" pitchFamily="18" charset="0"/>
                          </a:rPr>
                        </m:ctrlPr>
                      </m:sSubPr>
                      <m:e>
                        <m:r>
                          <a:rPr lang="en-US" i="1">
                            <a:latin typeface="Cambria Math"/>
                          </a:rPr>
                          <m:t>𝑙</m:t>
                        </m:r>
                      </m:e>
                      <m:sub>
                        <m:r>
                          <a:rPr lang="en-US">
                            <a:latin typeface="Cambria Math"/>
                          </a:rPr>
                          <m:t>2</m:t>
                        </m:r>
                      </m:sub>
                    </m:sSub>
                    <m:r>
                      <a:rPr lang="en-US">
                        <a:latin typeface="Cambria Math"/>
                      </a:rPr>
                      <m:t>≈1.2</m:t>
                    </m:r>
                  </m:oMath>
                </a14:m>
                <a:r>
                  <a:rPr lang="en-US" dirty="0"/>
                  <a:t> ~(6/5) so we should use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a:latin typeface="Cambria Math"/>
                          </a:rPr>
                          <m:t>1</m:t>
                        </m:r>
                      </m:sub>
                    </m:sSub>
                    <m:r>
                      <a:rPr lang="en-US">
                        <a:latin typeface="Cambria Math"/>
                      </a:rPr>
                      <m:t>≈1,</m:t>
                    </m:r>
                    <m:r>
                      <m:rPr>
                        <m:nor/>
                      </m:rPr>
                      <a:rPr lang="en-US" i="1"/>
                      <m:t> </m:t>
                    </m:r>
                    <m:sSub>
                      <m:sSubPr>
                        <m:ctrlPr>
                          <a:rPr lang="en-US" i="1">
                            <a:latin typeface="Cambria Math" panose="02040503050406030204" pitchFamily="18" charset="0"/>
                          </a:rPr>
                        </m:ctrlPr>
                      </m:sSubPr>
                      <m:e>
                        <m:r>
                          <a:rPr lang="en-US" i="1">
                            <a:latin typeface="Cambria Math"/>
                          </a:rPr>
                          <m:t>𝜃</m:t>
                        </m:r>
                      </m:e>
                      <m:sub>
                        <m:r>
                          <a:rPr lang="en-US">
                            <a:latin typeface="Cambria Math"/>
                          </a:rPr>
                          <m:t>2</m:t>
                        </m:r>
                      </m:sub>
                    </m:sSub>
                    <m:r>
                      <a:rPr lang="en-US">
                        <a:latin typeface="Cambria Math"/>
                      </a:rPr>
                      <m:t>≈25</m:t>
                    </m:r>
                  </m:oMath>
                </a14:m>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gaussian</a:t>
                </a:r>
                <a:r>
                  <a:rPr lang="en-US" baseline="0" dirty="0"/>
                  <a:t> </a:t>
                </a:r>
                <a:r>
                  <a:rPr lang="en-US" dirty="0"/>
                  <a:t>correlation function can also be generally referred to as </a:t>
                </a:r>
                <a:r>
                  <a:rPr lang="en-US" dirty="0" err="1"/>
                  <a:t>gaussian</a:t>
                </a:r>
                <a:r>
                  <a:rPr lang="en-US" baseline="0" dirty="0"/>
                  <a:t> </a:t>
                </a:r>
                <a:r>
                  <a:rPr lang="en-US" dirty="0"/>
                  <a:t>kernel or basis functions.</a:t>
                </a:r>
              </a:p>
            </p:txBody>
          </p:sp>
        </mc:Choice>
        <mc:Fallback xmlns="">
          <p:sp>
            <p:nvSpPr>
              <p:cNvPr id="3" name="Notes Placeholder 2"/>
              <p:cNvSpPr>
                <a:spLocks noGrp="1"/>
              </p:cNvSpPr>
              <p:nvPr>
                <p:ph type="body" idx="1"/>
              </p:nvPr>
            </p:nvSpPr>
            <p:spPr/>
            <p:txBody>
              <a:bodyPr/>
              <a:lstStyle/>
              <a:p>
                <a:r>
                  <a:rPr lang="en-US" dirty="0" smtClean="0"/>
                  <a:t>The most popular correlation decay function for </a:t>
                </a:r>
                <a:r>
                  <a:rPr lang="en-US" dirty="0" err="1" smtClean="0"/>
                  <a:t>kriging</a:t>
                </a:r>
                <a:r>
                  <a:rPr lang="en-US" dirty="0" smtClean="0"/>
                  <a:t> is Gaussian. Given two points </a:t>
                </a:r>
                <a:r>
                  <a:rPr lang="en-US" b="1" i="1" dirty="0" smtClean="0"/>
                  <a:t>x </a:t>
                </a:r>
                <a:r>
                  <a:rPr lang="en-US" dirty="0" smtClean="0"/>
                  <a:t>(with components </a:t>
                </a:r>
                <a:r>
                  <a:rPr lang="en-US" i="0">
                    <a:latin typeface="Cambria Math"/>
                  </a:rPr>
                  <a:t>𝑥_𝑖</a:t>
                </a:r>
                <a:r>
                  <a:rPr lang="en-US" dirty="0" smtClean="0"/>
                  <a:t>) and </a:t>
                </a:r>
                <a:r>
                  <a:rPr lang="en-US" b="1" i="1" dirty="0" smtClean="0"/>
                  <a:t>s </a:t>
                </a:r>
                <a:r>
                  <a:rPr lang="en-US" b="1" dirty="0"/>
                  <a:t> </a:t>
                </a:r>
                <a:r>
                  <a:rPr lang="en-US" dirty="0" smtClean="0"/>
                  <a:t>we assume that the correlation of the unknown function Z at these two points is given as</a:t>
                </a:r>
              </a:p>
              <a:p>
                <a:r>
                  <a:rPr lang="en-US" i="0"/>
                  <a:t>𝐶(𝑍(</a:t>
                </a:r>
                <a:r>
                  <a:rPr lang="en-US" b="1" i="0"/>
                  <a:t>𝐱</a:t>
                </a:r>
                <a:r>
                  <a:rPr lang="en-US" i="0"/>
                  <a:t>),𝑍(</a:t>
                </a:r>
                <a:r>
                  <a:rPr lang="en-US" b="1" i="0"/>
                  <a:t>𝐬</a:t>
                </a:r>
                <a:r>
                  <a:rPr lang="en-US" i="0"/>
                  <a:t>),</a:t>
                </a:r>
                <a:r>
                  <a:rPr lang="en-US" b="1" i="0"/>
                  <a:t>𝛉)</a:t>
                </a:r>
                <a:r>
                  <a:rPr lang="en-US" i="0"/>
                  <a:t>=∏129_(𝑖=1)^(𝑁_𝑣)▒exp(−𝜃_𝑖 (𝑥_𝑖−𝑠_𝑖 )^2 ) </a:t>
                </a:r>
                <a:endParaRPr lang="en-US" dirty="0" smtClean="0"/>
              </a:p>
              <a:p>
                <a:r>
                  <a:rPr lang="en-US" dirty="0" smtClean="0"/>
                  <a:t>Where the larger </a:t>
                </a:r>
                <a:r>
                  <a:rPr lang="en-US" i="0">
                    <a:latin typeface="Cambria Math"/>
                  </a:rPr>
                  <a:t>𝜃_𝑖</a:t>
                </a:r>
                <a:r>
                  <a:rPr lang="en-US" dirty="0" smtClean="0"/>
                  <a:t> is, the faster the decay of  the correlation with distance. For </a:t>
                </a:r>
                <a:r>
                  <a:rPr lang="en-US" i="0">
                    <a:latin typeface="Cambria Math"/>
                  </a:rPr>
                  <a:t>𝜃_𝑖</a:t>
                </a:r>
                <a:r>
                  <a:rPr lang="en-US" dirty="0" smtClean="0"/>
                  <a:t>=1, the decay in the </a:t>
                </a:r>
                <a:r>
                  <a:rPr lang="en-US" i="1" dirty="0" err="1" smtClean="0"/>
                  <a:t>ith</a:t>
                </a:r>
                <a:r>
                  <a:rPr lang="en-US" i="1" dirty="0" smtClean="0"/>
                  <a:t> </a:t>
                </a:r>
                <a:r>
                  <a:rPr lang="en-US" dirty="0" smtClean="0"/>
                  <a:t>direction is 1/e=0.37, which approximately corresponds to what we  found for one sixth of the wavelength for the function sin(x). So if the wavelength in the </a:t>
                </a:r>
                <a:r>
                  <a:rPr lang="en-US" i="1" dirty="0" err="1" smtClean="0"/>
                  <a:t>ith</a:t>
                </a:r>
                <a:r>
                  <a:rPr lang="en-US" i="1" dirty="0" smtClean="0"/>
                  <a:t> </a:t>
                </a:r>
                <a:r>
                  <a:rPr lang="en-US" dirty="0" smtClean="0"/>
                  <a:t>direction is </a:t>
                </a:r>
                <a:r>
                  <a:rPr lang="en-US" i="1" dirty="0" smtClean="0"/>
                  <a:t> </a:t>
                </a:r>
                <a:r>
                  <a:rPr lang="en-US" i="0"/>
                  <a:t>𝑙_𝑖</a:t>
                </a:r>
                <a:r>
                  <a:rPr lang="en-US" dirty="0" smtClean="0"/>
                  <a:t>, we should have approximately </a:t>
                </a:r>
              </a:p>
              <a:p>
                <a:r>
                  <a:rPr lang="en-US" i="0"/>
                  <a:t>𝜃_𝑖 (𝑙_𝑖∕6)^2=1</a:t>
                </a:r>
                <a:r>
                  <a:rPr lang="en-US" b="0" i="0" smtClean="0">
                    <a:latin typeface="Cambria Math"/>
                  </a:rPr>
                  <a:t>"         </a:t>
                </a:r>
                <a:r>
                  <a:rPr lang="en-US" i="0">
                    <a:latin typeface="Cambria Math"/>
                  </a:rPr>
                  <a:t>or</a:t>
                </a:r>
                <a:r>
                  <a:rPr lang="en-US" i="0"/>
                  <a:t>" 〖</a:t>
                </a:r>
                <a:r>
                  <a:rPr lang="en-US" b="0" i="0" smtClean="0">
                    <a:latin typeface="Cambria Math"/>
                  </a:rPr>
                  <a:t>          </a:t>
                </a:r>
                <a:r>
                  <a:rPr lang="en-US" i="0"/>
                  <a:t>𝜃〗_𝑖=36∕𝑙_𝑖^2 </a:t>
                </a:r>
                <a:endParaRPr lang="en-US" dirty="0" smtClean="0"/>
              </a:p>
              <a:p>
                <a:r>
                  <a:rPr lang="en-US" dirty="0" smtClean="0"/>
                  <a:t>So for the function </a:t>
                </a:r>
                <a:r>
                  <a:rPr lang="en-US" i="0">
                    <a:latin typeface="Cambria Math"/>
                  </a:rPr>
                  <a:t>├ </a:t>
                </a:r>
                <a:r>
                  <a:rPr lang="en-US" i="0">
                    <a:latin typeface="Cambria Math"/>
                  </a:rPr>
                  <a:t>𝑦=sin(𝑥_1)∗sin(5𝑥_2 )</a:t>
                </a:r>
                <a:r>
                  <a:rPr lang="en-US" dirty="0"/>
                  <a:t> </a:t>
                </a:r>
                <a:r>
                  <a:rPr lang="en-US" dirty="0" smtClean="0"/>
                  <a:t> we have </a:t>
                </a:r>
                <a:r>
                  <a:rPr lang="en-US" i="0"/>
                  <a:t>𝑙_1≈6,</a:t>
                </a:r>
                <a:r>
                  <a:rPr lang="en-US" i="0">
                    <a:latin typeface="Cambria Math"/>
                  </a:rPr>
                  <a:t>"  </a:t>
                </a:r>
                <a:r>
                  <a:rPr lang="en-US" i="0"/>
                  <a:t>" 𝑙_2≈1.2</a:t>
                </a:r>
                <a:r>
                  <a:rPr lang="en-US" dirty="0" smtClean="0"/>
                  <a:t> so we should use </a:t>
                </a:r>
                <a:r>
                  <a:rPr lang="en-US" i="0">
                    <a:latin typeface="Cambria Math"/>
                  </a:rPr>
                  <a:t>𝜃_1≈1," " 𝜃_2≈25</a:t>
                </a:r>
                <a:r>
                  <a:rPr lang="en-US" dirty="0" smtClean="0"/>
                  <a:t>.</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D5B0F82D-3C3D-41B4-AB9B-198681FA425A}" type="slidenum">
              <a:rPr lang="en-US" smtClean="0"/>
              <a:t>17</a:t>
            </a:fld>
            <a:endParaRPr lang="en-US"/>
          </a:p>
        </p:txBody>
      </p:sp>
      <p:graphicFrame>
        <p:nvGraphicFramePr>
          <p:cNvPr id="5" name="Object 4"/>
          <p:cNvGraphicFramePr>
            <a:graphicFrameLocks noChangeAspect="1"/>
          </p:cNvGraphicFramePr>
          <p:nvPr/>
        </p:nvGraphicFramePr>
        <p:xfrm>
          <a:off x="6248400" y="32766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5" name="Object 4"/>
                      <p:cNvPicPr/>
                      <p:nvPr/>
                    </p:nvPicPr>
                    <p:blipFill>
                      <a:blip r:embed="rId4"/>
                      <a:stretch>
                        <a:fillRect/>
                      </a:stretch>
                    </p:blipFill>
                    <p:spPr>
                      <a:xfrm>
                        <a:off x="6248400" y="32766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345539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use subscripts to denote components of a vector, and superscript to identify data points. We are in </a:t>
                </a:r>
                <a:r>
                  <a:rPr lang="en-US" i="1" dirty="0"/>
                  <a:t>n </a:t>
                </a:r>
                <a:r>
                  <a:rPr lang="en-US" dirty="0"/>
                  <a:t>dimensional space, and we have </a:t>
                </a:r>
                <a14:m>
                  <m:oMath xmlns:m="http://schemas.openxmlformats.org/officeDocument/2006/math">
                    <m:sSub>
                      <m:sSubPr>
                        <m:ctrlPr>
                          <a:rPr lang="en-US" i="1">
                            <a:latin typeface="Cambria Math" panose="02040503050406030204" pitchFamily="18" charset="0"/>
                          </a:rPr>
                        </m:ctrlPr>
                      </m:sSubPr>
                      <m:e>
                        <m:r>
                          <a:rPr lang="en-US" i="1">
                            <a:latin typeface="Cambria Math"/>
                          </a:rPr>
                          <m:t>𝑛</m:t>
                        </m:r>
                      </m:e>
                      <m:sub>
                        <m:r>
                          <a:rPr lang="en-US" i="1">
                            <a:latin typeface="Cambria Math"/>
                          </a:rPr>
                          <m:t>𝑦</m:t>
                        </m:r>
                      </m:sub>
                    </m:sSub>
                  </m:oMath>
                </a14:m>
                <a:r>
                  <a:rPr lang="en-US" dirty="0"/>
                  <a:t> data points.</a:t>
                </a:r>
              </a:p>
              <a:p>
                <a:endParaRPr lang="en-US" dirty="0"/>
              </a:p>
              <a:p>
                <a:r>
                  <a:rPr lang="en-US" dirty="0"/>
                  <a:t>In the process of fitting the data, we will also need to estimate the decay rates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𝑘</m:t>
                        </m:r>
                      </m:sub>
                    </m:sSub>
                  </m:oMath>
                </a14:m>
                <a:r>
                  <a:rPr lang="en-US" dirty="0"/>
                  <a:t> and the standard deviation </a:t>
                </a:r>
                <a14:m>
                  <m:oMath xmlns:m="http://schemas.openxmlformats.org/officeDocument/2006/math">
                    <m:r>
                      <a:rPr lang="en-US" i="1">
                        <a:latin typeface="Cambria Math"/>
                      </a:rPr>
                      <m:t>𝜎</m:t>
                    </m:r>
                  </m:oMath>
                </a14:m>
                <a:r>
                  <a:rPr lang="en-US" dirty="0"/>
                  <a:t>. The standard deviation will be small when the data is dense. Dense means that we have more than enough points to describe the waviness of the function. That means that the distance from one point to the nearest one should be an order of magnitude less than the wavelength of the function.</a:t>
                </a:r>
              </a:p>
            </p:txBody>
          </p:sp>
        </mc:Choice>
        <mc:Fallback xmlns="">
          <p:sp>
            <p:nvSpPr>
              <p:cNvPr id="3" name="Notes Placeholder 2"/>
              <p:cNvSpPr>
                <a:spLocks noGrp="1"/>
              </p:cNvSpPr>
              <p:nvPr>
                <p:ph type="body" idx="1"/>
              </p:nvPr>
            </p:nvSpPr>
            <p:spPr/>
            <p:txBody>
              <a:bodyPr/>
              <a:lstStyle/>
              <a:p>
                <a:r>
                  <a:rPr lang="en-US" dirty="0" smtClean="0"/>
                  <a:t>We use subscripts to denote components of a vector, and superscript to identify data points. We are in </a:t>
                </a:r>
                <a:r>
                  <a:rPr lang="en-US" i="1" dirty="0" smtClean="0"/>
                  <a:t>n </a:t>
                </a:r>
                <a:r>
                  <a:rPr lang="en-US" dirty="0" smtClean="0"/>
                  <a:t>dimensional space, and we have </a:t>
                </a:r>
                <a:r>
                  <a:rPr lang="en-US" i="0">
                    <a:latin typeface="Cambria Math"/>
                  </a:rPr>
                  <a:t>𝑛_𝑦</a:t>
                </a:r>
                <a:r>
                  <a:rPr lang="en-US" dirty="0"/>
                  <a:t> </a:t>
                </a:r>
                <a:r>
                  <a:rPr lang="en-US" dirty="0" smtClean="0"/>
                  <a:t>data points.</a:t>
                </a:r>
              </a:p>
              <a:p>
                <a:endParaRPr lang="en-US" dirty="0"/>
              </a:p>
              <a:p>
                <a:r>
                  <a:rPr lang="en-US" dirty="0" smtClean="0"/>
                  <a:t>In the process of fitting the data, we will also need to estimate the decay rates </a:t>
                </a:r>
                <a:r>
                  <a:rPr lang="en-US" i="0">
                    <a:latin typeface="Cambria Math"/>
                  </a:rPr>
                  <a:t>𝜃_𝑘</a:t>
                </a:r>
                <a:r>
                  <a:rPr lang="en-US" dirty="0" smtClean="0"/>
                  <a:t> and the standard deviation </a:t>
                </a:r>
                <a:r>
                  <a:rPr lang="en-US" i="0">
                    <a:latin typeface="Cambria Math"/>
                  </a:rPr>
                  <a:t>𝜎</a:t>
                </a:r>
                <a:r>
                  <a:rPr lang="en-US" dirty="0" smtClean="0"/>
                  <a:t>. The standard deviation will be small when the data is dense. Dense means that we have more than enough points to describe the waviness of the function. That means that the distance from one point to the nearest one should be an order of magnitude less than the wavelength of the function..</a:t>
                </a:r>
                <a:endParaRPr lang="en-US" dirty="0"/>
              </a:p>
            </p:txBody>
          </p:sp>
        </mc:Fallback>
      </mc:AlternateContent>
      <p:sp>
        <p:nvSpPr>
          <p:cNvPr id="4" name="Slide Number Placeholder 3"/>
          <p:cNvSpPr>
            <a:spLocks noGrp="1"/>
          </p:cNvSpPr>
          <p:nvPr>
            <p:ph type="sldNum" sz="quarter" idx="10"/>
          </p:nvPr>
        </p:nvSpPr>
        <p:spPr/>
        <p:txBody>
          <a:bodyPr/>
          <a:lstStyle/>
          <a:p>
            <a:fld id="{D5B0F82D-3C3D-41B4-AB9B-198681FA425A}" type="slidenum">
              <a:rPr lang="en-US" smtClean="0"/>
              <a:t>18</a:t>
            </a:fld>
            <a:endParaRPr lang="en-US"/>
          </a:p>
        </p:txBody>
      </p:sp>
    </p:spTree>
    <p:extLst>
      <p:ext uri="{BB962C8B-B14F-4D97-AF65-F5344CB8AC3E}">
        <p14:creationId xmlns:p14="http://schemas.microsoft.com/office/powerpoint/2010/main" val="194440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form of the surrogate for ordinary </a:t>
                </a:r>
                <a:r>
                  <a:rPr lang="en-US" dirty="0" err="1"/>
                  <a:t>kriging</a:t>
                </a:r>
                <a:r>
                  <a:rPr lang="en-US" dirty="0"/>
                  <a:t> is</a:t>
                </a:r>
              </a:p>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r>
                        <a:rPr lang="en-US">
                          <a:latin typeface="Cambria Math"/>
                        </a:rPr>
                        <m:t>(</m:t>
                      </m:r>
                      <m:r>
                        <a:rPr lang="en-US" b="1">
                          <a:latin typeface="Cambria Math"/>
                        </a:rPr>
                        <m:t>𝐱</m:t>
                      </m:r>
                      <m:r>
                        <a:rPr lang="en-US">
                          <a:latin typeface="Cambria Math"/>
                        </a:rPr>
                        <m:t>)=</m:t>
                      </m:r>
                      <m:acc>
                        <m:accPr>
                          <m:chr m:val="̂"/>
                          <m:ctrlPr>
                            <a:rPr lang="en-US" i="1">
                              <a:latin typeface="Cambria Math" panose="02040503050406030204" pitchFamily="18" charset="0"/>
                            </a:rPr>
                          </m:ctrlPr>
                        </m:accPr>
                        <m:e>
                          <m:r>
                            <a:rPr lang="en-US" i="1">
                              <a:latin typeface="Cambria Math"/>
                            </a:rPr>
                            <m:t>𝜇</m:t>
                          </m:r>
                        </m:e>
                      </m:acc>
                      <m:r>
                        <a:rPr lang="en-US">
                          <a:latin typeface="Cambria Math"/>
                        </a:rPr>
                        <m:t>+</m:t>
                      </m:r>
                      <m:sSup>
                        <m:sSupPr>
                          <m:ctrlPr>
                            <a:rPr lang="en-US" i="1">
                              <a:latin typeface="Cambria Math" panose="02040503050406030204" pitchFamily="18" charset="0"/>
                            </a:rPr>
                          </m:ctrlPr>
                        </m:sSupPr>
                        <m:e>
                          <m:r>
                            <a:rPr lang="en-US" b="1">
                              <a:latin typeface="Cambria Math"/>
                            </a:rPr>
                            <m:t>𝐫</m:t>
                          </m:r>
                        </m:e>
                        <m:sup>
                          <m:r>
                            <a:rPr lang="en-US" i="1">
                              <a:latin typeface="Cambria Math"/>
                            </a:rPr>
                            <m:t>𝑇</m:t>
                          </m:r>
                        </m:sup>
                      </m:sSup>
                      <m:sSup>
                        <m:sSupPr>
                          <m:ctrlPr>
                            <a:rPr lang="en-US" i="1">
                              <a:latin typeface="Cambria Math" panose="02040503050406030204" pitchFamily="18" charset="0"/>
                            </a:rPr>
                          </m:ctrlPr>
                        </m:sSupPr>
                        <m:e>
                          <m:r>
                            <a:rPr lang="en-US" i="1">
                              <a:latin typeface="Cambria Math"/>
                            </a:rPr>
                            <m:t>𝑅</m:t>
                          </m:r>
                        </m:e>
                        <m:sup>
                          <m:r>
                            <a:rPr lang="en-US">
                              <a:latin typeface="Cambria Math"/>
                            </a:rPr>
                            <m:t>−1</m:t>
                          </m:r>
                        </m:sup>
                      </m:sSup>
                      <m:r>
                        <a:rPr lang="en-US" b="1">
                          <a:latin typeface="Cambria Math"/>
                        </a:rPr>
                        <m:t>𝐲</m:t>
                      </m:r>
                      <m:r>
                        <a:rPr lang="en-US">
                          <a:latin typeface="Cambria Math"/>
                        </a:rPr>
                        <m:t>=</m:t>
                      </m:r>
                      <m:acc>
                        <m:accPr>
                          <m:chr m:val="̂"/>
                          <m:ctrlPr>
                            <a:rPr lang="en-US" i="1">
                              <a:latin typeface="Cambria Math" panose="02040503050406030204" pitchFamily="18" charset="0"/>
                            </a:rPr>
                          </m:ctrlPr>
                        </m:accPr>
                        <m:e>
                          <m:r>
                            <a:rPr lang="en-US" i="1">
                              <a:latin typeface="Cambria Math"/>
                            </a:rPr>
                            <m:t>𝜇</m:t>
                          </m:r>
                        </m:e>
                      </m:acc>
                      <m:r>
                        <a:rPr lang="en-US">
                          <a:latin typeface="Cambria Math"/>
                        </a:rPr>
                        <m:t>+</m:t>
                      </m:r>
                      <m:sSup>
                        <m:sSupPr>
                          <m:ctrlPr>
                            <a:rPr lang="en-US" i="1">
                              <a:latin typeface="Cambria Math" panose="02040503050406030204" pitchFamily="18" charset="0"/>
                            </a:rPr>
                          </m:ctrlPr>
                        </m:sSupPr>
                        <m:e>
                          <m:r>
                            <a:rPr lang="en-US" b="1">
                              <a:latin typeface="Cambria Math"/>
                            </a:rPr>
                            <m:t>𝐛</m:t>
                          </m:r>
                        </m:e>
                        <m:sup>
                          <m:r>
                            <a:rPr lang="en-US" i="1">
                              <a:latin typeface="Cambria Math"/>
                            </a:rPr>
                            <m:t>𝑇</m:t>
                          </m:r>
                        </m:sup>
                      </m:sSup>
                      <m:r>
                        <a:rPr lang="en-US" b="1">
                          <a:latin typeface="Cambria Math"/>
                        </a:rPr>
                        <m:t>𝐫</m:t>
                      </m:r>
                    </m:oMath>
                  </m:oMathPara>
                </a14:m>
                <a:endParaRPr lang="en-US" dirty="0"/>
              </a:p>
              <a:p>
                <a:r>
                  <a:rPr lang="en-US" dirty="0"/>
                  <a:t>Where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𝜇</m:t>
                        </m:r>
                      </m:e>
                    </m:acc>
                  </m:oMath>
                </a14:m>
                <a:r>
                  <a:rPr lang="en-US" dirty="0"/>
                  <a:t> is the constant, the estimated mean value. The vector </a:t>
                </a:r>
                <a:r>
                  <a:rPr lang="en-US" b="1" i="1" dirty="0"/>
                  <a:t>b</a:t>
                </a:r>
                <a:r>
                  <a:rPr lang="en-US" dirty="0"/>
                  <a:t> of coefficient is  </a:t>
                </a:r>
                <a14:m>
                  <m:oMath xmlns:m="http://schemas.openxmlformats.org/officeDocument/2006/math">
                    <m:sSup>
                      <m:sSupPr>
                        <m:ctrlPr>
                          <a:rPr lang="en-US" i="1">
                            <a:latin typeface="Cambria Math" panose="02040503050406030204" pitchFamily="18" charset="0"/>
                          </a:rPr>
                        </m:ctrlPr>
                      </m:sSupPr>
                      <m:e>
                        <m:r>
                          <a:rPr lang="en-US" b="1" i="1" smtClean="0">
                            <a:latin typeface="Cambria Math"/>
                          </a:rPr>
                          <m:t>𝒃</m:t>
                        </m:r>
                        <m:r>
                          <a:rPr lang="en-US" b="1" i="1" smtClean="0">
                            <a:latin typeface="Cambria Math"/>
                          </a:rPr>
                          <m:t>=</m:t>
                        </m:r>
                        <m:r>
                          <a:rPr lang="en-US" i="1">
                            <a:latin typeface="Cambria Math"/>
                          </a:rPr>
                          <m:t>𝑅</m:t>
                        </m:r>
                      </m:e>
                      <m:sup>
                        <m:r>
                          <a:rPr lang="en-US">
                            <a:latin typeface="Cambria Math"/>
                          </a:rPr>
                          <m:t>−1</m:t>
                        </m:r>
                      </m:sup>
                    </m:sSup>
                    <m:r>
                      <a:rPr lang="en-US" b="1">
                        <a:latin typeface="Cambria Math"/>
                      </a:rPr>
                      <m:t>𝐲</m:t>
                    </m:r>
                  </m:oMath>
                </a14:m>
                <a:r>
                  <a:rPr lang="en-US" dirty="0"/>
                  <a:t>, and the shape functions that it multiplies are  the exponentials</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𝑖</m:t>
                          </m:r>
                        </m:sub>
                      </m:sSub>
                      <m:r>
                        <a:rPr lang="en-US">
                          <a:latin typeface="Cambria Math"/>
                        </a:rPr>
                        <m:t>=</m:t>
                      </m:r>
                      <m:r>
                        <m:rPr>
                          <m:sty m:val="p"/>
                        </m:rPr>
                        <a:rPr lang="en-US">
                          <a:latin typeface="Cambria Math"/>
                        </a:rPr>
                        <m:t>exp</m:t>
                      </m:r>
                      <m:d>
                        <m:dPr>
                          <m:ctrlPr>
                            <a:rPr lang="en-US" i="1">
                              <a:latin typeface="Cambria Math" panose="02040503050406030204" pitchFamily="18" charset="0"/>
                            </a:rPr>
                          </m:ctrlPr>
                        </m:dPr>
                        <m:e>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𝑘</m:t>
                              </m:r>
                              <m:r>
                                <a:rPr lang="en-US">
                                  <a:latin typeface="Cambria Math"/>
                                </a:rPr>
                                <m:t>=1</m:t>
                              </m:r>
                            </m:sub>
                            <m:sup>
                              <m:r>
                                <a:rPr lang="en-US" i="1">
                                  <a:latin typeface="Cambria Math"/>
                                </a:rPr>
                                <m:t>𝑛</m:t>
                              </m:r>
                            </m:sup>
                            <m:e>
                              <m:sSub>
                                <m:sSubPr>
                                  <m:ctrlPr>
                                    <a:rPr lang="en-US" i="1">
                                      <a:latin typeface="Cambria Math" panose="02040503050406030204" pitchFamily="18" charset="0"/>
                                    </a:rPr>
                                  </m:ctrlPr>
                                </m:sSubPr>
                                <m:e>
                                  <m:r>
                                    <a:rPr lang="en-US" i="1">
                                      <a:latin typeface="Cambria Math"/>
                                    </a:rPr>
                                    <m:t>𝜃</m:t>
                                  </m:r>
                                </m:e>
                                <m:sub>
                                  <m:r>
                                    <a:rPr lang="en-US" i="1">
                                      <a:latin typeface="Cambria Math"/>
                                    </a:rPr>
                                    <m:t>𝑘</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𝑥</m:t>
                                          </m:r>
                                        </m:e>
                                        <m:sub>
                                          <m:r>
                                            <a:rPr lang="en-US" i="1">
                                              <a:latin typeface="Cambria Math"/>
                                            </a:rPr>
                                            <m:t>𝑘</m:t>
                                          </m:r>
                                        </m:sub>
                                        <m:sup>
                                          <m:d>
                                            <m:dPr>
                                              <m:ctrlPr>
                                                <a:rPr lang="en-US" i="1">
                                                  <a:latin typeface="Cambria Math" panose="02040503050406030204" pitchFamily="18" charset="0"/>
                                                </a:rPr>
                                              </m:ctrlPr>
                                            </m:dPr>
                                            <m:e>
                                              <m:r>
                                                <a:rPr lang="en-US" i="1">
                                                  <a:latin typeface="Cambria Math"/>
                                                </a:rPr>
                                                <m:t>𝑖</m:t>
                                              </m:r>
                                            </m:e>
                                          </m:d>
                                        </m:sup>
                                      </m:sSubSup>
                                      <m:r>
                                        <a:rPr lang="en-US">
                                          <a:latin typeface="Cambria Math"/>
                                        </a:rPr>
                                        <m:t>−</m:t>
                                      </m:r>
                                      <m:sSubSup>
                                        <m:sSubSupPr>
                                          <m:ctrlPr>
                                            <a:rPr lang="en-US" i="1">
                                              <a:latin typeface="Cambria Math" panose="02040503050406030204" pitchFamily="18" charset="0"/>
                                            </a:rPr>
                                          </m:ctrlPr>
                                        </m:sSubSupPr>
                                        <m:e>
                                          <m:r>
                                            <a:rPr lang="en-US" i="1">
                                              <a:latin typeface="Cambria Math"/>
                                            </a:rPr>
                                            <m:t>𝑥</m:t>
                                          </m:r>
                                        </m:e>
                                        <m:sub>
                                          <m:r>
                                            <a:rPr lang="en-US" i="1">
                                              <a:latin typeface="Cambria Math"/>
                                            </a:rPr>
                                            <m:t>𝑘</m:t>
                                          </m:r>
                                        </m:sub>
                                        <m:sup/>
                                      </m:sSubSup>
                                    </m:e>
                                  </m:d>
                                </m:e>
                                <m:sup>
                                  <m:r>
                                    <a:rPr lang="en-US">
                                      <a:latin typeface="Cambria Math"/>
                                    </a:rPr>
                                    <m:t>2</m:t>
                                  </m:r>
                                </m:sup>
                              </m:sSup>
                            </m:e>
                          </m:nary>
                        </m:e>
                      </m:d>
                    </m:oMath>
                  </m:oMathPara>
                </a14:m>
                <a:endParaRPr lang="en-US" dirty="0"/>
              </a:p>
              <a:p>
                <a:r>
                  <a:rPr lang="en-US" dirty="0"/>
                  <a:t>So </a:t>
                </a:r>
                <a:r>
                  <a:rPr lang="en-US" dirty="0" err="1"/>
                  <a:t>kriging</a:t>
                </a:r>
                <a:r>
                  <a:rPr lang="en-US" dirty="0"/>
                  <a:t>  is similar to linear regression, which is a linear combination of unknown coefficients time known shape function. However, there are two important differences. First the shape functions are not known, in that the decay rates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𝑘</m:t>
                        </m:r>
                      </m:sub>
                    </m:sSub>
                  </m:oMath>
                </a14:m>
                <a:r>
                  <a:rPr lang="en-US" dirty="0"/>
                  <a:t> will be estimated from the data (in the next slide). Second, the coefficients are not found by minimizing the </a:t>
                </a:r>
                <a:r>
                  <a:rPr lang="en-US" dirty="0" err="1"/>
                  <a:t>rms</a:t>
                </a:r>
                <a:r>
                  <a:rPr lang="en-US" dirty="0"/>
                  <a:t> error at the data points (which is zero, because the data is exactly interpolated). </a:t>
                </a:r>
              </a:p>
              <a:p>
                <a:endParaRPr lang="en-US" dirty="0"/>
              </a:p>
              <a:p>
                <a:r>
                  <a:rPr lang="en-US" dirty="0"/>
                  <a:t>Note that since the exponentials decay away from the data points, when we are far from all data points the prediction will be close to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𝜇</m:t>
                        </m:r>
                      </m:e>
                    </m:acc>
                  </m:oMath>
                </a14:m>
                <a:r>
                  <a:rPr lang="en-US" dirty="0"/>
                  <a:t> . So ordinary </a:t>
                </a:r>
                <a:r>
                  <a:rPr lang="en-US" dirty="0" err="1"/>
                  <a:t>kriging</a:t>
                </a:r>
                <a:r>
                  <a:rPr lang="en-US" dirty="0"/>
                  <a:t> is not good for substantial extrapolation. If we expect to need to extrapolate far from data points, we should use universal </a:t>
                </a:r>
                <a:r>
                  <a:rPr lang="en-US" dirty="0" err="1"/>
                  <a:t>kriging</a:t>
                </a:r>
                <a:r>
                  <a:rPr lang="en-US" dirty="0"/>
                  <a:t> with a trend.</a:t>
                </a:r>
              </a:p>
            </p:txBody>
          </p:sp>
        </mc:Choice>
        <mc:Fallback xmlns="">
          <p:sp>
            <p:nvSpPr>
              <p:cNvPr id="3" name="Notes Placeholder 2"/>
              <p:cNvSpPr>
                <a:spLocks noGrp="1"/>
              </p:cNvSpPr>
              <p:nvPr>
                <p:ph type="body" idx="1"/>
              </p:nvPr>
            </p:nvSpPr>
            <p:spPr/>
            <p:txBody>
              <a:bodyPr/>
              <a:lstStyle/>
              <a:p>
                <a:r>
                  <a:rPr lang="en-US" dirty="0" smtClean="0"/>
                  <a:t>The form of the surrogate for ordinary </a:t>
                </a:r>
                <a:r>
                  <a:rPr lang="en-US" dirty="0" err="1" smtClean="0"/>
                  <a:t>kriging</a:t>
                </a:r>
                <a:r>
                  <a:rPr lang="en-US" dirty="0" smtClean="0"/>
                  <a:t> is</a:t>
                </a:r>
              </a:p>
              <a:p>
                <a:r>
                  <a:rPr lang="en-US" i="0"/>
                  <a:t>𝑦 ̂(</a:t>
                </a:r>
                <a:r>
                  <a:rPr lang="en-US" b="1" i="0"/>
                  <a:t>𝐱</a:t>
                </a:r>
                <a:r>
                  <a:rPr lang="en-US" i="0"/>
                  <a:t>)=𝜇 ̂+</a:t>
                </a:r>
                <a:r>
                  <a:rPr lang="en-US" b="1" i="0"/>
                  <a:t>𝐫^</a:t>
                </a:r>
                <a:r>
                  <a:rPr lang="en-US" i="0"/>
                  <a:t>𝑇 𝑅^(−1)</a:t>
                </a:r>
                <a:r>
                  <a:rPr lang="en-US" b="1" i="0"/>
                  <a:t> 𝐲</a:t>
                </a:r>
                <a:r>
                  <a:rPr lang="en-US" i="0"/>
                  <a:t>=𝜇 ̂+</a:t>
                </a:r>
                <a:r>
                  <a:rPr lang="en-US" b="1" i="0"/>
                  <a:t>𝐛^</a:t>
                </a:r>
                <a:r>
                  <a:rPr lang="en-US" i="0"/>
                  <a:t>𝑇</a:t>
                </a:r>
                <a:r>
                  <a:rPr lang="en-US" b="1" i="0"/>
                  <a:t> 𝐫</a:t>
                </a:r>
                <a:endParaRPr lang="en-US" dirty="0" smtClean="0"/>
              </a:p>
              <a:p>
                <a:r>
                  <a:rPr lang="en-US" dirty="0" smtClean="0"/>
                  <a:t>Where </a:t>
                </a:r>
                <a:r>
                  <a:rPr lang="en-US" i="0"/>
                  <a:t>𝜇 ̂</a:t>
                </a:r>
                <a:r>
                  <a:rPr lang="en-US" dirty="0" smtClean="0"/>
                  <a:t> is the constant, the estimated mean value. The vector </a:t>
                </a:r>
                <a:r>
                  <a:rPr lang="en-US" b="1" i="1" dirty="0" smtClean="0"/>
                  <a:t>b</a:t>
                </a:r>
                <a:r>
                  <a:rPr lang="en-US" dirty="0" smtClean="0"/>
                  <a:t> of coefficient is  </a:t>
                </a:r>
                <a:r>
                  <a:rPr lang="en-US" i="0"/>
                  <a:t>〖</a:t>
                </a:r>
                <a:r>
                  <a:rPr lang="en-US" b="1" i="0" smtClean="0">
                    <a:latin typeface="Cambria Math"/>
                  </a:rPr>
                  <a:t>𝒃=</a:t>
                </a:r>
                <a:r>
                  <a:rPr lang="en-US" i="0"/>
                  <a:t>𝑅〗^(−1)</a:t>
                </a:r>
                <a:r>
                  <a:rPr lang="en-US" b="1" i="0"/>
                  <a:t> 𝐲</a:t>
                </a:r>
                <a:r>
                  <a:rPr lang="en-US" dirty="0" smtClean="0"/>
                  <a:t>, and the shape functions that it multiplies are  the exponentials</a:t>
                </a:r>
              </a:p>
              <a:p>
                <a:r>
                  <a:rPr lang="en-US" i="0"/>
                  <a:t>𝑟_𝑖=exp(−∑129_(𝑘=1)^𝑛▒〖𝜃_𝑘 (𝑥_𝑘^((𝑖) )−𝑥_𝑘^  )^2 〗)</a:t>
                </a:r>
                <a:endParaRPr lang="en-US" dirty="0" smtClean="0"/>
              </a:p>
              <a:p>
                <a:r>
                  <a:rPr lang="en-US" dirty="0" smtClean="0"/>
                  <a:t>So </a:t>
                </a:r>
                <a:r>
                  <a:rPr lang="en-US" dirty="0" err="1" smtClean="0"/>
                  <a:t>kriging</a:t>
                </a:r>
                <a:r>
                  <a:rPr lang="en-US" dirty="0" smtClean="0"/>
                  <a:t>  is similar to linear regression, which is a linear combination of unknown coefficients time known shape function. However, there are two important differences. First the shape functions are not known, in that the decay rates </a:t>
                </a:r>
                <a:r>
                  <a:rPr lang="en-US" i="0">
                    <a:latin typeface="Cambria Math"/>
                  </a:rPr>
                  <a:t>𝜃_𝑘</a:t>
                </a:r>
                <a:r>
                  <a:rPr lang="en-US" dirty="0" smtClean="0"/>
                  <a:t> will be estimated from the data (in the next slide). Second, the coefficients are not found by minimizing the </a:t>
                </a:r>
                <a:r>
                  <a:rPr lang="en-US" dirty="0" err="1" smtClean="0"/>
                  <a:t>rms</a:t>
                </a:r>
                <a:r>
                  <a:rPr lang="en-US" dirty="0" smtClean="0"/>
                  <a:t> error at the data points (which is zero, because the data is exactly interpolated). </a:t>
                </a:r>
              </a:p>
              <a:p>
                <a:endParaRPr lang="en-US" dirty="0"/>
              </a:p>
              <a:p>
                <a:r>
                  <a:rPr lang="en-US" dirty="0" smtClean="0"/>
                  <a:t>Note that since the exponentials decay away from the data points, when we are far from all data points the prediction will be close to </a:t>
                </a:r>
                <a:r>
                  <a:rPr lang="en-US" i="0">
                    <a:latin typeface="Cambria Math"/>
                  </a:rPr>
                  <a:t>𝜇 ̂</a:t>
                </a:r>
                <a:r>
                  <a:rPr lang="en-US" dirty="0"/>
                  <a:t> </a:t>
                </a:r>
                <a:r>
                  <a:rPr lang="en-US" dirty="0" smtClean="0"/>
                  <a:t>. So ordinary </a:t>
                </a:r>
                <a:r>
                  <a:rPr lang="en-US" dirty="0" err="1" smtClean="0"/>
                  <a:t>kriging</a:t>
                </a:r>
                <a:r>
                  <a:rPr lang="en-US" dirty="0" smtClean="0"/>
                  <a:t> is not good for substantial extrapolation. If we expect to need to extrapolate far from data points, we should use universal </a:t>
                </a:r>
                <a:r>
                  <a:rPr lang="en-US" dirty="0" err="1" smtClean="0"/>
                  <a:t>kriging</a:t>
                </a:r>
                <a:r>
                  <a:rPr lang="en-US" dirty="0" smtClean="0"/>
                  <a:t> with a trend.</a:t>
                </a:r>
                <a:endParaRPr lang="en-US" dirty="0"/>
              </a:p>
            </p:txBody>
          </p:sp>
        </mc:Fallback>
      </mc:AlternateContent>
      <p:sp>
        <p:nvSpPr>
          <p:cNvPr id="4" name="Slide Number Placeholder 3"/>
          <p:cNvSpPr>
            <a:spLocks noGrp="1"/>
          </p:cNvSpPr>
          <p:nvPr>
            <p:ph type="sldNum" sz="quarter" idx="10"/>
          </p:nvPr>
        </p:nvSpPr>
        <p:spPr/>
        <p:txBody>
          <a:bodyPr/>
          <a:lstStyle/>
          <a:p>
            <a:fld id="{D5B0F82D-3C3D-41B4-AB9B-198681FA425A}" type="slidenum">
              <a:rPr lang="en-US" smtClean="0"/>
              <a:t>33</a:t>
            </a:fld>
            <a:endParaRPr lang="en-US"/>
          </a:p>
        </p:txBody>
      </p:sp>
    </p:spTree>
    <p:extLst>
      <p:ext uri="{BB962C8B-B14F-4D97-AF65-F5344CB8AC3E}">
        <p14:creationId xmlns:p14="http://schemas.microsoft.com/office/powerpoint/2010/main" val="66402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17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26" name="제목 1"/>
          <p:cNvSpPr>
            <a:spLocks noGrp="1"/>
          </p:cNvSpPr>
          <p:nvPr>
            <p:ph type="ctrTitle"/>
          </p:nvPr>
        </p:nvSpPr>
        <p:spPr>
          <a:xfrm>
            <a:off x="685800" y="2130425"/>
            <a:ext cx="7772400" cy="1470025"/>
          </a:xfrm>
        </p:spPr>
        <p:txBody>
          <a:bodyPr/>
          <a:lstStyle>
            <a:lvl1pPr>
              <a:defRPr sz="3600">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63654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12" name="슬라이드 번호 개체 틀 5"/>
          <p:cNvSpPr txBox="1">
            <a:spLocks/>
          </p:cNvSpPr>
          <p:nvPr userDrawn="1"/>
        </p:nvSpPr>
        <p:spPr>
          <a:xfrm>
            <a:off x="8439654" y="652346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srgbClr val="FFC000"/>
                </a:solidFill>
                <a:latin typeface="Arial" pitchFamily="34" charset="0"/>
                <a:cs typeface="Arial" pitchFamily="34" charset="0"/>
              </a:rPr>
              <a:pPr>
                <a:defRPr/>
              </a:pPr>
              <a:t>‹#›</a:t>
            </a:fld>
            <a:endParaRPr lang="en-US" sz="1400" dirty="0">
              <a:solidFill>
                <a:srgbClr val="FFC000"/>
              </a:solidFill>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7439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6A22A3-8932-43AB-904B-EF6023127FE2}" type="datetimeFigureOut">
              <a:rPr lang="en-US" smtClean="0"/>
              <a:t>10/16/2025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D85C0-2F9A-475A-B9D7-607A26F510EA}" type="slidenum">
              <a:rPr lang="en-US" smtClean="0"/>
              <a:t>‹#›</a:t>
            </a:fld>
            <a:endParaRPr lang="en-US"/>
          </a:p>
        </p:txBody>
      </p:sp>
    </p:spTree>
    <p:extLst>
      <p:ext uri="{BB962C8B-B14F-4D97-AF65-F5344CB8AC3E}">
        <p14:creationId xmlns:p14="http://schemas.microsoft.com/office/powerpoint/2010/main" val="777121875"/>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6.png"/><Relationship Id="rId7" Type="http://schemas.openxmlformats.org/officeDocument/2006/relationships/image" Target="../media/image23.wmf"/><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24.wmf"/></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8" Type="http://schemas.openxmlformats.org/officeDocument/2006/relationships/image" Target="../media/image73.png"/><Relationship Id="rId7"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3810.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0.pn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 Id="rId5" Type="http://schemas.openxmlformats.org/officeDocument/2006/relationships/image" Target="../media/image87.pn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7" Type="http://schemas.openxmlformats.org/officeDocument/2006/relationships/image" Target="../media/image91.png"/><Relationship Id="rId2" Type="http://schemas.openxmlformats.org/officeDocument/2006/relationships/image" Target="../media/image88.png"/><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790.png"/></Relationships>
</file>

<file path=ppt/slides/_rels/slide3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4.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830.png"/><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3.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1.png"/></Relationships>
</file>

<file path=ppt/slides/_rels/slide47.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4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xml"/><Relationship Id="rId4" Type="http://schemas.openxmlformats.org/officeDocument/2006/relationships/image" Target="../media/image131.png"/></Relationships>
</file>

<file path=ppt/slides/_rels/slide4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950.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4070.png"/><Relationship Id="rId3" Type="http://schemas.openxmlformats.org/officeDocument/2006/relationships/image" Target="../media/image58.emf"/><Relationship Id="rId7" Type="http://schemas.openxmlformats.org/officeDocument/2006/relationships/image" Target="../media/image406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135.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38.png"/><Relationship Id="rId1" Type="http://schemas.openxmlformats.org/officeDocument/2006/relationships/slideLayout" Target="../slideLayouts/slideLayout3.xml"/><Relationship Id="rId4" Type="http://schemas.openxmlformats.org/officeDocument/2006/relationships/image" Target="../media/image61.wmf"/></Relationships>
</file>

<file path=ppt/slides/_rels/slide5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40.png"/><Relationship Id="rId1" Type="http://schemas.openxmlformats.org/officeDocument/2006/relationships/slideLayout" Target="../slideLayouts/slideLayout3.xml"/><Relationship Id="rId5" Type="http://schemas.openxmlformats.org/officeDocument/2006/relationships/image" Target="../media/image143.png"/><Relationship Id="rId4" Type="http://schemas.openxmlformats.org/officeDocument/2006/relationships/image" Target="../media/image142.png"/></Relationships>
</file>

<file path=ppt/slides/_rels/slide5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3.xml"/><Relationship Id="rId4" Type="http://schemas.openxmlformats.org/officeDocument/2006/relationships/image" Target="../media/image146.png"/></Relationships>
</file>

<file path=ppt/slides/_rels/slide55.xml.rels><?xml version="1.0" encoding="UTF-8" standalone="yes"?>
<Relationships xmlns="http://schemas.openxmlformats.org/package/2006/relationships"><Relationship Id="rId13" Type="http://schemas.openxmlformats.org/officeDocument/2006/relationships/image" Target="../media/image151.png"/><Relationship Id="rId3" Type="http://schemas.openxmlformats.org/officeDocument/2006/relationships/image" Target="../media/image63.emf"/><Relationship Id="rId12"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Layout" Target="../slideLayouts/slideLayout3.xml"/><Relationship Id="rId11" Type="http://schemas.openxmlformats.org/officeDocument/2006/relationships/image" Target="../media/image4230.png"/><Relationship Id="rId10" Type="http://schemas.openxmlformats.org/officeDocument/2006/relationships/image" Target="../media/image422.png"/><Relationship Id="rId4" Type="http://schemas.openxmlformats.org/officeDocument/2006/relationships/image" Target="../media/image64.emf"/></Relationships>
</file>

<file path=ppt/slides/_rels/slide56.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3.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59.png"/><Relationship Id="rId1" Type="http://schemas.openxmlformats.org/officeDocument/2006/relationships/slideLayout" Target="../slideLayouts/slideLayout3.xml"/><Relationship Id="rId4" Type="http://schemas.openxmlformats.org/officeDocument/2006/relationships/image" Target="../media/image133.png"/></Relationships>
</file>

<file path=ppt/slides/_rels/slide5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3.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69.png"/><Relationship Id="rId1" Type="http://schemas.openxmlformats.org/officeDocument/2006/relationships/slideLayout" Target="../slideLayouts/slideLayout3.xml"/><Relationship Id="rId4" Type="http://schemas.openxmlformats.org/officeDocument/2006/relationships/image" Target="../media/image171.png"/></Relationships>
</file>

<file path=ppt/slides/_rels/slide62.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137.emf"/><Relationship Id="rId13" Type="http://schemas.openxmlformats.org/officeDocument/2006/relationships/image" Target="../media/image185.png"/><Relationship Id="rId3" Type="http://schemas.openxmlformats.org/officeDocument/2006/relationships/image" Target="../media/image175.png"/><Relationship Id="rId7" Type="http://schemas.openxmlformats.org/officeDocument/2006/relationships/image" Target="../media/image136.emf"/><Relationship Id="rId12" Type="http://schemas.openxmlformats.org/officeDocument/2006/relationships/image" Target="../media/image184.png"/><Relationship Id="rId2" Type="http://schemas.openxmlformats.org/officeDocument/2006/relationships/image" Target="../media/image174.png"/><Relationship Id="rId1" Type="http://schemas.openxmlformats.org/officeDocument/2006/relationships/slideLayout" Target="../slideLayouts/slideLayout3.xml"/><Relationship Id="rId6" Type="http://schemas.openxmlformats.org/officeDocument/2006/relationships/image" Target="../media/image135.emf"/><Relationship Id="rId11" Type="http://schemas.openxmlformats.org/officeDocument/2006/relationships/image" Target="../media/image183.png"/><Relationship Id="rId5" Type="http://schemas.openxmlformats.org/officeDocument/2006/relationships/image" Target="../media/image17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38.emf"/></Relationships>
</file>

<file path=ppt/slides/_rels/slide64.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39.emf"/><Relationship Id="rId7" Type="http://schemas.openxmlformats.org/officeDocument/2006/relationships/image" Target="../media/image192.png"/><Relationship Id="rId2" Type="http://schemas.openxmlformats.org/officeDocument/2006/relationships/image" Target="../media/image187.png"/><Relationship Id="rId1" Type="http://schemas.openxmlformats.org/officeDocument/2006/relationships/slideLayout" Target="../slideLayouts/slideLayout3.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40.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3.xml"/><Relationship Id="rId4" Type="http://schemas.openxmlformats.org/officeDocument/2006/relationships/image" Target="../media/image196.png"/></Relationships>
</file>

<file path=ppt/slides/_rels/slide68.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203.png"/><Relationship Id="rId1" Type="http://schemas.openxmlformats.org/officeDocument/2006/relationships/slideLayout" Target="../slideLayouts/slideLayout3.xml"/><Relationship Id="rId4" Type="http://schemas.openxmlformats.org/officeDocument/2006/relationships/image" Target="../media/image148.png"/></Relationships>
</file>

<file path=ppt/slides/_rels/slide76.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206.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3.xml"/><Relationship Id="rId5" Type="http://schemas.openxmlformats.org/officeDocument/2006/relationships/image" Target="../media/image211.png"/><Relationship Id="rId4" Type="http://schemas.openxmlformats.org/officeDocument/2006/relationships/image" Target="../media/image2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3.xml"/><Relationship Id="rId5" Type="http://schemas.openxmlformats.org/officeDocument/2006/relationships/image" Target="../media/image218.png"/><Relationship Id="rId4" Type="http://schemas.openxmlformats.org/officeDocument/2006/relationships/image" Target="../media/image217.png"/></Relationships>
</file>

<file path=ppt/slides/_rels/slide83.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219.png"/><Relationship Id="rId1" Type="http://schemas.openxmlformats.org/officeDocument/2006/relationships/slideLayout" Target="../slideLayouts/slideLayout3.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84.xml.rels><?xml version="1.0" encoding="UTF-8" standalone="yes"?>
<Relationships xmlns="http://schemas.openxmlformats.org/package/2006/relationships"><Relationship Id="rId3" Type="http://schemas.openxmlformats.org/officeDocument/2006/relationships/image" Target="../media/image226.png"/><Relationship Id="rId7" Type="http://schemas.openxmlformats.org/officeDocument/2006/relationships/image" Target="../media/image230.png"/><Relationship Id="rId2" Type="http://schemas.openxmlformats.org/officeDocument/2006/relationships/image" Target="../media/image225.png"/><Relationship Id="rId1" Type="http://schemas.openxmlformats.org/officeDocument/2006/relationships/slideLayout" Target="../slideLayouts/slideLayout3.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s>
</file>

<file path=ppt/slides/_rels/slide85.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232.png"/><Relationship Id="rId1" Type="http://schemas.openxmlformats.org/officeDocument/2006/relationships/slideLayout" Target="../slideLayouts/slideLayout3.xml"/><Relationship Id="rId4" Type="http://schemas.openxmlformats.org/officeDocument/2006/relationships/image" Target="../media/image162.emf"/></Relationships>
</file>

<file path=ppt/slides/_rels/slide88.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book cover with text&#10;&#10;AI-generated content may be incorrect.">
            <a:extLst>
              <a:ext uri="{FF2B5EF4-FFF2-40B4-BE49-F238E27FC236}">
                <a16:creationId xmlns:a16="http://schemas.microsoft.com/office/drawing/2014/main" id="{FA83E85F-B5E3-47FA-84CB-A11EF206515B}"/>
              </a:ext>
            </a:extLst>
          </p:cNvPr>
          <p:cNvPicPr>
            <a:picLocks noChangeAspect="1"/>
          </p:cNvPicPr>
          <p:nvPr/>
        </p:nvPicPr>
        <p:blipFill>
          <a:blip r:embed="rId2">
            <a:extLst>
              <a:ext uri="{28A0092B-C50C-407E-A947-70E740481C1C}">
                <a14:useLocalDpi xmlns:a14="http://schemas.microsoft.com/office/drawing/2010/main" val="0"/>
              </a:ext>
            </a:extLst>
          </a:blip>
          <a:srcRect l="2151" r="3833" b="2"/>
          <a:stretch>
            <a:fillRect/>
          </a:stretch>
        </p:blipFill>
        <p:spPr>
          <a:xfrm>
            <a:off x="20" y="1282"/>
            <a:ext cx="9143980" cy="6856718"/>
          </a:xfrm>
          <a:prstGeom prst="rect">
            <a:avLst/>
          </a:prstGeom>
        </p:spPr>
      </p:pic>
    </p:spTree>
    <p:extLst>
      <p:ext uri="{BB962C8B-B14F-4D97-AF65-F5344CB8AC3E}">
        <p14:creationId xmlns:p14="http://schemas.microsoft.com/office/powerpoint/2010/main" val="90259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2C9C49B-6B64-4C68-A80D-253BD4F6CA00}"/>
                  </a:ext>
                </a:extLst>
              </p:cNvPr>
              <p:cNvSpPr>
                <a:spLocks noGrp="1"/>
              </p:cNvSpPr>
              <p:nvPr>
                <p:ph type="body" sz="quarter" idx="10"/>
              </p:nvPr>
            </p:nvSpPr>
            <p:spPr/>
            <p:txBody>
              <a:bodyPr/>
              <a:lstStyle/>
              <a:p>
                <a:r>
                  <a:rPr lang="en-US" dirty="0"/>
                  <a:t>Kriging = trend function + local departure</a:t>
                </a:r>
              </a:p>
              <a:p>
                <a:endParaRPr lang="en-US" dirty="0"/>
              </a:p>
              <a:p>
                <a:endParaRPr lang="en-US" dirty="0"/>
              </a:p>
              <a:p>
                <a:endParaRPr lang="en-US" dirty="0"/>
              </a:p>
              <a:p>
                <a:pPr lvl="1"/>
                <a:r>
                  <a:rPr lang="en-US" dirty="0"/>
                  <a:t>Global function: simply polynomials</a:t>
                </a:r>
              </a:p>
              <a:p>
                <a:pPr lvl="1"/>
                <a:r>
                  <a:rPr lang="en-US" dirty="0"/>
                  <a:t>Linear: </a:t>
                </a:r>
                <a14:m>
                  <m:oMath xmlns:m="http://schemas.openxmlformats.org/officeDocument/2006/math">
                    <m:r>
                      <a:rPr lang="en-US" b="1" i="1">
                        <a:latin typeface="Cambria Math" panose="02040503050406030204" pitchFamily="18" charset="0"/>
                      </a:rPr>
                      <m:t>𝛏</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 </m:t>
                        </m:r>
                        <m:r>
                          <a:rPr lang="en-US" i="1">
                            <a:latin typeface="Cambria Math" panose="02040503050406030204" pitchFamily="18" charset="0"/>
                          </a:rPr>
                          <m:t>𝑥</m:t>
                        </m:r>
                        <m:r>
                          <a:rPr lang="en-US" i="1">
                            <a:latin typeface="Cambria Math" panose="02040503050406030204" pitchFamily="18" charset="0"/>
                          </a:rPr>
                          <m:t>}</m:t>
                        </m:r>
                      </m:e>
                      <m:sup>
                        <m:r>
                          <a:rPr lang="en-US" i="1">
                            <a:latin typeface="Cambria Math" panose="02040503050406030204" pitchFamily="18" charset="0"/>
                          </a:rPr>
                          <m:t>𝑇</m:t>
                        </m:r>
                      </m:sup>
                    </m:sSup>
                  </m:oMath>
                </a14:m>
                <a:r>
                  <a:rPr lang="en-US" dirty="0"/>
                  <a:t>, </a:t>
                </a:r>
                <a14:m>
                  <m:oMath xmlns:m="http://schemas.openxmlformats.org/officeDocument/2006/math">
                    <m:r>
                      <a:rPr lang="en-US" b="1" i="1">
                        <a:latin typeface="Cambria Math" panose="02040503050406030204" pitchFamily="18" charset="0"/>
                      </a:rPr>
                      <m:t>𝛃</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a:latin typeface="Cambria Math" panose="02040503050406030204" pitchFamily="18" charset="0"/>
                              </a:rPr>
                              <m:t>0</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m:t>
                        </m:r>
                      </m:e>
                      <m:sup>
                        <m:r>
                          <a:rPr lang="en-US" i="1">
                            <a:latin typeface="Cambria Math" panose="02040503050406030204" pitchFamily="18" charset="0"/>
                          </a:rPr>
                          <m:t>𝑇</m:t>
                        </m:r>
                      </m:sup>
                    </m:sSup>
                  </m:oMath>
                </a14:m>
                <a:endParaRPr lang="en-US" dirty="0"/>
              </a:p>
              <a:p>
                <a:pPr lvl="1"/>
                <a:r>
                  <a:rPr lang="en-US" dirty="0"/>
                  <a:t>No uncertainty at sample locations</a:t>
                </a:r>
              </a:p>
              <a:p>
                <a:pPr lvl="1"/>
                <a:r>
                  <a:rPr lang="en-US" dirty="0"/>
                  <a:t>Gaussian distribution between</a:t>
                </a:r>
                <a:br>
                  <a:rPr lang="en-US" dirty="0"/>
                </a:br>
                <a:r>
                  <a:rPr lang="en-US" dirty="0"/>
                  <a:t>samples</a:t>
                </a:r>
              </a:p>
              <a:p>
                <a:pPr lvl="1"/>
                <a:r>
                  <a:rPr lang="en-US" dirty="0"/>
                  <a:t>Kriging prediction (red) = mean</a:t>
                </a:r>
                <a:br>
                  <a:rPr lang="en-US" dirty="0"/>
                </a:br>
                <a:r>
                  <a:rPr lang="en-US" dirty="0"/>
                  <a:t>of the Gaussian process</a:t>
                </a:r>
              </a:p>
            </p:txBody>
          </p:sp>
        </mc:Choice>
        <mc:Fallback xmlns="">
          <p:sp>
            <p:nvSpPr>
              <p:cNvPr id="2" name="Text Placeholder 1">
                <a:extLst>
                  <a:ext uri="{FF2B5EF4-FFF2-40B4-BE49-F238E27FC236}">
                    <a16:creationId xmlns:a16="http://schemas.microsoft.com/office/drawing/2014/main" id="{32C9C49B-6B64-4C68-A80D-253BD4F6CA0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0BDFD378-81A5-0E66-5D8B-78D7CF183BA1}"/>
              </a:ext>
            </a:extLst>
          </p:cNvPr>
          <p:cNvGrpSpPr/>
          <p:nvPr/>
        </p:nvGrpSpPr>
        <p:grpSpPr>
          <a:xfrm>
            <a:off x="3283090" y="1343660"/>
            <a:ext cx="5048195" cy="1900166"/>
            <a:chOff x="3669665" y="1343660"/>
            <a:chExt cx="5048195" cy="1900166"/>
          </a:xfrm>
        </p:grpSpPr>
        <p:sp>
          <p:nvSpPr>
            <p:cNvPr id="13" name="Rectangle: Rounded Corners 12">
              <a:extLst>
                <a:ext uri="{FF2B5EF4-FFF2-40B4-BE49-F238E27FC236}">
                  <a16:creationId xmlns:a16="http://schemas.microsoft.com/office/drawing/2014/main" id="{4DD60408-C6DD-4788-AFFA-19A4815A20A9}"/>
                </a:ext>
              </a:extLst>
            </p:cNvPr>
            <p:cNvSpPr/>
            <p:nvPr/>
          </p:nvSpPr>
          <p:spPr>
            <a:xfrm>
              <a:off x="3669665" y="1400174"/>
              <a:ext cx="988695" cy="57912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 name="Rectangle: Rounded Corners 13">
              <a:extLst>
                <a:ext uri="{FF2B5EF4-FFF2-40B4-BE49-F238E27FC236}">
                  <a16:creationId xmlns:a16="http://schemas.microsoft.com/office/drawing/2014/main" id="{378B5D16-A930-441C-B6DB-EEC9B5570F25}"/>
                </a:ext>
              </a:extLst>
            </p:cNvPr>
            <p:cNvSpPr/>
            <p:nvPr/>
          </p:nvSpPr>
          <p:spPr>
            <a:xfrm>
              <a:off x="4903268" y="1394119"/>
              <a:ext cx="632460" cy="588646"/>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5" name="TextBox 14">
              <a:extLst>
                <a:ext uri="{FF2B5EF4-FFF2-40B4-BE49-F238E27FC236}">
                  <a16:creationId xmlns:a16="http://schemas.microsoft.com/office/drawing/2014/main" id="{DF400FB6-878A-4F65-A47A-E3BB95D48832}"/>
                </a:ext>
              </a:extLst>
            </p:cNvPr>
            <p:cNvSpPr txBox="1"/>
            <p:nvPr/>
          </p:nvSpPr>
          <p:spPr>
            <a:xfrm>
              <a:off x="6030949" y="1343660"/>
              <a:ext cx="2135585" cy="707886"/>
            </a:xfrm>
            <a:prstGeom prst="rect">
              <a:avLst/>
            </a:prstGeom>
            <a:noFill/>
          </p:spPr>
          <p:txBody>
            <a:bodyPr wrap="none" rtlCol="0">
              <a:spAutoFit/>
            </a:bodyPr>
            <a:lstStyle/>
            <a:p>
              <a:pPr algn="l"/>
              <a:r>
                <a:rPr lang="en-US" sz="2000" dirty="0">
                  <a:solidFill>
                    <a:srgbClr val="0000CC"/>
                  </a:solidFill>
                </a:rPr>
                <a:t>Local departure</a:t>
              </a:r>
            </a:p>
            <a:p>
              <a:pPr algn="l"/>
              <a:r>
                <a:rPr lang="en-US" sz="2000" dirty="0">
                  <a:solidFill>
                    <a:srgbClr val="0000CC"/>
                  </a:solidFill>
                </a:rPr>
                <a:t>(random process)</a:t>
              </a:r>
            </a:p>
          </p:txBody>
        </p:sp>
        <p:sp>
          <p:nvSpPr>
            <p:cNvPr id="16" name="TextBox 15">
              <a:extLst>
                <a:ext uri="{FF2B5EF4-FFF2-40B4-BE49-F238E27FC236}">
                  <a16:creationId xmlns:a16="http://schemas.microsoft.com/office/drawing/2014/main" id="{3E65ACA7-B607-4DCA-A336-8BA3D44638E6}"/>
                </a:ext>
              </a:extLst>
            </p:cNvPr>
            <p:cNvSpPr txBox="1"/>
            <p:nvPr/>
          </p:nvSpPr>
          <p:spPr>
            <a:xfrm>
              <a:off x="5867400" y="2228163"/>
              <a:ext cx="2850460" cy="1015663"/>
            </a:xfrm>
            <a:prstGeom prst="rect">
              <a:avLst/>
            </a:prstGeom>
            <a:noFill/>
          </p:spPr>
          <p:txBody>
            <a:bodyPr wrap="none" rtlCol="0">
              <a:spAutoFit/>
            </a:bodyPr>
            <a:lstStyle/>
            <a:p>
              <a:pPr algn="l"/>
              <a:r>
                <a:rPr lang="en-US" sz="2000" dirty="0">
                  <a:solidFill>
                    <a:srgbClr val="0000CC"/>
                  </a:solidFill>
                </a:rPr>
                <a:t>Trend function</a:t>
              </a:r>
            </a:p>
            <a:p>
              <a:pPr algn="l"/>
              <a:r>
                <a:rPr lang="en-US" sz="2000" dirty="0">
                  <a:solidFill>
                    <a:srgbClr val="0000CC"/>
                  </a:solidFill>
                </a:rPr>
                <a:t>Global function</a:t>
              </a:r>
            </a:p>
            <a:p>
              <a:pPr algn="l"/>
              <a:r>
                <a:rPr lang="en-US" sz="2000" dirty="0">
                  <a:solidFill>
                    <a:srgbClr val="0000CC"/>
                  </a:solidFill>
                </a:rPr>
                <a:t>(low-order polynomials)</a:t>
              </a:r>
            </a:p>
          </p:txBody>
        </p:sp>
        <p:sp>
          <p:nvSpPr>
            <p:cNvPr id="17" name="Freeform: Shape 16">
              <a:extLst>
                <a:ext uri="{FF2B5EF4-FFF2-40B4-BE49-F238E27FC236}">
                  <a16:creationId xmlns:a16="http://schemas.microsoft.com/office/drawing/2014/main" id="{1143C721-2966-45C7-BE99-3653FD76588A}"/>
                </a:ext>
              </a:extLst>
            </p:cNvPr>
            <p:cNvSpPr/>
            <p:nvPr/>
          </p:nvSpPr>
          <p:spPr>
            <a:xfrm>
              <a:off x="5543269" y="1684020"/>
              <a:ext cx="586740" cy="0"/>
            </a:xfrm>
            <a:custGeom>
              <a:avLst/>
              <a:gdLst>
                <a:gd name="connsiteX0" fmla="*/ 0 w 586740"/>
                <a:gd name="connsiteY0" fmla="*/ 0 h 0"/>
                <a:gd name="connsiteX1" fmla="*/ 586740 w 586740"/>
                <a:gd name="connsiteY1" fmla="*/ 0 h 0"/>
              </a:gdLst>
              <a:ahLst/>
              <a:cxnLst>
                <a:cxn ang="0">
                  <a:pos x="connsiteX0" y="connsiteY0"/>
                </a:cxn>
                <a:cxn ang="0">
                  <a:pos x="connsiteX1" y="connsiteY1"/>
                </a:cxn>
              </a:cxnLst>
              <a:rect l="l" t="t" r="r" b="b"/>
              <a:pathLst>
                <a:path w="586740">
                  <a:moveTo>
                    <a:pt x="0" y="0"/>
                  </a:moveTo>
                  <a:lnTo>
                    <a:pt x="586740" y="0"/>
                  </a:lnTo>
                </a:path>
              </a:pathLst>
            </a:custGeom>
            <a:noFill/>
            <a:ln w="34925">
              <a:solidFill>
                <a:srgbClr val="0000FF"/>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DCDB9A3-34FA-4DE6-B35B-05A4418E5053}"/>
                </a:ext>
              </a:extLst>
            </p:cNvPr>
            <p:cNvSpPr/>
            <p:nvPr/>
          </p:nvSpPr>
          <p:spPr>
            <a:xfrm>
              <a:off x="4038600" y="1988820"/>
              <a:ext cx="1927860" cy="563880"/>
            </a:xfrm>
            <a:custGeom>
              <a:avLst/>
              <a:gdLst>
                <a:gd name="connsiteX0" fmla="*/ 0 w 1927860"/>
                <a:gd name="connsiteY0" fmla="*/ 0 h 563880"/>
                <a:gd name="connsiteX1" fmla="*/ 0 w 1927860"/>
                <a:gd name="connsiteY1" fmla="*/ 563880 h 563880"/>
                <a:gd name="connsiteX2" fmla="*/ 1927860 w 1927860"/>
                <a:gd name="connsiteY2" fmla="*/ 563880 h 563880"/>
              </a:gdLst>
              <a:ahLst/>
              <a:cxnLst>
                <a:cxn ang="0">
                  <a:pos x="connsiteX0" y="connsiteY0"/>
                </a:cxn>
                <a:cxn ang="0">
                  <a:pos x="connsiteX1" y="connsiteY1"/>
                </a:cxn>
                <a:cxn ang="0">
                  <a:pos x="connsiteX2" y="connsiteY2"/>
                </a:cxn>
              </a:cxnLst>
              <a:rect l="l" t="t" r="r" b="b"/>
              <a:pathLst>
                <a:path w="1927860" h="563880">
                  <a:moveTo>
                    <a:pt x="0" y="0"/>
                  </a:moveTo>
                  <a:lnTo>
                    <a:pt x="0" y="563880"/>
                  </a:lnTo>
                  <a:lnTo>
                    <a:pt x="1927860" y="563880"/>
                  </a:lnTo>
                </a:path>
              </a:pathLst>
            </a:custGeom>
            <a:noFill/>
            <a:ln w="34925">
              <a:solidFill>
                <a:srgbClr val="0000FF"/>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7F4345CC-B096-476B-893B-6DBB984ADEFD}"/>
              </a:ext>
            </a:extLst>
          </p:cNvPr>
          <p:cNvSpPr>
            <a:spLocks noGrp="1"/>
          </p:cNvSpPr>
          <p:nvPr>
            <p:ph type="title"/>
          </p:nvPr>
        </p:nvSpPr>
        <p:spPr/>
        <p:txBody>
          <a:bodyPr>
            <a:normAutofit fontScale="90000"/>
          </a:bodyPr>
          <a:lstStyle/>
          <a:p>
            <a:r>
              <a:rPr lang="en-US" dirty="0"/>
              <a:t>Universal Kriging approximation</a:t>
            </a:r>
          </a:p>
        </p:txBody>
      </p:sp>
      <p:grpSp>
        <p:nvGrpSpPr>
          <p:cNvPr id="62" name="Group 61">
            <a:extLst>
              <a:ext uri="{FF2B5EF4-FFF2-40B4-BE49-F238E27FC236}">
                <a16:creationId xmlns:a16="http://schemas.microsoft.com/office/drawing/2014/main" id="{53C98EA0-88AA-4B4C-9754-F3A2A93F5813}"/>
              </a:ext>
            </a:extLst>
          </p:cNvPr>
          <p:cNvGrpSpPr/>
          <p:nvPr/>
        </p:nvGrpSpPr>
        <p:grpSpPr>
          <a:xfrm>
            <a:off x="4906535" y="3239851"/>
            <a:ext cx="4114800" cy="3124201"/>
            <a:chOff x="1569720" y="3276600"/>
            <a:chExt cx="4114800" cy="3124201"/>
          </a:xfrm>
        </p:grpSpPr>
        <p:grpSp>
          <p:nvGrpSpPr>
            <p:cNvPr id="63" name="Group 5">
              <a:extLst>
                <a:ext uri="{FF2B5EF4-FFF2-40B4-BE49-F238E27FC236}">
                  <a16:creationId xmlns:a16="http://schemas.microsoft.com/office/drawing/2014/main" id="{042FB5E7-3AC9-4FF9-8D66-FBB881A9A209}"/>
                </a:ext>
              </a:extLst>
            </p:cNvPr>
            <p:cNvGrpSpPr>
              <a:grpSpLocks/>
            </p:cNvGrpSpPr>
            <p:nvPr/>
          </p:nvGrpSpPr>
          <p:grpSpPr bwMode="auto">
            <a:xfrm rot="5400000">
              <a:off x="4563745" y="4395787"/>
              <a:ext cx="685800" cy="533400"/>
              <a:chOff x="1246" y="2064"/>
              <a:chExt cx="432" cy="336"/>
            </a:xfrm>
          </p:grpSpPr>
          <p:pic>
            <p:nvPicPr>
              <p:cNvPr id="102" name="Picture 6" descr="normal3">
                <a:extLst>
                  <a:ext uri="{FF2B5EF4-FFF2-40B4-BE49-F238E27FC236}">
                    <a16:creationId xmlns:a16="http://schemas.microsoft.com/office/drawing/2014/main" id="{C979B65E-8E14-433C-AF3A-60CAF5032138}"/>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103" name="Line 7">
                <a:extLst>
                  <a:ext uri="{FF2B5EF4-FFF2-40B4-BE49-F238E27FC236}">
                    <a16:creationId xmlns:a16="http://schemas.microsoft.com/office/drawing/2014/main" id="{37B3CB4F-BC1C-49AC-9B9D-7FC9067395F4}"/>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grpSp>
          <p:nvGrpSpPr>
            <p:cNvPr id="64" name="Group 8">
              <a:extLst>
                <a:ext uri="{FF2B5EF4-FFF2-40B4-BE49-F238E27FC236}">
                  <a16:creationId xmlns:a16="http://schemas.microsoft.com/office/drawing/2014/main" id="{AB0A8372-B53B-4F8F-B372-033471AB2913}"/>
                </a:ext>
              </a:extLst>
            </p:cNvPr>
            <p:cNvGrpSpPr>
              <a:grpSpLocks/>
            </p:cNvGrpSpPr>
            <p:nvPr/>
          </p:nvGrpSpPr>
          <p:grpSpPr bwMode="auto">
            <a:xfrm rot="5400000">
              <a:off x="4046220" y="4701540"/>
              <a:ext cx="685800" cy="533400"/>
              <a:chOff x="1246" y="2064"/>
              <a:chExt cx="432" cy="336"/>
            </a:xfrm>
          </p:grpSpPr>
          <p:pic>
            <p:nvPicPr>
              <p:cNvPr id="100" name="Picture 9" descr="normal3">
                <a:extLst>
                  <a:ext uri="{FF2B5EF4-FFF2-40B4-BE49-F238E27FC236}">
                    <a16:creationId xmlns:a16="http://schemas.microsoft.com/office/drawing/2014/main" id="{37293817-7FD4-4A50-A812-A35D77DFE0AA}"/>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101" name="Line 10">
                <a:extLst>
                  <a:ext uri="{FF2B5EF4-FFF2-40B4-BE49-F238E27FC236}">
                    <a16:creationId xmlns:a16="http://schemas.microsoft.com/office/drawing/2014/main" id="{FE2E1EAA-F1BE-4887-BEE5-5D4D58B33B12}"/>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grpSp>
          <p:nvGrpSpPr>
            <p:cNvPr id="65" name="Group 11">
              <a:extLst>
                <a:ext uri="{FF2B5EF4-FFF2-40B4-BE49-F238E27FC236}">
                  <a16:creationId xmlns:a16="http://schemas.microsoft.com/office/drawing/2014/main" id="{5ABF3BD7-B658-4B4A-940E-25CB7C3328BE}"/>
                </a:ext>
              </a:extLst>
            </p:cNvPr>
            <p:cNvGrpSpPr>
              <a:grpSpLocks/>
            </p:cNvGrpSpPr>
            <p:nvPr/>
          </p:nvGrpSpPr>
          <p:grpSpPr bwMode="auto">
            <a:xfrm rot="5400000">
              <a:off x="3456940" y="4472940"/>
              <a:ext cx="685800" cy="533400"/>
              <a:chOff x="1246" y="2064"/>
              <a:chExt cx="432" cy="336"/>
            </a:xfrm>
          </p:grpSpPr>
          <p:pic>
            <p:nvPicPr>
              <p:cNvPr id="98" name="Picture 12" descr="normal3">
                <a:extLst>
                  <a:ext uri="{FF2B5EF4-FFF2-40B4-BE49-F238E27FC236}">
                    <a16:creationId xmlns:a16="http://schemas.microsoft.com/office/drawing/2014/main" id="{5995B5E4-969F-4965-8781-304376FF013D}"/>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99" name="Line 13">
                <a:extLst>
                  <a:ext uri="{FF2B5EF4-FFF2-40B4-BE49-F238E27FC236}">
                    <a16:creationId xmlns:a16="http://schemas.microsoft.com/office/drawing/2014/main" id="{F66C1EFE-FC3D-4954-AF05-AB903196AB8D}"/>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grpSp>
          <p:nvGrpSpPr>
            <p:cNvPr id="66" name="Group 14">
              <a:extLst>
                <a:ext uri="{FF2B5EF4-FFF2-40B4-BE49-F238E27FC236}">
                  <a16:creationId xmlns:a16="http://schemas.microsoft.com/office/drawing/2014/main" id="{60DD9D8D-DF44-4606-8DAA-48AF4D81DB0A}"/>
                </a:ext>
              </a:extLst>
            </p:cNvPr>
            <p:cNvGrpSpPr>
              <a:grpSpLocks/>
            </p:cNvGrpSpPr>
            <p:nvPr/>
          </p:nvGrpSpPr>
          <p:grpSpPr bwMode="auto">
            <a:xfrm rot="5400000">
              <a:off x="2885440" y="4381500"/>
              <a:ext cx="685800" cy="533400"/>
              <a:chOff x="1246" y="2064"/>
              <a:chExt cx="432" cy="336"/>
            </a:xfrm>
          </p:grpSpPr>
          <p:pic>
            <p:nvPicPr>
              <p:cNvPr id="96" name="Picture 15" descr="normal3">
                <a:extLst>
                  <a:ext uri="{FF2B5EF4-FFF2-40B4-BE49-F238E27FC236}">
                    <a16:creationId xmlns:a16="http://schemas.microsoft.com/office/drawing/2014/main" id="{5F1A34F9-D411-43F8-BBED-3FC7411C743D}"/>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97" name="Line 16">
                <a:extLst>
                  <a:ext uri="{FF2B5EF4-FFF2-40B4-BE49-F238E27FC236}">
                    <a16:creationId xmlns:a16="http://schemas.microsoft.com/office/drawing/2014/main" id="{E8DCC21E-3ED5-4A87-930E-7EE7ECBFA358}"/>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grpSp>
          <p:nvGrpSpPr>
            <p:cNvPr id="67" name="Group 17">
              <a:extLst>
                <a:ext uri="{FF2B5EF4-FFF2-40B4-BE49-F238E27FC236}">
                  <a16:creationId xmlns:a16="http://schemas.microsoft.com/office/drawing/2014/main" id="{62C522A4-D3F7-409B-8DFB-4AAFE835E603}"/>
                </a:ext>
              </a:extLst>
            </p:cNvPr>
            <p:cNvGrpSpPr>
              <a:grpSpLocks/>
            </p:cNvGrpSpPr>
            <p:nvPr/>
          </p:nvGrpSpPr>
          <p:grpSpPr bwMode="auto">
            <a:xfrm rot="5400000">
              <a:off x="2349500" y="4739640"/>
              <a:ext cx="685800" cy="533400"/>
              <a:chOff x="1246" y="2064"/>
              <a:chExt cx="432" cy="336"/>
            </a:xfrm>
          </p:grpSpPr>
          <p:pic>
            <p:nvPicPr>
              <p:cNvPr id="94" name="Picture 18" descr="normal3">
                <a:extLst>
                  <a:ext uri="{FF2B5EF4-FFF2-40B4-BE49-F238E27FC236}">
                    <a16:creationId xmlns:a16="http://schemas.microsoft.com/office/drawing/2014/main" id="{A372B19D-46B9-4B57-9204-2356BFDA3D56}"/>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95" name="Line 19">
                <a:extLst>
                  <a:ext uri="{FF2B5EF4-FFF2-40B4-BE49-F238E27FC236}">
                    <a16:creationId xmlns:a16="http://schemas.microsoft.com/office/drawing/2014/main" id="{29EACC58-8F93-4836-B2B1-940FE29C01C0}"/>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sp>
          <p:nvSpPr>
            <p:cNvPr id="68" name="Line 20">
              <a:extLst>
                <a:ext uri="{FF2B5EF4-FFF2-40B4-BE49-F238E27FC236}">
                  <a16:creationId xmlns:a16="http://schemas.microsoft.com/office/drawing/2014/main" id="{C17AEABE-DC88-4C1E-9010-7533633DCFF6}"/>
                </a:ext>
              </a:extLst>
            </p:cNvPr>
            <p:cNvSpPr>
              <a:spLocks noChangeAspect="1" noChangeShapeType="1"/>
            </p:cNvSpPr>
            <p:nvPr/>
          </p:nvSpPr>
          <p:spPr bwMode="auto">
            <a:xfrm>
              <a:off x="1717358" y="6235700"/>
              <a:ext cx="3209925" cy="0"/>
            </a:xfrm>
            <a:prstGeom prst="line">
              <a:avLst/>
            </a:prstGeom>
            <a:noFill/>
            <a:ln w="19050">
              <a:solidFill>
                <a:schemeClr val="tx1"/>
              </a:solidFill>
              <a:round/>
              <a:headEnd/>
              <a:tailEnd type="triangle" w="med" len="med"/>
            </a:ln>
            <a:effectLst/>
          </p:spPr>
          <p:txBody>
            <a:bodyPr/>
            <a:lstStyle/>
            <a:p>
              <a:endParaRPr lang="en-US"/>
            </a:p>
          </p:txBody>
        </p:sp>
        <p:sp>
          <p:nvSpPr>
            <p:cNvPr id="69" name="Line 21">
              <a:extLst>
                <a:ext uri="{FF2B5EF4-FFF2-40B4-BE49-F238E27FC236}">
                  <a16:creationId xmlns:a16="http://schemas.microsoft.com/office/drawing/2014/main" id="{C94D3F53-2DA6-4940-8A45-60A90F75F9B2}"/>
                </a:ext>
              </a:extLst>
            </p:cNvPr>
            <p:cNvSpPr>
              <a:spLocks noChangeAspect="1" noChangeShapeType="1"/>
            </p:cNvSpPr>
            <p:nvPr/>
          </p:nvSpPr>
          <p:spPr bwMode="auto">
            <a:xfrm flipV="1">
              <a:off x="1922145" y="3595688"/>
              <a:ext cx="0" cy="2805113"/>
            </a:xfrm>
            <a:prstGeom prst="line">
              <a:avLst/>
            </a:prstGeom>
            <a:noFill/>
            <a:ln w="19050">
              <a:solidFill>
                <a:schemeClr val="tx1"/>
              </a:solidFill>
              <a:round/>
              <a:headEnd/>
              <a:tailEnd type="triangle" w="med" len="med"/>
            </a:ln>
            <a:effectLst/>
          </p:spPr>
          <p:txBody>
            <a:bodyPr/>
            <a:lstStyle/>
            <a:p>
              <a:endParaRPr lang="en-US"/>
            </a:p>
          </p:txBody>
        </p:sp>
        <p:sp>
          <p:nvSpPr>
            <p:cNvPr id="70" name="Text Box 22">
              <a:extLst>
                <a:ext uri="{FF2B5EF4-FFF2-40B4-BE49-F238E27FC236}">
                  <a16:creationId xmlns:a16="http://schemas.microsoft.com/office/drawing/2014/main" id="{33B021E4-3400-43D3-A95B-F7FAE43133AE}"/>
                </a:ext>
              </a:extLst>
            </p:cNvPr>
            <p:cNvSpPr txBox="1">
              <a:spLocks noChangeAspect="1" noChangeArrowheads="1"/>
            </p:cNvSpPr>
            <p:nvPr/>
          </p:nvSpPr>
          <p:spPr bwMode="auto">
            <a:xfrm>
              <a:off x="4892358" y="5924550"/>
              <a:ext cx="334963" cy="457200"/>
            </a:xfrm>
            <a:prstGeom prst="rect">
              <a:avLst/>
            </a:prstGeom>
            <a:noFill/>
            <a:ln w="9525">
              <a:noFill/>
              <a:miter lim="800000"/>
              <a:headEnd/>
              <a:tailEnd/>
            </a:ln>
            <a:effectLst/>
          </p:spPr>
          <p:txBody>
            <a:bodyPr>
              <a:spAutoFit/>
            </a:bodyPr>
            <a:lstStyle/>
            <a:p>
              <a:pPr>
                <a:spcBef>
                  <a:spcPct val="50000"/>
                </a:spcBef>
              </a:pPr>
              <a:r>
                <a:rPr lang="en-US" sz="2400" b="1" i="1">
                  <a:latin typeface="Times New Roman" pitchFamily="18" charset="0"/>
                </a:rPr>
                <a:t>x</a:t>
              </a:r>
            </a:p>
          </p:txBody>
        </p:sp>
        <p:sp>
          <p:nvSpPr>
            <p:cNvPr id="71" name="Text Box 23">
              <a:extLst>
                <a:ext uri="{FF2B5EF4-FFF2-40B4-BE49-F238E27FC236}">
                  <a16:creationId xmlns:a16="http://schemas.microsoft.com/office/drawing/2014/main" id="{AE5D042B-12C5-48D6-8BAD-7A8EBFB25BDE}"/>
                </a:ext>
              </a:extLst>
            </p:cNvPr>
            <p:cNvSpPr txBox="1">
              <a:spLocks noChangeAspect="1" noChangeArrowheads="1"/>
            </p:cNvSpPr>
            <p:nvPr/>
          </p:nvSpPr>
          <p:spPr bwMode="auto">
            <a:xfrm>
              <a:off x="1569720" y="3359150"/>
              <a:ext cx="334963" cy="457200"/>
            </a:xfrm>
            <a:prstGeom prst="rect">
              <a:avLst/>
            </a:prstGeom>
            <a:noFill/>
            <a:ln w="9525">
              <a:noFill/>
              <a:miter lim="800000"/>
              <a:headEnd/>
              <a:tailEnd/>
            </a:ln>
            <a:effectLst/>
          </p:spPr>
          <p:txBody>
            <a:bodyPr>
              <a:spAutoFit/>
            </a:bodyPr>
            <a:lstStyle/>
            <a:p>
              <a:pPr>
                <a:spcBef>
                  <a:spcPct val="50000"/>
                </a:spcBef>
              </a:pPr>
              <a:r>
                <a:rPr lang="en-US" sz="2400" b="1" i="1">
                  <a:latin typeface="Times New Roman" pitchFamily="18" charset="0"/>
                </a:rPr>
                <a:t>y</a:t>
              </a:r>
            </a:p>
          </p:txBody>
        </p:sp>
        <p:sp>
          <p:nvSpPr>
            <p:cNvPr id="72" name="AutoShape 24">
              <a:extLst>
                <a:ext uri="{FF2B5EF4-FFF2-40B4-BE49-F238E27FC236}">
                  <a16:creationId xmlns:a16="http://schemas.microsoft.com/office/drawing/2014/main" id="{89ED72B9-17B1-4B91-BD26-3EF0AA254829}"/>
                </a:ext>
              </a:extLst>
            </p:cNvPr>
            <p:cNvSpPr>
              <a:spLocks noChangeAspect="1" noChangeArrowheads="1"/>
            </p:cNvSpPr>
            <p:nvPr/>
          </p:nvSpPr>
          <p:spPr bwMode="auto">
            <a:xfrm>
              <a:off x="2188845" y="5076825"/>
              <a:ext cx="96838" cy="98425"/>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3" name="AutoShape 25">
              <a:extLst>
                <a:ext uri="{FF2B5EF4-FFF2-40B4-BE49-F238E27FC236}">
                  <a16:creationId xmlns:a16="http://schemas.microsoft.com/office/drawing/2014/main" id="{7C1B714C-F9C0-4730-AF27-C1442BE490DE}"/>
                </a:ext>
              </a:extLst>
            </p:cNvPr>
            <p:cNvSpPr>
              <a:spLocks noChangeAspect="1" noChangeArrowheads="1"/>
            </p:cNvSpPr>
            <p:nvPr/>
          </p:nvSpPr>
          <p:spPr bwMode="auto">
            <a:xfrm>
              <a:off x="2817495" y="4814888"/>
              <a:ext cx="95250" cy="96838"/>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4" name="AutoShape 26">
              <a:extLst>
                <a:ext uri="{FF2B5EF4-FFF2-40B4-BE49-F238E27FC236}">
                  <a16:creationId xmlns:a16="http://schemas.microsoft.com/office/drawing/2014/main" id="{EF00A4C7-82B9-49A5-B736-0A60104A24D1}"/>
                </a:ext>
              </a:extLst>
            </p:cNvPr>
            <p:cNvSpPr>
              <a:spLocks noChangeAspect="1" noChangeArrowheads="1"/>
            </p:cNvSpPr>
            <p:nvPr/>
          </p:nvSpPr>
          <p:spPr bwMode="auto">
            <a:xfrm>
              <a:off x="3390583" y="4403725"/>
              <a:ext cx="95250" cy="96838"/>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5" name="AutoShape 27">
              <a:extLst>
                <a:ext uri="{FF2B5EF4-FFF2-40B4-BE49-F238E27FC236}">
                  <a16:creationId xmlns:a16="http://schemas.microsoft.com/office/drawing/2014/main" id="{96812BEE-4927-4812-AFA7-C7E0110FFCA8}"/>
                </a:ext>
              </a:extLst>
            </p:cNvPr>
            <p:cNvSpPr>
              <a:spLocks noChangeAspect="1" noChangeArrowheads="1"/>
            </p:cNvSpPr>
            <p:nvPr/>
          </p:nvSpPr>
          <p:spPr bwMode="auto">
            <a:xfrm>
              <a:off x="3854133" y="5003800"/>
              <a:ext cx="96838" cy="98425"/>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6" name="AutoShape 28">
              <a:extLst>
                <a:ext uri="{FF2B5EF4-FFF2-40B4-BE49-F238E27FC236}">
                  <a16:creationId xmlns:a16="http://schemas.microsoft.com/office/drawing/2014/main" id="{99FFA759-F4C4-4F1E-BB4F-C335D00D68EB}"/>
                </a:ext>
              </a:extLst>
            </p:cNvPr>
            <p:cNvSpPr>
              <a:spLocks noChangeAspect="1" noChangeArrowheads="1"/>
            </p:cNvSpPr>
            <p:nvPr/>
          </p:nvSpPr>
          <p:spPr bwMode="auto">
            <a:xfrm>
              <a:off x="4531995" y="4751388"/>
              <a:ext cx="98425" cy="98425"/>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7" name="Text Box 29">
              <a:extLst>
                <a:ext uri="{FF2B5EF4-FFF2-40B4-BE49-F238E27FC236}">
                  <a16:creationId xmlns:a16="http://schemas.microsoft.com/office/drawing/2014/main" id="{0219E25A-DFFB-4B7D-9CF9-6B7542CBEEA7}"/>
                </a:ext>
              </a:extLst>
            </p:cNvPr>
            <p:cNvSpPr txBox="1">
              <a:spLocks noChangeArrowheads="1"/>
            </p:cNvSpPr>
            <p:nvPr/>
          </p:nvSpPr>
          <p:spPr bwMode="auto">
            <a:xfrm>
              <a:off x="3812858" y="5434013"/>
              <a:ext cx="1081088" cy="830263"/>
            </a:xfrm>
            <a:prstGeom prst="rect">
              <a:avLst/>
            </a:prstGeom>
            <a:noFill/>
            <a:ln w="9525">
              <a:noFill/>
              <a:miter lim="800000"/>
              <a:headEnd/>
              <a:tailEnd/>
            </a:ln>
            <a:effectLst/>
          </p:spPr>
          <p:txBody>
            <a:bodyPr>
              <a:spAutoFit/>
            </a:bodyPr>
            <a:lstStyle/>
            <a:p>
              <a:pPr>
                <a:spcBef>
                  <a:spcPct val="50000"/>
                </a:spcBef>
              </a:pPr>
              <a:r>
                <a:rPr lang="en-US" sz="1600" b="1" dirty="0">
                  <a:latin typeface="Times New Roman" pitchFamily="18" charset="0"/>
                </a:rPr>
                <a:t>Mean of Kriging prediction</a:t>
              </a:r>
            </a:p>
          </p:txBody>
        </p:sp>
        <p:sp>
          <p:nvSpPr>
            <p:cNvPr id="78" name="Line 30">
              <a:extLst>
                <a:ext uri="{FF2B5EF4-FFF2-40B4-BE49-F238E27FC236}">
                  <a16:creationId xmlns:a16="http://schemas.microsoft.com/office/drawing/2014/main" id="{5B67779E-98E8-4C56-BB65-10A832CF4ECF}"/>
                </a:ext>
              </a:extLst>
            </p:cNvPr>
            <p:cNvSpPr>
              <a:spLocks noChangeShapeType="1"/>
            </p:cNvSpPr>
            <p:nvPr/>
          </p:nvSpPr>
          <p:spPr bwMode="auto">
            <a:xfrm flipV="1">
              <a:off x="4201795" y="4953000"/>
              <a:ext cx="34925" cy="601663"/>
            </a:xfrm>
            <a:prstGeom prst="line">
              <a:avLst/>
            </a:prstGeom>
            <a:noFill/>
            <a:ln w="9525">
              <a:solidFill>
                <a:schemeClr val="tx1"/>
              </a:solidFill>
              <a:round/>
              <a:headEnd/>
              <a:tailEnd type="triangle" w="med" len="med"/>
            </a:ln>
            <a:effectLst/>
          </p:spPr>
          <p:txBody>
            <a:bodyPr/>
            <a:lstStyle/>
            <a:p>
              <a:endParaRPr lang="en-US"/>
            </a:p>
          </p:txBody>
        </p:sp>
        <p:sp>
          <p:nvSpPr>
            <p:cNvPr id="79" name="Line 31">
              <a:extLst>
                <a:ext uri="{FF2B5EF4-FFF2-40B4-BE49-F238E27FC236}">
                  <a16:creationId xmlns:a16="http://schemas.microsoft.com/office/drawing/2014/main" id="{0D200A11-5ECA-4F10-B3FA-62655648E37F}"/>
                </a:ext>
              </a:extLst>
            </p:cNvPr>
            <p:cNvSpPr>
              <a:spLocks noChangeShapeType="1"/>
            </p:cNvSpPr>
            <p:nvPr/>
          </p:nvSpPr>
          <p:spPr bwMode="auto">
            <a:xfrm>
              <a:off x="2638108" y="3873500"/>
              <a:ext cx="214313" cy="914400"/>
            </a:xfrm>
            <a:prstGeom prst="line">
              <a:avLst/>
            </a:prstGeom>
            <a:noFill/>
            <a:ln w="9525">
              <a:solidFill>
                <a:schemeClr val="tx1"/>
              </a:solidFill>
              <a:round/>
              <a:headEnd/>
              <a:tailEnd type="triangle" w="med" len="med"/>
            </a:ln>
            <a:effectLst/>
          </p:spPr>
          <p:txBody>
            <a:bodyPr/>
            <a:lstStyle/>
            <a:p>
              <a:endParaRPr lang="en-US"/>
            </a:p>
          </p:txBody>
        </p:sp>
        <p:sp>
          <p:nvSpPr>
            <p:cNvPr id="80" name="Text Box 32">
              <a:extLst>
                <a:ext uri="{FF2B5EF4-FFF2-40B4-BE49-F238E27FC236}">
                  <a16:creationId xmlns:a16="http://schemas.microsoft.com/office/drawing/2014/main" id="{A53F5578-B082-458F-9C52-9B859C2155EF}"/>
                </a:ext>
              </a:extLst>
            </p:cNvPr>
            <p:cNvSpPr txBox="1">
              <a:spLocks noChangeArrowheads="1"/>
            </p:cNvSpPr>
            <p:nvPr/>
          </p:nvSpPr>
          <p:spPr bwMode="auto">
            <a:xfrm>
              <a:off x="2065020" y="3276600"/>
              <a:ext cx="1331913" cy="581025"/>
            </a:xfrm>
            <a:prstGeom prst="rect">
              <a:avLst/>
            </a:prstGeom>
            <a:noFill/>
            <a:ln w="9525">
              <a:noFill/>
              <a:miter lim="800000"/>
              <a:headEnd/>
              <a:tailEnd/>
            </a:ln>
            <a:effectLst/>
          </p:spPr>
          <p:txBody>
            <a:bodyPr>
              <a:spAutoFit/>
            </a:bodyPr>
            <a:lstStyle/>
            <a:p>
              <a:pPr>
                <a:spcBef>
                  <a:spcPct val="50000"/>
                </a:spcBef>
              </a:pPr>
              <a:r>
                <a:rPr lang="en-US" sz="1600" b="1">
                  <a:latin typeface="Times New Roman" pitchFamily="18" charset="0"/>
                </a:rPr>
                <a:t>Sampling data points</a:t>
              </a:r>
            </a:p>
          </p:txBody>
        </p:sp>
        <p:sp>
          <p:nvSpPr>
            <p:cNvPr id="81" name="Text Box 33">
              <a:extLst>
                <a:ext uri="{FF2B5EF4-FFF2-40B4-BE49-F238E27FC236}">
                  <a16:creationId xmlns:a16="http://schemas.microsoft.com/office/drawing/2014/main" id="{47DD284D-B354-4AAB-B633-6E9246E563B9}"/>
                </a:ext>
              </a:extLst>
            </p:cNvPr>
            <p:cNvSpPr txBox="1">
              <a:spLocks noChangeArrowheads="1"/>
            </p:cNvSpPr>
            <p:nvPr/>
          </p:nvSpPr>
          <p:spPr bwMode="auto">
            <a:xfrm>
              <a:off x="2134870" y="5368925"/>
              <a:ext cx="1247775" cy="581025"/>
            </a:xfrm>
            <a:prstGeom prst="rect">
              <a:avLst/>
            </a:prstGeom>
            <a:noFill/>
            <a:ln w="9525">
              <a:noFill/>
              <a:miter lim="800000"/>
              <a:headEnd/>
              <a:tailEnd/>
            </a:ln>
            <a:effectLst/>
          </p:spPr>
          <p:txBody>
            <a:bodyPr>
              <a:spAutoFit/>
            </a:bodyPr>
            <a:lstStyle/>
            <a:p>
              <a:pPr>
                <a:spcBef>
                  <a:spcPct val="50000"/>
                </a:spcBef>
              </a:pPr>
              <a:r>
                <a:rPr lang="en-US" sz="1600" b="1" dirty="0">
                  <a:latin typeface="Times New Roman" pitchFamily="18" charset="0"/>
                </a:rPr>
                <a:t>Systematic Departure</a:t>
              </a:r>
            </a:p>
          </p:txBody>
        </p:sp>
        <p:sp>
          <p:nvSpPr>
            <p:cNvPr id="82" name="Line 34">
              <a:extLst>
                <a:ext uri="{FF2B5EF4-FFF2-40B4-BE49-F238E27FC236}">
                  <a16:creationId xmlns:a16="http://schemas.microsoft.com/office/drawing/2014/main" id="{F9B9D3E9-5ABA-41E8-A9CD-7104CCF11FB5}"/>
                </a:ext>
              </a:extLst>
            </p:cNvPr>
            <p:cNvSpPr>
              <a:spLocks noChangeShapeType="1"/>
            </p:cNvSpPr>
            <p:nvPr/>
          </p:nvSpPr>
          <p:spPr bwMode="auto">
            <a:xfrm>
              <a:off x="2636520" y="3886200"/>
              <a:ext cx="762000" cy="533400"/>
            </a:xfrm>
            <a:prstGeom prst="line">
              <a:avLst/>
            </a:prstGeom>
            <a:noFill/>
            <a:ln w="9525">
              <a:solidFill>
                <a:schemeClr val="tx1"/>
              </a:solidFill>
              <a:round/>
              <a:headEnd/>
              <a:tailEnd type="triangle" w="med" len="med"/>
            </a:ln>
            <a:effectLst/>
          </p:spPr>
          <p:txBody>
            <a:bodyPr/>
            <a:lstStyle/>
            <a:p>
              <a:endParaRPr lang="en-US"/>
            </a:p>
          </p:txBody>
        </p:sp>
        <p:sp>
          <p:nvSpPr>
            <p:cNvPr id="83" name="Freeform 35">
              <a:extLst>
                <a:ext uri="{FF2B5EF4-FFF2-40B4-BE49-F238E27FC236}">
                  <a16:creationId xmlns:a16="http://schemas.microsoft.com/office/drawing/2014/main" id="{0BDC2E69-6845-4C6C-830B-E16CC18FBD22}"/>
                </a:ext>
              </a:extLst>
            </p:cNvPr>
            <p:cNvSpPr>
              <a:spLocks/>
            </p:cNvSpPr>
            <p:nvPr/>
          </p:nvSpPr>
          <p:spPr bwMode="auto">
            <a:xfrm>
              <a:off x="2226945" y="4403725"/>
              <a:ext cx="2695575" cy="741363"/>
            </a:xfrm>
            <a:custGeom>
              <a:avLst/>
              <a:gdLst/>
              <a:ahLst/>
              <a:cxnLst>
                <a:cxn ang="0">
                  <a:pos x="0" y="467"/>
                </a:cxn>
                <a:cxn ang="0">
                  <a:pos x="403" y="277"/>
                </a:cxn>
                <a:cxn ang="0">
                  <a:pos x="757" y="22"/>
                </a:cxn>
                <a:cxn ang="0">
                  <a:pos x="1053" y="409"/>
                </a:cxn>
                <a:cxn ang="0">
                  <a:pos x="1490" y="245"/>
                </a:cxn>
                <a:cxn ang="0">
                  <a:pos x="1698" y="58"/>
                </a:cxn>
              </a:cxnLst>
              <a:rect l="0" t="0" r="r" b="b"/>
              <a:pathLst>
                <a:path w="1698" h="467">
                  <a:moveTo>
                    <a:pt x="0" y="467"/>
                  </a:moveTo>
                  <a:cubicBezTo>
                    <a:pt x="67" y="435"/>
                    <a:pt x="277" y="351"/>
                    <a:pt x="403" y="277"/>
                  </a:cubicBezTo>
                  <a:cubicBezTo>
                    <a:pt x="529" y="203"/>
                    <a:pt x="649" y="0"/>
                    <a:pt x="757" y="22"/>
                  </a:cubicBezTo>
                  <a:cubicBezTo>
                    <a:pt x="865" y="44"/>
                    <a:pt x="931" y="372"/>
                    <a:pt x="1053" y="409"/>
                  </a:cubicBezTo>
                  <a:cubicBezTo>
                    <a:pt x="1175" y="446"/>
                    <a:pt x="1383" y="303"/>
                    <a:pt x="1490" y="245"/>
                  </a:cubicBezTo>
                  <a:cubicBezTo>
                    <a:pt x="1597" y="187"/>
                    <a:pt x="1655" y="97"/>
                    <a:pt x="1698" y="58"/>
                  </a:cubicBezTo>
                </a:path>
              </a:pathLst>
            </a:custGeom>
            <a:noFill/>
            <a:ln w="28575">
              <a:solidFill>
                <a:srgbClr val="FF0000"/>
              </a:solidFill>
              <a:round/>
              <a:headEnd/>
              <a:tailEnd/>
            </a:ln>
            <a:effectLst/>
          </p:spPr>
          <p:txBody>
            <a:bodyPr/>
            <a:lstStyle/>
            <a:p>
              <a:endParaRPr lang="en-US"/>
            </a:p>
          </p:txBody>
        </p:sp>
        <p:sp>
          <p:nvSpPr>
            <p:cNvPr id="84" name="Line 36">
              <a:extLst>
                <a:ext uri="{FF2B5EF4-FFF2-40B4-BE49-F238E27FC236}">
                  <a16:creationId xmlns:a16="http://schemas.microsoft.com/office/drawing/2014/main" id="{A11518A2-256F-492B-BECF-87BE2E213116}"/>
                </a:ext>
              </a:extLst>
            </p:cNvPr>
            <p:cNvSpPr>
              <a:spLocks noChangeShapeType="1"/>
            </p:cNvSpPr>
            <p:nvPr/>
          </p:nvSpPr>
          <p:spPr bwMode="auto">
            <a:xfrm flipV="1">
              <a:off x="1950720" y="4267200"/>
              <a:ext cx="3048000" cy="1066800"/>
            </a:xfrm>
            <a:prstGeom prst="line">
              <a:avLst/>
            </a:prstGeom>
            <a:noFill/>
            <a:ln w="25400">
              <a:solidFill>
                <a:srgbClr val="000000"/>
              </a:solidFill>
              <a:prstDash val="sysDot"/>
              <a:round/>
              <a:headEnd/>
              <a:tailEnd/>
            </a:ln>
            <a:effectLst/>
          </p:spPr>
          <p:txBody>
            <a:bodyPr/>
            <a:lstStyle/>
            <a:p>
              <a:endParaRPr lang="en-US"/>
            </a:p>
          </p:txBody>
        </p:sp>
        <p:sp>
          <p:nvSpPr>
            <p:cNvPr id="85" name="Text Box 37">
              <a:extLst>
                <a:ext uri="{FF2B5EF4-FFF2-40B4-BE49-F238E27FC236}">
                  <a16:creationId xmlns:a16="http://schemas.microsoft.com/office/drawing/2014/main" id="{AD058685-0540-4EEC-816D-8EFFE53D6AD2}"/>
                </a:ext>
              </a:extLst>
            </p:cNvPr>
            <p:cNvSpPr txBox="1">
              <a:spLocks noChangeArrowheads="1"/>
            </p:cNvSpPr>
            <p:nvPr/>
          </p:nvSpPr>
          <p:spPr bwMode="auto">
            <a:xfrm>
              <a:off x="4084320" y="3581400"/>
              <a:ext cx="1600200" cy="338138"/>
            </a:xfrm>
            <a:prstGeom prst="rect">
              <a:avLst/>
            </a:prstGeom>
            <a:noFill/>
            <a:ln w="9525" algn="ctr">
              <a:noFill/>
              <a:miter lim="800000"/>
              <a:headEnd/>
              <a:tailEnd/>
            </a:ln>
            <a:effectLst/>
          </p:spPr>
          <p:txBody>
            <a:bodyPr>
              <a:spAutoFit/>
            </a:bodyPr>
            <a:lstStyle/>
            <a:p>
              <a:pPr>
                <a:spcBef>
                  <a:spcPct val="50000"/>
                </a:spcBef>
              </a:pPr>
              <a:r>
                <a:rPr lang="en-US" sz="1600" b="1" dirty="0">
                  <a:latin typeface="Times New Roman" pitchFamily="18" charset="0"/>
                </a:rPr>
                <a:t>Trend Model</a:t>
              </a:r>
            </a:p>
          </p:txBody>
        </p:sp>
        <p:sp>
          <p:nvSpPr>
            <p:cNvPr id="86" name="Line 38">
              <a:extLst>
                <a:ext uri="{FF2B5EF4-FFF2-40B4-BE49-F238E27FC236}">
                  <a16:creationId xmlns:a16="http://schemas.microsoft.com/office/drawing/2014/main" id="{5BF29E3E-7C62-4117-9202-8195617527C7}"/>
                </a:ext>
              </a:extLst>
            </p:cNvPr>
            <p:cNvSpPr>
              <a:spLocks noChangeShapeType="1"/>
            </p:cNvSpPr>
            <p:nvPr/>
          </p:nvSpPr>
          <p:spPr bwMode="auto">
            <a:xfrm>
              <a:off x="2255520" y="5105400"/>
              <a:ext cx="0" cy="152400"/>
            </a:xfrm>
            <a:prstGeom prst="line">
              <a:avLst/>
            </a:prstGeom>
            <a:noFill/>
            <a:ln w="25400">
              <a:solidFill>
                <a:srgbClr val="000000"/>
              </a:solidFill>
              <a:round/>
              <a:headEnd/>
              <a:tailEnd/>
            </a:ln>
            <a:effectLst/>
          </p:spPr>
          <p:txBody>
            <a:bodyPr/>
            <a:lstStyle/>
            <a:p>
              <a:endParaRPr lang="en-US"/>
            </a:p>
          </p:txBody>
        </p:sp>
        <p:sp>
          <p:nvSpPr>
            <p:cNvPr id="87" name="Line 39">
              <a:extLst>
                <a:ext uri="{FF2B5EF4-FFF2-40B4-BE49-F238E27FC236}">
                  <a16:creationId xmlns:a16="http://schemas.microsoft.com/office/drawing/2014/main" id="{46EEEAA5-CD1B-4D64-8D2C-F1017E663448}"/>
                </a:ext>
              </a:extLst>
            </p:cNvPr>
            <p:cNvSpPr>
              <a:spLocks noChangeShapeType="1"/>
            </p:cNvSpPr>
            <p:nvPr/>
          </p:nvSpPr>
          <p:spPr bwMode="auto">
            <a:xfrm flipH="1">
              <a:off x="2865120" y="4787900"/>
              <a:ext cx="12700" cy="228600"/>
            </a:xfrm>
            <a:prstGeom prst="line">
              <a:avLst/>
            </a:prstGeom>
            <a:noFill/>
            <a:ln w="25400">
              <a:solidFill>
                <a:srgbClr val="000000"/>
              </a:solidFill>
              <a:round/>
              <a:headEnd/>
              <a:tailEnd/>
            </a:ln>
            <a:effectLst/>
          </p:spPr>
          <p:txBody>
            <a:bodyPr/>
            <a:lstStyle/>
            <a:p>
              <a:endParaRPr lang="en-US"/>
            </a:p>
          </p:txBody>
        </p:sp>
        <p:sp>
          <p:nvSpPr>
            <p:cNvPr id="88" name="Line 40">
              <a:extLst>
                <a:ext uri="{FF2B5EF4-FFF2-40B4-BE49-F238E27FC236}">
                  <a16:creationId xmlns:a16="http://schemas.microsoft.com/office/drawing/2014/main" id="{5AF2D6ED-54D7-43A2-914B-E1BD4BF9A4E6}"/>
                </a:ext>
              </a:extLst>
            </p:cNvPr>
            <p:cNvSpPr>
              <a:spLocks noChangeShapeType="1"/>
            </p:cNvSpPr>
            <p:nvPr/>
          </p:nvSpPr>
          <p:spPr bwMode="auto">
            <a:xfrm flipH="1">
              <a:off x="3436620" y="4343400"/>
              <a:ext cx="12700" cy="457200"/>
            </a:xfrm>
            <a:prstGeom prst="line">
              <a:avLst/>
            </a:prstGeom>
            <a:noFill/>
            <a:ln w="25400">
              <a:solidFill>
                <a:srgbClr val="000000"/>
              </a:solidFill>
              <a:round/>
              <a:headEnd/>
              <a:tailEnd/>
            </a:ln>
            <a:effectLst/>
          </p:spPr>
          <p:txBody>
            <a:bodyPr/>
            <a:lstStyle/>
            <a:p>
              <a:endParaRPr lang="en-US"/>
            </a:p>
          </p:txBody>
        </p:sp>
        <p:sp>
          <p:nvSpPr>
            <p:cNvPr id="89" name="Line 41">
              <a:extLst>
                <a:ext uri="{FF2B5EF4-FFF2-40B4-BE49-F238E27FC236}">
                  <a16:creationId xmlns:a16="http://schemas.microsoft.com/office/drawing/2014/main" id="{254B3ADE-8CC2-4171-98EA-8A7B77ACD5A5}"/>
                </a:ext>
              </a:extLst>
            </p:cNvPr>
            <p:cNvSpPr>
              <a:spLocks noChangeShapeType="1"/>
            </p:cNvSpPr>
            <p:nvPr/>
          </p:nvSpPr>
          <p:spPr bwMode="auto">
            <a:xfrm flipH="1">
              <a:off x="3893820" y="4622800"/>
              <a:ext cx="12700" cy="457200"/>
            </a:xfrm>
            <a:prstGeom prst="line">
              <a:avLst/>
            </a:prstGeom>
            <a:noFill/>
            <a:ln w="25400">
              <a:solidFill>
                <a:srgbClr val="000000"/>
              </a:solidFill>
              <a:round/>
              <a:headEnd/>
              <a:tailEnd/>
            </a:ln>
            <a:effectLst/>
          </p:spPr>
          <p:txBody>
            <a:bodyPr/>
            <a:lstStyle/>
            <a:p>
              <a:endParaRPr lang="en-US"/>
            </a:p>
          </p:txBody>
        </p:sp>
        <p:sp>
          <p:nvSpPr>
            <p:cNvPr id="90" name="Line 42">
              <a:extLst>
                <a:ext uri="{FF2B5EF4-FFF2-40B4-BE49-F238E27FC236}">
                  <a16:creationId xmlns:a16="http://schemas.microsoft.com/office/drawing/2014/main" id="{25A1CD76-7AB7-4410-8156-4C60EFCD4A93}"/>
                </a:ext>
              </a:extLst>
            </p:cNvPr>
            <p:cNvSpPr>
              <a:spLocks noChangeShapeType="1"/>
            </p:cNvSpPr>
            <p:nvPr/>
          </p:nvSpPr>
          <p:spPr bwMode="auto">
            <a:xfrm flipH="1">
              <a:off x="4579620" y="4381500"/>
              <a:ext cx="12700" cy="457200"/>
            </a:xfrm>
            <a:prstGeom prst="line">
              <a:avLst/>
            </a:prstGeom>
            <a:noFill/>
            <a:ln w="25400">
              <a:solidFill>
                <a:srgbClr val="000000"/>
              </a:solidFill>
              <a:round/>
              <a:headEnd/>
              <a:tailEnd/>
            </a:ln>
            <a:effectLst/>
          </p:spPr>
          <p:txBody>
            <a:bodyPr/>
            <a:lstStyle/>
            <a:p>
              <a:endParaRPr lang="en-US"/>
            </a:p>
          </p:txBody>
        </p:sp>
        <p:sp>
          <p:nvSpPr>
            <p:cNvPr id="91" name="Line 43">
              <a:extLst>
                <a:ext uri="{FF2B5EF4-FFF2-40B4-BE49-F238E27FC236}">
                  <a16:creationId xmlns:a16="http://schemas.microsoft.com/office/drawing/2014/main" id="{8ED3DB2D-112F-40E6-A738-F0D504B63C82}"/>
                </a:ext>
              </a:extLst>
            </p:cNvPr>
            <p:cNvSpPr>
              <a:spLocks noChangeShapeType="1"/>
            </p:cNvSpPr>
            <p:nvPr/>
          </p:nvSpPr>
          <p:spPr bwMode="auto">
            <a:xfrm flipV="1">
              <a:off x="2621280" y="4953000"/>
              <a:ext cx="228600" cy="533400"/>
            </a:xfrm>
            <a:prstGeom prst="line">
              <a:avLst/>
            </a:prstGeom>
            <a:noFill/>
            <a:ln w="9525">
              <a:solidFill>
                <a:srgbClr val="000000"/>
              </a:solidFill>
              <a:round/>
              <a:headEnd/>
              <a:tailEnd type="triangle" w="med" len="med"/>
            </a:ln>
            <a:effectLst/>
          </p:spPr>
          <p:txBody>
            <a:bodyPr/>
            <a:lstStyle/>
            <a:p>
              <a:endParaRPr lang="en-US"/>
            </a:p>
          </p:txBody>
        </p:sp>
        <p:sp>
          <p:nvSpPr>
            <p:cNvPr id="92" name="Line 44">
              <a:extLst>
                <a:ext uri="{FF2B5EF4-FFF2-40B4-BE49-F238E27FC236}">
                  <a16:creationId xmlns:a16="http://schemas.microsoft.com/office/drawing/2014/main" id="{FD5F6485-9428-4B51-B0AD-8BAFBA4F5913}"/>
                </a:ext>
              </a:extLst>
            </p:cNvPr>
            <p:cNvSpPr>
              <a:spLocks noChangeShapeType="1"/>
            </p:cNvSpPr>
            <p:nvPr/>
          </p:nvSpPr>
          <p:spPr bwMode="auto">
            <a:xfrm flipV="1">
              <a:off x="2621280" y="4572000"/>
              <a:ext cx="838200" cy="914400"/>
            </a:xfrm>
            <a:prstGeom prst="line">
              <a:avLst/>
            </a:prstGeom>
            <a:noFill/>
            <a:ln w="9525">
              <a:solidFill>
                <a:srgbClr val="000000"/>
              </a:solidFill>
              <a:round/>
              <a:headEnd/>
              <a:tailEnd type="triangle" w="med" len="med"/>
            </a:ln>
            <a:effectLst/>
          </p:spPr>
          <p:txBody>
            <a:bodyPr/>
            <a:lstStyle/>
            <a:p>
              <a:endParaRPr lang="en-US"/>
            </a:p>
          </p:txBody>
        </p:sp>
        <p:sp>
          <p:nvSpPr>
            <p:cNvPr id="93" name="Line 45">
              <a:extLst>
                <a:ext uri="{FF2B5EF4-FFF2-40B4-BE49-F238E27FC236}">
                  <a16:creationId xmlns:a16="http://schemas.microsoft.com/office/drawing/2014/main" id="{9524CDDA-6925-4C1B-B2CC-9E8073F1729C}"/>
                </a:ext>
              </a:extLst>
            </p:cNvPr>
            <p:cNvSpPr>
              <a:spLocks noChangeShapeType="1"/>
            </p:cNvSpPr>
            <p:nvPr/>
          </p:nvSpPr>
          <p:spPr bwMode="auto">
            <a:xfrm flipH="1">
              <a:off x="4312920" y="4114800"/>
              <a:ext cx="76200" cy="381000"/>
            </a:xfrm>
            <a:prstGeom prst="line">
              <a:avLst/>
            </a:prstGeom>
            <a:noFill/>
            <a:ln w="9525">
              <a:solidFill>
                <a:srgbClr val="000000"/>
              </a:solidFill>
              <a:round/>
              <a:headEnd/>
              <a:tailEnd type="triangle" w="med" len="med"/>
            </a:ln>
            <a:effectLst/>
          </p:spPr>
          <p:txBody>
            <a:bodyPr/>
            <a:lstStyle/>
            <a:p>
              <a:endParaRPr lang="en-US"/>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FE9691-290F-EDC1-A7C3-FDF731FC0A8F}"/>
                  </a:ext>
                </a:extLst>
              </p:cNvPr>
              <p:cNvSpPr txBox="1"/>
              <p:nvPr/>
            </p:nvSpPr>
            <p:spPr>
              <a:xfrm>
                <a:off x="2195970" y="1435196"/>
                <a:ext cx="3070008"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r>
                        <a:rPr lang="en-US" sz="2400" b="1" i="1">
                          <a:latin typeface="Cambria Math" panose="02040503050406030204" pitchFamily="18" charset="0"/>
                        </a:rPr>
                        <m:t>𝛏</m:t>
                      </m:r>
                      <m:sSup>
                        <m:sSupPr>
                          <m:ctrlPr>
                            <a:rPr lang="en-US" sz="2400" b="1" i="1">
                              <a:latin typeface="Cambria Math" panose="02040503050406030204" pitchFamily="18" charset="0"/>
                            </a:rPr>
                          </m:ctrlPr>
                        </m:sSupPr>
                        <m:e>
                          <m:d>
                            <m:dPr>
                              <m:ctrlPr>
                                <a:rPr lang="en-US" sz="2400" i="1">
                                  <a:latin typeface="Cambria Math" panose="02040503050406030204" pitchFamily="18" charset="0"/>
                                </a:rPr>
                              </m:ctrlPr>
                            </m:dPr>
                            <m:e>
                              <m:r>
                                <a:rPr lang="en-US" sz="2400" b="1" i="1">
                                  <a:latin typeface="Cambria Math" panose="02040503050406030204" pitchFamily="18" charset="0"/>
                                </a:rPr>
                                <m:t>𝐱</m:t>
                              </m:r>
                            </m:e>
                          </m:d>
                        </m:e>
                        <m:sup>
                          <m:r>
                            <a:rPr lang="en-US" sz="2400" i="1">
                              <a:latin typeface="Cambria Math" panose="02040503050406030204" pitchFamily="18" charset="0"/>
                            </a:rPr>
                            <m:t>𝑇</m:t>
                          </m:r>
                        </m:sup>
                      </m:sSup>
                      <m:r>
                        <a:rPr lang="en-US" sz="2400" b="1" i="1">
                          <a:latin typeface="Cambria Math" panose="02040503050406030204" pitchFamily="18" charset="0"/>
                        </a:rPr>
                        <m:t>𝛃</m:t>
                      </m:r>
                      <m:r>
                        <a:rPr lang="en-US" sz="2400">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m:t>
                      </m:r>
                    </m:oMath>
                  </m:oMathPara>
                </a14:m>
                <a:endParaRPr lang="en-US" sz="3200" dirty="0"/>
              </a:p>
            </p:txBody>
          </p:sp>
        </mc:Choice>
        <mc:Fallback xmlns="">
          <p:sp>
            <p:nvSpPr>
              <p:cNvPr id="6" name="TextBox 5">
                <a:extLst>
                  <a:ext uri="{FF2B5EF4-FFF2-40B4-BE49-F238E27FC236}">
                    <a16:creationId xmlns:a16="http://schemas.microsoft.com/office/drawing/2014/main" id="{FAFE9691-290F-EDC1-A7C3-FDF731FC0A8F}"/>
                  </a:ext>
                </a:extLst>
              </p:cNvPr>
              <p:cNvSpPr txBox="1">
                <a:spLocks noRot="1" noChangeAspect="1" noMove="1" noResize="1" noEditPoints="1" noAdjustHandles="1" noChangeArrowheads="1" noChangeShapeType="1" noTextEdit="1"/>
              </p:cNvSpPr>
              <p:nvPr/>
            </p:nvSpPr>
            <p:spPr>
              <a:xfrm>
                <a:off x="2195970" y="1435196"/>
                <a:ext cx="3070008" cy="468205"/>
              </a:xfrm>
              <a:prstGeom prst="rect">
                <a:avLst/>
              </a:prstGeom>
              <a:blipFill>
                <a:blip r:embed="rId4"/>
                <a:stretch>
                  <a:fillRect t="-2597" r="-198" b="-16883"/>
                </a:stretch>
              </a:blipFill>
            </p:spPr>
            <p:txBody>
              <a:bodyPr/>
              <a:lstStyle/>
              <a:p>
                <a:r>
                  <a:rPr lang="en-US">
                    <a:noFill/>
                  </a:rPr>
                  <a:t> </a:t>
                </a:r>
              </a:p>
            </p:txBody>
          </p:sp>
        </mc:Fallback>
      </mc:AlternateContent>
    </p:spTree>
    <p:extLst>
      <p:ext uri="{BB962C8B-B14F-4D97-AF65-F5344CB8AC3E}">
        <p14:creationId xmlns:p14="http://schemas.microsoft.com/office/powerpoint/2010/main" val="345551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6549A8A-0B36-44A6-85C6-B7FFB085DA6D}"/>
              </a:ext>
            </a:extLst>
          </p:cNvPr>
          <p:cNvSpPr/>
          <p:nvPr/>
        </p:nvSpPr>
        <p:spPr>
          <a:xfrm>
            <a:off x="4937019" y="1210153"/>
            <a:ext cx="3317534" cy="61121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 name="Rectangle: Rounded Corners 5">
            <a:extLst>
              <a:ext uri="{FF2B5EF4-FFF2-40B4-BE49-F238E27FC236}">
                <a16:creationId xmlns:a16="http://schemas.microsoft.com/office/drawing/2014/main" id="{3FF54F39-F38A-4CEA-AC79-CDD0188B8B19}"/>
              </a:ext>
            </a:extLst>
          </p:cNvPr>
          <p:cNvSpPr/>
          <p:nvPr/>
        </p:nvSpPr>
        <p:spPr>
          <a:xfrm>
            <a:off x="597005" y="1210152"/>
            <a:ext cx="3317534" cy="611215"/>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4420583-84D5-4B82-A9DD-83D484F55B81}"/>
                  </a:ext>
                </a:extLst>
              </p:cNvPr>
              <p:cNvSpPr>
                <a:spLocks noGrp="1"/>
              </p:cNvSpPr>
              <p:nvPr>
                <p:ph type="body" sz="quarter" idx="10"/>
              </p:nvPr>
            </p:nvSpPr>
            <p:spPr/>
            <p:txBody>
              <a:bodyPr/>
              <a:lstStyle/>
              <a:p>
                <a:pPr marL="0" indent="0">
                  <a:buNone/>
                </a:pPr>
                <a:r>
                  <a:rPr lang="en-US" dirty="0"/>
                  <a:t>	Kriging				PRS</a:t>
                </a:r>
              </a:p>
              <a:p>
                <a:pPr>
                  <a:spcAft>
                    <a:spcPts val="1200"/>
                  </a:spcAft>
                </a:pPr>
                <a:endParaRPr lang="en-US" dirty="0"/>
              </a:p>
              <a:p>
                <a:r>
                  <a:rPr lang="en-US" dirty="0"/>
                  <a:t>PRS assumes that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1" i="1">
                        <a:latin typeface="Cambria Math" panose="02040503050406030204" pitchFamily="18" charset="0"/>
                      </a:rPr>
                      <m:t>𝛏</m:t>
                    </m:r>
                    <m:sSup>
                      <m:sSupPr>
                        <m:ctrlPr>
                          <a:rPr lang="en-US" b="1" i="1">
                            <a:latin typeface="Cambria Math" panose="02040503050406030204" pitchFamily="18" charset="0"/>
                          </a:rPr>
                        </m:ctrlPr>
                      </m:sSupPr>
                      <m:e>
                        <m:d>
                          <m:dPr>
                            <m:ctrlPr>
                              <a:rPr lang="en-US" i="1">
                                <a:latin typeface="Cambria Math" panose="02040503050406030204" pitchFamily="18" charset="0"/>
                              </a:rPr>
                            </m:ctrlPr>
                          </m:dPr>
                          <m:e>
                            <m:r>
                              <a:rPr lang="en-US" b="1" i="1">
                                <a:latin typeface="Cambria Math" panose="02040503050406030204" pitchFamily="18" charset="0"/>
                              </a:rPr>
                              <m:t>𝐱</m:t>
                            </m:r>
                          </m:e>
                        </m:d>
                      </m:e>
                      <m:sup>
                        <m:r>
                          <a:rPr lang="en-US" i="1">
                            <a:latin typeface="Cambria Math" panose="02040503050406030204" pitchFamily="18" charset="0"/>
                          </a:rPr>
                          <m:t>𝑇</m:t>
                        </m:r>
                      </m:sup>
                    </m:sSup>
                    <m:r>
                      <a:rPr lang="en-US" b="1" i="1">
                        <a:latin typeface="Cambria Math" panose="02040503050406030204" pitchFamily="18" charset="0"/>
                      </a:rPr>
                      <m:t>𝛃</m:t>
                    </m:r>
                  </m:oMath>
                </a14:m>
                <a:r>
                  <a:rPr lang="en-US" dirty="0"/>
                  <a:t> is a correct form, but data have error </a:t>
                </a:r>
                <a14:m>
                  <m:oMath xmlns:m="http://schemas.openxmlformats.org/officeDocument/2006/math">
                    <m:r>
                      <a:rPr lang="en-US" i="1">
                        <a:latin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that are statistically independent</a:t>
                </a:r>
              </a:p>
              <a:p>
                <a:pPr lvl="1"/>
                <a:r>
                  <a:rPr lang="en-US" dirty="0"/>
                  <a:t>The regression process finds the model parameters to minimize these errors in the sense of mean-squared-error</a:t>
                </a:r>
              </a:p>
              <a:p>
                <a:r>
                  <a:rPr lang="en-US" dirty="0"/>
                  <a:t>Kriging assumes that data are accurate, but the model form is uncertain </a:t>
                </a:r>
                <a:r>
                  <a:rPr lang="en-US" dirty="0">
                    <a:sym typeface="Wingdings" panose="05000000000000000000" pitchFamily="2" charset="2"/>
                  </a:rPr>
                  <a:t> Kriging fits data</a:t>
                </a:r>
              </a:p>
              <a:p>
                <a:endParaRPr lang="en-US" dirty="0">
                  <a:sym typeface="Wingdings" panose="05000000000000000000" pitchFamily="2" charset="2"/>
                </a:endParaRPr>
              </a:p>
              <a:p>
                <a:pPr lvl="1"/>
                <a:r>
                  <a:rPr lang="en-US" dirty="0">
                    <a:sym typeface="Wingdings" panose="05000000000000000000" pitchFamily="2" charset="2"/>
                  </a:rPr>
                  <a:t>At prediction points, error in Kriging is described by local departure </a:t>
                </a:r>
                <a14:m>
                  <m:oMath xmlns:m="http://schemas.openxmlformats.org/officeDocument/2006/math">
                    <m:r>
                      <a:rPr lang="en-US" b="0" i="1" smtClean="0">
                        <a:latin typeface="Cambria Math" panose="02040503050406030204" pitchFamily="18" charset="0"/>
                        <a:sym typeface="Wingdings" panose="05000000000000000000" pitchFamily="2" charset="2"/>
                      </a:rPr>
                      <m:t>𝑠</m:t>
                    </m:r>
                    <m:r>
                      <a:rPr lang="en-US" b="0" i="1" smtClean="0">
                        <a:latin typeface="Cambria Math" panose="02040503050406030204" pitchFamily="18" charset="0"/>
                        <a:sym typeface="Wingdings" panose="05000000000000000000" pitchFamily="2" charset="2"/>
                      </a:rPr>
                      <m:t>(</m:t>
                    </m:r>
                    <m:r>
                      <a:rPr lang="en-US" b="1" i="0" smtClean="0">
                        <a:latin typeface="Cambria Math" panose="02040503050406030204" pitchFamily="18" charset="0"/>
                        <a:sym typeface="Wingdings" panose="05000000000000000000" pitchFamily="2" charset="2"/>
                      </a:rPr>
                      <m:t>𝐱</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ea typeface="Cambria Math" panose="02040503050406030204" pitchFamily="18" charset="0"/>
                        <a:sym typeface="Wingdings" panose="05000000000000000000" pitchFamily="2" charset="2"/>
                      </a:rPr>
                      <m:t>𝑁</m:t>
                    </m:r>
                    <m:r>
                      <a:rPr lang="en-US" b="0" i="1" smtClean="0">
                        <a:latin typeface="Cambria Math" panose="02040503050406030204" pitchFamily="18" charset="0"/>
                        <a:ea typeface="Cambria Math" panose="02040503050406030204" pitchFamily="18" charset="0"/>
                        <a:sym typeface="Wingdings" panose="05000000000000000000" pitchFamily="2" charset="2"/>
                      </a:rPr>
                      <m:t>(0,</m:t>
                    </m:r>
                    <m:sSup>
                      <m:sSup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ea typeface="Cambria Math" panose="02040503050406030204" pitchFamily="18" charset="0"/>
                            <a:sym typeface="Wingdings" panose="05000000000000000000" pitchFamily="2" charset="2"/>
                          </a:rPr>
                          <m:t>𝜎</m:t>
                        </m:r>
                      </m:e>
                      <m:sup>
                        <m:r>
                          <a:rPr lang="en-US" b="0" i="1" smtClean="0">
                            <a:latin typeface="Cambria Math" panose="02040503050406030204" pitchFamily="18" charset="0"/>
                            <a:ea typeface="Cambria Math" panose="02040503050406030204" pitchFamily="18" charset="0"/>
                            <a:sym typeface="Wingdings" panose="05000000000000000000" pitchFamily="2" charset="2"/>
                          </a:rPr>
                          <m:t>2</m:t>
                        </m:r>
                      </m:sup>
                    </m:sSup>
                    <m:r>
                      <a:rPr lang="en-US" b="0" i="1" smtClean="0">
                        <a:latin typeface="Cambria Math" panose="02040503050406030204" pitchFamily="18" charset="0"/>
                        <a:ea typeface="Cambria Math" panose="02040503050406030204" pitchFamily="18" charset="0"/>
                        <a:sym typeface="Wingdings" panose="05000000000000000000" pitchFamily="2" charset="2"/>
                      </a:rPr>
                      <m:t>)</m:t>
                    </m:r>
                  </m:oMath>
                </a14:m>
                <a:endParaRPr lang="en-US" dirty="0"/>
              </a:p>
            </p:txBody>
          </p:sp>
        </mc:Choice>
        <mc:Fallback xmlns="">
          <p:sp>
            <p:nvSpPr>
              <p:cNvPr id="2" name="Text Placeholder 1">
                <a:extLst>
                  <a:ext uri="{FF2B5EF4-FFF2-40B4-BE49-F238E27FC236}">
                    <a16:creationId xmlns:a16="http://schemas.microsoft.com/office/drawing/2014/main" id="{04420583-84D5-4B82-A9DD-83D484F55B8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1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2E1F104-61A5-4772-92FF-892359265675}"/>
              </a:ext>
            </a:extLst>
          </p:cNvPr>
          <p:cNvSpPr>
            <a:spLocks noGrp="1"/>
          </p:cNvSpPr>
          <p:nvPr>
            <p:ph type="title"/>
          </p:nvPr>
        </p:nvSpPr>
        <p:spPr/>
        <p:txBody>
          <a:bodyPr>
            <a:normAutofit fontScale="90000"/>
          </a:bodyPr>
          <a:lstStyle/>
          <a:p>
            <a:r>
              <a:rPr lang="en-US" dirty="0"/>
              <a:t>Kriging vs. PRS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8AEAEB-35E3-6E77-1929-4AA7A35A8973}"/>
                  </a:ext>
                </a:extLst>
              </p:cNvPr>
              <p:cNvSpPr txBox="1"/>
              <p:nvPr/>
            </p:nvSpPr>
            <p:spPr>
              <a:xfrm>
                <a:off x="768080" y="1240196"/>
                <a:ext cx="3070008"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r>
                        <a:rPr lang="en-US" sz="2400" b="1" i="1">
                          <a:latin typeface="Cambria Math" panose="02040503050406030204" pitchFamily="18" charset="0"/>
                        </a:rPr>
                        <m:t>𝛏</m:t>
                      </m:r>
                      <m:sSup>
                        <m:sSupPr>
                          <m:ctrlPr>
                            <a:rPr lang="en-US" sz="2400" b="1" i="1">
                              <a:latin typeface="Cambria Math" panose="02040503050406030204" pitchFamily="18" charset="0"/>
                            </a:rPr>
                          </m:ctrlPr>
                        </m:sSupPr>
                        <m:e>
                          <m:d>
                            <m:dPr>
                              <m:ctrlPr>
                                <a:rPr lang="en-US" sz="2400" i="1">
                                  <a:latin typeface="Cambria Math" panose="02040503050406030204" pitchFamily="18" charset="0"/>
                                </a:rPr>
                              </m:ctrlPr>
                            </m:dPr>
                            <m:e>
                              <m:r>
                                <a:rPr lang="en-US" sz="2400" b="1" i="1">
                                  <a:latin typeface="Cambria Math" panose="02040503050406030204" pitchFamily="18" charset="0"/>
                                </a:rPr>
                                <m:t>𝐱</m:t>
                              </m:r>
                            </m:e>
                          </m:d>
                        </m:e>
                        <m:sup>
                          <m:r>
                            <a:rPr lang="en-US" sz="2400" i="1">
                              <a:latin typeface="Cambria Math" panose="02040503050406030204" pitchFamily="18" charset="0"/>
                            </a:rPr>
                            <m:t>𝑇</m:t>
                          </m:r>
                        </m:sup>
                      </m:sSup>
                      <m:r>
                        <a:rPr lang="en-US" sz="2400" b="1" i="1">
                          <a:latin typeface="Cambria Math" panose="02040503050406030204" pitchFamily="18" charset="0"/>
                        </a:rPr>
                        <m:t>𝛃</m:t>
                      </m:r>
                      <m:r>
                        <a:rPr lang="en-US" sz="2400">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m:t>
                      </m:r>
                    </m:oMath>
                  </m:oMathPara>
                </a14:m>
                <a:endParaRPr lang="en-US" sz="3200" dirty="0"/>
              </a:p>
            </p:txBody>
          </p:sp>
        </mc:Choice>
        <mc:Fallback xmlns="">
          <p:sp>
            <p:nvSpPr>
              <p:cNvPr id="10" name="TextBox 9">
                <a:extLst>
                  <a:ext uri="{FF2B5EF4-FFF2-40B4-BE49-F238E27FC236}">
                    <a16:creationId xmlns:a16="http://schemas.microsoft.com/office/drawing/2014/main" id="{B48AEAEB-35E3-6E77-1929-4AA7A35A8973}"/>
                  </a:ext>
                </a:extLst>
              </p:cNvPr>
              <p:cNvSpPr txBox="1">
                <a:spLocks noRot="1" noChangeAspect="1" noMove="1" noResize="1" noEditPoints="1" noAdjustHandles="1" noChangeArrowheads="1" noChangeShapeType="1" noTextEdit="1"/>
              </p:cNvSpPr>
              <p:nvPr/>
            </p:nvSpPr>
            <p:spPr>
              <a:xfrm>
                <a:off x="768080" y="1240196"/>
                <a:ext cx="3070008" cy="468205"/>
              </a:xfrm>
              <a:prstGeom prst="rect">
                <a:avLst/>
              </a:prstGeom>
              <a:blipFill>
                <a:blip r:embed="rId3"/>
                <a:stretch>
                  <a:fillRect t="-2597"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AF56BF8-45A5-411B-A7E4-C11AC138826A}"/>
                  </a:ext>
                </a:extLst>
              </p:cNvPr>
              <p:cNvSpPr txBox="1"/>
              <p:nvPr/>
            </p:nvSpPr>
            <p:spPr>
              <a:xfrm>
                <a:off x="4990380" y="1240196"/>
                <a:ext cx="3070264"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r>
                        <a:rPr lang="en-US" sz="2400" b="1" i="1">
                          <a:latin typeface="Cambria Math" panose="02040503050406030204" pitchFamily="18" charset="0"/>
                        </a:rPr>
                        <m:t>𝛏</m:t>
                      </m:r>
                      <m:sSup>
                        <m:sSupPr>
                          <m:ctrlPr>
                            <a:rPr lang="en-US" sz="2400" b="1" i="1">
                              <a:latin typeface="Cambria Math" panose="02040503050406030204" pitchFamily="18" charset="0"/>
                            </a:rPr>
                          </m:ctrlPr>
                        </m:sSupPr>
                        <m:e>
                          <m:d>
                            <m:dPr>
                              <m:ctrlPr>
                                <a:rPr lang="en-US" sz="2400" i="1">
                                  <a:latin typeface="Cambria Math" panose="02040503050406030204" pitchFamily="18" charset="0"/>
                                </a:rPr>
                              </m:ctrlPr>
                            </m:dPr>
                            <m:e>
                              <m:r>
                                <a:rPr lang="en-US" sz="2400" b="1" i="1">
                                  <a:latin typeface="Cambria Math" panose="02040503050406030204" pitchFamily="18" charset="0"/>
                                </a:rPr>
                                <m:t>𝐱</m:t>
                              </m:r>
                            </m:e>
                          </m:d>
                        </m:e>
                        <m:sup>
                          <m:r>
                            <a:rPr lang="en-US" sz="2400" i="1">
                              <a:latin typeface="Cambria Math" panose="02040503050406030204" pitchFamily="18" charset="0"/>
                            </a:rPr>
                            <m:t>𝑇</m:t>
                          </m:r>
                        </m:sup>
                      </m:sSup>
                      <m:r>
                        <a:rPr lang="en-US" sz="2400" b="1" i="1">
                          <a:latin typeface="Cambria Math" panose="02040503050406030204" pitchFamily="18" charset="0"/>
                        </a:rPr>
                        <m:t>𝛃</m:t>
                      </m:r>
                      <m:r>
                        <a:rPr lang="en-US" sz="2400">
                          <a:latin typeface="Cambria Math" panose="02040503050406030204" pitchFamily="18" charset="0"/>
                        </a:rPr>
                        <m:t>+</m:t>
                      </m:r>
                      <m:r>
                        <a:rPr lang="en-US" sz="2400" b="0" i="1" smtClean="0">
                          <a:latin typeface="Cambria Math" panose="02040503050406030204" pitchFamily="18" charset="0"/>
                        </a:rPr>
                        <m:t>𝜀</m:t>
                      </m:r>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m:t>
                      </m:r>
                    </m:oMath>
                  </m:oMathPara>
                </a14:m>
                <a:endParaRPr lang="en-US" sz="3200" dirty="0"/>
              </a:p>
            </p:txBody>
          </p:sp>
        </mc:Choice>
        <mc:Fallback xmlns="">
          <p:sp>
            <p:nvSpPr>
              <p:cNvPr id="12" name="TextBox 11">
                <a:extLst>
                  <a:ext uri="{FF2B5EF4-FFF2-40B4-BE49-F238E27FC236}">
                    <a16:creationId xmlns:a16="http://schemas.microsoft.com/office/drawing/2014/main" id="{0AF56BF8-45A5-411B-A7E4-C11AC138826A}"/>
                  </a:ext>
                </a:extLst>
              </p:cNvPr>
              <p:cNvSpPr txBox="1">
                <a:spLocks noRot="1" noChangeAspect="1" noMove="1" noResize="1" noEditPoints="1" noAdjustHandles="1" noChangeArrowheads="1" noChangeShapeType="1" noTextEdit="1"/>
              </p:cNvSpPr>
              <p:nvPr/>
            </p:nvSpPr>
            <p:spPr>
              <a:xfrm>
                <a:off x="4990380" y="1240196"/>
                <a:ext cx="3070264" cy="468205"/>
              </a:xfrm>
              <a:prstGeom prst="rect">
                <a:avLst/>
              </a:prstGeom>
              <a:blipFill>
                <a:blip r:embed="rId4"/>
                <a:stretch>
                  <a:fillRect t="-2597" r="-199"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E667B32-7000-3428-0BAB-9A0C45C4561F}"/>
                  </a:ext>
                </a:extLst>
              </p:cNvPr>
              <p:cNvSpPr txBox="1"/>
              <p:nvPr/>
            </p:nvSpPr>
            <p:spPr>
              <a:xfrm>
                <a:off x="2255772" y="4568429"/>
                <a:ext cx="3702104"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a:latin typeface="Cambria Math" panose="02040503050406030204" pitchFamily="18" charset="0"/>
                                </a:rPr>
                                <m:t>𝐱</m:t>
                              </m:r>
                            </m:e>
                            <m:sub>
                              <m:r>
                                <a:rPr lang="en-US" sz="2400" b="0" i="1" smtClean="0">
                                  <a:latin typeface="Cambria Math" panose="02040503050406030204" pitchFamily="18" charset="0"/>
                                </a:rPr>
                                <m:t>𝑘</m:t>
                              </m:r>
                            </m:sub>
                          </m:sSub>
                        </m:e>
                      </m:d>
                      <m:r>
                        <a:rPr lang="en-US" sz="2400">
                          <a:latin typeface="Cambria Math" panose="02040503050406030204" pitchFamily="18" charset="0"/>
                        </a:rPr>
                        <m:t>=</m:t>
                      </m:r>
                      <m:r>
                        <a:rPr lang="en-US" sz="2400" b="1" i="1">
                          <a:latin typeface="Cambria Math" panose="02040503050406030204" pitchFamily="18" charset="0"/>
                        </a:rPr>
                        <m:t>𝛏</m:t>
                      </m:r>
                      <m:sSup>
                        <m:sSupPr>
                          <m:ctrlPr>
                            <a:rPr lang="en-US" sz="2400" b="1"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a:latin typeface="Cambria Math" panose="02040503050406030204" pitchFamily="18" charset="0"/>
                                    </a:rPr>
                                    <m:t>𝐱</m:t>
                                  </m:r>
                                </m:e>
                                <m:sub>
                                  <m:r>
                                    <a:rPr lang="en-US" sz="2400" b="0" i="1" smtClean="0">
                                      <a:latin typeface="Cambria Math" panose="02040503050406030204" pitchFamily="18" charset="0"/>
                                    </a:rPr>
                                    <m:t>𝑘</m:t>
                                  </m:r>
                                </m:sub>
                              </m:sSub>
                            </m:e>
                          </m:d>
                        </m:e>
                        <m:sup>
                          <m:r>
                            <a:rPr lang="en-US" sz="2400" i="1">
                              <a:latin typeface="Cambria Math" panose="02040503050406030204" pitchFamily="18" charset="0"/>
                            </a:rPr>
                            <m:t>𝑇</m:t>
                          </m:r>
                        </m:sup>
                      </m:sSup>
                      <m:r>
                        <a:rPr lang="en-US" sz="2400" b="1" i="1">
                          <a:latin typeface="Cambria Math" panose="02040503050406030204" pitchFamily="18" charset="0"/>
                        </a:rPr>
                        <m:t>𝛃</m:t>
                      </m:r>
                      <m:r>
                        <a:rPr lang="en-US" sz="2400">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a:latin typeface="Cambria Math" panose="02040503050406030204" pitchFamily="18" charset="0"/>
                            </a:rPr>
                            <m:t>𝐱</m:t>
                          </m:r>
                        </m:e>
                        <m:sub>
                          <m:r>
                            <a:rPr lang="en-US" sz="2400" b="0" i="1" smtClean="0">
                              <a:latin typeface="Cambria Math" panose="02040503050406030204" pitchFamily="18" charset="0"/>
                            </a:rPr>
                            <m:t>𝑘</m:t>
                          </m:r>
                        </m:sub>
                      </m:sSub>
                      <m:r>
                        <a:rPr lang="en-US" sz="2400" i="1">
                          <a:latin typeface="Cambria Math" panose="02040503050406030204" pitchFamily="18" charset="0"/>
                        </a:rPr>
                        <m:t>)</m:t>
                      </m:r>
                    </m:oMath>
                  </m:oMathPara>
                </a14:m>
                <a:endParaRPr lang="en-US" sz="3200" dirty="0"/>
              </a:p>
            </p:txBody>
          </p:sp>
        </mc:Choice>
        <mc:Fallback xmlns="">
          <p:sp>
            <p:nvSpPr>
              <p:cNvPr id="14" name="TextBox 13">
                <a:extLst>
                  <a:ext uri="{FF2B5EF4-FFF2-40B4-BE49-F238E27FC236}">
                    <a16:creationId xmlns:a16="http://schemas.microsoft.com/office/drawing/2014/main" id="{5E667B32-7000-3428-0BAB-9A0C45C4561F}"/>
                  </a:ext>
                </a:extLst>
              </p:cNvPr>
              <p:cNvSpPr txBox="1">
                <a:spLocks noRot="1" noChangeAspect="1" noMove="1" noResize="1" noEditPoints="1" noAdjustHandles="1" noChangeArrowheads="1" noChangeShapeType="1" noTextEdit="1"/>
              </p:cNvSpPr>
              <p:nvPr/>
            </p:nvSpPr>
            <p:spPr>
              <a:xfrm>
                <a:off x="2255772" y="4568429"/>
                <a:ext cx="3702104" cy="468205"/>
              </a:xfrm>
              <a:prstGeom prst="rect">
                <a:avLst/>
              </a:prstGeom>
              <a:blipFill>
                <a:blip r:embed="rId5"/>
                <a:stretch>
                  <a:fillRect t="-2597" b="-16883"/>
                </a:stretch>
              </a:blipFill>
            </p:spPr>
            <p:txBody>
              <a:bodyPr/>
              <a:lstStyle/>
              <a:p>
                <a:r>
                  <a:rPr lang="en-US">
                    <a:noFill/>
                  </a:rPr>
                  <a:t> </a:t>
                </a:r>
              </a:p>
            </p:txBody>
          </p:sp>
        </mc:Fallback>
      </mc:AlternateContent>
    </p:spTree>
    <p:extLst>
      <p:ext uri="{BB962C8B-B14F-4D97-AF65-F5344CB8AC3E}">
        <p14:creationId xmlns:p14="http://schemas.microsoft.com/office/powerpoint/2010/main" val="86594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5BD7DA6-E9AF-8263-CDCC-4C20BF98BF8C}"/>
              </a:ext>
            </a:extLst>
          </p:cNvPr>
          <p:cNvSpPr/>
          <p:nvPr/>
        </p:nvSpPr>
        <p:spPr>
          <a:xfrm>
            <a:off x="3015476" y="4308078"/>
            <a:ext cx="2463490" cy="495457"/>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A336048-9B80-CE21-02E0-7BD7F59732F4}"/>
              </a:ext>
            </a:extLst>
          </p:cNvPr>
          <p:cNvSpPr/>
          <p:nvPr/>
        </p:nvSpPr>
        <p:spPr>
          <a:xfrm>
            <a:off x="2914185" y="2616820"/>
            <a:ext cx="2237678" cy="557560"/>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891E084-8437-176F-D20A-4A7975887A23}"/>
                  </a:ext>
                </a:extLst>
              </p:cNvPr>
              <p:cNvSpPr>
                <a:spLocks noGrp="1"/>
              </p:cNvSpPr>
              <p:nvPr>
                <p:ph type="body" sz="quarter" idx="10"/>
              </p:nvPr>
            </p:nvSpPr>
            <p:spPr/>
            <p:txBody>
              <a:bodyPr/>
              <a:lstStyle/>
              <a:p>
                <a:r>
                  <a:rPr lang="en-US" dirty="0"/>
                  <a:t>Kriging assumes that predictions are correlated inversely proportional to the distance</a:t>
                </a:r>
              </a:p>
              <a:p>
                <a:pPr lvl="1"/>
                <a:r>
                  <a:rPr lang="en-US" dirty="0"/>
                  <a:t>Correlation controls the smoothness of Kriging predictions</a:t>
                </a:r>
              </a:p>
              <a:p>
                <a:r>
                  <a:rPr lang="en-US" dirty="0"/>
                  <a:t>Correlation matrix (between samples)</a:t>
                </a:r>
              </a:p>
              <a:p>
                <a:pPr lvl="1"/>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𝑘𝑘</m:t>
                        </m:r>
                      </m:sub>
                    </m:sSub>
                    <m:r>
                      <a:rPr lang="en-US" b="0" i="1" smtClean="0">
                        <a:latin typeface="Cambria Math" panose="02040503050406030204" pitchFamily="18" charset="0"/>
                      </a:rPr>
                      <m:t>=1</m:t>
                    </m:r>
                  </m:oMath>
                </a14:m>
                <a:r>
                  <a:rPr lang="en-US" dirty="0"/>
                  <a:t>, strong b/w near points and weak b/w far points</a:t>
                </a:r>
              </a:p>
              <a:p>
                <a:r>
                  <a:rPr lang="en-US" dirty="0"/>
                  <a:t>Correlation between prediction point </a:t>
                </a:r>
                <a14:m>
                  <m:oMath xmlns:m="http://schemas.openxmlformats.org/officeDocument/2006/math">
                    <m:r>
                      <a:rPr lang="en-US" b="1" i="0" smtClean="0">
                        <a:latin typeface="Cambria Math" panose="02040503050406030204" pitchFamily="18" charset="0"/>
                      </a:rPr>
                      <m:t>𝐱</m:t>
                    </m:r>
                  </m:oMath>
                </a14:m>
                <a:r>
                  <a:rPr lang="en-US" dirty="0"/>
                  <a:t> and samples</a:t>
                </a:r>
              </a:p>
            </p:txBody>
          </p:sp>
        </mc:Choice>
        <mc:Fallback xmlns="">
          <p:sp>
            <p:nvSpPr>
              <p:cNvPr id="2" name="Text Placeholder 1">
                <a:extLst>
                  <a:ext uri="{FF2B5EF4-FFF2-40B4-BE49-F238E27FC236}">
                    <a16:creationId xmlns:a16="http://schemas.microsoft.com/office/drawing/2014/main" id="{2891E084-8437-176F-D20A-4A7975887A2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14C177F-C375-343C-7E0C-DF9EBC82796F}"/>
              </a:ext>
            </a:extLst>
          </p:cNvPr>
          <p:cNvSpPr>
            <a:spLocks noGrp="1"/>
          </p:cNvSpPr>
          <p:nvPr>
            <p:ph type="title"/>
          </p:nvPr>
        </p:nvSpPr>
        <p:spPr/>
        <p:txBody>
          <a:bodyPr>
            <a:normAutofit fontScale="90000"/>
          </a:bodyPr>
          <a:lstStyle/>
          <a:p>
            <a:r>
              <a:rPr lang="en-US" dirty="0"/>
              <a:t>Correlation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35A237-63EA-8E03-1909-7FC01B46E1BD}"/>
                  </a:ext>
                </a:extLst>
              </p:cNvPr>
              <p:cNvSpPr txBox="1"/>
              <p:nvPr/>
            </p:nvSpPr>
            <p:spPr>
              <a:xfrm>
                <a:off x="2700454" y="2651647"/>
                <a:ext cx="5105400" cy="490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𝐑</m:t>
                      </m:r>
                      <m:r>
                        <a:rPr lang="en-US" sz="2400" b="0" i="0">
                          <a:latin typeface="Cambria Math" panose="02040503050406030204" pitchFamily="18" charset="0"/>
                        </a:rPr>
                        <m:t>=</m:t>
                      </m:r>
                      <m:d>
                        <m:dPr>
                          <m:begChr m:val="["/>
                          <m:endChr m:val="]"/>
                          <m:ctrlPr>
                            <a:rPr lang="en-US" sz="2400" b="0" i="1">
                              <a:latin typeface="Cambria Math" panose="02040503050406030204" pitchFamily="18" charset="0"/>
                            </a:rPr>
                          </m:ctrlPr>
                        </m:dPr>
                        <m:e>
                          <m:r>
                            <a:rPr lang="en-US" sz="2400" b="0" i="1">
                              <a:latin typeface="Cambria Math" panose="02040503050406030204" pitchFamily="18" charset="0"/>
                            </a:rPr>
                            <m:t>𝑅</m:t>
                          </m:r>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𝑘</m:t>
                                  </m:r>
                                </m:sub>
                              </m:sSub>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𝑙</m:t>
                                  </m:r>
                                </m:sub>
                              </m:sSub>
                            </m:e>
                          </m:d>
                        </m:e>
                      </m:d>
                      <m:r>
                        <a:rPr lang="en-US" sz="2400" b="0" i="0">
                          <a:latin typeface="Cambria Math" panose="02040503050406030204" pitchFamily="18" charset="0"/>
                        </a:rPr>
                        <m:t>,  </m:t>
                      </m:r>
                      <m:r>
                        <a:rPr lang="en-US" sz="2400" b="0" i="1">
                          <a:latin typeface="Cambria Math" panose="02040503050406030204" pitchFamily="18" charset="0"/>
                        </a:rPr>
                        <m:t>𝑘</m:t>
                      </m:r>
                      <m:r>
                        <a:rPr lang="en-US" sz="2400" b="0" i="0">
                          <a:latin typeface="Cambria Math" panose="02040503050406030204" pitchFamily="18" charset="0"/>
                        </a:rPr>
                        <m:t>,</m:t>
                      </m:r>
                      <m:r>
                        <a:rPr lang="en-US" sz="2400" b="0" i="1">
                          <a:latin typeface="Cambria Math" panose="02040503050406030204" pitchFamily="18" charset="0"/>
                        </a:rPr>
                        <m:t>𝑙</m:t>
                      </m:r>
                      <m:r>
                        <a:rPr lang="en-US" sz="2400" b="0" i="0">
                          <a:latin typeface="Cambria Math" panose="02040503050406030204" pitchFamily="18" charset="0"/>
                        </a:rPr>
                        <m:t>=1,⋯,</m:t>
                      </m:r>
                      <m:sSub>
                        <m:sSubPr>
                          <m:ctrlPr>
                            <a:rPr lang="en-US" sz="2400" b="0" i="1">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𝑦</m:t>
                          </m:r>
                        </m:sub>
                      </m:sSub>
                    </m:oMath>
                  </m:oMathPara>
                </a14:m>
                <a:endParaRPr lang="en-US" sz="2400" dirty="0"/>
              </a:p>
            </p:txBody>
          </p:sp>
        </mc:Choice>
        <mc:Fallback xmlns="">
          <p:sp>
            <p:nvSpPr>
              <p:cNvPr id="6" name="TextBox 5">
                <a:extLst>
                  <a:ext uri="{FF2B5EF4-FFF2-40B4-BE49-F238E27FC236}">
                    <a16:creationId xmlns:a16="http://schemas.microsoft.com/office/drawing/2014/main" id="{EE35A237-63EA-8E03-1909-7FC01B46E1BD}"/>
                  </a:ext>
                </a:extLst>
              </p:cNvPr>
              <p:cNvSpPr txBox="1">
                <a:spLocks noRot="1" noChangeAspect="1" noMove="1" noResize="1" noEditPoints="1" noAdjustHandles="1" noChangeArrowheads="1" noChangeShapeType="1" noTextEdit="1"/>
              </p:cNvSpPr>
              <p:nvPr/>
            </p:nvSpPr>
            <p:spPr>
              <a:xfrm>
                <a:off x="2700454" y="2651647"/>
                <a:ext cx="5105400" cy="490840"/>
              </a:xfrm>
              <a:prstGeom prst="rect">
                <a:avLst/>
              </a:prstGeom>
              <a:blipFill>
                <a:blip r:embed="rId3"/>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7150DF-11FA-B2F0-21A8-D5EEAEB768CD}"/>
                  </a:ext>
                </a:extLst>
              </p:cNvPr>
              <p:cNvSpPr txBox="1"/>
              <p:nvPr/>
            </p:nvSpPr>
            <p:spPr>
              <a:xfrm>
                <a:off x="2981093" y="4308079"/>
                <a:ext cx="4763163" cy="495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𝐫</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𝑅</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𝐱</m:t>
                                  </m:r>
                                </m:e>
                                <m:sub>
                                  <m:r>
                                    <a:rPr lang="en-US" sz="2400" i="1">
                                      <a:latin typeface="Cambria Math" panose="02040503050406030204" pitchFamily="18" charset="0"/>
                                    </a:rPr>
                                    <m:t>𝑘</m:t>
                                  </m:r>
                                </m:sub>
                              </m:sSub>
                              <m:r>
                                <a:rPr lang="en-US" sz="2400" i="1">
                                  <a:latin typeface="Cambria Math" panose="02040503050406030204" pitchFamily="18" charset="0"/>
                                </a:rPr>
                                <m:t>,</m:t>
                              </m:r>
                              <m:r>
                                <a:rPr lang="en-US" sz="2400" b="1" i="1">
                                  <a:latin typeface="Cambria Math" panose="02040503050406030204" pitchFamily="18" charset="0"/>
                                </a:rPr>
                                <m:t>𝐱</m:t>
                              </m:r>
                            </m:e>
                          </m:d>
                        </m:e>
                      </m:d>
                      <m:r>
                        <a:rPr lang="en-US" sz="2400" i="1">
                          <a:latin typeface="Cambria Math" panose="02040503050406030204" pitchFamily="18" charset="0"/>
                        </a:rPr>
                        <m:t>,  </m:t>
                      </m:r>
                      <m:r>
                        <a:rPr lang="en-US" sz="2400" i="1">
                          <a:latin typeface="Cambria Math" panose="02040503050406030204" pitchFamily="18" charset="0"/>
                        </a:rPr>
                        <m:t>𝑘</m:t>
                      </m:r>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𝑦</m:t>
                          </m:r>
                        </m:sub>
                      </m:sSub>
                    </m:oMath>
                  </m:oMathPara>
                </a14:m>
                <a:endParaRPr lang="en-US" sz="3200" dirty="0"/>
              </a:p>
            </p:txBody>
          </p:sp>
        </mc:Choice>
        <mc:Fallback xmlns="">
          <p:sp>
            <p:nvSpPr>
              <p:cNvPr id="8" name="TextBox 7">
                <a:extLst>
                  <a:ext uri="{FF2B5EF4-FFF2-40B4-BE49-F238E27FC236}">
                    <a16:creationId xmlns:a16="http://schemas.microsoft.com/office/drawing/2014/main" id="{DA7150DF-11FA-B2F0-21A8-D5EEAEB768CD}"/>
                  </a:ext>
                </a:extLst>
              </p:cNvPr>
              <p:cNvSpPr txBox="1">
                <a:spLocks noRot="1" noChangeAspect="1" noMove="1" noResize="1" noEditPoints="1" noAdjustHandles="1" noChangeArrowheads="1" noChangeShapeType="1" noTextEdit="1"/>
              </p:cNvSpPr>
              <p:nvPr/>
            </p:nvSpPr>
            <p:spPr>
              <a:xfrm>
                <a:off x="2981093" y="4308079"/>
                <a:ext cx="4763163" cy="495457"/>
              </a:xfrm>
              <a:prstGeom prst="rect">
                <a:avLst/>
              </a:prstGeom>
              <a:blipFill>
                <a:blip r:embed="rId4"/>
                <a:stretch>
                  <a:fillRect b="-7407"/>
                </a:stretch>
              </a:blipFill>
            </p:spPr>
            <p:txBody>
              <a:bodyPr/>
              <a:lstStyle/>
              <a:p>
                <a:r>
                  <a:rPr lang="en-US">
                    <a:noFill/>
                  </a:rPr>
                  <a:t> </a:t>
                </a:r>
              </a:p>
            </p:txBody>
          </p:sp>
        </mc:Fallback>
      </mc:AlternateContent>
    </p:spTree>
    <p:extLst>
      <p:ext uri="{BB962C8B-B14F-4D97-AF65-F5344CB8AC3E}">
        <p14:creationId xmlns:p14="http://schemas.microsoft.com/office/powerpoint/2010/main" val="372538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3A330DA-BB9E-6BAF-8026-04DF1E1ED008}"/>
                  </a:ext>
                </a:extLst>
              </p:cNvPr>
              <p:cNvSpPr>
                <a:spLocks noGrp="1"/>
              </p:cNvSpPr>
              <p:nvPr>
                <p:ph type="body" sz="quarter" idx="10"/>
              </p:nvPr>
            </p:nvSpPr>
            <p:spPr/>
            <p:txBody>
              <a:bodyPr/>
              <a:lstStyle/>
              <a:p>
                <a:r>
                  <a:rPr lang="en-US" dirty="0"/>
                  <a:t>Point A: prediction point = sample location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dirty="0"/>
              </a:p>
              <a:p>
                <a:r>
                  <a:rPr lang="en-US" dirty="0"/>
                  <a:t>Point B: prediction smoothly interpolates samples</a:t>
                </a:r>
              </a:p>
              <a:p>
                <a:r>
                  <a:rPr lang="en-US" dirty="0"/>
                  <a:t>Extrapolation region: prediction approaches the global fn.</a:t>
                </a:r>
              </a:p>
              <a:p>
                <a:pPr lvl="1"/>
                <a:r>
                  <a:rPr lang="en-US" dirty="0"/>
                  <a:t>becomes PRS with global function</a:t>
                </a:r>
              </a:p>
              <a:p>
                <a:r>
                  <a:rPr lang="en-US" dirty="0"/>
                  <a:t>Hyperparameter:</a:t>
                </a:r>
              </a:p>
              <a:p>
                <a:pPr lvl="1"/>
                <a:r>
                  <a:rPr lang="en-US" dirty="0"/>
                  <a:t>controls the effect of correlation</a:t>
                </a:r>
                <a:br>
                  <a:rPr lang="en-US" dirty="0"/>
                </a:b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affects smoothness</a:t>
                </a:r>
              </a:p>
            </p:txBody>
          </p:sp>
        </mc:Choice>
        <mc:Fallback xmlns="">
          <p:sp>
            <p:nvSpPr>
              <p:cNvPr id="2" name="Text Placeholder 1">
                <a:extLst>
                  <a:ext uri="{FF2B5EF4-FFF2-40B4-BE49-F238E27FC236}">
                    <a16:creationId xmlns:a16="http://schemas.microsoft.com/office/drawing/2014/main" id="{13A330DA-BB9E-6BAF-8026-04DF1E1ED00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AB9B496-9C33-F068-E033-109F97CDF748}"/>
              </a:ext>
            </a:extLst>
          </p:cNvPr>
          <p:cNvSpPr>
            <a:spLocks noGrp="1"/>
          </p:cNvSpPr>
          <p:nvPr>
            <p:ph type="title"/>
          </p:nvPr>
        </p:nvSpPr>
        <p:spPr/>
        <p:txBody>
          <a:bodyPr>
            <a:normAutofit fontScale="90000"/>
          </a:bodyPr>
          <a:lstStyle/>
          <a:p>
            <a:r>
              <a:rPr lang="en-US" dirty="0"/>
              <a:t>Kriging Predictions </a:t>
            </a:r>
          </a:p>
        </p:txBody>
      </p:sp>
      <p:grpSp>
        <p:nvGrpSpPr>
          <p:cNvPr id="4" name="Group 3">
            <a:extLst>
              <a:ext uri="{FF2B5EF4-FFF2-40B4-BE49-F238E27FC236}">
                <a16:creationId xmlns:a16="http://schemas.microsoft.com/office/drawing/2014/main" id="{041D4776-21E1-44DB-F9A7-47AB94DF5822}"/>
              </a:ext>
            </a:extLst>
          </p:cNvPr>
          <p:cNvGrpSpPr/>
          <p:nvPr/>
        </p:nvGrpSpPr>
        <p:grpSpPr>
          <a:xfrm>
            <a:off x="3698357" y="2529553"/>
            <a:ext cx="5348999" cy="3773562"/>
            <a:chOff x="992328" y="1000125"/>
            <a:chExt cx="6124745" cy="4320828"/>
          </a:xfrm>
        </p:grpSpPr>
        <p:sp>
          <p:nvSpPr>
            <p:cNvPr id="5" name="TextBox 4">
              <a:extLst>
                <a:ext uri="{FF2B5EF4-FFF2-40B4-BE49-F238E27FC236}">
                  <a16:creationId xmlns:a16="http://schemas.microsoft.com/office/drawing/2014/main" id="{AA27942B-DF96-AB8F-FDA7-253386D925CA}"/>
                </a:ext>
              </a:extLst>
            </p:cNvPr>
            <p:cNvSpPr txBox="1"/>
            <p:nvPr/>
          </p:nvSpPr>
          <p:spPr>
            <a:xfrm>
              <a:off x="2562110" y="3625478"/>
              <a:ext cx="793807" cy="338554"/>
            </a:xfrm>
            <a:prstGeom prst="rect">
              <a:avLst/>
            </a:prstGeom>
            <a:noFill/>
          </p:spPr>
          <p:txBody>
            <a:bodyPr wrap="none" rtlCol="0">
              <a:spAutoFit/>
            </a:bodyPr>
            <a:lstStyle/>
            <a:p>
              <a:r>
                <a:rPr lang="en-US" altLang="ko-KR" sz="1600" dirty="0">
                  <a:latin typeface="Arial" panose="020B0604020202020204" pitchFamily="34" charset="0"/>
                  <a:ea typeface="Arial Unicode MS" pitchFamily="50" charset="-127"/>
                  <a:cs typeface="Arial" panose="020B0604020202020204" pitchFamily="34" charset="0"/>
                </a:rPr>
                <a:t>(x</a:t>
              </a:r>
              <a:r>
                <a:rPr lang="en-US" altLang="ko-KR" sz="1600" baseline="-25000" dirty="0">
                  <a:latin typeface="Arial" panose="020B0604020202020204" pitchFamily="34" charset="0"/>
                  <a:ea typeface="Arial Unicode MS" pitchFamily="50" charset="-127"/>
                  <a:cs typeface="Arial" panose="020B0604020202020204" pitchFamily="34" charset="0"/>
                </a:rPr>
                <a:t>2</a:t>
              </a:r>
              <a:r>
                <a:rPr lang="en-US" altLang="ko-KR" sz="1600" dirty="0">
                  <a:latin typeface="Arial" panose="020B0604020202020204" pitchFamily="34" charset="0"/>
                  <a:ea typeface="Arial Unicode MS" pitchFamily="50" charset="-127"/>
                  <a:cs typeface="Arial" panose="020B0604020202020204" pitchFamily="34" charset="0"/>
                </a:rPr>
                <a:t>, y</a:t>
              </a:r>
              <a:r>
                <a:rPr lang="en-US" altLang="ko-KR" sz="1600" baseline="-25000" dirty="0">
                  <a:latin typeface="Arial" panose="020B0604020202020204" pitchFamily="34" charset="0"/>
                  <a:ea typeface="Arial Unicode MS" pitchFamily="50" charset="-127"/>
                  <a:cs typeface="Arial" panose="020B0604020202020204" pitchFamily="34" charset="0"/>
                </a:rPr>
                <a:t>2</a:t>
              </a:r>
              <a:r>
                <a:rPr lang="en-US" altLang="ko-KR" sz="1600" dirty="0">
                  <a:latin typeface="Arial" panose="020B0604020202020204" pitchFamily="34" charset="0"/>
                  <a:ea typeface="Arial Unicode MS" pitchFamily="50" charset="-127"/>
                  <a:cs typeface="Arial" panose="020B0604020202020204" pitchFamily="34" charset="0"/>
                </a:rPr>
                <a:t>)</a:t>
              </a:r>
              <a:endParaRPr lang="ko-KR" altLang="en-US" sz="1600" dirty="0">
                <a:latin typeface="Arial" panose="020B0604020202020204" pitchFamily="34" charset="0"/>
                <a:ea typeface="Arial Unicode MS" pitchFamily="50" charset="-127"/>
                <a:cs typeface="Arial" panose="020B0604020202020204" pitchFamily="34" charset="0"/>
              </a:endParaRPr>
            </a:p>
          </p:txBody>
        </p:sp>
        <p:sp>
          <p:nvSpPr>
            <p:cNvPr id="6" name="TextBox 5">
              <a:extLst>
                <a:ext uri="{FF2B5EF4-FFF2-40B4-BE49-F238E27FC236}">
                  <a16:creationId xmlns:a16="http://schemas.microsoft.com/office/drawing/2014/main" id="{7780F341-2117-F765-1768-C6F256DA29A3}"/>
                </a:ext>
              </a:extLst>
            </p:cNvPr>
            <p:cNvSpPr txBox="1"/>
            <p:nvPr/>
          </p:nvSpPr>
          <p:spPr>
            <a:xfrm>
              <a:off x="2161828" y="4022000"/>
              <a:ext cx="793807" cy="338554"/>
            </a:xfrm>
            <a:prstGeom prst="rect">
              <a:avLst/>
            </a:prstGeom>
            <a:noFill/>
          </p:spPr>
          <p:txBody>
            <a:bodyPr wrap="none" rtlCol="0">
              <a:spAutoFit/>
            </a:bodyPr>
            <a:lstStyle/>
            <a:p>
              <a:r>
                <a:rPr lang="en-US" altLang="ko-KR" sz="1600" dirty="0">
                  <a:latin typeface="Arial" panose="020B0604020202020204" pitchFamily="34" charset="0"/>
                  <a:ea typeface="Arial Unicode MS" pitchFamily="50" charset="-127"/>
                  <a:cs typeface="Arial" panose="020B0604020202020204" pitchFamily="34" charset="0"/>
                </a:rPr>
                <a:t>(x</a:t>
              </a:r>
              <a:r>
                <a:rPr lang="en-US" altLang="ko-KR" sz="1600" baseline="-25000" dirty="0">
                  <a:latin typeface="Arial" panose="020B0604020202020204" pitchFamily="34" charset="0"/>
                  <a:ea typeface="Arial Unicode MS" pitchFamily="50" charset="-127"/>
                  <a:cs typeface="Arial" panose="020B0604020202020204" pitchFamily="34" charset="0"/>
                </a:rPr>
                <a:t>1</a:t>
              </a:r>
              <a:r>
                <a:rPr lang="en-US" altLang="ko-KR" sz="1600" dirty="0">
                  <a:latin typeface="Arial" panose="020B0604020202020204" pitchFamily="34" charset="0"/>
                  <a:ea typeface="Arial Unicode MS" pitchFamily="50" charset="-127"/>
                  <a:cs typeface="Arial" panose="020B0604020202020204" pitchFamily="34" charset="0"/>
                </a:rPr>
                <a:t>, y</a:t>
              </a:r>
              <a:r>
                <a:rPr lang="en-US" altLang="ko-KR" sz="1600" baseline="-25000" dirty="0">
                  <a:latin typeface="Arial" panose="020B0604020202020204" pitchFamily="34" charset="0"/>
                  <a:ea typeface="Arial Unicode MS" pitchFamily="50" charset="-127"/>
                  <a:cs typeface="Arial" panose="020B0604020202020204" pitchFamily="34" charset="0"/>
                </a:rPr>
                <a:t>1</a:t>
              </a:r>
              <a:r>
                <a:rPr lang="en-US" altLang="ko-KR" sz="1600" dirty="0">
                  <a:latin typeface="Arial" panose="020B0604020202020204" pitchFamily="34" charset="0"/>
                  <a:ea typeface="Arial Unicode MS" pitchFamily="50" charset="-127"/>
                  <a:cs typeface="Arial" panose="020B0604020202020204" pitchFamily="34" charset="0"/>
                </a:rPr>
                <a:t>)</a:t>
              </a:r>
              <a:endParaRPr lang="ko-KR" altLang="en-US" sz="1600" dirty="0">
                <a:latin typeface="Arial" panose="020B0604020202020204" pitchFamily="34" charset="0"/>
                <a:ea typeface="Arial Unicode MS" pitchFamily="50" charset="-127"/>
                <a:cs typeface="Arial" panose="020B0604020202020204" pitchFamily="34" charset="0"/>
              </a:endParaRPr>
            </a:p>
          </p:txBody>
        </p:sp>
        <p:sp>
          <p:nvSpPr>
            <p:cNvPr id="7" name="TextBox 6">
              <a:extLst>
                <a:ext uri="{FF2B5EF4-FFF2-40B4-BE49-F238E27FC236}">
                  <a16:creationId xmlns:a16="http://schemas.microsoft.com/office/drawing/2014/main" id="{8E198091-5FC6-2725-6DC1-671EA366D03A}"/>
                </a:ext>
              </a:extLst>
            </p:cNvPr>
            <p:cNvSpPr txBox="1"/>
            <p:nvPr/>
          </p:nvSpPr>
          <p:spPr>
            <a:xfrm>
              <a:off x="5000599" y="1412776"/>
              <a:ext cx="793807" cy="338554"/>
            </a:xfrm>
            <a:prstGeom prst="rect">
              <a:avLst/>
            </a:prstGeom>
            <a:noFill/>
          </p:spPr>
          <p:txBody>
            <a:bodyPr wrap="none" rtlCol="0">
              <a:spAutoFit/>
            </a:bodyPr>
            <a:lstStyle/>
            <a:p>
              <a:r>
                <a:rPr lang="en-US" altLang="ko-KR" sz="1600" dirty="0">
                  <a:latin typeface="Arial" panose="020B0604020202020204" pitchFamily="34" charset="0"/>
                  <a:ea typeface="Arial Unicode MS" pitchFamily="50" charset="-127"/>
                  <a:cs typeface="Arial" panose="020B0604020202020204" pitchFamily="34" charset="0"/>
                </a:rPr>
                <a:t>(x</a:t>
              </a:r>
              <a:r>
                <a:rPr lang="en-US" altLang="ko-KR" sz="1600" baseline="-25000" dirty="0">
                  <a:latin typeface="Arial" panose="020B0604020202020204" pitchFamily="34" charset="0"/>
                  <a:ea typeface="Arial Unicode MS" pitchFamily="50" charset="-127"/>
                  <a:cs typeface="Arial" panose="020B0604020202020204" pitchFamily="34" charset="0"/>
                </a:rPr>
                <a:t>n</a:t>
              </a:r>
              <a:r>
                <a:rPr lang="en-US" altLang="ko-KR" sz="1600" dirty="0">
                  <a:latin typeface="Arial" panose="020B0604020202020204" pitchFamily="34" charset="0"/>
                  <a:ea typeface="Arial Unicode MS" pitchFamily="50" charset="-127"/>
                  <a:cs typeface="Arial" panose="020B0604020202020204" pitchFamily="34" charset="0"/>
                </a:rPr>
                <a:t>, y</a:t>
              </a:r>
              <a:r>
                <a:rPr lang="en-US" altLang="ko-KR" sz="1600" baseline="-25000" dirty="0">
                  <a:latin typeface="Arial" panose="020B0604020202020204" pitchFamily="34" charset="0"/>
                  <a:ea typeface="Arial Unicode MS" pitchFamily="50" charset="-127"/>
                  <a:cs typeface="Arial" panose="020B0604020202020204" pitchFamily="34" charset="0"/>
                </a:rPr>
                <a:t>n</a:t>
              </a:r>
              <a:r>
                <a:rPr lang="en-US" altLang="ko-KR" sz="1600" dirty="0">
                  <a:latin typeface="Arial" panose="020B0604020202020204" pitchFamily="34" charset="0"/>
                  <a:ea typeface="Arial Unicode MS" pitchFamily="50" charset="-127"/>
                  <a:cs typeface="Arial" panose="020B0604020202020204" pitchFamily="34" charset="0"/>
                </a:rPr>
                <a:t>)</a:t>
              </a:r>
              <a:endParaRPr lang="ko-KR" altLang="en-US" sz="1600" dirty="0">
                <a:latin typeface="Arial" panose="020B0604020202020204" pitchFamily="34" charset="0"/>
                <a:ea typeface="Arial Unicode MS" pitchFamily="50" charset="-127"/>
                <a:cs typeface="Arial" panose="020B0604020202020204" pitchFamily="34" charset="0"/>
              </a:endParaRPr>
            </a:p>
          </p:txBody>
        </p:sp>
        <p:sp>
          <p:nvSpPr>
            <p:cNvPr id="8" name="자유형 7">
              <a:extLst>
                <a:ext uri="{FF2B5EF4-FFF2-40B4-BE49-F238E27FC236}">
                  <a16:creationId xmlns:a16="http://schemas.microsoft.com/office/drawing/2014/main" id="{61A7F47D-06F8-07FA-83F6-35796CCD2BD2}"/>
                </a:ext>
              </a:extLst>
            </p:cNvPr>
            <p:cNvSpPr/>
            <p:nvPr/>
          </p:nvSpPr>
          <p:spPr>
            <a:xfrm>
              <a:off x="5915025" y="1602226"/>
              <a:ext cx="733425" cy="483749"/>
            </a:xfrm>
            <a:custGeom>
              <a:avLst/>
              <a:gdLst>
                <a:gd name="connsiteX0" fmla="*/ 0 w 733425"/>
                <a:gd name="connsiteY0" fmla="*/ 83699 h 483749"/>
                <a:gd name="connsiteX1" fmla="*/ 180975 w 733425"/>
                <a:gd name="connsiteY1" fmla="*/ 7499 h 483749"/>
                <a:gd name="connsiteX2" fmla="*/ 447675 w 733425"/>
                <a:gd name="connsiteY2" fmla="*/ 26549 h 483749"/>
                <a:gd name="connsiteX3" fmla="*/ 619125 w 733425"/>
                <a:gd name="connsiteY3" fmla="*/ 217049 h 483749"/>
                <a:gd name="connsiteX4" fmla="*/ 733425 w 733425"/>
                <a:gd name="connsiteY4" fmla="*/ 483749 h 483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483749">
                  <a:moveTo>
                    <a:pt x="0" y="83699"/>
                  </a:moveTo>
                  <a:cubicBezTo>
                    <a:pt x="53181" y="50361"/>
                    <a:pt x="106363" y="17024"/>
                    <a:pt x="180975" y="7499"/>
                  </a:cubicBezTo>
                  <a:cubicBezTo>
                    <a:pt x="255587" y="-2026"/>
                    <a:pt x="374650" y="-8376"/>
                    <a:pt x="447675" y="26549"/>
                  </a:cubicBezTo>
                  <a:cubicBezTo>
                    <a:pt x="520700" y="61474"/>
                    <a:pt x="571500" y="140849"/>
                    <a:pt x="619125" y="217049"/>
                  </a:cubicBezTo>
                  <a:cubicBezTo>
                    <a:pt x="666750" y="293249"/>
                    <a:pt x="700087" y="388499"/>
                    <a:pt x="733425" y="483749"/>
                  </a:cubicBezTo>
                </a:path>
              </a:pathLst>
            </a:custGeom>
            <a:noFill/>
            <a:ln w="1905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9" name="자유형 8">
              <a:extLst>
                <a:ext uri="{FF2B5EF4-FFF2-40B4-BE49-F238E27FC236}">
                  <a16:creationId xmlns:a16="http://schemas.microsoft.com/office/drawing/2014/main" id="{AE46BD5A-2EA7-0A7E-A730-995177E37FCD}"/>
                </a:ext>
              </a:extLst>
            </p:cNvPr>
            <p:cNvSpPr/>
            <p:nvPr/>
          </p:nvSpPr>
          <p:spPr>
            <a:xfrm>
              <a:off x="5915025" y="1000125"/>
              <a:ext cx="304900" cy="676275"/>
            </a:xfrm>
            <a:custGeom>
              <a:avLst/>
              <a:gdLst>
                <a:gd name="connsiteX0" fmla="*/ 0 w 304900"/>
                <a:gd name="connsiteY0" fmla="*/ 676275 h 676275"/>
                <a:gd name="connsiteX1" fmla="*/ 114300 w 304900"/>
                <a:gd name="connsiteY1" fmla="*/ 619125 h 676275"/>
                <a:gd name="connsiteX2" fmla="*/ 228600 w 304900"/>
                <a:gd name="connsiteY2" fmla="*/ 533400 h 676275"/>
                <a:gd name="connsiteX3" fmla="*/ 276225 w 304900"/>
                <a:gd name="connsiteY3" fmla="*/ 409575 h 676275"/>
                <a:gd name="connsiteX4" fmla="*/ 304800 w 304900"/>
                <a:gd name="connsiteY4" fmla="*/ 142875 h 676275"/>
                <a:gd name="connsiteX5" fmla="*/ 266700 w 304900"/>
                <a:gd name="connsiteY5"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900" h="676275">
                  <a:moveTo>
                    <a:pt x="0" y="676275"/>
                  </a:moveTo>
                  <a:cubicBezTo>
                    <a:pt x="38100" y="659606"/>
                    <a:pt x="76200" y="642937"/>
                    <a:pt x="114300" y="619125"/>
                  </a:cubicBezTo>
                  <a:cubicBezTo>
                    <a:pt x="152400" y="595313"/>
                    <a:pt x="201613" y="568325"/>
                    <a:pt x="228600" y="533400"/>
                  </a:cubicBezTo>
                  <a:cubicBezTo>
                    <a:pt x="255588" y="498475"/>
                    <a:pt x="263525" y="474662"/>
                    <a:pt x="276225" y="409575"/>
                  </a:cubicBezTo>
                  <a:cubicBezTo>
                    <a:pt x="288925" y="344488"/>
                    <a:pt x="306387" y="211137"/>
                    <a:pt x="304800" y="142875"/>
                  </a:cubicBezTo>
                  <a:cubicBezTo>
                    <a:pt x="303213" y="74613"/>
                    <a:pt x="284956" y="37306"/>
                    <a:pt x="266700" y="0"/>
                  </a:cubicBezTo>
                </a:path>
              </a:pathLst>
            </a:custGeom>
            <a:noFill/>
            <a:ln w="1905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cxnSp>
          <p:nvCxnSpPr>
            <p:cNvPr id="10" name="직선 연결선 9">
              <a:extLst>
                <a:ext uri="{FF2B5EF4-FFF2-40B4-BE49-F238E27FC236}">
                  <a16:creationId xmlns:a16="http://schemas.microsoft.com/office/drawing/2014/main" id="{0A0F2DE0-B9D6-4425-4500-993E2156E31C}"/>
                </a:ext>
              </a:extLst>
            </p:cNvPr>
            <p:cNvCxnSpPr/>
            <p:nvPr/>
          </p:nvCxnSpPr>
          <p:spPr>
            <a:xfrm>
              <a:off x="5925205" y="1782108"/>
              <a:ext cx="0" cy="345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115F9E54-947D-7345-2E70-F2AA52A5FBEA}"/>
                </a:ext>
              </a:extLst>
            </p:cNvPr>
            <p:cNvCxnSpPr/>
            <p:nvPr/>
          </p:nvCxnSpPr>
          <p:spPr>
            <a:xfrm>
              <a:off x="2267744" y="4077072"/>
              <a:ext cx="0" cy="11880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2" name="그룹 11">
              <a:extLst>
                <a:ext uri="{FF2B5EF4-FFF2-40B4-BE49-F238E27FC236}">
                  <a16:creationId xmlns:a16="http://schemas.microsoft.com/office/drawing/2014/main" id="{9558D1F5-23A2-3E21-3A26-963FF0A84CE6}"/>
                </a:ext>
              </a:extLst>
            </p:cNvPr>
            <p:cNvGrpSpPr/>
            <p:nvPr/>
          </p:nvGrpSpPr>
          <p:grpSpPr>
            <a:xfrm rot="-1140000" flipH="1" flipV="1">
              <a:off x="1583384" y="3793340"/>
              <a:ext cx="733425" cy="1085850"/>
              <a:chOff x="1436068" y="4008747"/>
              <a:chExt cx="733425" cy="1085850"/>
            </a:xfrm>
          </p:grpSpPr>
          <p:sp>
            <p:nvSpPr>
              <p:cNvPr id="68" name="자유형 12">
                <a:extLst>
                  <a:ext uri="{FF2B5EF4-FFF2-40B4-BE49-F238E27FC236}">
                    <a16:creationId xmlns:a16="http://schemas.microsoft.com/office/drawing/2014/main" id="{C0D2185B-8FF7-F708-F62A-E8DB92B096C8}"/>
                  </a:ext>
                </a:extLst>
              </p:cNvPr>
              <p:cNvSpPr/>
              <p:nvPr/>
            </p:nvSpPr>
            <p:spPr>
              <a:xfrm>
                <a:off x="1436068" y="4610848"/>
                <a:ext cx="733425" cy="483749"/>
              </a:xfrm>
              <a:custGeom>
                <a:avLst/>
                <a:gdLst>
                  <a:gd name="connsiteX0" fmla="*/ 0 w 733425"/>
                  <a:gd name="connsiteY0" fmla="*/ 83699 h 483749"/>
                  <a:gd name="connsiteX1" fmla="*/ 180975 w 733425"/>
                  <a:gd name="connsiteY1" fmla="*/ 7499 h 483749"/>
                  <a:gd name="connsiteX2" fmla="*/ 447675 w 733425"/>
                  <a:gd name="connsiteY2" fmla="*/ 26549 h 483749"/>
                  <a:gd name="connsiteX3" fmla="*/ 619125 w 733425"/>
                  <a:gd name="connsiteY3" fmla="*/ 217049 h 483749"/>
                  <a:gd name="connsiteX4" fmla="*/ 733425 w 733425"/>
                  <a:gd name="connsiteY4" fmla="*/ 483749 h 483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483749">
                    <a:moveTo>
                      <a:pt x="0" y="83699"/>
                    </a:moveTo>
                    <a:cubicBezTo>
                      <a:pt x="53181" y="50361"/>
                      <a:pt x="106363" y="17024"/>
                      <a:pt x="180975" y="7499"/>
                    </a:cubicBezTo>
                    <a:cubicBezTo>
                      <a:pt x="255587" y="-2026"/>
                      <a:pt x="374650" y="-8376"/>
                      <a:pt x="447675" y="26549"/>
                    </a:cubicBezTo>
                    <a:cubicBezTo>
                      <a:pt x="520700" y="61474"/>
                      <a:pt x="571500" y="140849"/>
                      <a:pt x="619125" y="217049"/>
                    </a:cubicBezTo>
                    <a:cubicBezTo>
                      <a:pt x="666750" y="293249"/>
                      <a:pt x="700087" y="388499"/>
                      <a:pt x="733425" y="483749"/>
                    </a:cubicBezTo>
                  </a:path>
                </a:pathLst>
              </a:custGeom>
              <a:noFill/>
              <a:ln w="1905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69" name="자유형 13">
                <a:extLst>
                  <a:ext uri="{FF2B5EF4-FFF2-40B4-BE49-F238E27FC236}">
                    <a16:creationId xmlns:a16="http://schemas.microsoft.com/office/drawing/2014/main" id="{CCA27EBE-600D-304F-14CB-AFD31A18FDF3}"/>
                  </a:ext>
                </a:extLst>
              </p:cNvPr>
              <p:cNvSpPr/>
              <p:nvPr/>
            </p:nvSpPr>
            <p:spPr>
              <a:xfrm>
                <a:off x="1436068" y="4008747"/>
                <a:ext cx="304900" cy="676275"/>
              </a:xfrm>
              <a:custGeom>
                <a:avLst/>
                <a:gdLst>
                  <a:gd name="connsiteX0" fmla="*/ 0 w 304900"/>
                  <a:gd name="connsiteY0" fmla="*/ 676275 h 676275"/>
                  <a:gd name="connsiteX1" fmla="*/ 114300 w 304900"/>
                  <a:gd name="connsiteY1" fmla="*/ 619125 h 676275"/>
                  <a:gd name="connsiteX2" fmla="*/ 228600 w 304900"/>
                  <a:gd name="connsiteY2" fmla="*/ 533400 h 676275"/>
                  <a:gd name="connsiteX3" fmla="*/ 276225 w 304900"/>
                  <a:gd name="connsiteY3" fmla="*/ 409575 h 676275"/>
                  <a:gd name="connsiteX4" fmla="*/ 304800 w 304900"/>
                  <a:gd name="connsiteY4" fmla="*/ 142875 h 676275"/>
                  <a:gd name="connsiteX5" fmla="*/ 266700 w 304900"/>
                  <a:gd name="connsiteY5"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900" h="676275">
                    <a:moveTo>
                      <a:pt x="0" y="676275"/>
                    </a:moveTo>
                    <a:cubicBezTo>
                      <a:pt x="38100" y="659606"/>
                      <a:pt x="76200" y="642937"/>
                      <a:pt x="114300" y="619125"/>
                    </a:cubicBezTo>
                    <a:cubicBezTo>
                      <a:pt x="152400" y="595313"/>
                      <a:pt x="201613" y="568325"/>
                      <a:pt x="228600" y="533400"/>
                    </a:cubicBezTo>
                    <a:cubicBezTo>
                      <a:pt x="255588" y="498475"/>
                      <a:pt x="263525" y="474662"/>
                      <a:pt x="276225" y="409575"/>
                    </a:cubicBezTo>
                    <a:cubicBezTo>
                      <a:pt x="288925" y="344488"/>
                      <a:pt x="306387" y="211137"/>
                      <a:pt x="304800" y="142875"/>
                    </a:cubicBezTo>
                    <a:cubicBezTo>
                      <a:pt x="303213" y="74613"/>
                      <a:pt x="284956" y="37306"/>
                      <a:pt x="266700" y="0"/>
                    </a:cubicBezTo>
                  </a:path>
                </a:pathLst>
              </a:custGeom>
              <a:noFill/>
              <a:ln w="1905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80B9E6D9-DB01-5E06-7AED-A7A1C822C685}"/>
                </a:ext>
              </a:extLst>
            </p:cNvPr>
            <p:cNvSpPr txBox="1"/>
            <p:nvPr/>
          </p:nvSpPr>
          <p:spPr>
            <a:xfrm>
              <a:off x="3450784" y="5013176"/>
              <a:ext cx="1159292" cy="307777"/>
            </a:xfrm>
            <a:prstGeom prst="rect">
              <a:avLst/>
            </a:prstGeom>
            <a:noFill/>
          </p:spPr>
          <p:txBody>
            <a:bodyPr wrap="none" rtlCol="0">
              <a:spAutoFit/>
            </a:bodyPr>
            <a:lstStyle/>
            <a:p>
              <a:r>
                <a:rPr lang="en-US" altLang="ko-KR" sz="1400" dirty="0">
                  <a:solidFill>
                    <a:srgbClr val="0000FF"/>
                  </a:solidFill>
                  <a:latin typeface="Arial" panose="020B0604020202020204" pitchFamily="34" charset="0"/>
                  <a:ea typeface="Arial Unicode MS" pitchFamily="50" charset="-127"/>
                  <a:cs typeface="Arial" panose="020B0604020202020204" pitchFamily="34" charset="0"/>
                </a:rPr>
                <a:t>interpolation</a:t>
              </a:r>
              <a:endParaRPr lang="ko-KR" altLang="en-US" sz="1400" dirty="0">
                <a:solidFill>
                  <a:srgbClr val="0000FF"/>
                </a:solidFill>
                <a:latin typeface="Arial" panose="020B0604020202020204" pitchFamily="34" charset="0"/>
                <a:ea typeface="Arial Unicode MS" pitchFamily="50" charset="-127"/>
                <a:cs typeface="Arial" panose="020B0604020202020204" pitchFamily="34" charset="0"/>
              </a:endParaRPr>
            </a:p>
          </p:txBody>
        </p:sp>
        <p:sp>
          <p:nvSpPr>
            <p:cNvPr id="14" name="TextBox 13">
              <a:extLst>
                <a:ext uri="{FF2B5EF4-FFF2-40B4-BE49-F238E27FC236}">
                  <a16:creationId xmlns:a16="http://schemas.microsoft.com/office/drawing/2014/main" id="{F52E2ABC-F169-EBD7-8608-972FD408D791}"/>
                </a:ext>
              </a:extLst>
            </p:cNvPr>
            <p:cNvSpPr txBox="1"/>
            <p:nvPr/>
          </p:nvSpPr>
          <p:spPr>
            <a:xfrm>
              <a:off x="5868144" y="4869160"/>
              <a:ext cx="1208985" cy="307777"/>
            </a:xfrm>
            <a:prstGeom prst="rect">
              <a:avLst/>
            </a:prstGeom>
            <a:noFill/>
          </p:spPr>
          <p:txBody>
            <a:bodyPr wrap="none" rtlCol="0">
              <a:spAutoFit/>
            </a:bodyPr>
            <a:lstStyle/>
            <a:p>
              <a:r>
                <a:rPr lang="en-US" altLang="ko-KR" sz="1400" dirty="0">
                  <a:solidFill>
                    <a:srgbClr val="0066FF"/>
                  </a:solidFill>
                  <a:latin typeface="Arial" panose="020B0604020202020204" pitchFamily="34" charset="0"/>
                  <a:ea typeface="Arial Unicode MS" pitchFamily="50" charset="-127"/>
                  <a:cs typeface="Arial" panose="020B0604020202020204" pitchFamily="34" charset="0"/>
                </a:rPr>
                <a:t>extrapolation</a:t>
              </a:r>
              <a:endParaRPr lang="ko-KR" altLang="en-US" sz="1400" dirty="0">
                <a:solidFill>
                  <a:srgbClr val="0066FF"/>
                </a:solidFill>
                <a:latin typeface="Arial" panose="020B0604020202020204" pitchFamily="34" charset="0"/>
                <a:ea typeface="Arial Unicode MS" pitchFamily="50" charset="-127"/>
                <a:cs typeface="Arial" panose="020B0604020202020204" pitchFamily="34" charset="0"/>
              </a:endParaRPr>
            </a:p>
          </p:txBody>
        </p:sp>
        <p:sp>
          <p:nvSpPr>
            <p:cNvPr id="15" name="TextBox 14">
              <a:extLst>
                <a:ext uri="{FF2B5EF4-FFF2-40B4-BE49-F238E27FC236}">
                  <a16:creationId xmlns:a16="http://schemas.microsoft.com/office/drawing/2014/main" id="{9C3EECAF-AABF-84B4-7F13-E674CA54F40D}"/>
                </a:ext>
              </a:extLst>
            </p:cNvPr>
            <p:cNvSpPr txBox="1"/>
            <p:nvPr/>
          </p:nvSpPr>
          <p:spPr>
            <a:xfrm>
              <a:off x="992328" y="4869160"/>
              <a:ext cx="1208985" cy="307777"/>
            </a:xfrm>
            <a:prstGeom prst="rect">
              <a:avLst/>
            </a:prstGeom>
            <a:noFill/>
          </p:spPr>
          <p:txBody>
            <a:bodyPr wrap="none" rtlCol="0">
              <a:spAutoFit/>
            </a:bodyPr>
            <a:lstStyle/>
            <a:p>
              <a:r>
                <a:rPr lang="en-US" altLang="ko-KR" sz="1400" dirty="0">
                  <a:solidFill>
                    <a:srgbClr val="0066FF"/>
                  </a:solidFill>
                  <a:latin typeface="Arial" panose="020B0604020202020204" pitchFamily="34" charset="0"/>
                  <a:ea typeface="Arial Unicode MS" pitchFamily="50" charset="-127"/>
                  <a:cs typeface="Arial" panose="020B0604020202020204" pitchFamily="34" charset="0"/>
                </a:rPr>
                <a:t>extrapolation</a:t>
              </a:r>
              <a:endParaRPr lang="ko-KR" altLang="en-US" sz="1400" dirty="0">
                <a:solidFill>
                  <a:srgbClr val="0066FF"/>
                </a:solidFill>
                <a:latin typeface="Arial" panose="020B0604020202020204" pitchFamily="34" charset="0"/>
                <a:ea typeface="Arial Unicode MS" pitchFamily="50" charset="-127"/>
                <a:cs typeface="Arial" panose="020B0604020202020204" pitchFamily="34" charset="0"/>
              </a:endParaRPr>
            </a:p>
          </p:txBody>
        </p:sp>
        <p:cxnSp>
          <p:nvCxnSpPr>
            <p:cNvPr id="16" name="직선 화살표 연결선 17">
              <a:extLst>
                <a:ext uri="{FF2B5EF4-FFF2-40B4-BE49-F238E27FC236}">
                  <a16:creationId xmlns:a16="http://schemas.microsoft.com/office/drawing/2014/main" id="{A7C61047-79FA-9929-C5E6-B8D11153E04B}"/>
                </a:ext>
              </a:extLst>
            </p:cNvPr>
            <p:cNvCxnSpPr/>
            <p:nvPr/>
          </p:nvCxnSpPr>
          <p:spPr>
            <a:xfrm>
              <a:off x="4763775" y="5166717"/>
              <a:ext cx="1151250" cy="0"/>
            </a:xfrm>
            <a:prstGeom prst="straightConnector1">
              <a:avLst/>
            </a:prstGeom>
            <a:ln w="19050">
              <a:solidFill>
                <a:srgbClr val="0000FF"/>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직선 화살표 연결선 18">
              <a:extLst>
                <a:ext uri="{FF2B5EF4-FFF2-40B4-BE49-F238E27FC236}">
                  <a16:creationId xmlns:a16="http://schemas.microsoft.com/office/drawing/2014/main" id="{7DD9AA7B-0CB3-98B5-00A3-121EB34117B3}"/>
                </a:ext>
              </a:extLst>
            </p:cNvPr>
            <p:cNvCxnSpPr/>
            <p:nvPr/>
          </p:nvCxnSpPr>
          <p:spPr>
            <a:xfrm>
              <a:off x="2268880" y="5166717"/>
              <a:ext cx="1151250" cy="0"/>
            </a:xfrm>
            <a:prstGeom prst="straightConnector1">
              <a:avLst/>
            </a:prstGeom>
            <a:ln w="19050">
              <a:solidFill>
                <a:srgbClr val="0000FF"/>
              </a:solidFill>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18" name="직선 화살표 연결선 19">
              <a:extLst>
                <a:ext uri="{FF2B5EF4-FFF2-40B4-BE49-F238E27FC236}">
                  <a16:creationId xmlns:a16="http://schemas.microsoft.com/office/drawing/2014/main" id="{5C48B934-287D-6D20-E000-10B6DC4398ED}"/>
                </a:ext>
              </a:extLst>
            </p:cNvPr>
            <p:cNvCxnSpPr/>
            <p:nvPr/>
          </p:nvCxnSpPr>
          <p:spPr>
            <a:xfrm>
              <a:off x="1655744" y="5166717"/>
              <a:ext cx="612000" cy="0"/>
            </a:xfrm>
            <a:prstGeom prst="straightConnector1">
              <a:avLst/>
            </a:prstGeom>
            <a:ln w="19050">
              <a:solidFill>
                <a:srgbClr val="0066F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직선 화살표 연결선 20">
              <a:extLst>
                <a:ext uri="{FF2B5EF4-FFF2-40B4-BE49-F238E27FC236}">
                  <a16:creationId xmlns:a16="http://schemas.microsoft.com/office/drawing/2014/main" id="{B8C41C63-B5DA-157D-AC8D-FDDCB521A889}"/>
                </a:ext>
              </a:extLst>
            </p:cNvPr>
            <p:cNvCxnSpPr/>
            <p:nvPr/>
          </p:nvCxnSpPr>
          <p:spPr>
            <a:xfrm>
              <a:off x="5925205" y="5166717"/>
              <a:ext cx="612000" cy="0"/>
            </a:xfrm>
            <a:prstGeom prst="straightConnector1">
              <a:avLst/>
            </a:prstGeom>
            <a:ln w="19050">
              <a:solidFill>
                <a:srgbClr val="0066FF"/>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직선 연결선 21">
              <a:extLst>
                <a:ext uri="{FF2B5EF4-FFF2-40B4-BE49-F238E27FC236}">
                  <a16:creationId xmlns:a16="http://schemas.microsoft.com/office/drawing/2014/main" id="{5BFB6867-BD97-9FD9-A1BF-D2D1F564D28F}"/>
                </a:ext>
              </a:extLst>
            </p:cNvPr>
            <p:cNvCxnSpPr/>
            <p:nvPr/>
          </p:nvCxnSpPr>
          <p:spPr>
            <a:xfrm>
              <a:off x="2027272" y="3501008"/>
              <a:ext cx="3949899"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직선 화살표 연결선 22">
              <a:extLst>
                <a:ext uri="{FF2B5EF4-FFF2-40B4-BE49-F238E27FC236}">
                  <a16:creationId xmlns:a16="http://schemas.microsoft.com/office/drawing/2014/main" id="{11CC55FA-CE5C-7302-7FA7-15635A3E9EF0}"/>
                </a:ext>
              </a:extLst>
            </p:cNvPr>
            <p:cNvCxnSpPr/>
            <p:nvPr/>
          </p:nvCxnSpPr>
          <p:spPr>
            <a:xfrm>
              <a:off x="4706461" y="3068960"/>
              <a:ext cx="0" cy="1692000"/>
            </a:xfrm>
            <a:prstGeom prst="straightConnector1">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267E570-BCF6-C5A3-0405-890E674E0323}"/>
                </a:ext>
              </a:extLst>
            </p:cNvPr>
            <p:cNvSpPr txBox="1"/>
            <p:nvPr/>
          </p:nvSpPr>
          <p:spPr>
            <a:xfrm>
              <a:off x="4554015" y="4802526"/>
              <a:ext cx="295274" cy="276999"/>
            </a:xfrm>
            <a:prstGeom prst="rect">
              <a:avLst/>
            </a:prstGeom>
            <a:noFill/>
          </p:spPr>
          <p:txBody>
            <a:bodyPr wrap="none" rtlCol="0">
              <a:spAutoFit/>
            </a:bodyPr>
            <a:lstStyle/>
            <a:p>
              <a:r>
                <a:rPr lang="en-US" altLang="ko-KR" sz="1200" b="1" dirty="0">
                  <a:latin typeface="Arial" panose="020B0604020202020204" pitchFamily="34" charset="0"/>
                  <a:ea typeface="Arial Unicode MS" pitchFamily="50" charset="-127"/>
                  <a:cs typeface="Arial" panose="020B0604020202020204" pitchFamily="34" charset="0"/>
                </a:rPr>
                <a:t>A</a:t>
              </a:r>
              <a:endParaRPr lang="ko-KR" altLang="en-US" sz="1200" b="1" dirty="0">
                <a:latin typeface="Arial" panose="020B0604020202020204" pitchFamily="34" charset="0"/>
                <a:ea typeface="Arial Unicode MS" pitchFamily="50" charset="-127"/>
                <a:cs typeface="Arial" panose="020B0604020202020204" pitchFamily="34" charset="0"/>
              </a:endParaRPr>
            </a:p>
          </p:txBody>
        </p:sp>
        <p:cxnSp>
          <p:nvCxnSpPr>
            <p:cNvPr id="23" name="직선 화살표 연결선 24">
              <a:extLst>
                <a:ext uri="{FF2B5EF4-FFF2-40B4-BE49-F238E27FC236}">
                  <a16:creationId xmlns:a16="http://schemas.microsoft.com/office/drawing/2014/main" id="{71888593-18EE-48A7-F141-3FC221CDCBCD}"/>
                </a:ext>
              </a:extLst>
            </p:cNvPr>
            <p:cNvCxnSpPr/>
            <p:nvPr/>
          </p:nvCxnSpPr>
          <p:spPr>
            <a:xfrm>
              <a:off x="4974363" y="2826302"/>
              <a:ext cx="0" cy="1944000"/>
            </a:xfrm>
            <a:prstGeom prst="straightConnector1">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ABF6F19-DBF6-4639-D6C9-DC6382288B4D}"/>
                </a:ext>
              </a:extLst>
            </p:cNvPr>
            <p:cNvSpPr txBox="1"/>
            <p:nvPr/>
          </p:nvSpPr>
          <p:spPr>
            <a:xfrm>
              <a:off x="4821917" y="4802526"/>
              <a:ext cx="295274" cy="276999"/>
            </a:xfrm>
            <a:prstGeom prst="rect">
              <a:avLst/>
            </a:prstGeom>
            <a:noFill/>
          </p:spPr>
          <p:txBody>
            <a:bodyPr wrap="none" rtlCol="0">
              <a:spAutoFit/>
            </a:bodyPr>
            <a:lstStyle/>
            <a:p>
              <a:r>
                <a:rPr lang="en-US" altLang="ko-KR" sz="1200" b="1" dirty="0">
                  <a:latin typeface="Arial" panose="020B0604020202020204" pitchFamily="34" charset="0"/>
                  <a:ea typeface="Arial Unicode MS" pitchFamily="50" charset="-127"/>
                  <a:cs typeface="Arial" panose="020B0604020202020204" pitchFamily="34" charset="0"/>
                </a:rPr>
                <a:t>B</a:t>
              </a:r>
              <a:endParaRPr lang="ko-KR" altLang="en-US" sz="1200" b="1" dirty="0">
                <a:latin typeface="Arial" panose="020B0604020202020204" pitchFamily="34" charset="0"/>
                <a:ea typeface="Arial Unicode MS" pitchFamily="50" charset="-127"/>
                <a:cs typeface="Arial" panose="020B0604020202020204" pitchFamily="34" charset="0"/>
              </a:endParaRPr>
            </a:p>
          </p:txBody>
        </p:sp>
        <p:cxnSp>
          <p:nvCxnSpPr>
            <p:cNvPr id="25" name="직선 화살표 연결선 28">
              <a:extLst>
                <a:ext uri="{FF2B5EF4-FFF2-40B4-BE49-F238E27FC236}">
                  <a16:creationId xmlns:a16="http://schemas.microsoft.com/office/drawing/2014/main" id="{BDF20CD8-26F8-B6A1-B422-548F0A96B4FB}"/>
                </a:ext>
              </a:extLst>
            </p:cNvPr>
            <p:cNvCxnSpPr/>
            <p:nvPr/>
          </p:nvCxnSpPr>
          <p:spPr>
            <a:xfrm>
              <a:off x="5925205" y="3501008"/>
              <a:ext cx="180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170073F-71A7-C892-650E-9D800DE5F388}"/>
                </a:ext>
              </a:extLst>
            </p:cNvPr>
            <p:cNvSpPr txBox="1"/>
            <p:nvPr/>
          </p:nvSpPr>
          <p:spPr>
            <a:xfrm>
              <a:off x="6029916" y="3347119"/>
              <a:ext cx="1087157" cy="276999"/>
            </a:xfrm>
            <a:prstGeom prst="rect">
              <a:avLst/>
            </a:prstGeom>
            <a:noFill/>
          </p:spPr>
          <p:txBody>
            <a:bodyPr wrap="none" rtlCol="0">
              <a:spAutoFit/>
            </a:bodyPr>
            <a:lstStyle/>
            <a:p>
              <a:r>
                <a:rPr lang="en-US" altLang="ko-KR" sz="1200" dirty="0">
                  <a:latin typeface="Arial" panose="020B0604020202020204" pitchFamily="34" charset="0"/>
                  <a:ea typeface="Arial Unicode MS" pitchFamily="50" charset="-127"/>
                  <a:cs typeface="Arial" panose="020B0604020202020204" pitchFamily="34" charset="0"/>
                </a:rPr>
                <a:t>Global model</a:t>
              </a:r>
              <a:endParaRPr lang="ko-KR" altLang="en-US" sz="1200" dirty="0">
                <a:latin typeface="Arial" panose="020B0604020202020204" pitchFamily="34" charset="0"/>
                <a:ea typeface="Arial Unicode MS" pitchFamily="50" charset="-127"/>
                <a:cs typeface="Arial" panose="020B0604020202020204" pitchFamily="34" charset="0"/>
              </a:endParaRPr>
            </a:p>
          </p:txBody>
        </p:sp>
        <p:cxnSp>
          <p:nvCxnSpPr>
            <p:cNvPr id="27" name="직선 연결선 30">
              <a:extLst>
                <a:ext uri="{FF2B5EF4-FFF2-40B4-BE49-F238E27FC236}">
                  <a16:creationId xmlns:a16="http://schemas.microsoft.com/office/drawing/2014/main" id="{F6CA4AB1-3CF8-502A-E3BD-DDF4D1BC4D2C}"/>
                </a:ext>
              </a:extLst>
            </p:cNvPr>
            <p:cNvCxnSpPr/>
            <p:nvPr/>
          </p:nvCxnSpPr>
          <p:spPr>
            <a:xfrm>
              <a:off x="4706461" y="3042302"/>
              <a:ext cx="0" cy="468000"/>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직선 연결선 31">
              <a:extLst>
                <a:ext uri="{FF2B5EF4-FFF2-40B4-BE49-F238E27FC236}">
                  <a16:creationId xmlns:a16="http://schemas.microsoft.com/office/drawing/2014/main" id="{D8ABE694-6FE1-A369-25C2-D8EA6A403173}"/>
                </a:ext>
              </a:extLst>
            </p:cNvPr>
            <p:cNvCxnSpPr/>
            <p:nvPr/>
          </p:nvCxnSpPr>
          <p:spPr>
            <a:xfrm>
              <a:off x="4966782" y="2826302"/>
              <a:ext cx="0" cy="684000"/>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직선 화살표 연결선 32">
              <a:extLst>
                <a:ext uri="{FF2B5EF4-FFF2-40B4-BE49-F238E27FC236}">
                  <a16:creationId xmlns:a16="http://schemas.microsoft.com/office/drawing/2014/main" id="{1C7AAE6C-BC02-786C-E1DB-F0165CA4CCB5}"/>
                </a:ext>
              </a:extLst>
            </p:cNvPr>
            <p:cNvCxnSpPr/>
            <p:nvPr/>
          </p:nvCxnSpPr>
          <p:spPr>
            <a:xfrm>
              <a:off x="5313205" y="3230448"/>
              <a:ext cx="792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3F81B24-8A0F-F920-6C8B-3DA15AC18D21}"/>
                </a:ext>
              </a:extLst>
            </p:cNvPr>
            <p:cNvSpPr txBox="1"/>
            <p:nvPr/>
          </p:nvSpPr>
          <p:spPr>
            <a:xfrm>
              <a:off x="6029916" y="3076559"/>
              <a:ext cx="865943" cy="276999"/>
            </a:xfrm>
            <a:prstGeom prst="rect">
              <a:avLst/>
            </a:prstGeom>
            <a:noFill/>
          </p:spPr>
          <p:txBody>
            <a:bodyPr wrap="none" rtlCol="0">
              <a:spAutoFit/>
            </a:bodyPr>
            <a:lstStyle/>
            <a:p>
              <a:r>
                <a:rPr lang="en-US" altLang="ko-KR" sz="1200" dirty="0">
                  <a:latin typeface="Arial" panose="020B0604020202020204" pitchFamily="34" charset="0"/>
                  <a:ea typeface="Arial Unicode MS" pitchFamily="50" charset="-127"/>
                  <a:cs typeface="Arial" panose="020B0604020202020204" pitchFamily="34" charset="0"/>
                </a:rPr>
                <a:t>Departure</a:t>
              </a:r>
              <a:endParaRPr lang="ko-KR" altLang="en-US" sz="1200" dirty="0">
                <a:latin typeface="Arial" panose="020B0604020202020204" pitchFamily="34" charset="0"/>
                <a:ea typeface="Arial Unicode MS" pitchFamily="50" charset="-127"/>
                <a:cs typeface="Arial" panose="020B0604020202020204" pitchFamily="34" charset="0"/>
              </a:endParaRPr>
            </a:p>
          </p:txBody>
        </p:sp>
        <p:sp>
          <p:nvSpPr>
            <p:cNvPr id="31" name="오른쪽 중괄호 34">
              <a:extLst>
                <a:ext uri="{FF2B5EF4-FFF2-40B4-BE49-F238E27FC236}">
                  <a16:creationId xmlns:a16="http://schemas.microsoft.com/office/drawing/2014/main" id="{BF217B9A-6EC5-17B3-24F3-F234060572CD}"/>
                </a:ext>
              </a:extLst>
            </p:cNvPr>
            <p:cNvSpPr/>
            <p:nvPr/>
          </p:nvSpPr>
          <p:spPr>
            <a:xfrm>
              <a:off x="5154124" y="2862302"/>
              <a:ext cx="180000" cy="612000"/>
            </a:xfrm>
            <a:prstGeom prst="rightBrace">
              <a:avLst>
                <a:gd name="adj1" fmla="val 28203"/>
                <a:gd name="adj2" fmla="val 592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32" name="Line 7">
              <a:extLst>
                <a:ext uri="{FF2B5EF4-FFF2-40B4-BE49-F238E27FC236}">
                  <a16:creationId xmlns:a16="http://schemas.microsoft.com/office/drawing/2014/main" id="{B096C451-2859-1995-7271-561400879D51}"/>
                </a:ext>
              </a:extLst>
            </p:cNvPr>
            <p:cNvSpPr>
              <a:spLocks noChangeShapeType="1"/>
            </p:cNvSpPr>
            <p:nvPr/>
          </p:nvSpPr>
          <p:spPr bwMode="auto">
            <a:xfrm>
              <a:off x="2027238" y="4759325"/>
              <a:ext cx="4124325"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 name="Line 8">
              <a:extLst>
                <a:ext uri="{FF2B5EF4-FFF2-40B4-BE49-F238E27FC236}">
                  <a16:creationId xmlns:a16="http://schemas.microsoft.com/office/drawing/2014/main" id="{C2AD6DFA-ABE5-2570-3930-0B58E9ED578E}"/>
                </a:ext>
              </a:extLst>
            </p:cNvPr>
            <p:cNvSpPr>
              <a:spLocks noChangeShapeType="1"/>
            </p:cNvSpPr>
            <p:nvPr/>
          </p:nvSpPr>
          <p:spPr bwMode="auto">
            <a:xfrm flipV="1">
              <a:off x="2027238" y="1501775"/>
              <a:ext cx="0" cy="32575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9">
              <a:extLst>
                <a:ext uri="{FF2B5EF4-FFF2-40B4-BE49-F238E27FC236}">
                  <a16:creationId xmlns:a16="http://schemas.microsoft.com/office/drawing/2014/main" id="{306306D0-5499-4AC1-6877-707F712B16FE}"/>
                </a:ext>
              </a:extLst>
            </p:cNvPr>
            <p:cNvSpPr>
              <a:spLocks/>
            </p:cNvSpPr>
            <p:nvPr/>
          </p:nvSpPr>
          <p:spPr bwMode="auto">
            <a:xfrm>
              <a:off x="2265363" y="1682750"/>
              <a:ext cx="3648075" cy="2362200"/>
            </a:xfrm>
            <a:custGeom>
              <a:avLst/>
              <a:gdLst>
                <a:gd name="T0" fmla="*/ 0 w 2298"/>
                <a:gd name="T1" fmla="*/ 1488 h 1488"/>
                <a:gd name="T2" fmla="*/ 48 w 2298"/>
                <a:gd name="T3" fmla="*/ 1440 h 1488"/>
                <a:gd name="T4" fmla="*/ 96 w 2298"/>
                <a:gd name="T5" fmla="*/ 1392 h 1488"/>
                <a:gd name="T6" fmla="*/ 138 w 2298"/>
                <a:gd name="T7" fmla="*/ 1344 h 1488"/>
                <a:gd name="T8" fmla="*/ 186 w 2298"/>
                <a:gd name="T9" fmla="*/ 1302 h 1488"/>
                <a:gd name="T10" fmla="*/ 234 w 2298"/>
                <a:gd name="T11" fmla="*/ 1260 h 1488"/>
                <a:gd name="T12" fmla="*/ 282 w 2298"/>
                <a:gd name="T13" fmla="*/ 1230 h 1488"/>
                <a:gd name="T14" fmla="*/ 330 w 2298"/>
                <a:gd name="T15" fmla="*/ 1200 h 1488"/>
                <a:gd name="T16" fmla="*/ 378 w 2298"/>
                <a:gd name="T17" fmla="*/ 1170 h 1488"/>
                <a:gd name="T18" fmla="*/ 420 w 2298"/>
                <a:gd name="T19" fmla="*/ 1140 h 1488"/>
                <a:gd name="T20" fmla="*/ 468 w 2298"/>
                <a:gd name="T21" fmla="*/ 1104 h 1488"/>
                <a:gd name="T22" fmla="*/ 516 w 2298"/>
                <a:gd name="T23" fmla="*/ 1068 h 1488"/>
                <a:gd name="T24" fmla="*/ 564 w 2298"/>
                <a:gd name="T25" fmla="*/ 1032 h 1488"/>
                <a:gd name="T26" fmla="*/ 612 w 2298"/>
                <a:gd name="T27" fmla="*/ 990 h 1488"/>
                <a:gd name="T28" fmla="*/ 654 w 2298"/>
                <a:gd name="T29" fmla="*/ 960 h 1488"/>
                <a:gd name="T30" fmla="*/ 702 w 2298"/>
                <a:gd name="T31" fmla="*/ 930 h 1488"/>
                <a:gd name="T32" fmla="*/ 750 w 2298"/>
                <a:gd name="T33" fmla="*/ 912 h 1488"/>
                <a:gd name="T34" fmla="*/ 798 w 2298"/>
                <a:gd name="T35" fmla="*/ 900 h 1488"/>
                <a:gd name="T36" fmla="*/ 846 w 2298"/>
                <a:gd name="T37" fmla="*/ 906 h 1488"/>
                <a:gd name="T38" fmla="*/ 894 w 2298"/>
                <a:gd name="T39" fmla="*/ 924 h 1488"/>
                <a:gd name="T40" fmla="*/ 936 w 2298"/>
                <a:gd name="T41" fmla="*/ 942 h 1488"/>
                <a:gd name="T42" fmla="*/ 984 w 2298"/>
                <a:gd name="T43" fmla="*/ 972 h 1488"/>
                <a:gd name="T44" fmla="*/ 1032 w 2298"/>
                <a:gd name="T45" fmla="*/ 1002 h 1488"/>
                <a:gd name="T46" fmla="*/ 1080 w 2298"/>
                <a:gd name="T47" fmla="*/ 1026 h 1488"/>
                <a:gd name="T48" fmla="*/ 1128 w 2298"/>
                <a:gd name="T49" fmla="*/ 1044 h 1488"/>
                <a:gd name="T50" fmla="*/ 1170 w 2298"/>
                <a:gd name="T51" fmla="*/ 1050 h 1488"/>
                <a:gd name="T52" fmla="*/ 1218 w 2298"/>
                <a:gd name="T53" fmla="*/ 1050 h 1488"/>
                <a:gd name="T54" fmla="*/ 1266 w 2298"/>
                <a:gd name="T55" fmla="*/ 1038 h 1488"/>
                <a:gd name="T56" fmla="*/ 1314 w 2298"/>
                <a:gd name="T57" fmla="*/ 1020 h 1488"/>
                <a:gd name="T58" fmla="*/ 1362 w 2298"/>
                <a:gd name="T59" fmla="*/ 996 h 1488"/>
                <a:gd name="T60" fmla="*/ 1404 w 2298"/>
                <a:gd name="T61" fmla="*/ 966 h 1488"/>
                <a:gd name="T62" fmla="*/ 1452 w 2298"/>
                <a:gd name="T63" fmla="*/ 930 h 1488"/>
                <a:gd name="T64" fmla="*/ 1500 w 2298"/>
                <a:gd name="T65" fmla="*/ 894 h 1488"/>
                <a:gd name="T66" fmla="*/ 1548 w 2298"/>
                <a:gd name="T67" fmla="*/ 858 h 1488"/>
                <a:gd name="T68" fmla="*/ 1596 w 2298"/>
                <a:gd name="T69" fmla="*/ 816 h 1488"/>
                <a:gd name="T70" fmla="*/ 1644 w 2298"/>
                <a:gd name="T71" fmla="*/ 774 h 1488"/>
                <a:gd name="T72" fmla="*/ 1686 w 2298"/>
                <a:gd name="T73" fmla="*/ 732 h 1488"/>
                <a:gd name="T74" fmla="*/ 1734 w 2298"/>
                <a:gd name="T75" fmla="*/ 684 h 1488"/>
                <a:gd name="T76" fmla="*/ 1782 w 2298"/>
                <a:gd name="T77" fmla="*/ 636 h 1488"/>
                <a:gd name="T78" fmla="*/ 1830 w 2298"/>
                <a:gd name="T79" fmla="*/ 582 h 1488"/>
                <a:gd name="T80" fmla="*/ 1878 w 2298"/>
                <a:gd name="T81" fmla="*/ 522 h 1488"/>
                <a:gd name="T82" fmla="*/ 1920 w 2298"/>
                <a:gd name="T83" fmla="*/ 462 h 1488"/>
                <a:gd name="T84" fmla="*/ 1968 w 2298"/>
                <a:gd name="T85" fmla="*/ 402 h 1488"/>
                <a:gd name="T86" fmla="*/ 2016 w 2298"/>
                <a:gd name="T87" fmla="*/ 336 h 1488"/>
                <a:gd name="T88" fmla="*/ 2064 w 2298"/>
                <a:gd name="T89" fmla="*/ 270 h 1488"/>
                <a:gd name="T90" fmla="*/ 2112 w 2298"/>
                <a:gd name="T91" fmla="*/ 204 h 1488"/>
                <a:gd name="T92" fmla="*/ 2160 w 2298"/>
                <a:gd name="T93" fmla="*/ 144 h 1488"/>
                <a:gd name="T94" fmla="*/ 2202 w 2298"/>
                <a:gd name="T95" fmla="*/ 90 h 1488"/>
                <a:gd name="T96" fmla="*/ 2250 w 2298"/>
                <a:gd name="T97" fmla="*/ 42 h 1488"/>
                <a:gd name="T98" fmla="*/ 2298 w 2298"/>
                <a:gd name="T99" fmla="*/ 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8" h="1488">
                  <a:moveTo>
                    <a:pt x="0" y="1488"/>
                  </a:moveTo>
                  <a:lnTo>
                    <a:pt x="48" y="1440"/>
                  </a:lnTo>
                  <a:lnTo>
                    <a:pt x="96" y="1392"/>
                  </a:lnTo>
                  <a:lnTo>
                    <a:pt x="138" y="1344"/>
                  </a:lnTo>
                  <a:lnTo>
                    <a:pt x="186" y="1302"/>
                  </a:lnTo>
                  <a:lnTo>
                    <a:pt x="234" y="1260"/>
                  </a:lnTo>
                  <a:lnTo>
                    <a:pt x="282" y="1230"/>
                  </a:lnTo>
                  <a:lnTo>
                    <a:pt x="330" y="1200"/>
                  </a:lnTo>
                  <a:lnTo>
                    <a:pt x="378" y="1170"/>
                  </a:lnTo>
                  <a:lnTo>
                    <a:pt x="420" y="1140"/>
                  </a:lnTo>
                  <a:lnTo>
                    <a:pt x="468" y="1104"/>
                  </a:lnTo>
                  <a:lnTo>
                    <a:pt x="516" y="1068"/>
                  </a:lnTo>
                  <a:lnTo>
                    <a:pt x="564" y="1032"/>
                  </a:lnTo>
                  <a:lnTo>
                    <a:pt x="612" y="990"/>
                  </a:lnTo>
                  <a:lnTo>
                    <a:pt x="654" y="960"/>
                  </a:lnTo>
                  <a:lnTo>
                    <a:pt x="702" y="930"/>
                  </a:lnTo>
                  <a:lnTo>
                    <a:pt x="750" y="912"/>
                  </a:lnTo>
                  <a:lnTo>
                    <a:pt x="798" y="900"/>
                  </a:lnTo>
                  <a:lnTo>
                    <a:pt x="846" y="906"/>
                  </a:lnTo>
                  <a:lnTo>
                    <a:pt x="894" y="924"/>
                  </a:lnTo>
                  <a:lnTo>
                    <a:pt x="936" y="942"/>
                  </a:lnTo>
                  <a:lnTo>
                    <a:pt x="984" y="972"/>
                  </a:lnTo>
                  <a:lnTo>
                    <a:pt x="1032" y="1002"/>
                  </a:lnTo>
                  <a:lnTo>
                    <a:pt x="1080" y="1026"/>
                  </a:lnTo>
                  <a:lnTo>
                    <a:pt x="1128" y="1044"/>
                  </a:lnTo>
                  <a:lnTo>
                    <a:pt x="1170" y="1050"/>
                  </a:lnTo>
                  <a:lnTo>
                    <a:pt x="1218" y="1050"/>
                  </a:lnTo>
                  <a:lnTo>
                    <a:pt x="1266" y="1038"/>
                  </a:lnTo>
                  <a:lnTo>
                    <a:pt x="1314" y="1020"/>
                  </a:lnTo>
                  <a:lnTo>
                    <a:pt x="1362" y="996"/>
                  </a:lnTo>
                  <a:lnTo>
                    <a:pt x="1404" y="966"/>
                  </a:lnTo>
                  <a:lnTo>
                    <a:pt x="1452" y="930"/>
                  </a:lnTo>
                  <a:lnTo>
                    <a:pt x="1500" y="894"/>
                  </a:lnTo>
                  <a:lnTo>
                    <a:pt x="1548" y="858"/>
                  </a:lnTo>
                  <a:lnTo>
                    <a:pt x="1596" y="816"/>
                  </a:lnTo>
                  <a:lnTo>
                    <a:pt x="1644" y="774"/>
                  </a:lnTo>
                  <a:lnTo>
                    <a:pt x="1686" y="732"/>
                  </a:lnTo>
                  <a:lnTo>
                    <a:pt x="1734" y="684"/>
                  </a:lnTo>
                  <a:lnTo>
                    <a:pt x="1782" y="636"/>
                  </a:lnTo>
                  <a:lnTo>
                    <a:pt x="1830" y="582"/>
                  </a:lnTo>
                  <a:lnTo>
                    <a:pt x="1878" y="522"/>
                  </a:lnTo>
                  <a:lnTo>
                    <a:pt x="1920" y="462"/>
                  </a:lnTo>
                  <a:lnTo>
                    <a:pt x="1968" y="402"/>
                  </a:lnTo>
                  <a:lnTo>
                    <a:pt x="2016" y="336"/>
                  </a:lnTo>
                  <a:lnTo>
                    <a:pt x="2064" y="270"/>
                  </a:lnTo>
                  <a:lnTo>
                    <a:pt x="2112" y="204"/>
                  </a:lnTo>
                  <a:lnTo>
                    <a:pt x="2160" y="144"/>
                  </a:lnTo>
                  <a:lnTo>
                    <a:pt x="2202" y="90"/>
                  </a:lnTo>
                  <a:lnTo>
                    <a:pt x="2250" y="42"/>
                  </a:lnTo>
                  <a:lnTo>
                    <a:pt x="2298" y="0"/>
                  </a:lnTo>
                </a:path>
              </a:pathLst>
            </a:custGeom>
            <a:noFill/>
            <a:ln w="38100" cap="flat">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 name="Oval 10">
              <a:extLst>
                <a:ext uri="{FF2B5EF4-FFF2-40B4-BE49-F238E27FC236}">
                  <a16:creationId xmlns:a16="http://schemas.microsoft.com/office/drawing/2014/main" id="{3201A440-9218-E010-4F90-6D907A4D6510}"/>
                </a:ext>
              </a:extLst>
            </p:cNvPr>
            <p:cNvSpPr>
              <a:spLocks noChangeArrowheads="1"/>
            </p:cNvSpPr>
            <p:nvPr/>
          </p:nvSpPr>
          <p:spPr bwMode="auto">
            <a:xfrm>
              <a:off x="2217738" y="3997325"/>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Oval 11">
              <a:extLst>
                <a:ext uri="{FF2B5EF4-FFF2-40B4-BE49-F238E27FC236}">
                  <a16:creationId xmlns:a16="http://schemas.microsoft.com/office/drawing/2014/main" id="{2A2EC925-BB90-9E08-AEBE-6E7C5FFE8598}"/>
                </a:ext>
              </a:extLst>
            </p:cNvPr>
            <p:cNvSpPr>
              <a:spLocks noChangeArrowheads="1"/>
            </p:cNvSpPr>
            <p:nvPr/>
          </p:nvSpPr>
          <p:spPr bwMode="auto">
            <a:xfrm>
              <a:off x="2627313" y="3616325"/>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Oval 12">
              <a:extLst>
                <a:ext uri="{FF2B5EF4-FFF2-40B4-BE49-F238E27FC236}">
                  <a16:creationId xmlns:a16="http://schemas.microsoft.com/office/drawing/2014/main" id="{006EB118-E7B2-9447-8799-A1450A4A13F4}"/>
                </a:ext>
              </a:extLst>
            </p:cNvPr>
            <p:cNvSpPr>
              <a:spLocks noChangeArrowheads="1"/>
            </p:cNvSpPr>
            <p:nvPr/>
          </p:nvSpPr>
          <p:spPr bwMode="auto">
            <a:xfrm>
              <a:off x="3027363" y="3340100"/>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Oval 13">
              <a:extLst>
                <a:ext uri="{FF2B5EF4-FFF2-40B4-BE49-F238E27FC236}">
                  <a16:creationId xmlns:a16="http://schemas.microsoft.com/office/drawing/2014/main" id="{A770606A-77C6-1329-C122-5AD900ABFC87}"/>
                </a:ext>
              </a:extLst>
            </p:cNvPr>
            <p:cNvSpPr>
              <a:spLocks noChangeArrowheads="1"/>
            </p:cNvSpPr>
            <p:nvPr/>
          </p:nvSpPr>
          <p:spPr bwMode="auto">
            <a:xfrm>
              <a:off x="3436938" y="3073400"/>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Oval 14">
              <a:extLst>
                <a:ext uri="{FF2B5EF4-FFF2-40B4-BE49-F238E27FC236}">
                  <a16:creationId xmlns:a16="http://schemas.microsoft.com/office/drawing/2014/main" id="{4A60AD66-B86A-385A-B3B5-22B14D1DE993}"/>
                </a:ext>
              </a:extLst>
            </p:cNvPr>
            <p:cNvSpPr>
              <a:spLocks noChangeArrowheads="1"/>
            </p:cNvSpPr>
            <p:nvPr/>
          </p:nvSpPr>
          <p:spPr bwMode="auto">
            <a:xfrm>
              <a:off x="3836988" y="3216275"/>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Oval 15">
              <a:extLst>
                <a:ext uri="{FF2B5EF4-FFF2-40B4-BE49-F238E27FC236}">
                  <a16:creationId xmlns:a16="http://schemas.microsoft.com/office/drawing/2014/main" id="{86F3E113-E997-95E7-0CCE-4D7253408820}"/>
                </a:ext>
              </a:extLst>
            </p:cNvPr>
            <p:cNvSpPr>
              <a:spLocks noChangeArrowheads="1"/>
            </p:cNvSpPr>
            <p:nvPr/>
          </p:nvSpPr>
          <p:spPr bwMode="auto">
            <a:xfrm>
              <a:off x="4246563" y="3282950"/>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Oval 16">
              <a:extLst>
                <a:ext uri="{FF2B5EF4-FFF2-40B4-BE49-F238E27FC236}">
                  <a16:creationId xmlns:a16="http://schemas.microsoft.com/office/drawing/2014/main" id="{C58F3706-40A2-CB6F-B281-44ABAEF21D57}"/>
                </a:ext>
              </a:extLst>
            </p:cNvPr>
            <p:cNvSpPr>
              <a:spLocks noChangeArrowheads="1"/>
            </p:cNvSpPr>
            <p:nvPr/>
          </p:nvSpPr>
          <p:spPr bwMode="auto">
            <a:xfrm>
              <a:off x="4646613" y="3016250"/>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Oval 17">
              <a:extLst>
                <a:ext uri="{FF2B5EF4-FFF2-40B4-BE49-F238E27FC236}">
                  <a16:creationId xmlns:a16="http://schemas.microsoft.com/office/drawing/2014/main" id="{5CBAA6FD-99B6-B1D4-6A4D-ADDB9B76EBA0}"/>
                </a:ext>
              </a:extLst>
            </p:cNvPr>
            <p:cNvSpPr>
              <a:spLocks noChangeArrowheads="1"/>
            </p:cNvSpPr>
            <p:nvPr/>
          </p:nvSpPr>
          <p:spPr bwMode="auto">
            <a:xfrm>
              <a:off x="5056188" y="2635250"/>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Oval 18">
              <a:extLst>
                <a:ext uri="{FF2B5EF4-FFF2-40B4-BE49-F238E27FC236}">
                  <a16:creationId xmlns:a16="http://schemas.microsoft.com/office/drawing/2014/main" id="{736EBE9D-F606-A287-BB41-32D2C54B94D5}"/>
                </a:ext>
              </a:extLst>
            </p:cNvPr>
            <p:cNvSpPr>
              <a:spLocks noChangeArrowheads="1"/>
            </p:cNvSpPr>
            <p:nvPr/>
          </p:nvSpPr>
          <p:spPr bwMode="auto">
            <a:xfrm>
              <a:off x="5456238" y="2111375"/>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Oval 19">
              <a:extLst>
                <a:ext uri="{FF2B5EF4-FFF2-40B4-BE49-F238E27FC236}">
                  <a16:creationId xmlns:a16="http://schemas.microsoft.com/office/drawing/2014/main" id="{706151BA-553A-BE65-8AF2-43F6DC27E553}"/>
                </a:ext>
              </a:extLst>
            </p:cNvPr>
            <p:cNvSpPr>
              <a:spLocks noChangeArrowheads="1"/>
            </p:cNvSpPr>
            <p:nvPr/>
          </p:nvSpPr>
          <p:spPr bwMode="auto">
            <a:xfrm>
              <a:off x="5865813" y="1635125"/>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20">
              <a:extLst>
                <a:ext uri="{FF2B5EF4-FFF2-40B4-BE49-F238E27FC236}">
                  <a16:creationId xmlns:a16="http://schemas.microsoft.com/office/drawing/2014/main" id="{3DB475E1-BCB8-9110-830C-0C39C3A0BCF0}"/>
                </a:ext>
              </a:extLst>
            </p:cNvPr>
            <p:cNvSpPr>
              <a:spLocks/>
            </p:cNvSpPr>
            <p:nvPr/>
          </p:nvSpPr>
          <p:spPr bwMode="auto">
            <a:xfrm>
              <a:off x="2027238" y="1625600"/>
              <a:ext cx="4143375" cy="2790825"/>
            </a:xfrm>
            <a:custGeom>
              <a:avLst/>
              <a:gdLst>
                <a:gd name="T0" fmla="*/ 0 w 2610"/>
                <a:gd name="T1" fmla="*/ 1758 h 1758"/>
                <a:gd name="T2" fmla="*/ 30 w 2610"/>
                <a:gd name="T3" fmla="*/ 1722 h 1758"/>
                <a:gd name="T4" fmla="*/ 90 w 2610"/>
                <a:gd name="T5" fmla="*/ 1644 h 1758"/>
                <a:gd name="T6" fmla="*/ 150 w 2610"/>
                <a:gd name="T7" fmla="*/ 1560 h 1758"/>
                <a:gd name="T8" fmla="*/ 210 w 2610"/>
                <a:gd name="T9" fmla="*/ 1476 h 1758"/>
                <a:gd name="T10" fmla="*/ 270 w 2610"/>
                <a:gd name="T11" fmla="*/ 1398 h 1758"/>
                <a:gd name="T12" fmla="*/ 336 w 2610"/>
                <a:gd name="T13" fmla="*/ 1326 h 1758"/>
                <a:gd name="T14" fmla="*/ 396 w 2610"/>
                <a:gd name="T15" fmla="*/ 1254 h 1758"/>
                <a:gd name="T16" fmla="*/ 456 w 2610"/>
                <a:gd name="T17" fmla="*/ 1188 h 1758"/>
                <a:gd name="T18" fmla="*/ 516 w 2610"/>
                <a:gd name="T19" fmla="*/ 1134 h 1758"/>
                <a:gd name="T20" fmla="*/ 582 w 2610"/>
                <a:gd name="T21" fmla="*/ 1086 h 1758"/>
                <a:gd name="T22" fmla="*/ 642 w 2610"/>
                <a:gd name="T23" fmla="*/ 1050 h 1758"/>
                <a:gd name="T24" fmla="*/ 702 w 2610"/>
                <a:gd name="T25" fmla="*/ 1026 h 1758"/>
                <a:gd name="T26" fmla="*/ 762 w 2610"/>
                <a:gd name="T27" fmla="*/ 1008 h 1758"/>
                <a:gd name="T28" fmla="*/ 822 w 2610"/>
                <a:gd name="T29" fmla="*/ 1002 h 1758"/>
                <a:gd name="T30" fmla="*/ 888 w 2610"/>
                <a:gd name="T31" fmla="*/ 1002 h 1758"/>
                <a:gd name="T32" fmla="*/ 948 w 2610"/>
                <a:gd name="T33" fmla="*/ 1008 h 1758"/>
                <a:gd name="T34" fmla="*/ 1008 w 2610"/>
                <a:gd name="T35" fmla="*/ 1020 h 1758"/>
                <a:gd name="T36" fmla="*/ 1068 w 2610"/>
                <a:gd name="T37" fmla="*/ 1032 h 1758"/>
                <a:gd name="T38" fmla="*/ 1128 w 2610"/>
                <a:gd name="T39" fmla="*/ 1050 h 1758"/>
                <a:gd name="T40" fmla="*/ 1194 w 2610"/>
                <a:gd name="T41" fmla="*/ 1068 h 1758"/>
                <a:gd name="T42" fmla="*/ 1254 w 2610"/>
                <a:gd name="T43" fmla="*/ 1080 h 1758"/>
                <a:gd name="T44" fmla="*/ 1314 w 2610"/>
                <a:gd name="T45" fmla="*/ 1086 h 1758"/>
                <a:gd name="T46" fmla="*/ 1374 w 2610"/>
                <a:gd name="T47" fmla="*/ 1092 h 1758"/>
                <a:gd name="T48" fmla="*/ 1434 w 2610"/>
                <a:gd name="T49" fmla="*/ 1086 h 1758"/>
                <a:gd name="T50" fmla="*/ 1500 w 2610"/>
                <a:gd name="T51" fmla="*/ 1074 h 1758"/>
                <a:gd name="T52" fmla="*/ 1560 w 2610"/>
                <a:gd name="T53" fmla="*/ 1050 h 1758"/>
                <a:gd name="T54" fmla="*/ 1620 w 2610"/>
                <a:gd name="T55" fmla="*/ 1020 h 1758"/>
                <a:gd name="T56" fmla="*/ 1680 w 2610"/>
                <a:gd name="T57" fmla="*/ 978 h 1758"/>
                <a:gd name="T58" fmla="*/ 1746 w 2610"/>
                <a:gd name="T59" fmla="*/ 924 h 1758"/>
                <a:gd name="T60" fmla="*/ 1806 w 2610"/>
                <a:gd name="T61" fmla="*/ 864 h 1758"/>
                <a:gd name="T62" fmla="*/ 1866 w 2610"/>
                <a:gd name="T63" fmla="*/ 798 h 1758"/>
                <a:gd name="T64" fmla="*/ 1926 w 2610"/>
                <a:gd name="T65" fmla="*/ 720 h 1758"/>
                <a:gd name="T66" fmla="*/ 1986 w 2610"/>
                <a:gd name="T67" fmla="*/ 642 h 1758"/>
                <a:gd name="T68" fmla="*/ 2052 w 2610"/>
                <a:gd name="T69" fmla="*/ 564 h 1758"/>
                <a:gd name="T70" fmla="*/ 2112 w 2610"/>
                <a:gd name="T71" fmla="*/ 480 h 1758"/>
                <a:gd name="T72" fmla="*/ 2172 w 2610"/>
                <a:gd name="T73" fmla="*/ 402 h 1758"/>
                <a:gd name="T74" fmla="*/ 2232 w 2610"/>
                <a:gd name="T75" fmla="*/ 324 h 1758"/>
                <a:gd name="T76" fmla="*/ 2292 w 2610"/>
                <a:gd name="T77" fmla="*/ 252 h 1758"/>
                <a:gd name="T78" fmla="*/ 2358 w 2610"/>
                <a:gd name="T79" fmla="*/ 186 h 1758"/>
                <a:gd name="T80" fmla="*/ 2418 w 2610"/>
                <a:gd name="T81" fmla="*/ 126 h 1758"/>
                <a:gd name="T82" fmla="*/ 2478 w 2610"/>
                <a:gd name="T83" fmla="*/ 72 h 1758"/>
                <a:gd name="T84" fmla="*/ 2538 w 2610"/>
                <a:gd name="T85" fmla="*/ 36 h 1758"/>
                <a:gd name="T86" fmla="*/ 2598 w 2610"/>
                <a:gd name="T87" fmla="*/ 6 h 1758"/>
                <a:gd name="T88" fmla="*/ 2610 w 2610"/>
                <a:gd name="T89" fmla="*/ 0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0" h="1758">
                  <a:moveTo>
                    <a:pt x="0" y="1758"/>
                  </a:moveTo>
                  <a:lnTo>
                    <a:pt x="30" y="1722"/>
                  </a:lnTo>
                  <a:lnTo>
                    <a:pt x="90" y="1644"/>
                  </a:lnTo>
                  <a:lnTo>
                    <a:pt x="150" y="1560"/>
                  </a:lnTo>
                  <a:lnTo>
                    <a:pt x="210" y="1476"/>
                  </a:lnTo>
                  <a:lnTo>
                    <a:pt x="270" y="1398"/>
                  </a:lnTo>
                  <a:lnTo>
                    <a:pt x="336" y="1326"/>
                  </a:lnTo>
                  <a:lnTo>
                    <a:pt x="396" y="1254"/>
                  </a:lnTo>
                  <a:lnTo>
                    <a:pt x="456" y="1188"/>
                  </a:lnTo>
                  <a:lnTo>
                    <a:pt x="516" y="1134"/>
                  </a:lnTo>
                  <a:lnTo>
                    <a:pt x="582" y="1086"/>
                  </a:lnTo>
                  <a:lnTo>
                    <a:pt x="642" y="1050"/>
                  </a:lnTo>
                  <a:lnTo>
                    <a:pt x="702" y="1026"/>
                  </a:lnTo>
                  <a:lnTo>
                    <a:pt x="762" y="1008"/>
                  </a:lnTo>
                  <a:lnTo>
                    <a:pt x="822" y="1002"/>
                  </a:lnTo>
                  <a:lnTo>
                    <a:pt x="888" y="1002"/>
                  </a:lnTo>
                  <a:lnTo>
                    <a:pt x="948" y="1008"/>
                  </a:lnTo>
                  <a:lnTo>
                    <a:pt x="1008" y="1020"/>
                  </a:lnTo>
                  <a:lnTo>
                    <a:pt x="1068" y="1032"/>
                  </a:lnTo>
                  <a:lnTo>
                    <a:pt x="1128" y="1050"/>
                  </a:lnTo>
                  <a:lnTo>
                    <a:pt x="1194" y="1068"/>
                  </a:lnTo>
                  <a:lnTo>
                    <a:pt x="1254" y="1080"/>
                  </a:lnTo>
                  <a:lnTo>
                    <a:pt x="1314" y="1086"/>
                  </a:lnTo>
                  <a:lnTo>
                    <a:pt x="1374" y="1092"/>
                  </a:lnTo>
                  <a:lnTo>
                    <a:pt x="1434" y="1086"/>
                  </a:lnTo>
                  <a:lnTo>
                    <a:pt x="1500" y="1074"/>
                  </a:lnTo>
                  <a:lnTo>
                    <a:pt x="1560" y="1050"/>
                  </a:lnTo>
                  <a:lnTo>
                    <a:pt x="1620" y="1020"/>
                  </a:lnTo>
                  <a:lnTo>
                    <a:pt x="1680" y="978"/>
                  </a:lnTo>
                  <a:lnTo>
                    <a:pt x="1746" y="924"/>
                  </a:lnTo>
                  <a:lnTo>
                    <a:pt x="1806" y="864"/>
                  </a:lnTo>
                  <a:lnTo>
                    <a:pt x="1866" y="798"/>
                  </a:lnTo>
                  <a:lnTo>
                    <a:pt x="1926" y="720"/>
                  </a:lnTo>
                  <a:lnTo>
                    <a:pt x="1986" y="642"/>
                  </a:lnTo>
                  <a:lnTo>
                    <a:pt x="2052" y="564"/>
                  </a:lnTo>
                  <a:lnTo>
                    <a:pt x="2112" y="480"/>
                  </a:lnTo>
                  <a:lnTo>
                    <a:pt x="2172" y="402"/>
                  </a:lnTo>
                  <a:lnTo>
                    <a:pt x="2232" y="324"/>
                  </a:lnTo>
                  <a:lnTo>
                    <a:pt x="2292" y="252"/>
                  </a:lnTo>
                  <a:lnTo>
                    <a:pt x="2358" y="186"/>
                  </a:lnTo>
                  <a:lnTo>
                    <a:pt x="2418" y="126"/>
                  </a:lnTo>
                  <a:lnTo>
                    <a:pt x="2478" y="72"/>
                  </a:lnTo>
                  <a:lnTo>
                    <a:pt x="2538" y="36"/>
                  </a:lnTo>
                  <a:lnTo>
                    <a:pt x="2598" y="6"/>
                  </a:lnTo>
                  <a:lnTo>
                    <a:pt x="2610" y="0"/>
                  </a:lnTo>
                </a:path>
              </a:pathLst>
            </a:custGeom>
            <a:noFill/>
            <a:ln w="254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6" name="Rectangle 21">
              <a:extLst>
                <a:ext uri="{FF2B5EF4-FFF2-40B4-BE49-F238E27FC236}">
                  <a16:creationId xmlns:a16="http://schemas.microsoft.com/office/drawing/2014/main" id="{59625A72-369C-B604-5CD0-C20F7C43AD3E}"/>
                </a:ext>
              </a:extLst>
            </p:cNvPr>
            <p:cNvSpPr>
              <a:spLocks noChangeArrowheads="1"/>
            </p:cNvSpPr>
            <p:nvPr/>
          </p:nvSpPr>
          <p:spPr bwMode="auto">
            <a:xfrm>
              <a:off x="4037013" y="48069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x</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47" name="Rectangle 22">
              <a:extLst>
                <a:ext uri="{FF2B5EF4-FFF2-40B4-BE49-F238E27FC236}">
                  <a16:creationId xmlns:a16="http://schemas.microsoft.com/office/drawing/2014/main" id="{F46CF22E-A378-D9E3-F00E-7C5CFD7AF6F5}"/>
                </a:ext>
              </a:extLst>
            </p:cNvPr>
            <p:cNvSpPr>
              <a:spLocks noChangeArrowheads="1"/>
            </p:cNvSpPr>
            <p:nvPr/>
          </p:nvSpPr>
          <p:spPr bwMode="auto">
            <a:xfrm rot="16200000">
              <a:off x="1818779" y="2974102"/>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y</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48" name="Rectangle 23">
              <a:extLst>
                <a:ext uri="{FF2B5EF4-FFF2-40B4-BE49-F238E27FC236}">
                  <a16:creationId xmlns:a16="http://schemas.microsoft.com/office/drawing/2014/main" id="{086C9BDA-92F0-C3F1-DEB7-FEB3D45268E2}"/>
                </a:ext>
              </a:extLst>
            </p:cNvPr>
            <p:cNvSpPr>
              <a:spLocks noChangeArrowheads="1"/>
            </p:cNvSpPr>
            <p:nvPr/>
          </p:nvSpPr>
          <p:spPr bwMode="auto">
            <a:xfrm>
              <a:off x="2008188" y="4692650"/>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Helvetica" panose="020B0604020202020204" pitchFamily="34" charset="0"/>
                </a:rPr>
                <a:t> </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49" name="Rectangle 24">
              <a:extLst>
                <a:ext uri="{FF2B5EF4-FFF2-40B4-BE49-F238E27FC236}">
                  <a16:creationId xmlns:a16="http://schemas.microsoft.com/office/drawing/2014/main" id="{A522B8E1-B719-501C-0EED-2752E443BAA0}"/>
                </a:ext>
              </a:extLst>
            </p:cNvPr>
            <p:cNvSpPr>
              <a:spLocks noChangeArrowheads="1"/>
            </p:cNvSpPr>
            <p:nvPr/>
          </p:nvSpPr>
          <p:spPr bwMode="auto">
            <a:xfrm>
              <a:off x="6151563" y="1425575"/>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Helvetica" panose="020B0604020202020204" pitchFamily="34" charset="0"/>
                </a:rPr>
                <a:t> </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50" name="Rectangle 25">
              <a:extLst>
                <a:ext uri="{FF2B5EF4-FFF2-40B4-BE49-F238E27FC236}">
                  <a16:creationId xmlns:a16="http://schemas.microsoft.com/office/drawing/2014/main" id="{5F9157FE-24EA-DA14-504C-52FA68EB2A0D}"/>
                </a:ext>
              </a:extLst>
            </p:cNvPr>
            <p:cNvSpPr>
              <a:spLocks noChangeArrowheads="1"/>
            </p:cNvSpPr>
            <p:nvPr/>
          </p:nvSpPr>
          <p:spPr bwMode="auto">
            <a:xfrm>
              <a:off x="2093913" y="1568450"/>
              <a:ext cx="1743075" cy="742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Rectangle 26">
              <a:extLst>
                <a:ext uri="{FF2B5EF4-FFF2-40B4-BE49-F238E27FC236}">
                  <a16:creationId xmlns:a16="http://schemas.microsoft.com/office/drawing/2014/main" id="{76C78797-F616-230C-728D-11F00BE02447}"/>
                </a:ext>
              </a:extLst>
            </p:cNvPr>
            <p:cNvSpPr>
              <a:spLocks noChangeArrowheads="1"/>
            </p:cNvSpPr>
            <p:nvPr/>
          </p:nvSpPr>
          <p:spPr bwMode="auto">
            <a:xfrm>
              <a:off x="2093913" y="1568450"/>
              <a:ext cx="1743075" cy="7429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Line 27">
              <a:extLst>
                <a:ext uri="{FF2B5EF4-FFF2-40B4-BE49-F238E27FC236}">
                  <a16:creationId xmlns:a16="http://schemas.microsoft.com/office/drawing/2014/main" id="{4C7D9F57-E4F0-32E3-B8E5-3A43EFC2AD9D}"/>
                </a:ext>
              </a:extLst>
            </p:cNvPr>
            <p:cNvSpPr>
              <a:spLocks noChangeShapeType="1"/>
            </p:cNvSpPr>
            <p:nvPr/>
          </p:nvSpPr>
          <p:spPr bwMode="auto">
            <a:xfrm>
              <a:off x="2093913" y="1568450"/>
              <a:ext cx="17430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 name="Line 28">
              <a:extLst>
                <a:ext uri="{FF2B5EF4-FFF2-40B4-BE49-F238E27FC236}">
                  <a16:creationId xmlns:a16="http://schemas.microsoft.com/office/drawing/2014/main" id="{B1C83C87-A31B-1706-0F89-500BF1CDECF9}"/>
                </a:ext>
              </a:extLst>
            </p:cNvPr>
            <p:cNvSpPr>
              <a:spLocks noChangeShapeType="1"/>
            </p:cNvSpPr>
            <p:nvPr/>
          </p:nvSpPr>
          <p:spPr bwMode="auto">
            <a:xfrm>
              <a:off x="2093913" y="2311400"/>
              <a:ext cx="17430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4" name="Line 29">
              <a:extLst>
                <a:ext uri="{FF2B5EF4-FFF2-40B4-BE49-F238E27FC236}">
                  <a16:creationId xmlns:a16="http://schemas.microsoft.com/office/drawing/2014/main" id="{6EBC5DAA-414A-1A49-CB52-EF34636A1398}"/>
                </a:ext>
              </a:extLst>
            </p:cNvPr>
            <p:cNvSpPr>
              <a:spLocks noChangeShapeType="1"/>
            </p:cNvSpPr>
            <p:nvPr/>
          </p:nvSpPr>
          <p:spPr bwMode="auto">
            <a:xfrm flipV="1">
              <a:off x="3836988" y="1568450"/>
              <a:ext cx="0" cy="742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 name="Line 30">
              <a:extLst>
                <a:ext uri="{FF2B5EF4-FFF2-40B4-BE49-F238E27FC236}">
                  <a16:creationId xmlns:a16="http://schemas.microsoft.com/office/drawing/2014/main" id="{81104AEE-CAA5-D8C1-DA48-B6CEEBAA4488}"/>
                </a:ext>
              </a:extLst>
            </p:cNvPr>
            <p:cNvSpPr>
              <a:spLocks noChangeShapeType="1"/>
            </p:cNvSpPr>
            <p:nvPr/>
          </p:nvSpPr>
          <p:spPr bwMode="auto">
            <a:xfrm flipV="1">
              <a:off x="2093913" y="1568450"/>
              <a:ext cx="0" cy="742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 name="Line 31">
              <a:extLst>
                <a:ext uri="{FF2B5EF4-FFF2-40B4-BE49-F238E27FC236}">
                  <a16:creationId xmlns:a16="http://schemas.microsoft.com/office/drawing/2014/main" id="{C8161BA4-7BE6-47C8-A0C2-8C0118B90987}"/>
                </a:ext>
              </a:extLst>
            </p:cNvPr>
            <p:cNvSpPr>
              <a:spLocks noChangeShapeType="1"/>
            </p:cNvSpPr>
            <p:nvPr/>
          </p:nvSpPr>
          <p:spPr bwMode="auto">
            <a:xfrm>
              <a:off x="2093913" y="2311400"/>
              <a:ext cx="17430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 name="Line 32">
              <a:extLst>
                <a:ext uri="{FF2B5EF4-FFF2-40B4-BE49-F238E27FC236}">
                  <a16:creationId xmlns:a16="http://schemas.microsoft.com/office/drawing/2014/main" id="{60064483-BFAD-D878-6279-0F5F25858256}"/>
                </a:ext>
              </a:extLst>
            </p:cNvPr>
            <p:cNvSpPr>
              <a:spLocks noChangeShapeType="1"/>
            </p:cNvSpPr>
            <p:nvPr/>
          </p:nvSpPr>
          <p:spPr bwMode="auto">
            <a:xfrm flipV="1">
              <a:off x="2093913" y="1568450"/>
              <a:ext cx="0" cy="742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 name="Line 33">
              <a:extLst>
                <a:ext uri="{FF2B5EF4-FFF2-40B4-BE49-F238E27FC236}">
                  <a16:creationId xmlns:a16="http://schemas.microsoft.com/office/drawing/2014/main" id="{39CE0E6B-362B-0BB7-2FEC-CEC57C3A6E72}"/>
                </a:ext>
              </a:extLst>
            </p:cNvPr>
            <p:cNvSpPr>
              <a:spLocks noChangeShapeType="1"/>
            </p:cNvSpPr>
            <p:nvPr/>
          </p:nvSpPr>
          <p:spPr bwMode="auto">
            <a:xfrm>
              <a:off x="2093913" y="1568450"/>
              <a:ext cx="17430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 name="Line 34">
              <a:extLst>
                <a:ext uri="{FF2B5EF4-FFF2-40B4-BE49-F238E27FC236}">
                  <a16:creationId xmlns:a16="http://schemas.microsoft.com/office/drawing/2014/main" id="{EB7E6C06-9681-9FCF-0801-496FB480693B}"/>
                </a:ext>
              </a:extLst>
            </p:cNvPr>
            <p:cNvSpPr>
              <a:spLocks noChangeShapeType="1"/>
            </p:cNvSpPr>
            <p:nvPr/>
          </p:nvSpPr>
          <p:spPr bwMode="auto">
            <a:xfrm>
              <a:off x="2093913" y="2311400"/>
              <a:ext cx="17430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 name="Line 35">
              <a:extLst>
                <a:ext uri="{FF2B5EF4-FFF2-40B4-BE49-F238E27FC236}">
                  <a16:creationId xmlns:a16="http://schemas.microsoft.com/office/drawing/2014/main" id="{704EED5F-655F-7FBC-AE20-E61C412198C8}"/>
                </a:ext>
              </a:extLst>
            </p:cNvPr>
            <p:cNvSpPr>
              <a:spLocks noChangeShapeType="1"/>
            </p:cNvSpPr>
            <p:nvPr/>
          </p:nvSpPr>
          <p:spPr bwMode="auto">
            <a:xfrm flipV="1">
              <a:off x="3836988" y="1568450"/>
              <a:ext cx="0" cy="742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 name="Line 36">
              <a:extLst>
                <a:ext uri="{FF2B5EF4-FFF2-40B4-BE49-F238E27FC236}">
                  <a16:creationId xmlns:a16="http://schemas.microsoft.com/office/drawing/2014/main" id="{905CA6BF-1644-0A30-730B-2DFF2324CE15}"/>
                </a:ext>
              </a:extLst>
            </p:cNvPr>
            <p:cNvSpPr>
              <a:spLocks noChangeShapeType="1"/>
            </p:cNvSpPr>
            <p:nvPr/>
          </p:nvSpPr>
          <p:spPr bwMode="auto">
            <a:xfrm flipV="1">
              <a:off x="2093913" y="1568450"/>
              <a:ext cx="0" cy="742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 name="Rectangle 37">
              <a:extLst>
                <a:ext uri="{FF2B5EF4-FFF2-40B4-BE49-F238E27FC236}">
                  <a16:creationId xmlns:a16="http://schemas.microsoft.com/office/drawing/2014/main" id="{6DC9A8CE-145E-5009-577D-185F21A6F2BB}"/>
                </a:ext>
              </a:extLst>
            </p:cNvPr>
            <p:cNvSpPr>
              <a:spLocks noChangeArrowheads="1"/>
            </p:cNvSpPr>
            <p:nvPr/>
          </p:nvSpPr>
          <p:spPr bwMode="auto">
            <a:xfrm>
              <a:off x="2589213" y="1606550"/>
              <a:ext cx="9361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Kriging model</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3" name="Line 38">
              <a:extLst>
                <a:ext uri="{FF2B5EF4-FFF2-40B4-BE49-F238E27FC236}">
                  <a16:creationId xmlns:a16="http://schemas.microsoft.com/office/drawing/2014/main" id="{8F772928-207D-AAD5-DF2C-E2F4F790A641}"/>
                </a:ext>
              </a:extLst>
            </p:cNvPr>
            <p:cNvSpPr>
              <a:spLocks noChangeShapeType="1"/>
            </p:cNvSpPr>
            <p:nvPr/>
          </p:nvSpPr>
          <p:spPr bwMode="auto">
            <a:xfrm>
              <a:off x="2170113" y="1701800"/>
              <a:ext cx="381000" cy="0"/>
            </a:xfrm>
            <a:prstGeom prst="line">
              <a:avLst/>
            </a:prstGeom>
            <a:noFill/>
            <a:ln w="38100" cap="flat">
              <a:solidFill>
                <a:srgbClr val="0000FF"/>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4" name="Rectangle 39">
              <a:extLst>
                <a:ext uri="{FF2B5EF4-FFF2-40B4-BE49-F238E27FC236}">
                  <a16:creationId xmlns:a16="http://schemas.microsoft.com/office/drawing/2014/main" id="{01FBA68F-B2B7-7B48-C1A6-A799280CE488}"/>
                </a:ext>
              </a:extLst>
            </p:cNvPr>
            <p:cNvSpPr>
              <a:spLocks noChangeArrowheads="1"/>
            </p:cNvSpPr>
            <p:nvPr/>
          </p:nvSpPr>
          <p:spPr bwMode="auto">
            <a:xfrm>
              <a:off x="2589213" y="1844675"/>
              <a:ext cx="5963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Samples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5" name="Oval 40">
              <a:extLst>
                <a:ext uri="{FF2B5EF4-FFF2-40B4-BE49-F238E27FC236}">
                  <a16:creationId xmlns:a16="http://schemas.microsoft.com/office/drawing/2014/main" id="{1AD63A54-4278-3C93-3313-908839F9B6A7}"/>
                </a:ext>
              </a:extLst>
            </p:cNvPr>
            <p:cNvSpPr>
              <a:spLocks noChangeArrowheads="1"/>
            </p:cNvSpPr>
            <p:nvPr/>
          </p:nvSpPr>
          <p:spPr bwMode="auto">
            <a:xfrm>
              <a:off x="2312988" y="1892300"/>
              <a:ext cx="104775" cy="104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6" name="Rectangle 41">
              <a:extLst>
                <a:ext uri="{FF2B5EF4-FFF2-40B4-BE49-F238E27FC236}">
                  <a16:creationId xmlns:a16="http://schemas.microsoft.com/office/drawing/2014/main" id="{E5097C35-2490-C53A-C867-3940D22D6629}"/>
                </a:ext>
              </a:extLst>
            </p:cNvPr>
            <p:cNvSpPr>
              <a:spLocks noChangeArrowheads="1"/>
            </p:cNvSpPr>
            <p:nvPr/>
          </p:nvSpPr>
          <p:spPr bwMode="auto">
            <a:xfrm>
              <a:off x="2589213" y="2073275"/>
              <a:ext cx="8903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True function</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67" name="Line 42">
              <a:extLst>
                <a:ext uri="{FF2B5EF4-FFF2-40B4-BE49-F238E27FC236}">
                  <a16:creationId xmlns:a16="http://schemas.microsoft.com/office/drawing/2014/main" id="{E437ED9D-090B-32E4-1002-A2D6CB0DC556}"/>
                </a:ext>
              </a:extLst>
            </p:cNvPr>
            <p:cNvSpPr>
              <a:spLocks noChangeShapeType="1"/>
            </p:cNvSpPr>
            <p:nvPr/>
          </p:nvSpPr>
          <p:spPr bwMode="auto">
            <a:xfrm>
              <a:off x="2170113" y="2168525"/>
              <a:ext cx="381000"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287430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6018" name="Rectangle 2"/>
              <p:cNvSpPr>
                <a:spLocks noGrp="1" noChangeArrowheads="1"/>
              </p:cNvSpPr>
              <p:nvPr>
                <p:ph type="body" sz="quarter" idx="10"/>
              </p:nvPr>
            </p:nvSpPr>
            <p:spPr/>
            <p:txBody>
              <a:bodyPr/>
              <a:lstStyle/>
              <a:p>
                <a:r>
                  <a:rPr lang="en-US" dirty="0"/>
                  <a:t>Depending on the trend (global) function</a:t>
                </a:r>
              </a:p>
              <a:p>
                <a:r>
                  <a:rPr lang="en-US" dirty="0">
                    <a:solidFill>
                      <a:srgbClr val="FF0000"/>
                    </a:solidFill>
                  </a:rPr>
                  <a:t>Universal Kriging</a:t>
                </a:r>
                <a:r>
                  <a:rPr lang="en-US" dirty="0"/>
                  <a:t>: general polynomial function</a:t>
                </a:r>
              </a:p>
              <a:p>
                <a:pPr lvl="1"/>
                <a:r>
                  <a:rPr lang="en-US" dirty="0"/>
                  <a:t>Often linear or quadratic polynomials are used </a:t>
                </a:r>
                <a:endParaRPr lang="en-US" dirty="0">
                  <a:solidFill>
                    <a:srgbClr val="FF0000"/>
                  </a:solidFill>
                </a:endParaRPr>
              </a:p>
              <a:p>
                <a:r>
                  <a:rPr lang="en-US" dirty="0">
                    <a:solidFill>
                      <a:srgbClr val="FF0000"/>
                    </a:solidFill>
                  </a:rPr>
                  <a:t>Ordinary Kriging</a:t>
                </a:r>
                <a:r>
                  <a:rPr lang="en-US" dirty="0"/>
                  <a:t>: constant trend function</a:t>
                </a:r>
              </a:p>
              <a:p>
                <a:r>
                  <a:rPr lang="en-US" dirty="0">
                    <a:solidFill>
                      <a:srgbClr val="FF0000"/>
                    </a:solidFill>
                  </a:rPr>
                  <a:t>Simple Kriging</a:t>
                </a:r>
                <a:r>
                  <a:rPr lang="en-US" dirty="0"/>
                  <a:t>: constant trend function is known (often 0)</a:t>
                </a:r>
              </a:p>
              <a:p>
                <a:r>
                  <a:rPr lang="en-US" dirty="0"/>
                  <a:t>Assumption: Systematic departures </a:t>
                </a:r>
                <a14:m>
                  <m:oMath xmlns:m="http://schemas.openxmlformats.org/officeDocument/2006/math">
                    <m:r>
                      <a:rPr lang="en-US" b="0"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are </a:t>
                </a:r>
                <a:r>
                  <a:rPr lang="en-US" dirty="0">
                    <a:solidFill>
                      <a:srgbClr val="FF0000"/>
                    </a:solidFill>
                  </a:rPr>
                  <a:t>correlated</a:t>
                </a:r>
                <a:r>
                  <a:rPr lang="en-US" dirty="0"/>
                  <a:t>. </a:t>
                </a:r>
              </a:p>
              <a:p>
                <a:r>
                  <a:rPr lang="en-US" dirty="0"/>
                  <a:t>Kriging prediction comes with a normal distribution of the </a:t>
                </a:r>
                <a:r>
                  <a:rPr lang="en-US" dirty="0">
                    <a:solidFill>
                      <a:srgbClr val="FF0000"/>
                    </a:solidFill>
                  </a:rPr>
                  <a:t>uncertainty</a:t>
                </a:r>
                <a:r>
                  <a:rPr lang="en-US" dirty="0"/>
                  <a:t> in the prediction</a:t>
                </a:r>
              </a:p>
              <a:p>
                <a:r>
                  <a:rPr lang="en-US" dirty="0"/>
                  <a:t>At the sample points, the uncertainty is zero</a:t>
                </a:r>
              </a:p>
            </p:txBody>
          </p:sp>
        </mc:Choice>
        <mc:Fallback xmlns="">
          <p:sp>
            <p:nvSpPr>
              <p:cNvPr id="86018" name="Rectangle 2"/>
              <p:cNvSpPr>
                <a:spLocks noGrp="1" noRot="1" noChangeAspect="1" noMove="1" noResize="1" noEditPoints="1" noAdjustHandles="1" noChangeArrowheads="1" noChangeShapeType="1" noTextEdit="1"/>
              </p:cNvSpPr>
              <p:nvPr>
                <p:ph type="body" sz="quarter" idx="10"/>
              </p:nvPr>
            </p:nvSpPr>
            <p:spPr>
              <a:blipFill>
                <a:blip r:embed="rId4"/>
                <a:stretch>
                  <a:fillRect l="-929" t="-1408"/>
                </a:stretch>
              </a:blipFill>
            </p:spPr>
            <p:txBody>
              <a:bodyPr/>
              <a:lstStyle/>
              <a:p>
                <a:r>
                  <a:rPr lang="en-US">
                    <a:noFill/>
                  </a:rPr>
                  <a:t> </a:t>
                </a:r>
              </a:p>
            </p:txBody>
          </p:sp>
        </mc:Fallback>
      </mc:AlternateContent>
      <p:sp>
        <p:nvSpPr>
          <p:cNvPr id="86019" name="Rectangle 3"/>
          <p:cNvSpPr>
            <a:spLocks noGrp="1" noChangeArrowheads="1"/>
          </p:cNvSpPr>
          <p:nvPr>
            <p:ph type="title"/>
          </p:nvPr>
        </p:nvSpPr>
        <p:spPr/>
        <p:txBody>
          <a:bodyPr>
            <a:normAutofit fontScale="90000"/>
          </a:bodyPr>
          <a:lstStyle/>
          <a:p>
            <a:r>
              <a:rPr lang="en-US" dirty="0"/>
              <a:t>Type of Kriging Surrogates</a:t>
            </a:r>
          </a:p>
        </p:txBody>
      </p:sp>
    </p:spTree>
    <p:custDataLst>
      <p:tags r:id="rId1"/>
    </p:custDataLst>
    <p:extLst>
      <p:ext uri="{BB962C8B-B14F-4D97-AF65-F5344CB8AC3E}">
        <p14:creationId xmlns:p14="http://schemas.microsoft.com/office/powerpoint/2010/main" val="182377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014E835-B5F9-40A5-94E2-981DAA90E6AE}"/>
                  </a:ext>
                </a:extLst>
              </p:cNvPr>
              <p:cNvSpPr>
                <a:spLocks noGrp="1"/>
              </p:cNvSpPr>
              <p:nvPr>
                <p:ph type="body" sz="quarter" idx="10"/>
              </p:nvPr>
            </p:nvSpPr>
            <p:spPr/>
            <p:txBody>
              <a:bodyPr>
                <a:normAutofit/>
              </a:bodyPr>
              <a:lstStyle/>
              <a:p>
                <a:r>
                  <a:rPr lang="en-US" dirty="0"/>
                  <a:t>Predictions are correlated inversely proportional to the distance</a:t>
                </a:r>
              </a:p>
              <a:p>
                <a:r>
                  <a:rPr lang="en-US" dirty="0"/>
                  <a:t>Systematic departure captures this correlation</a:t>
                </a:r>
              </a:p>
              <a:p>
                <a:pPr lvl="1"/>
                <a:r>
                  <a:rPr lang="en-US" dirty="0"/>
                  <a:t>Zero mean: </a:t>
                </a:r>
                <a14:m>
                  <m:oMath xmlns:m="http://schemas.openxmlformats.org/officeDocument/2006/math">
                    <m:r>
                      <a:rPr lang="en-US" i="1" dirty="0">
                        <a:latin typeface="Cambria Math" panose="02040503050406030204" pitchFamily="18" charset="0"/>
                      </a:rPr>
                      <m:t>𝐸</m:t>
                    </m:r>
                    <m:d>
                      <m:dPr>
                        <m:begChr m:val="["/>
                        <m:endChr m:val="]"/>
                        <m:ctrlPr>
                          <a:rPr lang="en-US" i="1" dirty="0">
                            <a:latin typeface="Cambria Math" panose="02040503050406030204" pitchFamily="18" charset="0"/>
                          </a:rPr>
                        </m:ctrlPr>
                      </m:dPr>
                      <m:e>
                        <m:r>
                          <a:rPr lang="en-US" b="0" i="1" dirty="0" smtClean="0">
                            <a:latin typeface="Cambria Math" panose="02040503050406030204" pitchFamily="18" charset="0"/>
                          </a:rPr>
                          <m:t>𝑠</m:t>
                        </m:r>
                        <m:d>
                          <m:dPr>
                            <m:ctrlPr>
                              <a:rPr lang="en-US" i="1" dirty="0">
                                <a:latin typeface="Cambria Math" panose="02040503050406030204" pitchFamily="18" charset="0"/>
                              </a:rPr>
                            </m:ctrlPr>
                          </m:dPr>
                          <m:e>
                            <m:r>
                              <a:rPr lang="en-US" i="1" dirty="0">
                                <a:latin typeface="Cambria Math" panose="02040503050406030204" pitchFamily="18" charset="0"/>
                              </a:rPr>
                              <m:t>𝑥</m:t>
                            </m:r>
                          </m:e>
                        </m:d>
                      </m:e>
                    </m:d>
                    <m:r>
                      <a:rPr lang="en-US" i="0" dirty="0">
                        <a:latin typeface="Cambria Math" panose="02040503050406030204" pitchFamily="18" charset="0"/>
                      </a:rPr>
                      <m:t>=0</m:t>
                    </m:r>
                  </m:oMath>
                </a14:m>
                <a:endParaRPr lang="en-US" dirty="0"/>
              </a:p>
              <a:p>
                <a:pPr lvl="1"/>
                <a:r>
                  <a:rPr lang="en-US" dirty="0"/>
                  <a:t>Covariance of data: </a:t>
                </a:r>
                <a14:m>
                  <m:oMath xmlns:m="http://schemas.openxmlformats.org/officeDocument/2006/math">
                    <m:r>
                      <m:rPr>
                        <m:sty m:val="p"/>
                      </m:rPr>
                      <a:rPr lang="en-US">
                        <a:latin typeface="Cambria Math" panose="02040503050406030204" pitchFamily="18" charset="0"/>
                      </a:rPr>
                      <m:t>cov</m:t>
                    </m:r>
                    <m:d>
                      <m:dPr>
                        <m:begChr m:val="["/>
                        <m:endChr m:val="]"/>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𝑗</m:t>
                                </m:r>
                              </m:e>
                            </m:d>
                          </m:sup>
                        </m:sSup>
                        <m:r>
                          <a:rPr lang="en-US" i="1">
                            <a:latin typeface="Cambria Math" panose="02040503050406030204" pitchFamily="18" charset="0"/>
                          </a:rPr>
                          <m:t>)</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𝑗</m:t>
                            </m:r>
                          </m:e>
                        </m:d>
                      </m:sup>
                    </m:sSup>
                    <m:r>
                      <a:rPr lang="en-US">
                        <a:latin typeface="Cambria Math" panose="02040503050406030204" pitchFamily="18" charset="0"/>
                      </a:rPr>
                      <m:t>)</m:t>
                    </m:r>
                  </m:oMath>
                </a14:m>
                <a:endParaRPr lang="en-US" dirty="0"/>
              </a:p>
              <a:p>
                <a:pPr lvl="1"/>
                <a:r>
                  <a:rPr lang="en-US" dirty="0"/>
                  <a:t>Variance of function: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𝜎</m:t>
                        </m:r>
                      </m:e>
                      <m:sup>
                        <m:r>
                          <a:rPr lang="en-US" i="0" dirty="0">
                            <a:latin typeface="Cambria Math" panose="02040503050406030204" pitchFamily="18" charset="0"/>
                          </a:rPr>
                          <m:t>2</m:t>
                        </m:r>
                      </m:sup>
                    </m:sSup>
                    <m:r>
                      <a:rPr lang="en-US" i="0" dirty="0">
                        <a:latin typeface="Cambria Math" panose="02040503050406030204" pitchFamily="18" charset="0"/>
                      </a:rPr>
                      <m:t>=</m:t>
                    </m:r>
                    <m:r>
                      <m:rPr>
                        <m:sty m:val="p"/>
                      </m:rPr>
                      <a:rPr lang="en-US" i="0" dirty="0">
                        <a:latin typeface="Cambria Math" panose="02040503050406030204" pitchFamily="18" charset="0"/>
                      </a:rPr>
                      <m:t>cov</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e>
                        </m:d>
                        <m:r>
                          <a:rPr lang="en-US" b="0" i="0" dirty="0" smtClean="0">
                            <a:latin typeface="Cambria Math" panose="02040503050406030204" pitchFamily="18" charset="0"/>
                          </a:rPr>
                          <m:t>,</m:t>
                        </m:r>
                        <m:r>
                          <a:rPr lang="en-US" b="0" i="1" dirty="0" smtClean="0">
                            <a:latin typeface="Cambria Math" panose="02040503050406030204" pitchFamily="18" charset="0"/>
                          </a:rPr>
                          <m:t>𝑠</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e>
                        </m:d>
                      </m:e>
                    </m:d>
                  </m:oMath>
                </a14:m>
                <a:endParaRPr lang="en-US" b="0" dirty="0"/>
              </a:p>
              <a:p>
                <a:r>
                  <a:rPr lang="en-US" dirty="0"/>
                  <a:t>Hyperparameter </a:t>
                </a:r>
                <a14:m>
                  <m:oMath xmlns:m="http://schemas.openxmlformats.org/officeDocument/2006/math">
                    <m:r>
                      <a:rPr lang="en-US" b="0" i="1" smtClean="0">
                        <a:latin typeface="Cambria Math" panose="02040503050406030204" pitchFamily="18" charset="0"/>
                      </a:rPr>
                      <m:t>𝜃</m:t>
                    </m:r>
                  </m:oMath>
                </a14:m>
                <a:r>
                  <a:rPr lang="en-US" dirty="0"/>
                  <a:t> determines the shape of correlation</a:t>
                </a:r>
              </a:p>
              <a:p>
                <a:pPr lvl="1"/>
                <a:r>
                  <a:rPr lang="en-US" dirty="0"/>
                  <a:t>describes similarity of two outputs based on the distance</a:t>
                </a:r>
              </a:p>
              <a:p>
                <a:pPr lvl="1"/>
                <a:r>
                  <a:rPr lang="en-US" dirty="0"/>
                  <a:t>Large </a:t>
                </a:r>
                <a14:m>
                  <m:oMath xmlns:m="http://schemas.openxmlformats.org/officeDocument/2006/math">
                    <m:r>
                      <a:rPr lang="en-US" i="1">
                        <a:latin typeface="Cambria Math" panose="02040503050406030204" pitchFamily="18" charset="0"/>
                      </a:rPr>
                      <m:t>𝜃</m:t>
                    </m:r>
                  </m:oMath>
                </a14:m>
                <a:r>
                  <a:rPr lang="en-US" dirty="0"/>
                  <a:t>: correlation reaches a long distance. Predictions tend to be smooth</a:t>
                </a:r>
              </a:p>
              <a:p>
                <a:pPr lvl="1"/>
                <a:r>
                  <a:rPr lang="en-US" dirty="0"/>
                  <a:t>Small </a:t>
                </a:r>
                <a14:m>
                  <m:oMath xmlns:m="http://schemas.openxmlformats.org/officeDocument/2006/math">
                    <m:r>
                      <a:rPr lang="en-US" i="1">
                        <a:latin typeface="Cambria Math" panose="02040503050406030204" pitchFamily="18" charset="0"/>
                      </a:rPr>
                      <m:t>𝜃</m:t>
                    </m:r>
                  </m:oMath>
                </a14:m>
                <a:r>
                  <a:rPr lang="en-US" dirty="0"/>
                  <a:t>: correlation decays fast. Predictions show fluctuation</a:t>
                </a:r>
              </a:p>
            </p:txBody>
          </p:sp>
        </mc:Choice>
        <mc:Fallback xmlns="">
          <p:sp>
            <p:nvSpPr>
              <p:cNvPr id="2" name="Text Placeholder 1">
                <a:extLst>
                  <a:ext uri="{FF2B5EF4-FFF2-40B4-BE49-F238E27FC236}">
                    <a16:creationId xmlns:a16="http://schemas.microsoft.com/office/drawing/2014/main" id="{4014E835-B5F9-40A5-94E2-981DAA90E6A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95C0E64-A03B-4031-BD9C-FF90A8F3FF2C}"/>
              </a:ext>
            </a:extLst>
          </p:cNvPr>
          <p:cNvSpPr>
            <a:spLocks noGrp="1"/>
          </p:cNvSpPr>
          <p:nvPr>
            <p:ph type="title"/>
          </p:nvPr>
        </p:nvSpPr>
        <p:spPr/>
        <p:txBody>
          <a:bodyPr>
            <a:normAutofit fontScale="90000"/>
          </a:bodyPr>
          <a:lstStyle/>
          <a:p>
            <a:r>
              <a:rPr lang="en-US" dirty="0"/>
              <a:t>Correlation Model</a:t>
            </a:r>
          </a:p>
        </p:txBody>
      </p:sp>
    </p:spTree>
    <p:extLst>
      <p:ext uri="{BB962C8B-B14F-4D97-AF65-F5344CB8AC3E}">
        <p14:creationId xmlns:p14="http://schemas.microsoft.com/office/powerpoint/2010/main" val="377957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4C926-A133-47D4-A051-F417A846BB75}"/>
              </a:ext>
            </a:extLst>
          </p:cNvPr>
          <p:cNvSpPr>
            <a:spLocks noGrp="1"/>
          </p:cNvSpPr>
          <p:nvPr>
            <p:ph type="title"/>
          </p:nvPr>
        </p:nvSpPr>
        <p:spPr/>
        <p:txBody>
          <a:bodyPr>
            <a:normAutofit fontScale="90000"/>
          </a:bodyPr>
          <a:lstStyle/>
          <a:p>
            <a:r>
              <a:rPr lang="en-US" dirty="0"/>
              <a:t>Isotropic vs. anisotropic correlation functions</a:t>
            </a:r>
          </a:p>
        </p:txBody>
      </p:sp>
      <p:grpSp>
        <p:nvGrpSpPr>
          <p:cNvPr id="4" name="Group 3">
            <a:extLst>
              <a:ext uri="{FF2B5EF4-FFF2-40B4-BE49-F238E27FC236}">
                <a16:creationId xmlns:a16="http://schemas.microsoft.com/office/drawing/2014/main" id="{B6556B51-36DC-4F43-9624-B39D59BE5BF9}"/>
              </a:ext>
            </a:extLst>
          </p:cNvPr>
          <p:cNvGrpSpPr/>
          <p:nvPr/>
        </p:nvGrpSpPr>
        <p:grpSpPr>
          <a:xfrm>
            <a:off x="213908" y="2085119"/>
            <a:ext cx="8887621" cy="3429218"/>
            <a:chOff x="617621" y="410076"/>
            <a:chExt cx="5809849" cy="2241684"/>
          </a:xfrm>
        </p:grpSpPr>
        <p:pic>
          <p:nvPicPr>
            <p:cNvPr id="5" name="Picture 4">
              <a:extLst>
                <a:ext uri="{FF2B5EF4-FFF2-40B4-BE49-F238E27FC236}">
                  <a16:creationId xmlns:a16="http://schemas.microsoft.com/office/drawing/2014/main" id="{8761CCEE-3930-4D0A-8A1C-BC418365284D}"/>
                </a:ext>
              </a:extLst>
            </p:cNvPr>
            <p:cNvPicPr>
              <a:picLocks noChangeAspect="1"/>
            </p:cNvPicPr>
            <p:nvPr/>
          </p:nvPicPr>
          <p:blipFill>
            <a:blip r:embed="rId2"/>
            <a:stretch>
              <a:fillRect/>
            </a:stretch>
          </p:blipFill>
          <p:spPr>
            <a:xfrm>
              <a:off x="617621" y="410076"/>
              <a:ext cx="2743200" cy="2057400"/>
            </a:xfrm>
            <a:prstGeom prst="rect">
              <a:avLst/>
            </a:prstGeom>
          </p:spPr>
        </p:pic>
        <p:sp>
          <p:nvSpPr>
            <p:cNvPr id="6" name="TextBox 5">
              <a:extLst>
                <a:ext uri="{FF2B5EF4-FFF2-40B4-BE49-F238E27FC236}">
                  <a16:creationId xmlns:a16="http://schemas.microsoft.com/office/drawing/2014/main" id="{EC1BD6EE-CA8B-432C-BB3E-21627809C82D}"/>
                </a:ext>
              </a:extLst>
            </p:cNvPr>
            <p:cNvSpPr txBox="1"/>
            <p:nvPr/>
          </p:nvSpPr>
          <p:spPr>
            <a:xfrm>
              <a:off x="1396622" y="2426502"/>
              <a:ext cx="1372729" cy="160955"/>
            </a:xfrm>
            <a:prstGeom prst="rect">
              <a:avLst/>
            </a:prstGeom>
            <a:noFill/>
          </p:spPr>
          <p:txBody>
            <a:bodyPr wrap="none" lIns="0" tIns="0" rIns="0" bIns="0" rtlCol="0" anchor="ctr" anchorCtr="0">
              <a:spAutoFit/>
            </a:bodyPr>
            <a:lstStyle/>
            <a:p>
              <a:r>
                <a:rPr lang="en-US" sz="1600" dirty="0">
                  <a:latin typeface="+mn-lt"/>
                  <a:cs typeface="Times New Roman" panose="02020603050405020304" pitchFamily="18" charset="0"/>
                </a:rPr>
                <a:t>(a) Isotropic correlation</a:t>
              </a:r>
            </a:p>
          </p:txBody>
        </p:sp>
        <p:sp>
          <p:nvSpPr>
            <p:cNvPr id="7" name="TextBox 6">
              <a:extLst>
                <a:ext uri="{FF2B5EF4-FFF2-40B4-BE49-F238E27FC236}">
                  <a16:creationId xmlns:a16="http://schemas.microsoft.com/office/drawing/2014/main" id="{861F5057-1250-4B67-A44B-A029611AA105}"/>
                </a:ext>
              </a:extLst>
            </p:cNvPr>
            <p:cNvSpPr txBox="1"/>
            <p:nvPr/>
          </p:nvSpPr>
          <p:spPr>
            <a:xfrm>
              <a:off x="4357473" y="2426502"/>
              <a:ext cx="1520398" cy="160955"/>
            </a:xfrm>
            <a:prstGeom prst="rect">
              <a:avLst/>
            </a:prstGeom>
            <a:noFill/>
          </p:spPr>
          <p:txBody>
            <a:bodyPr wrap="none" lIns="0" tIns="0" rIns="0" bIns="0" rtlCol="0" anchor="ctr" anchorCtr="0">
              <a:spAutoFit/>
            </a:bodyPr>
            <a:lstStyle/>
            <a:p>
              <a:r>
                <a:rPr lang="en-US" sz="1600" dirty="0">
                  <a:latin typeface="+mn-lt"/>
                  <a:cs typeface="Times New Roman" panose="02020603050405020304" pitchFamily="18" charset="0"/>
                </a:rPr>
                <a:t>(b) Anisotropic correlation</a:t>
              </a:r>
            </a:p>
          </p:txBody>
        </p:sp>
        <p:pic>
          <p:nvPicPr>
            <p:cNvPr id="8" name="Picture 7">
              <a:extLst>
                <a:ext uri="{FF2B5EF4-FFF2-40B4-BE49-F238E27FC236}">
                  <a16:creationId xmlns:a16="http://schemas.microsoft.com/office/drawing/2014/main" id="{EE3A513E-8857-4268-9009-A5CD351BEDF5}"/>
                </a:ext>
              </a:extLst>
            </p:cNvPr>
            <p:cNvPicPr>
              <a:picLocks noChangeAspect="1"/>
            </p:cNvPicPr>
            <p:nvPr/>
          </p:nvPicPr>
          <p:blipFill>
            <a:blip r:embed="rId3"/>
            <a:stretch>
              <a:fillRect/>
            </a:stretch>
          </p:blipFill>
          <p:spPr>
            <a:xfrm>
              <a:off x="3684270" y="410076"/>
              <a:ext cx="2743200" cy="2057400"/>
            </a:xfrm>
            <a:prstGeom prst="rect">
              <a:avLst/>
            </a:prstGeom>
          </p:spPr>
        </p:pic>
        <p:sp>
          <p:nvSpPr>
            <p:cNvPr id="9" name="Rectangle 8">
              <a:extLst>
                <a:ext uri="{FF2B5EF4-FFF2-40B4-BE49-F238E27FC236}">
                  <a16:creationId xmlns:a16="http://schemas.microsoft.com/office/drawing/2014/main" id="{6354C10B-D5B6-40AD-8D24-35F42F0F5D8E}"/>
                </a:ext>
              </a:extLst>
            </p:cNvPr>
            <p:cNvSpPr/>
            <p:nvPr/>
          </p:nvSpPr>
          <p:spPr>
            <a:xfrm>
              <a:off x="689610" y="410076"/>
              <a:ext cx="5676900" cy="22416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49C49BE-DA11-7B6E-9E41-DB2D4D6B4C5F}"/>
                  </a:ext>
                </a:extLst>
              </p:cNvPr>
              <p:cNvSpPr txBox="1"/>
              <p:nvPr/>
            </p:nvSpPr>
            <p:spPr>
              <a:xfrm>
                <a:off x="577914" y="1455780"/>
                <a:ext cx="3744165" cy="410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𝜃</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𝑗</m:t>
                                  </m:r>
                                </m:e>
                              </m:d>
                            </m:sup>
                          </m:sSup>
                        </m:e>
                      </m:d>
                      <m:r>
                        <a:rPr lang="en-US">
                          <a:latin typeface="Cambria Math" panose="02040503050406030204" pitchFamily="18" charset="0"/>
                        </a:rPr>
                        <m:t>=</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𝜃</m:t>
                          </m:r>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𝑗</m:t>
                                      </m:r>
                                    </m:e>
                                  </m:d>
                                </m:sup>
                              </m:sSup>
                            </m:e>
                          </m:d>
                        </m:e>
                      </m:d>
                    </m:oMath>
                  </m:oMathPara>
                </a14:m>
                <a:endParaRPr lang="en-US" dirty="0"/>
              </a:p>
            </p:txBody>
          </p:sp>
        </mc:Choice>
        <mc:Fallback xmlns="">
          <p:sp>
            <p:nvSpPr>
              <p:cNvPr id="10" name="TextBox 9">
                <a:extLst>
                  <a:ext uri="{FF2B5EF4-FFF2-40B4-BE49-F238E27FC236}">
                    <a16:creationId xmlns:a16="http://schemas.microsoft.com/office/drawing/2014/main" id="{549C49BE-DA11-7B6E-9E41-DB2D4D6B4C5F}"/>
                  </a:ext>
                </a:extLst>
              </p:cNvPr>
              <p:cNvSpPr txBox="1">
                <a:spLocks noRot="1" noChangeAspect="1" noMove="1" noResize="1" noEditPoints="1" noAdjustHandles="1" noChangeArrowheads="1" noChangeShapeType="1" noTextEdit="1"/>
              </p:cNvSpPr>
              <p:nvPr/>
            </p:nvSpPr>
            <p:spPr>
              <a:xfrm>
                <a:off x="577914" y="1455780"/>
                <a:ext cx="3744165" cy="410177"/>
              </a:xfrm>
              <a:prstGeom prst="rect">
                <a:avLst/>
              </a:prstGeom>
              <a:blipFill>
                <a:blip r:embed="rId4"/>
                <a:stretch>
                  <a:fillRect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57CC0E5-16C8-6190-7F24-BB715774C11F}"/>
                  </a:ext>
                </a:extLst>
              </p:cNvPr>
              <p:cNvSpPr txBox="1"/>
              <p:nvPr/>
            </p:nvSpPr>
            <p:spPr>
              <a:xfrm>
                <a:off x="4708985" y="1236617"/>
                <a:ext cx="4318362" cy="8485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𝛉</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𝑗</m:t>
                                  </m:r>
                                </m:e>
                              </m:d>
                            </m:sup>
                          </m:sSup>
                        </m:e>
                      </m:d>
                      <m:r>
                        <a:rPr lang="en-US">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𝑘</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sub>
                                    <m:sup>
                                      <m:d>
                                        <m:dPr>
                                          <m:ctrlPr>
                                            <a:rPr lang="en-US" i="1">
                                              <a:latin typeface="Cambria Math" panose="02040503050406030204" pitchFamily="18" charset="0"/>
                                            </a:rPr>
                                          </m:ctrlPr>
                                        </m:dPr>
                                        <m:e>
                                          <m:r>
                                            <a:rPr lang="en-US" i="1">
                                              <a:latin typeface="Cambria Math" panose="02040503050406030204" pitchFamily="18" charset="0"/>
                                            </a:rPr>
                                            <m:t>𝑖</m:t>
                                          </m:r>
                                        </m:e>
                                      </m:d>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sub>
                                    <m:sup>
                                      <m:d>
                                        <m:dPr>
                                          <m:ctrlPr>
                                            <a:rPr lang="en-US" i="1">
                                              <a:latin typeface="Cambria Math" panose="02040503050406030204" pitchFamily="18" charset="0"/>
                                            </a:rPr>
                                          </m:ctrlPr>
                                        </m:dPr>
                                        <m:e>
                                          <m:r>
                                            <a:rPr lang="en-US" i="1">
                                              <a:latin typeface="Cambria Math" panose="02040503050406030204" pitchFamily="18" charset="0"/>
                                            </a:rPr>
                                            <m:t>𝑗</m:t>
                                          </m:r>
                                        </m:e>
                                      </m:d>
                                    </m:sup>
                                  </m:sSubSup>
                                </m:e>
                              </m:d>
                            </m:e>
                          </m:d>
                        </m:e>
                      </m:nary>
                    </m:oMath>
                  </m:oMathPara>
                </a14:m>
                <a:endParaRPr lang="en-US" dirty="0"/>
              </a:p>
            </p:txBody>
          </p:sp>
        </mc:Choice>
        <mc:Fallback xmlns="">
          <p:sp>
            <p:nvSpPr>
              <p:cNvPr id="11" name="TextBox 10">
                <a:extLst>
                  <a:ext uri="{FF2B5EF4-FFF2-40B4-BE49-F238E27FC236}">
                    <a16:creationId xmlns:a16="http://schemas.microsoft.com/office/drawing/2014/main" id="{657CC0E5-16C8-6190-7F24-BB715774C11F}"/>
                  </a:ext>
                </a:extLst>
              </p:cNvPr>
              <p:cNvSpPr txBox="1">
                <a:spLocks noRot="1" noChangeAspect="1" noMove="1" noResize="1" noEditPoints="1" noAdjustHandles="1" noChangeArrowheads="1" noChangeShapeType="1" noTextEdit="1"/>
              </p:cNvSpPr>
              <p:nvPr/>
            </p:nvSpPr>
            <p:spPr>
              <a:xfrm>
                <a:off x="4708985" y="1236617"/>
                <a:ext cx="4318362" cy="84850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101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10BFB67-55EC-4123-A9B4-CA11B218FA3C}"/>
              </a:ext>
            </a:extLst>
          </p:cNvPr>
          <p:cNvSpPr/>
          <p:nvPr/>
        </p:nvSpPr>
        <p:spPr>
          <a:xfrm>
            <a:off x="2336210" y="1310640"/>
            <a:ext cx="3738019" cy="102108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Gaussian correlation between point </a:t>
                </a:r>
                <a14:m>
                  <m:oMath xmlns:m="http://schemas.openxmlformats.org/officeDocument/2006/math">
                    <m:r>
                      <a:rPr lang="en-US" b="1" i="0" dirty="0" smtClean="0">
                        <a:latin typeface="Cambria Math" panose="02040503050406030204" pitchFamily="18" charset="0"/>
                      </a:rPr>
                      <m:t>𝐱</m:t>
                    </m:r>
                  </m:oMath>
                </a14:m>
                <a:r>
                  <a:rPr lang="en-US" dirty="0"/>
                  <a:t> and point </a:t>
                </a:r>
                <a14:m>
                  <m:oMath xmlns:m="http://schemas.openxmlformats.org/officeDocument/2006/math">
                    <m:r>
                      <a:rPr lang="en-US" b="1" i="0" dirty="0" smtClean="0">
                        <a:latin typeface="Cambria Math" panose="02040503050406030204" pitchFamily="18" charset="0"/>
                      </a:rPr>
                      <m:t>𝐬</m:t>
                    </m:r>
                  </m:oMath>
                </a14:m>
                <a:endParaRPr lang="en-US" b="1" dirty="0"/>
              </a:p>
              <a:p>
                <a:endParaRPr lang="en-US" dirty="0"/>
              </a:p>
              <a:p>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oMath>
                </a14:m>
                <a:r>
                  <a:rPr lang="en-US" dirty="0"/>
                  <a:t>: </a:t>
                </a:r>
                <a:r>
                  <a:rPr lang="en-US" dirty="0">
                    <a:solidFill>
                      <a:srgbClr val="FF0000"/>
                    </a:solidFill>
                  </a:rPr>
                  <a:t>hyperparameter</a:t>
                </a:r>
                <a:r>
                  <a:rPr lang="en-US" dirty="0"/>
                  <a:t>, decaying rate</a:t>
                </a:r>
              </a:p>
              <a:p>
                <a:pPr lvl="1"/>
                <a:r>
                  <a:rPr lang="en-US" dirty="0"/>
                  <a:t>The correlation should decay to about 0.4 at one sixth of the wavelength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r>
                      <a:rPr lang="en-US" smtClean="0">
                        <a:latin typeface="Cambria Math" panose="02040503050406030204" pitchFamily="18" charset="0"/>
                      </a:rPr>
                      <m:t>=0.37</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0.4</m:t>
                    </m:r>
                    <m:r>
                      <a:rPr lang="en-US" smtClean="0">
                        <a:latin typeface="Cambria Math" panose="02040503050406030204" pitchFamily="18" charset="0"/>
                      </a:rPr>
                      <m:t>.</m:t>
                    </m:r>
                  </m:oMath>
                </a14:m>
                <a:endParaRPr lang="en-US" dirty="0"/>
              </a:p>
              <a:p>
                <a:pPr lvl="1"/>
                <a:r>
                  <a:rPr lang="en-US" dirty="0"/>
                  <a:t>Approximately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𝑙</m:t>
                                    </m:r>
                                  </m:e>
                                  <m:sub>
                                    <m:r>
                                      <a:rPr lang="en-US">
                                        <a:latin typeface="Cambria Math" panose="02040503050406030204" pitchFamily="18" charset="0"/>
                                      </a:rPr>
                                      <m:t>𝑖</m:t>
                                    </m:r>
                                  </m:sub>
                                </m:sSub>
                              </m:num>
                              <m:den>
                                <m:r>
                                  <a:rPr lang="en-US">
                                    <a:latin typeface="Cambria Math" panose="02040503050406030204" pitchFamily="18" charset="0"/>
                                  </a:rPr>
                                  <m:t>6</m:t>
                                </m:r>
                                <m:sSub>
                                  <m:sSubPr>
                                    <m:ctrlPr>
                                      <a:rPr lang="en-US" i="1">
                                        <a:latin typeface="Cambria Math" panose="02040503050406030204" pitchFamily="18" charset="0"/>
                                      </a:rPr>
                                    </m:ctrlPr>
                                  </m:sSubPr>
                                  <m:e>
                                    <m:r>
                                      <a:rPr lang="en-US">
                                        <a:latin typeface="Cambria Math" panose="02040503050406030204" pitchFamily="18" charset="0"/>
                                      </a:rPr>
                                      <m:t>𝜃</m:t>
                                    </m:r>
                                  </m:e>
                                  <m:sub>
                                    <m:r>
                                      <m:rPr>
                                        <m:sty m:val="p"/>
                                      </m:rPr>
                                      <a:rPr lang="en-US" b="0" i="0" smtClean="0">
                                        <a:latin typeface="Cambria Math" panose="02040503050406030204" pitchFamily="18" charset="0"/>
                                      </a:rPr>
                                      <m:t>k</m:t>
                                    </m:r>
                                  </m:sub>
                                </m:sSub>
                              </m:den>
                            </m:f>
                          </m:e>
                        </m:d>
                      </m:e>
                      <m:sup>
                        <m:r>
                          <a:rPr lang="en-US">
                            <a:latin typeface="Cambria Math" panose="02040503050406030204" pitchFamily="18" charset="0"/>
                          </a:rPr>
                          <m:t>2</m:t>
                        </m:r>
                      </m:sup>
                    </m:sSup>
                    <m:r>
                      <a:rPr lang="en-US">
                        <a:latin typeface="Cambria Math" panose="02040503050406030204" pitchFamily="18" charset="0"/>
                      </a:rPr>
                      <m:t>=1</m:t>
                    </m:r>
                    <m:r>
                      <m:rPr>
                        <m:nor/>
                      </m:rPr>
                      <a:rPr lang="en-US"/>
                      <m:t>  </m:t>
                    </m:r>
                    <m:r>
                      <m:rPr>
                        <m:nor/>
                      </m:rPr>
                      <a:rPr lang="en-US"/>
                      <m:t>or</m:t>
                    </m:r>
                    <m:sSub>
                      <m:sSubPr>
                        <m:ctrlPr>
                          <a:rPr lang="en-US" i="1">
                            <a:latin typeface="Cambria Math" panose="02040503050406030204" pitchFamily="18" charset="0"/>
                          </a:rPr>
                        </m:ctrlPr>
                      </m:sSubPr>
                      <m:e>
                        <m:r>
                          <a:rPr lang="en-US">
                            <a:latin typeface="Cambria Math" panose="02040503050406030204" pitchFamily="18" charset="0"/>
                          </a:rPr>
                          <m:t>  </m:t>
                        </m:r>
                        <m:r>
                          <a:rPr lang="en-US">
                            <a:latin typeface="Cambria Math" panose="02040503050406030204" pitchFamily="18" charset="0"/>
                          </a:rPr>
                          <m:t>𝜃</m:t>
                        </m:r>
                      </m:e>
                      <m:sub>
                        <m:r>
                          <a:rPr lang="en-US">
                            <a:latin typeface="Cambria Math" panose="02040503050406030204" pitchFamily="18" charset="0"/>
                          </a:rPr>
                          <m:t>𝑖</m:t>
                        </m:r>
                      </m:sub>
                    </m:sSub>
                    <m:r>
                      <a:rPr lang="en-US">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𝑙</m:t>
                            </m:r>
                          </m:e>
                          <m:sub>
                            <m:r>
                              <a:rPr lang="en-US">
                                <a:latin typeface="Cambria Math" panose="02040503050406030204" pitchFamily="18" charset="0"/>
                              </a:rPr>
                              <m:t>𝑖</m:t>
                            </m:r>
                          </m:sub>
                        </m:sSub>
                      </m:num>
                      <m:den>
                        <m:r>
                          <a:rPr lang="en-US" b="0" i="1" smtClean="0">
                            <a:latin typeface="Cambria Math" panose="02040503050406030204" pitchFamily="18" charset="0"/>
                          </a:rPr>
                          <m:t>6</m:t>
                        </m:r>
                      </m:den>
                    </m:f>
                  </m:oMath>
                </a14:m>
                <a:endParaRPr lang="en-US" dirty="0"/>
              </a:p>
              <a:p>
                <a:pPr lvl="1"/>
                <a:r>
                  <a:rPr lang="en-US" dirty="0"/>
                  <a:t>For the function </a:t>
                </a:r>
                <a14:m>
                  <m:oMath xmlns:m="http://schemas.openxmlformats.org/officeDocument/2006/math">
                    <m:d>
                      <m:dPr>
                        <m:begChr m:val=""/>
                        <m:ctrlPr>
                          <a:rPr lang="en-US" i="1">
                            <a:latin typeface="Cambria Math" panose="02040503050406030204" pitchFamily="18" charset="0"/>
                          </a:rPr>
                        </m:ctrlPr>
                      </m:dPr>
                      <m:e>
                        <m:r>
                          <a:rPr lang="en-US">
                            <a:latin typeface="Cambria Math" panose="02040503050406030204" pitchFamily="18" charset="0"/>
                          </a:rPr>
                          <m:t>𝑦</m:t>
                        </m:r>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1</m:t>
                            </m:r>
                          </m:sub>
                        </m:sSub>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(5</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2</m:t>
                            </m:r>
                          </m:sub>
                        </m:sSub>
                      </m:e>
                    </m:d>
                  </m:oMath>
                </a14:m>
                <a:r>
                  <a:rPr lang="en-US" dirty="0"/>
                  <a:t> we would like to estimate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𝜃</m:t>
                        </m:r>
                      </m:e>
                      <m:sub>
                        <m:r>
                          <a:rPr lang="en-US">
                            <a:latin typeface="Cambria Math" panose="02040503050406030204" pitchFamily="18" charset="0"/>
                          </a:rPr>
                          <m:t>1</m:t>
                        </m:r>
                      </m:sub>
                    </m:sSub>
                    <m:r>
                      <a:rPr lang="en-US">
                        <a:latin typeface="Cambria Math" panose="02040503050406030204" pitchFamily="18" charset="0"/>
                      </a:rPr>
                      <m:t>≈1,</m:t>
                    </m:r>
                    <m:r>
                      <m:rPr>
                        <m:nor/>
                      </m:rPr>
                      <a:rPr lang="en-US"/>
                      <m:t> </m:t>
                    </m:r>
                    <m:sSub>
                      <m:sSubPr>
                        <m:ctrlPr>
                          <a:rPr lang="en-US" i="1">
                            <a:latin typeface="Cambria Math" panose="02040503050406030204" pitchFamily="18" charset="0"/>
                          </a:rPr>
                        </m:ctrlPr>
                      </m:sSubPr>
                      <m:e>
                        <m:r>
                          <a:rPr lang="en-US">
                            <a:latin typeface="Cambria Math" panose="02040503050406030204" pitchFamily="18" charset="0"/>
                          </a:rPr>
                          <m:t>𝜃</m:t>
                        </m:r>
                      </m:e>
                      <m:sub>
                        <m:r>
                          <a:rPr lang="en-US">
                            <a:latin typeface="Cambria Math" panose="02040503050406030204" pitchFamily="18" charset="0"/>
                          </a:rPr>
                          <m:t>2</m:t>
                        </m:r>
                      </m:sub>
                    </m:sSub>
                    <m:r>
                      <a:rPr lang="en-US">
                        <a:latin typeface="Cambria Math" panose="02040503050406030204" pitchFamily="18" charset="0"/>
                      </a:rPr>
                      <m:t>≈</m:t>
                    </m:r>
                    <m:r>
                      <a:rPr lang="en-US" b="0" i="0" smtClean="0">
                        <a:latin typeface="Cambria Math" panose="02040503050406030204" pitchFamily="18" charset="0"/>
                      </a:rPr>
                      <m:t>0.2</m:t>
                    </m:r>
                  </m:oMath>
                </a14:m>
                <a:endParaRPr lang="en-US" dirty="0"/>
              </a:p>
              <a:p>
                <a:r>
                  <a:rPr lang="en-US" dirty="0"/>
                  <a:t>When </a:t>
                </a:r>
                <a14:m>
                  <m:oMath xmlns:m="http://schemas.openxmlformats.org/officeDocument/2006/math">
                    <m:r>
                      <a:rPr lang="en-US" b="1" i="1">
                        <a:latin typeface="Cambria Math" panose="02040503050406030204" pitchFamily="18" charset="0"/>
                      </a:rPr>
                      <m:t>𝛉</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sup>
                        <m:r>
                          <a:rPr lang="en-US" i="1">
                            <a:latin typeface="Cambria Math" panose="02040503050406030204" pitchFamily="18" charset="0"/>
                          </a:rPr>
                          <m:t>𝑇</m:t>
                        </m:r>
                      </m:sup>
                    </m:sSup>
                  </m:oMath>
                </a14:m>
                <a:r>
                  <a:rPr lang="en-US" dirty="0"/>
                  <a:t>, anisotropic = isotropic correlation</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a:t>Gaussian correlation function</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FD7E6F6-3AFD-34AD-72B3-477E0A3D6971}"/>
                  </a:ext>
                </a:extLst>
              </p:cNvPr>
              <p:cNvSpPr txBox="1"/>
              <p:nvPr/>
            </p:nvSpPr>
            <p:spPr>
              <a:xfrm>
                <a:off x="2336210" y="1398949"/>
                <a:ext cx="3682547" cy="8444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𝛉</m:t>
                          </m:r>
                          <m:r>
                            <a:rPr lang="en-US">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r>
                            <a:rPr lang="en-US" b="1" i="1">
                              <a:latin typeface="Cambria Math" panose="02040503050406030204" pitchFamily="18" charset="0"/>
                            </a:rPr>
                            <m:t>𝐬</m:t>
                          </m:r>
                        </m:e>
                      </m:d>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begChr m:val="["/>
                                  <m:endChr m:val="]"/>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𝑘</m:t>
                                                  </m:r>
                                                </m:sub>
                                              </m:sSub>
                                            </m:num>
                                            <m:den>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𝑘</m:t>
                                                  </m:r>
                                                </m:sub>
                                              </m:sSub>
                                            </m:den>
                                          </m:f>
                                        </m:e>
                                      </m:d>
                                    </m:e>
                                    <m:sup>
                                      <m:r>
                                        <a:rPr lang="en-US" i="1">
                                          <a:latin typeface="Cambria Math" panose="02040503050406030204" pitchFamily="18" charset="0"/>
                                        </a:rPr>
                                        <m:t>2</m:t>
                                      </m:r>
                                    </m:sup>
                                  </m:sSup>
                                </m:e>
                              </m:d>
                            </m:e>
                          </m:func>
                        </m:e>
                      </m:nary>
                    </m:oMath>
                  </m:oMathPara>
                </a14:m>
                <a:endParaRPr lang="en-US" sz="2400" dirty="0"/>
              </a:p>
            </p:txBody>
          </p:sp>
        </mc:Choice>
        <mc:Fallback xmlns="">
          <p:sp>
            <p:nvSpPr>
              <p:cNvPr id="4" name="TextBox 3">
                <a:extLst>
                  <a:ext uri="{FF2B5EF4-FFF2-40B4-BE49-F238E27FC236}">
                    <a16:creationId xmlns:a16="http://schemas.microsoft.com/office/drawing/2014/main" id="{6FD7E6F6-3AFD-34AD-72B3-477E0A3D6971}"/>
                  </a:ext>
                </a:extLst>
              </p:cNvPr>
              <p:cNvSpPr txBox="1">
                <a:spLocks noRot="1" noChangeAspect="1" noMove="1" noResize="1" noEditPoints="1" noAdjustHandles="1" noChangeArrowheads="1" noChangeShapeType="1" noTextEdit="1"/>
              </p:cNvSpPr>
              <p:nvPr/>
            </p:nvSpPr>
            <p:spPr>
              <a:xfrm>
                <a:off x="2336210" y="1398949"/>
                <a:ext cx="3682547" cy="8444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B640CFD-A050-58E9-1EE4-317F00616D44}"/>
                  </a:ext>
                </a:extLst>
              </p:cNvPr>
              <p:cNvSpPr txBox="1"/>
              <p:nvPr/>
            </p:nvSpPr>
            <p:spPr>
              <a:xfrm>
                <a:off x="304800" y="5459051"/>
                <a:ext cx="8534400" cy="8485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𝜙</m:t>
                      </m:r>
                      <m:d>
                        <m:dPr>
                          <m:ctrlPr>
                            <a:rPr lang="en-US" i="1">
                              <a:latin typeface="Cambria Math" panose="02040503050406030204" pitchFamily="18" charset="0"/>
                            </a:rPr>
                          </m:ctrlPr>
                        </m:dPr>
                        <m:e>
                          <m:r>
                            <a:rPr lang="en-US" b="1" i="0">
                              <a:latin typeface="Cambria Math" panose="02040503050406030204" pitchFamily="18" charset="0"/>
                            </a:rPr>
                            <m:t>𝛉</m:t>
                          </m:r>
                          <m:r>
                            <a:rPr lang="en-US" b="0" i="0">
                              <a:latin typeface="Cambria Math" panose="02040503050406030204" pitchFamily="18" charset="0"/>
                            </a:rPr>
                            <m:t>,</m:t>
                          </m:r>
                          <m:r>
                            <a:rPr lang="en-US" b="1" i="0">
                              <a:latin typeface="Cambria Math" panose="02040503050406030204" pitchFamily="18" charset="0"/>
                            </a:rPr>
                            <m:t>𝐱</m:t>
                          </m:r>
                          <m:r>
                            <a:rPr lang="en-US" b="0" i="0">
                              <a:latin typeface="Cambria Math" panose="02040503050406030204" pitchFamily="18" charset="0"/>
                            </a:rPr>
                            <m:t>,</m:t>
                          </m:r>
                          <m:r>
                            <a:rPr lang="en-US" b="1" i="0">
                              <a:latin typeface="Cambria Math" panose="02040503050406030204" pitchFamily="18" charset="0"/>
                            </a:rPr>
                            <m:t>𝐬</m:t>
                          </m:r>
                        </m:e>
                      </m:d>
                      <m:r>
                        <a:rPr lang="en-US" b="0" i="0">
                          <a:latin typeface="Cambria Math" panose="02040503050406030204" pitchFamily="18" charset="0"/>
                        </a:rPr>
                        <m:t>=</m:t>
                      </m:r>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r>
                            <a:rPr lang="en-US" b="0" i="1">
                              <a:latin typeface="Cambria Math" panose="02040503050406030204" pitchFamily="18" charset="0"/>
                            </a:rPr>
                            <m:t>𝑛</m:t>
                          </m:r>
                        </m:sup>
                        <m:e>
                          <m:func>
                            <m:funcPr>
                              <m:ctrlPr>
                                <a:rPr lang="en-US" b="0" i="1">
                                  <a:latin typeface="Cambria Math" panose="02040503050406030204" pitchFamily="18" charset="0"/>
                                </a:rPr>
                              </m:ctrlPr>
                            </m:funcPr>
                            <m:fName>
                              <m:r>
                                <m:rPr>
                                  <m:sty m:val="p"/>
                                </m:rPr>
                                <a:rPr lang="en-US" b="0" i="0">
                                  <a:latin typeface="Cambria Math" panose="02040503050406030204" pitchFamily="18" charset="0"/>
                                </a:rPr>
                                <m:t>exp</m:t>
                              </m:r>
                            </m:fName>
                            <m:e>
                              <m:d>
                                <m:dPr>
                                  <m:begChr m:val="["/>
                                  <m:endChr m:val="]"/>
                                  <m:ctrlPr>
                                    <a:rPr lang="en-US" b="0" i="1">
                                      <a:latin typeface="Cambria Math" panose="02040503050406030204" pitchFamily="18" charset="0"/>
                                    </a:rPr>
                                  </m:ctrlPr>
                                </m:dPr>
                                <m:e>
                                  <m:r>
                                    <a:rPr lang="en-US" b="0" i="0">
                                      <a:latin typeface="Cambria Math" panose="02040503050406030204" pitchFamily="18" charset="0"/>
                                    </a:rPr>
                                    <m:t>−</m:t>
                                  </m:r>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𝑥</m:t>
                                                  </m:r>
                                                </m:e>
                                                <m:sub>
                                                  <m:r>
                                                    <a:rPr lang="en-US" b="0" i="1">
                                                      <a:latin typeface="Cambria Math" panose="02040503050406030204" pitchFamily="18" charset="0"/>
                                                    </a:rPr>
                                                    <m:t>𝑘</m:t>
                                                  </m:r>
                                                </m:sub>
                                              </m:sSub>
                                              <m:r>
                                                <a:rPr lang="en-US" b="0" i="0">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𝑠</m:t>
                                                  </m:r>
                                                </m:e>
                                                <m:sub>
                                                  <m:r>
                                                    <a:rPr lang="en-US" b="0" i="1">
                                                      <a:latin typeface="Cambria Math" panose="02040503050406030204" pitchFamily="18" charset="0"/>
                                                    </a:rPr>
                                                    <m:t>𝑘</m:t>
                                                  </m:r>
                                                </m:sub>
                                              </m:sSub>
                                            </m:num>
                                            <m:den>
                                              <m:r>
                                                <a:rPr lang="en-US" b="0" i="1">
                                                  <a:latin typeface="Cambria Math" panose="02040503050406030204" pitchFamily="18" charset="0"/>
                                                </a:rPr>
                                                <m:t>𝜃</m:t>
                                              </m:r>
                                            </m:den>
                                          </m:f>
                                        </m:e>
                                      </m:d>
                                    </m:e>
                                    <m:sup>
                                      <m:r>
                                        <a:rPr lang="en-US" b="0" i="0">
                                          <a:latin typeface="Cambria Math" panose="02040503050406030204" pitchFamily="18" charset="0"/>
                                        </a:rPr>
                                        <m:t>2</m:t>
                                      </m:r>
                                    </m:sup>
                                  </m:sSup>
                                </m:e>
                              </m:d>
                            </m:e>
                          </m:func>
                        </m:e>
                      </m:nary>
                      <m:r>
                        <a:rPr lang="en-US" b="0" i="0">
                          <a:latin typeface="Cambria Math" panose="02040503050406030204" pitchFamily="18" charset="0"/>
                        </a:rPr>
                        <m:t>=</m:t>
                      </m:r>
                      <m:func>
                        <m:funcPr>
                          <m:ctrlPr>
                            <a:rPr lang="en-US" b="0" i="1">
                              <a:latin typeface="Cambria Math" panose="02040503050406030204" pitchFamily="18" charset="0"/>
                            </a:rPr>
                          </m:ctrlPr>
                        </m:funcPr>
                        <m:fName>
                          <m:r>
                            <m:rPr>
                              <m:sty m:val="p"/>
                            </m:rPr>
                            <a:rPr lang="en-US" b="0" i="0">
                              <a:latin typeface="Cambria Math" panose="02040503050406030204" pitchFamily="18" charset="0"/>
                            </a:rPr>
                            <m:t>exp</m:t>
                          </m:r>
                        </m:fName>
                        <m:e>
                          <m:d>
                            <m:dPr>
                              <m:begChr m:val="["/>
                              <m:endChr m:val="]"/>
                              <m:ctrlPr>
                                <a:rPr lang="en-US" b="0" i="1">
                                  <a:latin typeface="Cambria Math" panose="02040503050406030204" pitchFamily="18" charset="0"/>
                                </a:rPr>
                              </m:ctrlPr>
                            </m:dPr>
                            <m:e>
                              <m:r>
                                <a:rPr lang="en-US" b="0" i="0">
                                  <a:latin typeface="Cambria Math" panose="02040503050406030204" pitchFamily="18" charset="0"/>
                                </a:rPr>
                                <m:t>−</m:t>
                              </m:r>
                              <m:f>
                                <m:fPr>
                                  <m:ctrlPr>
                                    <a:rPr lang="en-US" b="0" i="1">
                                      <a:latin typeface="Cambria Math" panose="02040503050406030204" pitchFamily="18" charset="0"/>
                                    </a:rPr>
                                  </m:ctrlPr>
                                </m:fPr>
                                <m:num>
                                  <m:r>
                                    <a:rPr lang="en-US" b="0" i="0">
                                      <a:latin typeface="Cambria Math" panose="02040503050406030204" pitchFamily="18" charset="0"/>
                                    </a:rPr>
                                    <m:t>1</m:t>
                                  </m:r>
                                </m:num>
                                <m:den>
                                  <m:sSup>
                                    <m:sSupPr>
                                      <m:ctrlPr>
                                        <a:rPr lang="en-US" b="0" i="1">
                                          <a:latin typeface="Cambria Math" panose="02040503050406030204" pitchFamily="18" charset="0"/>
                                        </a:rPr>
                                      </m:ctrlPr>
                                    </m:sSupPr>
                                    <m:e>
                                      <m:r>
                                        <a:rPr lang="en-US" b="0" i="1">
                                          <a:latin typeface="Cambria Math" panose="02040503050406030204" pitchFamily="18" charset="0"/>
                                        </a:rPr>
                                        <m:t>𝜃</m:t>
                                      </m:r>
                                    </m:e>
                                    <m:sup>
                                      <m:r>
                                        <a:rPr lang="en-US" b="0" i="0">
                                          <a:latin typeface="Cambria Math" panose="02040503050406030204" pitchFamily="18" charset="0"/>
                                        </a:rPr>
                                        <m:t>2</m:t>
                                      </m:r>
                                    </m:sup>
                                  </m:sSup>
                                </m:den>
                              </m:f>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𝑘</m:t>
                                  </m:r>
                                  <m:r>
                                    <a:rPr lang="en-US" b="0" i="0">
                                      <a:latin typeface="Cambria Math" panose="02040503050406030204" pitchFamily="18" charset="0"/>
                                    </a:rPr>
                                    <m:t>=1</m:t>
                                  </m:r>
                                </m:sub>
                                <m:sup>
                                  <m:r>
                                    <a:rPr lang="en-US" b="0" i="1">
                                      <a:latin typeface="Cambria Math" panose="02040503050406030204" pitchFamily="18" charset="0"/>
                                    </a:rPr>
                                    <m:t>𝑛</m:t>
                                  </m:r>
                                </m:sup>
                                <m:e>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r>
                                                <a:rPr lang="en-US" b="0" i="1">
                                                  <a:latin typeface="Cambria Math" panose="02040503050406030204" pitchFamily="18" charset="0"/>
                                                </a:rPr>
                                                <m:t>𝑥</m:t>
                                              </m:r>
                                            </m:e>
                                            <m:sub>
                                              <m:r>
                                                <a:rPr lang="en-US" b="0" i="1">
                                                  <a:latin typeface="Cambria Math" panose="02040503050406030204" pitchFamily="18" charset="0"/>
                                                </a:rPr>
                                                <m:t>𝑘</m:t>
                                              </m:r>
                                            </m:sub>
                                          </m:sSub>
                                          <m:r>
                                            <a:rPr lang="en-US" b="0" i="0">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𝑠</m:t>
                                              </m:r>
                                            </m:e>
                                            <m:sub>
                                              <m:r>
                                                <a:rPr lang="en-US" b="0" i="1">
                                                  <a:latin typeface="Cambria Math" panose="02040503050406030204" pitchFamily="18" charset="0"/>
                                                </a:rPr>
                                                <m:t>𝑘</m:t>
                                              </m:r>
                                            </m:sub>
                                          </m:sSub>
                                        </m:e>
                                      </m:d>
                                    </m:e>
                                    <m:sup>
                                      <m:r>
                                        <a:rPr lang="en-US" b="0" i="0">
                                          <a:latin typeface="Cambria Math" panose="02040503050406030204" pitchFamily="18" charset="0"/>
                                        </a:rPr>
                                        <m:t>2</m:t>
                                      </m:r>
                                    </m:sup>
                                  </m:sSup>
                                </m:e>
                              </m:nary>
                            </m:e>
                          </m:d>
                        </m:e>
                      </m:func>
                      <m:r>
                        <a:rPr lang="en-US" b="0" i="0">
                          <a:latin typeface="Cambria Math" panose="02040503050406030204" pitchFamily="18" charset="0"/>
                        </a:rPr>
                        <m:t>=</m:t>
                      </m:r>
                      <m:func>
                        <m:funcPr>
                          <m:ctrlPr>
                            <a:rPr lang="en-US" b="0" i="1">
                              <a:latin typeface="Cambria Math" panose="02040503050406030204" pitchFamily="18" charset="0"/>
                            </a:rPr>
                          </m:ctrlPr>
                        </m:funcPr>
                        <m:fName>
                          <m:r>
                            <m:rPr>
                              <m:sty m:val="p"/>
                            </m:rPr>
                            <a:rPr lang="en-US" b="0" i="0">
                              <a:latin typeface="Cambria Math" panose="02040503050406030204" pitchFamily="18" charset="0"/>
                            </a:rPr>
                            <m:t>exp</m:t>
                          </m:r>
                        </m:fName>
                        <m:e>
                          <m:d>
                            <m:dPr>
                              <m:begChr m:val="["/>
                              <m:endChr m:val="]"/>
                              <m:ctrlPr>
                                <a:rPr lang="en-US" b="0" i="1">
                                  <a:latin typeface="Cambria Math" panose="02040503050406030204" pitchFamily="18" charset="0"/>
                                </a:rPr>
                              </m:ctrlPr>
                            </m:dPr>
                            <m:e>
                              <m:r>
                                <a:rPr lang="en-US" b="0" i="0">
                                  <a:latin typeface="Cambria Math" panose="02040503050406030204" pitchFamily="18" charset="0"/>
                                </a:rPr>
                                <m:t>−</m:t>
                              </m:r>
                              <m:f>
                                <m:fPr>
                                  <m:ctrlPr>
                                    <a:rPr lang="en-US" b="0" i="1">
                                      <a:latin typeface="Cambria Math" panose="02040503050406030204" pitchFamily="18" charset="0"/>
                                    </a:rPr>
                                  </m:ctrlPr>
                                </m:fPr>
                                <m:num>
                                  <m:sSup>
                                    <m:sSupPr>
                                      <m:ctrlPr>
                                        <a:rPr lang="en-US" b="0" i="1">
                                          <a:latin typeface="Cambria Math" panose="02040503050406030204" pitchFamily="18" charset="0"/>
                                        </a:rPr>
                                      </m:ctrlPr>
                                    </m:sSupPr>
                                    <m:e>
                                      <m:d>
                                        <m:dPr>
                                          <m:begChr m:val="‖"/>
                                          <m:endChr m:val="‖"/>
                                          <m:ctrlPr>
                                            <a:rPr lang="en-US" b="0" i="1">
                                              <a:latin typeface="Cambria Math" panose="02040503050406030204" pitchFamily="18" charset="0"/>
                                            </a:rPr>
                                          </m:ctrlPr>
                                        </m:dPr>
                                        <m:e>
                                          <m:r>
                                            <a:rPr lang="en-US" b="1" i="0">
                                              <a:latin typeface="Cambria Math" panose="02040503050406030204" pitchFamily="18" charset="0"/>
                                            </a:rPr>
                                            <m:t>𝐱</m:t>
                                          </m:r>
                                          <m:r>
                                            <a:rPr lang="en-US" b="0" i="0">
                                              <a:latin typeface="Cambria Math" panose="02040503050406030204" pitchFamily="18" charset="0"/>
                                            </a:rPr>
                                            <m:t>−</m:t>
                                          </m:r>
                                          <m:r>
                                            <a:rPr lang="en-US" b="1" i="0">
                                              <a:latin typeface="Cambria Math" panose="02040503050406030204" pitchFamily="18" charset="0"/>
                                            </a:rPr>
                                            <m:t>𝐬</m:t>
                                          </m:r>
                                        </m:e>
                                      </m:d>
                                    </m:e>
                                    <m:sup>
                                      <m:r>
                                        <a:rPr lang="en-US" b="0" i="0">
                                          <a:latin typeface="Cambria Math" panose="02040503050406030204" pitchFamily="18" charset="0"/>
                                        </a:rPr>
                                        <m:t>2</m:t>
                                      </m:r>
                                    </m:sup>
                                  </m:sSup>
                                </m:num>
                                <m:den>
                                  <m:sSup>
                                    <m:sSupPr>
                                      <m:ctrlPr>
                                        <a:rPr lang="en-US" b="0" i="1">
                                          <a:latin typeface="Cambria Math" panose="02040503050406030204" pitchFamily="18" charset="0"/>
                                        </a:rPr>
                                      </m:ctrlPr>
                                    </m:sSupPr>
                                    <m:e>
                                      <m:r>
                                        <a:rPr lang="en-US" b="0" i="1">
                                          <a:latin typeface="Cambria Math" panose="02040503050406030204" pitchFamily="18" charset="0"/>
                                        </a:rPr>
                                        <m:t>𝜃</m:t>
                                      </m:r>
                                    </m:e>
                                    <m:sup>
                                      <m:r>
                                        <a:rPr lang="en-US" b="0" i="0">
                                          <a:latin typeface="Cambria Math" panose="02040503050406030204" pitchFamily="18" charset="0"/>
                                        </a:rPr>
                                        <m:t>2</m:t>
                                      </m:r>
                                    </m:sup>
                                  </m:sSup>
                                </m:den>
                              </m:f>
                            </m:e>
                          </m:d>
                        </m:e>
                      </m:func>
                    </m:oMath>
                  </m:oMathPara>
                </a14:m>
                <a:endParaRPr lang="en-US" dirty="0"/>
              </a:p>
            </p:txBody>
          </p:sp>
        </mc:Choice>
        <mc:Fallback xmlns="">
          <p:sp>
            <p:nvSpPr>
              <p:cNvPr id="11" name="TextBox 10">
                <a:extLst>
                  <a:ext uri="{FF2B5EF4-FFF2-40B4-BE49-F238E27FC236}">
                    <a16:creationId xmlns:a16="http://schemas.microsoft.com/office/drawing/2014/main" id="{3B640CFD-A050-58E9-1EE4-317F00616D44}"/>
                  </a:ext>
                </a:extLst>
              </p:cNvPr>
              <p:cNvSpPr txBox="1">
                <a:spLocks noRot="1" noChangeAspect="1" noMove="1" noResize="1" noEditPoints="1" noAdjustHandles="1" noChangeArrowheads="1" noChangeShapeType="1" noTextEdit="1"/>
              </p:cNvSpPr>
              <p:nvPr/>
            </p:nvSpPr>
            <p:spPr>
              <a:xfrm>
                <a:off x="304800" y="5459051"/>
                <a:ext cx="8534400" cy="848502"/>
              </a:xfrm>
              <a:prstGeom prst="rect">
                <a:avLst/>
              </a:prstGeom>
              <a:blipFill>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7044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7B5AB2-F044-4D6A-8812-FB03A233BCE3}"/>
              </a:ext>
            </a:extLst>
          </p:cNvPr>
          <p:cNvSpPr/>
          <p:nvPr/>
        </p:nvSpPr>
        <p:spPr>
          <a:xfrm>
            <a:off x="1113641" y="2547198"/>
            <a:ext cx="5229102" cy="99784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Covariance matrix of samples</a:t>
                </a:r>
              </a:p>
              <a:p>
                <a:pPr lvl="1"/>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𝑛</m:t>
                        </m:r>
                      </m:e>
                      <m:sub>
                        <m:r>
                          <a:rPr lang="en-US">
                            <a:latin typeface="Cambria Math" panose="02040503050406030204" pitchFamily="18" charset="0"/>
                          </a:rPr>
                          <m:t>𝑦</m:t>
                        </m:r>
                      </m:sub>
                    </m:sSub>
                  </m:oMath>
                </a14:m>
                <a:r>
                  <a:rPr lang="en-US" dirty="0"/>
                  <a:t> sample points </a:t>
                </a:r>
                <a14:m>
                  <m:oMath xmlns:m="http://schemas.openxmlformats.org/officeDocument/2006/math">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a:latin typeface="Cambria Math" panose="02040503050406030204" pitchFamily="18" charset="0"/>
                              </a:rPr>
                              <m:t>𝐱</m:t>
                            </m:r>
                          </m:e>
                          <m:sup>
                            <m:d>
                              <m:dPr>
                                <m:ctrlPr>
                                  <a:rPr lang="en-US" i="1">
                                    <a:latin typeface="Cambria Math" panose="02040503050406030204" pitchFamily="18" charset="0"/>
                                  </a:rPr>
                                </m:ctrlPr>
                              </m:dPr>
                              <m:e>
                                <m:r>
                                  <a:rPr lang="en-US">
                                    <a:latin typeface="Cambria Math" panose="02040503050406030204" pitchFamily="18" charset="0"/>
                                  </a:rPr>
                                  <m:t>𝑖</m:t>
                                </m:r>
                              </m:e>
                            </m:d>
                          </m:sup>
                        </m:sSup>
                        <m:r>
                          <a:rPr lang="en-US">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oMath>
                </a14:m>
                <a:r>
                  <a:rPr lang="en-US" dirty="0"/>
                  <a:t>, with </a:t>
                </a:r>
                <a14:m>
                  <m:oMath xmlns:m="http://schemas.openxmlformats.org/officeDocument/2006/math">
                    <m:r>
                      <a:rPr lang="en-US" b="0" i="1" smtClean="0">
                        <a:latin typeface="Cambria Math" panose="02040503050406030204" pitchFamily="18" charset="0"/>
                      </a:rPr>
                      <m:t>𝑛</m:t>
                    </m:r>
                  </m:oMath>
                </a14:m>
                <a:r>
                  <a:rPr lang="en-US" dirty="0"/>
                  <a:t>-dimension of input </a:t>
                </a:r>
                <a14:m>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𝑥</m:t>
                        </m:r>
                      </m:e>
                      <m:sub>
                        <m:r>
                          <a:rPr lang="en-US">
                            <a:latin typeface="Cambria Math" panose="02040503050406030204" pitchFamily="18" charset="0"/>
                          </a:rPr>
                          <m:t>𝑘</m:t>
                        </m:r>
                      </m:sub>
                      <m:sup>
                        <m:d>
                          <m:dPr>
                            <m:ctrlPr>
                              <a:rPr lang="en-US" i="1">
                                <a:latin typeface="Cambria Math" panose="02040503050406030204" pitchFamily="18" charset="0"/>
                              </a:rPr>
                            </m:ctrlPr>
                          </m:dPr>
                          <m:e>
                            <m:r>
                              <a:rPr lang="en-US">
                                <a:latin typeface="Cambria Math" panose="02040503050406030204" pitchFamily="18" charset="0"/>
                              </a:rPr>
                              <m:t>𝑖</m:t>
                            </m:r>
                          </m:e>
                        </m:d>
                      </m:sup>
                    </m:sSubSup>
                    <m:r>
                      <a:rPr lang="en-US" smtClean="0">
                        <a:latin typeface="Cambria Math" panose="02040503050406030204" pitchFamily="18" charset="0"/>
                      </a:rPr>
                      <m:t>, </m:t>
                    </m:r>
                    <m:r>
                      <a:rPr lang="en-US" i="1" smtClean="0">
                        <a:latin typeface="Cambria Math" panose="02040503050406030204" pitchFamily="18" charset="0"/>
                      </a:rPr>
                      <m:t>𝑘</m:t>
                    </m:r>
                    <m:r>
                      <a:rPr lang="en-US" smtClean="0">
                        <a:latin typeface="Cambria Math" panose="02040503050406030204" pitchFamily="18" charset="0"/>
                      </a:rPr>
                      <m:t>=1,…,</m:t>
                    </m:r>
                    <m:r>
                      <a:rPr lang="en-US" i="1" smtClean="0">
                        <a:latin typeface="Cambria Math" panose="02040503050406030204" pitchFamily="18" charset="0"/>
                      </a:rPr>
                      <m:t>𝑛</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𝑦</m:t>
                        </m:r>
                      </m:e>
                      <m:sub>
                        <m:r>
                          <a:rPr lang="en-US">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b="1">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p>
                    <m:r>
                      <a:rPr lang="en-US" i="1">
                        <a:latin typeface="Cambria Math" panose="02040503050406030204" pitchFamily="18" charset="0"/>
                      </a:rPr>
                      <m:t>)</m:t>
                    </m:r>
                  </m:oMath>
                </a14:m>
                <a:endParaRPr lang="en-US" dirty="0"/>
              </a:p>
              <a:p>
                <a:pPr lvl="1"/>
                <a:r>
                  <a:rPr lang="en-US" dirty="0"/>
                  <a:t>Given decay rates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𝜃</m:t>
                        </m:r>
                      </m:e>
                      <m:sub>
                        <m:r>
                          <a:rPr lang="en-US">
                            <a:latin typeface="Cambria Math" panose="02040503050406030204" pitchFamily="18" charset="0"/>
                          </a:rPr>
                          <m:t>𝑘</m:t>
                        </m:r>
                      </m:sub>
                    </m:sSub>
                  </m:oMath>
                </a14:m>
                <a:r>
                  <a:rPr lang="en-US" dirty="0"/>
                  <a:t>, the covariance matrix of the data</a:t>
                </a:r>
              </a:p>
              <a:p>
                <a:pPr>
                  <a:spcAft>
                    <a:spcPts val="1200"/>
                  </a:spcAft>
                </a:pPr>
                <a:endParaRPr lang="en-US" dirty="0"/>
              </a:p>
              <a:p>
                <a:pPr lvl="1">
                  <a:spcBef>
                    <a:spcPts val="3600"/>
                  </a:spcBef>
                </a:pPr>
                <a:r>
                  <a:rPr lang="en-US" dirty="0"/>
                  <a:t>The </a:t>
                </a:r>
                <a:r>
                  <a:rPr lang="en-US" dirty="0">
                    <a:solidFill>
                      <a:srgbClr val="FF0000"/>
                    </a:solidFill>
                  </a:rPr>
                  <a:t>correlation matrix </a:t>
                </a:r>
                <a14:m>
                  <m:oMath xmlns:m="http://schemas.openxmlformats.org/officeDocument/2006/math">
                    <m:r>
                      <a:rPr lang="en-US" b="1" i="0" dirty="0" smtClean="0">
                        <a:latin typeface="Cambria Math" panose="02040503050406030204" pitchFamily="18" charset="0"/>
                      </a:rPr>
                      <m:t>𝐑</m:t>
                    </m:r>
                  </m:oMath>
                </a14:m>
                <a:r>
                  <a:rPr lang="en-US" dirty="0"/>
                  <a:t> is formed from the covariance matrix, assuming a constant standard deviation </a:t>
                </a:r>
                <a14:m>
                  <m:oMath xmlns:m="http://schemas.openxmlformats.org/officeDocument/2006/math">
                    <m:r>
                      <a:rPr lang="en-US">
                        <a:latin typeface="Cambria Math" panose="02040503050406030204" pitchFamily="18" charset="0"/>
                      </a:rPr>
                      <m:t>𝜎</m:t>
                    </m:r>
                    <m:r>
                      <a:rPr lang="en-US" smtClean="0">
                        <a:latin typeface="Cambria Math" panose="02040503050406030204" pitchFamily="18" charset="0"/>
                      </a:rPr>
                      <m:t>, </m:t>
                    </m:r>
                  </m:oMath>
                </a14:m>
                <a:r>
                  <a:rPr lang="en-US" dirty="0"/>
                  <a:t>which measures the uncertainty in function values (</a:t>
                </a:r>
                <a:r>
                  <a:rPr lang="en-US" dirty="0">
                    <a:solidFill>
                      <a:srgbClr val="FF0000"/>
                    </a:solidFill>
                  </a:rPr>
                  <a:t>stationary covariance</a:t>
                </a:r>
                <a:r>
                  <a:rPr lang="en-US" dirty="0"/>
                  <a:t>)</a:t>
                </a:r>
              </a:p>
              <a:p>
                <a:pPr lvl="1">
                  <a:spcBef>
                    <a:spcPts val="3600"/>
                  </a:spcBef>
                </a:pPr>
                <a:r>
                  <a:rPr lang="en-US" dirty="0"/>
                  <a:t>Need to estimate both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𝑘</m:t>
                        </m:r>
                      </m:sub>
                    </m:sSub>
                  </m:oMath>
                </a14:m>
                <a:r>
                  <a:rPr lang="en-US" dirty="0"/>
                  <a:t> and </a:t>
                </a:r>
                <a14:m>
                  <m:oMath xmlns:m="http://schemas.openxmlformats.org/officeDocument/2006/math">
                    <m:r>
                      <a:rPr lang="en-US">
                        <a:latin typeface="Cambria Math" panose="02040503050406030204" pitchFamily="18" charset="0"/>
                      </a:rPr>
                      <m:t>𝜎</m:t>
                    </m:r>
                  </m:oMath>
                </a14:m>
                <a:r>
                  <a:rPr lang="en-US" dirty="0"/>
                  <a:t> during the fitting process</a:t>
                </a:r>
              </a:p>
              <a:p>
                <a:r>
                  <a:rPr lang="en-US" dirty="0"/>
                  <a:t>Small </a:t>
                </a:r>
                <a14:m>
                  <m:oMath xmlns:m="http://schemas.openxmlformats.org/officeDocument/2006/math">
                    <m:r>
                      <a:rPr lang="en-US">
                        <a:latin typeface="Cambria Math" panose="02040503050406030204" pitchFamily="18" charset="0"/>
                      </a:rPr>
                      <m:t>𝜎</m:t>
                    </m:r>
                    <m:r>
                      <a:rPr lang="en-US" i="1">
                        <a:latin typeface="Cambria Math" panose="02040503050406030204" pitchFamily="18" charset="0"/>
                      </a:rPr>
                      <m:t> </m:t>
                    </m:r>
                  </m:oMath>
                </a14:m>
                <a:r>
                  <a:rPr lang="en-US" dirty="0"/>
                  <a:t>for dense data, large </a:t>
                </a:r>
                <a14:m>
                  <m:oMath xmlns:m="http://schemas.openxmlformats.org/officeDocument/2006/math">
                    <m:r>
                      <a:rPr lang="en-US">
                        <a:latin typeface="Cambria Math" panose="02040503050406030204" pitchFamily="18" charset="0"/>
                      </a:rPr>
                      <m:t>𝜎</m:t>
                    </m:r>
                  </m:oMath>
                </a14:m>
                <a:r>
                  <a:rPr lang="en-US" dirty="0"/>
                  <a:t> for sparse data</a:t>
                </a:r>
              </a:p>
              <a:p>
                <a:pPr lvl="1"/>
                <a:r>
                  <a:rPr lang="en-US" dirty="0"/>
                  <a:t>How do you decide whether the data is sparse or dense?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1408" b="-867"/>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Covariance Matrix of Samples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5E7FA13-245A-412C-9683-6BE209AC317C}"/>
                  </a:ext>
                </a:extLst>
              </p:cNvPr>
              <p:cNvSpPr txBox="1"/>
              <p:nvPr/>
            </p:nvSpPr>
            <p:spPr>
              <a:xfrm>
                <a:off x="1100617" y="2547198"/>
                <a:ext cx="7049157" cy="972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c</m:t>
                      </m:r>
                      <m:r>
                        <m:rPr>
                          <m:sty m:val="p"/>
                        </m:rPr>
                        <a:rPr lang="en-US" i="0">
                          <a:latin typeface="Cambria Math" panose="02040503050406030204" pitchFamily="18" charset="0"/>
                        </a:rPr>
                        <m:t>ov</m:t>
                      </m:r>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𝑗</m:t>
                              </m:r>
                            </m:sub>
                          </m:sSub>
                        </m:e>
                      </m:d>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𝜎</m:t>
                          </m:r>
                        </m:e>
                        <m:sup>
                          <m:r>
                            <a:rPr lang="en-US" i="0">
                              <a:latin typeface="Cambria Math" panose="02040503050406030204" pitchFamily="18" charset="0"/>
                            </a:rPr>
                            <m:t>2</m:t>
                          </m:r>
                        </m:sup>
                      </m:sSup>
                      <m:func>
                        <m:funcPr>
                          <m:ctrlPr>
                            <a:rPr lang="en-US" i="1">
                              <a:latin typeface="Cambria Math" panose="02040503050406030204" pitchFamily="18" charset="0"/>
                            </a:rPr>
                          </m:ctrlPr>
                        </m:funcPr>
                        <m:fName>
                          <m:r>
                            <m:rPr>
                              <m:sty m:val="p"/>
                            </m:rPr>
                            <a:rPr lang="en-US" i="0">
                              <a:latin typeface="Cambria Math" panose="02040503050406030204" pitchFamily="18" charset="0"/>
                            </a:rPr>
                            <m:t>exp</m:t>
                          </m:r>
                        </m:fName>
                        <m:e>
                          <m:d>
                            <m:dPr>
                              <m:begChr m:val="["/>
                              <m:endChr m:val="]"/>
                              <m:ctrlPr>
                                <a:rPr lang="en-US" i="1">
                                  <a:solidFill>
                                    <a:srgbClr val="836967"/>
                                  </a:solidFill>
                                  <a:latin typeface="Cambria Math" panose="02040503050406030204" pitchFamily="18" charset="0"/>
                                </a:rPr>
                              </m:ctrlPr>
                            </m:dPr>
                            <m:e>
                              <m:r>
                                <a:rPr lang="en-US" i="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0">
                                      <a:latin typeface="Cambria Math" panose="02040503050406030204" pitchFamily="18" charset="0"/>
                                    </a:rPr>
                                    <m:t>=1</m:t>
                                  </m:r>
                                </m:sub>
                                <m:sup>
                                  <m:r>
                                    <a:rPr lang="en-US" i="1">
                                      <a:latin typeface="Cambria Math" panose="02040503050406030204" pitchFamily="18" charset="0"/>
                                    </a:rPr>
                                    <m:t>𝑛</m:t>
                                  </m:r>
                                </m:sup>
                                <m:e>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sub>
                                                <m: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𝑖</m:t>
                                                      </m:r>
                                                    </m:e>
                                                  </m:d>
                                                </m:sup>
                                              </m:sSubSup>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sub>
                                                <m: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𝑗</m:t>
                                                      </m:r>
                                                    </m:e>
                                                  </m:d>
                                                </m:sup>
                                              </m:sSubSup>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𝑘</m:t>
                                                  </m:r>
                                                </m:sub>
                                              </m:sSub>
                                            </m:den>
                                          </m:f>
                                        </m:e>
                                      </m:d>
                                    </m:e>
                                    <m:sup>
                                      <m:r>
                                        <a:rPr lang="en-US" i="0">
                                          <a:latin typeface="Cambria Math" panose="02040503050406030204" pitchFamily="18" charset="0"/>
                                        </a:rPr>
                                        <m:t>2</m:t>
                                      </m:r>
                                    </m:sup>
                                  </m:sSup>
                                </m:e>
                              </m:nary>
                            </m:e>
                          </m:d>
                        </m:e>
                      </m:func>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𝜎</m:t>
                          </m:r>
                        </m:e>
                        <m:sup>
                          <m:r>
                            <a:rPr lang="en-US" i="0">
                              <a:latin typeface="Cambria Math" panose="02040503050406030204" pitchFamily="18" charset="0"/>
                            </a:rPr>
                            <m:t>2</m:t>
                          </m:r>
                        </m:sup>
                      </m:sSup>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𝑖𝑗</m:t>
                          </m:r>
                        </m:sub>
                      </m:sSub>
                      <m:r>
                        <a:rPr lang="en-US" i="0">
                          <a:latin typeface="Cambria Math" panose="02040503050406030204" pitchFamily="18" charset="0"/>
                        </a:rPr>
                        <m:t>,  </m:t>
                      </m:r>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=1,⋯,</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oMath>
                  </m:oMathPara>
                </a14:m>
                <a:endParaRPr lang="en-US" dirty="0"/>
              </a:p>
            </p:txBody>
          </p:sp>
        </mc:Choice>
        <mc:Fallback xmlns="">
          <p:sp>
            <p:nvSpPr>
              <p:cNvPr id="8" name="TextBox 7">
                <a:extLst>
                  <a:ext uri="{FF2B5EF4-FFF2-40B4-BE49-F238E27FC236}">
                    <a16:creationId xmlns:a16="http://schemas.microsoft.com/office/drawing/2014/main" id="{45E7FA13-245A-412C-9683-6BE209AC317C}"/>
                  </a:ext>
                </a:extLst>
              </p:cNvPr>
              <p:cNvSpPr txBox="1">
                <a:spLocks noRot="1" noChangeAspect="1" noMove="1" noResize="1" noEditPoints="1" noAdjustHandles="1" noChangeArrowheads="1" noChangeShapeType="1" noTextEdit="1"/>
              </p:cNvSpPr>
              <p:nvPr/>
            </p:nvSpPr>
            <p:spPr>
              <a:xfrm>
                <a:off x="1100617" y="2547198"/>
                <a:ext cx="7049157" cy="972702"/>
              </a:xfrm>
              <a:prstGeom prst="rect">
                <a:avLst/>
              </a:prstGeom>
              <a:blipFill>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66500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F627AA4-163D-AFA7-A90E-35CD9A34993E}"/>
                  </a:ext>
                </a:extLst>
              </p:cNvPr>
              <p:cNvSpPr>
                <a:spLocks noGrp="1"/>
              </p:cNvSpPr>
              <p:nvPr>
                <p:ph type="body" sz="quarter" idx="10"/>
              </p:nvPr>
            </p:nvSpPr>
            <p:spPr/>
            <p:txBody>
              <a:bodyPr/>
              <a:lstStyle/>
              <a:p>
                <a:r>
                  <a:rPr lang="en-US" dirty="0"/>
                  <a:t>Equally spaced 5 samples in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∈[0,4]</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𝐑</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b="1" i="0">
                            <a:latin typeface="Cambria Math" panose="02040503050406030204" pitchFamily="18" charset="0"/>
                          </a:rPr>
                          <m:t>𝐑</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=0.1)</m:t>
                    </m:r>
                  </m:oMath>
                </a14:m>
                <a:endParaRPr lang="en-US" dirty="0"/>
              </a:p>
              <a:p>
                <a:pPr lvl="1"/>
                <a:endParaRPr lang="en-US" dirty="0"/>
              </a:p>
              <a:p>
                <a:pPr lvl="1"/>
                <a:endParaRPr lang="en-US" dirty="0"/>
              </a:p>
              <a:p>
                <a:pPr lvl="1"/>
                <a:endParaRPr lang="en-US" dirty="0"/>
              </a:p>
              <a:p>
                <a:pPr lvl="1"/>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𝐑</m:t>
                                </m:r>
                              </m:e>
                              <m:sub>
                                <m:r>
                                  <a:rPr lang="en-US">
                                    <a:latin typeface="Cambria Math" panose="02040503050406030204" pitchFamily="18" charset="0"/>
                                  </a:rPr>
                                  <m:t>1</m:t>
                                </m:r>
                              </m:sub>
                            </m:sSub>
                          </m:e>
                        </m:d>
                      </m:e>
                    </m:func>
                    <m:r>
                      <a:rPr lang="en-US" i="1">
                        <a:latin typeface="Cambria Math" panose="02040503050406030204" pitchFamily="18" charset="0"/>
                      </a:rPr>
                      <m:t>=0.0032</m:t>
                    </m:r>
                  </m:oMath>
                </a14:m>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𝐑</m:t>
                                </m:r>
                              </m:e>
                              <m:sub>
                                <m:r>
                                  <a:rPr lang="en-US">
                                    <a:latin typeface="Cambria Math" panose="02040503050406030204" pitchFamily="18" charset="0"/>
                                  </a:rPr>
                                  <m:t>2</m:t>
                                </m:r>
                              </m:sub>
                            </m:sSub>
                          </m:e>
                        </m:d>
                      </m:e>
                    </m:func>
                    <m:r>
                      <a:rPr lang="en-US" i="1">
                        <a:latin typeface="Cambria Math" panose="02040503050406030204" pitchFamily="18" charset="0"/>
                      </a:rPr>
                      <m:t>=1.0</m:t>
                    </m:r>
                  </m:oMath>
                </a14:m>
                <a:endParaRPr lang="en-US" dirty="0"/>
              </a:p>
              <a:p>
                <a:pPr lvl="1"/>
                <a14:m>
                  <m:oMath xmlns:m="http://schemas.openxmlformats.org/officeDocument/2006/math">
                    <m:r>
                      <a:rPr lang="en-US" i="1">
                        <a:latin typeface="Cambria Math" panose="02040503050406030204" pitchFamily="18" charset="0"/>
                      </a:rPr>
                      <m:t>𝜃</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dirty="0"/>
                  <a:t>, </a:t>
                </a:r>
                <a14:m>
                  <m:oMath xmlns:m="http://schemas.openxmlformats.org/officeDocument/2006/math">
                    <m:r>
                      <a:rPr lang="en-US" b="1" i="0" smtClean="0">
                        <a:latin typeface="Cambria Math" panose="02040503050406030204" pitchFamily="18" charset="0"/>
                      </a:rPr>
                      <m:t>𝐑</m:t>
                    </m:r>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𝐈</m:t>
                    </m:r>
                  </m:oMath>
                </a14:m>
                <a:r>
                  <a:rPr lang="en-US" dirty="0"/>
                  <a:t>, no correlation between samples</a:t>
                </a:r>
              </a:p>
              <a:p>
                <a:pPr lvl="1"/>
                <a14:m>
                  <m:oMath xmlns:m="http://schemas.openxmlformats.org/officeDocument/2006/math">
                    <m:r>
                      <a:rPr lang="en-US" i="1">
                        <a:latin typeface="Cambria Math" panose="02040503050406030204" pitchFamily="18" charset="0"/>
                      </a:rPr>
                      <m:t>𝜃</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oMath>
                </a14:m>
                <a:r>
                  <a:rPr lang="en-US" dirty="0"/>
                  <a:t>,</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r>
                              <a:rPr lang="en-US" b="1" i="1">
                                <a:latin typeface="Cambria Math" panose="02040503050406030204" pitchFamily="18" charset="0"/>
                              </a:rPr>
                              <m:t>𝐑</m:t>
                            </m:r>
                          </m:e>
                        </m:d>
                      </m:e>
                    </m:fun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all samples have significant correlation, difficult to calculate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𝐑</m:t>
                        </m:r>
                      </m:e>
                      <m:sup>
                        <m:r>
                          <a:rPr lang="en-US" b="0" i="1" smtClean="0">
                            <a:latin typeface="Cambria Math" panose="02040503050406030204" pitchFamily="18" charset="0"/>
                          </a:rPr>
                          <m:t>−1</m:t>
                        </m:r>
                      </m:sup>
                    </m:sSup>
                  </m:oMath>
                </a14:m>
                <a:endParaRPr lang="en-US" dirty="0"/>
              </a:p>
            </p:txBody>
          </p:sp>
        </mc:Choice>
        <mc:Fallback xmlns="">
          <p:sp>
            <p:nvSpPr>
              <p:cNvPr id="2" name="Text Placeholder 1">
                <a:extLst>
                  <a:ext uri="{FF2B5EF4-FFF2-40B4-BE49-F238E27FC236}">
                    <a16:creationId xmlns:a16="http://schemas.microsoft.com/office/drawing/2014/main" id="{8F627AA4-163D-AFA7-A90E-35CD9A34993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7E69F8B-6153-2C61-BC01-738D001EA5B7}"/>
              </a:ext>
            </a:extLst>
          </p:cNvPr>
          <p:cNvSpPr>
            <a:spLocks noGrp="1"/>
          </p:cNvSpPr>
          <p:nvPr>
            <p:ph type="title"/>
          </p:nvPr>
        </p:nvSpPr>
        <p:spPr/>
        <p:txBody>
          <a:bodyPr>
            <a:normAutofit fontScale="90000"/>
          </a:bodyPr>
          <a:lstStyle/>
          <a:p>
            <a:r>
              <a:rPr lang="en-US" dirty="0"/>
              <a:t>Ex7.2) Correlation Matrix</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5CE008-FD65-5EFC-68B5-309EF955E970}"/>
                  </a:ext>
                </a:extLst>
              </p:cNvPr>
              <p:cNvSpPr txBox="1"/>
              <p:nvPr/>
            </p:nvSpPr>
            <p:spPr>
              <a:xfrm>
                <a:off x="246744" y="1967746"/>
                <a:ext cx="8592456" cy="13814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a:latin typeface="Cambria Math" panose="02040503050406030204" pitchFamily="18" charset="0"/>
                            </a:rPr>
                            <m:t>𝐑</m:t>
                          </m:r>
                        </m:e>
                        <m:sub>
                          <m:r>
                            <a:rPr lang="en-US" b="0" i="0">
                              <a:latin typeface="Cambria Math" panose="02040503050406030204" pitchFamily="18" charset="0"/>
                            </a:rPr>
                            <m:t>1</m:t>
                          </m:r>
                        </m:sub>
                      </m:sSub>
                      <m:r>
                        <a:rPr lang="en-US" b="0" i="0">
                          <a:latin typeface="Cambria Math" panose="02040503050406030204" pitchFamily="18" charset="0"/>
                        </a:rPr>
                        <m:t>=</m:t>
                      </m:r>
                      <m:d>
                        <m:dPr>
                          <m:begChr m:val="["/>
                          <m:endChr m:val="]"/>
                          <m:ctrlPr>
                            <a:rPr lang="en-US" b="0" i="1">
                              <a:latin typeface="Cambria Math" panose="02040503050406030204" pitchFamily="18" charset="0"/>
                            </a:rPr>
                          </m:ctrlPr>
                        </m:dPr>
                        <m:e>
                          <m:eqArr>
                            <m:eqArrPr>
                              <m:ctrlPr>
                                <a:rPr lang="en-US" b="0" i="1">
                                  <a:latin typeface="Cambria Math" panose="02040503050406030204" pitchFamily="18" charset="0"/>
                                </a:rPr>
                              </m:ctrlPr>
                            </m:eqArrPr>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1.000</m:t>
                                    </m:r>
                                  </m:e>
                                  <m:e>
                                    <m:r>
                                      <a:rPr lang="en-US" b="0" i="0">
                                        <a:latin typeface="Cambria Math" panose="02040503050406030204" pitchFamily="18" charset="0"/>
                                      </a:rPr>
                                      <m:t>0.779</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0.368</m:t>
                                          </m:r>
                                        </m:e>
                                        <m:e>
                                          <m:r>
                                            <a:rPr lang="en-US" b="0" i="0">
                                              <a:latin typeface="Cambria Math" panose="02040503050406030204" pitchFamily="18" charset="0"/>
                                            </a:rPr>
                                            <m:t>0.105</m:t>
                                          </m:r>
                                        </m:e>
                                        <m:e>
                                          <m:r>
                                            <a:rPr lang="en-US" b="0" i="0">
                                              <a:latin typeface="Cambria Math" panose="02040503050406030204" pitchFamily="18" charset="0"/>
                                            </a:rPr>
                                            <m:t>0.018</m:t>
                                          </m:r>
                                        </m:e>
                                      </m:mr>
                                    </m:m>
                                  </m:e>
                                </m:mr>
                              </m:m>
                            </m:e>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0.779</m:t>
                                    </m:r>
                                  </m:e>
                                  <m:e>
                                    <m:r>
                                      <a:rPr lang="en-US" b="0" i="0">
                                        <a:latin typeface="Cambria Math" panose="02040503050406030204" pitchFamily="18" charset="0"/>
                                      </a:rPr>
                                      <m:t>1.000</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0.779</m:t>
                                          </m:r>
                                        </m:e>
                                        <m:e>
                                          <m:r>
                                            <a:rPr lang="en-US" b="0" i="0">
                                              <a:latin typeface="Cambria Math" panose="02040503050406030204" pitchFamily="18" charset="0"/>
                                            </a:rPr>
                                            <m:t>0.368</m:t>
                                          </m:r>
                                        </m:e>
                                        <m:e>
                                          <m:r>
                                            <a:rPr lang="en-US" b="0" i="0">
                                              <a:latin typeface="Cambria Math" panose="02040503050406030204" pitchFamily="18" charset="0"/>
                                            </a:rPr>
                                            <m:t>0.105</m:t>
                                          </m:r>
                                        </m:e>
                                      </m:mr>
                                    </m:m>
                                  </m:e>
                                </m:mr>
                              </m:m>
                            </m:e>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0.368</m:t>
                                    </m:r>
                                  </m:e>
                                  <m:e>
                                    <m:r>
                                      <a:rPr lang="en-US" b="0" i="0">
                                        <a:latin typeface="Cambria Math" panose="02040503050406030204" pitchFamily="18" charset="0"/>
                                      </a:rPr>
                                      <m:t>0.779</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1.000</m:t>
                                          </m:r>
                                        </m:e>
                                        <m:e>
                                          <m:r>
                                            <a:rPr lang="en-US" b="0" i="0">
                                              <a:latin typeface="Cambria Math" panose="02040503050406030204" pitchFamily="18" charset="0"/>
                                            </a:rPr>
                                            <m:t>0.779</m:t>
                                          </m:r>
                                        </m:e>
                                        <m:e>
                                          <m:r>
                                            <a:rPr lang="en-US" b="0" i="0">
                                              <a:latin typeface="Cambria Math" panose="02040503050406030204" pitchFamily="18" charset="0"/>
                                            </a:rPr>
                                            <m:t>0.368</m:t>
                                          </m:r>
                                        </m:e>
                                      </m:mr>
                                    </m:m>
                                  </m:e>
                                </m:mr>
                              </m:m>
                            </m:e>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0.105</m:t>
                                    </m:r>
                                  </m:e>
                                  <m:e>
                                    <m:r>
                                      <a:rPr lang="en-US" b="0" i="0">
                                        <a:latin typeface="Cambria Math" panose="02040503050406030204" pitchFamily="18" charset="0"/>
                                      </a:rPr>
                                      <m:t>0.368</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0.779</m:t>
                                          </m:r>
                                        </m:e>
                                        <m:e>
                                          <m:r>
                                            <a:rPr lang="en-US" b="0" i="0">
                                              <a:latin typeface="Cambria Math" panose="02040503050406030204" pitchFamily="18" charset="0"/>
                                            </a:rPr>
                                            <m:t>1.000</m:t>
                                          </m:r>
                                        </m:e>
                                        <m:e>
                                          <m:r>
                                            <a:rPr lang="en-US" b="0" i="0">
                                              <a:latin typeface="Cambria Math" panose="02040503050406030204" pitchFamily="18" charset="0"/>
                                            </a:rPr>
                                            <m:t>0.779</m:t>
                                          </m:r>
                                        </m:e>
                                      </m:mr>
                                    </m:m>
                                  </m:e>
                                </m:mr>
                              </m:m>
                            </m:e>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0.018</m:t>
                                    </m:r>
                                  </m:e>
                                  <m:e>
                                    <m:r>
                                      <a:rPr lang="en-US" b="0" i="0">
                                        <a:latin typeface="Cambria Math" panose="02040503050406030204" pitchFamily="18" charset="0"/>
                                      </a:rPr>
                                      <m:t>0.105</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0.368</m:t>
                                          </m:r>
                                        </m:e>
                                        <m:e>
                                          <m:r>
                                            <a:rPr lang="en-US" b="0" i="0">
                                              <a:latin typeface="Cambria Math" panose="02040503050406030204" pitchFamily="18" charset="0"/>
                                            </a:rPr>
                                            <m:t>0.779</m:t>
                                          </m:r>
                                        </m:e>
                                        <m:e>
                                          <m:r>
                                            <a:rPr lang="en-US" b="0" i="0">
                                              <a:latin typeface="Cambria Math" panose="02040503050406030204" pitchFamily="18" charset="0"/>
                                            </a:rPr>
                                            <m:t>1.000</m:t>
                                          </m:r>
                                        </m:e>
                                      </m:mr>
                                    </m:m>
                                  </m:e>
                                </m:mr>
                              </m:m>
                            </m:e>
                          </m:eqArr>
                        </m:e>
                      </m:d>
                      <m:r>
                        <a:rPr lang="en-US" b="0" i="0">
                          <a:latin typeface="Cambria Math" panose="02040503050406030204" pitchFamily="18" charset="0"/>
                        </a:rPr>
                        <m:t>,  </m:t>
                      </m:r>
                      <m:sSub>
                        <m:sSubPr>
                          <m:ctrlPr>
                            <a:rPr lang="en-US" b="0" i="1">
                              <a:latin typeface="Cambria Math" panose="02040503050406030204" pitchFamily="18" charset="0"/>
                            </a:rPr>
                          </m:ctrlPr>
                        </m:sSubPr>
                        <m:e>
                          <m:r>
                            <a:rPr lang="en-US" b="1" i="0">
                              <a:latin typeface="Cambria Math" panose="02040503050406030204" pitchFamily="18" charset="0"/>
                            </a:rPr>
                            <m:t>𝐑</m:t>
                          </m:r>
                        </m:e>
                        <m:sub>
                          <m:r>
                            <a:rPr lang="en-US" b="0" i="0">
                              <a:latin typeface="Cambria Math" panose="02040503050406030204" pitchFamily="18" charset="0"/>
                            </a:rPr>
                            <m:t>2</m:t>
                          </m:r>
                        </m:sub>
                      </m:sSub>
                      <m:r>
                        <a:rPr lang="en-US" b="0" i="0">
                          <a:latin typeface="Cambria Math" panose="02040503050406030204" pitchFamily="18" charset="0"/>
                        </a:rPr>
                        <m:t>=</m:t>
                      </m:r>
                      <m:d>
                        <m:dPr>
                          <m:begChr m:val="["/>
                          <m:endChr m:val="]"/>
                          <m:ctrlPr>
                            <a:rPr lang="en-US" b="0" i="1">
                              <a:latin typeface="Cambria Math" panose="02040503050406030204" pitchFamily="18" charset="0"/>
                            </a:rPr>
                          </m:ctrlPr>
                        </m:dPr>
                        <m:e>
                          <m:eqArr>
                            <m:eqArrPr>
                              <m:ctrlPr>
                                <a:rPr lang="en-US" b="0" i="1">
                                  <a:latin typeface="Cambria Math" panose="02040503050406030204" pitchFamily="18" charset="0"/>
                                </a:rPr>
                              </m:ctrlPr>
                            </m:eqArrPr>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0</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0</m:t>
                                          </m:r>
                                        </m:e>
                                      </m:mr>
                                    </m:m>
                                  </m:e>
                                </m:mr>
                              </m:m>
                            </m:e>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1</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0</m:t>
                                          </m:r>
                                        </m:e>
                                      </m:mr>
                                    </m:m>
                                  </m:e>
                                </m:mr>
                              </m:m>
                            </m:e>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1</m:t>
                                          </m:r>
                                        </m:e>
                                        <m:e>
                                          <m:r>
                                            <a:rPr lang="en-US" b="0" i="0">
                                              <a:latin typeface="Cambria Math" panose="02040503050406030204" pitchFamily="18" charset="0"/>
                                            </a:rPr>
                                            <m:t>0</m:t>
                                          </m:r>
                                        </m:e>
                                        <m:e>
                                          <m:r>
                                            <a:rPr lang="en-US" b="0" i="0">
                                              <a:latin typeface="Cambria Math" panose="02040503050406030204" pitchFamily="18" charset="0"/>
                                            </a:rPr>
                                            <m:t>0</m:t>
                                          </m:r>
                                        </m:e>
                                      </m:mr>
                                    </m:m>
                                  </m:e>
                                </m:mr>
                              </m:m>
                            </m:e>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1</m:t>
                                          </m:r>
                                        </m:e>
                                        <m:e>
                                          <m:r>
                                            <a:rPr lang="en-US" b="0" i="0">
                                              <a:latin typeface="Cambria Math" panose="02040503050406030204" pitchFamily="18" charset="0"/>
                                            </a:rPr>
                                            <m:t>0</m:t>
                                          </m:r>
                                        </m:e>
                                      </m:mr>
                                    </m:m>
                                  </m:e>
                                </m:mr>
                              </m:m>
                            </m:e>
                            <m:e>
                              <m:r>
                                <a:rPr lang="en-US" b="0" i="0">
                                  <a:latin typeface="Cambria Math" panose="02040503050406030204" pitchFamily="18" charset="0"/>
                                </a:rPr>
                                <m:t>&amp;</m:t>
                              </m:r>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e>
                                    <m:m>
                                      <m:mPr>
                                        <m:plcHide m:val="on"/>
                                        <m:mcs>
                                          <m:mc>
                                            <m:mcPr>
                                              <m:count m:val="3"/>
                                              <m:mcJc m:val="center"/>
                                            </m:mcPr>
                                          </m:mc>
                                        </m:mcs>
                                        <m:ctrlPr>
                                          <a:rPr lang="en-US" b="0" i="1">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1</m:t>
                                          </m:r>
                                        </m:e>
                                      </m:mr>
                                    </m:m>
                                  </m:e>
                                </m:mr>
                              </m:m>
                            </m:e>
                          </m:eqArr>
                        </m:e>
                      </m:d>
                    </m:oMath>
                  </m:oMathPara>
                </a14:m>
                <a:endParaRPr lang="en-US" dirty="0"/>
              </a:p>
            </p:txBody>
          </p:sp>
        </mc:Choice>
        <mc:Fallback xmlns="">
          <p:sp>
            <p:nvSpPr>
              <p:cNvPr id="6" name="TextBox 5">
                <a:extLst>
                  <a:ext uri="{FF2B5EF4-FFF2-40B4-BE49-F238E27FC236}">
                    <a16:creationId xmlns:a16="http://schemas.microsoft.com/office/drawing/2014/main" id="{E35CE008-FD65-5EFC-68B5-309EF955E970}"/>
                  </a:ext>
                </a:extLst>
              </p:cNvPr>
              <p:cNvSpPr txBox="1">
                <a:spLocks noRot="1" noChangeAspect="1" noMove="1" noResize="1" noEditPoints="1" noAdjustHandles="1" noChangeArrowheads="1" noChangeShapeType="1" noTextEdit="1"/>
              </p:cNvSpPr>
              <p:nvPr/>
            </p:nvSpPr>
            <p:spPr>
              <a:xfrm>
                <a:off x="246744" y="1967746"/>
                <a:ext cx="8592456" cy="138146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560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Chap 7</a:t>
            </a:r>
            <a:br>
              <a:rPr lang="en-US" dirty="0"/>
            </a:br>
            <a:r>
              <a:rPr lang="en-US" dirty="0"/>
              <a:t>Kriging Surrogate Model</a:t>
            </a:r>
          </a:p>
        </p:txBody>
      </p:sp>
      <p:sp>
        <p:nvSpPr>
          <p:cNvPr id="5" name="Subtitle 4">
            <a:extLst>
              <a:ext uri="{FF2B5EF4-FFF2-40B4-BE49-F238E27FC236}">
                <a16:creationId xmlns:a16="http://schemas.microsoft.com/office/drawing/2014/main" id="{71ED7478-2F7B-45A2-99D0-DA71AAB2AD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839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76D39-80F0-FBE2-8517-9C51A34253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2DFB7E-97CA-B9FC-C491-6628EB003ACB}"/>
              </a:ext>
            </a:extLst>
          </p:cNvPr>
          <p:cNvSpPr>
            <a:spLocks noGrp="1"/>
          </p:cNvSpPr>
          <p:nvPr>
            <p:ph type="ctrTitle"/>
          </p:nvPr>
        </p:nvSpPr>
        <p:spPr>
          <a:xfrm>
            <a:off x="685800" y="1412489"/>
            <a:ext cx="7772400" cy="2187962"/>
          </a:xfrm>
        </p:spPr>
        <p:txBody>
          <a:bodyPr/>
          <a:lstStyle/>
          <a:p>
            <a:r>
              <a:rPr lang="en-US" dirty="0"/>
              <a:t>7.3</a:t>
            </a:r>
            <a:br>
              <a:rPr lang="en-US" dirty="0"/>
            </a:br>
            <a:br>
              <a:rPr lang="en-US" dirty="0"/>
            </a:br>
            <a:r>
              <a:rPr lang="en-US" dirty="0"/>
              <a:t>Kriging Surrogate Model</a:t>
            </a:r>
          </a:p>
        </p:txBody>
      </p:sp>
      <p:sp>
        <p:nvSpPr>
          <p:cNvPr id="5" name="Subtitle 4">
            <a:extLst>
              <a:ext uri="{FF2B5EF4-FFF2-40B4-BE49-F238E27FC236}">
                <a16:creationId xmlns:a16="http://schemas.microsoft.com/office/drawing/2014/main" id="{5565F8F6-8604-70E7-79A1-74E6CB807397}"/>
              </a:ext>
            </a:extLst>
          </p:cNvPr>
          <p:cNvSpPr>
            <a:spLocks noGrp="1"/>
          </p:cNvSpPr>
          <p:nvPr>
            <p:ph type="subTitle" idx="1"/>
          </p:nvPr>
        </p:nvSpPr>
        <p:spPr/>
        <p:txBody>
          <a:bodyPr/>
          <a:lstStyle/>
          <a:p>
            <a:r>
              <a:rPr lang="en-US" dirty="0"/>
              <a:t>In statistical viewpoint, the best parameters maximize the likelihood function</a:t>
            </a:r>
          </a:p>
        </p:txBody>
      </p:sp>
    </p:spTree>
    <p:extLst>
      <p:ext uri="{BB962C8B-B14F-4D97-AF65-F5344CB8AC3E}">
        <p14:creationId xmlns:p14="http://schemas.microsoft.com/office/powerpoint/2010/main" val="14260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CA31295-A546-4F4E-A102-1A0FA22090AD}"/>
              </a:ext>
            </a:extLst>
          </p:cNvPr>
          <p:cNvSpPr/>
          <p:nvPr/>
        </p:nvSpPr>
        <p:spPr>
          <a:xfrm>
            <a:off x="979714" y="5392057"/>
            <a:ext cx="6998649" cy="1008743"/>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D88CA9F-CCA3-4966-9D31-40DEC0EBE06E}"/>
                  </a:ext>
                </a:extLst>
              </p:cNvPr>
              <p:cNvSpPr>
                <a:spLocks noGrp="1"/>
              </p:cNvSpPr>
              <p:nvPr>
                <p:ph type="body" sz="quarter" idx="10"/>
              </p:nvPr>
            </p:nvSpPr>
            <p:spPr/>
            <p:txBody>
              <a:bodyPr/>
              <a:lstStyle/>
              <a:p>
                <a:r>
                  <a:rPr lang="en-US" dirty="0"/>
                  <a:t>Global function coefficients, </a:t>
                </a:r>
                <a14:m>
                  <m:oMath xmlns:m="http://schemas.openxmlformats.org/officeDocument/2006/math">
                    <m:r>
                      <a:rPr lang="en-US" b="1" i="0" smtClean="0">
                        <a:latin typeface="Cambria Math" panose="02040503050406030204" pitchFamily="18" charset="0"/>
                      </a:rPr>
                      <m:t>𝛃</m:t>
                    </m:r>
                  </m:oMath>
                </a14:m>
                <a:r>
                  <a:rPr lang="en-US" dirty="0"/>
                  <a:t>, and variance of data,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endParaRPr lang="en-US" dirty="0"/>
              </a:p>
              <a:p>
                <a:r>
                  <a:rPr lang="en-US" dirty="0"/>
                  <a:t>Errors b/w data and global function: </a:t>
                </a:r>
                <a14:m>
                  <m:oMath xmlns:m="http://schemas.openxmlformats.org/officeDocument/2006/math">
                    <m:r>
                      <a:rPr lang="en-US" b="1" i="0" smtClean="0">
                        <a:latin typeface="Cambria Math" panose="02040503050406030204" pitchFamily="18" charset="0"/>
                      </a:rPr>
                      <m:t>𝐞</m:t>
                    </m:r>
                    <m:r>
                      <a:rPr lang="en-US" b="0" i="1" smtClean="0">
                        <a:latin typeface="Cambria Math" panose="02040503050406030204" pitchFamily="18" charset="0"/>
                      </a:rPr>
                      <m:t>=</m:t>
                    </m:r>
                    <m:r>
                      <a:rPr lang="en-US" b="1" i="0" smtClean="0">
                        <a:latin typeface="Cambria Math" panose="02040503050406030204" pitchFamily="18" charset="0"/>
                      </a:rPr>
                      <m:t>𝐲</m:t>
                    </m:r>
                    <m:r>
                      <a:rPr lang="en-US" b="0" i="1" smtClean="0">
                        <a:latin typeface="Cambria Math" panose="02040503050406030204" pitchFamily="18" charset="0"/>
                      </a:rPr>
                      <m:t>−</m:t>
                    </m:r>
                    <m:r>
                      <a:rPr lang="en-US" b="1" i="0" smtClean="0">
                        <a:latin typeface="Cambria Math" panose="02040503050406030204" pitchFamily="18" charset="0"/>
                      </a:rPr>
                      <m:t>𝐗</m:t>
                    </m:r>
                    <m:r>
                      <a:rPr lang="en-US" b="1" i="0" smtClean="0">
                        <a:latin typeface="Cambria Math" panose="02040503050406030204" pitchFamily="18" charset="0"/>
                      </a:rPr>
                      <m:t>𝛃</m:t>
                    </m:r>
                  </m:oMath>
                </a14:m>
                <a:endParaRPr lang="en-US" b="1" dirty="0"/>
              </a:p>
              <a:p>
                <a:endParaRPr lang="en-US" dirty="0"/>
              </a:p>
              <a:p>
                <a:endParaRPr lang="en-US" dirty="0"/>
              </a:p>
              <a:p>
                <a:endParaRPr lang="en-US" dirty="0"/>
              </a:p>
              <a:p>
                <a:r>
                  <a:rPr lang="en-US" dirty="0"/>
                  <a:t>Assumption: error </a:t>
                </a:r>
                <a14:m>
                  <m:oMath xmlns:m="http://schemas.openxmlformats.org/officeDocument/2006/math">
                    <m:r>
                      <a:rPr lang="en-US" b="1" i="0" smtClean="0">
                        <a:latin typeface="Cambria Math" panose="02040503050406030204" pitchFamily="18" charset="0"/>
                      </a:rPr>
                      <m:t>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(0,</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and correlation between data</a:t>
                </a:r>
              </a:p>
              <a:p>
                <a:r>
                  <a:rPr lang="en-US" dirty="0">
                    <a:solidFill>
                      <a:srgbClr val="FF0000"/>
                    </a:solidFill>
                  </a:rPr>
                  <a:t>Maximum likelihood estimate </a:t>
                </a:r>
                <a:r>
                  <a:rPr lang="en-US" dirty="0"/>
                  <a:t>(MSE)</a:t>
                </a:r>
              </a:p>
              <a:p>
                <a:pPr lvl="1"/>
                <a:r>
                  <a:rPr lang="en-US" dirty="0">
                    <a:solidFill>
                      <a:srgbClr val="FF0000"/>
                    </a:solidFill>
                  </a:rPr>
                  <a:t>Likelihood</a:t>
                </a:r>
                <a:r>
                  <a:rPr lang="en-US" dirty="0"/>
                  <a:t>: PDF of getting data </a:t>
                </a:r>
                <a14:m>
                  <m:oMath xmlns:m="http://schemas.openxmlformats.org/officeDocument/2006/math">
                    <m:r>
                      <a:rPr lang="en-US" b="1" i="0" smtClean="0">
                        <a:latin typeface="Cambria Math" panose="02040503050406030204" pitchFamily="18" charset="0"/>
                      </a:rPr>
                      <m:t>𝐲</m:t>
                    </m:r>
                  </m:oMath>
                </a14:m>
                <a:r>
                  <a:rPr lang="en-US" dirty="0"/>
                  <a:t> for given parameters, </a:t>
                </a:r>
                <a14:m>
                  <m:oMath xmlns:m="http://schemas.openxmlformats.org/officeDocument/2006/math">
                    <m:r>
                      <a:rPr lang="en-US" b="1" i="0" smtClean="0">
                        <a:latin typeface="Cambria Math" panose="02040503050406030204" pitchFamily="18" charset="0"/>
                      </a:rPr>
                      <m:t>𝛃</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endParaRPr lang="en-US" dirty="0"/>
              </a:p>
            </p:txBody>
          </p:sp>
        </mc:Choice>
        <mc:Fallback xmlns="">
          <p:sp>
            <p:nvSpPr>
              <p:cNvPr id="2" name="Text Placeholder 1">
                <a:extLst>
                  <a:ext uri="{FF2B5EF4-FFF2-40B4-BE49-F238E27FC236}">
                    <a16:creationId xmlns:a16="http://schemas.microsoft.com/office/drawing/2014/main" id="{ED88CA9F-CCA3-4966-9D31-40DEC0EBE06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3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30D6848-14FE-4181-91D3-06EE84C0FC22}"/>
              </a:ext>
            </a:extLst>
          </p:cNvPr>
          <p:cNvSpPr>
            <a:spLocks noGrp="1"/>
          </p:cNvSpPr>
          <p:nvPr>
            <p:ph type="title"/>
          </p:nvPr>
        </p:nvSpPr>
        <p:spPr/>
        <p:txBody>
          <a:bodyPr>
            <a:normAutofit fontScale="90000"/>
          </a:bodyPr>
          <a:lstStyle/>
          <a:p>
            <a:r>
              <a:rPr lang="en-US" dirty="0"/>
              <a:t>Global Function and Distribution of Errors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5B9F2A-7B18-EE0A-8732-2D095F714B70}"/>
                  </a:ext>
                </a:extLst>
              </p:cNvPr>
              <p:cNvSpPr txBox="1"/>
              <p:nvPr/>
            </p:nvSpPr>
            <p:spPr>
              <a:xfrm>
                <a:off x="1087438" y="1850572"/>
                <a:ext cx="7015254" cy="1509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e>
                                  </m:mr>
                                </m:m>
                              </m:e>
                            </m:m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b>
                                      </m:sSub>
                                    </m:e>
                                  </m:mr>
                                </m:m>
                              </m:e>
                            </m:mr>
                          </m:m>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1</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2</m:t>
                                          </m:r>
                                        </m:sub>
                                      </m:sSub>
                                    </m:e>
                                  </m:mr>
                                </m:m>
                              </m:e>
                            </m:m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b>
                                      </m:sSub>
                                    </m:e>
                                  </m:mr>
                                </m:m>
                              </m:e>
                            </m:mr>
                          </m:m>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𝜉</m:t>
                                          </m:r>
                                        </m:e>
                                        <m:sub>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1</m:t>
                                              </m:r>
                                            </m:sub>
                                          </m:sSub>
                                        </m:e>
                                      </m:d>
                                    </m:e>
                                    <m:e>
                                      <m:sSub>
                                        <m:sSubPr>
                                          <m:ctrlPr>
                                            <a:rPr lang="en-US" sz="2000" i="1">
                                              <a:latin typeface="Cambria Math" panose="02040503050406030204" pitchFamily="18" charset="0"/>
                                            </a:rPr>
                                          </m:ctrlPr>
                                        </m:sSubPr>
                                        <m:e>
                                          <m:r>
                                            <a:rPr lang="en-US" sz="2000" i="1">
                                              <a:latin typeface="Cambria Math" panose="02040503050406030204" pitchFamily="18" charset="0"/>
                                            </a:rPr>
                                            <m:t>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1</m:t>
                                              </m:r>
                                            </m:sub>
                                          </m:sSub>
                                        </m:e>
                                      </m:d>
                                    </m:e>
                                  </m:mr>
                                  <m:mr>
                                    <m:e>
                                      <m:sSub>
                                        <m:sSubPr>
                                          <m:ctrlPr>
                                            <a:rPr lang="en-US" sz="2000" i="1">
                                              <a:latin typeface="Cambria Math" panose="02040503050406030204" pitchFamily="18" charset="0"/>
                                            </a:rPr>
                                          </m:ctrlPr>
                                        </m:sSubPr>
                                        <m:e>
                                          <m:r>
                                            <a:rPr lang="en-US" sz="2000" i="1">
                                              <a:latin typeface="Cambria Math" panose="02040503050406030204" pitchFamily="18" charset="0"/>
                                            </a:rPr>
                                            <m:t>𝜉</m:t>
                                          </m:r>
                                        </m:e>
                                        <m:sub>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2</m:t>
                                              </m:r>
                                            </m:sub>
                                          </m:sSub>
                                        </m:e>
                                      </m:d>
                                    </m:e>
                                    <m:e>
                                      <m:sSub>
                                        <m:sSubPr>
                                          <m:ctrlPr>
                                            <a:rPr lang="en-US" sz="2000" i="1">
                                              <a:latin typeface="Cambria Math" panose="02040503050406030204" pitchFamily="18" charset="0"/>
                                            </a:rPr>
                                          </m:ctrlPr>
                                        </m:sSubPr>
                                        <m:e>
                                          <m:r>
                                            <a:rPr lang="en-US" sz="2000" i="1">
                                              <a:latin typeface="Cambria Math" panose="02040503050406030204" pitchFamily="18" charset="0"/>
                                            </a:rPr>
                                            <m:t>𝜉</m:t>
                                          </m:r>
                                        </m:e>
                                        <m:sub>
                                          <m:r>
                                            <a:rPr lang="en-US" sz="2000" b="0" i="1" smtClean="0">
                                              <a:latin typeface="Cambria Math" panose="02040503050406030204" pitchFamily="18" charset="0"/>
                                            </a:rPr>
                                            <m:t>2</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2</m:t>
                                              </m:r>
                                            </m:sub>
                                          </m:sSub>
                                        </m:e>
                                      </m:d>
                                    </m:e>
                                  </m:mr>
                                </m:m>
                              </m:e>
                              <m:e>
                                <m:m>
                                  <m:mPr>
                                    <m:mcs>
                                      <m:mc>
                                        <m:mcPr>
                                          <m:count m:val="2"/>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e>
                                    <m:e>
                                      <m:sSub>
                                        <m:sSubPr>
                                          <m:ctrlPr>
                                            <a:rPr lang="en-US" sz="2000" i="1">
                                              <a:latin typeface="Cambria Math" panose="02040503050406030204" pitchFamily="18" charset="0"/>
                                            </a:rPr>
                                          </m:ctrlPr>
                                        </m:sSubPr>
                                        <m:e>
                                          <m:r>
                                            <a:rPr lang="en-US" sz="2000" i="1">
                                              <a:latin typeface="Cambria Math" panose="02040503050406030204" pitchFamily="18" charset="0"/>
                                            </a:rPr>
                                            <m:t>𝜉</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𝑝</m:t>
                                              </m:r>
                                            </m:sub>
                                          </m:sSub>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1</m:t>
                                              </m:r>
                                            </m:sub>
                                          </m:sSub>
                                        </m:e>
                                      </m:d>
                                    </m:e>
                                  </m:mr>
                                  <m:mr>
                                    <m:e>
                                      <m:r>
                                        <a:rPr lang="en-US" sz="2000" i="1">
                                          <a:latin typeface="Cambria Math" panose="02040503050406030204" pitchFamily="18" charset="0"/>
                                        </a:rPr>
                                        <m:t>⋯</m:t>
                                      </m:r>
                                    </m:e>
                                    <m:e>
                                      <m:sSub>
                                        <m:sSubPr>
                                          <m:ctrlPr>
                                            <a:rPr lang="en-US" sz="2000" i="1">
                                              <a:latin typeface="Cambria Math" panose="02040503050406030204" pitchFamily="18" charset="0"/>
                                            </a:rPr>
                                          </m:ctrlPr>
                                        </m:sSubPr>
                                        <m:e>
                                          <m:r>
                                            <a:rPr lang="en-US" sz="2000" i="1">
                                              <a:latin typeface="Cambria Math" panose="02040503050406030204" pitchFamily="18" charset="0"/>
                                            </a:rPr>
                                            <m:t>𝜉</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𝑝</m:t>
                                              </m:r>
                                            </m:sub>
                                          </m:sSub>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2</m:t>
                                              </m:r>
                                            </m:sub>
                                          </m:sSub>
                                        </m:e>
                                      </m:d>
                                    </m:e>
                                  </m:mr>
                                </m:m>
                              </m:e>
                            </m:mr>
                            <m:mr>
                              <m:e>
                                <m:m>
                                  <m:mPr>
                                    <m:mcs>
                                      <m:mc>
                                        <m:mcPr>
                                          <m:count m:val="2"/>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e>
                                    <m:e>
                                      <m:r>
                                        <a:rPr lang="en-US" sz="2000" i="1">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𝜉</m:t>
                                          </m:r>
                                        </m:e>
                                        <m:sub>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b>
                                      </m:sSub>
                                      <m:r>
                                        <a:rPr lang="en-US" sz="2000" b="0" i="1" smtClean="0">
                                          <a:latin typeface="Cambria Math" panose="02040503050406030204" pitchFamily="18" charset="0"/>
                                        </a:rPr>
                                        <m:t>)</m:t>
                                      </m:r>
                                      <m:r>
                                        <a:rPr lang="en-US" sz="2000" i="1" smtClean="0">
                                          <a:latin typeface="Cambria Math" panose="02040503050406030204" pitchFamily="18" charset="0"/>
                                        </a:rPr>
                                        <m:t> </m:t>
                                      </m:r>
                                    </m:e>
                                    <m:e>
                                      <m:sSub>
                                        <m:sSubPr>
                                          <m:ctrlPr>
                                            <a:rPr lang="en-US" sz="2000" i="1">
                                              <a:latin typeface="Cambria Math" panose="02040503050406030204" pitchFamily="18" charset="0"/>
                                            </a:rPr>
                                          </m:ctrlPr>
                                        </m:sSubPr>
                                        <m:e>
                                          <m:r>
                                            <a:rPr lang="en-US" sz="2000" i="1">
                                              <a:latin typeface="Cambria Math" panose="02040503050406030204" pitchFamily="18" charset="0"/>
                                            </a:rPr>
                                            <m:t>𝜉</m:t>
                                          </m:r>
                                        </m:e>
                                        <m:sub>
                                          <m:r>
                                            <a:rPr lang="en-US" sz="2000" b="0" i="1" smtClean="0">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b>
                                      </m:sSub>
                                      <m:r>
                                        <a:rPr lang="en-US" sz="2000" i="1">
                                          <a:latin typeface="Cambria Math" panose="02040503050406030204" pitchFamily="18" charset="0"/>
                                        </a:rPr>
                                        <m:t>)</m:t>
                                      </m:r>
                                      <m:r>
                                        <a:rPr lang="en-US" sz="2000" i="1" smtClean="0">
                                          <a:latin typeface="Cambria Math" panose="02040503050406030204" pitchFamily="18" charset="0"/>
                                        </a:rPr>
                                        <m:t> </m:t>
                                      </m:r>
                                    </m:e>
                                  </m:mr>
                                </m:m>
                              </m:e>
                              <m:e>
                                <m:m>
                                  <m:mPr>
                                    <m:mcs>
                                      <m:mc>
                                        <m:mcPr>
                                          <m:count m:val="2"/>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e>
                                    <m:e>
                                      <m:r>
                                        <a:rPr lang="en-US" sz="2000" i="1">
                                          <a:latin typeface="Cambria Math" panose="02040503050406030204" pitchFamily="18" charset="0"/>
                                        </a:rPr>
                                        <m:t>⋮</m:t>
                                      </m:r>
                                    </m:e>
                                  </m:mr>
                                  <m:mr>
                                    <m:e>
                                      <m:r>
                                        <a:rPr lang="en-US" sz="2000" i="1">
                                          <a:latin typeface="Cambria Math" panose="02040503050406030204" pitchFamily="18" charset="0"/>
                                        </a:rPr>
                                        <m:t>⋯</m:t>
                                      </m:r>
                                    </m:e>
                                    <m:e>
                                      <m:sSub>
                                        <m:sSubPr>
                                          <m:ctrlPr>
                                            <a:rPr lang="en-US" sz="2000" i="1">
                                              <a:latin typeface="Cambria Math" panose="02040503050406030204" pitchFamily="18" charset="0"/>
                                            </a:rPr>
                                          </m:ctrlPr>
                                        </m:sSubPr>
                                        <m:e>
                                          <m:r>
                                            <a:rPr lang="en-US" sz="2000" i="1">
                                              <a:latin typeface="Cambria Math" panose="02040503050406030204" pitchFamily="18" charset="0"/>
                                            </a:rPr>
                                            <m:t>𝜉</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𝑝</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b>
                                      </m:sSub>
                                      <m:r>
                                        <a:rPr lang="en-US" sz="2000" i="1">
                                          <a:latin typeface="Cambria Math" panose="02040503050406030204" pitchFamily="18" charset="0"/>
                                        </a:rPr>
                                        <m:t>)</m:t>
                                      </m:r>
                                      <m:r>
                                        <a:rPr lang="en-US" sz="2000" i="1" smtClean="0">
                                          <a:latin typeface="Cambria Math" panose="02040503050406030204" pitchFamily="18" charset="0"/>
                                        </a:rPr>
                                        <m:t> </m:t>
                                      </m:r>
                                    </m:e>
                                  </m:mr>
                                </m:m>
                              </m:e>
                            </m:mr>
                          </m:m>
                        </m:e>
                      </m:d>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1</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2</m:t>
                                          </m:r>
                                        </m:sub>
                                      </m:sSub>
                                    </m:e>
                                  </m:mr>
                                </m:m>
                              </m:e>
                            </m:m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𝑝</m:t>
                                              </m:r>
                                            </m:sub>
                                          </m:sSub>
                                        </m:sub>
                                      </m:sSub>
                                    </m:e>
                                  </m:mr>
                                </m:m>
                              </m:e>
                            </m:mr>
                          </m:m>
                        </m:e>
                      </m:d>
                    </m:oMath>
                  </m:oMathPara>
                </a14:m>
                <a:endParaRPr lang="en-US" sz="2800" dirty="0"/>
              </a:p>
            </p:txBody>
          </p:sp>
        </mc:Choice>
        <mc:Fallback xmlns="">
          <p:sp>
            <p:nvSpPr>
              <p:cNvPr id="4" name="TextBox 3">
                <a:extLst>
                  <a:ext uri="{FF2B5EF4-FFF2-40B4-BE49-F238E27FC236}">
                    <a16:creationId xmlns:a16="http://schemas.microsoft.com/office/drawing/2014/main" id="{335B9F2A-7B18-EE0A-8732-2D095F714B70}"/>
                  </a:ext>
                </a:extLst>
              </p:cNvPr>
              <p:cNvSpPr txBox="1">
                <a:spLocks noRot="1" noChangeAspect="1" noMove="1" noResize="1" noEditPoints="1" noAdjustHandles="1" noChangeArrowheads="1" noChangeShapeType="1" noTextEdit="1"/>
              </p:cNvSpPr>
              <p:nvPr/>
            </p:nvSpPr>
            <p:spPr>
              <a:xfrm>
                <a:off x="1087438" y="1850572"/>
                <a:ext cx="7015254" cy="15097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A59055-E001-075B-2DB7-FFD459EE2A68}"/>
                  </a:ext>
                </a:extLst>
              </p:cNvPr>
              <p:cNvSpPr txBox="1"/>
              <p:nvPr/>
            </p:nvSpPr>
            <p:spPr>
              <a:xfrm>
                <a:off x="1076411" y="5472946"/>
                <a:ext cx="6954340"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b="1" i="1">
                          <a:latin typeface="Cambria Math" panose="02040503050406030204" pitchFamily="18" charset="0"/>
                        </a:rPr>
                        <m:t>𝐲</m:t>
                      </m:r>
                      <m:r>
                        <a:rPr lang="en-US" sz="2000" i="1">
                          <a:latin typeface="Cambria Math" panose="02040503050406030204" pitchFamily="18" charset="0"/>
                        </a:rPr>
                        <m:t>|</m:t>
                      </m:r>
                      <m:r>
                        <a:rPr lang="en-US" sz="2000" b="1">
                          <a:latin typeface="Cambria Math" panose="02040503050406030204" pitchFamily="18" charset="0"/>
                        </a:rPr>
                        <m:t>𝛉</m:t>
                      </m:r>
                      <m:r>
                        <a:rPr lang="en-US" sz="2000" b="1">
                          <a:latin typeface="Cambria Math" panose="02040503050406030204" pitchFamily="18" charset="0"/>
                        </a:rPr>
                        <m:t>,</m:t>
                      </m:r>
                      <m:r>
                        <a:rPr lang="en-US" sz="2000" b="1" i="1">
                          <a:latin typeface="Cambria Math" panose="02040503050406030204" pitchFamily="18" charset="0"/>
                        </a:rPr>
                        <m:t>𝛃</m:t>
                      </m:r>
                      <m:r>
                        <a:rPr lang="en-US" sz="2000" b="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𝜋</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e>
                                  </m:d>
                                </m:e>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sSup>
                              <m:d>
                                <m:dPr>
                                  <m:begChr m:val="|"/>
                                  <m:endChr m:val="|"/>
                                  <m:ctrlPr>
                                    <a:rPr lang="en-US" sz="2000" i="1">
                                      <a:latin typeface="Cambria Math" panose="02040503050406030204" pitchFamily="18" charset="0"/>
                                    </a:rPr>
                                  </m:ctrlPr>
                                </m:dPr>
                                <m:e>
                                  <m:r>
                                    <a:rPr lang="en-US" sz="2000" b="1" i="1">
                                      <a:latin typeface="Cambria Math" panose="02040503050406030204" pitchFamily="18" charset="0"/>
                                    </a:rPr>
                                    <m:t>𝐑</m:t>
                                  </m:r>
                                </m:e>
                              </m:d>
                            </m:e>
                          </m:rad>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exp</m:t>
                          </m:r>
                        </m:fName>
                        <m:e>
                          <m:d>
                            <m:dPr>
                              <m:ctrlPr>
                                <a:rPr lang="en-US" sz="2000" i="1">
                                  <a:latin typeface="Cambria Math" panose="02040503050406030204" pitchFamily="18" charset="0"/>
                                </a:rPr>
                              </m:ctrlPr>
                            </m:dPr>
                            <m:e>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𝛃</m:t>
                                          </m:r>
                                        </m:e>
                                      </m:d>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𝛃</m:t>
                                      </m:r>
                                    </m:e>
                                  </m:d>
                                </m:num>
                                <m:den>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e>
                          </m:d>
                        </m:e>
                      </m:func>
                    </m:oMath>
                  </m:oMathPara>
                </a14:m>
                <a:endParaRPr lang="en-US" sz="2800" dirty="0"/>
              </a:p>
            </p:txBody>
          </p:sp>
        </mc:Choice>
        <mc:Fallback xmlns="">
          <p:sp>
            <p:nvSpPr>
              <p:cNvPr id="9" name="TextBox 8">
                <a:extLst>
                  <a:ext uri="{FF2B5EF4-FFF2-40B4-BE49-F238E27FC236}">
                    <a16:creationId xmlns:a16="http://schemas.microsoft.com/office/drawing/2014/main" id="{F3A59055-E001-075B-2DB7-FFD459EE2A68}"/>
                  </a:ext>
                </a:extLst>
              </p:cNvPr>
              <p:cNvSpPr txBox="1">
                <a:spLocks noRot="1" noChangeAspect="1" noMove="1" noResize="1" noEditPoints="1" noAdjustHandles="1" noChangeArrowheads="1" noChangeShapeType="1" noTextEdit="1"/>
              </p:cNvSpPr>
              <p:nvPr/>
            </p:nvSpPr>
            <p:spPr>
              <a:xfrm>
                <a:off x="1076411" y="5472946"/>
                <a:ext cx="6954340" cy="84696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8446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37928BE-FC2C-8525-7F15-AF00B9F4728D}"/>
                  </a:ext>
                </a:extLst>
              </p:cNvPr>
              <p:cNvSpPr>
                <a:spLocks noGrp="1"/>
              </p:cNvSpPr>
              <p:nvPr>
                <p:ph type="body" sz="quarter" idx="10"/>
              </p:nvPr>
            </p:nvSpPr>
            <p:spPr/>
            <p:txBody>
              <a:bodyPr/>
              <a:lstStyle/>
              <a:p>
                <a:r>
                  <a:rPr lang="en-US" dirty="0"/>
                  <a:t>Likelihood function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b="1" i="1">
                        <a:latin typeface="Cambria Math" panose="02040503050406030204" pitchFamily="18" charset="0"/>
                      </a:rPr>
                      <m:t>𝐲</m:t>
                    </m:r>
                    <m:r>
                      <a:rPr lang="en-US" i="1">
                        <a:latin typeface="Cambria Math" panose="02040503050406030204" pitchFamily="18" charset="0"/>
                      </a:rPr>
                      <m:t>|</m:t>
                    </m:r>
                    <m:r>
                      <a:rPr lang="en-US" b="1" i="1">
                        <a:latin typeface="Cambria Math" panose="02040503050406030204" pitchFamily="18" charset="0"/>
                      </a:rPr>
                      <m:t>𝛃</m:t>
                    </m:r>
                    <m:r>
                      <a:rPr lang="en-US" b="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oMath>
                </a14:m>
                <a:endParaRPr lang="en-US" dirty="0"/>
              </a:p>
              <a:p>
                <a:pPr lvl="1"/>
                <a:r>
                  <a:rPr lang="en-US" dirty="0"/>
                  <a:t>multiplication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Gaussian distributions. </a:t>
                </a:r>
                <a14:m>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𝑹</m:t>
                        </m:r>
                      </m:e>
                    </m:d>
                  </m:oMath>
                </a14:m>
                <a:r>
                  <a:rPr lang="en-US" dirty="0"/>
                  <a:t>: determinant of </a:t>
                </a:r>
                <a14:m>
                  <m:oMath xmlns:m="http://schemas.openxmlformats.org/officeDocument/2006/math">
                    <m:r>
                      <a:rPr lang="en-US" b="1" i="1" smtClean="0">
                        <a:latin typeface="Cambria Math" panose="02040503050406030204" pitchFamily="18" charset="0"/>
                      </a:rPr>
                      <m:t>𝑹</m:t>
                    </m:r>
                  </m:oMath>
                </a14:m>
                <a:endParaRPr lang="en-US" b="1" dirty="0"/>
              </a:p>
              <a:p>
                <a:r>
                  <a:rPr lang="en-US" dirty="0">
                    <a:solidFill>
                      <a:srgbClr val="0000FF"/>
                    </a:solidFill>
                  </a:rPr>
                  <a:t>Maximum likelihood estimate </a:t>
                </a:r>
                <a:r>
                  <a:rPr lang="en-US" dirty="0"/>
                  <a:t>(MLE)</a:t>
                </a:r>
              </a:p>
              <a:p>
                <a:pPr lvl="1"/>
                <a:r>
                  <a:rPr lang="en-US" dirty="0"/>
                  <a:t>Want to find </a:t>
                </a:r>
                <a14:m>
                  <m:oMath xmlns:m="http://schemas.openxmlformats.org/officeDocument/2006/math">
                    <m:r>
                      <a:rPr lang="en-US" b="1" i="0" smtClean="0">
                        <a:latin typeface="Cambria Math" panose="02040503050406030204" pitchFamily="18" charset="0"/>
                      </a:rPr>
                      <m:t>𝛉</m:t>
                    </m:r>
                  </m:oMath>
                </a14:m>
                <a:r>
                  <a:rPr lang="en-US" dirty="0"/>
                  <a:t>, </a:t>
                </a:r>
                <a14:m>
                  <m:oMath xmlns:m="http://schemas.openxmlformats.org/officeDocument/2006/math">
                    <m:r>
                      <a:rPr lang="en-US" b="1" i="1">
                        <a:latin typeface="Cambria Math" panose="02040503050406030204" pitchFamily="18" charset="0"/>
                      </a:rPr>
                      <m:t>𝛃</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oMath>
                </a14:m>
                <a:r>
                  <a:rPr lang="en-US" dirty="0"/>
                  <a:t>, which maximize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b="1" i="1">
                        <a:latin typeface="Cambria Math" panose="02040503050406030204" pitchFamily="18" charset="0"/>
                      </a:rPr>
                      <m:t>𝐲</m:t>
                    </m:r>
                    <m:r>
                      <a:rPr lang="en-US" i="1">
                        <a:latin typeface="Cambria Math" panose="02040503050406030204" pitchFamily="18" charset="0"/>
                      </a:rPr>
                      <m:t>|</m:t>
                    </m:r>
                    <m:r>
                      <a:rPr lang="en-US" b="1">
                        <a:latin typeface="Cambria Math" panose="02040503050406030204" pitchFamily="18" charset="0"/>
                      </a:rPr>
                      <m:t>𝛉</m:t>
                    </m:r>
                    <m:r>
                      <a:rPr lang="en-US" b="1" i="0" smtClean="0">
                        <a:latin typeface="Cambria Math" panose="02040503050406030204" pitchFamily="18" charset="0"/>
                      </a:rPr>
                      <m:t>,</m:t>
                    </m:r>
                    <m:r>
                      <a:rPr lang="en-US" b="1" i="1">
                        <a:latin typeface="Cambria Math" panose="02040503050406030204" pitchFamily="18" charset="0"/>
                      </a:rPr>
                      <m:t>𝛃</m:t>
                    </m:r>
                    <m:r>
                      <a:rPr lang="en-US" b="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oMath>
                </a14:m>
                <a:endParaRPr lang="en-US" dirty="0"/>
              </a:p>
              <a:p>
                <a:pPr lvl="1"/>
                <a:r>
                  <a:rPr lang="en-US" dirty="0"/>
                  <a:t>Compared to linear regression, the main difference is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𝐑</m:t>
                        </m:r>
                      </m:e>
                      <m:sup>
                        <m:r>
                          <a:rPr lang="en-US" b="0" i="1" smtClean="0">
                            <a:latin typeface="Cambria Math" panose="02040503050406030204" pitchFamily="18" charset="0"/>
                          </a:rPr>
                          <m:t>−1</m:t>
                        </m:r>
                      </m:sup>
                    </m:sSup>
                  </m:oMath>
                </a14:m>
                <a:r>
                  <a:rPr lang="en-US" dirty="0"/>
                  <a:t>, but it yields a significantly different estimate</a:t>
                </a:r>
              </a:p>
              <a:p>
                <a:pPr lvl="1"/>
                <a:r>
                  <a:rPr lang="en-US" dirty="0"/>
                  <a:t>Max. location may not be achieved at min. errors</a:t>
                </a:r>
              </a:p>
              <a:p>
                <a:pPr lvl="1"/>
                <a:r>
                  <a:rPr lang="en-US" dirty="0"/>
                  <a:t>MLE is to find </a:t>
                </a:r>
                <a14:m>
                  <m:oMath xmlns:m="http://schemas.openxmlformats.org/officeDocument/2006/math">
                    <m:r>
                      <a:rPr lang="en-US" b="1">
                        <a:latin typeface="Cambria Math" panose="02040503050406030204" pitchFamily="18" charset="0"/>
                      </a:rPr>
                      <m:t>𝛉</m:t>
                    </m:r>
                  </m:oMath>
                </a14:m>
                <a:r>
                  <a:rPr lang="en-US" dirty="0"/>
                  <a:t> that make the differences in samples and the correlation matrix consistent with correlation</a:t>
                </a:r>
              </a:p>
              <a:p>
                <a:pPr lvl="1"/>
                <a:r>
                  <a:rPr lang="en-US" dirty="0"/>
                  <a:t>Note that the differences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rPr>
                          <m:t>𝐲</m:t>
                        </m:r>
                        <m:r>
                          <a:rPr lang="en-US" i="1">
                            <a:latin typeface="Cambria Math" panose="02040503050406030204" pitchFamily="18" charset="0"/>
                          </a:rPr>
                          <m:t>−</m:t>
                        </m:r>
                        <m:r>
                          <a:rPr lang="en-US" b="1" i="1">
                            <a:latin typeface="Cambria Math" panose="02040503050406030204" pitchFamily="18" charset="0"/>
                          </a:rPr>
                          <m:t>𝐗</m:t>
                        </m:r>
                        <m:r>
                          <a:rPr lang="en-US" b="1" i="1">
                            <a:latin typeface="Cambria Math" panose="02040503050406030204" pitchFamily="18" charset="0"/>
                          </a:rPr>
                          <m:t>𝛃</m:t>
                        </m:r>
                      </m:e>
                    </m:d>
                  </m:oMath>
                </a14:m>
                <a:r>
                  <a:rPr lang="en-US" dirty="0"/>
                  <a:t> are in the output space, while the correlation is defined in the input space</a:t>
                </a:r>
              </a:p>
            </p:txBody>
          </p:sp>
        </mc:Choice>
        <mc:Fallback xmlns="">
          <p:sp>
            <p:nvSpPr>
              <p:cNvPr id="2" name="Text Placeholder 1">
                <a:extLst>
                  <a:ext uri="{FF2B5EF4-FFF2-40B4-BE49-F238E27FC236}">
                    <a16:creationId xmlns:a16="http://schemas.microsoft.com/office/drawing/2014/main" id="{637928BE-FC2C-8525-7F15-AF00B9F4728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4436FAC-DC20-FCFD-34BC-F8E4434A247E}"/>
              </a:ext>
            </a:extLst>
          </p:cNvPr>
          <p:cNvSpPr>
            <a:spLocks noGrp="1"/>
          </p:cNvSpPr>
          <p:nvPr>
            <p:ph type="title"/>
          </p:nvPr>
        </p:nvSpPr>
        <p:spPr/>
        <p:txBody>
          <a:bodyPr>
            <a:normAutofit fontScale="90000"/>
          </a:bodyPr>
          <a:lstStyle/>
          <a:p>
            <a:r>
              <a:rPr lang="en-US" dirty="0"/>
              <a:t>Likelihood Function</a:t>
            </a:r>
          </a:p>
        </p:txBody>
      </p:sp>
    </p:spTree>
    <p:extLst>
      <p:ext uri="{BB962C8B-B14F-4D97-AF65-F5344CB8AC3E}">
        <p14:creationId xmlns:p14="http://schemas.microsoft.com/office/powerpoint/2010/main" val="36179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9367E63-1F7E-74CB-B2BB-04AD49C8970B}"/>
                  </a:ext>
                </a:extLst>
              </p:cNvPr>
              <p:cNvSpPr>
                <a:spLocks noGrp="1"/>
              </p:cNvSpPr>
              <p:nvPr>
                <p:ph type="body" sz="quarter" idx="10"/>
              </p:nvPr>
            </p:nvSpPr>
            <p:spPr/>
            <p:txBody>
              <a:bodyPr/>
              <a:lstStyle/>
              <a:p>
                <a:r>
                  <a:rPr lang="en-US" dirty="0"/>
                  <a:t>Logarithmic likelihood (assume </a:t>
                </a:r>
                <a14:m>
                  <m:oMath xmlns:m="http://schemas.openxmlformats.org/officeDocument/2006/math">
                    <m:r>
                      <a:rPr lang="en-US" b="1">
                        <a:latin typeface="Cambria Math" panose="02040503050406030204" pitchFamily="18" charset="0"/>
                      </a:rPr>
                      <m:t>𝛉</m:t>
                    </m:r>
                  </m:oMath>
                </a14:m>
                <a:r>
                  <a:rPr lang="en-US" dirty="0"/>
                  <a:t> is known for now)</a:t>
                </a:r>
              </a:p>
              <a:p>
                <a:endParaRPr lang="en-US" dirty="0"/>
              </a:p>
              <a:p>
                <a:endParaRPr lang="en-US" dirty="0"/>
              </a:p>
              <a:p>
                <a:pPr lvl="1"/>
                <a:r>
                  <a:rPr lang="en-US" dirty="0"/>
                  <a:t>Second term penalizes the likelihood for a large variance of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endParaRPr lang="en-US" dirty="0"/>
              </a:p>
              <a:p>
                <a:pPr lvl="1"/>
                <a:r>
                  <a:rPr lang="en-US" dirty="0"/>
                  <a:t>Third term penalizes model complexity (decay fast), MLE prefers correlated model (smooth model)</a:t>
                </a:r>
              </a:p>
              <a:p>
                <a:pPr lvl="1"/>
                <a:r>
                  <a:rPr lang="en-US" dirty="0"/>
                  <a:t>Last term penalizes the lack of fitting samples (It will be shown later that this term is constant)</a:t>
                </a:r>
              </a:p>
              <a:p>
                <a:pPr lvl="1"/>
                <a:r>
                  <a:rPr lang="en-US" dirty="0">
                    <a:solidFill>
                      <a:srgbClr val="FF0000"/>
                    </a:solidFill>
                  </a:rPr>
                  <a:t>MLE: trade-off between fitting performance and simplicity of the Kriging model</a:t>
                </a:r>
              </a:p>
              <a:p>
                <a:pPr lvl="1"/>
                <a:r>
                  <a:rPr lang="en-US" dirty="0"/>
                  <a:t>Simple model = small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oMath>
                </a14:m>
                <a:r>
                  <a:rPr lang="en-US" dirty="0"/>
                  <a:t> and </a:t>
                </a:r>
                <a14:m>
                  <m:oMath xmlns:m="http://schemas.openxmlformats.org/officeDocument/2006/math">
                    <m:d>
                      <m:dPr>
                        <m:begChr m:val="|"/>
                        <m:endChr m:val="|"/>
                        <m:ctrlPr>
                          <a:rPr lang="en-US" i="1">
                            <a:latin typeface="Cambria Math" panose="02040503050406030204" pitchFamily="18" charset="0"/>
                          </a:rPr>
                        </m:ctrlPr>
                      </m:dPr>
                      <m:e>
                        <m:r>
                          <a:rPr lang="en-US" b="1" i="1">
                            <a:latin typeface="Cambria Math" panose="02040503050406030204" pitchFamily="18" charset="0"/>
                          </a:rPr>
                          <m:t>𝐑</m:t>
                        </m:r>
                      </m:e>
                    </m:d>
                  </m:oMath>
                </a14:m>
                <a:endParaRPr lang="en-US" dirty="0"/>
              </a:p>
              <a:p>
                <a:pPr lvl="1"/>
                <a:r>
                  <a:rPr lang="en-US" dirty="0"/>
                  <a:t>We will maximize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b="1" i="1">
                                <a:latin typeface="Cambria Math" panose="02040503050406030204" pitchFamily="18" charset="0"/>
                              </a:rPr>
                              <m:t>𝛃</m:t>
                            </m:r>
                            <m:r>
                              <a:rPr lang="en-US" b="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e>
                        </m:d>
                      </m:e>
                    </m:func>
                  </m:oMath>
                </a14:m>
                <a:r>
                  <a:rPr lang="en-US" dirty="0"/>
                  <a:t> only with 2nd and 3rd terms</a:t>
                </a:r>
              </a:p>
              <a:p>
                <a:endParaRPr lang="en-US" dirty="0"/>
              </a:p>
            </p:txBody>
          </p:sp>
        </mc:Choice>
        <mc:Fallback xmlns="">
          <p:sp>
            <p:nvSpPr>
              <p:cNvPr id="2" name="Text Placeholder 1">
                <a:extLst>
                  <a:ext uri="{FF2B5EF4-FFF2-40B4-BE49-F238E27FC236}">
                    <a16:creationId xmlns:a16="http://schemas.microsoft.com/office/drawing/2014/main" id="{49367E63-1F7E-74CB-B2BB-04AD49C8970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9221B9D-DEE2-35C2-C14B-88A03E9652F5}"/>
              </a:ext>
            </a:extLst>
          </p:cNvPr>
          <p:cNvSpPr>
            <a:spLocks noGrp="1"/>
          </p:cNvSpPr>
          <p:nvPr>
            <p:ph type="title"/>
          </p:nvPr>
        </p:nvSpPr>
        <p:spPr/>
        <p:txBody>
          <a:bodyPr>
            <a:normAutofit fontScale="90000"/>
          </a:bodyPr>
          <a:lstStyle/>
          <a:p>
            <a:r>
              <a:rPr lang="en-US" dirty="0"/>
              <a:t>Maximum Likelihood Estimate (MLE)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92EC373-A35E-7D4D-1889-D2D09AFB7F21}"/>
                  </a:ext>
                </a:extLst>
              </p:cNvPr>
              <p:cNvSpPr txBox="1"/>
              <p:nvPr/>
            </p:nvSpPr>
            <p:spPr>
              <a:xfrm>
                <a:off x="319315" y="1442713"/>
                <a:ext cx="8544775" cy="717761"/>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a:rPr lang="en-US" sz="2000" b="1" i="1">
                                  <a:latin typeface="Cambria Math" panose="02040503050406030204" pitchFamily="18" charset="0"/>
                                </a:rPr>
                                <m:t>𝛃</m:t>
                              </m:r>
                              <m:r>
                                <a:rPr lang="en-US" sz="2000" b="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r>
                                <a:rPr lang="en-US" sz="2000" i="1">
                                  <a:latin typeface="Cambria Math" panose="02040503050406030204" pitchFamily="18" charset="0"/>
                                </a:rPr>
                                <m:t>)</m:t>
                              </m:r>
                            </m:e>
                          </m:d>
                        </m:e>
                      </m:func>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num>
                        <m:den>
                          <m:r>
                            <a:rPr lang="en-US" sz="2000" i="1">
                              <a:latin typeface="Cambria Math" panose="02040503050406030204" pitchFamily="18" charset="0"/>
                            </a:rPr>
                            <m:t>2</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𝜋</m:t>
                              </m:r>
                            </m:e>
                          </m:d>
                        </m:e>
                      </m:func>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num>
                        <m:den>
                          <m:r>
                            <a:rPr lang="en-US" sz="2000" i="1">
                              <a:latin typeface="Cambria Math" panose="02040503050406030204" pitchFamily="18" charset="0"/>
                            </a:rPr>
                            <m:t>2</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e>
                          </m:d>
                        </m:e>
                      </m:fun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begChr m:val="|"/>
                              <m:endChr m:val="|"/>
                              <m:ctrlPr>
                                <a:rPr lang="en-US" sz="2000" i="1">
                                  <a:latin typeface="Cambria Math" panose="02040503050406030204" pitchFamily="18" charset="0"/>
                                </a:rPr>
                              </m:ctrlPr>
                            </m:dPr>
                            <m:e>
                              <m:r>
                                <a:rPr lang="en-US" sz="2000" b="1" i="1">
                                  <a:latin typeface="Cambria Math" panose="02040503050406030204" pitchFamily="18" charset="0"/>
                                </a:rPr>
                                <m:t>𝐑</m:t>
                              </m:r>
                            </m:e>
                          </m:d>
                        </m:e>
                      </m:func>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𝛃</m:t>
                                  </m:r>
                                </m:e>
                              </m:d>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𝛃</m:t>
                              </m:r>
                            </m:e>
                          </m:d>
                        </m:num>
                        <m:den>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oMath>
                  </m:oMathPara>
                </a14:m>
                <a:endParaRPr lang="en-US" sz="2800" dirty="0"/>
              </a:p>
            </p:txBody>
          </p:sp>
        </mc:Choice>
        <mc:Fallback xmlns="">
          <p:sp>
            <p:nvSpPr>
              <p:cNvPr id="14" name="TextBox 13">
                <a:extLst>
                  <a:ext uri="{FF2B5EF4-FFF2-40B4-BE49-F238E27FC236}">
                    <a16:creationId xmlns:a16="http://schemas.microsoft.com/office/drawing/2014/main" id="{892EC373-A35E-7D4D-1889-D2D09AFB7F21}"/>
                  </a:ext>
                </a:extLst>
              </p:cNvPr>
              <p:cNvSpPr txBox="1">
                <a:spLocks noRot="1" noChangeAspect="1" noMove="1" noResize="1" noEditPoints="1" noAdjustHandles="1" noChangeArrowheads="1" noChangeShapeType="1" noTextEdit="1"/>
              </p:cNvSpPr>
              <p:nvPr/>
            </p:nvSpPr>
            <p:spPr>
              <a:xfrm>
                <a:off x="319315" y="1442713"/>
                <a:ext cx="8544775" cy="717761"/>
              </a:xfrm>
              <a:prstGeom prst="rect">
                <a:avLst/>
              </a:prstGeom>
              <a:blipFill>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8290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0024271-7ECA-4A11-A453-9B598BE83846}"/>
              </a:ext>
            </a:extLst>
          </p:cNvPr>
          <p:cNvSpPr/>
          <p:nvPr/>
        </p:nvSpPr>
        <p:spPr>
          <a:xfrm>
            <a:off x="6163124" y="4347030"/>
            <a:ext cx="914400" cy="40011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87B943E-3C66-4D99-82A4-660278824371}"/>
                  </a:ext>
                </a:extLst>
              </p:cNvPr>
              <p:cNvSpPr>
                <a:spLocks noGrp="1"/>
              </p:cNvSpPr>
              <p:nvPr>
                <p:ph type="body" sz="quarter" idx="10"/>
              </p:nvPr>
            </p:nvSpPr>
            <p:spPr>
              <a:xfrm>
                <a:off x="304800" y="723682"/>
                <a:ext cx="8534400" cy="5626600"/>
              </a:xfrm>
            </p:spPr>
            <p:txBody>
              <a:bodyPr/>
              <a:lstStyle/>
              <a:p>
                <a:r>
                  <a:rPr lang="en-US" dirty="0"/>
                  <a:t>Stationary condition</a:t>
                </a:r>
              </a:p>
              <a:p>
                <a:endParaRPr lang="en-US" dirty="0"/>
              </a:p>
              <a:p>
                <a:pPr>
                  <a:spcAft>
                    <a:spcPts val="1800"/>
                  </a:spcAft>
                </a:pPr>
                <a:endParaRPr lang="en-US" dirty="0"/>
              </a:p>
              <a:p>
                <a:pPr>
                  <a:spcBef>
                    <a:spcPts val="3600"/>
                  </a:spcBef>
                </a:pPr>
                <a:r>
                  <a:rPr lang="en-US" dirty="0"/>
                  <a:t>Solve for </a:t>
                </a:r>
                <a14:m>
                  <m:oMath xmlns:m="http://schemas.openxmlformats.org/officeDocument/2006/math">
                    <m:r>
                      <a:rPr lang="en-US" b="1" i="0" smtClean="0">
                        <a:latin typeface="Cambria Math" panose="02040503050406030204" pitchFamily="18" charset="0"/>
                      </a:rPr>
                      <m:t>𝛃</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endParaRPr lang="en-US" dirty="0"/>
              </a:p>
              <a:p>
                <a:endParaRPr lang="en-US" dirty="0"/>
              </a:p>
              <a:p>
                <a:endParaRPr lang="en-US" dirty="0"/>
              </a:p>
              <a:p>
                <a:endParaRPr lang="en-US" dirty="0"/>
              </a:p>
              <a:p>
                <a:pPr lvl="1"/>
                <a:r>
                  <a:rPr lang="en-US" dirty="0"/>
                  <a:t>Estimated parameters depend on </a:t>
                </a:r>
                <a14:m>
                  <m:oMath xmlns:m="http://schemas.openxmlformats.org/officeDocument/2006/math">
                    <m:r>
                      <a:rPr lang="en-US" b="1" i="0" smtClean="0">
                        <a:latin typeface="Cambria Math" panose="02040503050406030204" pitchFamily="18" charset="0"/>
                      </a:rPr>
                      <m:t>𝐑</m:t>
                    </m:r>
                  </m:oMath>
                </a14:m>
                <a:r>
                  <a:rPr lang="en-US" dirty="0"/>
                  <a:t>, and thus, </a:t>
                </a:r>
                <a14:m>
                  <m:oMath xmlns:m="http://schemas.openxmlformats.org/officeDocument/2006/math">
                    <m:r>
                      <a:rPr lang="en-US" b="1" i="0" smtClean="0">
                        <a:latin typeface="Cambria Math" panose="02040503050406030204" pitchFamily="18" charset="0"/>
                      </a:rPr>
                      <m:t>𝛉</m:t>
                    </m:r>
                  </m:oMath>
                </a14:m>
                <a:endParaRPr lang="en-US" b="1" dirty="0"/>
              </a:p>
              <a:p>
                <a:pPr lvl="1"/>
                <a:r>
                  <a:rPr lang="en-US" dirty="0"/>
                  <a:t>Laster term of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b="1" i="1">
                        <a:latin typeface="Cambria Math" panose="02040503050406030204" pitchFamily="18" charset="0"/>
                      </a:rPr>
                      <m:t>𝛃</m:t>
                    </m:r>
                    <m:r>
                      <a:rPr lang="en-US" b="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 constant:</a:t>
                </a:r>
              </a:p>
            </p:txBody>
          </p:sp>
        </mc:Choice>
        <mc:Fallback xmlns="">
          <p:sp>
            <p:nvSpPr>
              <p:cNvPr id="2" name="Text Placeholder 1">
                <a:extLst>
                  <a:ext uri="{FF2B5EF4-FFF2-40B4-BE49-F238E27FC236}">
                    <a16:creationId xmlns:a16="http://schemas.microsoft.com/office/drawing/2014/main" id="{187B943E-3C66-4D99-82A4-660278824371}"/>
                  </a:ext>
                </a:extLst>
              </p:cNvPr>
              <p:cNvSpPr>
                <a:spLocks noGrp="1" noRot="1" noChangeAspect="1" noMove="1" noResize="1" noEditPoints="1" noAdjustHandles="1" noChangeArrowheads="1" noChangeShapeType="1" noTextEdit="1"/>
              </p:cNvSpPr>
              <p:nvPr>
                <p:ph type="body" sz="quarter" idx="10"/>
              </p:nvPr>
            </p:nvSpPr>
            <p:spPr>
              <a:xfrm>
                <a:off x="304800" y="723682"/>
                <a:ext cx="8534400" cy="5626600"/>
              </a:xfrm>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E6EB386-D4DD-4130-9CA2-E66E22A68F49}"/>
              </a:ext>
            </a:extLst>
          </p:cNvPr>
          <p:cNvSpPr>
            <a:spLocks noGrp="1"/>
          </p:cNvSpPr>
          <p:nvPr>
            <p:ph type="title"/>
          </p:nvPr>
        </p:nvSpPr>
        <p:spPr/>
        <p:txBody>
          <a:bodyPr>
            <a:normAutofit fontScale="90000"/>
          </a:bodyPr>
          <a:lstStyle/>
          <a:p>
            <a:r>
              <a:rPr lang="en-US" dirty="0"/>
              <a:t>Maximum Likelihood Estimate (MLE)</a:t>
            </a:r>
          </a:p>
        </p:txBody>
      </p:sp>
      <p:sp>
        <p:nvSpPr>
          <p:cNvPr id="4" name="Rectangle 2">
            <a:extLst>
              <a:ext uri="{FF2B5EF4-FFF2-40B4-BE49-F238E27FC236}">
                <a16:creationId xmlns:a16="http://schemas.microsoft.com/office/drawing/2014/main" id="{0D4FF3F7-3C0A-4AB0-890A-0815D9EA974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DA6793A2-8DD3-4BAD-8C7E-8D735FF1207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9B0BAD73-FFF5-4CAB-9BEC-DDDDFC99EB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Arrow: Right 10">
            <a:extLst>
              <a:ext uri="{FF2B5EF4-FFF2-40B4-BE49-F238E27FC236}">
                <a16:creationId xmlns:a16="http://schemas.microsoft.com/office/drawing/2014/main" id="{1AB25D13-6F8F-42AB-94BE-96AE4CE92D2E}"/>
              </a:ext>
            </a:extLst>
          </p:cNvPr>
          <p:cNvSpPr/>
          <p:nvPr/>
        </p:nvSpPr>
        <p:spPr>
          <a:xfrm flipH="1">
            <a:off x="4507174" y="3980126"/>
            <a:ext cx="464457" cy="254000"/>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3" name="TextBox 12">
            <a:extLst>
              <a:ext uri="{FF2B5EF4-FFF2-40B4-BE49-F238E27FC236}">
                <a16:creationId xmlns:a16="http://schemas.microsoft.com/office/drawing/2014/main" id="{AEC51604-2195-4CC0-BC0A-8079F40988C3}"/>
              </a:ext>
            </a:extLst>
          </p:cNvPr>
          <p:cNvSpPr txBox="1"/>
          <p:nvPr/>
        </p:nvSpPr>
        <p:spPr>
          <a:xfrm>
            <a:off x="4971631" y="3213110"/>
            <a:ext cx="2680542" cy="400110"/>
          </a:xfrm>
          <a:prstGeom prst="rect">
            <a:avLst/>
          </a:prstGeom>
          <a:noFill/>
        </p:spPr>
        <p:txBody>
          <a:bodyPr wrap="none" rtlCol="0">
            <a:spAutoFit/>
          </a:bodyPr>
          <a:lstStyle/>
          <a:p>
            <a:pPr algn="l"/>
            <a:r>
              <a:rPr lang="en-US" sz="2000" dirty="0"/>
              <a:t>PRS linear regression</a:t>
            </a:r>
          </a:p>
        </p:txBody>
      </p:sp>
      <p:sp>
        <p:nvSpPr>
          <p:cNvPr id="17" name="TextBox 16">
            <a:extLst>
              <a:ext uri="{FF2B5EF4-FFF2-40B4-BE49-F238E27FC236}">
                <a16:creationId xmlns:a16="http://schemas.microsoft.com/office/drawing/2014/main" id="{2DE80B73-86AF-4F76-B14D-720A4DDAF967}"/>
              </a:ext>
            </a:extLst>
          </p:cNvPr>
          <p:cNvSpPr txBox="1"/>
          <p:nvPr/>
        </p:nvSpPr>
        <p:spPr>
          <a:xfrm>
            <a:off x="5793016" y="4756711"/>
            <a:ext cx="2720617" cy="400110"/>
          </a:xfrm>
          <a:prstGeom prst="rect">
            <a:avLst/>
          </a:prstGeom>
          <a:noFill/>
        </p:spPr>
        <p:txBody>
          <a:bodyPr wrap="none" rtlCol="0">
            <a:spAutoFit/>
          </a:bodyPr>
          <a:lstStyle/>
          <a:p>
            <a:pPr algn="l"/>
            <a:r>
              <a:rPr lang="en-US" sz="2000" dirty="0"/>
              <a:t>For unbiased estimate</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9AD9986-150A-246F-39CC-14CC14456378}"/>
                  </a:ext>
                </a:extLst>
              </p:cNvPr>
              <p:cNvSpPr txBox="1"/>
              <p:nvPr/>
            </p:nvSpPr>
            <p:spPr>
              <a:xfrm>
                <a:off x="794985" y="1301354"/>
                <a:ext cx="3342390" cy="7696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r>
                                <a:rPr lang="en-US" sz="2000" i="1">
                                  <a:latin typeface="Cambria Math" panose="02040503050406030204" pitchFamily="18" charset="0"/>
                                </a:rPr>
                                <m:t>𝑓</m:t>
                              </m:r>
                            </m:e>
                          </m:func>
                        </m:num>
                        <m:den>
                          <m:r>
                            <a:rPr lang="en-US" sz="2000" i="1">
                              <a:latin typeface="Cambria Math" panose="02040503050406030204" pitchFamily="18" charset="0"/>
                            </a:rPr>
                            <m:t>𝜕</m:t>
                          </m:r>
                          <m:r>
                            <a:rPr lang="en-US" sz="2000" b="1" i="1">
                              <a:latin typeface="Cambria Math" panose="02040503050406030204" pitchFamily="18" charset="0"/>
                            </a:rPr>
                            <m:t>𝛃</m:t>
                          </m:r>
                        </m:den>
                      </m:f>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𝛃</m:t>
                              </m:r>
                            </m:e>
                          </m:d>
                        </m:num>
                        <m:den>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r>
                        <a:rPr lang="en-US" sz="2000" i="1">
                          <a:latin typeface="Cambria Math" panose="02040503050406030204" pitchFamily="18" charset="0"/>
                        </a:rPr>
                        <m:t>=0</m:t>
                      </m:r>
                    </m:oMath>
                  </m:oMathPara>
                </a14:m>
                <a:endParaRPr lang="en-US" sz="2800" dirty="0"/>
              </a:p>
            </p:txBody>
          </p:sp>
        </mc:Choice>
        <mc:Fallback xmlns="">
          <p:sp>
            <p:nvSpPr>
              <p:cNvPr id="19" name="TextBox 18">
                <a:extLst>
                  <a:ext uri="{FF2B5EF4-FFF2-40B4-BE49-F238E27FC236}">
                    <a16:creationId xmlns:a16="http://schemas.microsoft.com/office/drawing/2014/main" id="{89AD9986-150A-246F-39CC-14CC14456378}"/>
                  </a:ext>
                </a:extLst>
              </p:cNvPr>
              <p:cNvSpPr txBox="1">
                <a:spLocks noRot="1" noChangeAspect="1" noMove="1" noResize="1" noEditPoints="1" noAdjustHandles="1" noChangeArrowheads="1" noChangeShapeType="1" noTextEdit="1"/>
              </p:cNvSpPr>
              <p:nvPr/>
            </p:nvSpPr>
            <p:spPr>
              <a:xfrm>
                <a:off x="794985" y="1301354"/>
                <a:ext cx="3342390" cy="7696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8B2B14C-B32F-8F5A-8302-681DF2887BCE}"/>
                  </a:ext>
                </a:extLst>
              </p:cNvPr>
              <p:cNvSpPr txBox="1"/>
              <p:nvPr/>
            </p:nvSpPr>
            <p:spPr>
              <a:xfrm>
                <a:off x="794985" y="2075553"/>
                <a:ext cx="5276957" cy="7177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r>
                                <a:rPr lang="en-US" sz="2000" i="1">
                                  <a:latin typeface="Cambria Math" panose="02040503050406030204" pitchFamily="18" charset="0"/>
                                </a:rPr>
                                <m:t>𝑓</m:t>
                              </m:r>
                            </m:e>
                          </m:func>
                        </m:num>
                        <m:den>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num>
                        <m:den>
                          <m:r>
                            <a:rPr lang="en-US" sz="2000" i="1">
                              <a:latin typeface="Cambria Math" panose="02040503050406030204" pitchFamily="18" charset="0"/>
                            </a:rPr>
                            <m:t>2</m:t>
                          </m:r>
                        </m:den>
                      </m:f>
                      <m:f>
                        <m:fPr>
                          <m:ctrlPr>
                            <a:rPr lang="en-US" sz="2000" i="1">
                              <a:latin typeface="Cambria Math" panose="02040503050406030204" pitchFamily="18" charset="0"/>
                            </a:rPr>
                          </m:ctrlPr>
                        </m:fPr>
                        <m:num>
                          <m:r>
                            <a:rPr lang="en-US" sz="2000" i="1">
                              <a:latin typeface="Cambria Math" panose="02040503050406030204" pitchFamily="18" charset="0"/>
                            </a:rPr>
                            <m:t>1</m:t>
                          </m:r>
                        </m:num>
                        <m:den>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𝛃</m:t>
                                  </m:r>
                                </m:e>
                              </m:d>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𝛃</m:t>
                              </m:r>
                            </m:e>
                          </m:d>
                        </m:num>
                        <m:den>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4</m:t>
                              </m:r>
                            </m:sup>
                          </m:sSup>
                        </m:den>
                      </m:f>
                      <m:r>
                        <a:rPr lang="en-US" sz="2000" i="1">
                          <a:latin typeface="Cambria Math" panose="02040503050406030204" pitchFamily="18" charset="0"/>
                        </a:rPr>
                        <m:t>=0</m:t>
                      </m:r>
                    </m:oMath>
                  </m:oMathPara>
                </a14:m>
                <a:endParaRPr lang="en-US" sz="2800" dirty="0"/>
              </a:p>
            </p:txBody>
          </p:sp>
        </mc:Choice>
        <mc:Fallback xmlns="">
          <p:sp>
            <p:nvSpPr>
              <p:cNvPr id="21" name="TextBox 20">
                <a:extLst>
                  <a:ext uri="{FF2B5EF4-FFF2-40B4-BE49-F238E27FC236}">
                    <a16:creationId xmlns:a16="http://schemas.microsoft.com/office/drawing/2014/main" id="{28B2B14C-B32F-8F5A-8302-681DF2887BCE}"/>
                  </a:ext>
                </a:extLst>
              </p:cNvPr>
              <p:cNvSpPr txBox="1">
                <a:spLocks noRot="1" noChangeAspect="1" noMove="1" noResize="1" noEditPoints="1" noAdjustHandles="1" noChangeArrowheads="1" noChangeShapeType="1" noTextEdit="1"/>
              </p:cNvSpPr>
              <p:nvPr/>
            </p:nvSpPr>
            <p:spPr>
              <a:xfrm>
                <a:off x="794985" y="2075553"/>
                <a:ext cx="5276957" cy="717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EE1E12D-86F7-699B-D536-684C291BD351}"/>
                  </a:ext>
                </a:extLst>
              </p:cNvPr>
              <p:cNvSpPr txBox="1"/>
              <p:nvPr/>
            </p:nvSpPr>
            <p:spPr>
              <a:xfrm>
                <a:off x="791705" y="3427963"/>
                <a:ext cx="3389902" cy="1302857"/>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e>
                          </m:d>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𝐲</m:t>
                          </m:r>
                        </m:e>
                      </m:d>
                    </m:oMath>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e>
                              </m:d>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e>
                          </m:d>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𝑝</m:t>
                              </m:r>
                            </m:sub>
                          </m:sSub>
                        </m:den>
                      </m:f>
                    </m:oMath>
                  </m:oMathPara>
                </a14:m>
                <a:endParaRPr lang="en-US" sz="2800" dirty="0"/>
              </a:p>
            </p:txBody>
          </p:sp>
        </mc:Choice>
        <mc:Fallback xmlns="">
          <p:sp>
            <p:nvSpPr>
              <p:cNvPr id="25" name="TextBox 24">
                <a:extLst>
                  <a:ext uri="{FF2B5EF4-FFF2-40B4-BE49-F238E27FC236}">
                    <a16:creationId xmlns:a16="http://schemas.microsoft.com/office/drawing/2014/main" id="{4EE1E12D-86F7-699B-D536-684C291BD351}"/>
                  </a:ext>
                </a:extLst>
              </p:cNvPr>
              <p:cNvSpPr txBox="1">
                <a:spLocks noRot="1" noChangeAspect="1" noMove="1" noResize="1" noEditPoints="1" noAdjustHandles="1" noChangeArrowheads="1" noChangeShapeType="1" noTextEdit="1"/>
              </p:cNvSpPr>
              <p:nvPr/>
            </p:nvSpPr>
            <p:spPr>
              <a:xfrm>
                <a:off x="791705" y="3427963"/>
                <a:ext cx="3389902" cy="1302857"/>
              </a:xfrm>
              <a:prstGeom prst="rect">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BCE6E11-BF8E-EBEA-3AA1-AC51049B5182}"/>
                  </a:ext>
                </a:extLst>
              </p:cNvPr>
              <p:cNvSpPr txBox="1"/>
              <p:nvPr/>
            </p:nvSpPr>
            <p:spPr>
              <a:xfrm>
                <a:off x="5243372" y="3536982"/>
                <a:ext cx="2137060" cy="11771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b="1" i="1" dirty="0" smtClean="0">
                              <a:latin typeface="Cambria Math" panose="02040503050406030204" pitchFamily="18" charset="0"/>
                            </a:rPr>
                          </m:ctrlPr>
                        </m:mPr>
                        <m:mr>
                          <m:e>
                            <m:r>
                              <a:rPr lang="en-US" sz="2000" b="1" dirty="0">
                                <a:latin typeface="Cambria Math" panose="02040503050406030204" pitchFamily="18" charset="0"/>
                              </a:rPr>
                              <m:t>𝐛</m:t>
                            </m:r>
                            <m:r>
                              <a:rPr lang="en-US" sz="2000" b="0" i="0" dirty="0">
                                <a:latin typeface="Cambria Math" panose="02040503050406030204" pitchFamily="18" charset="0"/>
                              </a:rPr>
                              <m:t>=</m:t>
                            </m:r>
                            <m:sSup>
                              <m:sSupPr>
                                <m:ctrlPr>
                                  <a:rPr lang="en-US" sz="2000" b="0" i="1" dirty="0">
                                    <a:latin typeface="Cambria Math" panose="02040503050406030204" pitchFamily="18" charset="0"/>
                                  </a:rPr>
                                </m:ctrlPr>
                              </m:sSupPr>
                              <m:e>
                                <m:d>
                                  <m:dPr>
                                    <m:begChr m:val=""/>
                                    <m:endChr m:val=""/>
                                    <m:ctrlPr>
                                      <a:rPr lang="en-US" sz="2000" b="0" i="1" dirty="0">
                                        <a:latin typeface="Cambria Math" panose="02040503050406030204" pitchFamily="18" charset="0"/>
                                      </a:rPr>
                                    </m:ctrlPr>
                                  </m:dPr>
                                  <m:e>
                                    <m:d>
                                      <m:dPr>
                                        <m:begChr m:val=""/>
                                        <m:endChr m:val=""/>
                                        <m:ctrlPr>
                                          <a:rPr lang="en-US" sz="2000" b="0" i="1" dirty="0">
                                            <a:latin typeface="Cambria Math" panose="02040503050406030204" pitchFamily="18" charset="0"/>
                                          </a:rPr>
                                        </m:ctrlPr>
                                      </m:dPr>
                                      <m:e>
                                        <m:r>
                                          <a:rPr lang="en-US" sz="2000" b="0" i="0" dirty="0">
                                            <a:latin typeface="Cambria Math" panose="02040503050406030204" pitchFamily="18" charset="0"/>
                                          </a:rPr>
                                          <m:t>(</m:t>
                                        </m:r>
                                      </m:e>
                                    </m:d>
                                    <m:sSup>
                                      <m:sSupPr>
                                        <m:ctrlPr>
                                          <a:rPr lang="en-US" sz="2000" b="0" i="1" dirty="0">
                                            <a:latin typeface="Cambria Math" panose="02040503050406030204" pitchFamily="18" charset="0"/>
                                          </a:rPr>
                                        </m:ctrlPr>
                                      </m:sSupPr>
                                      <m:e>
                                        <m:r>
                                          <a:rPr lang="en-US" sz="2000" b="1" i="0" dirty="0">
                                            <a:latin typeface="Cambria Math" panose="02040503050406030204" pitchFamily="18" charset="0"/>
                                          </a:rPr>
                                          <m:t>𝐗</m:t>
                                        </m:r>
                                      </m:e>
                                      <m:sup>
                                        <m:r>
                                          <m:rPr>
                                            <m:sty m:val="p"/>
                                          </m:rPr>
                                          <a:rPr lang="en-US" sz="2000" b="0" i="1" dirty="0">
                                            <a:latin typeface="Cambria Math" panose="02040503050406030204" pitchFamily="18" charset="0"/>
                                          </a:rPr>
                                          <m:t>T</m:t>
                                        </m:r>
                                      </m:sup>
                                    </m:sSup>
                                    <m:r>
                                      <a:rPr lang="en-US" sz="2000" b="1" i="0" dirty="0">
                                        <a:latin typeface="Cambria Math" panose="02040503050406030204" pitchFamily="18" charset="0"/>
                                      </a:rPr>
                                      <m:t>𝐗</m:t>
                                    </m:r>
                                    <m:r>
                                      <a:rPr lang="en-US" sz="2000" b="0" i="0" dirty="0">
                                        <a:latin typeface="Cambria Math" panose="02040503050406030204" pitchFamily="18" charset="0"/>
                                      </a:rPr>
                                      <m:t>)</m:t>
                                    </m:r>
                                  </m:e>
                                </m:d>
                              </m:e>
                              <m:sup>
                                <m:r>
                                  <a:rPr lang="en-US" sz="2000" b="0" i="0" dirty="0">
                                    <a:latin typeface="Cambria Math" panose="02040503050406030204" pitchFamily="18" charset="0"/>
                                  </a:rPr>
                                  <m:t>−1</m:t>
                                </m:r>
                              </m:sup>
                            </m:sSup>
                            <m:sSup>
                              <m:sSupPr>
                                <m:ctrlPr>
                                  <a:rPr lang="en-US" sz="2000" b="0" i="1" dirty="0">
                                    <a:latin typeface="Cambria Math" panose="02040503050406030204" pitchFamily="18" charset="0"/>
                                  </a:rPr>
                                </m:ctrlPr>
                              </m:sSupPr>
                              <m:e>
                                <m:r>
                                  <a:rPr lang="en-US" sz="2000" b="1" i="0" dirty="0">
                                    <a:latin typeface="Cambria Math" panose="02040503050406030204" pitchFamily="18" charset="0"/>
                                  </a:rPr>
                                  <m:t>𝐗</m:t>
                                </m:r>
                              </m:e>
                              <m:sup>
                                <m:r>
                                  <m:rPr>
                                    <m:sty m:val="p"/>
                                  </m:rPr>
                                  <a:rPr lang="en-US" sz="2000" b="0" i="1" dirty="0">
                                    <a:latin typeface="Cambria Math" panose="02040503050406030204" pitchFamily="18" charset="0"/>
                                  </a:rPr>
                                  <m:t>T</m:t>
                                </m:r>
                              </m:sup>
                            </m:sSup>
                            <m:r>
                              <a:rPr lang="en-US" sz="2000" b="1" i="0" dirty="0">
                                <a:latin typeface="Cambria Math" panose="02040503050406030204" pitchFamily="18" charset="0"/>
                              </a:rPr>
                              <m:t>𝐲</m:t>
                            </m:r>
                          </m:e>
                        </m:mr>
                        <m:mr>
                          <m:e>
                            <m:sSup>
                              <m:sSupPr>
                                <m:ctrlPr>
                                  <a:rPr lang="en-US" sz="2000" b="1" i="1" dirty="0">
                                    <a:latin typeface="Cambria Math" panose="02040503050406030204" pitchFamily="18" charset="0"/>
                                  </a:rPr>
                                </m:ctrlPr>
                              </m:sSupPr>
                              <m:e>
                                <m:acc>
                                  <m:accPr>
                                    <m:chr m:val="̂"/>
                                    <m:ctrlPr>
                                      <a:rPr lang="en-US" sz="2000" b="1" i="1" dirty="0">
                                        <a:latin typeface="Cambria Math" panose="02040503050406030204" pitchFamily="18" charset="0"/>
                                      </a:rPr>
                                    </m:ctrlPr>
                                  </m:accPr>
                                  <m:e>
                                    <m:r>
                                      <a:rPr lang="en-US" sz="2000" b="0" i="1" dirty="0">
                                        <a:latin typeface="Cambria Math" panose="02040503050406030204" pitchFamily="18" charset="0"/>
                                      </a:rPr>
                                      <m:t>𝜎</m:t>
                                    </m:r>
                                  </m:e>
                                </m:acc>
                              </m:e>
                              <m:sup>
                                <m:r>
                                  <a:rPr lang="en-US" sz="2000" b="0" i="0" dirty="0">
                                    <a:latin typeface="Cambria Math" panose="02040503050406030204" pitchFamily="18" charset="0"/>
                                  </a:rPr>
                                  <m:t>2</m:t>
                                </m:r>
                              </m:sup>
                            </m:sSup>
                            <m:r>
                              <a:rPr lang="en-US" sz="2000" b="0" i="0" dirty="0">
                                <a:latin typeface="Cambria Math" panose="02040503050406030204" pitchFamily="18" charset="0"/>
                              </a:rPr>
                              <m:t>=</m:t>
                            </m:r>
                            <m:f>
                              <m:fPr>
                                <m:ctrlPr>
                                  <a:rPr lang="en-US" sz="2000" b="0" i="1" dirty="0">
                                    <a:latin typeface="Cambria Math" panose="02040503050406030204" pitchFamily="18" charset="0"/>
                                  </a:rPr>
                                </m:ctrlPr>
                              </m:fPr>
                              <m:num>
                                <m:r>
                                  <a:rPr lang="en-US" sz="2000" b="0" i="1" dirty="0">
                                    <a:latin typeface="Cambria Math" panose="02040503050406030204" pitchFamily="18" charset="0"/>
                                  </a:rPr>
                                  <m:t>𝑆𝑆𝑒</m:t>
                                </m:r>
                              </m:num>
                              <m:den>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𝑛</m:t>
                                    </m:r>
                                  </m:e>
                                  <m:sub>
                                    <m:r>
                                      <a:rPr lang="en-US" sz="2000" b="0" i="1" dirty="0">
                                        <a:latin typeface="Cambria Math" panose="02040503050406030204" pitchFamily="18" charset="0"/>
                                      </a:rPr>
                                      <m:t>𝑦</m:t>
                                    </m:r>
                                  </m:sub>
                                </m:sSub>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𝑛</m:t>
                                    </m:r>
                                  </m:e>
                                  <m:sub>
                                    <m:r>
                                      <a:rPr lang="en-US" sz="2000" b="0" i="1" dirty="0" smtClean="0">
                                        <a:latin typeface="Cambria Math" panose="02040503050406030204" pitchFamily="18" charset="0"/>
                                      </a:rPr>
                                      <m:t>𝑝</m:t>
                                    </m:r>
                                  </m:sub>
                                </m:sSub>
                              </m:den>
                            </m:f>
                          </m:e>
                        </m:mr>
                      </m:m>
                    </m:oMath>
                  </m:oMathPara>
                </a14:m>
                <a:endParaRPr lang="en-US" sz="2000" dirty="0"/>
              </a:p>
            </p:txBody>
          </p:sp>
        </mc:Choice>
        <mc:Fallback xmlns="">
          <p:sp>
            <p:nvSpPr>
              <p:cNvPr id="27" name="TextBox 26">
                <a:extLst>
                  <a:ext uri="{FF2B5EF4-FFF2-40B4-BE49-F238E27FC236}">
                    <a16:creationId xmlns:a16="http://schemas.microsoft.com/office/drawing/2014/main" id="{FBCE6E11-BF8E-EBEA-3AA1-AC51049B5182}"/>
                  </a:ext>
                </a:extLst>
              </p:cNvPr>
              <p:cNvSpPr txBox="1">
                <a:spLocks noRot="1" noChangeAspect="1" noMove="1" noResize="1" noEditPoints="1" noAdjustHandles="1" noChangeArrowheads="1" noChangeShapeType="1" noTextEdit="1"/>
              </p:cNvSpPr>
              <p:nvPr/>
            </p:nvSpPr>
            <p:spPr>
              <a:xfrm>
                <a:off x="5243372" y="3536982"/>
                <a:ext cx="2137060" cy="117718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4C586C0-6B04-B1A3-9BD5-AA06982E4750}"/>
                  </a:ext>
                </a:extLst>
              </p:cNvPr>
              <p:cNvSpPr txBox="1"/>
              <p:nvPr/>
            </p:nvSpPr>
            <p:spPr>
              <a:xfrm>
                <a:off x="5112235" y="5560018"/>
                <a:ext cx="3538691" cy="6559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a:latin typeface="Cambria Math" panose="02040503050406030204" pitchFamily="18" charset="0"/>
                                    </a:rPr>
                                    <m:t>𝐲</m:t>
                                  </m:r>
                                  <m:r>
                                    <a:rPr lang="en-US" b="0" i="0">
                                      <a:latin typeface="Cambria Math" panose="02040503050406030204" pitchFamily="18" charset="0"/>
                                    </a:rPr>
                                    <m:t>−</m:t>
                                  </m:r>
                                  <m:r>
                                    <a:rPr lang="en-US" b="1" i="0">
                                      <a:latin typeface="Cambria Math" panose="02040503050406030204" pitchFamily="18" charset="0"/>
                                    </a:rPr>
                                    <m:t>𝐗</m:t>
                                  </m:r>
                                  <m:r>
                                    <a:rPr lang="en-US" b="1" i="0">
                                      <a:latin typeface="Cambria Math" panose="02040503050406030204" pitchFamily="18" charset="0"/>
                                    </a:rPr>
                                    <m:t>𝛃</m:t>
                                  </m:r>
                                </m:e>
                              </m:d>
                            </m:e>
                            <m:sup>
                              <m:r>
                                <a:rPr lang="en-US" b="0" i="1">
                                  <a:latin typeface="Cambria Math" panose="02040503050406030204" pitchFamily="18" charset="0"/>
                                </a:rPr>
                                <m:t>𝑇</m:t>
                              </m:r>
                            </m:sup>
                          </m:sSup>
                          <m:sSup>
                            <m:sSupPr>
                              <m:ctrlPr>
                                <a:rPr lang="en-US" b="1" i="1">
                                  <a:latin typeface="Cambria Math" panose="02040503050406030204" pitchFamily="18" charset="0"/>
                                </a:rPr>
                              </m:ctrlPr>
                            </m:sSupPr>
                            <m:e>
                              <m:r>
                                <a:rPr lang="en-US" b="1" i="0">
                                  <a:latin typeface="Cambria Math" panose="02040503050406030204" pitchFamily="18" charset="0"/>
                                </a:rPr>
                                <m:t>𝐑</m:t>
                              </m:r>
                            </m:e>
                            <m:sup>
                              <m:r>
                                <a:rPr lang="en-US" b="0" i="0">
                                  <a:latin typeface="Cambria Math" panose="02040503050406030204" pitchFamily="18" charset="0"/>
                                </a:rPr>
                                <m:t>−1</m:t>
                              </m:r>
                            </m:sup>
                          </m:sSup>
                          <m:d>
                            <m:dPr>
                              <m:ctrlPr>
                                <a:rPr lang="en-US" b="1" i="1">
                                  <a:latin typeface="Cambria Math" panose="02040503050406030204" pitchFamily="18" charset="0"/>
                                </a:rPr>
                              </m:ctrlPr>
                            </m:dPr>
                            <m:e>
                              <m:r>
                                <a:rPr lang="en-US" b="1" i="0">
                                  <a:latin typeface="Cambria Math" panose="02040503050406030204" pitchFamily="18" charset="0"/>
                                </a:rPr>
                                <m:t>𝐲</m:t>
                              </m:r>
                              <m:r>
                                <a:rPr lang="en-US" b="0" i="0">
                                  <a:latin typeface="Cambria Math" panose="02040503050406030204" pitchFamily="18" charset="0"/>
                                </a:rPr>
                                <m:t>−</m:t>
                              </m:r>
                              <m:r>
                                <a:rPr lang="en-US" b="1" i="0">
                                  <a:latin typeface="Cambria Math" panose="02040503050406030204" pitchFamily="18" charset="0"/>
                                </a:rPr>
                                <m:t>𝐗</m:t>
                              </m:r>
                              <m:r>
                                <a:rPr lang="en-US" b="1" i="0">
                                  <a:latin typeface="Cambria Math" panose="02040503050406030204" pitchFamily="18" charset="0"/>
                                </a:rPr>
                                <m:t>𝛃</m:t>
                              </m:r>
                            </m:e>
                          </m:d>
                        </m:num>
                        <m:den>
                          <m:r>
                            <a:rPr lang="en-US" b="0" i="0">
                              <a:latin typeface="Cambria Math" panose="02040503050406030204" pitchFamily="18" charset="0"/>
                            </a:rPr>
                            <m:t>2</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up>
                          </m:sSup>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𝑝</m:t>
                              </m:r>
                            </m:sub>
                          </m:sSub>
                        </m:num>
                        <m:den>
                          <m:r>
                            <a:rPr lang="en-US" b="1" i="1" smtClean="0">
                              <a:latin typeface="Cambria Math" panose="02040503050406030204" pitchFamily="18" charset="0"/>
                            </a:rPr>
                            <m:t>𝟐</m:t>
                          </m:r>
                        </m:den>
                      </m:f>
                    </m:oMath>
                  </m:oMathPara>
                </a14:m>
                <a:endParaRPr lang="en-US" dirty="0"/>
              </a:p>
            </p:txBody>
          </p:sp>
        </mc:Choice>
        <mc:Fallback xmlns="">
          <p:sp>
            <p:nvSpPr>
              <p:cNvPr id="30" name="TextBox 29">
                <a:extLst>
                  <a:ext uri="{FF2B5EF4-FFF2-40B4-BE49-F238E27FC236}">
                    <a16:creationId xmlns:a16="http://schemas.microsoft.com/office/drawing/2014/main" id="{34C586C0-6B04-B1A3-9BD5-AA06982E4750}"/>
                  </a:ext>
                </a:extLst>
              </p:cNvPr>
              <p:cNvSpPr txBox="1">
                <a:spLocks noRot="1" noChangeAspect="1" noMove="1" noResize="1" noEditPoints="1" noAdjustHandles="1" noChangeArrowheads="1" noChangeShapeType="1" noTextEdit="1"/>
              </p:cNvSpPr>
              <p:nvPr/>
            </p:nvSpPr>
            <p:spPr>
              <a:xfrm>
                <a:off x="5112235" y="5560018"/>
                <a:ext cx="3538691" cy="65594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06079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DFE2D-6866-EA83-8B17-4748A84451C8}"/>
              </a:ext>
            </a:extLst>
          </p:cNvPr>
          <p:cNvSpPr>
            <a:spLocks noGrp="1"/>
          </p:cNvSpPr>
          <p:nvPr>
            <p:ph type="body" sz="quarter" idx="10"/>
          </p:nvPr>
        </p:nvSpPr>
        <p:spPr/>
        <p:txBody>
          <a:bodyPr/>
          <a:lstStyle/>
          <a:p>
            <a:r>
              <a:rPr lang="en-US" dirty="0"/>
              <a:t>How important the global function is?</a:t>
            </a:r>
          </a:p>
          <a:p>
            <a:pPr lvl="1"/>
            <a:r>
              <a:rPr lang="en-US" dirty="0"/>
              <a:t>For estimating function in interpolating region, global function might not be important – local departure will make the prediction passes through samples</a:t>
            </a:r>
          </a:p>
          <a:p>
            <a:pPr lvl="1"/>
            <a:r>
              <a:rPr lang="en-US" dirty="0"/>
              <a:t>However, global function becomes important in extrapolation region</a:t>
            </a:r>
          </a:p>
          <a:p>
            <a:pPr lvl="1"/>
            <a:r>
              <a:rPr lang="en-US" dirty="0"/>
              <a:t>correlation is quickly diminished in the extrapolation region, and predictions follows the global function</a:t>
            </a:r>
          </a:p>
          <a:p>
            <a:pPr lvl="1"/>
            <a:r>
              <a:rPr lang="en-US" dirty="0"/>
              <a:t>important to choose the global function that is close to the true functional behavior</a:t>
            </a:r>
          </a:p>
        </p:txBody>
      </p:sp>
      <p:sp>
        <p:nvSpPr>
          <p:cNvPr id="3" name="Title 2">
            <a:extLst>
              <a:ext uri="{FF2B5EF4-FFF2-40B4-BE49-F238E27FC236}">
                <a16:creationId xmlns:a16="http://schemas.microsoft.com/office/drawing/2014/main" id="{2E528634-19F5-AEF3-7DDB-8B1A71C3A6EB}"/>
              </a:ext>
            </a:extLst>
          </p:cNvPr>
          <p:cNvSpPr>
            <a:spLocks noGrp="1"/>
          </p:cNvSpPr>
          <p:nvPr>
            <p:ph type="title"/>
          </p:nvPr>
        </p:nvSpPr>
        <p:spPr/>
        <p:txBody>
          <a:bodyPr>
            <a:normAutofit fontScale="90000"/>
          </a:bodyPr>
          <a:lstStyle/>
          <a:p>
            <a:r>
              <a:rPr lang="en-US" dirty="0"/>
              <a:t>Global Function in MLE</a:t>
            </a:r>
          </a:p>
        </p:txBody>
      </p:sp>
    </p:spTree>
    <p:extLst>
      <p:ext uri="{BB962C8B-B14F-4D97-AF65-F5344CB8AC3E}">
        <p14:creationId xmlns:p14="http://schemas.microsoft.com/office/powerpoint/2010/main" val="36164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6894F71-D6E0-984F-9407-8DE592DAFADE}"/>
                  </a:ext>
                </a:extLst>
              </p:cNvPr>
              <p:cNvSpPr>
                <a:spLocks noGrp="1"/>
              </p:cNvSpPr>
              <p:nvPr>
                <p:ph type="body" sz="quarter" idx="10"/>
              </p:nvPr>
            </p:nvSpPr>
            <p:spPr/>
            <p:txBody>
              <a:bodyPr/>
              <a:lstStyle/>
              <a:p>
                <a:pPr lvl="1"/>
                <a:r>
                  <a:rPr lang="en-US" dirty="0"/>
                  <a:t>Samples: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0,0</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1,1</m:t>
                        </m:r>
                      </m:e>
                    </m:d>
                    <m:r>
                      <a:rPr lang="en-US" i="1">
                        <a:latin typeface="Cambria Math" panose="02040503050406030204" pitchFamily="18" charset="0"/>
                      </a:rPr>
                      <m:t>, (2,0)</m:t>
                    </m:r>
                  </m:oMath>
                </a14:m>
                <a:r>
                  <a:rPr lang="en-US" dirty="0"/>
                  <a:t>, model form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b="1" i="1">
                            <a:latin typeface="Cambria Math" panose="02040503050406030204" pitchFamily="18" charset="0"/>
                          </a:rPr>
                          <m:t>𝛃</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r>
                      <a:rPr lang="en-US" i="1">
                        <a:latin typeface="Cambria Math" panose="02040503050406030204" pitchFamily="18" charset="0"/>
                      </a:rPr>
                      <m:t>𝑥</m:t>
                    </m:r>
                  </m:oMath>
                </a14:m>
                <a:endParaRPr lang="en-US" dirty="0"/>
              </a:p>
              <a:p>
                <a:pPr lvl="1"/>
                <a:r>
                  <a:rPr lang="en-US" dirty="0"/>
                  <a:t>Linear regression: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b="1" i="1">
                            <a:latin typeface="Cambria Math" panose="02040503050406030204" pitchFamily="18" charset="0"/>
                          </a:rPr>
                          <m:t>𝛃</m:t>
                        </m:r>
                      </m:e>
                    </m:d>
                    <m:r>
                      <a:rPr lang="en-US" i="1">
                        <a:latin typeface="Cambria Math" panose="02040503050406030204" pitchFamily="18" charset="0"/>
                      </a:rPr>
                      <m:t>=1/3</m:t>
                    </m:r>
                  </m:oMath>
                </a14:m>
                <a:r>
                  <a:rPr lang="en-US" dirty="0"/>
                  <a:t> (no correlation)</a:t>
                </a:r>
              </a:p>
              <a:p>
                <a:pPr lvl="1"/>
                <a:r>
                  <a:rPr lang="en-US" dirty="0"/>
                  <a:t>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23</m:t>
                        </m:r>
                      </m:sub>
                    </m:sSub>
                    <m:r>
                      <a:rPr lang="en-US" b="0" i="1" smtClean="0">
                        <a:latin typeface="Cambria Math" panose="02040503050406030204" pitchFamily="18" charset="0"/>
                      </a:rPr>
                      <m:t>=0.5</m:t>
                    </m:r>
                  </m:oMath>
                </a14:m>
                <a:endParaRPr lang="en-US" dirty="0"/>
              </a:p>
              <a:p>
                <a:pPr lvl="1"/>
                <a:endParaRPr lang="en-US" dirty="0"/>
              </a:p>
              <a:p>
                <a:pPr lvl="1"/>
                <a:endParaRPr lang="en-US" dirty="0"/>
              </a:p>
              <a:p>
                <a:pPr lvl="1"/>
                <a:endParaRPr lang="en-US" dirty="0"/>
              </a:p>
              <a:p>
                <a:pPr lvl="1"/>
                <a:r>
                  <a:rPr lang="en-US" dirty="0"/>
                  <a:t>regression chose a slope that </a:t>
                </a:r>
                <a:br>
                  <a:rPr lang="en-US" dirty="0"/>
                </a:br>
                <a:r>
                  <a:rPr lang="en-US" dirty="0"/>
                  <a:t>follows the trend of the two </a:t>
                </a:r>
                <a:br>
                  <a:rPr lang="en-US" dirty="0"/>
                </a:br>
                <a:r>
                  <a:rPr lang="en-US" dirty="0"/>
                  <a:t>correlated samples</a:t>
                </a:r>
              </a:p>
              <a:p>
                <a:pPr lvl="1"/>
                <a:r>
                  <a:rPr lang="en-US" dirty="0"/>
                  <a:t>The slope increase along with </a:t>
                </a:r>
                <a:br>
                  <a:rPr lang="en-US" dirty="0"/>
                </a:br>
                <a:r>
                  <a:rPr lang="en-US" dirty="0"/>
                  <a:t>the correlation</a:t>
                </a:r>
              </a:p>
            </p:txBody>
          </p:sp>
        </mc:Choice>
        <mc:Fallback xmlns="">
          <p:sp>
            <p:nvSpPr>
              <p:cNvPr id="2" name="Text Placeholder 1">
                <a:extLst>
                  <a:ext uri="{FF2B5EF4-FFF2-40B4-BE49-F238E27FC236}">
                    <a16:creationId xmlns:a16="http://schemas.microsoft.com/office/drawing/2014/main" id="{16894F71-D6E0-984F-9407-8DE592DAFAD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49209AD-8FF7-16A0-8ACB-576D9F01B0C1}"/>
              </a:ext>
            </a:extLst>
          </p:cNvPr>
          <p:cNvSpPr>
            <a:spLocks noGrp="1"/>
          </p:cNvSpPr>
          <p:nvPr>
            <p:ph type="title"/>
          </p:nvPr>
        </p:nvSpPr>
        <p:spPr/>
        <p:txBody>
          <a:bodyPr>
            <a:normAutofit fontScale="90000"/>
          </a:bodyPr>
          <a:lstStyle/>
          <a:p>
            <a:r>
              <a:rPr lang="en-US" dirty="0"/>
              <a:t>Ex7.3) Effect of Correlation on The Global Function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55E1B2-C07B-DE3F-8BCE-F088CF99DE21}"/>
                  </a:ext>
                </a:extLst>
              </p:cNvPr>
              <p:cNvSpPr txBox="1"/>
              <p:nvPr/>
            </p:nvSpPr>
            <p:spPr>
              <a:xfrm>
                <a:off x="827313" y="2208277"/>
                <a:ext cx="7060844" cy="906210"/>
              </a:xfrm>
              <a:prstGeom prst="rect">
                <a:avLst/>
              </a:prstGeom>
              <a:noFill/>
            </p:spPr>
            <p:txBody>
              <a:bodyPr wrap="none" rtlCol="0">
                <a:spAutoFit/>
              </a:bodyPr>
              <a:lstStyle/>
              <a:p>
                <a14:m>
                  <m:oMath xmlns:m="http://schemas.openxmlformats.org/officeDocument/2006/math">
                    <m:r>
                      <a:rPr lang="en-US" sz="2000" b="1" i="1">
                        <a:latin typeface="Cambria Math" panose="02040503050406030204" pitchFamily="18" charset="0"/>
                      </a:rPr>
                      <m:t>𝐑</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e>
                              <m:r>
                                <a:rPr lang="en-US" sz="2000" i="1">
                                  <a:latin typeface="Cambria Math" panose="02040503050406030204" pitchFamily="18" charset="0"/>
                                </a:rPr>
                                <m:t>0.5</m:t>
                              </m:r>
                            </m:e>
                          </m:mr>
                          <m:mr>
                            <m:e>
                              <m:r>
                                <a:rPr lang="en-US" sz="2000" i="1">
                                  <a:latin typeface="Cambria Math" panose="02040503050406030204" pitchFamily="18" charset="0"/>
                                </a:rPr>
                                <m:t>0</m:t>
                              </m:r>
                            </m:e>
                            <m:e>
                              <m:r>
                                <a:rPr lang="en-US" sz="2000" i="1">
                                  <a:latin typeface="Cambria Math" panose="02040503050406030204" pitchFamily="18" charset="0"/>
                                </a:rPr>
                                <m:t>0.5</m:t>
                              </m:r>
                            </m:e>
                            <m:e>
                              <m:r>
                                <a:rPr lang="en-US" sz="2000" i="1">
                                  <a:latin typeface="Cambria Math" panose="02040503050406030204" pitchFamily="18" charset="0"/>
                                </a:rPr>
                                <m:t>1</m:t>
                              </m:r>
                            </m:e>
                          </m:mr>
                        </m:m>
                      </m:e>
                    </m:d>
                  </m:oMath>
                </a14:m>
                <a:r>
                  <a:rPr lang="en-US" sz="2000" dirty="0"/>
                  <a:t>, </a:t>
                </a:r>
                <a14:m>
                  <m:oMath xmlns:m="http://schemas.openxmlformats.org/officeDocument/2006/math">
                    <m:sSup>
                      <m:sSupPr>
                        <m:ctrlPr>
                          <a:rPr lang="en-US" sz="2000" b="1" i="1">
                            <a:latin typeface="Cambria Math" panose="02040503050406030204" pitchFamily="18" charset="0"/>
                          </a:rPr>
                        </m:ctrlPr>
                      </m:sSupPr>
                      <m:e>
                        <m:r>
                          <a:rPr lang="en-US" sz="2000" b="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b="1" i="1">
                            <a:latin typeface="Cambria Math" panose="02040503050406030204" pitchFamily="18" charset="0"/>
                          </a:rPr>
                        </m:ctrlPr>
                      </m:sSupPr>
                      <m:e>
                        <m:r>
                          <a:rPr lang="en-US" sz="2000" b="1">
                            <a:latin typeface="Cambria Math" panose="02040503050406030204" pitchFamily="18" charset="0"/>
                          </a:rPr>
                          <m:t>𝐑</m:t>
                        </m:r>
                      </m:e>
                      <m:sup>
                        <m:r>
                          <a:rPr lang="en-US" sz="2000">
                            <a:latin typeface="Cambria Math" panose="02040503050406030204" pitchFamily="18" charset="0"/>
                          </a:rPr>
                          <m:t>−1</m:t>
                        </m:r>
                      </m:sup>
                    </m:sSup>
                    <m:r>
                      <a:rPr lang="en-US" sz="2000" b="1">
                        <a:latin typeface="Cambria Math" panose="02040503050406030204" pitchFamily="18" charset="0"/>
                      </a:rPr>
                      <m:t>𝐗</m:t>
                    </m:r>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2"/>
                                  <m:mcJc m:val="center"/>
                                </m:mcPr>
                              </m:mc>
                            </m:mcs>
                            <m:ctrlPr>
                              <a:rPr lang="en-US" sz="2000" i="1">
                                <a:latin typeface="Cambria Math" panose="02040503050406030204" pitchFamily="18" charset="0"/>
                              </a:rPr>
                            </m:ctrlPr>
                          </m:mPr>
                          <m:mr>
                            <m:e>
                              <m:r>
                                <a:rPr lang="en-US" sz="2000">
                                  <a:latin typeface="Cambria Math" panose="02040503050406030204" pitchFamily="18" charset="0"/>
                                </a:rPr>
                                <m:t>2.333</m:t>
                              </m:r>
                            </m:e>
                            <m:e>
                              <m:r>
                                <a:rPr lang="en-US" sz="2000">
                                  <a:latin typeface="Cambria Math" panose="02040503050406030204" pitchFamily="18" charset="0"/>
                                </a:rPr>
                                <m:t>2</m:t>
                              </m:r>
                            </m:e>
                          </m:mr>
                          <m:mr>
                            <m:e>
                              <m:r>
                                <a:rPr lang="en-US" sz="2000">
                                  <a:latin typeface="Cambria Math" panose="02040503050406030204" pitchFamily="18" charset="0"/>
                                </a:rPr>
                                <m:t>2</m:t>
                              </m:r>
                            </m:e>
                            <m:e>
                              <m:r>
                                <a:rPr lang="en-US" sz="2000">
                                  <a:latin typeface="Cambria Math" panose="02040503050406030204" pitchFamily="18" charset="0"/>
                                </a:rPr>
                                <m:t>4</m:t>
                              </m:r>
                            </m:e>
                          </m:mr>
                        </m:m>
                      </m:e>
                    </m:d>
                    <m:r>
                      <a:rPr lang="en-US" sz="2000">
                        <a:latin typeface="Cambria Math" panose="02040503050406030204" pitchFamily="18" charset="0"/>
                      </a:rPr>
                      <m:t>,  </m:t>
                    </m:r>
                    <m:sSup>
                      <m:sSupPr>
                        <m:ctrlPr>
                          <a:rPr lang="en-US" sz="2000" i="1">
                            <a:latin typeface="Cambria Math" panose="02040503050406030204" pitchFamily="18" charset="0"/>
                          </a:rPr>
                        </m:ctrlPr>
                      </m:sSupPr>
                      <m:e>
                        <m:r>
                          <a:rPr lang="en-US" sz="2000" b="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a:latin typeface="Cambria Math" panose="02040503050406030204" pitchFamily="18" charset="0"/>
                          </a:rPr>
                          <m:t>𝐑</m:t>
                        </m:r>
                      </m:e>
                      <m:sup>
                        <m:r>
                          <a:rPr lang="en-US" sz="2000">
                            <a:latin typeface="Cambria Math" panose="02040503050406030204" pitchFamily="18" charset="0"/>
                          </a:rPr>
                          <m:t>−1</m:t>
                        </m:r>
                      </m:sup>
                    </m:sSup>
                    <m:r>
                      <a:rPr lang="en-US" sz="2000" b="1">
                        <a:latin typeface="Cambria Math" panose="02040503050406030204" pitchFamily="18" charset="0"/>
                      </a:rPr>
                      <m:t>𝐲</m:t>
                    </m:r>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1"/>
                                  <m:mcJc m:val="center"/>
                                </m:mcPr>
                              </m:mc>
                            </m:mcs>
                            <m:ctrlPr>
                              <a:rPr lang="en-US" sz="2000" i="1">
                                <a:latin typeface="Cambria Math" panose="02040503050406030204" pitchFamily="18" charset="0"/>
                              </a:rPr>
                            </m:ctrlPr>
                          </m:mPr>
                          <m:mr>
                            <m:e>
                              <m:r>
                                <a:rPr lang="en-US" sz="2000">
                                  <a:latin typeface="Cambria Math" panose="02040503050406030204" pitchFamily="18" charset="0"/>
                                </a:rPr>
                                <m:t>0.667</m:t>
                              </m:r>
                            </m:e>
                          </m:mr>
                          <m:mr>
                            <m:e>
                              <m:r>
                                <a:rPr lang="en-US" sz="2000">
                                  <a:latin typeface="Cambria Math" panose="02040503050406030204" pitchFamily="18" charset="0"/>
                                </a:rPr>
                                <m:t>0</m:t>
                              </m:r>
                            </m:e>
                          </m:mr>
                        </m:m>
                      </m:e>
                    </m:d>
                  </m:oMath>
                </a14:m>
                <a:endParaRPr lang="en-US" sz="2000" dirty="0"/>
              </a:p>
            </p:txBody>
          </p:sp>
        </mc:Choice>
        <mc:Fallback xmlns="">
          <p:sp>
            <p:nvSpPr>
              <p:cNvPr id="7" name="TextBox 6">
                <a:extLst>
                  <a:ext uri="{FF2B5EF4-FFF2-40B4-BE49-F238E27FC236}">
                    <a16:creationId xmlns:a16="http://schemas.microsoft.com/office/drawing/2014/main" id="{8455E1B2-C07B-DE3F-8BCE-F088CF99DE21}"/>
                  </a:ext>
                </a:extLst>
              </p:cNvPr>
              <p:cNvSpPr txBox="1">
                <a:spLocks noRot="1" noChangeAspect="1" noMove="1" noResize="1" noEditPoints="1" noAdjustHandles="1" noChangeArrowheads="1" noChangeShapeType="1" noTextEdit="1"/>
              </p:cNvSpPr>
              <p:nvPr/>
            </p:nvSpPr>
            <p:spPr>
              <a:xfrm>
                <a:off x="827313" y="2208277"/>
                <a:ext cx="7060844" cy="9062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BBAE555-BADB-C9BA-D345-A71FCC44C89E}"/>
                  </a:ext>
                </a:extLst>
              </p:cNvPr>
              <p:cNvSpPr txBox="1"/>
              <p:nvPr/>
            </p:nvSpPr>
            <p:spPr>
              <a:xfrm>
                <a:off x="747484" y="3242724"/>
                <a:ext cx="4927887" cy="416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e>
                          </m:d>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𝐲</m:t>
                          </m:r>
                        </m:e>
                      </m:d>
                      <m:r>
                        <a:rPr lang="en-US" sz="2000" b="1"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0.5, −0.25</m:t>
                              </m:r>
                            </m:e>
                          </m:d>
                        </m:e>
                        <m:sup>
                          <m:r>
                            <a:rPr lang="en-US" sz="2000" i="1">
                              <a:latin typeface="Cambria Math" panose="02040503050406030204" pitchFamily="18" charset="0"/>
                            </a:rPr>
                            <m:t>𝑇</m:t>
                          </m:r>
                        </m:sup>
                      </m:sSup>
                    </m:oMath>
                  </m:oMathPara>
                </a14:m>
                <a:endParaRPr lang="en-US" sz="2000" dirty="0"/>
              </a:p>
            </p:txBody>
          </p:sp>
        </mc:Choice>
        <mc:Fallback xmlns="">
          <p:sp>
            <p:nvSpPr>
              <p:cNvPr id="14" name="TextBox 13">
                <a:extLst>
                  <a:ext uri="{FF2B5EF4-FFF2-40B4-BE49-F238E27FC236}">
                    <a16:creationId xmlns:a16="http://schemas.microsoft.com/office/drawing/2014/main" id="{7BBAE555-BADB-C9BA-D345-A71FCC44C89E}"/>
                  </a:ext>
                </a:extLst>
              </p:cNvPr>
              <p:cNvSpPr txBox="1">
                <a:spLocks noRot="1" noChangeAspect="1" noMove="1" noResize="1" noEditPoints="1" noAdjustHandles="1" noChangeArrowheads="1" noChangeShapeType="1" noTextEdit="1"/>
              </p:cNvSpPr>
              <p:nvPr/>
            </p:nvSpPr>
            <p:spPr>
              <a:xfrm>
                <a:off x="747484" y="3242724"/>
                <a:ext cx="4927887" cy="416974"/>
              </a:xfrm>
              <a:prstGeom prst="rect">
                <a:avLst/>
              </a:prstGeom>
              <a:blipFill>
                <a:blip r:embed="rId4"/>
                <a:stretch>
                  <a:fillRect t="-8824"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AF301E8-2E8F-BA67-60DC-EE23A6EC6592}"/>
                  </a:ext>
                </a:extLst>
              </p:cNvPr>
              <p:cNvSpPr txBox="1"/>
              <p:nvPr/>
            </p:nvSpPr>
            <p:spPr>
              <a:xfrm>
                <a:off x="6353880" y="3251156"/>
                <a:ext cx="2347437" cy="400110"/>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=0.5−0.25</m:t>
                      </m:r>
                      <m:r>
                        <a:rPr lang="en-US" sz="2000" i="1">
                          <a:latin typeface="Cambria Math" panose="02040503050406030204" pitchFamily="18" charset="0"/>
                        </a:rPr>
                        <m:t>𝑥</m:t>
                      </m:r>
                    </m:oMath>
                  </m:oMathPara>
                </a14:m>
                <a:endParaRPr lang="en-US" sz="2800" dirty="0"/>
              </a:p>
            </p:txBody>
          </p:sp>
        </mc:Choice>
        <mc:Fallback xmlns="">
          <p:sp>
            <p:nvSpPr>
              <p:cNvPr id="15" name="TextBox 14">
                <a:extLst>
                  <a:ext uri="{FF2B5EF4-FFF2-40B4-BE49-F238E27FC236}">
                    <a16:creationId xmlns:a16="http://schemas.microsoft.com/office/drawing/2014/main" id="{BAF301E8-2E8F-BA67-60DC-EE23A6EC6592}"/>
                  </a:ext>
                </a:extLst>
              </p:cNvPr>
              <p:cNvSpPr txBox="1">
                <a:spLocks noRot="1" noChangeAspect="1" noMove="1" noResize="1" noEditPoints="1" noAdjustHandles="1" noChangeArrowheads="1" noChangeShapeType="1" noTextEdit="1"/>
              </p:cNvSpPr>
              <p:nvPr/>
            </p:nvSpPr>
            <p:spPr>
              <a:xfrm>
                <a:off x="6353880" y="3251156"/>
                <a:ext cx="2347437" cy="400110"/>
              </a:xfrm>
              <a:prstGeom prst="rect">
                <a:avLst/>
              </a:prstGeom>
              <a:blipFill>
                <a:blip r:embed="rId5"/>
                <a:stretch>
                  <a:fillRect t="-4412" b="-5882"/>
                </a:stretch>
              </a:blipFill>
              <a:ln>
                <a:solidFill>
                  <a:schemeClr val="tx1"/>
                </a:solidFill>
              </a:ln>
            </p:spPr>
            <p:txBody>
              <a:bodyPr/>
              <a:lstStyle/>
              <a:p>
                <a:r>
                  <a:rPr lang="en-US">
                    <a:noFill/>
                  </a:rPr>
                  <a:t> </a:t>
                </a:r>
              </a:p>
            </p:txBody>
          </p:sp>
        </mc:Fallback>
      </mc:AlternateContent>
      <p:sp>
        <p:nvSpPr>
          <p:cNvPr id="17" name="Arrow: Right 16">
            <a:extLst>
              <a:ext uri="{FF2B5EF4-FFF2-40B4-BE49-F238E27FC236}">
                <a16:creationId xmlns:a16="http://schemas.microsoft.com/office/drawing/2014/main" id="{01DB05EC-8A28-9A0E-5293-3E1161211E79}"/>
              </a:ext>
            </a:extLst>
          </p:cNvPr>
          <p:cNvSpPr/>
          <p:nvPr/>
        </p:nvSpPr>
        <p:spPr>
          <a:xfrm>
            <a:off x="5762173" y="3395186"/>
            <a:ext cx="355600" cy="159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CF3FD2A-BF03-6BB8-01CF-17A98A9EDB91}"/>
              </a:ext>
            </a:extLst>
          </p:cNvPr>
          <p:cNvGrpSpPr/>
          <p:nvPr/>
        </p:nvGrpSpPr>
        <p:grpSpPr>
          <a:xfrm>
            <a:off x="4927546" y="3705551"/>
            <a:ext cx="3773771" cy="2759368"/>
            <a:chOff x="981287" y="1575550"/>
            <a:chExt cx="3773771" cy="2759368"/>
          </a:xfrm>
        </p:grpSpPr>
        <p:cxnSp>
          <p:nvCxnSpPr>
            <p:cNvPr id="19" name="Straight Connector 18">
              <a:extLst>
                <a:ext uri="{FF2B5EF4-FFF2-40B4-BE49-F238E27FC236}">
                  <a16:creationId xmlns:a16="http://schemas.microsoft.com/office/drawing/2014/main" id="{E8EC2F12-7FAE-E887-681C-8314F4EFABE2}"/>
                </a:ext>
              </a:extLst>
            </p:cNvPr>
            <p:cNvCxnSpPr/>
            <p:nvPr/>
          </p:nvCxnSpPr>
          <p:spPr>
            <a:xfrm>
              <a:off x="1311564" y="3140363"/>
              <a:ext cx="2854036" cy="775854"/>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C788F4D-9720-8631-063C-26A85AD51A32}"/>
                </a:ext>
              </a:extLst>
            </p:cNvPr>
            <p:cNvGrpSpPr/>
            <p:nvPr/>
          </p:nvGrpSpPr>
          <p:grpSpPr>
            <a:xfrm>
              <a:off x="981287" y="1575550"/>
              <a:ext cx="3411289" cy="2759368"/>
              <a:chOff x="5673867" y="2449757"/>
              <a:chExt cx="3411289" cy="2759368"/>
            </a:xfrm>
          </p:grpSpPr>
          <p:cxnSp>
            <p:nvCxnSpPr>
              <p:cNvPr id="25" name="Straight Arrow Connector 24">
                <a:extLst>
                  <a:ext uri="{FF2B5EF4-FFF2-40B4-BE49-F238E27FC236}">
                    <a16:creationId xmlns:a16="http://schemas.microsoft.com/office/drawing/2014/main" id="{91559A4E-3DF7-C873-6EC6-A1B698035201}"/>
                  </a:ext>
                </a:extLst>
              </p:cNvPr>
              <p:cNvCxnSpPr/>
              <p:nvPr/>
            </p:nvCxnSpPr>
            <p:spPr>
              <a:xfrm flipV="1">
                <a:off x="6017846" y="2641600"/>
                <a:ext cx="0" cy="2219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5AA5842-B99A-C4A7-DD61-693F93136B1B}"/>
                  </a:ext>
                </a:extLst>
              </p:cNvPr>
              <p:cNvCxnSpPr/>
              <p:nvPr/>
            </p:nvCxnSpPr>
            <p:spPr>
              <a:xfrm>
                <a:off x="5811349" y="4704862"/>
                <a:ext cx="31919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A0571A-B60C-D894-9C0C-755590430A82}"/>
                  </a:ext>
                </a:extLst>
              </p:cNvPr>
              <p:cNvSpPr txBox="1"/>
              <p:nvPr/>
            </p:nvSpPr>
            <p:spPr>
              <a:xfrm>
                <a:off x="5854179" y="4809015"/>
                <a:ext cx="327334" cy="400110"/>
              </a:xfrm>
              <a:prstGeom prst="rect">
                <a:avLst/>
              </a:prstGeom>
              <a:noFill/>
            </p:spPr>
            <p:txBody>
              <a:bodyPr wrap="none" rtlCol="0">
                <a:spAutoFit/>
              </a:bodyPr>
              <a:lstStyle/>
              <a:p>
                <a:pPr algn="l"/>
                <a:r>
                  <a:rPr lang="en-US" sz="2000" dirty="0"/>
                  <a:t>0</a:t>
                </a:r>
              </a:p>
            </p:txBody>
          </p:sp>
          <p:sp>
            <p:nvSpPr>
              <p:cNvPr id="28" name="TextBox 27">
                <a:extLst>
                  <a:ext uri="{FF2B5EF4-FFF2-40B4-BE49-F238E27FC236}">
                    <a16:creationId xmlns:a16="http://schemas.microsoft.com/office/drawing/2014/main" id="{C78CF6D5-5818-72FD-7735-33022AF1E65D}"/>
                  </a:ext>
                </a:extLst>
              </p:cNvPr>
              <p:cNvSpPr txBox="1"/>
              <p:nvPr/>
            </p:nvSpPr>
            <p:spPr>
              <a:xfrm>
                <a:off x="7107760" y="4809015"/>
                <a:ext cx="327334" cy="400110"/>
              </a:xfrm>
              <a:prstGeom prst="rect">
                <a:avLst/>
              </a:prstGeom>
              <a:noFill/>
            </p:spPr>
            <p:txBody>
              <a:bodyPr wrap="none" rtlCol="0">
                <a:spAutoFit/>
              </a:bodyPr>
              <a:lstStyle/>
              <a:p>
                <a:pPr algn="l"/>
                <a:r>
                  <a:rPr lang="en-US" sz="2000" dirty="0"/>
                  <a:t>1</a:t>
                </a:r>
              </a:p>
            </p:txBody>
          </p:sp>
          <p:sp>
            <p:nvSpPr>
              <p:cNvPr id="29" name="TextBox 28">
                <a:extLst>
                  <a:ext uri="{FF2B5EF4-FFF2-40B4-BE49-F238E27FC236}">
                    <a16:creationId xmlns:a16="http://schemas.microsoft.com/office/drawing/2014/main" id="{85048C29-1091-16A6-A1F2-36835E9292B7}"/>
                  </a:ext>
                </a:extLst>
              </p:cNvPr>
              <p:cNvSpPr txBox="1"/>
              <p:nvPr/>
            </p:nvSpPr>
            <p:spPr>
              <a:xfrm>
                <a:off x="8361342" y="4809015"/>
                <a:ext cx="327334" cy="400110"/>
              </a:xfrm>
              <a:prstGeom prst="rect">
                <a:avLst/>
              </a:prstGeom>
              <a:noFill/>
            </p:spPr>
            <p:txBody>
              <a:bodyPr wrap="none" rtlCol="0">
                <a:spAutoFit/>
              </a:bodyPr>
              <a:lstStyle/>
              <a:p>
                <a:pPr algn="l"/>
                <a:r>
                  <a:rPr lang="en-US" sz="2000" dirty="0"/>
                  <a:t>2</a:t>
                </a:r>
              </a:p>
            </p:txBody>
          </p:sp>
          <p:sp>
            <p:nvSpPr>
              <p:cNvPr id="30" name="Oval 29">
                <a:extLst>
                  <a:ext uri="{FF2B5EF4-FFF2-40B4-BE49-F238E27FC236}">
                    <a16:creationId xmlns:a16="http://schemas.microsoft.com/office/drawing/2014/main" id="{75C702FC-1B86-0B49-0C7C-F318EB8B16A0}"/>
                  </a:ext>
                </a:extLst>
              </p:cNvPr>
              <p:cNvSpPr/>
              <p:nvPr/>
            </p:nvSpPr>
            <p:spPr>
              <a:xfrm>
                <a:off x="5970953" y="4648203"/>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868B6E35-3123-607D-CE86-812D5BDB6E82}"/>
                  </a:ext>
                </a:extLst>
              </p:cNvPr>
              <p:cNvSpPr/>
              <p:nvPr/>
            </p:nvSpPr>
            <p:spPr>
              <a:xfrm>
                <a:off x="8474209" y="4648203"/>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F82588C1-ACEB-9367-3560-413DC911AE01}"/>
                  </a:ext>
                </a:extLst>
              </p:cNvPr>
              <p:cNvSpPr/>
              <p:nvPr/>
            </p:nvSpPr>
            <p:spPr>
              <a:xfrm>
                <a:off x="7222581" y="3315677"/>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3" name="Straight Connector 32">
                <a:extLst>
                  <a:ext uri="{FF2B5EF4-FFF2-40B4-BE49-F238E27FC236}">
                    <a16:creationId xmlns:a16="http://schemas.microsoft.com/office/drawing/2014/main" id="{92AF3C2D-9B94-D7AC-0910-290B3509E55E}"/>
                  </a:ext>
                </a:extLst>
              </p:cNvPr>
              <p:cNvCxnSpPr/>
              <p:nvPr/>
            </p:nvCxnSpPr>
            <p:spPr>
              <a:xfrm>
                <a:off x="6017846" y="4220310"/>
                <a:ext cx="282135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C5F587C-122A-B578-60E4-302CC7C209A9}"/>
                  </a:ext>
                </a:extLst>
              </p:cNvPr>
              <p:cNvSpPr txBox="1"/>
              <p:nvPr/>
            </p:nvSpPr>
            <p:spPr>
              <a:xfrm>
                <a:off x="5673867" y="2449757"/>
                <a:ext cx="312906" cy="400110"/>
              </a:xfrm>
              <a:prstGeom prst="rect">
                <a:avLst/>
              </a:prstGeom>
              <a:noFill/>
            </p:spPr>
            <p:txBody>
              <a:bodyPr wrap="none" rtlCol="0">
                <a:spAutoFit/>
              </a:bodyPr>
              <a:lstStyle/>
              <a:p>
                <a:pPr algn="l"/>
                <a:r>
                  <a:rPr lang="en-US" sz="2000" dirty="0"/>
                  <a:t>y</a:t>
                </a:r>
              </a:p>
            </p:txBody>
          </p:sp>
          <p:sp>
            <p:nvSpPr>
              <p:cNvPr id="35" name="TextBox 34">
                <a:extLst>
                  <a:ext uri="{FF2B5EF4-FFF2-40B4-BE49-F238E27FC236}">
                    <a16:creationId xmlns:a16="http://schemas.microsoft.com/office/drawing/2014/main" id="{2DB4FD2C-4328-945C-8F18-A6818F91B067}"/>
                  </a:ext>
                </a:extLst>
              </p:cNvPr>
              <p:cNvSpPr txBox="1"/>
              <p:nvPr/>
            </p:nvSpPr>
            <p:spPr>
              <a:xfrm>
                <a:off x="8772250" y="4661114"/>
                <a:ext cx="312906" cy="400110"/>
              </a:xfrm>
              <a:prstGeom prst="rect">
                <a:avLst/>
              </a:prstGeom>
              <a:noFill/>
            </p:spPr>
            <p:txBody>
              <a:bodyPr wrap="none" rtlCol="0">
                <a:spAutoFit/>
              </a:bodyPr>
              <a:lstStyle/>
              <a:p>
                <a:pPr algn="l"/>
                <a:r>
                  <a:rPr lang="en-US" sz="2000" dirty="0"/>
                  <a:t>x</a:t>
                </a:r>
              </a:p>
            </p:txBody>
          </p:sp>
          <p:cxnSp>
            <p:nvCxnSpPr>
              <p:cNvPr id="36" name="Straight Connector 35">
                <a:extLst>
                  <a:ext uri="{FF2B5EF4-FFF2-40B4-BE49-F238E27FC236}">
                    <a16:creationId xmlns:a16="http://schemas.microsoft.com/office/drawing/2014/main" id="{E7286B85-64E5-B939-7955-B948FDAEE1C4}"/>
                  </a:ext>
                </a:extLst>
              </p:cNvPr>
              <p:cNvCxnSpPr/>
              <p:nvPr/>
            </p:nvCxnSpPr>
            <p:spPr>
              <a:xfrm>
                <a:off x="7526215" y="3366477"/>
                <a:ext cx="0" cy="853833"/>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E6CBF7-DFA9-5E44-1438-6F029D646C5E}"/>
                  </a:ext>
                </a:extLst>
              </p:cNvPr>
              <p:cNvCxnSpPr>
                <a:cxnSpLocks/>
              </p:cNvCxnSpPr>
              <p:nvPr/>
            </p:nvCxnSpPr>
            <p:spPr>
              <a:xfrm>
                <a:off x="6177605" y="4220310"/>
                <a:ext cx="0" cy="478693"/>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A0EE228-F3BC-4C20-39B0-40C47F24A967}"/>
                  </a:ext>
                </a:extLst>
              </p:cNvPr>
              <p:cNvCxnSpPr>
                <a:cxnSpLocks/>
              </p:cNvCxnSpPr>
              <p:nvPr/>
            </p:nvCxnSpPr>
            <p:spPr>
              <a:xfrm>
                <a:off x="8527597" y="4221289"/>
                <a:ext cx="0" cy="478693"/>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39" name="Object 38">
                <a:extLst>
                  <a:ext uri="{FF2B5EF4-FFF2-40B4-BE49-F238E27FC236}">
                    <a16:creationId xmlns:a16="http://schemas.microsoft.com/office/drawing/2014/main" id="{E767993B-0F61-399D-F81C-813E839C1C43}"/>
                  </a:ext>
                </a:extLst>
              </p:cNvPr>
              <p:cNvGraphicFramePr>
                <a:graphicFrameLocks noChangeAspect="1"/>
              </p:cNvGraphicFramePr>
              <p:nvPr>
                <p:extLst>
                  <p:ext uri="{D42A27DB-BD31-4B8C-83A1-F6EECF244321}">
                    <p14:modId xmlns:p14="http://schemas.microsoft.com/office/powerpoint/2010/main" val="3506733985"/>
                  </p:ext>
                </p:extLst>
              </p:nvPr>
            </p:nvGraphicFramePr>
            <p:xfrm>
              <a:off x="6226034" y="4256459"/>
              <a:ext cx="190500" cy="381000"/>
            </p:xfrm>
            <a:graphic>
              <a:graphicData uri="http://schemas.openxmlformats.org/presentationml/2006/ole">
                <mc:AlternateContent xmlns:mc="http://schemas.openxmlformats.org/markup-compatibility/2006">
                  <mc:Choice xmlns:v="urn:schemas-microsoft-com:vml" Requires="v">
                    <p:oleObj name="Equation" r:id="rId6" imgW="190440" imgH="380880" progId="Equation.DSMT4">
                      <p:embed/>
                    </p:oleObj>
                  </mc:Choice>
                  <mc:Fallback>
                    <p:oleObj name="Equation" r:id="rId6" imgW="190440" imgH="380880" progId="Equation.DSMT4">
                      <p:embed/>
                      <p:pic>
                        <p:nvPicPr>
                          <p:cNvPr id="39" name="Object 38">
                            <a:extLst>
                              <a:ext uri="{FF2B5EF4-FFF2-40B4-BE49-F238E27FC236}">
                                <a16:creationId xmlns:a16="http://schemas.microsoft.com/office/drawing/2014/main" id="{E767993B-0F61-399D-F81C-813E839C1C43}"/>
                              </a:ext>
                            </a:extLst>
                          </p:cNvPr>
                          <p:cNvPicPr/>
                          <p:nvPr/>
                        </p:nvPicPr>
                        <p:blipFill>
                          <a:blip r:embed="rId7"/>
                          <a:stretch>
                            <a:fillRect/>
                          </a:stretch>
                        </p:blipFill>
                        <p:spPr>
                          <a:xfrm>
                            <a:off x="6226034" y="4256459"/>
                            <a:ext cx="190500" cy="38100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9899707A-C9B3-8EA7-7604-D49DE17411A3}"/>
                  </a:ext>
                </a:extLst>
              </p:cNvPr>
              <p:cNvGraphicFramePr>
                <a:graphicFrameLocks noChangeAspect="1"/>
              </p:cNvGraphicFramePr>
              <p:nvPr>
                <p:extLst>
                  <p:ext uri="{D42A27DB-BD31-4B8C-83A1-F6EECF244321}">
                    <p14:modId xmlns:p14="http://schemas.microsoft.com/office/powerpoint/2010/main" val="4288218303"/>
                  </p:ext>
                </p:extLst>
              </p:nvPr>
            </p:nvGraphicFramePr>
            <p:xfrm>
              <a:off x="8589500" y="4285763"/>
              <a:ext cx="190500" cy="381000"/>
            </p:xfrm>
            <a:graphic>
              <a:graphicData uri="http://schemas.openxmlformats.org/presentationml/2006/ole">
                <mc:AlternateContent xmlns:mc="http://schemas.openxmlformats.org/markup-compatibility/2006">
                  <mc:Choice xmlns:v="urn:schemas-microsoft-com:vml" Requires="v">
                    <p:oleObj name="Equation" r:id="rId6" imgW="190440" imgH="380880" progId="Equation.DSMT4">
                      <p:embed/>
                    </p:oleObj>
                  </mc:Choice>
                  <mc:Fallback>
                    <p:oleObj name="Equation" r:id="rId6" imgW="190440" imgH="380880" progId="Equation.DSMT4">
                      <p:embed/>
                      <p:pic>
                        <p:nvPicPr>
                          <p:cNvPr id="40" name="Object 39">
                            <a:extLst>
                              <a:ext uri="{FF2B5EF4-FFF2-40B4-BE49-F238E27FC236}">
                                <a16:creationId xmlns:a16="http://schemas.microsoft.com/office/drawing/2014/main" id="{9899707A-C9B3-8EA7-7604-D49DE17411A3}"/>
                              </a:ext>
                            </a:extLst>
                          </p:cNvPr>
                          <p:cNvPicPr/>
                          <p:nvPr/>
                        </p:nvPicPr>
                        <p:blipFill>
                          <a:blip r:embed="rId7"/>
                          <a:stretch>
                            <a:fillRect/>
                          </a:stretch>
                        </p:blipFill>
                        <p:spPr>
                          <a:xfrm>
                            <a:off x="8589500" y="4285763"/>
                            <a:ext cx="190500" cy="3810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25D3D1D0-B33E-8F73-7C3B-CBF26B28C000}"/>
                  </a:ext>
                </a:extLst>
              </p:cNvPr>
              <p:cNvGraphicFramePr>
                <a:graphicFrameLocks noChangeAspect="1"/>
              </p:cNvGraphicFramePr>
              <p:nvPr>
                <p:extLst>
                  <p:ext uri="{D42A27DB-BD31-4B8C-83A1-F6EECF244321}">
                    <p14:modId xmlns:p14="http://schemas.microsoft.com/office/powerpoint/2010/main" val="2094064432"/>
                  </p:ext>
                </p:extLst>
              </p:nvPr>
            </p:nvGraphicFramePr>
            <p:xfrm>
              <a:off x="7553944" y="3602894"/>
              <a:ext cx="190500" cy="381000"/>
            </p:xfrm>
            <a:graphic>
              <a:graphicData uri="http://schemas.openxmlformats.org/presentationml/2006/ole">
                <mc:AlternateContent xmlns:mc="http://schemas.openxmlformats.org/markup-compatibility/2006">
                  <mc:Choice xmlns:v="urn:schemas-microsoft-com:vml" Requires="v">
                    <p:oleObj name="Equation" r:id="rId8" imgW="190440" imgH="380880" progId="Equation.DSMT4">
                      <p:embed/>
                    </p:oleObj>
                  </mc:Choice>
                  <mc:Fallback>
                    <p:oleObj name="Equation" r:id="rId8" imgW="190440" imgH="380880" progId="Equation.DSMT4">
                      <p:embed/>
                      <p:pic>
                        <p:nvPicPr>
                          <p:cNvPr id="41" name="Object 40">
                            <a:extLst>
                              <a:ext uri="{FF2B5EF4-FFF2-40B4-BE49-F238E27FC236}">
                                <a16:creationId xmlns:a16="http://schemas.microsoft.com/office/drawing/2014/main" id="{25D3D1D0-B33E-8F73-7C3B-CBF26B28C000}"/>
                              </a:ext>
                            </a:extLst>
                          </p:cNvPr>
                          <p:cNvPicPr/>
                          <p:nvPr/>
                        </p:nvPicPr>
                        <p:blipFill>
                          <a:blip r:embed="rId9"/>
                          <a:stretch>
                            <a:fillRect/>
                          </a:stretch>
                        </p:blipFill>
                        <p:spPr>
                          <a:xfrm>
                            <a:off x="7553944" y="3602894"/>
                            <a:ext cx="190500" cy="381000"/>
                          </a:xfrm>
                          <a:prstGeom prst="rect">
                            <a:avLst/>
                          </a:prstGeom>
                        </p:spPr>
                      </p:pic>
                    </p:oleObj>
                  </mc:Fallback>
                </mc:AlternateContent>
              </a:graphicData>
            </a:graphic>
          </p:graphicFrame>
        </p:grpSp>
        <p:cxnSp>
          <p:nvCxnSpPr>
            <p:cNvPr id="21" name="Straight Connector 20">
              <a:extLst>
                <a:ext uri="{FF2B5EF4-FFF2-40B4-BE49-F238E27FC236}">
                  <a16:creationId xmlns:a16="http://schemas.microsoft.com/office/drawing/2014/main" id="{C259388F-3426-2D2B-924E-7A617FA71FAE}"/>
                </a:ext>
              </a:extLst>
            </p:cNvPr>
            <p:cNvCxnSpPr/>
            <p:nvPr/>
          </p:nvCxnSpPr>
          <p:spPr>
            <a:xfrm>
              <a:off x="2492877" y="1905830"/>
              <a:ext cx="2182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4800AC-B87B-B488-D156-4DA69D0B4401}"/>
                </a:ext>
              </a:extLst>
            </p:cNvPr>
            <p:cNvCxnSpPr/>
            <p:nvPr/>
          </p:nvCxnSpPr>
          <p:spPr>
            <a:xfrm>
              <a:off x="2492877" y="2187538"/>
              <a:ext cx="218229"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4F29EE4-962A-5F68-CD3F-575CFBC015E7}"/>
                </a:ext>
              </a:extLst>
            </p:cNvPr>
            <p:cNvSpPr txBox="1"/>
            <p:nvPr/>
          </p:nvSpPr>
          <p:spPr>
            <a:xfrm>
              <a:off x="2714756" y="1719037"/>
              <a:ext cx="2040302" cy="646331"/>
            </a:xfrm>
            <a:prstGeom prst="rect">
              <a:avLst/>
            </a:prstGeom>
            <a:noFill/>
          </p:spPr>
          <p:txBody>
            <a:bodyPr wrap="none" rtlCol="0">
              <a:spAutoFit/>
            </a:bodyPr>
            <a:lstStyle/>
            <a:p>
              <a:r>
                <a:rPr lang="en-US" dirty="0"/>
                <a:t>Without correlation</a:t>
              </a:r>
            </a:p>
            <a:p>
              <a:r>
                <a:rPr lang="en-US" dirty="0"/>
                <a:t>With correlation</a:t>
              </a:r>
            </a:p>
          </p:txBody>
        </p:sp>
        <p:sp>
          <p:nvSpPr>
            <p:cNvPr id="24" name="Rectangle 23">
              <a:extLst>
                <a:ext uri="{FF2B5EF4-FFF2-40B4-BE49-F238E27FC236}">
                  <a16:creationId xmlns:a16="http://schemas.microsoft.com/office/drawing/2014/main" id="{2327191B-1D9F-2BD5-B6F3-0956B1F4BED8}"/>
                </a:ext>
              </a:extLst>
            </p:cNvPr>
            <p:cNvSpPr/>
            <p:nvPr/>
          </p:nvSpPr>
          <p:spPr>
            <a:xfrm>
              <a:off x="2415180" y="1719037"/>
              <a:ext cx="2339873" cy="61828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464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E6F4C0B-F178-BCEA-27A4-D1E35D0153B3}"/>
                  </a:ext>
                </a:extLst>
              </p:cNvPr>
              <p:cNvSpPr>
                <a:spLocks noGrp="1"/>
              </p:cNvSpPr>
              <p:nvPr>
                <p:ph type="body" sz="quarter" idx="10"/>
              </p:nvPr>
            </p:nvSpPr>
            <p:spPr/>
            <p:txBody>
              <a:bodyPr/>
              <a:lstStyle/>
              <a:p>
                <a:pPr lvl="1"/>
                <a:r>
                  <a:rPr lang="en-US" dirty="0"/>
                  <a:t>In Ex7.3),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=1/3</m:t>
                    </m:r>
                  </m:oMath>
                </a14:m>
                <a:r>
                  <a:rPr lang="en-US" dirty="0"/>
                  <a: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m:rPr>
                            <m:sty m:val="p"/>
                          </m:rPr>
                          <a:rPr lang="en-US">
                            <a:latin typeface="Cambria Math" panose="02040503050406030204" pitchFamily="18" charset="0"/>
                          </a:rPr>
                          <m:t>RMS</m:t>
                        </m:r>
                      </m:sub>
                    </m:sSub>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=0.5</m:t>
                    </m:r>
                  </m:oMath>
                </a14:m>
                <a:r>
                  <a:rPr lang="en-US" dirty="0"/>
                  <a: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m:rPr>
                            <m:sty m:val="p"/>
                          </m:rPr>
                          <a:rPr lang="en-US">
                            <a:latin typeface="Cambria Math" panose="02040503050406030204" pitchFamily="18" charset="0"/>
                          </a:rPr>
                          <m:t>max</m:t>
                        </m:r>
                      </m:sub>
                    </m:sSub>
                  </m:oMath>
                </a14:m>
                <a:r>
                  <a:rPr lang="en-US" dirty="0"/>
                  <a:t>,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=0</m:t>
                    </m:r>
                  </m:oMath>
                </a14:m>
                <a:r>
                  <a:rPr lang="en-US" dirty="0"/>
                  <a: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𝑎𝑣</m:t>
                        </m:r>
                      </m:sub>
                    </m:sSub>
                  </m:oMath>
                </a14:m>
                <a:endParaRPr lang="en-US" dirty="0"/>
              </a:p>
              <a:p>
                <a:pPr lvl="1"/>
                <a:r>
                  <a:rPr lang="en-US" dirty="0"/>
                  <a:t>Global function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r>
                      <a:rPr lang="en-US" i="1">
                        <a:latin typeface="Cambria Math" panose="02040503050406030204" pitchFamily="18" charset="0"/>
                      </a:rPr>
                      <m:t>𝑥</m:t>
                    </m:r>
                  </m:oMath>
                </a14:m>
                <a:r>
                  <a:rPr lang="en-US" dirty="0"/>
                  <a:t> with MLE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=1)</m:t>
                    </m:r>
                  </m:oMath>
                </a14:m>
                <a:endParaRPr lang="en-US" dirty="0"/>
              </a:p>
              <a:p>
                <a:pPr lvl="1"/>
                <a:endParaRPr lang="en-US" dirty="0"/>
              </a:p>
              <a:p>
                <a:pPr lvl="1"/>
                <a:endParaRPr lang="en-US" dirty="0"/>
              </a:p>
              <a:p>
                <a:pPr lvl="1"/>
                <a:endParaRPr lang="en-US" dirty="0"/>
              </a:p>
              <a:p>
                <a:pPr lvl="1"/>
                <a:r>
                  <a:rPr lang="en-US" dirty="0"/>
                  <a:t>The assumption of correlation makes the global function not to follow the trend of samples</a:t>
                </a:r>
              </a:p>
            </p:txBody>
          </p:sp>
        </mc:Choice>
        <mc:Fallback xmlns="">
          <p:sp>
            <p:nvSpPr>
              <p:cNvPr id="2" name="Text Placeholder 1">
                <a:extLst>
                  <a:ext uri="{FF2B5EF4-FFF2-40B4-BE49-F238E27FC236}">
                    <a16:creationId xmlns:a16="http://schemas.microsoft.com/office/drawing/2014/main" id="{9E6F4C0B-F178-BCEA-27A4-D1E35D0153B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EA3392A-1134-87BE-98DA-2A23C9982A6E}"/>
              </a:ext>
            </a:extLst>
          </p:cNvPr>
          <p:cNvSpPr>
            <a:spLocks noGrp="1"/>
          </p:cNvSpPr>
          <p:nvPr>
            <p:ph type="title"/>
          </p:nvPr>
        </p:nvSpPr>
        <p:spPr/>
        <p:txBody>
          <a:bodyPr>
            <a:normAutofit fontScale="90000"/>
          </a:bodyPr>
          <a:lstStyle/>
          <a:p>
            <a:r>
              <a:rPr lang="en-US" dirty="0"/>
              <a:t>Ex7.4) Comparison with PRS</a:t>
            </a:r>
          </a:p>
        </p:txBody>
      </p:sp>
      <p:grpSp>
        <p:nvGrpSpPr>
          <p:cNvPr id="4" name="Group 3">
            <a:extLst>
              <a:ext uri="{FF2B5EF4-FFF2-40B4-BE49-F238E27FC236}">
                <a16:creationId xmlns:a16="http://schemas.microsoft.com/office/drawing/2014/main" id="{E5862B2B-8720-4E9B-2DCD-EF22EEE7B8A9}"/>
              </a:ext>
            </a:extLst>
          </p:cNvPr>
          <p:cNvGrpSpPr/>
          <p:nvPr/>
        </p:nvGrpSpPr>
        <p:grpSpPr>
          <a:xfrm>
            <a:off x="1066117" y="3819506"/>
            <a:ext cx="3324815" cy="2543841"/>
            <a:chOff x="2108858" y="1490709"/>
            <a:chExt cx="3556950" cy="2721449"/>
          </a:xfrm>
        </p:grpSpPr>
        <p:cxnSp>
          <p:nvCxnSpPr>
            <p:cNvPr id="5" name="Straight Arrow Connector 4">
              <a:extLst>
                <a:ext uri="{FF2B5EF4-FFF2-40B4-BE49-F238E27FC236}">
                  <a16:creationId xmlns:a16="http://schemas.microsoft.com/office/drawing/2014/main" id="{22E132C0-6B93-7AE0-4C96-92FB22F67682}"/>
                </a:ext>
              </a:extLst>
            </p:cNvPr>
            <p:cNvCxnSpPr/>
            <p:nvPr/>
          </p:nvCxnSpPr>
          <p:spPr>
            <a:xfrm flipV="1">
              <a:off x="2452837" y="1682552"/>
              <a:ext cx="0" cy="2219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D7E3EC9-AB7C-5566-87D1-D59BBB4FFDA9}"/>
                </a:ext>
              </a:extLst>
            </p:cNvPr>
            <p:cNvCxnSpPr/>
            <p:nvPr/>
          </p:nvCxnSpPr>
          <p:spPr>
            <a:xfrm>
              <a:off x="2246340" y="3745814"/>
              <a:ext cx="31919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01FC9D-A4D0-F137-75B8-EFA85C089572}"/>
                </a:ext>
              </a:extLst>
            </p:cNvPr>
            <p:cNvSpPr txBox="1"/>
            <p:nvPr/>
          </p:nvSpPr>
          <p:spPr>
            <a:xfrm>
              <a:off x="2289170" y="3849967"/>
              <a:ext cx="314174" cy="362191"/>
            </a:xfrm>
            <a:prstGeom prst="rect">
              <a:avLst/>
            </a:prstGeom>
            <a:noFill/>
          </p:spPr>
          <p:txBody>
            <a:bodyPr wrap="none" rtlCol="0">
              <a:spAutoFit/>
            </a:bodyPr>
            <a:lstStyle/>
            <a:p>
              <a:pPr algn="l"/>
              <a:r>
                <a:rPr lang="en-US" sz="1600" dirty="0"/>
                <a:t>0</a:t>
              </a:r>
            </a:p>
          </p:txBody>
        </p:sp>
        <p:sp>
          <p:nvSpPr>
            <p:cNvPr id="8" name="TextBox 7">
              <a:extLst>
                <a:ext uri="{FF2B5EF4-FFF2-40B4-BE49-F238E27FC236}">
                  <a16:creationId xmlns:a16="http://schemas.microsoft.com/office/drawing/2014/main" id="{10DE5EA3-D8BB-705F-CCA5-4ED5381306AC}"/>
                </a:ext>
              </a:extLst>
            </p:cNvPr>
            <p:cNvSpPr txBox="1"/>
            <p:nvPr/>
          </p:nvSpPr>
          <p:spPr>
            <a:xfrm>
              <a:off x="3542751" y="3849967"/>
              <a:ext cx="314174" cy="362191"/>
            </a:xfrm>
            <a:prstGeom prst="rect">
              <a:avLst/>
            </a:prstGeom>
            <a:noFill/>
          </p:spPr>
          <p:txBody>
            <a:bodyPr wrap="none" rtlCol="0">
              <a:spAutoFit/>
            </a:bodyPr>
            <a:lstStyle/>
            <a:p>
              <a:pPr algn="l"/>
              <a:r>
                <a:rPr lang="en-US" sz="1600" dirty="0"/>
                <a:t>1</a:t>
              </a:r>
            </a:p>
          </p:txBody>
        </p:sp>
        <p:sp>
          <p:nvSpPr>
            <p:cNvPr id="9" name="TextBox 8">
              <a:extLst>
                <a:ext uri="{FF2B5EF4-FFF2-40B4-BE49-F238E27FC236}">
                  <a16:creationId xmlns:a16="http://schemas.microsoft.com/office/drawing/2014/main" id="{035E9B8C-0507-6822-13C5-1A934A3AC1D1}"/>
                </a:ext>
              </a:extLst>
            </p:cNvPr>
            <p:cNvSpPr txBox="1"/>
            <p:nvPr/>
          </p:nvSpPr>
          <p:spPr>
            <a:xfrm>
              <a:off x="4796333" y="3849967"/>
              <a:ext cx="314174" cy="362191"/>
            </a:xfrm>
            <a:prstGeom prst="rect">
              <a:avLst/>
            </a:prstGeom>
            <a:noFill/>
          </p:spPr>
          <p:txBody>
            <a:bodyPr wrap="none" rtlCol="0">
              <a:spAutoFit/>
            </a:bodyPr>
            <a:lstStyle/>
            <a:p>
              <a:pPr algn="l"/>
              <a:r>
                <a:rPr lang="en-US" sz="1600" dirty="0"/>
                <a:t>2</a:t>
              </a:r>
            </a:p>
          </p:txBody>
        </p:sp>
        <p:sp>
          <p:nvSpPr>
            <p:cNvPr id="10" name="Oval 9">
              <a:extLst>
                <a:ext uri="{FF2B5EF4-FFF2-40B4-BE49-F238E27FC236}">
                  <a16:creationId xmlns:a16="http://schemas.microsoft.com/office/drawing/2014/main" id="{AA5C8BA6-84A8-05C2-2B4A-9E5CB541E9EB}"/>
                </a:ext>
              </a:extLst>
            </p:cNvPr>
            <p:cNvSpPr/>
            <p:nvPr/>
          </p:nvSpPr>
          <p:spPr>
            <a:xfrm>
              <a:off x="2405944" y="3689155"/>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11" name="Oval 10">
              <a:extLst>
                <a:ext uri="{FF2B5EF4-FFF2-40B4-BE49-F238E27FC236}">
                  <a16:creationId xmlns:a16="http://schemas.microsoft.com/office/drawing/2014/main" id="{E1225C07-3C0E-8118-4623-29432A5EFE29}"/>
                </a:ext>
              </a:extLst>
            </p:cNvPr>
            <p:cNvSpPr/>
            <p:nvPr/>
          </p:nvSpPr>
          <p:spPr>
            <a:xfrm>
              <a:off x="4909200" y="3689155"/>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12" name="Oval 11">
              <a:extLst>
                <a:ext uri="{FF2B5EF4-FFF2-40B4-BE49-F238E27FC236}">
                  <a16:creationId xmlns:a16="http://schemas.microsoft.com/office/drawing/2014/main" id="{3C00D329-83FC-9086-86F9-F8CFA8E2322E}"/>
                </a:ext>
              </a:extLst>
            </p:cNvPr>
            <p:cNvSpPr/>
            <p:nvPr/>
          </p:nvSpPr>
          <p:spPr>
            <a:xfrm>
              <a:off x="3657572" y="2356629"/>
              <a:ext cx="101600" cy="101600"/>
            </a:xfrm>
            <a:prstGeom prst="ellipse">
              <a:avLst/>
            </a:prstGeom>
            <a:solidFill>
              <a:srgbClr val="FF00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cxnSp>
          <p:nvCxnSpPr>
            <p:cNvPr id="13" name="Straight Connector 12">
              <a:extLst>
                <a:ext uri="{FF2B5EF4-FFF2-40B4-BE49-F238E27FC236}">
                  <a16:creationId xmlns:a16="http://schemas.microsoft.com/office/drawing/2014/main" id="{5241E9F1-95A9-9196-30F1-95FCC7B94810}"/>
                </a:ext>
              </a:extLst>
            </p:cNvPr>
            <p:cNvCxnSpPr/>
            <p:nvPr/>
          </p:nvCxnSpPr>
          <p:spPr>
            <a:xfrm>
              <a:off x="2452837" y="3284707"/>
              <a:ext cx="282135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C2D5D11-54B3-8100-6412-640E1163C863}"/>
                </a:ext>
              </a:extLst>
            </p:cNvPr>
            <p:cNvSpPr txBox="1"/>
            <p:nvPr/>
          </p:nvSpPr>
          <p:spPr>
            <a:xfrm>
              <a:off x="2108858" y="1490709"/>
              <a:ext cx="288862" cy="369332"/>
            </a:xfrm>
            <a:prstGeom prst="rect">
              <a:avLst/>
            </a:prstGeom>
            <a:noFill/>
          </p:spPr>
          <p:txBody>
            <a:bodyPr wrap="none" rtlCol="0">
              <a:spAutoFit/>
            </a:bodyPr>
            <a:lstStyle/>
            <a:p>
              <a:pPr algn="l"/>
              <a:r>
                <a:rPr lang="en-US" dirty="0"/>
                <a:t>y</a:t>
              </a:r>
            </a:p>
          </p:txBody>
        </p:sp>
        <p:sp>
          <p:nvSpPr>
            <p:cNvPr id="15" name="TextBox 14">
              <a:extLst>
                <a:ext uri="{FF2B5EF4-FFF2-40B4-BE49-F238E27FC236}">
                  <a16:creationId xmlns:a16="http://schemas.microsoft.com/office/drawing/2014/main" id="{93E53905-C48D-714C-7B37-C63161D152C1}"/>
                </a:ext>
              </a:extLst>
            </p:cNvPr>
            <p:cNvSpPr txBox="1"/>
            <p:nvPr/>
          </p:nvSpPr>
          <p:spPr>
            <a:xfrm>
              <a:off x="5207241" y="3702066"/>
              <a:ext cx="287258" cy="369332"/>
            </a:xfrm>
            <a:prstGeom prst="rect">
              <a:avLst/>
            </a:prstGeom>
            <a:noFill/>
          </p:spPr>
          <p:txBody>
            <a:bodyPr wrap="none" rtlCol="0">
              <a:spAutoFit/>
            </a:bodyPr>
            <a:lstStyle/>
            <a:p>
              <a:pPr algn="l"/>
              <a:r>
                <a:rPr lang="en-US" dirty="0"/>
                <a:t>x</a:t>
              </a:r>
            </a:p>
          </p:txBody>
        </p:sp>
        <p:cxnSp>
          <p:nvCxnSpPr>
            <p:cNvPr id="16" name="Straight Connector 15">
              <a:extLst>
                <a:ext uri="{FF2B5EF4-FFF2-40B4-BE49-F238E27FC236}">
                  <a16:creationId xmlns:a16="http://schemas.microsoft.com/office/drawing/2014/main" id="{8CC3EB4F-15E3-48AE-8426-CEC2355BD0C6}"/>
                </a:ext>
              </a:extLst>
            </p:cNvPr>
            <p:cNvCxnSpPr/>
            <p:nvPr/>
          </p:nvCxnSpPr>
          <p:spPr>
            <a:xfrm>
              <a:off x="2459408" y="3093231"/>
              <a:ext cx="2821354"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C927D1-1D02-EC31-32E9-0F093C877DB9}"/>
                </a:ext>
              </a:extLst>
            </p:cNvPr>
            <p:cNvCxnSpPr/>
            <p:nvPr/>
          </p:nvCxnSpPr>
          <p:spPr>
            <a:xfrm>
              <a:off x="2445022" y="3745812"/>
              <a:ext cx="2821354" cy="0"/>
            </a:xfrm>
            <a:prstGeom prst="line">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CFC164-95EB-F8CE-C319-D2E9B2FFCB2C}"/>
                </a:ext>
              </a:extLst>
            </p:cNvPr>
            <p:cNvCxnSpPr>
              <a:cxnSpLocks/>
            </p:cNvCxnSpPr>
            <p:nvPr/>
          </p:nvCxnSpPr>
          <p:spPr>
            <a:xfrm>
              <a:off x="3915103" y="1830902"/>
              <a:ext cx="18288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30D30F-EDB6-AA1B-F08C-9AAF1AC80BF4}"/>
                </a:ext>
              </a:extLst>
            </p:cNvPr>
            <p:cNvCxnSpPr>
              <a:cxnSpLocks/>
            </p:cNvCxnSpPr>
            <p:nvPr/>
          </p:nvCxnSpPr>
          <p:spPr>
            <a:xfrm>
              <a:off x="3915103" y="2113368"/>
              <a:ext cx="182880"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5A922A-C6BB-D608-44D5-DC533E29DC1E}"/>
                </a:ext>
              </a:extLst>
            </p:cNvPr>
            <p:cNvCxnSpPr>
              <a:cxnSpLocks/>
            </p:cNvCxnSpPr>
            <p:nvPr/>
          </p:nvCxnSpPr>
          <p:spPr>
            <a:xfrm>
              <a:off x="3915103" y="2395834"/>
              <a:ext cx="182880" cy="0"/>
            </a:xfrm>
            <a:prstGeom prst="line">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E9FB8CE-8AB2-C06C-04D5-E54103FF2488}"/>
                </a:ext>
              </a:extLst>
            </p:cNvPr>
            <p:cNvSpPr txBox="1"/>
            <p:nvPr/>
          </p:nvSpPr>
          <p:spPr>
            <a:xfrm>
              <a:off x="4098206" y="1643613"/>
              <a:ext cx="1558440" cy="1077218"/>
            </a:xfrm>
            <a:prstGeom prst="rect">
              <a:avLst/>
            </a:prstGeom>
            <a:noFill/>
          </p:spPr>
          <p:txBody>
            <a:bodyPr wrap="none" rtlCol="0">
              <a:spAutoFit/>
            </a:bodyPr>
            <a:lstStyle/>
            <a:p>
              <a:r>
                <a:rPr lang="en-US" sz="1600" dirty="0"/>
                <a:t>RMS fit</a:t>
              </a:r>
            </a:p>
            <a:p>
              <a:r>
                <a:rPr lang="en-US" sz="1600" dirty="0"/>
                <a:t>Max. error fit</a:t>
              </a:r>
            </a:p>
            <a:p>
              <a:r>
                <a:rPr lang="en-US" sz="1600" dirty="0"/>
                <a:t>Ave. error fit</a:t>
              </a:r>
            </a:p>
            <a:p>
              <a:r>
                <a:rPr lang="en-US" sz="1600" dirty="0"/>
                <a:t>Global function</a:t>
              </a:r>
            </a:p>
          </p:txBody>
        </p:sp>
        <p:sp>
          <p:nvSpPr>
            <p:cNvPr id="22" name="Rectangle 21">
              <a:extLst>
                <a:ext uri="{FF2B5EF4-FFF2-40B4-BE49-F238E27FC236}">
                  <a16:creationId xmlns:a16="http://schemas.microsoft.com/office/drawing/2014/main" id="{84C55E65-F261-A238-5E67-BFFA271BED15}"/>
                </a:ext>
              </a:extLst>
            </p:cNvPr>
            <p:cNvSpPr/>
            <p:nvPr/>
          </p:nvSpPr>
          <p:spPr>
            <a:xfrm>
              <a:off x="3833337" y="1643613"/>
              <a:ext cx="1832471" cy="1206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3" name="Straight Connector 22">
              <a:extLst>
                <a:ext uri="{FF2B5EF4-FFF2-40B4-BE49-F238E27FC236}">
                  <a16:creationId xmlns:a16="http://schemas.microsoft.com/office/drawing/2014/main" id="{D01FC945-02BD-BCD1-A042-C4BDEDE79E26}"/>
                </a:ext>
              </a:extLst>
            </p:cNvPr>
            <p:cNvCxnSpPr/>
            <p:nvPr/>
          </p:nvCxnSpPr>
          <p:spPr>
            <a:xfrm>
              <a:off x="2463833" y="3503096"/>
              <a:ext cx="2821354" cy="0"/>
            </a:xfrm>
            <a:prstGeom prst="line">
              <a:avLst/>
            </a:prstGeom>
            <a:ln w="28575">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E5C6EE-2C6A-1135-ABE4-9FB4A12C8520}"/>
                </a:ext>
              </a:extLst>
            </p:cNvPr>
            <p:cNvCxnSpPr>
              <a:cxnSpLocks/>
            </p:cNvCxnSpPr>
            <p:nvPr/>
          </p:nvCxnSpPr>
          <p:spPr>
            <a:xfrm>
              <a:off x="3926101" y="2661358"/>
              <a:ext cx="182880" cy="0"/>
            </a:xfrm>
            <a:prstGeom prst="line">
              <a:avLst/>
            </a:prstGeom>
            <a:ln w="28575">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FA942A0-B469-4B13-4D63-1B563A66926D}"/>
              </a:ext>
            </a:extLst>
          </p:cNvPr>
          <p:cNvGrpSpPr/>
          <p:nvPr/>
        </p:nvGrpSpPr>
        <p:grpSpPr>
          <a:xfrm>
            <a:off x="4725667" y="3827072"/>
            <a:ext cx="3116557" cy="2583807"/>
            <a:chOff x="4456312" y="1489075"/>
            <a:chExt cx="3428037" cy="2842042"/>
          </a:xfrm>
        </p:grpSpPr>
        <p:sp>
          <p:nvSpPr>
            <p:cNvPr id="26" name="Line 6">
              <a:extLst>
                <a:ext uri="{FF2B5EF4-FFF2-40B4-BE49-F238E27FC236}">
                  <a16:creationId xmlns:a16="http://schemas.microsoft.com/office/drawing/2014/main" id="{222F93F8-2F40-20B8-D2A7-9035B379104B}"/>
                </a:ext>
              </a:extLst>
            </p:cNvPr>
            <p:cNvSpPr>
              <a:spLocks noChangeShapeType="1"/>
            </p:cNvSpPr>
            <p:nvPr/>
          </p:nvSpPr>
          <p:spPr bwMode="auto">
            <a:xfrm>
              <a:off x="5046664" y="3838575"/>
              <a:ext cx="2836863"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 name="Line 7">
              <a:extLst>
                <a:ext uri="{FF2B5EF4-FFF2-40B4-BE49-F238E27FC236}">
                  <a16:creationId xmlns:a16="http://schemas.microsoft.com/office/drawing/2014/main" id="{4AF5968C-74F1-AF47-9116-46456D8A4868}"/>
                </a:ext>
              </a:extLst>
            </p:cNvPr>
            <p:cNvSpPr>
              <a:spLocks noChangeShapeType="1"/>
            </p:cNvSpPr>
            <p:nvPr/>
          </p:nvSpPr>
          <p:spPr bwMode="auto">
            <a:xfrm>
              <a:off x="5046664" y="1593850"/>
              <a:ext cx="2836863"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 name="Line 8">
              <a:extLst>
                <a:ext uri="{FF2B5EF4-FFF2-40B4-BE49-F238E27FC236}">
                  <a16:creationId xmlns:a16="http://schemas.microsoft.com/office/drawing/2014/main" id="{8996B6AD-9008-4AC1-5981-9DA780DA127D}"/>
                </a:ext>
              </a:extLst>
            </p:cNvPr>
            <p:cNvSpPr>
              <a:spLocks noChangeShapeType="1"/>
            </p:cNvSpPr>
            <p:nvPr/>
          </p:nvSpPr>
          <p:spPr bwMode="auto">
            <a:xfrm flipV="1">
              <a:off x="5046664"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 name="Line 9">
              <a:extLst>
                <a:ext uri="{FF2B5EF4-FFF2-40B4-BE49-F238E27FC236}">
                  <a16:creationId xmlns:a16="http://schemas.microsoft.com/office/drawing/2014/main" id="{E73733D1-229B-8896-7C1A-3EF996BB99A4}"/>
                </a:ext>
              </a:extLst>
            </p:cNvPr>
            <p:cNvSpPr>
              <a:spLocks noChangeShapeType="1"/>
            </p:cNvSpPr>
            <p:nvPr/>
          </p:nvSpPr>
          <p:spPr bwMode="auto">
            <a:xfrm flipV="1">
              <a:off x="5330827"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0" name="Line 10">
              <a:extLst>
                <a:ext uri="{FF2B5EF4-FFF2-40B4-BE49-F238E27FC236}">
                  <a16:creationId xmlns:a16="http://schemas.microsoft.com/office/drawing/2014/main" id="{8FFF3867-D18F-0233-052D-9AE28A655401}"/>
                </a:ext>
              </a:extLst>
            </p:cNvPr>
            <p:cNvSpPr>
              <a:spLocks noChangeShapeType="1"/>
            </p:cNvSpPr>
            <p:nvPr/>
          </p:nvSpPr>
          <p:spPr bwMode="auto">
            <a:xfrm flipV="1">
              <a:off x="5613402"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1" name="Line 11">
              <a:extLst>
                <a:ext uri="{FF2B5EF4-FFF2-40B4-BE49-F238E27FC236}">
                  <a16:creationId xmlns:a16="http://schemas.microsoft.com/office/drawing/2014/main" id="{6F80B40B-BE30-B579-176A-78820A6AD863}"/>
                </a:ext>
              </a:extLst>
            </p:cNvPr>
            <p:cNvSpPr>
              <a:spLocks noChangeShapeType="1"/>
            </p:cNvSpPr>
            <p:nvPr/>
          </p:nvSpPr>
          <p:spPr bwMode="auto">
            <a:xfrm flipV="1">
              <a:off x="5897564"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2" name="Line 12">
              <a:extLst>
                <a:ext uri="{FF2B5EF4-FFF2-40B4-BE49-F238E27FC236}">
                  <a16:creationId xmlns:a16="http://schemas.microsoft.com/office/drawing/2014/main" id="{BC6A9048-5AEE-F62B-8860-DEA10C347ECA}"/>
                </a:ext>
              </a:extLst>
            </p:cNvPr>
            <p:cNvSpPr>
              <a:spLocks noChangeShapeType="1"/>
            </p:cNvSpPr>
            <p:nvPr/>
          </p:nvSpPr>
          <p:spPr bwMode="auto">
            <a:xfrm flipV="1">
              <a:off x="6181727"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3" name="Line 13">
              <a:extLst>
                <a:ext uri="{FF2B5EF4-FFF2-40B4-BE49-F238E27FC236}">
                  <a16:creationId xmlns:a16="http://schemas.microsoft.com/office/drawing/2014/main" id="{C475A84F-3CE0-E688-0F25-217BB70B3029}"/>
                </a:ext>
              </a:extLst>
            </p:cNvPr>
            <p:cNvSpPr>
              <a:spLocks noChangeShapeType="1"/>
            </p:cNvSpPr>
            <p:nvPr/>
          </p:nvSpPr>
          <p:spPr bwMode="auto">
            <a:xfrm flipV="1">
              <a:off x="6464302"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4" name="Line 14">
              <a:extLst>
                <a:ext uri="{FF2B5EF4-FFF2-40B4-BE49-F238E27FC236}">
                  <a16:creationId xmlns:a16="http://schemas.microsoft.com/office/drawing/2014/main" id="{89C56DF0-3165-6413-75F3-790B003A1DD7}"/>
                </a:ext>
              </a:extLst>
            </p:cNvPr>
            <p:cNvSpPr>
              <a:spLocks noChangeShapeType="1"/>
            </p:cNvSpPr>
            <p:nvPr/>
          </p:nvSpPr>
          <p:spPr bwMode="auto">
            <a:xfrm flipV="1">
              <a:off x="6748464"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5" name="Line 15">
              <a:extLst>
                <a:ext uri="{FF2B5EF4-FFF2-40B4-BE49-F238E27FC236}">
                  <a16:creationId xmlns:a16="http://schemas.microsoft.com/office/drawing/2014/main" id="{C9D22CCB-1D26-8E08-2C14-6B5CE4702570}"/>
                </a:ext>
              </a:extLst>
            </p:cNvPr>
            <p:cNvSpPr>
              <a:spLocks noChangeShapeType="1"/>
            </p:cNvSpPr>
            <p:nvPr/>
          </p:nvSpPr>
          <p:spPr bwMode="auto">
            <a:xfrm flipV="1">
              <a:off x="7032627"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6" name="Line 16">
              <a:extLst>
                <a:ext uri="{FF2B5EF4-FFF2-40B4-BE49-F238E27FC236}">
                  <a16:creationId xmlns:a16="http://schemas.microsoft.com/office/drawing/2014/main" id="{8FB514D4-640F-ED33-B0C5-62CA47A93305}"/>
                </a:ext>
              </a:extLst>
            </p:cNvPr>
            <p:cNvSpPr>
              <a:spLocks noChangeShapeType="1"/>
            </p:cNvSpPr>
            <p:nvPr/>
          </p:nvSpPr>
          <p:spPr bwMode="auto">
            <a:xfrm flipV="1">
              <a:off x="7316789"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7" name="Line 17">
              <a:extLst>
                <a:ext uri="{FF2B5EF4-FFF2-40B4-BE49-F238E27FC236}">
                  <a16:creationId xmlns:a16="http://schemas.microsoft.com/office/drawing/2014/main" id="{3DE57F9F-D335-0850-5A17-51B81868376F}"/>
                </a:ext>
              </a:extLst>
            </p:cNvPr>
            <p:cNvSpPr>
              <a:spLocks noChangeShapeType="1"/>
            </p:cNvSpPr>
            <p:nvPr/>
          </p:nvSpPr>
          <p:spPr bwMode="auto">
            <a:xfrm flipV="1">
              <a:off x="7599364"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8" name="Line 18">
              <a:extLst>
                <a:ext uri="{FF2B5EF4-FFF2-40B4-BE49-F238E27FC236}">
                  <a16:creationId xmlns:a16="http://schemas.microsoft.com/office/drawing/2014/main" id="{A8F28ED1-719C-D64B-9C52-514CFDAAE6E8}"/>
                </a:ext>
              </a:extLst>
            </p:cNvPr>
            <p:cNvSpPr>
              <a:spLocks noChangeShapeType="1"/>
            </p:cNvSpPr>
            <p:nvPr/>
          </p:nvSpPr>
          <p:spPr bwMode="auto">
            <a:xfrm flipV="1">
              <a:off x="7883527" y="381158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9" name="Line 19">
              <a:extLst>
                <a:ext uri="{FF2B5EF4-FFF2-40B4-BE49-F238E27FC236}">
                  <a16:creationId xmlns:a16="http://schemas.microsoft.com/office/drawing/2014/main" id="{9BA816E9-2A6A-8FB8-531F-1B93D6D83CB8}"/>
                </a:ext>
              </a:extLst>
            </p:cNvPr>
            <p:cNvSpPr>
              <a:spLocks noChangeShapeType="1"/>
            </p:cNvSpPr>
            <p:nvPr/>
          </p:nvSpPr>
          <p:spPr bwMode="auto">
            <a:xfrm>
              <a:off x="5046664"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0" name="Line 20">
              <a:extLst>
                <a:ext uri="{FF2B5EF4-FFF2-40B4-BE49-F238E27FC236}">
                  <a16:creationId xmlns:a16="http://schemas.microsoft.com/office/drawing/2014/main" id="{352F08A9-3C3F-37A6-EBDF-D795BC4141AD}"/>
                </a:ext>
              </a:extLst>
            </p:cNvPr>
            <p:cNvSpPr>
              <a:spLocks noChangeShapeType="1"/>
            </p:cNvSpPr>
            <p:nvPr/>
          </p:nvSpPr>
          <p:spPr bwMode="auto">
            <a:xfrm>
              <a:off x="5330827"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1" name="Line 21">
              <a:extLst>
                <a:ext uri="{FF2B5EF4-FFF2-40B4-BE49-F238E27FC236}">
                  <a16:creationId xmlns:a16="http://schemas.microsoft.com/office/drawing/2014/main" id="{84082F85-FBD8-468D-DFBB-255295945D98}"/>
                </a:ext>
              </a:extLst>
            </p:cNvPr>
            <p:cNvSpPr>
              <a:spLocks noChangeShapeType="1"/>
            </p:cNvSpPr>
            <p:nvPr/>
          </p:nvSpPr>
          <p:spPr bwMode="auto">
            <a:xfrm>
              <a:off x="5613402"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 name="Line 22">
              <a:extLst>
                <a:ext uri="{FF2B5EF4-FFF2-40B4-BE49-F238E27FC236}">
                  <a16:creationId xmlns:a16="http://schemas.microsoft.com/office/drawing/2014/main" id="{E6F1FEBE-1D43-B301-EFD1-301688FF5615}"/>
                </a:ext>
              </a:extLst>
            </p:cNvPr>
            <p:cNvSpPr>
              <a:spLocks noChangeShapeType="1"/>
            </p:cNvSpPr>
            <p:nvPr/>
          </p:nvSpPr>
          <p:spPr bwMode="auto">
            <a:xfrm>
              <a:off x="5897564"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 name="Line 23">
              <a:extLst>
                <a:ext uri="{FF2B5EF4-FFF2-40B4-BE49-F238E27FC236}">
                  <a16:creationId xmlns:a16="http://schemas.microsoft.com/office/drawing/2014/main" id="{C815BD08-BDC7-85C1-6080-3BDE92F1B547}"/>
                </a:ext>
              </a:extLst>
            </p:cNvPr>
            <p:cNvSpPr>
              <a:spLocks noChangeShapeType="1"/>
            </p:cNvSpPr>
            <p:nvPr/>
          </p:nvSpPr>
          <p:spPr bwMode="auto">
            <a:xfrm>
              <a:off x="6181727"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 name="Line 24">
              <a:extLst>
                <a:ext uri="{FF2B5EF4-FFF2-40B4-BE49-F238E27FC236}">
                  <a16:creationId xmlns:a16="http://schemas.microsoft.com/office/drawing/2014/main" id="{6C00EFE3-57BC-63E7-852A-B21D76437A92}"/>
                </a:ext>
              </a:extLst>
            </p:cNvPr>
            <p:cNvSpPr>
              <a:spLocks noChangeShapeType="1"/>
            </p:cNvSpPr>
            <p:nvPr/>
          </p:nvSpPr>
          <p:spPr bwMode="auto">
            <a:xfrm>
              <a:off x="6464302"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 name="Line 25">
              <a:extLst>
                <a:ext uri="{FF2B5EF4-FFF2-40B4-BE49-F238E27FC236}">
                  <a16:creationId xmlns:a16="http://schemas.microsoft.com/office/drawing/2014/main" id="{7C597F20-9B37-1783-6AC5-D1A4608B2C12}"/>
                </a:ext>
              </a:extLst>
            </p:cNvPr>
            <p:cNvSpPr>
              <a:spLocks noChangeShapeType="1"/>
            </p:cNvSpPr>
            <p:nvPr/>
          </p:nvSpPr>
          <p:spPr bwMode="auto">
            <a:xfrm>
              <a:off x="6748464"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 name="Line 26">
              <a:extLst>
                <a:ext uri="{FF2B5EF4-FFF2-40B4-BE49-F238E27FC236}">
                  <a16:creationId xmlns:a16="http://schemas.microsoft.com/office/drawing/2014/main" id="{8F9047C2-5367-34C8-D918-C15C029188B9}"/>
                </a:ext>
              </a:extLst>
            </p:cNvPr>
            <p:cNvSpPr>
              <a:spLocks noChangeShapeType="1"/>
            </p:cNvSpPr>
            <p:nvPr/>
          </p:nvSpPr>
          <p:spPr bwMode="auto">
            <a:xfrm>
              <a:off x="7032627"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 name="Line 27">
              <a:extLst>
                <a:ext uri="{FF2B5EF4-FFF2-40B4-BE49-F238E27FC236}">
                  <a16:creationId xmlns:a16="http://schemas.microsoft.com/office/drawing/2014/main" id="{6063FB76-27C0-E0D0-B472-6BF54A1EFCBB}"/>
                </a:ext>
              </a:extLst>
            </p:cNvPr>
            <p:cNvSpPr>
              <a:spLocks noChangeShapeType="1"/>
            </p:cNvSpPr>
            <p:nvPr/>
          </p:nvSpPr>
          <p:spPr bwMode="auto">
            <a:xfrm>
              <a:off x="7316789"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 name="Line 28">
              <a:extLst>
                <a:ext uri="{FF2B5EF4-FFF2-40B4-BE49-F238E27FC236}">
                  <a16:creationId xmlns:a16="http://schemas.microsoft.com/office/drawing/2014/main" id="{90DF35DB-AC6A-1368-7D36-13061877856B}"/>
                </a:ext>
              </a:extLst>
            </p:cNvPr>
            <p:cNvSpPr>
              <a:spLocks noChangeShapeType="1"/>
            </p:cNvSpPr>
            <p:nvPr/>
          </p:nvSpPr>
          <p:spPr bwMode="auto">
            <a:xfrm>
              <a:off x="7599364"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 name="Line 29">
              <a:extLst>
                <a:ext uri="{FF2B5EF4-FFF2-40B4-BE49-F238E27FC236}">
                  <a16:creationId xmlns:a16="http://schemas.microsoft.com/office/drawing/2014/main" id="{0DD5F532-1582-1C22-BD86-73042CD4D7A0}"/>
                </a:ext>
              </a:extLst>
            </p:cNvPr>
            <p:cNvSpPr>
              <a:spLocks noChangeShapeType="1"/>
            </p:cNvSpPr>
            <p:nvPr/>
          </p:nvSpPr>
          <p:spPr bwMode="auto">
            <a:xfrm>
              <a:off x="7883527" y="1593850"/>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 name="Rectangle 30">
              <a:extLst>
                <a:ext uri="{FF2B5EF4-FFF2-40B4-BE49-F238E27FC236}">
                  <a16:creationId xmlns:a16="http://schemas.microsoft.com/office/drawing/2014/main" id="{7A05E42E-D9BB-311D-0269-62A096F8D9A0}"/>
                </a:ext>
              </a:extLst>
            </p:cNvPr>
            <p:cNvSpPr>
              <a:spLocks noChangeArrowheads="1"/>
            </p:cNvSpPr>
            <p:nvPr/>
          </p:nvSpPr>
          <p:spPr bwMode="auto">
            <a:xfrm>
              <a:off x="5019677" y="38846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1" name="Rectangle 32">
              <a:extLst>
                <a:ext uri="{FF2B5EF4-FFF2-40B4-BE49-F238E27FC236}">
                  <a16:creationId xmlns:a16="http://schemas.microsoft.com/office/drawing/2014/main" id="{BB1A0211-E669-7220-6AF1-4A7C24E224FE}"/>
                </a:ext>
              </a:extLst>
            </p:cNvPr>
            <p:cNvSpPr>
              <a:spLocks noChangeArrowheads="1"/>
            </p:cNvSpPr>
            <p:nvPr/>
          </p:nvSpPr>
          <p:spPr bwMode="auto">
            <a:xfrm>
              <a:off x="5499102" y="3884613"/>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0.4</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2" name="Rectangle 34">
              <a:extLst>
                <a:ext uri="{FF2B5EF4-FFF2-40B4-BE49-F238E27FC236}">
                  <a16:creationId xmlns:a16="http://schemas.microsoft.com/office/drawing/2014/main" id="{B2404321-6E59-CDD0-B24F-8DA8AE70D726}"/>
                </a:ext>
              </a:extLst>
            </p:cNvPr>
            <p:cNvSpPr>
              <a:spLocks noChangeArrowheads="1"/>
            </p:cNvSpPr>
            <p:nvPr/>
          </p:nvSpPr>
          <p:spPr bwMode="auto">
            <a:xfrm>
              <a:off x="6067427" y="3884613"/>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53" name="Rectangle 36">
              <a:extLst>
                <a:ext uri="{FF2B5EF4-FFF2-40B4-BE49-F238E27FC236}">
                  <a16:creationId xmlns:a16="http://schemas.microsoft.com/office/drawing/2014/main" id="{898F45D8-589B-B9AD-510C-401A73A7A1A9}"/>
                </a:ext>
              </a:extLst>
            </p:cNvPr>
            <p:cNvSpPr>
              <a:spLocks noChangeArrowheads="1"/>
            </p:cNvSpPr>
            <p:nvPr/>
          </p:nvSpPr>
          <p:spPr bwMode="auto">
            <a:xfrm>
              <a:off x="6629402" y="3884613"/>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54" name="Rectangle 38">
              <a:extLst>
                <a:ext uri="{FF2B5EF4-FFF2-40B4-BE49-F238E27FC236}">
                  <a16:creationId xmlns:a16="http://schemas.microsoft.com/office/drawing/2014/main" id="{F9C1D200-D7B5-61E7-F8EE-F19117960A8E}"/>
                </a:ext>
              </a:extLst>
            </p:cNvPr>
            <p:cNvSpPr>
              <a:spLocks noChangeArrowheads="1"/>
            </p:cNvSpPr>
            <p:nvPr/>
          </p:nvSpPr>
          <p:spPr bwMode="auto">
            <a:xfrm>
              <a:off x="7199314" y="3884613"/>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1.6</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55" name="Rectangle 40">
              <a:extLst>
                <a:ext uri="{FF2B5EF4-FFF2-40B4-BE49-F238E27FC236}">
                  <a16:creationId xmlns:a16="http://schemas.microsoft.com/office/drawing/2014/main" id="{0E6E58EB-083F-4D9C-339A-3D4228E311F8}"/>
                </a:ext>
              </a:extLst>
            </p:cNvPr>
            <p:cNvSpPr>
              <a:spLocks noChangeArrowheads="1"/>
            </p:cNvSpPr>
            <p:nvPr/>
          </p:nvSpPr>
          <p:spPr bwMode="auto">
            <a:xfrm>
              <a:off x="7799389" y="38846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56" name="Line 41">
              <a:extLst>
                <a:ext uri="{FF2B5EF4-FFF2-40B4-BE49-F238E27FC236}">
                  <a16:creationId xmlns:a16="http://schemas.microsoft.com/office/drawing/2014/main" id="{FE6C23D5-BBE3-3919-7A6E-25C792547B71}"/>
                </a:ext>
              </a:extLst>
            </p:cNvPr>
            <p:cNvSpPr>
              <a:spLocks noChangeShapeType="1"/>
            </p:cNvSpPr>
            <p:nvPr/>
          </p:nvSpPr>
          <p:spPr bwMode="auto">
            <a:xfrm flipV="1">
              <a:off x="5046664" y="1593850"/>
              <a:ext cx="0" cy="2244725"/>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 name="Line 42">
              <a:extLst>
                <a:ext uri="{FF2B5EF4-FFF2-40B4-BE49-F238E27FC236}">
                  <a16:creationId xmlns:a16="http://schemas.microsoft.com/office/drawing/2014/main" id="{C775546A-69B6-D006-66F1-123C226B5F82}"/>
                </a:ext>
              </a:extLst>
            </p:cNvPr>
            <p:cNvSpPr>
              <a:spLocks noChangeShapeType="1"/>
            </p:cNvSpPr>
            <p:nvPr/>
          </p:nvSpPr>
          <p:spPr bwMode="auto">
            <a:xfrm flipV="1">
              <a:off x="7883527" y="1593850"/>
              <a:ext cx="0" cy="2244725"/>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 name="Line 43">
              <a:extLst>
                <a:ext uri="{FF2B5EF4-FFF2-40B4-BE49-F238E27FC236}">
                  <a16:creationId xmlns:a16="http://schemas.microsoft.com/office/drawing/2014/main" id="{6F70B3CB-DC60-036D-E684-4527359AB88B}"/>
                </a:ext>
              </a:extLst>
            </p:cNvPr>
            <p:cNvSpPr>
              <a:spLocks noChangeShapeType="1"/>
            </p:cNvSpPr>
            <p:nvPr/>
          </p:nvSpPr>
          <p:spPr bwMode="auto">
            <a:xfrm>
              <a:off x="5046664" y="3838575"/>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 name="Line 44">
              <a:extLst>
                <a:ext uri="{FF2B5EF4-FFF2-40B4-BE49-F238E27FC236}">
                  <a16:creationId xmlns:a16="http://schemas.microsoft.com/office/drawing/2014/main" id="{FA822096-01BB-5857-1366-79E70054FA3A}"/>
                </a:ext>
              </a:extLst>
            </p:cNvPr>
            <p:cNvSpPr>
              <a:spLocks noChangeShapeType="1"/>
            </p:cNvSpPr>
            <p:nvPr/>
          </p:nvSpPr>
          <p:spPr bwMode="auto">
            <a:xfrm>
              <a:off x="5046664" y="346551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 name="Line 45">
              <a:extLst>
                <a:ext uri="{FF2B5EF4-FFF2-40B4-BE49-F238E27FC236}">
                  <a16:creationId xmlns:a16="http://schemas.microsoft.com/office/drawing/2014/main" id="{929F2B38-DC28-266F-8B82-B2DB01C6ACCC}"/>
                </a:ext>
              </a:extLst>
            </p:cNvPr>
            <p:cNvSpPr>
              <a:spLocks noChangeShapeType="1"/>
            </p:cNvSpPr>
            <p:nvPr/>
          </p:nvSpPr>
          <p:spPr bwMode="auto">
            <a:xfrm>
              <a:off x="5046664" y="309086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 name="Line 46">
              <a:extLst>
                <a:ext uri="{FF2B5EF4-FFF2-40B4-BE49-F238E27FC236}">
                  <a16:creationId xmlns:a16="http://schemas.microsoft.com/office/drawing/2014/main" id="{54166A98-B276-7B12-B49C-09404DAB8AE6}"/>
                </a:ext>
              </a:extLst>
            </p:cNvPr>
            <p:cNvSpPr>
              <a:spLocks noChangeShapeType="1"/>
            </p:cNvSpPr>
            <p:nvPr/>
          </p:nvSpPr>
          <p:spPr bwMode="auto">
            <a:xfrm>
              <a:off x="5046664" y="271621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 name="Line 47">
              <a:extLst>
                <a:ext uri="{FF2B5EF4-FFF2-40B4-BE49-F238E27FC236}">
                  <a16:creationId xmlns:a16="http://schemas.microsoft.com/office/drawing/2014/main" id="{6BE400F6-2ACF-08E5-7FFE-7F46B92FC49E}"/>
                </a:ext>
              </a:extLst>
            </p:cNvPr>
            <p:cNvSpPr>
              <a:spLocks noChangeShapeType="1"/>
            </p:cNvSpPr>
            <p:nvPr/>
          </p:nvSpPr>
          <p:spPr bwMode="auto">
            <a:xfrm>
              <a:off x="5046664" y="234315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 name="Line 48">
              <a:extLst>
                <a:ext uri="{FF2B5EF4-FFF2-40B4-BE49-F238E27FC236}">
                  <a16:creationId xmlns:a16="http://schemas.microsoft.com/office/drawing/2014/main" id="{54350A28-D6A0-CCC2-7171-3F591C0B9637}"/>
                </a:ext>
              </a:extLst>
            </p:cNvPr>
            <p:cNvSpPr>
              <a:spLocks noChangeShapeType="1"/>
            </p:cNvSpPr>
            <p:nvPr/>
          </p:nvSpPr>
          <p:spPr bwMode="auto">
            <a:xfrm>
              <a:off x="5046664" y="196850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4" name="Line 49">
              <a:extLst>
                <a:ext uri="{FF2B5EF4-FFF2-40B4-BE49-F238E27FC236}">
                  <a16:creationId xmlns:a16="http://schemas.microsoft.com/office/drawing/2014/main" id="{8AC9B862-48DE-F8C8-60CE-0547E943B628}"/>
                </a:ext>
              </a:extLst>
            </p:cNvPr>
            <p:cNvSpPr>
              <a:spLocks noChangeShapeType="1"/>
            </p:cNvSpPr>
            <p:nvPr/>
          </p:nvSpPr>
          <p:spPr bwMode="auto">
            <a:xfrm>
              <a:off x="5046664" y="159385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5" name="Line 50">
              <a:extLst>
                <a:ext uri="{FF2B5EF4-FFF2-40B4-BE49-F238E27FC236}">
                  <a16:creationId xmlns:a16="http://schemas.microsoft.com/office/drawing/2014/main" id="{538E6C4C-2196-66B7-B6C3-C14CE26F5049}"/>
                </a:ext>
              </a:extLst>
            </p:cNvPr>
            <p:cNvSpPr>
              <a:spLocks noChangeShapeType="1"/>
            </p:cNvSpPr>
            <p:nvPr/>
          </p:nvSpPr>
          <p:spPr bwMode="auto">
            <a:xfrm flipH="1">
              <a:off x="7854952" y="3838575"/>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6" name="Line 51">
              <a:extLst>
                <a:ext uri="{FF2B5EF4-FFF2-40B4-BE49-F238E27FC236}">
                  <a16:creationId xmlns:a16="http://schemas.microsoft.com/office/drawing/2014/main" id="{75F43620-87ED-590C-58F3-7F9702E36736}"/>
                </a:ext>
              </a:extLst>
            </p:cNvPr>
            <p:cNvSpPr>
              <a:spLocks noChangeShapeType="1"/>
            </p:cNvSpPr>
            <p:nvPr/>
          </p:nvSpPr>
          <p:spPr bwMode="auto">
            <a:xfrm flipH="1">
              <a:off x="7854952" y="346551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7" name="Line 52">
              <a:extLst>
                <a:ext uri="{FF2B5EF4-FFF2-40B4-BE49-F238E27FC236}">
                  <a16:creationId xmlns:a16="http://schemas.microsoft.com/office/drawing/2014/main" id="{0FC3E239-6C0B-661E-8757-28D0F8D51267}"/>
                </a:ext>
              </a:extLst>
            </p:cNvPr>
            <p:cNvSpPr>
              <a:spLocks noChangeShapeType="1"/>
            </p:cNvSpPr>
            <p:nvPr/>
          </p:nvSpPr>
          <p:spPr bwMode="auto">
            <a:xfrm flipH="1">
              <a:off x="7854952" y="309086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8" name="Line 53">
              <a:extLst>
                <a:ext uri="{FF2B5EF4-FFF2-40B4-BE49-F238E27FC236}">
                  <a16:creationId xmlns:a16="http://schemas.microsoft.com/office/drawing/2014/main" id="{8D15C887-D58F-6498-866C-6E96E24F749B}"/>
                </a:ext>
              </a:extLst>
            </p:cNvPr>
            <p:cNvSpPr>
              <a:spLocks noChangeShapeType="1"/>
            </p:cNvSpPr>
            <p:nvPr/>
          </p:nvSpPr>
          <p:spPr bwMode="auto">
            <a:xfrm flipH="1">
              <a:off x="7854952" y="271621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9" name="Line 54">
              <a:extLst>
                <a:ext uri="{FF2B5EF4-FFF2-40B4-BE49-F238E27FC236}">
                  <a16:creationId xmlns:a16="http://schemas.microsoft.com/office/drawing/2014/main" id="{E7267B36-B0CB-A50F-C9DD-ED48A3657452}"/>
                </a:ext>
              </a:extLst>
            </p:cNvPr>
            <p:cNvSpPr>
              <a:spLocks noChangeShapeType="1"/>
            </p:cNvSpPr>
            <p:nvPr/>
          </p:nvSpPr>
          <p:spPr bwMode="auto">
            <a:xfrm flipH="1">
              <a:off x="7854952" y="234315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0" name="Line 55">
              <a:extLst>
                <a:ext uri="{FF2B5EF4-FFF2-40B4-BE49-F238E27FC236}">
                  <a16:creationId xmlns:a16="http://schemas.microsoft.com/office/drawing/2014/main" id="{E2B79903-4E42-8454-3FCF-51D1C9696EC5}"/>
                </a:ext>
              </a:extLst>
            </p:cNvPr>
            <p:cNvSpPr>
              <a:spLocks noChangeShapeType="1"/>
            </p:cNvSpPr>
            <p:nvPr/>
          </p:nvSpPr>
          <p:spPr bwMode="auto">
            <a:xfrm flipH="1">
              <a:off x="7854952" y="196850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1" name="Line 56">
              <a:extLst>
                <a:ext uri="{FF2B5EF4-FFF2-40B4-BE49-F238E27FC236}">
                  <a16:creationId xmlns:a16="http://schemas.microsoft.com/office/drawing/2014/main" id="{1FC7CFAA-12AD-0306-2327-CD27BB69EFF5}"/>
                </a:ext>
              </a:extLst>
            </p:cNvPr>
            <p:cNvSpPr>
              <a:spLocks noChangeShapeType="1"/>
            </p:cNvSpPr>
            <p:nvPr/>
          </p:nvSpPr>
          <p:spPr bwMode="auto">
            <a:xfrm flipH="1">
              <a:off x="7854952" y="159385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2" name="Rectangle 57">
              <a:extLst>
                <a:ext uri="{FF2B5EF4-FFF2-40B4-BE49-F238E27FC236}">
                  <a16:creationId xmlns:a16="http://schemas.microsoft.com/office/drawing/2014/main" id="{99050EB1-DDD5-6CA9-AA5A-CD774BC59529}"/>
                </a:ext>
              </a:extLst>
            </p:cNvPr>
            <p:cNvSpPr>
              <a:spLocks noChangeArrowheads="1"/>
            </p:cNvSpPr>
            <p:nvPr/>
          </p:nvSpPr>
          <p:spPr bwMode="auto">
            <a:xfrm>
              <a:off x="4729164" y="3735388"/>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-0.8</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3" name="Rectangle 58">
              <a:extLst>
                <a:ext uri="{FF2B5EF4-FFF2-40B4-BE49-F238E27FC236}">
                  <a16:creationId xmlns:a16="http://schemas.microsoft.com/office/drawing/2014/main" id="{C28C0EA5-591E-7103-F1D2-BD3C2D125F80}"/>
                </a:ext>
              </a:extLst>
            </p:cNvPr>
            <p:cNvSpPr>
              <a:spLocks noChangeArrowheads="1"/>
            </p:cNvSpPr>
            <p:nvPr/>
          </p:nvSpPr>
          <p:spPr bwMode="auto">
            <a:xfrm>
              <a:off x="4729164" y="3362325"/>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-0.6</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74" name="Rectangle 59">
              <a:extLst>
                <a:ext uri="{FF2B5EF4-FFF2-40B4-BE49-F238E27FC236}">
                  <a16:creationId xmlns:a16="http://schemas.microsoft.com/office/drawing/2014/main" id="{989DB686-4988-8A9B-E791-BF8FB0B1DA13}"/>
                </a:ext>
              </a:extLst>
            </p:cNvPr>
            <p:cNvSpPr>
              <a:spLocks noChangeArrowheads="1"/>
            </p:cNvSpPr>
            <p:nvPr/>
          </p:nvSpPr>
          <p:spPr bwMode="auto">
            <a:xfrm>
              <a:off x="4729164" y="2989263"/>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-0.4</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75" name="Rectangle 60">
              <a:extLst>
                <a:ext uri="{FF2B5EF4-FFF2-40B4-BE49-F238E27FC236}">
                  <a16:creationId xmlns:a16="http://schemas.microsoft.com/office/drawing/2014/main" id="{53FD78F5-B37C-E386-9526-C21E7B1F6DBC}"/>
                </a:ext>
              </a:extLst>
            </p:cNvPr>
            <p:cNvSpPr>
              <a:spLocks noChangeArrowheads="1"/>
            </p:cNvSpPr>
            <p:nvPr/>
          </p:nvSpPr>
          <p:spPr bwMode="auto">
            <a:xfrm>
              <a:off x="4729164" y="2616200"/>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76" name="Rectangle 61">
              <a:extLst>
                <a:ext uri="{FF2B5EF4-FFF2-40B4-BE49-F238E27FC236}">
                  <a16:creationId xmlns:a16="http://schemas.microsoft.com/office/drawing/2014/main" id="{2CEC9B8F-FC3D-FF24-9ADA-8F4AAB4B6E1D}"/>
                </a:ext>
              </a:extLst>
            </p:cNvPr>
            <p:cNvSpPr>
              <a:spLocks noChangeArrowheads="1"/>
            </p:cNvSpPr>
            <p:nvPr/>
          </p:nvSpPr>
          <p:spPr bwMode="auto">
            <a:xfrm>
              <a:off x="4922839" y="225583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7" name="Rectangle 62">
              <a:extLst>
                <a:ext uri="{FF2B5EF4-FFF2-40B4-BE49-F238E27FC236}">
                  <a16:creationId xmlns:a16="http://schemas.microsoft.com/office/drawing/2014/main" id="{28B11A58-6D3A-E79C-EE6B-7D7630A3FCDA}"/>
                </a:ext>
              </a:extLst>
            </p:cNvPr>
            <p:cNvSpPr>
              <a:spLocks noChangeArrowheads="1"/>
            </p:cNvSpPr>
            <p:nvPr/>
          </p:nvSpPr>
          <p:spPr bwMode="auto">
            <a:xfrm>
              <a:off x="4756152" y="18637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78" name="Rectangle 63">
              <a:extLst>
                <a:ext uri="{FF2B5EF4-FFF2-40B4-BE49-F238E27FC236}">
                  <a16:creationId xmlns:a16="http://schemas.microsoft.com/office/drawing/2014/main" id="{87E7403C-7E8D-B5B4-A059-B16FBA673488}"/>
                </a:ext>
              </a:extLst>
            </p:cNvPr>
            <p:cNvSpPr>
              <a:spLocks noChangeArrowheads="1"/>
            </p:cNvSpPr>
            <p:nvPr/>
          </p:nvSpPr>
          <p:spPr bwMode="auto">
            <a:xfrm>
              <a:off x="4756152" y="148907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0.4</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9" name="Freeform 64">
              <a:extLst>
                <a:ext uri="{FF2B5EF4-FFF2-40B4-BE49-F238E27FC236}">
                  <a16:creationId xmlns:a16="http://schemas.microsoft.com/office/drawing/2014/main" id="{6F59A125-FE53-B2FB-09A6-D5723146E1E6}"/>
                </a:ext>
              </a:extLst>
            </p:cNvPr>
            <p:cNvSpPr>
              <a:spLocks/>
            </p:cNvSpPr>
            <p:nvPr/>
          </p:nvSpPr>
          <p:spPr bwMode="auto">
            <a:xfrm>
              <a:off x="5187952" y="1717675"/>
              <a:ext cx="2695575" cy="2030413"/>
            </a:xfrm>
            <a:custGeom>
              <a:avLst/>
              <a:gdLst>
                <a:gd name="T0" fmla="*/ 0 w 1698"/>
                <a:gd name="T1" fmla="*/ 0 h 1279"/>
                <a:gd name="T2" fmla="*/ 90 w 1698"/>
                <a:gd name="T3" fmla="*/ 0 h 1279"/>
                <a:gd name="T4" fmla="*/ 179 w 1698"/>
                <a:gd name="T5" fmla="*/ 0 h 1279"/>
                <a:gd name="T6" fmla="*/ 268 w 1698"/>
                <a:gd name="T7" fmla="*/ 1 h 1279"/>
                <a:gd name="T8" fmla="*/ 357 w 1698"/>
                <a:gd name="T9" fmla="*/ 5 h 1279"/>
                <a:gd name="T10" fmla="*/ 447 w 1698"/>
                <a:gd name="T11" fmla="*/ 18 h 1279"/>
                <a:gd name="T12" fmla="*/ 536 w 1698"/>
                <a:gd name="T13" fmla="*/ 42 h 1279"/>
                <a:gd name="T14" fmla="*/ 626 w 1698"/>
                <a:gd name="T15" fmla="*/ 76 h 1279"/>
                <a:gd name="T16" fmla="*/ 715 w 1698"/>
                <a:gd name="T17" fmla="*/ 122 h 1279"/>
                <a:gd name="T18" fmla="*/ 804 w 1698"/>
                <a:gd name="T19" fmla="*/ 178 h 1279"/>
                <a:gd name="T20" fmla="*/ 894 w 1698"/>
                <a:gd name="T21" fmla="*/ 246 h 1279"/>
                <a:gd name="T22" fmla="*/ 983 w 1698"/>
                <a:gd name="T23" fmla="*/ 323 h 1279"/>
                <a:gd name="T24" fmla="*/ 1072 w 1698"/>
                <a:gd name="T25" fmla="*/ 411 h 1279"/>
                <a:gd name="T26" fmla="*/ 1162 w 1698"/>
                <a:gd name="T27" fmla="*/ 508 h 1279"/>
                <a:gd name="T28" fmla="*/ 1251 w 1698"/>
                <a:gd name="T29" fmla="*/ 615 h 1279"/>
                <a:gd name="T30" fmla="*/ 1341 w 1698"/>
                <a:gd name="T31" fmla="*/ 730 h 1279"/>
                <a:gd name="T32" fmla="*/ 1430 w 1698"/>
                <a:gd name="T33" fmla="*/ 854 h 1279"/>
                <a:gd name="T34" fmla="*/ 1519 w 1698"/>
                <a:gd name="T35" fmla="*/ 987 h 1279"/>
                <a:gd name="T36" fmla="*/ 1609 w 1698"/>
                <a:gd name="T37" fmla="*/ 1129 h 1279"/>
                <a:gd name="T38" fmla="*/ 1698 w 1698"/>
                <a:gd name="T39" fmla="*/ 127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98" h="1279">
                  <a:moveTo>
                    <a:pt x="0" y="0"/>
                  </a:moveTo>
                  <a:lnTo>
                    <a:pt x="90" y="0"/>
                  </a:lnTo>
                  <a:lnTo>
                    <a:pt x="179" y="0"/>
                  </a:lnTo>
                  <a:lnTo>
                    <a:pt x="268" y="1"/>
                  </a:lnTo>
                  <a:lnTo>
                    <a:pt x="357" y="5"/>
                  </a:lnTo>
                  <a:lnTo>
                    <a:pt x="447" y="18"/>
                  </a:lnTo>
                  <a:lnTo>
                    <a:pt x="536" y="42"/>
                  </a:lnTo>
                  <a:lnTo>
                    <a:pt x="626" y="76"/>
                  </a:lnTo>
                  <a:lnTo>
                    <a:pt x="715" y="122"/>
                  </a:lnTo>
                  <a:lnTo>
                    <a:pt x="804" y="178"/>
                  </a:lnTo>
                  <a:lnTo>
                    <a:pt x="894" y="246"/>
                  </a:lnTo>
                  <a:lnTo>
                    <a:pt x="983" y="323"/>
                  </a:lnTo>
                  <a:lnTo>
                    <a:pt x="1072" y="411"/>
                  </a:lnTo>
                  <a:lnTo>
                    <a:pt x="1162" y="508"/>
                  </a:lnTo>
                  <a:lnTo>
                    <a:pt x="1251" y="615"/>
                  </a:lnTo>
                  <a:lnTo>
                    <a:pt x="1341" y="730"/>
                  </a:lnTo>
                  <a:lnTo>
                    <a:pt x="1430" y="854"/>
                  </a:lnTo>
                  <a:lnTo>
                    <a:pt x="1519" y="987"/>
                  </a:lnTo>
                  <a:lnTo>
                    <a:pt x="1609" y="1129"/>
                  </a:lnTo>
                  <a:lnTo>
                    <a:pt x="1698" y="1279"/>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E9BF984-2BEE-D0B1-45FD-697A8F6D2DBD}"/>
                    </a:ext>
                  </a:extLst>
                </p:cNvPr>
                <p:cNvSpPr txBox="1"/>
                <p:nvPr/>
              </p:nvSpPr>
              <p:spPr>
                <a:xfrm>
                  <a:off x="6293361" y="3992563"/>
                  <a:ext cx="34778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𝜃</m:t>
                        </m:r>
                      </m:oMath>
                    </m:oMathPara>
                  </a14:m>
                  <a:endParaRPr lang="en-US" sz="1600" dirty="0"/>
                </a:p>
              </p:txBody>
            </p:sp>
          </mc:Choice>
          <mc:Fallback xmlns="">
            <p:sp>
              <p:nvSpPr>
                <p:cNvPr id="80" name="TextBox 79">
                  <a:extLst>
                    <a:ext uri="{FF2B5EF4-FFF2-40B4-BE49-F238E27FC236}">
                      <a16:creationId xmlns:a16="http://schemas.microsoft.com/office/drawing/2014/main" id="{5E9BF984-2BEE-D0B1-45FD-697A8F6D2DBD}"/>
                    </a:ext>
                  </a:extLst>
                </p:cNvPr>
                <p:cNvSpPr txBox="1">
                  <a:spLocks noRot="1" noChangeAspect="1" noMove="1" noResize="1" noEditPoints="1" noAdjustHandles="1" noChangeArrowheads="1" noChangeShapeType="1" noTextEdit="1"/>
                </p:cNvSpPr>
                <p:nvPr/>
              </p:nvSpPr>
              <p:spPr>
                <a:xfrm>
                  <a:off x="6293361" y="3992563"/>
                  <a:ext cx="347788" cy="3385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4EA1C05F-9CBB-46F0-A914-D4E8FB381922}"/>
                    </a:ext>
                  </a:extLst>
                </p:cNvPr>
                <p:cNvSpPr txBox="1"/>
                <p:nvPr/>
              </p:nvSpPr>
              <p:spPr>
                <a:xfrm>
                  <a:off x="4456312" y="2211168"/>
                  <a:ext cx="42870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1</m:t>
                            </m:r>
                          </m:sub>
                        </m:sSub>
                      </m:oMath>
                    </m:oMathPara>
                  </a14:m>
                  <a:endParaRPr lang="en-US" sz="1600" dirty="0"/>
                </a:p>
              </p:txBody>
            </p:sp>
          </mc:Choice>
          <mc:Fallback xmlns="">
            <p:sp>
              <p:nvSpPr>
                <p:cNvPr id="81" name="TextBox 80">
                  <a:extLst>
                    <a:ext uri="{FF2B5EF4-FFF2-40B4-BE49-F238E27FC236}">
                      <a16:creationId xmlns:a16="http://schemas.microsoft.com/office/drawing/2014/main" id="{4EA1C05F-9CBB-46F0-A914-D4E8FB381922}"/>
                    </a:ext>
                  </a:extLst>
                </p:cNvPr>
                <p:cNvSpPr txBox="1">
                  <a:spLocks noRot="1" noChangeAspect="1" noMove="1" noResize="1" noEditPoints="1" noAdjustHandles="1" noChangeArrowheads="1" noChangeShapeType="1" noTextEdit="1"/>
                </p:cNvSpPr>
                <p:nvPr/>
              </p:nvSpPr>
              <p:spPr>
                <a:xfrm>
                  <a:off x="4456312" y="2211168"/>
                  <a:ext cx="428707" cy="338554"/>
                </a:xfrm>
                <a:prstGeom prst="rect">
                  <a:avLst/>
                </a:prstGeom>
                <a:blipFill>
                  <a:blip r:embed="rId4"/>
                  <a:stretch>
                    <a:fillRect b="-196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0F0F43D2-998A-6028-715E-91024A466DEB}"/>
                  </a:ext>
                </a:extLst>
              </p:cNvPr>
              <p:cNvSpPr txBox="1"/>
              <p:nvPr/>
            </p:nvSpPr>
            <p:spPr>
              <a:xfrm>
                <a:off x="414615" y="1734458"/>
                <a:ext cx="8491299" cy="8249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𝐑</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0.3679</m:t>
                                </m:r>
                              </m:e>
                              <m:e>
                                <m:r>
                                  <a:rPr lang="en-US" i="1">
                                    <a:latin typeface="Cambria Math" panose="02040503050406030204" pitchFamily="18" charset="0"/>
                                  </a:rPr>
                                  <m:t>0.0183</m:t>
                                </m:r>
                              </m:e>
                            </m:mr>
                            <m:mr>
                              <m:e>
                                <m:r>
                                  <a:rPr lang="en-US" i="1">
                                    <a:latin typeface="Cambria Math" panose="02040503050406030204" pitchFamily="18" charset="0"/>
                                  </a:rPr>
                                  <m:t>0.3679</m:t>
                                </m:r>
                              </m:e>
                              <m:e>
                                <m:r>
                                  <a:rPr lang="en-US" i="1">
                                    <a:latin typeface="Cambria Math" panose="02040503050406030204" pitchFamily="18" charset="0"/>
                                  </a:rPr>
                                  <m:t>1</m:t>
                                </m:r>
                              </m:e>
                              <m:e>
                                <m:r>
                                  <a:rPr lang="en-US" i="1">
                                    <a:latin typeface="Cambria Math" panose="02040503050406030204" pitchFamily="18" charset="0"/>
                                  </a:rPr>
                                  <m:t>0.3679</m:t>
                                </m:r>
                              </m:e>
                            </m:mr>
                            <m:mr>
                              <m:e>
                                <m:r>
                                  <a:rPr lang="en-US" i="1">
                                    <a:latin typeface="Cambria Math" panose="02040503050406030204" pitchFamily="18" charset="0"/>
                                  </a:rPr>
                                  <m:t>0.0183</m:t>
                                </m:r>
                              </m:e>
                              <m:e>
                                <m:r>
                                  <a:rPr lang="en-US" i="1">
                                    <a:latin typeface="Cambria Math" panose="02040503050406030204" pitchFamily="18" charset="0"/>
                                  </a:rPr>
                                  <m:t>0.3679</m:t>
                                </m:r>
                              </m:e>
                              <m:e>
                                <m:r>
                                  <a:rPr lang="en-US" i="1">
                                    <a:latin typeface="Cambria Math" panose="02040503050406030204" pitchFamily="18" charset="0"/>
                                  </a:rPr>
                                  <m:t>1</m:t>
                                </m:r>
                              </m:e>
                            </m:mr>
                          </m:m>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𝐗</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2.0689</m:t>
                                </m:r>
                              </m:e>
                              <m:e>
                                <m:r>
                                  <a:rPr lang="en-US" i="1">
                                    <a:latin typeface="Cambria Math" panose="02040503050406030204" pitchFamily="18" charset="0"/>
                                  </a:rPr>
                                  <m:t>2.0689</m:t>
                                </m:r>
                              </m:e>
                            </m:mr>
                            <m:mr>
                              <m:e>
                                <m:r>
                                  <a:rPr lang="en-US" i="1">
                                    <a:latin typeface="Cambria Math" panose="02040503050406030204" pitchFamily="18" charset="0"/>
                                  </a:rPr>
                                  <m:t>2.0689</m:t>
                                </m:r>
                              </m:e>
                              <m:e>
                                <m:r>
                                  <a:rPr lang="en-US" i="1">
                                    <a:latin typeface="Cambria Math" panose="02040503050406030204" pitchFamily="18" charset="0"/>
                                  </a:rPr>
                                  <m:t>4.1062</m:t>
                                </m:r>
                              </m:e>
                            </m:mr>
                          </m:m>
                        </m:e>
                      </m:d>
                      <m:r>
                        <a:rPr lang="en-US" i="1">
                          <a:latin typeface="Cambria Math" panose="02040503050406030204" pitchFamily="18" charset="0"/>
                        </a:rPr>
                        <m:t>, </m:t>
                      </m:r>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𝐲</m:t>
                      </m:r>
                      <m:r>
                        <a:rPr lang="en-US" b="1">
                          <a:latin typeface="Cambria Math" panose="02040503050406030204" pitchFamily="18" charset="0"/>
                        </a:rPr>
                        <m:t>=</m:t>
                      </m:r>
                      <m:d>
                        <m:dPr>
                          <m:begChr m:val="{"/>
                          <m:endChr m:val="}"/>
                          <m:ctrlPr>
                            <a:rPr lang="en-US" b="1"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0.3779</m:t>
                                </m:r>
                              </m:e>
                            </m:mr>
                            <m:mr>
                              <m:e>
                                <m:r>
                                  <a:rPr lang="en-US" i="1">
                                    <a:latin typeface="Cambria Math" panose="02040503050406030204" pitchFamily="18" charset="0"/>
                                  </a:rPr>
                                  <m:t>0.3779</m:t>
                                </m:r>
                              </m:e>
                            </m:mr>
                          </m:m>
                        </m:e>
                      </m:d>
                    </m:oMath>
                  </m:oMathPara>
                </a14:m>
                <a:endParaRPr lang="en-US" dirty="0"/>
              </a:p>
            </p:txBody>
          </p:sp>
        </mc:Choice>
        <mc:Fallback xmlns="">
          <p:sp>
            <p:nvSpPr>
              <p:cNvPr id="84" name="TextBox 83">
                <a:extLst>
                  <a:ext uri="{FF2B5EF4-FFF2-40B4-BE49-F238E27FC236}">
                    <a16:creationId xmlns:a16="http://schemas.microsoft.com/office/drawing/2014/main" id="{0F0F43D2-998A-6028-715E-91024A466DEB}"/>
                  </a:ext>
                </a:extLst>
              </p:cNvPr>
              <p:cNvSpPr txBox="1">
                <a:spLocks noRot="1" noChangeAspect="1" noMove="1" noResize="1" noEditPoints="1" noAdjustHandles="1" noChangeArrowheads="1" noChangeShapeType="1" noTextEdit="1"/>
              </p:cNvSpPr>
              <p:nvPr/>
            </p:nvSpPr>
            <p:spPr>
              <a:xfrm>
                <a:off x="414615" y="1734458"/>
                <a:ext cx="8491299" cy="82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BD2CA5BD-B5D1-C3CD-0367-CC6398BFAFB6}"/>
                  </a:ext>
                </a:extLst>
              </p:cNvPr>
              <p:cNvSpPr txBox="1"/>
              <p:nvPr/>
            </p:nvSpPr>
            <p:spPr>
              <a:xfrm>
                <a:off x="414615" y="2654031"/>
                <a:ext cx="4608284" cy="3844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en-US" b="1">
                              <a:latin typeface="Cambria Math" panose="02040503050406030204" pitchFamily="18" charset="0"/>
                            </a:rPr>
                            <m:t>𝛃</m:t>
                          </m:r>
                        </m:e>
                      </m:acc>
                      <m:r>
                        <a:rPr lang="en-US" b="0" i="0">
                          <a:latin typeface="Cambria Math" panose="02040503050406030204" pitchFamily="18" charset="0"/>
                        </a:rPr>
                        <m:t>=</m:t>
                      </m:r>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sSup>
                                <m:sSupPr>
                                  <m:ctrlPr>
                                    <a:rPr lang="en-US" b="0" i="1">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sSup>
                                <m:sSupPr>
                                  <m:ctrlPr>
                                    <a:rPr lang="en-US" b="0" i="1">
                                      <a:latin typeface="Cambria Math" panose="02040503050406030204" pitchFamily="18" charset="0"/>
                                    </a:rPr>
                                  </m:ctrlPr>
                                </m:sSupPr>
                                <m:e>
                                  <m:r>
                                    <a:rPr lang="en-US" b="1" i="0">
                                      <a:latin typeface="Cambria Math" panose="02040503050406030204" pitchFamily="18" charset="0"/>
                                    </a:rPr>
                                    <m:t>𝐑</m:t>
                                  </m:r>
                                </m:e>
                                <m:sup>
                                  <m:r>
                                    <a:rPr lang="en-US" b="0" i="0">
                                      <a:latin typeface="Cambria Math" panose="02040503050406030204" pitchFamily="18" charset="0"/>
                                    </a:rPr>
                                    <m:t>−1</m:t>
                                  </m:r>
                                </m:sup>
                              </m:sSup>
                              <m:r>
                                <a:rPr lang="en-US" b="1" i="0">
                                  <a:latin typeface="Cambria Math" panose="02040503050406030204" pitchFamily="18" charset="0"/>
                                </a:rPr>
                                <m:t>𝐗</m:t>
                              </m:r>
                            </m:e>
                          </m:d>
                        </m:e>
                        <m:sup>
                          <m:r>
                            <a:rPr lang="en-US" b="0" i="0">
                              <a:latin typeface="Cambria Math" panose="02040503050406030204" pitchFamily="18" charset="0"/>
                            </a:rPr>
                            <m:t>−1</m:t>
                          </m:r>
                        </m:sup>
                      </m:sSup>
                      <m:d>
                        <m:dPr>
                          <m:begChr m:val="{"/>
                          <m:endChr m:val="}"/>
                          <m:ctrlPr>
                            <a:rPr lang="en-US" b="0" i="1">
                              <a:latin typeface="Cambria Math" panose="02040503050406030204" pitchFamily="18" charset="0"/>
                            </a:rPr>
                          </m:ctrlPr>
                        </m:dPr>
                        <m:e>
                          <m:sSup>
                            <m:sSupPr>
                              <m:ctrlPr>
                                <a:rPr lang="en-US" b="0" i="1">
                                  <a:latin typeface="Cambria Math" panose="02040503050406030204" pitchFamily="18" charset="0"/>
                                </a:rPr>
                              </m:ctrlPr>
                            </m:sSupPr>
                            <m:e>
                              <m:r>
                                <a:rPr lang="en-US" b="1" i="0">
                                  <a:latin typeface="Cambria Math" panose="02040503050406030204" pitchFamily="18" charset="0"/>
                                </a:rPr>
                                <m:t>𝐗</m:t>
                              </m:r>
                            </m:e>
                            <m:sup>
                              <m:r>
                                <a:rPr lang="en-US" b="0" i="1">
                                  <a:latin typeface="Cambria Math" panose="02040503050406030204" pitchFamily="18" charset="0"/>
                                </a:rPr>
                                <m:t>𝑇</m:t>
                              </m:r>
                            </m:sup>
                          </m:sSup>
                          <m:sSup>
                            <m:sSupPr>
                              <m:ctrlPr>
                                <a:rPr lang="en-US" b="0" i="1">
                                  <a:latin typeface="Cambria Math" panose="02040503050406030204" pitchFamily="18" charset="0"/>
                                </a:rPr>
                              </m:ctrlPr>
                            </m:sSupPr>
                            <m:e>
                              <m:r>
                                <a:rPr lang="en-US" b="1" i="0">
                                  <a:latin typeface="Cambria Math" panose="02040503050406030204" pitchFamily="18" charset="0"/>
                                </a:rPr>
                                <m:t>𝐑</m:t>
                              </m:r>
                            </m:e>
                            <m:sup>
                              <m:r>
                                <a:rPr lang="en-US" b="0" i="0">
                                  <a:latin typeface="Cambria Math" panose="02040503050406030204" pitchFamily="18" charset="0"/>
                                </a:rPr>
                                <m:t>−1</m:t>
                              </m:r>
                            </m:sup>
                          </m:sSup>
                          <m:r>
                            <a:rPr lang="en-US" b="1" i="0">
                              <a:latin typeface="Cambria Math" panose="02040503050406030204" pitchFamily="18" charset="0"/>
                            </a:rPr>
                            <m:t>𝐲</m:t>
                          </m:r>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0.1827, 0.0</m:t>
                              </m:r>
                            </m:e>
                          </m:d>
                        </m:e>
                        <m:sup>
                          <m:r>
                            <a:rPr lang="en-US" i="1">
                              <a:latin typeface="Cambria Math" panose="02040503050406030204" pitchFamily="18" charset="0"/>
                            </a:rPr>
                            <m:t>𝑇</m:t>
                          </m:r>
                        </m:sup>
                      </m:sSup>
                    </m:oMath>
                  </m:oMathPara>
                </a14:m>
                <a:endParaRPr lang="en-US" dirty="0"/>
              </a:p>
            </p:txBody>
          </p:sp>
        </mc:Choice>
        <mc:Fallback xmlns="">
          <p:sp>
            <p:nvSpPr>
              <p:cNvPr id="89" name="TextBox 88">
                <a:extLst>
                  <a:ext uri="{FF2B5EF4-FFF2-40B4-BE49-F238E27FC236}">
                    <a16:creationId xmlns:a16="http://schemas.microsoft.com/office/drawing/2014/main" id="{BD2CA5BD-B5D1-C3CD-0367-CC6398BFAFB6}"/>
                  </a:ext>
                </a:extLst>
              </p:cNvPr>
              <p:cNvSpPr txBox="1">
                <a:spLocks noRot="1" noChangeAspect="1" noMove="1" noResize="1" noEditPoints="1" noAdjustHandles="1" noChangeArrowheads="1" noChangeShapeType="1" noTextEdit="1"/>
              </p:cNvSpPr>
              <p:nvPr/>
            </p:nvSpPr>
            <p:spPr>
              <a:xfrm>
                <a:off x="414615" y="2654031"/>
                <a:ext cx="4608284" cy="384464"/>
              </a:xfrm>
              <a:prstGeom prst="rect">
                <a:avLst/>
              </a:prstGeom>
              <a:blipFill>
                <a:blip r:embed="rId6"/>
                <a:stretch>
                  <a:fillRect t="-1587"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3654991-0B07-E358-D761-650267597D55}"/>
                  </a:ext>
                </a:extLst>
              </p:cNvPr>
              <p:cNvSpPr txBox="1"/>
              <p:nvPr/>
            </p:nvSpPr>
            <p:spPr>
              <a:xfrm>
                <a:off x="5392057" y="2661597"/>
                <a:ext cx="1716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0">
                          <a:latin typeface="Cambria Math" panose="02040503050406030204" pitchFamily="18" charset="0"/>
                        </a:rPr>
                        <m:t>=0.1827</m:t>
                      </m:r>
                    </m:oMath>
                  </m:oMathPara>
                </a14:m>
                <a:endParaRPr lang="en-US" dirty="0"/>
              </a:p>
            </p:txBody>
          </p:sp>
        </mc:Choice>
        <mc:Fallback xmlns="">
          <p:sp>
            <p:nvSpPr>
              <p:cNvPr id="93" name="TextBox 92">
                <a:extLst>
                  <a:ext uri="{FF2B5EF4-FFF2-40B4-BE49-F238E27FC236}">
                    <a16:creationId xmlns:a16="http://schemas.microsoft.com/office/drawing/2014/main" id="{53654991-0B07-E358-D761-650267597D55}"/>
                  </a:ext>
                </a:extLst>
              </p:cNvPr>
              <p:cNvSpPr txBox="1">
                <a:spLocks noRot="1" noChangeAspect="1" noMove="1" noResize="1" noEditPoints="1" noAdjustHandles="1" noChangeArrowheads="1" noChangeShapeType="1" noTextEdit="1"/>
              </p:cNvSpPr>
              <p:nvPr/>
            </p:nvSpPr>
            <p:spPr>
              <a:xfrm>
                <a:off x="5392057" y="2661597"/>
                <a:ext cx="1716313" cy="369332"/>
              </a:xfrm>
              <a:prstGeom prst="rect">
                <a:avLst/>
              </a:prstGeom>
              <a:blipFill>
                <a:blip r:embed="rId7"/>
                <a:stretch>
                  <a:fillRect t="-6667" b="-6667"/>
                </a:stretch>
              </a:blipFill>
            </p:spPr>
            <p:txBody>
              <a:bodyPr/>
              <a:lstStyle/>
              <a:p>
                <a:r>
                  <a:rPr lang="en-US">
                    <a:noFill/>
                  </a:rPr>
                  <a:t> </a:t>
                </a:r>
              </a:p>
            </p:txBody>
          </p:sp>
        </mc:Fallback>
      </mc:AlternateContent>
      <p:sp>
        <p:nvSpPr>
          <p:cNvPr id="94" name="Arrow: Right 93">
            <a:extLst>
              <a:ext uri="{FF2B5EF4-FFF2-40B4-BE49-F238E27FC236}">
                <a16:creationId xmlns:a16="http://schemas.microsoft.com/office/drawing/2014/main" id="{9FC4C303-6679-C060-5144-F0BECF3977E5}"/>
              </a:ext>
            </a:extLst>
          </p:cNvPr>
          <p:cNvSpPr/>
          <p:nvPr/>
        </p:nvSpPr>
        <p:spPr>
          <a:xfrm>
            <a:off x="5029200" y="2779485"/>
            <a:ext cx="355600" cy="1378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09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9FEF68FD-2451-4090-996E-C3D8D6F5E591}"/>
                  </a:ext>
                </a:extLst>
              </p:cNvPr>
              <p:cNvSpPr>
                <a:spLocks noGrp="1"/>
              </p:cNvSpPr>
              <p:nvPr>
                <p:ph type="body" sz="quarter" idx="10"/>
              </p:nvPr>
            </p:nvSpPr>
            <p:spPr>
              <a:xfrm>
                <a:off x="312536" y="694372"/>
                <a:ext cx="8534400" cy="5626600"/>
              </a:xfrm>
            </p:spPr>
            <p:txBody>
              <a:bodyPr/>
              <a:lstStyle/>
              <a:p>
                <a:r>
                  <a:rPr lang="en-US" dirty="0"/>
                  <a:t>Kriging passes data point </a:t>
                </a:r>
                <a:r>
                  <a:rPr lang="en-US" dirty="0">
                    <a:sym typeface="Wingdings" panose="05000000000000000000" pitchFamily="2" charset="2"/>
                  </a:rPr>
                  <a:t> </a:t>
                </a:r>
                <a:r>
                  <a:rPr lang="en-US" dirty="0"/>
                  <a:t>Kriging can be expressed by a linear combination of data and weights: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r>
                      <a:rPr lang="en-US" b="1" i="0" smtClean="0">
                        <a:latin typeface="Cambria Math" panose="02040503050406030204" pitchFamily="18" charset="0"/>
                      </a:rPr>
                      <m:t>𝐰</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e>
                      <m:sup>
                        <m:r>
                          <m:rPr>
                            <m:sty m:val="p"/>
                          </m:rPr>
                          <a:rPr lang="en-US" b="0" i="0" smtClean="0">
                            <a:latin typeface="Cambria Math" panose="02040503050406030204" pitchFamily="18" charset="0"/>
                          </a:rPr>
                          <m:t>T</m:t>
                        </m:r>
                      </m:sup>
                    </m:sSup>
                    <m:r>
                      <a:rPr lang="en-US" b="1" i="0" smtClean="0">
                        <a:latin typeface="Cambria Math" panose="02040503050406030204" pitchFamily="18" charset="0"/>
                      </a:rPr>
                      <m:t>𝐲</m:t>
                    </m:r>
                  </m:oMath>
                </a14:m>
                <a:endParaRPr lang="en-US" b="1" dirty="0"/>
              </a:p>
              <a:p>
                <a:r>
                  <a:rPr lang="en-US" dirty="0"/>
                  <a:t>Minimizing mean squared error (MSE)</a:t>
                </a:r>
              </a:p>
              <a:p>
                <a:endParaRPr lang="en-US" dirty="0"/>
              </a:p>
              <a:p>
                <a:pPr marL="973138" lvl="1"/>
                <a:r>
                  <a:rPr lang="en-US" dirty="0"/>
                  <a:t>Data: </a:t>
                </a:r>
                <a14:m>
                  <m:oMath xmlns:m="http://schemas.openxmlformats.org/officeDocument/2006/math">
                    <m:r>
                      <a:rPr lang="en-US" b="1" i="0" smtClean="0">
                        <a:latin typeface="Cambria Math" panose="02040503050406030204" pitchFamily="18" charset="0"/>
                      </a:rPr>
                      <m:t>𝐲</m:t>
                    </m:r>
                    <m:r>
                      <a:rPr lang="en-US" b="0" i="1" smtClean="0">
                        <a:latin typeface="Cambria Math" panose="02040503050406030204" pitchFamily="18" charset="0"/>
                      </a:rPr>
                      <m:t>=</m:t>
                    </m:r>
                    <m:r>
                      <a:rPr lang="en-US" b="1" i="0" smtClean="0">
                        <a:latin typeface="Cambria Math" panose="02040503050406030204" pitchFamily="18" charset="0"/>
                      </a:rPr>
                      <m:t>𝐗</m:t>
                    </m:r>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𝛃</m:t>
                        </m:r>
                      </m:e>
                    </m:acc>
                    <m:r>
                      <a:rPr lang="en-US" b="0" i="1" smtClean="0">
                        <a:latin typeface="Cambria Math" panose="02040503050406030204" pitchFamily="18" charset="0"/>
                      </a:rPr>
                      <m:t>+</m:t>
                    </m:r>
                    <m:r>
                      <a:rPr lang="en-US" b="1" i="0" smtClean="0">
                        <a:latin typeface="Cambria Math" panose="02040503050406030204" pitchFamily="18" charset="0"/>
                      </a:rPr>
                      <m:t>𝐬</m:t>
                    </m:r>
                  </m:oMath>
                </a14:m>
                <a:endParaRPr lang="en-US" b="1" dirty="0"/>
              </a:p>
              <a:p>
                <a:pPr marL="973138" lvl="1"/>
                <a:r>
                  <a:rPr lang="en-US" dirty="0"/>
                  <a:t>True function: </a:t>
                </a: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r>
                      <a:rPr lang="en-US" b="1" i="0" smtClean="0">
                        <a:latin typeface="Cambria Math" panose="02040503050406030204" pitchFamily="18" charset="0"/>
                      </a:rPr>
                      <m:t>𝛏</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e>
                      <m:sup>
                        <m:r>
                          <a:rPr lang="en-US" b="0" i="1" smtClean="0">
                            <a:latin typeface="Cambria Math" panose="02040503050406030204" pitchFamily="18" charset="0"/>
                          </a:rPr>
                          <m:t>𝑇</m:t>
                        </m:r>
                      </m:sup>
                    </m:sSup>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𝛃</m:t>
                        </m:r>
                      </m:e>
                    </m:acc>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endParaRPr lang="en-US" dirty="0"/>
              </a:p>
              <a:p>
                <a:endParaRPr lang="en-US" dirty="0"/>
              </a:p>
            </p:txBody>
          </p:sp>
        </mc:Choice>
        <mc:Fallback>
          <p:sp>
            <p:nvSpPr>
              <p:cNvPr id="2" name="Text Placeholder 1">
                <a:extLst>
                  <a:ext uri="{FF2B5EF4-FFF2-40B4-BE49-F238E27FC236}">
                    <a16:creationId xmlns:a16="http://schemas.microsoft.com/office/drawing/2014/main" id="{9FEF68FD-2451-4090-996E-C3D8D6F5E591}"/>
                  </a:ext>
                </a:extLst>
              </p:cNvPr>
              <p:cNvSpPr>
                <a:spLocks noGrp="1" noRot="1" noChangeAspect="1" noMove="1" noResize="1" noEditPoints="1" noAdjustHandles="1" noChangeArrowheads="1" noChangeShapeType="1" noTextEdit="1"/>
              </p:cNvSpPr>
              <p:nvPr>
                <p:ph type="body" sz="quarter" idx="10"/>
              </p:nvPr>
            </p:nvSpPr>
            <p:spPr>
              <a:xfrm>
                <a:off x="312536" y="694372"/>
                <a:ext cx="8534400" cy="5626600"/>
              </a:xfrm>
              <a:blipFill>
                <a:blip r:embed="rId2"/>
                <a:stretch>
                  <a:fillRect l="-929" t="-1408" r="-13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E873E71-37E6-41F7-A499-651B0673726D}"/>
              </a:ext>
            </a:extLst>
          </p:cNvPr>
          <p:cNvSpPr>
            <a:spLocks noGrp="1"/>
          </p:cNvSpPr>
          <p:nvPr>
            <p:ph type="title"/>
          </p:nvPr>
        </p:nvSpPr>
        <p:spPr/>
        <p:txBody>
          <a:bodyPr>
            <a:normAutofit fontScale="90000"/>
          </a:bodyPr>
          <a:lstStyle/>
          <a:p>
            <a:r>
              <a:rPr lang="en-US" dirty="0"/>
              <a:t>Local Departure</a:t>
            </a:r>
          </a:p>
        </p:txBody>
      </p:sp>
      <p:sp>
        <p:nvSpPr>
          <p:cNvPr id="4" name="Rectangle 2">
            <a:extLst>
              <a:ext uri="{FF2B5EF4-FFF2-40B4-BE49-F238E27FC236}">
                <a16:creationId xmlns:a16="http://schemas.microsoft.com/office/drawing/2014/main" id="{84462458-6DFD-4BF4-98AB-84A688880E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a:extLst>
              <a:ext uri="{FF2B5EF4-FFF2-40B4-BE49-F238E27FC236}">
                <a16:creationId xmlns:a16="http://schemas.microsoft.com/office/drawing/2014/main" id="{A0C864F2-299E-48E4-B05A-882A3537022A}"/>
              </a:ext>
            </a:extLst>
          </p:cNvPr>
          <p:cNvGrpSpPr/>
          <p:nvPr/>
        </p:nvGrpSpPr>
        <p:grpSpPr>
          <a:xfrm>
            <a:off x="4397832" y="2431141"/>
            <a:ext cx="2498104" cy="545255"/>
            <a:chOff x="4579257" y="2656114"/>
            <a:chExt cx="2498104" cy="545255"/>
          </a:xfrm>
        </p:grpSpPr>
        <p:sp>
          <p:nvSpPr>
            <p:cNvPr id="6" name="Freeform: Shape 5">
              <a:extLst>
                <a:ext uri="{FF2B5EF4-FFF2-40B4-BE49-F238E27FC236}">
                  <a16:creationId xmlns:a16="http://schemas.microsoft.com/office/drawing/2014/main" id="{3E20DB76-A8BE-4AFC-8614-1DEF7A7417F2}"/>
                </a:ext>
              </a:extLst>
            </p:cNvPr>
            <p:cNvSpPr/>
            <p:nvPr/>
          </p:nvSpPr>
          <p:spPr>
            <a:xfrm>
              <a:off x="4579257" y="2656114"/>
              <a:ext cx="544286" cy="341086"/>
            </a:xfrm>
            <a:custGeom>
              <a:avLst/>
              <a:gdLst>
                <a:gd name="connsiteX0" fmla="*/ 0 w 544286"/>
                <a:gd name="connsiteY0" fmla="*/ 0 h 341086"/>
                <a:gd name="connsiteX1" fmla="*/ 0 w 544286"/>
                <a:gd name="connsiteY1" fmla="*/ 341086 h 341086"/>
                <a:gd name="connsiteX2" fmla="*/ 544286 w 544286"/>
                <a:gd name="connsiteY2" fmla="*/ 341086 h 341086"/>
              </a:gdLst>
              <a:ahLst/>
              <a:cxnLst>
                <a:cxn ang="0">
                  <a:pos x="connsiteX0" y="connsiteY0"/>
                </a:cxn>
                <a:cxn ang="0">
                  <a:pos x="connsiteX1" y="connsiteY1"/>
                </a:cxn>
                <a:cxn ang="0">
                  <a:pos x="connsiteX2" y="connsiteY2"/>
                </a:cxn>
              </a:cxnLst>
              <a:rect l="l" t="t" r="r" b="b"/>
              <a:pathLst>
                <a:path w="544286" h="341086">
                  <a:moveTo>
                    <a:pt x="0" y="0"/>
                  </a:moveTo>
                  <a:lnTo>
                    <a:pt x="0" y="341086"/>
                  </a:lnTo>
                  <a:lnTo>
                    <a:pt x="544286" y="341086"/>
                  </a:lnTo>
                </a:path>
              </a:pathLst>
            </a:custGeom>
            <a:noFill/>
            <a:ln w="34925">
              <a:solidFill>
                <a:srgbClr val="0000FF"/>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01FDF8-4650-4F1E-9924-A5C676F8F6CB}"/>
                </a:ext>
              </a:extLst>
            </p:cNvPr>
            <p:cNvSpPr txBox="1"/>
            <p:nvPr/>
          </p:nvSpPr>
          <p:spPr>
            <a:xfrm>
              <a:off x="5130802" y="2801259"/>
              <a:ext cx="1946559" cy="400110"/>
            </a:xfrm>
            <a:prstGeom prst="rect">
              <a:avLst/>
            </a:prstGeom>
            <a:noFill/>
          </p:spPr>
          <p:txBody>
            <a:bodyPr wrap="none" rtlCol="0">
              <a:spAutoFit/>
            </a:bodyPr>
            <a:lstStyle/>
            <a:p>
              <a:pPr algn="l"/>
              <a:r>
                <a:rPr lang="en-US" sz="2000" dirty="0"/>
                <a:t>Weight function</a:t>
              </a:r>
            </a:p>
          </p:txBody>
        </p:sp>
      </p:grpSp>
      <p:sp>
        <p:nvSpPr>
          <p:cNvPr id="11" name="Arrow: Right 10">
            <a:extLst>
              <a:ext uri="{FF2B5EF4-FFF2-40B4-BE49-F238E27FC236}">
                <a16:creationId xmlns:a16="http://schemas.microsoft.com/office/drawing/2014/main" id="{D35BDA11-B520-49CC-A256-76AB05C7734B}"/>
              </a:ext>
            </a:extLst>
          </p:cNvPr>
          <p:cNvSpPr/>
          <p:nvPr/>
        </p:nvSpPr>
        <p:spPr>
          <a:xfrm>
            <a:off x="805543" y="3795490"/>
            <a:ext cx="541342" cy="261258"/>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2" name="Rectangle 6">
            <a:extLst>
              <a:ext uri="{FF2B5EF4-FFF2-40B4-BE49-F238E27FC236}">
                <a16:creationId xmlns:a16="http://schemas.microsoft.com/office/drawing/2014/main" id="{EC9D1DE2-9229-408B-A0C7-5984D2A3EB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ight Brace 13">
            <a:extLst>
              <a:ext uri="{FF2B5EF4-FFF2-40B4-BE49-F238E27FC236}">
                <a16:creationId xmlns:a16="http://schemas.microsoft.com/office/drawing/2014/main" id="{6D6B9D3C-F2CF-4AA0-8B1B-4AD99A843B19}"/>
              </a:ext>
            </a:extLst>
          </p:cNvPr>
          <p:cNvSpPr/>
          <p:nvPr/>
        </p:nvSpPr>
        <p:spPr>
          <a:xfrm rot="5400000">
            <a:off x="3403767" y="3559283"/>
            <a:ext cx="239485" cy="2096978"/>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2DDA2836-5767-42B9-8141-7D4F92B81716}"/>
              </a:ext>
            </a:extLst>
          </p:cNvPr>
          <p:cNvSpPr/>
          <p:nvPr/>
        </p:nvSpPr>
        <p:spPr>
          <a:xfrm rot="5400000">
            <a:off x="5523619" y="3834119"/>
            <a:ext cx="239485" cy="1547305"/>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E1A993A9-ED9B-4A2C-9826-DA29C492FD13}"/>
              </a:ext>
            </a:extLst>
          </p:cNvPr>
          <p:cNvSpPr txBox="1"/>
          <p:nvPr/>
        </p:nvSpPr>
        <p:spPr>
          <a:xfrm>
            <a:off x="2765591" y="4779145"/>
            <a:ext cx="1537600" cy="400110"/>
          </a:xfrm>
          <a:prstGeom prst="rect">
            <a:avLst/>
          </a:prstGeom>
          <a:noFill/>
        </p:spPr>
        <p:txBody>
          <a:bodyPr wrap="none" rtlCol="0">
            <a:spAutoFit/>
          </a:bodyPr>
          <a:lstStyle/>
          <a:p>
            <a:pPr algn="l"/>
            <a:r>
              <a:rPr lang="en-US" sz="2000" dirty="0">
                <a:solidFill>
                  <a:srgbClr val="0000FF"/>
                </a:solidFill>
              </a:rPr>
              <a:t>Global error</a:t>
            </a:r>
          </a:p>
        </p:txBody>
      </p:sp>
      <p:sp>
        <p:nvSpPr>
          <p:cNvPr id="17" name="TextBox 16">
            <a:extLst>
              <a:ext uri="{FF2B5EF4-FFF2-40B4-BE49-F238E27FC236}">
                <a16:creationId xmlns:a16="http://schemas.microsoft.com/office/drawing/2014/main" id="{2B35803E-8246-48CD-A7DC-60ABAF32E1D2}"/>
              </a:ext>
            </a:extLst>
          </p:cNvPr>
          <p:cNvSpPr txBox="1"/>
          <p:nvPr/>
        </p:nvSpPr>
        <p:spPr>
          <a:xfrm>
            <a:off x="4675788" y="4784748"/>
            <a:ext cx="1935145" cy="400110"/>
          </a:xfrm>
          <a:prstGeom prst="rect">
            <a:avLst/>
          </a:prstGeom>
          <a:noFill/>
        </p:spPr>
        <p:txBody>
          <a:bodyPr wrap="none" rtlCol="0">
            <a:spAutoFit/>
          </a:bodyPr>
          <a:lstStyle/>
          <a:p>
            <a:pPr algn="l"/>
            <a:r>
              <a:rPr lang="en-US" sz="2000" dirty="0">
                <a:solidFill>
                  <a:srgbClr val="0000FF"/>
                </a:solidFill>
              </a:rPr>
              <a:t>Departure error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788E2BD-25AA-CC6B-5006-7531CAD0843F}"/>
                  </a:ext>
                </a:extLst>
              </p:cNvPr>
              <p:cNvSpPr txBox="1"/>
              <p:nvPr/>
            </p:nvSpPr>
            <p:spPr>
              <a:xfrm>
                <a:off x="1076214" y="2038035"/>
                <a:ext cx="5112938"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𝜀</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r>
                        <a:rPr lang="en-US" sz="2400" i="1">
                          <a:latin typeface="Cambria Math" panose="02040503050406030204" pitchFamily="18" charset="0"/>
                        </a:rPr>
                        <m:t>𝑦</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r>
                        <a:rPr lang="en-US" sz="2400" b="1" i="1">
                          <a:latin typeface="Cambria Math" panose="02040503050406030204" pitchFamily="18" charset="0"/>
                        </a:rPr>
                        <m:t>𝐰</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1" i="1">
                                  <a:latin typeface="Cambria Math" panose="02040503050406030204" pitchFamily="18" charset="0"/>
                                </a:rPr>
                                <m:t>𝐱</m:t>
                              </m:r>
                            </m:e>
                          </m:d>
                        </m:e>
                        <m:sup>
                          <m:r>
                            <a:rPr lang="en-US" sz="2400" i="1">
                              <a:latin typeface="Cambria Math" panose="02040503050406030204" pitchFamily="18" charset="0"/>
                            </a:rPr>
                            <m:t>𝑇</m:t>
                          </m:r>
                        </m:sup>
                      </m:sSup>
                      <m:r>
                        <a:rPr lang="en-US" sz="2400" b="1" i="1">
                          <a:latin typeface="Cambria Math" panose="02040503050406030204" pitchFamily="18" charset="0"/>
                        </a:rPr>
                        <m:t>𝐲</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m:t>
                      </m:r>
                    </m:oMath>
                  </m:oMathPara>
                </a14:m>
                <a:endParaRPr lang="en-US" sz="3200" dirty="0"/>
              </a:p>
            </p:txBody>
          </p:sp>
        </mc:Choice>
        <mc:Fallback xmlns="">
          <p:sp>
            <p:nvSpPr>
              <p:cNvPr id="9" name="TextBox 8">
                <a:extLst>
                  <a:ext uri="{FF2B5EF4-FFF2-40B4-BE49-F238E27FC236}">
                    <a16:creationId xmlns:a16="http://schemas.microsoft.com/office/drawing/2014/main" id="{5788E2BD-25AA-CC6B-5006-7531CAD0843F}"/>
                  </a:ext>
                </a:extLst>
              </p:cNvPr>
              <p:cNvSpPr txBox="1">
                <a:spLocks noRot="1" noChangeAspect="1" noMove="1" noResize="1" noEditPoints="1" noAdjustHandles="1" noChangeArrowheads="1" noChangeShapeType="1" noTextEdit="1"/>
              </p:cNvSpPr>
              <p:nvPr/>
            </p:nvSpPr>
            <p:spPr>
              <a:xfrm>
                <a:off x="1076214" y="2038035"/>
                <a:ext cx="5112938" cy="468205"/>
              </a:xfrm>
              <a:prstGeom prst="rect">
                <a:avLst/>
              </a:prstGeom>
              <a:blipFill>
                <a:blip r:embed="rId3"/>
                <a:stretch>
                  <a:fillRect t="-2597"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2885A8D-F8BE-E178-D17A-CBD959DC2F0A}"/>
                  </a:ext>
                </a:extLst>
              </p:cNvPr>
              <p:cNvSpPr txBox="1"/>
              <p:nvPr/>
            </p:nvSpPr>
            <p:spPr>
              <a:xfrm>
                <a:off x="1444315" y="3641944"/>
                <a:ext cx="5073248" cy="9022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𝜀</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b="1" i="1">
                          <a:latin typeface="Cambria Math" panose="02040503050406030204" pitchFamily="18" charset="0"/>
                        </a:rPr>
                        <m:t>𝐰</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𝐱</m:t>
                              </m:r>
                            </m:e>
                          </m:d>
                        </m:e>
                        <m:sup>
                          <m:r>
                            <a:rPr lang="en-US" sz="2000" i="1">
                              <a:latin typeface="Cambria Math" panose="02040503050406030204" pitchFamily="18" charset="0"/>
                            </a:rPr>
                            <m:t>𝑇</m:t>
                          </m:r>
                        </m:sup>
                      </m:sSup>
                      <m:d>
                        <m:dPr>
                          <m:begChr m:val="{"/>
                          <m:endChr m:val="}"/>
                          <m:ctrlPr>
                            <a:rPr lang="en-US" sz="2000" b="1" i="1">
                              <a:latin typeface="Cambria Math" panose="02040503050406030204" pitchFamily="18" charset="0"/>
                            </a:rPr>
                          </m:ctrlPr>
                        </m:dPr>
                        <m:e>
                          <m:r>
                            <a:rPr lang="en-US" sz="2000" b="1" i="1">
                              <a:latin typeface="Cambria Math" panose="02040503050406030204" pitchFamily="18" charset="0"/>
                            </a:rPr>
                            <m:t>𝐗</m:t>
                          </m:r>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i="1">
                              <a:latin typeface="Cambria Math" panose="02040503050406030204" pitchFamily="18" charset="0"/>
                            </a:rPr>
                            <m:t>+</m:t>
                          </m:r>
                          <m:r>
                            <a:rPr lang="en-US" sz="2000" b="1" i="1">
                              <a:latin typeface="Cambria Math" panose="02040503050406030204" pitchFamily="18" charset="0"/>
                            </a:rPr>
                            <m:t>𝐬</m:t>
                          </m:r>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b="1" i="1">
                              <a:latin typeface="Cambria Math" panose="02040503050406030204" pitchFamily="18" charset="0"/>
                            </a:rPr>
                            <m:t>𝛏</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𝐱</m:t>
                                  </m:r>
                                </m:e>
                              </m:d>
                            </m:e>
                            <m:sup>
                              <m:r>
                                <a:rPr lang="en-US" sz="2000" i="1">
                                  <a:latin typeface="Cambria Math" panose="02040503050406030204" pitchFamily="18" charset="0"/>
                                </a:rPr>
                                <m:t>𝑇</m:t>
                              </m:r>
                            </m:sup>
                          </m:sSup>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a:latin typeface="Cambria Math" panose="02040503050406030204" pitchFamily="18" charset="0"/>
                            </a:rPr>
                            <m:t>+</m:t>
                          </m:r>
                          <m:r>
                            <a:rPr lang="en-US" sz="2000" i="1">
                              <a:latin typeface="Cambria Math" panose="02040503050406030204" pitchFamily="18" charset="0"/>
                            </a:rPr>
                            <m:t>𝑠</m:t>
                          </m:r>
                          <m:d>
                            <m:dPr>
                              <m:ctrlPr>
                                <a:rPr lang="en-US" sz="2000" i="1">
                                  <a:latin typeface="Cambria Math" panose="02040503050406030204" pitchFamily="18" charset="0"/>
                                </a:rPr>
                              </m:ctrlPr>
                            </m:dPr>
                            <m:e>
                              <m:r>
                                <a:rPr lang="en-US" sz="2000" b="1" i="1">
                                  <a:latin typeface="Cambria Math" panose="02040503050406030204" pitchFamily="18" charset="0"/>
                                </a:rPr>
                                <m:t>𝐱</m:t>
                              </m:r>
                            </m:e>
                          </m:d>
                        </m:e>
                      </m:d>
                    </m:oMath>
                    <m:oMath xmlns:m="http://schemas.openxmlformats.org/officeDocument/2006/math">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b="1" i="1">
                              <a:latin typeface="Cambria Math" panose="02040503050406030204" pitchFamily="18" charset="0"/>
                            </a:rPr>
                            <m:t>𝐰</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𝐱</m:t>
                                  </m:r>
                                </m:e>
                              </m:d>
                            </m:e>
                            <m:sup>
                              <m:r>
                                <a:rPr lang="en-US" sz="2000" i="1">
                                  <a:latin typeface="Cambria Math" panose="02040503050406030204" pitchFamily="18" charset="0"/>
                                </a:rPr>
                                <m:t>𝑇</m:t>
                              </m:r>
                            </m:sup>
                          </m:sSup>
                          <m:r>
                            <a:rPr lang="en-US" sz="2000" b="1" i="1">
                              <a:latin typeface="Cambria Math" panose="02040503050406030204" pitchFamily="18" charset="0"/>
                            </a:rPr>
                            <m:t>𝐗</m:t>
                          </m:r>
                          <m:r>
                            <a:rPr lang="en-US" sz="2000" b="1" i="1">
                              <a:latin typeface="Cambria Math" panose="02040503050406030204" pitchFamily="18" charset="0"/>
                            </a:rPr>
                            <m:t>−</m:t>
                          </m:r>
                          <m:r>
                            <a:rPr lang="en-US" sz="2000" b="1" i="1">
                              <a:latin typeface="Cambria Math" panose="02040503050406030204" pitchFamily="18" charset="0"/>
                            </a:rPr>
                            <m:t>𝛏</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𝐱</m:t>
                                  </m:r>
                                </m:e>
                              </m:d>
                            </m:e>
                            <m:sup>
                              <m:r>
                                <a:rPr lang="en-US" sz="2000" i="1">
                                  <a:latin typeface="Cambria Math" panose="02040503050406030204" pitchFamily="18" charset="0"/>
                                </a:rPr>
                                <m:t>𝑇</m:t>
                              </m:r>
                            </m:sup>
                          </m:sSup>
                        </m:e>
                      </m:d>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b="1" i="1">
                          <a:latin typeface="Cambria Math" panose="02040503050406030204" pitchFamily="18" charset="0"/>
                        </a:rPr>
                        <m:t>+</m:t>
                      </m:r>
                      <m:r>
                        <a:rPr lang="en-US" sz="2000" b="1" i="1">
                          <a:latin typeface="Cambria Math" panose="02040503050406030204" pitchFamily="18" charset="0"/>
                        </a:rPr>
                        <m:t>𝐰</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𝐱</m:t>
                              </m:r>
                            </m:e>
                          </m:d>
                        </m:e>
                        <m:sup>
                          <m:r>
                            <a:rPr lang="en-US" sz="2000" i="1">
                              <a:latin typeface="Cambria Math" panose="02040503050406030204" pitchFamily="18" charset="0"/>
                            </a:rPr>
                            <m:t>𝑇</m:t>
                          </m:r>
                        </m:sup>
                      </m:sSup>
                      <m:r>
                        <a:rPr lang="en-US" sz="2000" b="1" i="1">
                          <a:latin typeface="Cambria Math" panose="02040503050406030204" pitchFamily="18" charset="0"/>
                        </a:rPr>
                        <m:t>𝐬</m:t>
                      </m:r>
                      <m:r>
                        <a:rPr lang="en-US" sz="2000" i="1">
                          <a:latin typeface="Cambria Math" panose="02040503050406030204" pitchFamily="18" charset="0"/>
                        </a:rPr>
                        <m:t>−</m:t>
                      </m:r>
                      <m:r>
                        <a:rPr lang="en-US" sz="2000" i="1">
                          <a:latin typeface="Cambria Math" panose="02040503050406030204" pitchFamily="18" charset="0"/>
                        </a:rPr>
                        <m:t>𝑠</m:t>
                      </m:r>
                      <m:d>
                        <m:dPr>
                          <m:ctrlPr>
                            <a:rPr lang="en-US" sz="2000" i="1">
                              <a:latin typeface="Cambria Math" panose="02040503050406030204" pitchFamily="18" charset="0"/>
                            </a:rPr>
                          </m:ctrlPr>
                        </m:dPr>
                        <m:e>
                          <m:r>
                            <a:rPr lang="en-US" sz="2000" b="1" i="1">
                              <a:latin typeface="Cambria Math" panose="02040503050406030204" pitchFamily="18" charset="0"/>
                            </a:rPr>
                            <m:t>𝐱</m:t>
                          </m:r>
                        </m:e>
                      </m:d>
                    </m:oMath>
                  </m:oMathPara>
                </a14:m>
                <a:endParaRPr lang="en-US" sz="2800" dirty="0"/>
              </a:p>
            </p:txBody>
          </p:sp>
        </mc:Choice>
        <mc:Fallback xmlns="">
          <p:sp>
            <p:nvSpPr>
              <p:cNvPr id="18" name="TextBox 17">
                <a:extLst>
                  <a:ext uri="{FF2B5EF4-FFF2-40B4-BE49-F238E27FC236}">
                    <a16:creationId xmlns:a16="http://schemas.microsoft.com/office/drawing/2014/main" id="{32885A8D-F8BE-E178-D17A-CBD959DC2F0A}"/>
                  </a:ext>
                </a:extLst>
              </p:cNvPr>
              <p:cNvSpPr txBox="1">
                <a:spLocks noRot="1" noChangeAspect="1" noMove="1" noResize="1" noEditPoints="1" noAdjustHandles="1" noChangeArrowheads="1" noChangeShapeType="1" noTextEdit="1"/>
              </p:cNvSpPr>
              <p:nvPr/>
            </p:nvSpPr>
            <p:spPr>
              <a:xfrm>
                <a:off x="1444315" y="3641944"/>
                <a:ext cx="5073248" cy="902235"/>
              </a:xfrm>
              <a:prstGeom prst="rect">
                <a:avLst/>
              </a:prstGeom>
              <a:blipFill>
                <a:blip r:embed="rId4"/>
                <a:stretch>
                  <a:fillRect b="-4054"/>
                </a:stretch>
              </a:blipFill>
            </p:spPr>
            <p:txBody>
              <a:bodyPr/>
              <a:lstStyle/>
              <a:p>
                <a:r>
                  <a:rPr lang="en-US">
                    <a:noFill/>
                  </a:rPr>
                  <a:t> </a:t>
                </a:r>
              </a:p>
            </p:txBody>
          </p:sp>
        </mc:Fallback>
      </mc:AlternateContent>
    </p:spTree>
    <p:extLst>
      <p:ext uri="{BB962C8B-B14F-4D97-AF65-F5344CB8AC3E}">
        <p14:creationId xmlns:p14="http://schemas.microsoft.com/office/powerpoint/2010/main" val="1722174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5A46760-B0D8-460D-BBE3-A192CC7FB774}"/>
                  </a:ext>
                </a:extLst>
              </p:cNvPr>
              <p:cNvSpPr>
                <a:spLocks noGrp="1"/>
              </p:cNvSpPr>
              <p:nvPr>
                <p:ph type="body" sz="quarter" idx="10"/>
              </p:nvPr>
            </p:nvSpPr>
            <p:spPr/>
            <p:txBody>
              <a:bodyPr/>
              <a:lstStyle/>
              <a:p>
                <a:r>
                  <a:rPr lang="en-US" dirty="0"/>
                  <a:t>To keep the global function </a:t>
                </a:r>
                <a:r>
                  <a:rPr lang="en-US" dirty="0">
                    <a:solidFill>
                      <a:srgbClr val="FF0000"/>
                    </a:solidFill>
                  </a:rPr>
                  <a:t>unbiased</a:t>
                </a:r>
                <a:r>
                  <a:rPr lang="en-US" dirty="0"/>
                  <a:t>, a constraint of global error being zero is added</a:t>
                </a:r>
              </a:p>
              <a:p>
                <a:endParaRPr lang="en-US" dirty="0"/>
              </a:p>
              <a:p>
                <a:endParaRPr lang="en-US" dirty="0"/>
              </a:p>
              <a:p>
                <a:endParaRPr lang="en-US" dirty="0"/>
              </a:p>
              <a:p>
                <a:endParaRPr lang="en-US" dirty="0"/>
              </a:p>
              <a:p>
                <a:r>
                  <a:rPr lang="en-US" dirty="0"/>
                  <a:t>MSE is the </a:t>
                </a:r>
                <a:r>
                  <a:rPr lang="en-US" dirty="0">
                    <a:solidFill>
                      <a:srgbClr val="FF0000"/>
                    </a:solidFill>
                  </a:rPr>
                  <a:t>variance</a:t>
                </a:r>
                <a:r>
                  <a:rPr lang="en-US" dirty="0"/>
                  <a:t> (uncertainty) in Kriging prediction</a:t>
                </a:r>
              </a:p>
              <a:p>
                <a:r>
                  <a:rPr lang="en-US" dirty="0"/>
                  <a:t>Goal: find </a:t>
                </a:r>
                <a14:m>
                  <m:oMath xmlns:m="http://schemas.openxmlformats.org/officeDocument/2006/math">
                    <m:r>
                      <a:rPr lang="en-US" b="1" i="1" dirty="0" smtClean="0">
                        <a:latin typeface="Cambria Math" panose="02040503050406030204" pitchFamily="18" charset="0"/>
                      </a:rPr>
                      <m:t>𝒘</m:t>
                    </m:r>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a:t> that minimizes MSE while satisfying the unbiased constraint</a:t>
                </a:r>
              </a:p>
              <a:p>
                <a:pPr lvl="1"/>
                <a:r>
                  <a:rPr lang="en-US" dirty="0"/>
                  <a:t>Convert the constrained optimization problem to unconstrained optimization problem using Lagrange </a:t>
                </a:r>
                <a:r>
                  <a:rPr lang="en-US" dirty="0" err="1"/>
                  <a:t>multipler</a:t>
                </a:r>
                <a:endParaRPr lang="en-US" dirty="0"/>
              </a:p>
            </p:txBody>
          </p:sp>
        </mc:Choice>
        <mc:Fallback xmlns="">
          <p:sp>
            <p:nvSpPr>
              <p:cNvPr id="2" name="Text Placeholder 1">
                <a:extLst>
                  <a:ext uri="{FF2B5EF4-FFF2-40B4-BE49-F238E27FC236}">
                    <a16:creationId xmlns:a16="http://schemas.microsoft.com/office/drawing/2014/main" id="{25A46760-B0D8-460D-BBE3-A192CC7FB77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57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B58420D-CA97-462E-8A3E-099A30F7AB65}"/>
              </a:ext>
            </a:extLst>
          </p:cNvPr>
          <p:cNvSpPr>
            <a:spLocks noGrp="1"/>
          </p:cNvSpPr>
          <p:nvPr>
            <p:ph type="title"/>
          </p:nvPr>
        </p:nvSpPr>
        <p:spPr/>
        <p:txBody>
          <a:bodyPr>
            <a:normAutofit fontScale="90000"/>
          </a:bodyPr>
          <a:lstStyle/>
          <a:p>
            <a:r>
              <a:rPr lang="en-US" dirty="0"/>
              <a:t>Minimize MSE</a:t>
            </a:r>
          </a:p>
        </p:txBody>
      </p:sp>
      <p:sp>
        <p:nvSpPr>
          <p:cNvPr id="4" name="Rectangle 2">
            <a:extLst>
              <a:ext uri="{FF2B5EF4-FFF2-40B4-BE49-F238E27FC236}">
                <a16:creationId xmlns:a16="http://schemas.microsoft.com/office/drawing/2014/main" id="{D9CCA800-0696-41D9-90D2-81D12FF327A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E56B3A9C-3CA0-4A07-B3AF-E409CE35C6B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Arrow: Right 7">
            <a:extLst>
              <a:ext uri="{FF2B5EF4-FFF2-40B4-BE49-F238E27FC236}">
                <a16:creationId xmlns:a16="http://schemas.microsoft.com/office/drawing/2014/main" id="{5D88DC05-7DEE-4EF0-B053-925D26AAD848}"/>
              </a:ext>
            </a:extLst>
          </p:cNvPr>
          <p:cNvSpPr/>
          <p:nvPr/>
        </p:nvSpPr>
        <p:spPr>
          <a:xfrm>
            <a:off x="735758" y="3098885"/>
            <a:ext cx="439899" cy="228600"/>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 name="Rectangle 7">
            <a:extLst>
              <a:ext uri="{FF2B5EF4-FFF2-40B4-BE49-F238E27FC236}">
                <a16:creationId xmlns:a16="http://schemas.microsoft.com/office/drawing/2014/main" id="{4F30B1FB-9E1D-4843-A86F-4DD8DCA25DF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9">
            <a:extLst>
              <a:ext uri="{FF2B5EF4-FFF2-40B4-BE49-F238E27FC236}">
                <a16:creationId xmlns:a16="http://schemas.microsoft.com/office/drawing/2014/main" id="{32057932-87E2-4B39-9C44-B575E170FE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1">
            <a:extLst>
              <a:ext uri="{FF2B5EF4-FFF2-40B4-BE49-F238E27FC236}">
                <a16:creationId xmlns:a16="http://schemas.microsoft.com/office/drawing/2014/main" id="{1D0EDF7A-86C3-4D9C-BC6B-608300A7C0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3">
            <a:extLst>
              <a:ext uri="{FF2B5EF4-FFF2-40B4-BE49-F238E27FC236}">
                <a16:creationId xmlns:a16="http://schemas.microsoft.com/office/drawing/2014/main" id="{8CFF11D1-EDA9-47B0-A82B-3D30356D56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5">
            <a:extLst>
              <a:ext uri="{FF2B5EF4-FFF2-40B4-BE49-F238E27FC236}">
                <a16:creationId xmlns:a16="http://schemas.microsoft.com/office/drawing/2014/main" id="{5E1667A7-9FB9-4194-BE27-B9B4A2FEC51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B42AA70-EC15-CA00-7F65-BF6D5A494251}"/>
                  </a:ext>
                </a:extLst>
              </p:cNvPr>
              <p:cNvSpPr txBox="1"/>
              <p:nvPr/>
            </p:nvSpPr>
            <p:spPr>
              <a:xfrm>
                <a:off x="2583544" y="1505008"/>
                <a:ext cx="2773965" cy="468205"/>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𝐗</m:t>
                          </m:r>
                        </m:e>
                        <m:sup>
                          <m:r>
                            <a:rPr lang="en-US" sz="2400" i="1">
                              <a:latin typeface="Cambria Math" panose="02040503050406030204" pitchFamily="18" charset="0"/>
                            </a:rPr>
                            <m:t>𝑇</m:t>
                          </m:r>
                        </m:sup>
                      </m:sSup>
                      <m:r>
                        <a:rPr lang="en-US" sz="2400" b="1" i="1">
                          <a:latin typeface="Cambria Math" panose="02040503050406030204" pitchFamily="18" charset="0"/>
                        </a:rPr>
                        <m:t>𝐰</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b="1" i="1">
                          <a:latin typeface="Cambria Math" panose="02040503050406030204" pitchFamily="18" charset="0"/>
                        </a:rPr>
                        <m:t>−</m:t>
                      </m:r>
                      <m:r>
                        <a:rPr lang="en-US" sz="2400" b="1" i="1">
                          <a:latin typeface="Cambria Math" panose="02040503050406030204" pitchFamily="18" charset="0"/>
                        </a:rPr>
                        <m:t>𝛏</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r>
                        <a:rPr lang="en-US" sz="2400" b="1" i="1">
                          <a:latin typeface="Cambria Math" panose="02040503050406030204" pitchFamily="18" charset="0"/>
                        </a:rPr>
                        <m:t>𝟎</m:t>
                      </m:r>
                    </m:oMath>
                  </m:oMathPara>
                </a14:m>
                <a:endParaRPr lang="en-US" sz="3200" dirty="0"/>
              </a:p>
            </p:txBody>
          </p:sp>
        </mc:Choice>
        <mc:Fallback xmlns="">
          <p:sp>
            <p:nvSpPr>
              <p:cNvPr id="21" name="TextBox 20">
                <a:extLst>
                  <a:ext uri="{FF2B5EF4-FFF2-40B4-BE49-F238E27FC236}">
                    <a16:creationId xmlns:a16="http://schemas.microsoft.com/office/drawing/2014/main" id="{DB42AA70-EC15-CA00-7F65-BF6D5A494251}"/>
                  </a:ext>
                </a:extLst>
              </p:cNvPr>
              <p:cNvSpPr txBox="1">
                <a:spLocks noRot="1" noChangeAspect="1" noMove="1" noResize="1" noEditPoints="1" noAdjustHandles="1" noChangeArrowheads="1" noChangeShapeType="1" noTextEdit="1"/>
              </p:cNvSpPr>
              <p:nvPr/>
            </p:nvSpPr>
            <p:spPr>
              <a:xfrm>
                <a:off x="2583544" y="1505008"/>
                <a:ext cx="2773965" cy="468205"/>
              </a:xfrm>
              <a:prstGeom prst="rect">
                <a:avLst/>
              </a:prstGeom>
              <a:blipFill>
                <a:blip r:embed="rId3"/>
                <a:stretch>
                  <a:fillRect b="-1519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AB89F65-0745-93C1-0C0F-33D444E26D9A}"/>
                  </a:ext>
                </a:extLst>
              </p:cNvPr>
              <p:cNvSpPr txBox="1"/>
              <p:nvPr/>
            </p:nvSpPr>
            <p:spPr>
              <a:xfrm>
                <a:off x="882240" y="2057230"/>
                <a:ext cx="7164269" cy="563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MSE</m:t>
                      </m:r>
                      <m:r>
                        <a:rPr lang="en-US" sz="2000" i="1">
                          <a:latin typeface="Cambria Math" panose="02040503050406030204" pitchFamily="18" charset="0"/>
                        </a:rPr>
                        <m:t>=</m:t>
                      </m:r>
                      <m:r>
                        <a:rPr lang="en-US" sz="2000" i="1">
                          <a:latin typeface="Cambria Math" panose="02040503050406030204" pitchFamily="18" charset="0"/>
                        </a:rPr>
                        <m:t>𝔼</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𝜀</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𝐱</m:t>
                                  </m:r>
                                </m:e>
                              </m:d>
                            </m:e>
                            <m:sup>
                              <m:r>
                                <a:rPr lang="en-US" sz="2000" i="1">
                                  <a:latin typeface="Cambria Math" panose="02040503050406030204" pitchFamily="18" charset="0"/>
                                </a:rPr>
                                <m:t>2</m:t>
                              </m:r>
                            </m:sup>
                          </m:sSup>
                        </m:e>
                      </m:d>
                      <m:r>
                        <a:rPr lang="en-US" sz="2000" i="1">
                          <a:latin typeface="Cambria Math" panose="02040503050406030204" pitchFamily="18" charset="0"/>
                        </a:rPr>
                        <m:t>=</m:t>
                      </m:r>
                      <m:r>
                        <a:rPr lang="en-US" sz="2000" i="1">
                          <a:latin typeface="Cambria Math" panose="02040503050406030204" pitchFamily="18" charset="0"/>
                        </a:rPr>
                        <m:t>𝔼</m:t>
                      </m:r>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𝐰</m:t>
                                      </m:r>
                                    </m:e>
                                    <m:sup>
                                      <m:r>
                                        <a:rPr lang="en-US" sz="2000" i="1">
                                          <a:latin typeface="Cambria Math" panose="02040503050406030204" pitchFamily="18" charset="0"/>
                                        </a:rPr>
                                        <m:t>𝑇</m:t>
                                      </m:r>
                                    </m:sup>
                                  </m:sSup>
                                  <m:r>
                                    <a:rPr lang="en-US" sz="2000" b="1" i="1">
                                      <a:latin typeface="Cambria Math" panose="02040503050406030204" pitchFamily="18" charset="0"/>
                                    </a:rPr>
                                    <m:t>𝐬</m:t>
                                  </m:r>
                                  <m:r>
                                    <a:rPr lang="en-US" sz="2000" i="1">
                                      <a:latin typeface="Cambria Math" panose="02040503050406030204" pitchFamily="18" charset="0"/>
                                    </a:rPr>
                                    <m:t>−</m:t>
                                  </m:r>
                                  <m:r>
                                    <a:rPr lang="en-US" sz="2000" i="1">
                                      <a:latin typeface="Cambria Math" panose="02040503050406030204" pitchFamily="18" charset="0"/>
                                    </a:rPr>
                                    <m:t>𝑠</m:t>
                                  </m:r>
                                </m:e>
                              </m:d>
                            </m:e>
                            <m:sup>
                              <m:r>
                                <a:rPr lang="en-US" sz="2000" i="1">
                                  <a:latin typeface="Cambria Math" panose="02040503050406030204" pitchFamily="18" charset="0"/>
                                </a:rPr>
                                <m:t>2</m:t>
                              </m:r>
                            </m:sup>
                          </m:sSup>
                        </m:e>
                      </m:d>
                      <m:r>
                        <a:rPr lang="en-US" sz="2000" i="1">
                          <a:latin typeface="Cambria Math" panose="02040503050406030204" pitchFamily="18" charset="0"/>
                        </a:rPr>
                        <m:t>=</m:t>
                      </m:r>
                      <m:r>
                        <a:rPr lang="en-US" sz="2000" i="1">
                          <a:latin typeface="Cambria Math" panose="02040503050406030204" pitchFamily="18" charset="0"/>
                        </a:rPr>
                        <m:t>𝔼</m:t>
                      </m:r>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𝐰</m:t>
                              </m:r>
                            </m:e>
                            <m:sup>
                              <m:r>
                                <a:rPr lang="en-US" sz="2000" i="1">
                                  <a:latin typeface="Cambria Math" panose="02040503050406030204" pitchFamily="18" charset="0"/>
                                </a:rPr>
                                <m:t>𝑇</m:t>
                              </m:r>
                            </m:sup>
                          </m:sSup>
                          <m:r>
                            <a:rPr lang="en-US" sz="2000" b="1" i="1">
                              <a:latin typeface="Cambria Math" panose="02040503050406030204" pitchFamily="18" charset="0"/>
                            </a:rPr>
                            <m:t>𝐬</m:t>
                          </m:r>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r>
                                <a:rPr lang="en-US" sz="2000" i="1">
                                  <a:latin typeface="Cambria Math" panose="02040503050406030204" pitchFamily="18" charset="0"/>
                                </a:rPr>
                                <m:t>𝑇</m:t>
                              </m:r>
                            </m:sup>
                          </m:sSup>
                          <m:r>
                            <a:rPr lang="en-US" sz="2000" b="1" i="1">
                              <a:latin typeface="Cambria Math" panose="02040503050406030204" pitchFamily="18" charset="0"/>
                            </a:rPr>
                            <m:t>𝐰</m:t>
                          </m:r>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b="1" i="1">
                                  <a:latin typeface="Cambria Math" panose="02040503050406030204" pitchFamily="18" charset="0"/>
                                </a:rPr>
                                <m:t>𝐰</m:t>
                              </m:r>
                            </m:e>
                            <m:sup>
                              <m:r>
                                <a:rPr lang="en-US" sz="2000" i="1">
                                  <a:latin typeface="Cambria Math" panose="02040503050406030204" pitchFamily="18" charset="0"/>
                                </a:rPr>
                                <m:t>𝑇</m:t>
                              </m:r>
                            </m:sup>
                          </m:sSup>
                          <m:r>
                            <a:rPr lang="en-US" sz="2000" b="1" i="1">
                              <a:latin typeface="Cambria Math" panose="02040503050406030204" pitchFamily="18" charset="0"/>
                            </a:rPr>
                            <m:t>𝐬</m:t>
                          </m:r>
                          <m:r>
                            <a:rPr lang="en-US" sz="2000" i="1">
                              <a:latin typeface="Cambria Math" panose="02040503050406030204" pitchFamily="18" charset="0"/>
                            </a:rPr>
                            <m:t>𝑠</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e>
                      </m:d>
                    </m:oMath>
                  </m:oMathPara>
                </a14:m>
                <a:endParaRPr lang="en-US" sz="2800" dirty="0"/>
              </a:p>
            </p:txBody>
          </p:sp>
        </mc:Choice>
        <mc:Fallback xmlns="">
          <p:sp>
            <p:nvSpPr>
              <p:cNvPr id="24" name="TextBox 23">
                <a:extLst>
                  <a:ext uri="{FF2B5EF4-FFF2-40B4-BE49-F238E27FC236}">
                    <a16:creationId xmlns:a16="http://schemas.microsoft.com/office/drawing/2014/main" id="{6AB89F65-0745-93C1-0C0F-33D444E26D9A}"/>
                  </a:ext>
                </a:extLst>
              </p:cNvPr>
              <p:cNvSpPr txBox="1">
                <a:spLocks noRot="1" noChangeAspect="1" noMove="1" noResize="1" noEditPoints="1" noAdjustHandles="1" noChangeArrowheads="1" noChangeShapeType="1" noTextEdit="1"/>
              </p:cNvSpPr>
              <p:nvPr/>
            </p:nvSpPr>
            <p:spPr>
              <a:xfrm>
                <a:off x="882240" y="2057230"/>
                <a:ext cx="7164269" cy="56393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0656EE8-DF9F-1903-0588-C2450644BBA6}"/>
                  </a:ext>
                </a:extLst>
              </p:cNvPr>
              <p:cNvSpPr txBox="1"/>
              <p:nvPr/>
            </p:nvSpPr>
            <p:spPr>
              <a:xfrm>
                <a:off x="1226964" y="2958596"/>
                <a:ext cx="4341253" cy="509178"/>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MSE</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𝐰</m:t>
                              </m:r>
                            </m:e>
                            <m:sup>
                              <m:r>
                                <a:rPr lang="en-US" sz="2400" i="1">
                                  <a:latin typeface="Cambria Math" panose="02040503050406030204" pitchFamily="18" charset="0"/>
                                </a:rPr>
                                <m:t>𝑇</m:t>
                              </m:r>
                            </m:sup>
                          </m:sSup>
                          <m:r>
                            <a:rPr lang="en-US" sz="2400" b="1" i="1">
                              <a:latin typeface="Cambria Math" panose="02040503050406030204" pitchFamily="18" charset="0"/>
                            </a:rPr>
                            <m:t>𝐑𝐰</m:t>
                          </m:r>
                          <m:r>
                            <a:rPr lang="en-US" sz="2400" i="1">
                              <a:latin typeface="Cambria Math" panose="02040503050406030204" pitchFamily="18" charset="0"/>
                            </a:rPr>
                            <m:t>−2</m:t>
                          </m:r>
                          <m:sSup>
                            <m:sSupPr>
                              <m:ctrlPr>
                                <a:rPr lang="en-US" sz="2400" i="1">
                                  <a:latin typeface="Cambria Math" panose="02040503050406030204" pitchFamily="18" charset="0"/>
                                </a:rPr>
                              </m:ctrlPr>
                            </m:sSupPr>
                            <m:e>
                              <m:r>
                                <a:rPr lang="en-US" sz="2400" b="1" i="1">
                                  <a:latin typeface="Cambria Math" panose="02040503050406030204" pitchFamily="18" charset="0"/>
                                </a:rPr>
                                <m:t>𝐰</m:t>
                              </m:r>
                            </m:e>
                            <m:sup>
                              <m:r>
                                <a:rPr lang="en-US" sz="2400" i="1">
                                  <a:latin typeface="Cambria Math" panose="02040503050406030204" pitchFamily="18" charset="0"/>
                                </a:rPr>
                                <m:t>𝑇</m:t>
                              </m:r>
                            </m:sup>
                          </m:sSup>
                          <m:r>
                            <a:rPr lang="en-US" sz="2400" b="1" i="1">
                              <a:latin typeface="Cambria Math" panose="02040503050406030204" pitchFamily="18" charset="0"/>
                            </a:rPr>
                            <m:t>𝐫</m:t>
                          </m:r>
                          <m:r>
                            <a:rPr lang="en-US" sz="2400" i="1">
                              <a:latin typeface="Cambria Math" panose="02040503050406030204" pitchFamily="18" charset="0"/>
                            </a:rPr>
                            <m:t>+1</m:t>
                          </m:r>
                        </m:e>
                      </m:d>
                    </m:oMath>
                  </m:oMathPara>
                </a14:m>
                <a:endParaRPr lang="en-US" sz="3200" dirty="0"/>
              </a:p>
            </p:txBody>
          </p:sp>
        </mc:Choice>
        <mc:Fallback xmlns="">
          <p:sp>
            <p:nvSpPr>
              <p:cNvPr id="26" name="TextBox 25">
                <a:extLst>
                  <a:ext uri="{FF2B5EF4-FFF2-40B4-BE49-F238E27FC236}">
                    <a16:creationId xmlns:a16="http://schemas.microsoft.com/office/drawing/2014/main" id="{70656EE8-DF9F-1903-0588-C2450644BBA6}"/>
                  </a:ext>
                </a:extLst>
              </p:cNvPr>
              <p:cNvSpPr txBox="1">
                <a:spLocks noRot="1" noChangeAspect="1" noMove="1" noResize="1" noEditPoints="1" noAdjustHandles="1" noChangeArrowheads="1" noChangeShapeType="1" noTextEdit="1"/>
              </p:cNvSpPr>
              <p:nvPr/>
            </p:nvSpPr>
            <p:spPr>
              <a:xfrm>
                <a:off x="1226964" y="2958596"/>
                <a:ext cx="4341253" cy="509178"/>
              </a:xfrm>
              <a:prstGeom prst="rect">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DC4A1B-F6AC-3690-E2A7-FFDC6B8D631D}"/>
                  </a:ext>
                </a:extLst>
              </p:cNvPr>
              <p:cNvSpPr txBox="1"/>
              <p:nvPr/>
            </p:nvSpPr>
            <p:spPr>
              <a:xfrm>
                <a:off x="6053897" y="2531720"/>
                <a:ext cx="2836610" cy="1344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cov</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𝑠</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𝑠</m:t>
                          </m:r>
                          <m:d>
                            <m:dPr>
                              <m:ctrlPr>
                                <a:rPr lang="en-US" sz="2000" i="1">
                                  <a:latin typeface="Cambria Math" panose="02040503050406030204" pitchFamily="18" charset="0"/>
                                </a:rPr>
                              </m:ctrlPr>
                            </m:dPr>
                            <m:e>
                              <m:r>
                                <a:rPr lang="en-US" sz="2000" b="1" i="1">
                                  <a:latin typeface="Cambria Math" panose="02040503050406030204" pitchFamily="18" charset="0"/>
                                </a:rPr>
                                <m:t>𝐱</m:t>
                              </m:r>
                            </m:e>
                          </m:d>
                        </m:e>
                      </m:d>
                      <m:r>
                        <m:rPr>
                          <m:lit/>
                        </m:rP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oMath>
                    <m:oMath xmlns:m="http://schemas.openxmlformats.org/officeDocument/2006/math">
                      <m:r>
                        <m:rPr>
                          <m:sty m:val="p"/>
                        </m:rPr>
                        <a:rPr lang="en-US" sz="2000">
                          <a:latin typeface="Cambria Math" panose="02040503050406030204" pitchFamily="18" charset="0"/>
                        </a:rPr>
                        <m:t>cov</m:t>
                      </m:r>
                      <m:r>
                        <a:rPr lang="en-US" sz="2000" i="1">
                          <a:latin typeface="Cambria Math" panose="02040503050406030204" pitchFamily="18" charset="0"/>
                        </a:rPr>
                        <m:t>[</m:t>
                      </m:r>
                      <m:r>
                        <a:rPr lang="en-US" sz="2000" i="1">
                          <a:latin typeface="Cambria Math" panose="02040503050406030204" pitchFamily="18" charset="0"/>
                        </a:rPr>
                        <m:t>𝑠</m:t>
                      </m:r>
                      <m:d>
                        <m:dPr>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r>
                            <a:rPr lang="en-US" sz="2000" i="1">
                              <a:latin typeface="Cambria Math" panose="02040503050406030204" pitchFamily="18" charset="0"/>
                            </a:rPr>
                            <m:t>),</m:t>
                          </m:r>
                          <m:r>
                            <a:rPr lang="en-US" sz="2000" i="1">
                              <a:latin typeface="Cambria Math" panose="02040503050406030204" pitchFamily="18" charset="0"/>
                            </a:rPr>
                            <m:t>𝑠</m:t>
                          </m:r>
                          <m:d>
                            <m:dPr>
                              <m:ctrlPr>
                                <a:rPr lang="en-US" sz="2000" i="1">
                                  <a:latin typeface="Cambria Math" panose="02040503050406030204" pitchFamily="18" charset="0"/>
                                </a:rPr>
                              </m:ctrlPr>
                            </m:dPr>
                            <m:e>
                              <m:r>
                                <a:rPr lang="en-US" sz="2000" b="1" i="1">
                                  <a:latin typeface="Cambria Math" panose="02040503050406030204" pitchFamily="18" charset="0"/>
                                </a:rPr>
                                <m:t>𝐱</m:t>
                              </m:r>
                            </m:e>
                          </m:d>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r>
                        <a:rPr lang="en-US" sz="2000" b="1" i="1">
                          <a:latin typeface="Cambria Math" panose="02040503050406030204" pitchFamily="18" charset="0"/>
                        </a:rPr>
                        <m:t>𝐫</m:t>
                      </m:r>
                    </m:oMath>
                    <m:oMath xmlns:m="http://schemas.openxmlformats.org/officeDocument/2006/math">
                      <m:r>
                        <m:rPr>
                          <m:sty m:val="p"/>
                        </m:rPr>
                        <a:rPr lang="en-US" sz="2000">
                          <a:latin typeface="Cambria Math" panose="02040503050406030204" pitchFamily="18" charset="0"/>
                        </a:rPr>
                        <m:t>cov</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𝑠</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e>
                          </m:d>
                          <m:r>
                            <a:rPr lang="en-US" sz="2000" i="1">
                              <a:latin typeface="Cambria Math" panose="02040503050406030204" pitchFamily="18" charset="0"/>
                            </a:rPr>
                            <m:t>,</m:t>
                          </m:r>
                          <m:r>
                            <a:rPr lang="en-US" sz="2000" i="1">
                              <a:latin typeface="Cambria Math" panose="02040503050406030204" pitchFamily="18" charset="0"/>
                            </a:rPr>
                            <m:t>𝑠</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𝑙</m:t>
                                  </m:r>
                                </m:sub>
                              </m:sSub>
                            </m:e>
                          </m:d>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r>
                        <a:rPr lang="en-US" sz="2000" b="1" i="1">
                          <a:latin typeface="Cambria Math" panose="02040503050406030204" pitchFamily="18" charset="0"/>
                        </a:rPr>
                        <m:t>𝐑</m:t>
                      </m:r>
                    </m:oMath>
                  </m:oMathPara>
                </a14:m>
                <a:br>
                  <a:rPr lang="en-US" sz="2000" dirty="0"/>
                </a:br>
                <a:endParaRPr lang="en-US" sz="20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𝐫</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𝐱</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𝑅</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𝐱</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r>
                                <a:rPr lang="en-US" sz="2000" b="1" i="1" smtClean="0">
                                  <a:latin typeface="Cambria Math" panose="02040503050406030204" pitchFamily="18" charset="0"/>
                                </a:rPr>
                                <m:t>𝐱</m:t>
                              </m:r>
                            </m:e>
                          </m:d>
                        </m:e>
                      </m:d>
                    </m:oMath>
                  </m:oMathPara>
                </a14:m>
                <a:endParaRPr lang="en-US" sz="2000" dirty="0"/>
              </a:p>
            </p:txBody>
          </p:sp>
        </mc:Choice>
        <mc:Fallback xmlns="">
          <p:sp>
            <p:nvSpPr>
              <p:cNvPr id="28" name="TextBox 27">
                <a:extLst>
                  <a:ext uri="{FF2B5EF4-FFF2-40B4-BE49-F238E27FC236}">
                    <a16:creationId xmlns:a16="http://schemas.microsoft.com/office/drawing/2014/main" id="{2ADC4A1B-F6AC-3690-E2A7-FFDC6B8D631D}"/>
                  </a:ext>
                </a:extLst>
              </p:cNvPr>
              <p:cNvSpPr txBox="1">
                <a:spLocks noRot="1" noChangeAspect="1" noMove="1" noResize="1" noEditPoints="1" noAdjustHandles="1" noChangeArrowheads="1" noChangeShapeType="1" noTextEdit="1"/>
              </p:cNvSpPr>
              <p:nvPr/>
            </p:nvSpPr>
            <p:spPr>
              <a:xfrm>
                <a:off x="6053897" y="2531720"/>
                <a:ext cx="2836610" cy="134479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678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696570-CDA1-70D9-AACB-44D8B94D6E35}"/>
              </a:ext>
            </a:extLst>
          </p:cNvPr>
          <p:cNvSpPr>
            <a:spLocks noGrp="1"/>
          </p:cNvSpPr>
          <p:nvPr>
            <p:ph type="body" sz="quarter" idx="10"/>
          </p:nvPr>
        </p:nvSpPr>
        <p:spPr/>
        <p:txBody>
          <a:bodyPr/>
          <a:lstStyle/>
          <a:p>
            <a:r>
              <a:rPr lang="en-US" dirty="0"/>
              <a:t>Polynomial response surface (Chapter 2)</a:t>
            </a:r>
          </a:p>
          <a:p>
            <a:pPr lvl="1"/>
            <a:r>
              <a:rPr lang="en-US" dirty="0"/>
              <a:t>model form = known basis functions + unknown coefficients</a:t>
            </a:r>
          </a:p>
          <a:p>
            <a:pPr lvl="1"/>
            <a:r>
              <a:rPr lang="en-US" dirty="0"/>
              <a:t>linear regression to determine coefficients</a:t>
            </a:r>
          </a:p>
          <a:p>
            <a:pPr lvl="1"/>
            <a:r>
              <a:rPr lang="en-US" dirty="0"/>
              <a:t>surrogate converges to the mean of the trend of samples</a:t>
            </a:r>
          </a:p>
          <a:p>
            <a:pPr lvl="1"/>
            <a:r>
              <a:rPr lang="en-US" dirty="0"/>
              <a:t>works well when samples are obtained from experiments with random measurement noise</a:t>
            </a:r>
          </a:p>
          <a:p>
            <a:r>
              <a:rPr lang="en-US" dirty="0"/>
              <a:t>Computer simulations to generate samples</a:t>
            </a:r>
          </a:p>
          <a:p>
            <a:pPr lvl="1"/>
            <a:r>
              <a:rPr lang="en-US" dirty="0"/>
              <a:t>build surrogate using expensive high-fidelity simulations</a:t>
            </a:r>
          </a:p>
          <a:p>
            <a:pPr lvl="1"/>
            <a:r>
              <a:rPr lang="en-US" dirty="0"/>
              <a:t>ignorable noise, handle bias separately</a:t>
            </a:r>
          </a:p>
          <a:p>
            <a:pPr lvl="1"/>
            <a:r>
              <a:rPr lang="en-US" dirty="0"/>
              <a:t>interpolate samples from simulations, not regress them</a:t>
            </a:r>
          </a:p>
          <a:p>
            <a:pPr lvl="1"/>
            <a:r>
              <a:rPr lang="en-US" dirty="0"/>
              <a:t>complex model form is often unknown, but continuous and smooth</a:t>
            </a:r>
          </a:p>
        </p:txBody>
      </p:sp>
      <p:sp>
        <p:nvSpPr>
          <p:cNvPr id="4" name="Title 3">
            <a:extLst>
              <a:ext uri="{FF2B5EF4-FFF2-40B4-BE49-F238E27FC236}">
                <a16:creationId xmlns:a16="http://schemas.microsoft.com/office/drawing/2014/main" id="{A9F559F4-D4A7-A4B9-ED1D-50CD873B11B8}"/>
              </a:ext>
            </a:extLst>
          </p:cNvPr>
          <p:cNvSpPr>
            <a:spLocks noGrp="1"/>
          </p:cNvSpPr>
          <p:nvPr>
            <p:ph type="title"/>
          </p:nvPr>
        </p:nvSpPr>
        <p:spPr/>
        <p:txBody>
          <a:bodyPr>
            <a:normAutofit fontScale="90000"/>
          </a:bodyPr>
          <a:lstStyle/>
          <a:p>
            <a:r>
              <a:rPr lang="en-US" dirty="0"/>
              <a:t>Introduction</a:t>
            </a:r>
          </a:p>
        </p:txBody>
      </p:sp>
    </p:spTree>
    <p:extLst>
      <p:ext uri="{BB962C8B-B14F-4D97-AF65-F5344CB8AC3E}">
        <p14:creationId xmlns:p14="http://schemas.microsoft.com/office/powerpoint/2010/main" val="3603112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E8323-34F2-4AF6-BAF9-F6F7F2C88EB6}"/>
              </a:ext>
            </a:extLst>
          </p:cNvPr>
          <p:cNvSpPr>
            <a:spLocks noGrp="1"/>
          </p:cNvSpPr>
          <p:nvPr>
            <p:ph type="body" sz="quarter" idx="10"/>
          </p:nvPr>
        </p:nvSpPr>
        <p:spPr/>
        <p:txBody>
          <a:bodyPr/>
          <a:lstStyle/>
          <a:p>
            <a:r>
              <a:rPr lang="en-US" dirty="0"/>
              <a:t>Lagrange function (min. MSE with constraint)</a:t>
            </a:r>
          </a:p>
          <a:p>
            <a:endParaRPr lang="en-US" dirty="0"/>
          </a:p>
          <a:p>
            <a:r>
              <a:rPr lang="en-US" dirty="0"/>
              <a:t>Stationary conditions (KKT)</a:t>
            </a:r>
          </a:p>
        </p:txBody>
      </p:sp>
      <p:sp>
        <p:nvSpPr>
          <p:cNvPr id="3" name="Title 2">
            <a:extLst>
              <a:ext uri="{FF2B5EF4-FFF2-40B4-BE49-F238E27FC236}">
                <a16:creationId xmlns:a16="http://schemas.microsoft.com/office/drawing/2014/main" id="{DFCCE599-AA10-4FBE-A68B-67C0CF9770FD}"/>
              </a:ext>
            </a:extLst>
          </p:cNvPr>
          <p:cNvSpPr>
            <a:spLocks noGrp="1"/>
          </p:cNvSpPr>
          <p:nvPr>
            <p:ph type="title"/>
          </p:nvPr>
        </p:nvSpPr>
        <p:spPr/>
        <p:txBody>
          <a:bodyPr>
            <a:normAutofit fontScale="90000"/>
          </a:bodyPr>
          <a:lstStyle/>
          <a:p>
            <a:r>
              <a:rPr lang="en-US" dirty="0"/>
              <a:t>Lagrange Function for Constrained Optimization</a:t>
            </a:r>
          </a:p>
        </p:txBody>
      </p:sp>
      <p:sp>
        <p:nvSpPr>
          <p:cNvPr id="9" name="Rectangle 5">
            <a:extLst>
              <a:ext uri="{FF2B5EF4-FFF2-40B4-BE49-F238E27FC236}">
                <a16:creationId xmlns:a16="http://schemas.microsoft.com/office/drawing/2014/main" id="{FCA7A979-654C-4B45-83F7-B6E36DD3246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193D2256-920F-4EC9-A0E6-D54194A10F8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9">
            <a:extLst>
              <a:ext uri="{FF2B5EF4-FFF2-40B4-BE49-F238E27FC236}">
                <a16:creationId xmlns:a16="http://schemas.microsoft.com/office/drawing/2014/main" id="{0334018A-E793-4630-8723-FAE3F0E791A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1">
            <a:extLst>
              <a:ext uri="{FF2B5EF4-FFF2-40B4-BE49-F238E27FC236}">
                <a16:creationId xmlns:a16="http://schemas.microsoft.com/office/drawing/2014/main" id="{FE8D5821-56B3-414A-91C1-616183F6068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Left Brace 17">
            <a:extLst>
              <a:ext uri="{FF2B5EF4-FFF2-40B4-BE49-F238E27FC236}">
                <a16:creationId xmlns:a16="http://schemas.microsoft.com/office/drawing/2014/main" id="{6A5ED1BB-8452-4118-81F9-08A98E423F91}"/>
              </a:ext>
            </a:extLst>
          </p:cNvPr>
          <p:cNvSpPr/>
          <p:nvPr/>
        </p:nvSpPr>
        <p:spPr>
          <a:xfrm>
            <a:off x="978053" y="2561774"/>
            <a:ext cx="197604" cy="1066800"/>
          </a:xfrm>
          <a:prstGeom prst="lef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B337372F-91B0-4196-BA6E-A575684BB28D}"/>
              </a:ext>
            </a:extLst>
          </p:cNvPr>
          <p:cNvSpPr/>
          <p:nvPr/>
        </p:nvSpPr>
        <p:spPr>
          <a:xfrm>
            <a:off x="978053" y="4430450"/>
            <a:ext cx="197604" cy="1066800"/>
          </a:xfrm>
          <a:prstGeom prst="lef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row: Right 19">
            <a:extLst>
              <a:ext uri="{FF2B5EF4-FFF2-40B4-BE49-F238E27FC236}">
                <a16:creationId xmlns:a16="http://schemas.microsoft.com/office/drawing/2014/main" id="{B65E6534-9D16-4812-941A-14773970AD18}"/>
              </a:ext>
            </a:extLst>
          </p:cNvPr>
          <p:cNvSpPr/>
          <p:nvPr/>
        </p:nvSpPr>
        <p:spPr>
          <a:xfrm>
            <a:off x="399143" y="4859111"/>
            <a:ext cx="420914" cy="199118"/>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1" name="Freeform: Shape 20">
            <a:extLst>
              <a:ext uri="{FF2B5EF4-FFF2-40B4-BE49-F238E27FC236}">
                <a16:creationId xmlns:a16="http://schemas.microsoft.com/office/drawing/2014/main" id="{01D6964B-0AE3-4BA7-BE6F-5F2C0B0168FD}"/>
              </a:ext>
            </a:extLst>
          </p:cNvPr>
          <p:cNvSpPr/>
          <p:nvPr/>
        </p:nvSpPr>
        <p:spPr>
          <a:xfrm>
            <a:off x="4252686" y="2953657"/>
            <a:ext cx="676837" cy="1545772"/>
          </a:xfrm>
          <a:custGeom>
            <a:avLst/>
            <a:gdLst>
              <a:gd name="connsiteX0" fmla="*/ 595085 w 676837"/>
              <a:gd name="connsiteY0" fmla="*/ 0 h 1545772"/>
              <a:gd name="connsiteX1" fmla="*/ 674914 w 676837"/>
              <a:gd name="connsiteY1" fmla="*/ 471714 h 1545772"/>
              <a:gd name="connsiteX2" fmla="*/ 587828 w 676837"/>
              <a:gd name="connsiteY2" fmla="*/ 1110343 h 1545772"/>
              <a:gd name="connsiteX3" fmla="*/ 0 w 676837"/>
              <a:gd name="connsiteY3" fmla="*/ 1545772 h 1545772"/>
            </a:gdLst>
            <a:ahLst/>
            <a:cxnLst>
              <a:cxn ang="0">
                <a:pos x="connsiteX0" y="connsiteY0"/>
              </a:cxn>
              <a:cxn ang="0">
                <a:pos x="connsiteX1" y="connsiteY1"/>
              </a:cxn>
              <a:cxn ang="0">
                <a:pos x="connsiteX2" y="connsiteY2"/>
              </a:cxn>
              <a:cxn ang="0">
                <a:pos x="connsiteX3" y="connsiteY3"/>
              </a:cxn>
            </a:cxnLst>
            <a:rect l="l" t="t" r="r" b="b"/>
            <a:pathLst>
              <a:path w="676837" h="1545772">
                <a:moveTo>
                  <a:pt x="595085" y="0"/>
                </a:moveTo>
                <a:cubicBezTo>
                  <a:pt x="635604" y="143328"/>
                  <a:pt x="676123" y="286657"/>
                  <a:pt x="674914" y="471714"/>
                </a:cubicBezTo>
                <a:cubicBezTo>
                  <a:pt x="673705" y="656771"/>
                  <a:pt x="700314" y="931333"/>
                  <a:pt x="587828" y="1110343"/>
                </a:cubicBezTo>
                <a:cubicBezTo>
                  <a:pt x="475342" y="1289353"/>
                  <a:pt x="237671" y="1417562"/>
                  <a:pt x="0" y="1545772"/>
                </a:cubicBez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DAFF67C-072E-42CD-B818-C465876E73BB}"/>
              </a:ext>
            </a:extLst>
          </p:cNvPr>
          <p:cNvSpPr/>
          <p:nvPr/>
        </p:nvSpPr>
        <p:spPr>
          <a:xfrm>
            <a:off x="3831771" y="3592286"/>
            <a:ext cx="450543" cy="863600"/>
          </a:xfrm>
          <a:custGeom>
            <a:avLst/>
            <a:gdLst>
              <a:gd name="connsiteX0" fmla="*/ 0 w 450543"/>
              <a:gd name="connsiteY0" fmla="*/ 863600 h 863600"/>
              <a:gd name="connsiteX1" fmla="*/ 341086 w 450543"/>
              <a:gd name="connsiteY1" fmla="*/ 667657 h 863600"/>
              <a:gd name="connsiteX2" fmla="*/ 449943 w 450543"/>
              <a:gd name="connsiteY2" fmla="*/ 254000 h 863600"/>
              <a:gd name="connsiteX3" fmla="*/ 304800 w 450543"/>
              <a:gd name="connsiteY3" fmla="*/ 0 h 863600"/>
            </a:gdLst>
            <a:ahLst/>
            <a:cxnLst>
              <a:cxn ang="0">
                <a:pos x="connsiteX0" y="connsiteY0"/>
              </a:cxn>
              <a:cxn ang="0">
                <a:pos x="connsiteX1" y="connsiteY1"/>
              </a:cxn>
              <a:cxn ang="0">
                <a:pos x="connsiteX2" y="connsiteY2"/>
              </a:cxn>
              <a:cxn ang="0">
                <a:pos x="connsiteX3" y="connsiteY3"/>
              </a:cxn>
            </a:cxnLst>
            <a:rect l="l" t="t" r="r" b="b"/>
            <a:pathLst>
              <a:path w="450543" h="863600">
                <a:moveTo>
                  <a:pt x="0" y="863600"/>
                </a:moveTo>
                <a:cubicBezTo>
                  <a:pt x="133048" y="816428"/>
                  <a:pt x="266096" y="769257"/>
                  <a:pt x="341086" y="667657"/>
                </a:cubicBezTo>
                <a:cubicBezTo>
                  <a:pt x="416077" y="566057"/>
                  <a:pt x="455991" y="365276"/>
                  <a:pt x="449943" y="254000"/>
                </a:cubicBezTo>
                <a:cubicBezTo>
                  <a:pt x="443895" y="142724"/>
                  <a:pt x="374347" y="71362"/>
                  <a:pt x="304800" y="0"/>
                </a:cubicBez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6FFEA7BE-B5E4-47BC-AFEB-FC34564EAA16}"/>
              </a:ext>
            </a:extLst>
          </p:cNvPr>
          <p:cNvSpPr/>
          <p:nvPr/>
        </p:nvSpPr>
        <p:spPr>
          <a:xfrm>
            <a:off x="5892798" y="4347029"/>
            <a:ext cx="508000" cy="253031"/>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C80791-8087-AEB2-6371-AFBB1F61089B}"/>
                  </a:ext>
                </a:extLst>
              </p:cNvPr>
              <p:cNvSpPr txBox="1"/>
              <p:nvPr/>
            </p:nvSpPr>
            <p:spPr>
              <a:xfrm>
                <a:off x="660399" y="1254310"/>
                <a:ext cx="6798784" cy="509178"/>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𝐰</m:t>
                          </m:r>
                          <m:r>
                            <a:rPr lang="en-US" sz="2400" i="1">
                              <a:latin typeface="Cambria Math" panose="02040503050406030204" pitchFamily="18" charset="0"/>
                            </a:rPr>
                            <m:t>,</m:t>
                          </m:r>
                          <m:r>
                            <a:rPr lang="en-US" sz="2400" b="1" i="1">
                              <a:latin typeface="Cambria Math" panose="02040503050406030204" pitchFamily="18" charset="0"/>
                            </a:rPr>
                            <m:t>𝛌</m:t>
                          </m:r>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𝐰</m:t>
                              </m:r>
                            </m:e>
                            <m:sup>
                              <m:r>
                                <a:rPr lang="en-US" sz="2400" i="1">
                                  <a:latin typeface="Cambria Math" panose="02040503050406030204" pitchFamily="18" charset="0"/>
                                </a:rPr>
                                <m:t>𝑇</m:t>
                              </m:r>
                            </m:sup>
                          </m:sSup>
                          <m:r>
                            <a:rPr lang="en-US" sz="2400" b="1" i="1">
                              <a:latin typeface="Cambria Math" panose="02040503050406030204" pitchFamily="18" charset="0"/>
                            </a:rPr>
                            <m:t>𝐑𝐰</m:t>
                          </m:r>
                          <m:r>
                            <a:rPr lang="en-US" sz="2400" i="1">
                              <a:latin typeface="Cambria Math" panose="02040503050406030204" pitchFamily="18" charset="0"/>
                            </a:rPr>
                            <m:t>−2</m:t>
                          </m:r>
                          <m:sSup>
                            <m:sSupPr>
                              <m:ctrlPr>
                                <a:rPr lang="en-US" sz="2400" i="1">
                                  <a:latin typeface="Cambria Math" panose="02040503050406030204" pitchFamily="18" charset="0"/>
                                </a:rPr>
                              </m:ctrlPr>
                            </m:sSupPr>
                            <m:e>
                              <m:r>
                                <a:rPr lang="en-US" sz="2400" b="1" i="1">
                                  <a:latin typeface="Cambria Math" panose="02040503050406030204" pitchFamily="18" charset="0"/>
                                </a:rPr>
                                <m:t>𝐰</m:t>
                              </m:r>
                            </m:e>
                            <m:sup>
                              <m:r>
                                <a:rPr lang="en-US" sz="2400" i="1">
                                  <a:latin typeface="Cambria Math" panose="02040503050406030204" pitchFamily="18" charset="0"/>
                                </a:rPr>
                                <m:t>𝑇</m:t>
                              </m:r>
                            </m:sup>
                          </m:sSup>
                          <m:r>
                            <a:rPr lang="en-US" sz="2400" b="1" i="1">
                              <a:latin typeface="Cambria Math" panose="02040503050406030204" pitchFamily="18" charset="0"/>
                            </a:rPr>
                            <m:t>𝐫</m:t>
                          </m:r>
                          <m:r>
                            <a:rPr lang="en-US" sz="2400" i="1">
                              <a:latin typeface="Cambria Math" panose="02040503050406030204" pitchFamily="18" charset="0"/>
                            </a:rPr>
                            <m:t>+1</m:t>
                          </m:r>
                        </m:e>
                      </m:d>
                      <m:r>
                        <a:rPr lang="en-US" sz="2400" i="1">
                          <a:latin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rPr>
                            <m:t>𝛌</m:t>
                          </m:r>
                        </m:e>
                        <m:sup>
                          <m:r>
                            <a:rPr lang="en-US" sz="2400" i="1">
                              <a:latin typeface="Cambria Math" panose="02040503050406030204" pitchFamily="18" charset="0"/>
                            </a:rPr>
                            <m:t>𝑇</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𝐗</m:t>
                              </m:r>
                            </m:e>
                            <m:sup>
                              <m:r>
                                <a:rPr lang="en-US" sz="2400" i="1">
                                  <a:latin typeface="Cambria Math" panose="02040503050406030204" pitchFamily="18" charset="0"/>
                                </a:rPr>
                                <m:t>𝑇</m:t>
                              </m:r>
                            </m:sup>
                          </m:sSup>
                          <m:r>
                            <a:rPr lang="en-US" sz="2400" b="1" i="1">
                              <a:latin typeface="Cambria Math" panose="02040503050406030204" pitchFamily="18" charset="0"/>
                            </a:rPr>
                            <m:t>𝐰</m:t>
                          </m:r>
                          <m:r>
                            <a:rPr lang="en-US" sz="2400" b="1" i="1">
                              <a:latin typeface="Cambria Math" panose="02040503050406030204" pitchFamily="18" charset="0"/>
                            </a:rPr>
                            <m:t>−</m:t>
                          </m:r>
                          <m:r>
                            <a:rPr lang="en-US" sz="2400" b="1" i="1">
                              <a:latin typeface="Cambria Math" panose="02040503050406030204" pitchFamily="18" charset="0"/>
                            </a:rPr>
                            <m:t>𝛏</m:t>
                          </m:r>
                        </m:e>
                      </m:d>
                    </m:oMath>
                  </m:oMathPara>
                </a14:m>
                <a:endParaRPr lang="en-US" sz="3200" dirty="0"/>
              </a:p>
            </p:txBody>
          </p:sp>
        </mc:Choice>
        <mc:Fallback xmlns="">
          <p:sp>
            <p:nvSpPr>
              <p:cNvPr id="4" name="TextBox 3">
                <a:extLst>
                  <a:ext uri="{FF2B5EF4-FFF2-40B4-BE49-F238E27FC236}">
                    <a16:creationId xmlns:a16="http://schemas.microsoft.com/office/drawing/2014/main" id="{88C80791-8087-AEB2-6371-AFBB1F61089B}"/>
                  </a:ext>
                </a:extLst>
              </p:cNvPr>
              <p:cNvSpPr txBox="1">
                <a:spLocks noRot="1" noChangeAspect="1" noMove="1" noResize="1" noEditPoints="1" noAdjustHandles="1" noChangeArrowheads="1" noChangeShapeType="1" noTextEdit="1"/>
              </p:cNvSpPr>
              <p:nvPr/>
            </p:nvSpPr>
            <p:spPr>
              <a:xfrm>
                <a:off x="660399" y="1254310"/>
                <a:ext cx="6798784" cy="509178"/>
              </a:xfrm>
              <a:prstGeom prst="rect">
                <a:avLst/>
              </a:prstGeom>
              <a:blipFill>
                <a:blip r:embed="rId2"/>
                <a:stretch>
                  <a:fillRect/>
                </a:stretch>
              </a:blipFill>
              <a:ln>
                <a:solidFill>
                  <a:schemeClr val="tx1"/>
                </a:solid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4FCD530C-6842-4838-80BB-4CF409169C78}"/>
              </a:ext>
            </a:extLst>
          </p:cNvPr>
          <p:cNvGrpSpPr/>
          <p:nvPr/>
        </p:nvGrpSpPr>
        <p:grpSpPr>
          <a:xfrm>
            <a:off x="5704111" y="1712686"/>
            <a:ext cx="2845327" cy="537998"/>
            <a:chOff x="5558971" y="1712686"/>
            <a:chExt cx="2845327" cy="537998"/>
          </a:xfrm>
        </p:grpSpPr>
        <p:sp>
          <p:nvSpPr>
            <p:cNvPr id="6" name="Freeform: Shape 5">
              <a:extLst>
                <a:ext uri="{FF2B5EF4-FFF2-40B4-BE49-F238E27FC236}">
                  <a16:creationId xmlns:a16="http://schemas.microsoft.com/office/drawing/2014/main" id="{6178FD76-1B96-498D-B676-0A0F766A5A91}"/>
                </a:ext>
              </a:extLst>
            </p:cNvPr>
            <p:cNvSpPr/>
            <p:nvPr/>
          </p:nvSpPr>
          <p:spPr>
            <a:xfrm>
              <a:off x="5558971" y="1712686"/>
              <a:ext cx="508000" cy="341085"/>
            </a:xfrm>
            <a:custGeom>
              <a:avLst/>
              <a:gdLst>
                <a:gd name="connsiteX0" fmla="*/ 0 w 508000"/>
                <a:gd name="connsiteY0" fmla="*/ 0 h 341085"/>
                <a:gd name="connsiteX1" fmla="*/ 0 w 508000"/>
                <a:gd name="connsiteY1" fmla="*/ 341085 h 341085"/>
                <a:gd name="connsiteX2" fmla="*/ 508000 w 508000"/>
                <a:gd name="connsiteY2" fmla="*/ 341085 h 341085"/>
              </a:gdLst>
              <a:ahLst/>
              <a:cxnLst>
                <a:cxn ang="0">
                  <a:pos x="connsiteX0" y="connsiteY0"/>
                </a:cxn>
                <a:cxn ang="0">
                  <a:pos x="connsiteX1" y="connsiteY1"/>
                </a:cxn>
                <a:cxn ang="0">
                  <a:pos x="connsiteX2" y="connsiteY2"/>
                </a:cxn>
              </a:cxnLst>
              <a:rect l="l" t="t" r="r" b="b"/>
              <a:pathLst>
                <a:path w="508000" h="341085">
                  <a:moveTo>
                    <a:pt x="0" y="0"/>
                  </a:moveTo>
                  <a:lnTo>
                    <a:pt x="0" y="341085"/>
                  </a:lnTo>
                  <a:lnTo>
                    <a:pt x="508000" y="341085"/>
                  </a:lnTo>
                </a:path>
              </a:pathLst>
            </a:custGeom>
            <a:noFill/>
            <a:ln w="34925">
              <a:solidFill>
                <a:srgbClr val="0000FF"/>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7" name="TextBox 6">
              <a:extLst>
                <a:ext uri="{FF2B5EF4-FFF2-40B4-BE49-F238E27FC236}">
                  <a16:creationId xmlns:a16="http://schemas.microsoft.com/office/drawing/2014/main" id="{A9BB0286-3C9D-4D77-ADF8-0D40D0C7C1A7}"/>
                </a:ext>
              </a:extLst>
            </p:cNvPr>
            <p:cNvSpPr txBox="1"/>
            <p:nvPr/>
          </p:nvSpPr>
          <p:spPr>
            <a:xfrm>
              <a:off x="6037945" y="1850574"/>
              <a:ext cx="2366353" cy="400110"/>
            </a:xfrm>
            <a:prstGeom prst="rect">
              <a:avLst/>
            </a:prstGeom>
            <a:noFill/>
          </p:spPr>
          <p:txBody>
            <a:bodyPr wrap="none" rtlCol="0">
              <a:spAutoFit/>
            </a:bodyPr>
            <a:lstStyle/>
            <a:p>
              <a:pPr algn="l"/>
              <a:r>
                <a:rPr lang="en-US" sz="2000" dirty="0">
                  <a:solidFill>
                    <a:srgbClr val="0000CC"/>
                  </a:solidFill>
                </a:rPr>
                <a:t>Lagrange multiplier</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725BCDF-A4C8-5C3A-E987-3DCC6468199F}"/>
                  </a:ext>
                </a:extLst>
              </p:cNvPr>
              <p:cNvSpPr txBox="1"/>
              <p:nvPr/>
            </p:nvSpPr>
            <p:spPr>
              <a:xfrm>
                <a:off x="1175657" y="2372907"/>
                <a:ext cx="4063292" cy="6896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𝐰</m:t>
                              </m:r>
                              <m:r>
                                <a:rPr lang="en-US" sz="2000" i="1">
                                  <a:latin typeface="Cambria Math" panose="02040503050406030204" pitchFamily="18" charset="0"/>
                                </a:rPr>
                                <m:t>,</m:t>
                              </m:r>
                              <m:r>
                                <a:rPr lang="en-US" sz="2000" b="1" i="1">
                                  <a:latin typeface="Cambria Math" panose="02040503050406030204" pitchFamily="18" charset="0"/>
                                </a:rPr>
                                <m:t>𝛌</m:t>
                              </m:r>
                            </m:e>
                          </m:d>
                        </m:num>
                        <m:den>
                          <m:r>
                            <a:rPr lang="en-US" sz="2000" i="1">
                              <a:latin typeface="Cambria Math" panose="02040503050406030204" pitchFamily="18" charset="0"/>
                            </a:rPr>
                            <m:t>𝜕</m:t>
                          </m:r>
                          <m:r>
                            <a:rPr lang="en-US" sz="2000" b="1" i="1">
                              <a:latin typeface="Cambria Math" panose="02040503050406030204" pitchFamily="18" charset="0"/>
                            </a:rPr>
                            <m:t>𝐰</m:t>
                          </m:r>
                        </m:den>
                      </m:f>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
                        <m:dPr>
                          <m:ctrlPr>
                            <a:rPr lang="en-US" sz="2000" i="1">
                              <a:latin typeface="Cambria Math" panose="02040503050406030204" pitchFamily="18" charset="0"/>
                            </a:rPr>
                          </m:ctrlPr>
                        </m:dPr>
                        <m:e>
                          <m:r>
                            <a:rPr lang="en-US" sz="2000" b="1" i="1">
                              <a:latin typeface="Cambria Math" panose="02040503050406030204" pitchFamily="18" charset="0"/>
                            </a:rPr>
                            <m:t>𝐑𝐰</m:t>
                          </m:r>
                          <m:r>
                            <a:rPr lang="en-US" sz="2000" i="1">
                              <a:latin typeface="Cambria Math" panose="02040503050406030204" pitchFamily="18" charset="0"/>
                            </a:rPr>
                            <m:t>−</m:t>
                          </m:r>
                          <m:r>
                            <a:rPr lang="en-US" sz="2000" b="1" i="1">
                              <a:latin typeface="Cambria Math" panose="02040503050406030204" pitchFamily="18" charset="0"/>
                            </a:rPr>
                            <m:t>𝐫</m:t>
                          </m:r>
                        </m:e>
                      </m:d>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𝛌</m:t>
                      </m:r>
                      <m:r>
                        <a:rPr lang="en-US" sz="2000" i="1">
                          <a:latin typeface="Cambria Math" panose="02040503050406030204" pitchFamily="18" charset="0"/>
                        </a:rPr>
                        <m:t>=</m:t>
                      </m:r>
                      <m:r>
                        <a:rPr lang="en-US" sz="2000" b="1" i="1">
                          <a:latin typeface="Cambria Math" panose="02040503050406030204" pitchFamily="18" charset="0"/>
                        </a:rPr>
                        <m:t>𝟎</m:t>
                      </m:r>
                    </m:oMath>
                  </m:oMathPara>
                </a14:m>
                <a:endParaRPr lang="en-US" sz="2800" dirty="0"/>
              </a:p>
            </p:txBody>
          </p:sp>
        </mc:Choice>
        <mc:Fallback xmlns="">
          <p:sp>
            <p:nvSpPr>
              <p:cNvPr id="26" name="TextBox 25">
                <a:extLst>
                  <a:ext uri="{FF2B5EF4-FFF2-40B4-BE49-F238E27FC236}">
                    <a16:creationId xmlns:a16="http://schemas.microsoft.com/office/drawing/2014/main" id="{C725BCDF-A4C8-5C3A-E987-3DCC6468199F}"/>
                  </a:ext>
                </a:extLst>
              </p:cNvPr>
              <p:cNvSpPr txBox="1">
                <a:spLocks noRot="1" noChangeAspect="1" noMove="1" noResize="1" noEditPoints="1" noAdjustHandles="1" noChangeArrowheads="1" noChangeShapeType="1" noTextEdit="1"/>
              </p:cNvSpPr>
              <p:nvPr/>
            </p:nvSpPr>
            <p:spPr>
              <a:xfrm>
                <a:off x="1175657" y="2372907"/>
                <a:ext cx="4063292" cy="68961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713E84E-467C-C4B4-0AFD-E6A61ADE8C16}"/>
                  </a:ext>
                </a:extLst>
              </p:cNvPr>
              <p:cNvSpPr txBox="1"/>
              <p:nvPr/>
            </p:nvSpPr>
            <p:spPr>
              <a:xfrm>
                <a:off x="1175657" y="3054944"/>
                <a:ext cx="2930739" cy="6896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𝐰</m:t>
                              </m:r>
                              <m:r>
                                <a:rPr lang="en-US" sz="2000" i="1">
                                  <a:latin typeface="Cambria Math" panose="02040503050406030204" pitchFamily="18" charset="0"/>
                                </a:rPr>
                                <m:t>,</m:t>
                              </m:r>
                              <m:r>
                                <a:rPr lang="en-US" sz="2000" b="1" i="1">
                                  <a:latin typeface="Cambria Math" panose="02040503050406030204" pitchFamily="18" charset="0"/>
                                </a:rPr>
                                <m:t>𝛌</m:t>
                              </m:r>
                            </m:e>
                          </m:d>
                        </m:num>
                        <m:den>
                          <m:r>
                            <a:rPr lang="en-US" sz="2000" i="1">
                              <a:latin typeface="Cambria Math" panose="02040503050406030204" pitchFamily="18" charset="0"/>
                            </a:rPr>
                            <m:t>𝜕</m:t>
                          </m:r>
                          <m:r>
                            <a:rPr lang="en-US" sz="2000" b="1" i="1">
                              <a:latin typeface="Cambria Math" panose="02040503050406030204" pitchFamily="18" charset="0"/>
                            </a:rPr>
                            <m:t>𝛌</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r>
                        <a:rPr lang="en-US" sz="2000" b="1" i="1">
                          <a:latin typeface="Cambria Math" panose="02040503050406030204" pitchFamily="18" charset="0"/>
                        </a:rPr>
                        <m:t>𝐰</m:t>
                      </m:r>
                      <m:r>
                        <a:rPr lang="en-US" sz="2000" b="1" i="1">
                          <a:latin typeface="Cambria Math" panose="02040503050406030204" pitchFamily="18" charset="0"/>
                        </a:rPr>
                        <m:t>−</m:t>
                      </m:r>
                      <m:r>
                        <a:rPr lang="en-US" sz="2000" b="1" i="1">
                          <a:latin typeface="Cambria Math" panose="02040503050406030204" pitchFamily="18" charset="0"/>
                        </a:rPr>
                        <m:t>𝛏</m:t>
                      </m:r>
                      <m:r>
                        <a:rPr lang="en-US" sz="2000" b="1" i="1">
                          <a:latin typeface="Cambria Math" panose="02040503050406030204" pitchFamily="18" charset="0"/>
                        </a:rPr>
                        <m:t>=</m:t>
                      </m:r>
                      <m:r>
                        <a:rPr lang="en-US" sz="2000" b="1" i="1">
                          <a:latin typeface="Cambria Math" panose="02040503050406030204" pitchFamily="18" charset="0"/>
                        </a:rPr>
                        <m:t>𝟎</m:t>
                      </m:r>
                    </m:oMath>
                  </m:oMathPara>
                </a14:m>
                <a:endParaRPr lang="en-US" sz="2800" dirty="0"/>
              </a:p>
            </p:txBody>
          </p:sp>
        </mc:Choice>
        <mc:Fallback xmlns="">
          <p:sp>
            <p:nvSpPr>
              <p:cNvPr id="28" name="TextBox 27">
                <a:extLst>
                  <a:ext uri="{FF2B5EF4-FFF2-40B4-BE49-F238E27FC236}">
                    <a16:creationId xmlns:a16="http://schemas.microsoft.com/office/drawing/2014/main" id="{9713E84E-467C-C4B4-0AFD-E6A61ADE8C16}"/>
                  </a:ext>
                </a:extLst>
              </p:cNvPr>
              <p:cNvSpPr txBox="1">
                <a:spLocks noRot="1" noChangeAspect="1" noMove="1" noResize="1" noEditPoints="1" noAdjustHandles="1" noChangeArrowheads="1" noChangeShapeType="1" noTextEdit="1"/>
              </p:cNvSpPr>
              <p:nvPr/>
            </p:nvSpPr>
            <p:spPr>
              <a:xfrm>
                <a:off x="1175657" y="3054944"/>
                <a:ext cx="2930739" cy="6896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F9F7649-AF12-453A-F9C7-500DFE0BFB4E}"/>
                  </a:ext>
                </a:extLst>
              </p:cNvPr>
              <p:cNvSpPr txBox="1"/>
              <p:nvPr/>
            </p:nvSpPr>
            <p:spPr>
              <a:xfrm>
                <a:off x="1240972" y="4221112"/>
                <a:ext cx="2690160" cy="6776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𝐰</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𝐫</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f>
                        <m:fPr>
                          <m:ctrlPr>
                            <a:rPr lang="en-US" sz="2000" i="1">
                              <a:latin typeface="Cambria Math" panose="02040503050406030204" pitchFamily="18" charset="0"/>
                            </a:rPr>
                          </m:ctrlPr>
                        </m:fPr>
                        <m:num>
                          <m:r>
                            <a:rPr lang="en-US" sz="2000" b="1" i="1">
                              <a:latin typeface="Cambria Math" panose="02040503050406030204" pitchFamily="18" charset="0"/>
                            </a:rPr>
                            <m:t>𝛌</m:t>
                          </m:r>
                        </m:num>
                        <m:den>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oMath>
                  </m:oMathPara>
                </a14:m>
                <a:endParaRPr lang="en-US" sz="2800" dirty="0"/>
              </a:p>
            </p:txBody>
          </p:sp>
        </mc:Choice>
        <mc:Fallback xmlns="">
          <p:sp>
            <p:nvSpPr>
              <p:cNvPr id="30" name="TextBox 29">
                <a:extLst>
                  <a:ext uri="{FF2B5EF4-FFF2-40B4-BE49-F238E27FC236}">
                    <a16:creationId xmlns:a16="http://schemas.microsoft.com/office/drawing/2014/main" id="{AF9F7649-AF12-453A-F9C7-500DFE0BFB4E}"/>
                  </a:ext>
                </a:extLst>
              </p:cNvPr>
              <p:cNvSpPr txBox="1">
                <a:spLocks noRot="1" noChangeAspect="1" noMove="1" noResize="1" noEditPoints="1" noAdjustHandles="1" noChangeArrowheads="1" noChangeShapeType="1" noTextEdit="1"/>
              </p:cNvSpPr>
              <p:nvPr/>
            </p:nvSpPr>
            <p:spPr>
              <a:xfrm>
                <a:off x="1240972" y="4221112"/>
                <a:ext cx="2690160" cy="6776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E51D817-D829-EFB1-6A8E-C9ABEDB1FF06}"/>
                  </a:ext>
                </a:extLst>
              </p:cNvPr>
              <p:cNvSpPr txBox="1"/>
              <p:nvPr/>
            </p:nvSpPr>
            <p:spPr>
              <a:xfrm>
                <a:off x="1196854" y="4859111"/>
                <a:ext cx="3830729" cy="6776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b="1" i="1">
                              <a:latin typeface="Cambria Math" panose="02040503050406030204" pitchFamily="18" charset="0"/>
                            </a:rPr>
                            <m:t>𝛌</m:t>
                          </m:r>
                        </m:num>
                        <m:den>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e>
                          </m:d>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r>
                            <a:rPr lang="en-US" sz="2000" b="1" i="1">
                              <a:latin typeface="Cambria Math" panose="02040503050406030204" pitchFamily="18" charset="0"/>
                            </a:rPr>
                            <m:t>𝛏</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𝐫</m:t>
                          </m:r>
                        </m:e>
                      </m:d>
                    </m:oMath>
                  </m:oMathPara>
                </a14:m>
                <a:endParaRPr lang="en-US" sz="2800" dirty="0"/>
              </a:p>
            </p:txBody>
          </p:sp>
        </mc:Choice>
        <mc:Fallback xmlns="">
          <p:sp>
            <p:nvSpPr>
              <p:cNvPr id="32" name="TextBox 31">
                <a:extLst>
                  <a:ext uri="{FF2B5EF4-FFF2-40B4-BE49-F238E27FC236}">
                    <a16:creationId xmlns:a16="http://schemas.microsoft.com/office/drawing/2014/main" id="{9E51D817-D829-EFB1-6A8E-C9ABEDB1FF06}"/>
                  </a:ext>
                </a:extLst>
              </p:cNvPr>
              <p:cNvSpPr txBox="1">
                <a:spLocks noRot="1" noChangeAspect="1" noMove="1" noResize="1" noEditPoints="1" noAdjustHandles="1" noChangeArrowheads="1" noChangeShapeType="1" noTextEdit="1"/>
              </p:cNvSpPr>
              <p:nvPr/>
            </p:nvSpPr>
            <p:spPr>
              <a:xfrm>
                <a:off x="1196854" y="4859111"/>
                <a:ext cx="3830729" cy="6776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453C775-1B0E-D861-A12F-298BE16E291B}"/>
                  </a:ext>
                </a:extLst>
              </p:cNvPr>
              <p:cNvSpPr txBox="1"/>
              <p:nvPr/>
            </p:nvSpPr>
            <p:spPr>
              <a:xfrm>
                <a:off x="6400798" y="4239441"/>
                <a:ext cx="2366354" cy="468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𝑦</m:t>
                          </m:r>
                        </m:e>
                      </m:acc>
                      <m:d>
                        <m:dPr>
                          <m:ctrlPr>
                            <a:rPr lang="en-US" sz="2400" b="0" i="1" smtClean="0">
                              <a:latin typeface="Cambria Math" panose="02040503050406030204" pitchFamily="18" charset="0"/>
                            </a:rPr>
                          </m:ctrlPr>
                        </m:dPr>
                        <m:e>
                          <m:r>
                            <a:rPr lang="en-US" sz="2400" b="1" i="0" smtClean="0">
                              <a:latin typeface="Cambria Math" panose="02040503050406030204" pitchFamily="18" charset="0"/>
                            </a:rPr>
                            <m:t>𝐱</m:t>
                          </m:r>
                        </m:e>
                      </m:d>
                      <m:r>
                        <a:rPr lang="en-US" sz="2400" b="0" i="1" smtClean="0">
                          <a:latin typeface="Cambria Math" panose="02040503050406030204" pitchFamily="18" charset="0"/>
                        </a:rPr>
                        <m:t>=</m:t>
                      </m:r>
                      <m:r>
                        <a:rPr lang="en-US" sz="2400" b="1" i="0" smtClean="0">
                          <a:latin typeface="Cambria Math" panose="02040503050406030204" pitchFamily="18" charset="0"/>
                        </a:rPr>
                        <m:t>𝐰</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1" i="0" smtClean="0">
                                  <a:latin typeface="Cambria Math" panose="02040503050406030204" pitchFamily="18" charset="0"/>
                                </a:rPr>
                                <m:t>𝐱</m:t>
                              </m:r>
                            </m:e>
                          </m:d>
                        </m:e>
                        <m:sup>
                          <m:r>
                            <m:rPr>
                              <m:sty m:val="p"/>
                            </m:rPr>
                            <a:rPr lang="en-US" sz="2400" b="0" i="0" smtClean="0">
                              <a:latin typeface="Cambria Math" panose="02040503050406030204" pitchFamily="18" charset="0"/>
                            </a:rPr>
                            <m:t>T</m:t>
                          </m:r>
                        </m:sup>
                      </m:sSup>
                      <m:r>
                        <a:rPr lang="en-US" sz="2400" b="1" i="0" smtClean="0">
                          <a:latin typeface="Cambria Math" panose="02040503050406030204" pitchFamily="18" charset="0"/>
                        </a:rPr>
                        <m:t>𝐲</m:t>
                      </m:r>
                    </m:oMath>
                  </m:oMathPara>
                </a14:m>
                <a:endParaRPr lang="en-US" sz="2400" b="1" dirty="0"/>
              </a:p>
            </p:txBody>
          </p:sp>
        </mc:Choice>
        <mc:Fallback xmlns="">
          <p:sp>
            <p:nvSpPr>
              <p:cNvPr id="35" name="TextBox 34">
                <a:extLst>
                  <a:ext uri="{FF2B5EF4-FFF2-40B4-BE49-F238E27FC236}">
                    <a16:creationId xmlns:a16="http://schemas.microsoft.com/office/drawing/2014/main" id="{0453C775-1B0E-D861-A12F-298BE16E291B}"/>
                  </a:ext>
                </a:extLst>
              </p:cNvPr>
              <p:cNvSpPr txBox="1">
                <a:spLocks noRot="1" noChangeAspect="1" noMove="1" noResize="1" noEditPoints="1" noAdjustHandles="1" noChangeArrowheads="1" noChangeShapeType="1" noTextEdit="1"/>
              </p:cNvSpPr>
              <p:nvPr/>
            </p:nvSpPr>
            <p:spPr>
              <a:xfrm>
                <a:off x="6400798" y="4239441"/>
                <a:ext cx="2366354" cy="468205"/>
              </a:xfrm>
              <a:prstGeom prst="rect">
                <a:avLst/>
              </a:prstGeom>
              <a:blipFill>
                <a:blip r:embed="rId7"/>
                <a:stretch>
                  <a:fillRect t="-2597" b="-10390"/>
                </a:stretch>
              </a:blipFill>
            </p:spPr>
            <p:txBody>
              <a:bodyPr/>
              <a:lstStyle/>
              <a:p>
                <a:r>
                  <a:rPr lang="en-US">
                    <a:noFill/>
                  </a:rPr>
                  <a:t> </a:t>
                </a:r>
              </a:p>
            </p:txBody>
          </p:sp>
        </mc:Fallback>
      </mc:AlternateContent>
    </p:spTree>
    <p:extLst>
      <p:ext uri="{BB962C8B-B14F-4D97-AF65-F5344CB8AC3E}">
        <p14:creationId xmlns:p14="http://schemas.microsoft.com/office/powerpoint/2010/main" val="2545224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561AE9-09E2-4D6E-AA0E-D3D2E5C4BAEB}"/>
                  </a:ext>
                </a:extLst>
              </p:cNvPr>
              <p:cNvSpPr>
                <a:spLocks noGrp="1"/>
              </p:cNvSpPr>
              <p:nvPr>
                <p:ph type="body" sz="quarter" idx="10"/>
              </p:nvPr>
            </p:nvSpPr>
            <p:spPr/>
            <p:txBody>
              <a:bodyPr/>
              <a:lstStyle/>
              <a:p>
                <a:r>
                  <a:rPr lang="en-US" dirty="0"/>
                  <a:t>Kriging as linear combination of data and weight functions</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Local departure term is the weighted sum of the trend function error </a:t>
                </a:r>
                <a14:m>
                  <m:oMath xmlns:m="http://schemas.openxmlformats.org/officeDocument/2006/math">
                    <m:d>
                      <m:dPr>
                        <m:ctrlPr>
                          <a:rPr lang="en-US" b="0" i="1" smtClean="0">
                            <a:latin typeface="Cambria Math" panose="02040503050406030204" pitchFamily="18" charset="0"/>
                          </a:rPr>
                        </m:ctrlPr>
                      </m:dPr>
                      <m:e>
                        <m:r>
                          <a:rPr lang="en-US" b="1" i="0" smtClean="0">
                            <a:latin typeface="Cambria Math" panose="02040503050406030204" pitchFamily="18" charset="0"/>
                          </a:rPr>
                          <m:t>𝐲</m:t>
                        </m:r>
                        <m:r>
                          <a:rPr lang="en-US" b="0" i="1" smtClean="0">
                            <a:latin typeface="Cambria Math" panose="02040503050406030204" pitchFamily="18" charset="0"/>
                          </a:rPr>
                          <m:t>−</m:t>
                        </m:r>
                        <m:r>
                          <a:rPr lang="en-US" b="1" i="0" smtClean="0">
                            <a:latin typeface="Cambria Math" panose="02040503050406030204" pitchFamily="18" charset="0"/>
                          </a:rPr>
                          <m:t>𝐗</m:t>
                        </m:r>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𝛃</m:t>
                            </m:r>
                          </m:e>
                        </m:acc>
                      </m:e>
                    </m:d>
                  </m:oMath>
                </a14:m>
                <a:r>
                  <a:rPr lang="en-US" dirty="0"/>
                  <a:t> based on the correlation term </a:t>
                </a:r>
                <a14:m>
                  <m:oMath xmlns:m="http://schemas.openxmlformats.org/officeDocument/2006/math">
                    <m:r>
                      <a:rPr lang="en-US" b="1" i="0" smtClean="0">
                        <a:latin typeface="Cambria Math" panose="02040503050406030204" pitchFamily="18" charset="0"/>
                      </a:rPr>
                      <m:t>𝐫</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e>
                      <m:sup>
                        <m:r>
                          <m:rPr>
                            <m:sty m:val="p"/>
                          </m:rPr>
                          <a:rPr lang="en-US" b="0" i="0" smtClean="0">
                            <a:latin typeface="Cambria Math" panose="02040503050406030204" pitchFamily="18" charset="0"/>
                          </a:rPr>
                          <m:t>T</m:t>
                        </m:r>
                      </m:sup>
                    </m:sSup>
                    <m:sSup>
                      <m:sSupPr>
                        <m:ctrlPr>
                          <a:rPr lang="en-US" b="0" i="1" smtClean="0">
                            <a:latin typeface="Cambria Math" panose="02040503050406030204" pitchFamily="18" charset="0"/>
                          </a:rPr>
                        </m:ctrlPr>
                      </m:sSupPr>
                      <m:e>
                        <m:r>
                          <a:rPr lang="en-US" b="1" i="0" smtClean="0">
                            <a:latin typeface="Cambria Math" panose="02040503050406030204" pitchFamily="18" charset="0"/>
                          </a:rPr>
                          <m:t>𝐑</m:t>
                        </m:r>
                      </m:e>
                      <m:sup>
                        <m:r>
                          <a:rPr lang="en-US" b="0" i="1" smtClean="0">
                            <a:latin typeface="Cambria Math" panose="02040503050406030204" pitchFamily="18" charset="0"/>
                          </a:rPr>
                          <m:t>−1</m:t>
                        </m:r>
                      </m:sup>
                    </m:sSup>
                  </m:oMath>
                </a14:m>
                <a:endParaRPr lang="en-US" b="1" dirty="0"/>
              </a:p>
            </p:txBody>
          </p:sp>
        </mc:Choice>
        <mc:Fallback xmlns="">
          <p:sp>
            <p:nvSpPr>
              <p:cNvPr id="2" name="Text Placeholder 1">
                <a:extLst>
                  <a:ext uri="{FF2B5EF4-FFF2-40B4-BE49-F238E27FC236}">
                    <a16:creationId xmlns:a16="http://schemas.microsoft.com/office/drawing/2014/main" id="{E7561AE9-09E2-4D6E-AA0E-D3D2E5C4BAEB}"/>
                  </a:ext>
                </a:extLst>
              </p:cNvPr>
              <p:cNvSpPr>
                <a:spLocks noGrp="1" noRot="1" noChangeAspect="1" noMove="1" noResize="1" noEditPoints="1" noAdjustHandles="1" noChangeArrowheads="1" noChangeShapeType="1" noTextEdit="1"/>
              </p:cNvSpPr>
              <p:nvPr>
                <p:ph type="body" sz="quarter" idx="10"/>
              </p:nvPr>
            </p:nvSpPr>
            <p:spPr>
              <a:blipFill>
                <a:blip r:embed="rId5"/>
                <a:stretch>
                  <a:fillRect l="-929" t="-758"/>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1549C3A9-70CD-4ED8-B3F8-6EBD0D718904}"/>
              </a:ext>
            </a:extLst>
          </p:cNvPr>
          <p:cNvSpPr/>
          <p:nvPr/>
        </p:nvSpPr>
        <p:spPr>
          <a:xfrm>
            <a:off x="4376495" y="3036921"/>
            <a:ext cx="2466991" cy="52251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 name="Title 2">
            <a:extLst>
              <a:ext uri="{FF2B5EF4-FFF2-40B4-BE49-F238E27FC236}">
                <a16:creationId xmlns:a16="http://schemas.microsoft.com/office/drawing/2014/main" id="{8E10F424-9172-42BB-AB1A-7C4A65C0DC4A}"/>
              </a:ext>
            </a:extLst>
          </p:cNvPr>
          <p:cNvSpPr>
            <a:spLocks noGrp="1"/>
          </p:cNvSpPr>
          <p:nvPr>
            <p:ph type="title"/>
          </p:nvPr>
        </p:nvSpPr>
        <p:spPr/>
        <p:txBody>
          <a:bodyPr>
            <a:normAutofit fontScale="90000"/>
          </a:bodyPr>
          <a:lstStyle/>
          <a:p>
            <a:r>
              <a:rPr lang="en-US" dirty="0"/>
              <a:t>Kriging Prediction</a:t>
            </a:r>
          </a:p>
        </p:txBody>
      </p:sp>
      <p:sp>
        <p:nvSpPr>
          <p:cNvPr id="4" name="Rectangle 2">
            <a:extLst>
              <a:ext uri="{FF2B5EF4-FFF2-40B4-BE49-F238E27FC236}">
                <a16:creationId xmlns:a16="http://schemas.microsoft.com/office/drawing/2014/main" id="{F5AC7CDE-079B-4C2E-8B79-FA68BA22B02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E2A3561B-5CBE-4203-8367-9CD803C2C6B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Arrow: Right 9">
            <a:extLst>
              <a:ext uri="{FF2B5EF4-FFF2-40B4-BE49-F238E27FC236}">
                <a16:creationId xmlns:a16="http://schemas.microsoft.com/office/drawing/2014/main" id="{3EF6D40C-FF88-498B-9F41-763CDDD6D9F3}"/>
              </a:ext>
            </a:extLst>
          </p:cNvPr>
          <p:cNvSpPr/>
          <p:nvPr/>
        </p:nvSpPr>
        <p:spPr>
          <a:xfrm>
            <a:off x="377371" y="3998688"/>
            <a:ext cx="370115" cy="195942"/>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1B161F-082F-4517-A213-5AE8DE96B5FC}"/>
                  </a:ext>
                </a:extLst>
              </p:cNvPr>
              <p:cNvSpPr txBox="1"/>
              <p:nvPr/>
            </p:nvSpPr>
            <p:spPr>
              <a:xfrm>
                <a:off x="696686" y="1335314"/>
                <a:ext cx="6249275" cy="2280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b="1" i="1">
                          <a:latin typeface="Cambria Math" panose="02040503050406030204" pitchFamily="18" charset="0"/>
                        </a:rPr>
                        <m:t>𝐰</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𝐱</m:t>
                              </m:r>
                            </m:e>
                          </m:d>
                        </m:e>
                        <m:sup>
                          <m:r>
                            <a:rPr lang="en-US" sz="2000" i="1">
                              <a:latin typeface="Cambria Math" panose="02040503050406030204" pitchFamily="18" charset="0"/>
                            </a:rPr>
                            <m:t>𝑇</m:t>
                          </m:r>
                        </m:sup>
                      </m:sSup>
                      <m:r>
                        <a:rPr lang="en-US" sz="2000" b="1" i="1">
                          <a:latin typeface="Cambria Math" panose="02040503050406030204" pitchFamily="18" charset="0"/>
                        </a:rPr>
                        <m:t>𝐲</m:t>
                      </m:r>
                    </m:oMath>
                    <m:oMath xmlns:m="http://schemas.openxmlformats.org/officeDocument/2006/math">
                      <m:r>
                        <a:rPr lang="en-US" sz="2000" i="1">
                          <a:latin typeface="Cambria Math" panose="02040503050406030204" pitchFamily="18" charset="0"/>
                        </a:rPr>
                        <m:t>          =</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𝐫</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f>
                                <m:fPr>
                                  <m:ctrlPr>
                                    <a:rPr lang="en-US" sz="2000" i="1">
                                      <a:latin typeface="Cambria Math" panose="02040503050406030204" pitchFamily="18" charset="0"/>
                                    </a:rPr>
                                  </m:ctrlPr>
                                </m:fPr>
                                <m:num>
                                  <m:r>
                                    <a:rPr lang="en-US" sz="2000" b="1" i="1">
                                      <a:latin typeface="Cambria Math" panose="02040503050406030204" pitchFamily="18" charset="0"/>
                                    </a:rPr>
                                    <m:t>𝛌</m:t>
                                  </m:r>
                                </m:num>
                                <m:den>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e>
                          </m:d>
                        </m:e>
                        <m:sup>
                          <m:r>
                            <a:rPr lang="en-US" sz="2000" i="1">
                              <a:latin typeface="Cambria Math" panose="02040503050406030204" pitchFamily="18" charset="0"/>
                            </a:rPr>
                            <m:t>𝑇</m:t>
                          </m:r>
                        </m:sup>
                      </m:sSup>
                      <m:r>
                        <a:rPr lang="en-US" sz="2000" b="1" i="1">
                          <a:latin typeface="Cambria Math" panose="02040503050406030204" pitchFamily="18" charset="0"/>
                        </a:rPr>
                        <m:t>𝐲</m:t>
                      </m:r>
                    </m:oMath>
                    <m:oMath xmlns:m="http://schemas.openxmlformats.org/officeDocument/2006/math">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𝐫</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𝐲</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panose="02040503050406030204" pitchFamily="18" charset="0"/>
                                </a:rPr>
                                <m:t>𝛌</m:t>
                              </m:r>
                            </m:e>
                            <m:sup>
                              <m:r>
                                <a:rPr lang="en-US" sz="2000" i="1">
                                  <a:latin typeface="Cambria Math" panose="02040503050406030204" pitchFamily="18" charset="0"/>
                                </a:rPr>
                                <m:t>𝑇</m:t>
                              </m:r>
                            </m:sup>
                          </m:sSup>
                        </m:num>
                        <m:den>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den>
                      </m:f>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𝐲</m:t>
                      </m:r>
                    </m:oMath>
                    <m:oMath xmlns:m="http://schemas.openxmlformats.org/officeDocument/2006/math">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𝐫</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𝐲</m:t>
                      </m:r>
                      <m:r>
                        <a:rPr lang="en-US" sz="2000" b="1">
                          <a:latin typeface="Cambria Math" panose="02040503050406030204" pitchFamily="18" charset="0"/>
                        </a:rPr>
                        <m:t>+</m:t>
                      </m:r>
                      <m:d>
                        <m:dPr>
                          <m:ctrlPr>
                            <a:rPr lang="en-US" sz="2000" b="1"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𝛏</m:t>
                              </m:r>
                            </m:e>
                            <m:sup>
                              <m:r>
                                <a:rPr lang="en-US" sz="2000" i="1">
                                  <a:latin typeface="Cambria Math" panose="02040503050406030204" pitchFamily="18" charset="0"/>
                                </a:rPr>
                                <m:t>𝑇</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𝐫</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e>
                      </m:d>
                      <m:bar>
                        <m:barPr>
                          <m:ctrlPr>
                            <a:rPr lang="en-US" sz="2000" b="1" i="1">
                              <a:latin typeface="Cambria Math" panose="02040503050406030204" pitchFamily="18" charset="0"/>
                            </a:rPr>
                          </m:ctrlPr>
                        </m:barPr>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e>
                              </m:d>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𝐲</m:t>
                              </m:r>
                            </m:e>
                          </m:d>
                        </m:e>
                      </m:bar>
                    </m:oMath>
                  </m:oMathPara>
                </a14:m>
                <a:endParaRPr lang="en-US" sz="2800" dirty="0"/>
              </a:p>
            </p:txBody>
          </p:sp>
        </mc:Choice>
        <mc:Fallback xmlns="">
          <p:sp>
            <p:nvSpPr>
              <p:cNvPr id="12" name="TextBox 11">
                <a:extLst>
                  <a:ext uri="{FF2B5EF4-FFF2-40B4-BE49-F238E27FC236}">
                    <a16:creationId xmlns:a16="http://schemas.microsoft.com/office/drawing/2014/main" id="{081B161F-082F-4517-A213-5AE8DE96B5FC}"/>
                  </a:ext>
                </a:extLst>
              </p:cNvPr>
              <p:cNvSpPr txBox="1">
                <a:spLocks noRot="1" noChangeAspect="1" noMove="1" noResize="1" noEditPoints="1" noAdjustHandles="1" noChangeArrowheads="1" noChangeShapeType="1" noTextEdit="1"/>
              </p:cNvSpPr>
              <p:nvPr/>
            </p:nvSpPr>
            <p:spPr>
              <a:xfrm>
                <a:off x="696686" y="1335314"/>
                <a:ext cx="6249275" cy="2280945"/>
              </a:xfrm>
              <a:prstGeom prst="rect">
                <a:avLst/>
              </a:prstGeom>
              <a:blipFill>
                <a:blip r:embed="rId6"/>
                <a:stretch>
                  <a:fillRect t="-8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4B513EC-C093-F7CD-33B4-64AC2246F5A9}"/>
                  </a:ext>
                </a:extLst>
              </p:cNvPr>
              <p:cNvSpPr txBox="1"/>
              <p:nvPr/>
            </p:nvSpPr>
            <p:spPr>
              <a:xfrm>
                <a:off x="842960" y="3852114"/>
                <a:ext cx="4900316" cy="481799"/>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r>
                        <a:rPr lang="en-US" sz="2400" b="1" i="1">
                          <a:latin typeface="Cambria Math" panose="02040503050406030204" pitchFamily="18" charset="0"/>
                        </a:rPr>
                        <m:t>𝛏</m:t>
                      </m:r>
                      <m:sSup>
                        <m:sSupPr>
                          <m:ctrlPr>
                            <a:rPr lang="en-US" sz="240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b="1" i="1">
                                  <a:latin typeface="Cambria Math" panose="02040503050406030204" pitchFamily="18" charset="0"/>
                                </a:rPr>
                                <m:t>𝐱</m:t>
                              </m:r>
                            </m:e>
                          </m:d>
                        </m:e>
                        <m:sup>
                          <m:r>
                            <a:rPr lang="en-US" sz="2400" i="1">
                              <a:latin typeface="Cambria Math" panose="02040503050406030204" pitchFamily="18" charset="0"/>
                            </a:rPr>
                            <m:t>𝑇</m:t>
                          </m:r>
                        </m:sup>
                      </m:sSup>
                      <m:acc>
                        <m:accPr>
                          <m:chr m:val="̂"/>
                          <m:ctrlPr>
                            <a:rPr lang="en-US" sz="2400" i="1">
                              <a:latin typeface="Cambria Math" panose="02040503050406030204" pitchFamily="18" charset="0"/>
                            </a:rPr>
                          </m:ctrlPr>
                        </m:accPr>
                        <m:e>
                          <m:r>
                            <a:rPr lang="en-US" sz="2400" b="1" i="1">
                              <a:latin typeface="Cambria Math" panose="02040503050406030204" pitchFamily="18" charset="0"/>
                            </a:rPr>
                            <m:t>𝛃</m:t>
                          </m:r>
                        </m:e>
                      </m:acc>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𝐫</m:t>
                          </m:r>
                          <m:d>
                            <m:dPr>
                              <m:ctrlPr>
                                <a:rPr lang="en-US" sz="2400" i="1">
                                  <a:latin typeface="Cambria Math" panose="02040503050406030204" pitchFamily="18" charset="0"/>
                                </a:rPr>
                              </m:ctrlPr>
                            </m:dPr>
                            <m:e>
                              <m:r>
                                <a:rPr lang="en-US" sz="2400" b="1" i="1">
                                  <a:latin typeface="Cambria Math" panose="02040503050406030204" pitchFamily="18" charset="0"/>
                                </a:rPr>
                                <m:t>𝐱</m:t>
                              </m:r>
                            </m:e>
                          </m:d>
                        </m:e>
                        <m:sup>
                          <m:r>
                            <a:rPr lang="en-US" sz="2400" i="1">
                              <a:latin typeface="Cambria Math" panose="02040503050406030204" pitchFamily="18" charset="0"/>
                            </a:rPr>
                            <m:t>𝑇</m:t>
                          </m:r>
                        </m:sup>
                      </m:sSup>
                      <m:sSup>
                        <m:sSupPr>
                          <m:ctrlPr>
                            <a:rPr lang="en-US" sz="2400" i="1">
                              <a:latin typeface="Cambria Math" panose="02040503050406030204" pitchFamily="18" charset="0"/>
                            </a:rPr>
                          </m:ctrlPr>
                        </m:sSupPr>
                        <m:e>
                          <m:r>
                            <a:rPr lang="en-US" sz="2400" b="1" i="1">
                              <a:latin typeface="Cambria Math" panose="02040503050406030204" pitchFamily="18" charset="0"/>
                            </a:rPr>
                            <m:t>𝐑</m:t>
                          </m:r>
                        </m:e>
                        <m:sup>
                          <m:r>
                            <a:rPr lang="en-US" sz="2400" i="1">
                              <a:latin typeface="Cambria Math" panose="02040503050406030204" pitchFamily="18" charset="0"/>
                            </a:rPr>
                            <m:t>−1</m:t>
                          </m:r>
                        </m:sup>
                      </m:sSup>
                      <m:r>
                        <a:rPr lang="en-US" sz="2400" b="1">
                          <a:latin typeface="Cambria Math" panose="02040503050406030204" pitchFamily="18" charset="0"/>
                        </a:rPr>
                        <m:t>(</m:t>
                      </m:r>
                      <m:r>
                        <a:rPr lang="en-US" sz="2400" b="1" i="1">
                          <a:latin typeface="Cambria Math" panose="02040503050406030204" pitchFamily="18" charset="0"/>
                        </a:rPr>
                        <m:t>𝐲</m:t>
                      </m:r>
                      <m:r>
                        <a:rPr lang="en-US" sz="2400" b="1" i="1">
                          <a:latin typeface="Cambria Math" panose="02040503050406030204" pitchFamily="18" charset="0"/>
                        </a:rPr>
                        <m:t>−</m:t>
                      </m:r>
                      <m:r>
                        <a:rPr lang="en-US" sz="2400" b="1" i="1">
                          <a:latin typeface="Cambria Math" panose="02040503050406030204" pitchFamily="18" charset="0"/>
                        </a:rPr>
                        <m:t>𝐗</m:t>
                      </m:r>
                      <m:acc>
                        <m:accPr>
                          <m:chr m:val="̂"/>
                          <m:ctrlPr>
                            <a:rPr lang="en-US" sz="2400" i="1">
                              <a:latin typeface="Cambria Math" panose="02040503050406030204" pitchFamily="18" charset="0"/>
                            </a:rPr>
                          </m:ctrlPr>
                        </m:accPr>
                        <m:e>
                          <m:r>
                            <a:rPr lang="en-US" sz="2400" b="1" i="1">
                              <a:latin typeface="Cambria Math" panose="02040503050406030204" pitchFamily="18" charset="0"/>
                            </a:rPr>
                            <m:t>𝛃</m:t>
                          </m:r>
                        </m:e>
                      </m:acc>
                      <m:r>
                        <a:rPr lang="en-US" sz="2400" i="1">
                          <a:latin typeface="Cambria Math" panose="02040503050406030204" pitchFamily="18" charset="0"/>
                        </a:rPr>
                        <m:t>)</m:t>
                      </m:r>
                    </m:oMath>
                  </m:oMathPara>
                </a14:m>
                <a:endParaRPr lang="en-US" sz="3200" dirty="0"/>
              </a:p>
            </p:txBody>
          </p:sp>
        </mc:Choice>
        <mc:Fallback xmlns="">
          <p:sp>
            <p:nvSpPr>
              <p:cNvPr id="19" name="TextBox 18">
                <a:extLst>
                  <a:ext uri="{FF2B5EF4-FFF2-40B4-BE49-F238E27FC236}">
                    <a16:creationId xmlns:a16="http://schemas.microsoft.com/office/drawing/2014/main" id="{84B513EC-C093-F7CD-33B4-64AC2246F5A9}"/>
                  </a:ext>
                </a:extLst>
              </p:cNvPr>
              <p:cNvSpPr txBox="1">
                <a:spLocks noRot="1" noChangeAspect="1" noMove="1" noResize="1" noEditPoints="1" noAdjustHandles="1" noChangeArrowheads="1" noChangeShapeType="1" noTextEdit="1"/>
              </p:cNvSpPr>
              <p:nvPr/>
            </p:nvSpPr>
            <p:spPr>
              <a:xfrm>
                <a:off x="842960" y="3852114"/>
                <a:ext cx="4900316" cy="481799"/>
              </a:xfrm>
              <a:prstGeom prst="rect">
                <a:avLst/>
              </a:prstGeom>
              <a:blipFill>
                <a:blip r:embed="rId7"/>
                <a:stretch>
                  <a:fillRect t="-3704" r="-6452" b="-14815"/>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42B83102-DA59-4B78-B91A-DDA17DE32A25}"/>
              </a:ext>
            </a:extLst>
          </p:cNvPr>
          <p:cNvGrpSpPr/>
          <p:nvPr/>
        </p:nvGrpSpPr>
        <p:grpSpPr>
          <a:xfrm>
            <a:off x="1663271" y="4235502"/>
            <a:ext cx="3751978" cy="849372"/>
            <a:chOff x="1350247" y="4593772"/>
            <a:chExt cx="3751978" cy="849372"/>
          </a:xfrm>
        </p:grpSpPr>
        <p:cxnSp>
          <p:nvCxnSpPr>
            <p:cNvPr id="13" name="Straight Arrow Connector 12">
              <a:extLst>
                <a:ext uri="{FF2B5EF4-FFF2-40B4-BE49-F238E27FC236}">
                  <a16:creationId xmlns:a16="http://schemas.microsoft.com/office/drawing/2014/main" id="{7824B54B-2567-4917-B5E5-C1A859E4E237}"/>
                </a:ext>
              </a:extLst>
            </p:cNvPr>
            <p:cNvCxnSpPr/>
            <p:nvPr/>
          </p:nvCxnSpPr>
          <p:spPr>
            <a:xfrm flipV="1">
              <a:off x="2256970" y="4593772"/>
              <a:ext cx="0" cy="391885"/>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0DDF1B-1D06-45FD-909D-350D6461706F}"/>
                </a:ext>
              </a:extLst>
            </p:cNvPr>
            <p:cNvCxnSpPr/>
            <p:nvPr/>
          </p:nvCxnSpPr>
          <p:spPr>
            <a:xfrm flipV="1">
              <a:off x="3831770" y="4593772"/>
              <a:ext cx="0" cy="391885"/>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1BF1BE-F8F0-417C-B284-1D9675AAD91B}"/>
                </a:ext>
              </a:extLst>
            </p:cNvPr>
            <p:cNvSpPr txBox="1"/>
            <p:nvPr/>
          </p:nvSpPr>
          <p:spPr>
            <a:xfrm>
              <a:off x="1350247" y="5043034"/>
              <a:ext cx="1813445" cy="400110"/>
            </a:xfrm>
            <a:prstGeom prst="rect">
              <a:avLst/>
            </a:prstGeom>
            <a:noFill/>
          </p:spPr>
          <p:txBody>
            <a:bodyPr wrap="none" rtlCol="0">
              <a:spAutoFit/>
            </a:bodyPr>
            <a:lstStyle/>
            <a:p>
              <a:pPr algn="l"/>
              <a:r>
                <a:rPr lang="en-US" sz="2000" dirty="0">
                  <a:solidFill>
                    <a:srgbClr val="0000CC"/>
                  </a:solidFill>
                </a:rPr>
                <a:t>Trend function</a:t>
              </a:r>
            </a:p>
          </p:txBody>
        </p:sp>
        <p:sp>
          <p:nvSpPr>
            <p:cNvPr id="16" name="TextBox 15">
              <a:extLst>
                <a:ext uri="{FF2B5EF4-FFF2-40B4-BE49-F238E27FC236}">
                  <a16:creationId xmlns:a16="http://schemas.microsoft.com/office/drawing/2014/main" id="{C161BF30-BAE4-4198-A02C-5216805D6E40}"/>
                </a:ext>
              </a:extLst>
            </p:cNvPr>
            <p:cNvSpPr txBox="1"/>
            <p:nvPr/>
          </p:nvSpPr>
          <p:spPr>
            <a:xfrm>
              <a:off x="3136622" y="5037288"/>
              <a:ext cx="1965603" cy="400110"/>
            </a:xfrm>
            <a:prstGeom prst="rect">
              <a:avLst/>
            </a:prstGeom>
            <a:noFill/>
          </p:spPr>
          <p:txBody>
            <a:bodyPr wrap="none" rtlCol="0">
              <a:spAutoFit/>
            </a:bodyPr>
            <a:lstStyle/>
            <a:p>
              <a:pPr algn="l"/>
              <a:r>
                <a:rPr lang="en-US" sz="2000" dirty="0">
                  <a:solidFill>
                    <a:srgbClr val="0000CC"/>
                  </a:solidFill>
                </a:rPr>
                <a:t>Local departure</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17D8DC6-BB3E-6AFE-9901-C1194A306C20}"/>
                  </a:ext>
                </a:extLst>
              </p:cNvPr>
              <p:cNvSpPr txBox="1"/>
              <p:nvPr/>
            </p:nvSpPr>
            <p:spPr>
              <a:xfrm>
                <a:off x="5415249" y="2549376"/>
                <a:ext cx="434734" cy="4817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b="1" i="1">
                              <a:latin typeface="Cambria Math" panose="02040503050406030204" pitchFamily="18" charset="0"/>
                            </a:rPr>
                            <m:t>𝛃</m:t>
                          </m:r>
                        </m:e>
                      </m:acc>
                    </m:oMath>
                  </m:oMathPara>
                </a14:m>
                <a:endParaRPr lang="en-US" sz="2400" dirty="0"/>
              </a:p>
            </p:txBody>
          </p:sp>
        </mc:Choice>
        <mc:Fallback xmlns="">
          <p:sp>
            <p:nvSpPr>
              <p:cNvPr id="21" name="TextBox 20">
                <a:extLst>
                  <a:ext uri="{FF2B5EF4-FFF2-40B4-BE49-F238E27FC236}">
                    <a16:creationId xmlns:a16="http://schemas.microsoft.com/office/drawing/2014/main" id="{917D8DC6-BB3E-6AFE-9901-C1194A306C20}"/>
                  </a:ext>
                </a:extLst>
              </p:cNvPr>
              <p:cNvSpPr txBox="1">
                <a:spLocks noRot="1" noChangeAspect="1" noMove="1" noResize="1" noEditPoints="1" noAdjustHandles="1" noChangeArrowheads="1" noChangeShapeType="1" noTextEdit="1"/>
              </p:cNvSpPr>
              <p:nvPr/>
            </p:nvSpPr>
            <p:spPr>
              <a:xfrm>
                <a:off x="5415249" y="2549376"/>
                <a:ext cx="434734" cy="481799"/>
              </a:xfrm>
              <a:prstGeom prst="rect">
                <a:avLst/>
              </a:prstGeom>
              <a:blipFill>
                <a:blip r:embed="rId8"/>
                <a:stretch>
                  <a:fillRect l="-4167" t="-5063" r="-6944" b="-16456"/>
                </a:stretch>
              </a:blipFill>
            </p:spPr>
            <p:txBody>
              <a:bodyPr/>
              <a:lstStyle/>
              <a:p>
                <a:r>
                  <a:rPr lang="en-US">
                    <a:noFill/>
                  </a:rPr>
                  <a:t> </a:t>
                </a:r>
              </a:p>
            </p:txBody>
          </p:sp>
        </mc:Fallback>
      </mc:AlternateContent>
    </p:spTree>
    <p:extLst>
      <p:ext uri="{BB962C8B-B14F-4D97-AF65-F5344CB8AC3E}">
        <p14:creationId xmlns:p14="http://schemas.microsoft.com/office/powerpoint/2010/main" val="1622337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491B1C9-58C6-3128-3988-56959312FDB1}"/>
                  </a:ext>
                </a:extLst>
              </p:cNvPr>
              <p:cNvSpPr>
                <a:spLocks noGrp="1"/>
              </p:cNvSpPr>
              <p:nvPr>
                <p:ph type="body" sz="quarter" idx="10"/>
              </p:nvPr>
            </p:nvSpPr>
            <p:spPr/>
            <p:txBody>
              <a:bodyPr/>
              <a:lstStyle/>
              <a:p>
                <a:r>
                  <a:rPr lang="en-US" dirty="0"/>
                  <a:t>Let </a:t>
                </a:r>
                <a14:m>
                  <m:oMath xmlns:m="http://schemas.openxmlformats.org/officeDocument/2006/math">
                    <m:r>
                      <a:rPr lang="en-US" b="1" i="1">
                        <a:latin typeface="Cambria Math" panose="02040503050406030204" pitchFamily="18" charset="0"/>
                      </a:rPr>
                      <m:t>𝛂</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a:latin typeface="Cambria Math" panose="02040503050406030204" pitchFamily="18" charset="0"/>
                      </a:rPr>
                      <m:t>(</m:t>
                    </m:r>
                    <m:r>
                      <a:rPr lang="en-US" b="1" i="1">
                        <a:latin typeface="Cambria Math" panose="02040503050406030204" pitchFamily="18" charset="0"/>
                      </a:rPr>
                      <m:t>𝐲</m:t>
                    </m:r>
                    <m:r>
                      <a:rPr lang="en-US" b="1" i="1">
                        <a:latin typeface="Cambria Math" panose="02040503050406030204" pitchFamily="18" charset="0"/>
                      </a:rPr>
                      <m:t>−</m:t>
                    </m:r>
                    <m:r>
                      <a:rPr lang="en-US" b="1" i="1">
                        <a:latin typeface="Cambria Math" panose="02040503050406030204" pitchFamily="18" charset="0"/>
                      </a:rPr>
                      <m:t>𝐗</m:t>
                    </m:r>
                    <m:acc>
                      <m:accPr>
                        <m:chr m:val="̂"/>
                        <m:ctrlPr>
                          <a:rPr lang="en-US" i="1">
                            <a:latin typeface="Cambria Math" panose="02040503050406030204" pitchFamily="18" charset="0"/>
                          </a:rPr>
                        </m:ctrlPr>
                      </m:accPr>
                      <m:e>
                        <m:r>
                          <a:rPr lang="en-US" b="1" i="1">
                            <a:latin typeface="Cambria Math" panose="02040503050406030204" pitchFamily="18" charset="0"/>
                          </a:rPr>
                          <m:t>𝛃</m:t>
                        </m:r>
                      </m:e>
                    </m:acc>
                    <m:r>
                      <a:rPr lang="en-US" i="1">
                        <a:latin typeface="Cambria Math" panose="02040503050406030204" pitchFamily="18" charset="0"/>
                      </a:rPr>
                      <m:t>)</m:t>
                    </m:r>
                  </m:oMath>
                </a14:m>
                <a:r>
                  <a:rPr lang="en-US" dirty="0"/>
                  <a:t> (sample dependent terms)</a:t>
                </a:r>
              </a:p>
              <a:p>
                <a:endParaRPr lang="en-US" dirty="0"/>
              </a:p>
              <a:p>
                <a:pPr lvl="1">
                  <a:spcBef>
                    <a:spcPts val="3000"/>
                  </a:spcBef>
                </a:pPr>
                <a:r>
                  <a:rPr lang="en-US" dirty="0"/>
                  <a:t>Basis function </a:t>
                </a:r>
                <a14:m>
                  <m:oMath xmlns:m="http://schemas.openxmlformats.org/officeDocument/2006/math">
                    <m:r>
                      <a:rPr lang="en-US" b="1" i="1">
                        <a:latin typeface="Cambria Math" panose="02040503050406030204" pitchFamily="18" charset="0"/>
                      </a:rPr>
                      <m:t>𝐫</m:t>
                    </m:r>
                    <m:d>
                      <m:dPr>
                        <m:ctrlPr>
                          <a:rPr lang="en-US" i="1">
                            <a:latin typeface="Cambria Math" panose="02040503050406030204" pitchFamily="18" charset="0"/>
                          </a:rPr>
                        </m:ctrlPr>
                      </m:dPr>
                      <m:e>
                        <m:r>
                          <a:rPr lang="en-US" b="1" i="1">
                            <a:latin typeface="Cambria Math" panose="02040503050406030204" pitchFamily="18" charset="0"/>
                          </a:rPr>
                          <m:t>𝐱</m:t>
                        </m:r>
                      </m:e>
                    </m:d>
                  </m:oMath>
                </a14:m>
                <a:r>
                  <a:rPr lang="en-US" dirty="0"/>
                  <a:t> is unknown in advance</a:t>
                </a:r>
              </a:p>
              <a:p>
                <a:r>
                  <a:rPr lang="en-US" dirty="0"/>
                  <a:t>Computational cost of local departure</a:t>
                </a:r>
              </a:p>
              <a:p>
                <a:pPr marL="742950" lvl="1" indent="-457200">
                  <a:buFont typeface="+mj-lt"/>
                  <a:buAutoNum type="alphaLcParenR"/>
                </a:pPr>
                <a:r>
                  <a:rPr lang="en-US" dirty="0"/>
                  <a:t>calculating the correlation matrix and its inverse for all samples</a:t>
                </a:r>
              </a:p>
              <a:p>
                <a:pPr marL="742950" lvl="1" indent="-457200">
                  <a:buFont typeface="+mj-lt"/>
                  <a:buAutoNum type="alphaLcParenR"/>
                </a:pPr>
                <a:r>
                  <a:rPr lang="en-US" dirty="0"/>
                  <a:t>calculating the correlation vector </a:t>
                </a:r>
                <a14:m>
                  <m:oMath xmlns:m="http://schemas.openxmlformats.org/officeDocument/2006/math">
                    <m:r>
                      <a:rPr lang="en-US" b="1" i="1">
                        <a:latin typeface="Cambria Math" panose="02040503050406030204" pitchFamily="18" charset="0"/>
                      </a:rPr>
                      <m:t>𝐫</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oMath>
                </a14:m>
                <a:r>
                  <a:rPr lang="en-US" dirty="0"/>
                  <a:t> at every prediction point</a:t>
                </a:r>
              </a:p>
              <a:p>
                <a:pPr marL="742950" lvl="1" indent="-457200">
                  <a:buFont typeface="+mj-lt"/>
                  <a:buAutoNum type="alphaLcParenR"/>
                </a:pPr>
                <a:r>
                  <a:rPr lang="en-US" dirty="0"/>
                  <a:t>multiplying with the inverse of the correlation matrix</a:t>
                </a:r>
              </a:p>
              <a:p>
                <a:r>
                  <a:rPr lang="en-US" dirty="0"/>
                  <a:t>impractical to calculate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oMath>
                </a14:m>
                <a:r>
                  <a:rPr lang="en-US" dirty="0"/>
                  <a:t> for large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endParaRPr lang="en-US" dirty="0"/>
              </a:p>
              <a:p>
                <a:pPr lvl="1"/>
                <a:r>
                  <a:rPr lang="en-US" dirty="0"/>
                  <a:t>Instead, </a:t>
                </a:r>
                <a14:m>
                  <m:oMath xmlns:m="http://schemas.openxmlformats.org/officeDocument/2006/math">
                    <m:r>
                      <a:rPr lang="en-US" b="1" i="1">
                        <a:latin typeface="Cambria Math" panose="02040503050406030204" pitchFamily="18" charset="0"/>
                      </a:rPr>
                      <m:t>𝐑</m:t>
                    </m:r>
                    <m:r>
                      <a:rPr lang="en-US" b="1" i="1">
                        <a:latin typeface="Cambria Math" panose="02040503050406030204" pitchFamily="18" charset="0"/>
                      </a:rPr>
                      <m:t>𝛂</m:t>
                    </m:r>
                    <m:r>
                      <a:rPr lang="en-US" i="1">
                        <a:latin typeface="Cambria Math" panose="02040503050406030204" pitchFamily="18" charset="0"/>
                      </a:rPr>
                      <m:t>=</m:t>
                    </m:r>
                    <m:r>
                      <a:rPr lang="en-US" b="1">
                        <a:latin typeface="Cambria Math" panose="02040503050406030204" pitchFamily="18" charset="0"/>
                      </a:rPr>
                      <m:t>(</m:t>
                    </m:r>
                    <m:r>
                      <a:rPr lang="en-US" b="1" i="1">
                        <a:latin typeface="Cambria Math" panose="02040503050406030204" pitchFamily="18" charset="0"/>
                      </a:rPr>
                      <m:t>𝐲</m:t>
                    </m:r>
                    <m:r>
                      <a:rPr lang="en-US" b="1" i="1">
                        <a:latin typeface="Cambria Math" panose="02040503050406030204" pitchFamily="18" charset="0"/>
                      </a:rPr>
                      <m:t>−</m:t>
                    </m:r>
                    <m:r>
                      <a:rPr lang="en-US" b="1" i="1">
                        <a:latin typeface="Cambria Math" panose="02040503050406030204" pitchFamily="18" charset="0"/>
                      </a:rPr>
                      <m:t>𝐗</m:t>
                    </m:r>
                    <m:acc>
                      <m:accPr>
                        <m:chr m:val="̂"/>
                        <m:ctrlPr>
                          <a:rPr lang="en-US" i="1">
                            <a:latin typeface="Cambria Math" panose="02040503050406030204" pitchFamily="18" charset="0"/>
                          </a:rPr>
                        </m:ctrlPr>
                      </m:accPr>
                      <m:e>
                        <m:r>
                          <a:rPr lang="en-US" b="1" i="1">
                            <a:latin typeface="Cambria Math" panose="02040503050406030204" pitchFamily="18" charset="0"/>
                          </a:rPr>
                          <m:t>𝛃</m:t>
                        </m:r>
                      </m:e>
                    </m:acc>
                    <m:r>
                      <a:rPr lang="en-US" i="1">
                        <a:latin typeface="Cambria Math" panose="02040503050406030204" pitchFamily="18" charset="0"/>
                      </a:rPr>
                      <m:t>)</m:t>
                    </m:r>
                  </m:oMath>
                </a14:m>
                <a:r>
                  <a:rPr lang="en-US" dirty="0"/>
                  <a:t> is solved for vector </a:t>
                </a:r>
                <a14:m>
                  <m:oMath xmlns:m="http://schemas.openxmlformats.org/officeDocument/2006/math">
                    <m:r>
                      <a:rPr lang="en-US" b="1" i="1">
                        <a:latin typeface="Cambria Math" panose="02040503050406030204" pitchFamily="18" charset="0"/>
                      </a:rPr>
                      <m:t>𝛂</m:t>
                    </m:r>
                  </m:oMath>
                </a14:m>
                <a:endParaRPr lang="en-US" dirty="0"/>
              </a:p>
              <a:p>
                <a:pPr lvl="1"/>
                <a:r>
                  <a:rPr lang="en-US" dirty="0"/>
                  <a:t>numerical difficulty for a large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oMath>
                </a14:m>
                <a:r>
                  <a:rPr lang="en-US" dirty="0"/>
                  <a:t> near singular </a:t>
                </a:r>
                <a14:m>
                  <m:oMath xmlns:m="http://schemas.openxmlformats.org/officeDocument/2006/math">
                    <m:r>
                      <a:rPr lang="en-US" b="1" i="0" smtClean="0">
                        <a:latin typeface="Cambria Math" panose="02040503050406030204" pitchFamily="18" charset="0"/>
                      </a:rPr>
                      <m:t>𝐑</m:t>
                    </m:r>
                  </m:oMath>
                </a14:m>
                <a:endParaRPr lang="en-US" dirty="0"/>
              </a:p>
            </p:txBody>
          </p:sp>
        </mc:Choice>
        <mc:Fallback xmlns="">
          <p:sp>
            <p:nvSpPr>
              <p:cNvPr id="2" name="Text Placeholder 1">
                <a:extLst>
                  <a:ext uri="{FF2B5EF4-FFF2-40B4-BE49-F238E27FC236}">
                    <a16:creationId xmlns:a16="http://schemas.microsoft.com/office/drawing/2014/main" id="{8491B1C9-58C6-3128-3988-56959312FDB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08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8D4E266-9129-9D3A-264A-02502086D567}"/>
              </a:ext>
            </a:extLst>
          </p:cNvPr>
          <p:cNvSpPr>
            <a:spLocks noGrp="1"/>
          </p:cNvSpPr>
          <p:nvPr>
            <p:ph type="title"/>
          </p:nvPr>
        </p:nvSpPr>
        <p:spPr/>
        <p:txBody>
          <a:bodyPr>
            <a:normAutofit fontScale="90000"/>
          </a:bodyPr>
          <a:lstStyle/>
          <a:p>
            <a:r>
              <a:rPr lang="en-US" dirty="0"/>
              <a:t>Computational Cost of Kriging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7268F4-EF37-B66E-C919-D744912661C8}"/>
                  </a:ext>
                </a:extLst>
              </p:cNvPr>
              <p:cNvSpPr txBox="1"/>
              <p:nvPr/>
            </p:nvSpPr>
            <p:spPr>
              <a:xfrm>
                <a:off x="2017485" y="1400627"/>
                <a:ext cx="3413820" cy="481799"/>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r>
                        <a:rPr lang="en-US" sz="2400" b="1" i="1">
                          <a:latin typeface="Cambria Math" panose="02040503050406030204" pitchFamily="18" charset="0"/>
                        </a:rPr>
                        <m:t>𝛏</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1" i="1">
                                  <a:latin typeface="Cambria Math" panose="02040503050406030204" pitchFamily="18" charset="0"/>
                                </a:rPr>
                                <m:t>𝐱</m:t>
                              </m:r>
                            </m:e>
                          </m:d>
                        </m:e>
                        <m:sup>
                          <m:r>
                            <a:rPr lang="en-US" sz="2400" i="1">
                              <a:latin typeface="Cambria Math" panose="02040503050406030204" pitchFamily="18" charset="0"/>
                            </a:rPr>
                            <m:t>𝑇</m:t>
                          </m:r>
                        </m:sup>
                      </m:sSup>
                      <m:acc>
                        <m:accPr>
                          <m:chr m:val="̂"/>
                          <m:ctrlPr>
                            <a:rPr lang="en-US" sz="2400" i="1">
                              <a:latin typeface="Cambria Math" panose="02040503050406030204" pitchFamily="18" charset="0"/>
                            </a:rPr>
                          </m:ctrlPr>
                        </m:accPr>
                        <m:e>
                          <m:r>
                            <a:rPr lang="en-US" sz="2400" b="1" i="1">
                              <a:latin typeface="Cambria Math" panose="02040503050406030204" pitchFamily="18" charset="0"/>
                            </a:rPr>
                            <m:t>𝛃</m:t>
                          </m:r>
                        </m:e>
                      </m:acc>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𝐫</m:t>
                          </m:r>
                          <m:d>
                            <m:dPr>
                              <m:ctrlPr>
                                <a:rPr lang="en-US" sz="2400" i="1">
                                  <a:latin typeface="Cambria Math" panose="02040503050406030204" pitchFamily="18" charset="0"/>
                                </a:rPr>
                              </m:ctrlPr>
                            </m:dPr>
                            <m:e>
                              <m:r>
                                <a:rPr lang="en-US" sz="2400" b="1" i="1">
                                  <a:latin typeface="Cambria Math" panose="02040503050406030204" pitchFamily="18" charset="0"/>
                                </a:rPr>
                                <m:t>𝐱</m:t>
                              </m:r>
                            </m:e>
                          </m:d>
                        </m:e>
                        <m:sup>
                          <m:r>
                            <a:rPr lang="en-US" sz="2400" i="1">
                              <a:latin typeface="Cambria Math" panose="02040503050406030204" pitchFamily="18" charset="0"/>
                            </a:rPr>
                            <m:t>𝑇</m:t>
                          </m:r>
                        </m:sup>
                      </m:sSup>
                      <m:r>
                        <a:rPr lang="en-US" sz="2400" b="1" i="1">
                          <a:latin typeface="Cambria Math" panose="02040503050406030204" pitchFamily="18" charset="0"/>
                        </a:rPr>
                        <m:t>𝛂</m:t>
                      </m:r>
                    </m:oMath>
                  </m:oMathPara>
                </a14:m>
                <a:endParaRPr lang="en-US" sz="3200" dirty="0"/>
              </a:p>
            </p:txBody>
          </p:sp>
        </mc:Choice>
        <mc:Fallback xmlns="">
          <p:sp>
            <p:nvSpPr>
              <p:cNvPr id="5" name="TextBox 4">
                <a:extLst>
                  <a:ext uri="{FF2B5EF4-FFF2-40B4-BE49-F238E27FC236}">
                    <a16:creationId xmlns:a16="http://schemas.microsoft.com/office/drawing/2014/main" id="{A27268F4-EF37-B66E-C919-D744912661C8}"/>
                  </a:ext>
                </a:extLst>
              </p:cNvPr>
              <p:cNvSpPr txBox="1">
                <a:spLocks noRot="1" noChangeAspect="1" noMove="1" noResize="1" noEditPoints="1" noAdjustHandles="1" noChangeArrowheads="1" noChangeShapeType="1" noTextEdit="1"/>
              </p:cNvSpPr>
              <p:nvPr/>
            </p:nvSpPr>
            <p:spPr>
              <a:xfrm>
                <a:off x="2017485" y="1400627"/>
                <a:ext cx="3413820" cy="481799"/>
              </a:xfrm>
              <a:prstGeom prst="rect">
                <a:avLst/>
              </a:prstGeom>
              <a:blipFill>
                <a:blip r:embed="rId3"/>
                <a:stretch>
                  <a:fillRect t="-3704" b="-1481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70389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For ordinary Kriging, </a:t>
                </a:r>
                <a14:m>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=[1]</m:t>
                    </m:r>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m:rPr>
                            <m:brk/>
                          </m:rPr>
                          <a:rPr lang="en-US" b="0" i="1" smtClean="0">
                            <a:latin typeface="Cambria Math" panose="02040503050406030204" pitchFamily="18" charset="0"/>
                          </a:rPr>
                          <m:t>𝛽</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𝜇</m:t>
                        </m:r>
                      </m:e>
                    </m:acc>
                  </m:oMath>
                </a14:m>
                <a:r>
                  <a:rPr lang="en-US" dirty="0"/>
                  <a:t> (not a mean of data)</a:t>
                </a:r>
              </a:p>
              <a:p>
                <a:endParaRPr lang="en-US" dirty="0"/>
              </a:p>
              <a:p>
                <a:pPr>
                  <a:spcBef>
                    <a:spcPts val="3600"/>
                  </a:spcBef>
                </a:pPr>
                <a:r>
                  <a:rPr lang="en-US" dirty="0"/>
                  <a:t>Linear in </a:t>
                </a:r>
                <a14:m>
                  <m:oMath xmlns:m="http://schemas.openxmlformats.org/officeDocument/2006/math">
                    <m:r>
                      <a:rPr lang="en-US" b="1" i="1" dirty="0" smtClean="0">
                        <a:latin typeface="Cambria Math" panose="02040503050406030204" pitchFamily="18" charset="0"/>
                      </a:rPr>
                      <m:t>𝒓</m:t>
                    </m:r>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a:t> that the radial basis </a:t>
                </a:r>
                <a:br>
                  <a:rPr lang="en-US" dirty="0"/>
                </a:br>
                <a:r>
                  <a:rPr lang="en-US" dirty="0"/>
                  <a:t>can be viewed as basis functions</a:t>
                </a:r>
              </a:p>
              <a:p>
                <a:r>
                  <a:rPr lang="en-US" dirty="0"/>
                  <a:t>The prediction is linear in the data </a:t>
                </a:r>
                <a14:m>
                  <m:oMath xmlns:m="http://schemas.openxmlformats.org/officeDocument/2006/math">
                    <m:r>
                      <a:rPr lang="en-US" b="1" i="1" dirty="0" smtClean="0">
                        <a:latin typeface="Cambria Math" panose="02040503050406030204" pitchFamily="18" charset="0"/>
                      </a:rPr>
                      <m:t>𝒚</m:t>
                    </m:r>
                  </m:oMath>
                </a14:m>
                <a:r>
                  <a:rPr lang="en-US" dirty="0"/>
                  <a:t>, in common with linear regression, but </a:t>
                </a:r>
                <a14:m>
                  <m:oMath xmlns:m="http://schemas.openxmlformats.org/officeDocument/2006/math">
                    <m:r>
                      <a:rPr lang="en-US" b="1" i="1">
                        <a:latin typeface="Cambria Math" panose="02040503050406030204" pitchFamily="18" charset="0"/>
                      </a:rPr>
                      <m:t>𝛂</m:t>
                    </m:r>
                  </m:oMath>
                </a14:m>
                <a:r>
                  <a:rPr lang="en-US" dirty="0"/>
                  <a:t> is not calculated by minimizing MSE.</a:t>
                </a:r>
              </a:p>
              <a:p>
                <a:r>
                  <a:rPr lang="en-US" dirty="0"/>
                  <a:t>Note that far away from data, </a:t>
                </a:r>
                <a14:m>
                  <m:oMath xmlns:m="http://schemas.openxmlformats.org/officeDocument/2006/math">
                    <m:acc>
                      <m:accPr>
                        <m:chr m:val="̂"/>
                        <m:ctrlPr>
                          <a:rPr lang="en-US" i="1">
                            <a:latin typeface="Cambria Math" panose="02040503050406030204" pitchFamily="18" charset="0"/>
                          </a:rPr>
                        </m:ctrlPr>
                      </m:accPr>
                      <m:e>
                        <m:r>
                          <a:rPr lang="en-US">
                            <a:latin typeface="Cambria Math" panose="02040503050406030204" pitchFamily="18" charset="0"/>
                          </a:rPr>
                          <m:t>𝑦</m:t>
                        </m:r>
                      </m:e>
                    </m:acc>
                    <m:r>
                      <a:rPr lang="en-US">
                        <a:latin typeface="Cambria Math" panose="02040503050406030204" pitchFamily="18" charset="0"/>
                      </a:rPr>
                      <m:t>(</m:t>
                    </m:r>
                    <m:r>
                      <a:rPr lang="en-US">
                        <a:latin typeface="Cambria Math" panose="02040503050406030204" pitchFamily="18" charset="0"/>
                      </a:rPr>
                      <m:t>𝐱</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𝜇</m:t>
                        </m:r>
                      </m:e>
                    </m:acc>
                  </m:oMath>
                </a14:m>
                <a:r>
                  <a:rPr lang="en-US" dirty="0"/>
                  <a:t> (not good for substantial extrapolation)</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1083" r="-857"/>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Simplification for Ordinary Kriging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13D50D-9563-6BDB-D3BF-803DA28BB5B8}"/>
                  </a:ext>
                </a:extLst>
              </p:cNvPr>
              <p:cNvSpPr txBox="1"/>
              <p:nvPr/>
            </p:nvSpPr>
            <p:spPr>
              <a:xfrm>
                <a:off x="1299029" y="1747394"/>
                <a:ext cx="6037413" cy="461665"/>
              </a:xfrm>
              <a:prstGeom prst="rect">
                <a:avLst/>
              </a:prstGeom>
              <a:solidFill>
                <a:srgbClr val="FFFF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e>
                      </m:d>
                      <m:r>
                        <a:rPr lang="en-US" sz="2400" i="0">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𝜇</m:t>
                          </m:r>
                        </m:e>
                      </m:acc>
                      <m:r>
                        <a:rPr lang="en-US" sz="2400" i="0">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a:rPr lang="en-US" sz="2400" b="1" i="0">
                              <a:solidFill>
                                <a:schemeClr val="tx1"/>
                              </a:solidFill>
                              <a:latin typeface="Cambria Math" panose="02040503050406030204" pitchFamily="18" charset="0"/>
                            </a:rPr>
                            <m:t>𝐫</m:t>
                          </m:r>
                          <m:d>
                            <m:dPr>
                              <m:ctrlPr>
                                <a:rPr lang="en-US" sz="2400" b="1" i="1">
                                  <a:solidFill>
                                    <a:schemeClr val="tx1"/>
                                  </a:solidFill>
                                  <a:latin typeface="Cambria Math" panose="02040503050406030204" pitchFamily="18" charset="0"/>
                                </a:rPr>
                              </m:ctrlPr>
                            </m:dPr>
                            <m:e>
                              <m:r>
                                <a:rPr lang="en-US" sz="2400" b="0" i="1">
                                  <a:solidFill>
                                    <a:schemeClr val="tx1"/>
                                  </a:solidFill>
                                  <a:latin typeface="Cambria Math" panose="02040503050406030204" pitchFamily="18" charset="0"/>
                                </a:rPr>
                                <m:t>𝑥</m:t>
                              </m:r>
                            </m:e>
                          </m:d>
                        </m:e>
                        <m:sup>
                          <m:r>
                            <a:rPr lang="en-US" sz="2400" b="0" i="1">
                              <a:solidFill>
                                <a:schemeClr val="tx1"/>
                              </a:solidFill>
                              <a:latin typeface="Cambria Math" panose="02040503050406030204" pitchFamily="18" charset="0"/>
                            </a:rPr>
                            <m:t>𝑇</m:t>
                          </m:r>
                        </m:sup>
                      </m:sSup>
                      <m:sSup>
                        <m:sSupPr>
                          <m:ctrlPr>
                            <a:rPr lang="en-US" sz="2400" b="0" i="1">
                              <a:solidFill>
                                <a:schemeClr val="tx1"/>
                              </a:solidFill>
                              <a:latin typeface="Cambria Math" panose="02040503050406030204" pitchFamily="18" charset="0"/>
                            </a:rPr>
                          </m:ctrlPr>
                        </m:sSupPr>
                        <m:e>
                          <m:r>
                            <a:rPr lang="en-US" sz="2400" b="1" i="0">
                              <a:solidFill>
                                <a:schemeClr val="tx1"/>
                              </a:solidFill>
                              <a:latin typeface="Cambria Math" panose="02040503050406030204" pitchFamily="18" charset="0"/>
                            </a:rPr>
                            <m:t>𝐑</m:t>
                          </m:r>
                        </m:e>
                        <m:sup>
                          <m:r>
                            <a:rPr lang="en-US" sz="2400" b="0" i="0">
                              <a:solidFill>
                                <a:schemeClr val="tx1"/>
                              </a:solidFill>
                              <a:latin typeface="Cambria Math" panose="02040503050406030204" pitchFamily="18" charset="0"/>
                            </a:rPr>
                            <m:t>−1</m:t>
                          </m:r>
                        </m:sup>
                      </m:sSup>
                      <m:d>
                        <m:dPr>
                          <m:ctrlPr>
                            <a:rPr lang="en-US" sz="2400" b="0" i="1">
                              <a:solidFill>
                                <a:schemeClr val="tx1"/>
                              </a:solidFill>
                              <a:latin typeface="Cambria Math" panose="02040503050406030204" pitchFamily="18" charset="0"/>
                            </a:rPr>
                          </m:ctrlPr>
                        </m:dPr>
                        <m:e>
                          <m:r>
                            <a:rPr lang="en-US" sz="2400" b="1" i="0">
                              <a:solidFill>
                                <a:schemeClr val="tx1"/>
                              </a:solidFill>
                              <a:latin typeface="Cambria Math" panose="02040503050406030204" pitchFamily="18" charset="0"/>
                            </a:rPr>
                            <m:t>𝐲</m:t>
                          </m:r>
                          <m:r>
                            <a:rPr lang="en-US" sz="2400" b="0" i="0">
                              <a:solidFill>
                                <a:schemeClr val="tx1"/>
                              </a:solidFill>
                              <a:latin typeface="Cambria Math" panose="02040503050406030204" pitchFamily="18" charset="0"/>
                            </a:rPr>
                            <m:t>−1</m:t>
                          </m:r>
                          <m:acc>
                            <m:accPr>
                              <m:chr m:val="̂"/>
                              <m:ctrlPr>
                                <a:rPr lang="en-US" sz="2400" b="0" i="1">
                                  <a:solidFill>
                                    <a:schemeClr val="tx1"/>
                                  </a:solidFill>
                                  <a:latin typeface="Cambria Math" panose="02040503050406030204" pitchFamily="18" charset="0"/>
                                </a:rPr>
                              </m:ctrlPr>
                            </m:accPr>
                            <m:e>
                              <m:r>
                                <a:rPr lang="en-US" sz="2400" b="0" i="1">
                                  <a:solidFill>
                                    <a:schemeClr val="tx1"/>
                                  </a:solidFill>
                                  <a:latin typeface="Cambria Math" panose="02040503050406030204" pitchFamily="18" charset="0"/>
                                </a:rPr>
                                <m:t>𝜇</m:t>
                              </m:r>
                            </m:e>
                          </m:acc>
                        </m:e>
                      </m:d>
                      <m:r>
                        <a:rPr lang="en-US" sz="2400" b="0" i="1" smtClean="0">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𝜇</m:t>
                          </m:r>
                        </m:e>
                      </m:acc>
                      <m:r>
                        <a:rPr lang="en-US" sz="2400">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a:rPr lang="en-US" sz="2400" b="1" i="1">
                              <a:latin typeface="Cambria Math" panose="02040503050406030204" pitchFamily="18" charset="0"/>
                            </a:rPr>
                            <m:t>𝛂</m:t>
                          </m:r>
                        </m:e>
                        <m:sup>
                          <m:r>
                            <a:rPr lang="en-US" sz="2400" i="1">
                              <a:solidFill>
                                <a:schemeClr val="tx1"/>
                              </a:solidFill>
                              <a:latin typeface="Cambria Math" panose="02040503050406030204" pitchFamily="18" charset="0"/>
                            </a:rPr>
                            <m:t>𝑇</m:t>
                          </m:r>
                        </m:sup>
                      </m:sSup>
                      <m:r>
                        <a:rPr lang="en-US" sz="2400" b="1">
                          <a:solidFill>
                            <a:schemeClr val="tx1"/>
                          </a:solidFill>
                          <a:latin typeface="Cambria Math" panose="02040503050406030204" pitchFamily="18" charset="0"/>
                        </a:rPr>
                        <m:t>𝐫</m:t>
                      </m:r>
                      <m:d>
                        <m:dPr>
                          <m:ctrlPr>
                            <a:rPr lang="en-US" sz="2400" b="1"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e>
                      </m:d>
                    </m:oMath>
                  </m:oMathPara>
                </a14:m>
                <a:endParaRPr lang="en-US" sz="2400" dirty="0">
                  <a:solidFill>
                    <a:schemeClr val="tx1"/>
                  </a:solidFill>
                </a:endParaRPr>
              </a:p>
            </p:txBody>
          </p:sp>
        </mc:Choice>
        <mc:Fallback xmlns="">
          <p:sp>
            <p:nvSpPr>
              <p:cNvPr id="8" name="TextBox 7">
                <a:extLst>
                  <a:ext uri="{FF2B5EF4-FFF2-40B4-BE49-F238E27FC236}">
                    <a16:creationId xmlns:a16="http://schemas.microsoft.com/office/drawing/2014/main" id="{BF13D50D-9563-6BDB-D3BF-803DA28BB5B8}"/>
                  </a:ext>
                </a:extLst>
              </p:cNvPr>
              <p:cNvSpPr txBox="1">
                <a:spLocks noRot="1" noChangeAspect="1" noMove="1" noResize="1" noEditPoints="1" noAdjustHandles="1" noChangeArrowheads="1" noChangeShapeType="1" noTextEdit="1"/>
              </p:cNvSpPr>
              <p:nvPr/>
            </p:nvSpPr>
            <p:spPr>
              <a:xfrm>
                <a:off x="1299029" y="1747394"/>
                <a:ext cx="6037413" cy="461665"/>
              </a:xfrm>
              <a:prstGeom prst="rect">
                <a:avLst/>
              </a:prstGeom>
              <a:blipFill>
                <a:blip r:embed="rId5"/>
                <a:stretch>
                  <a:fillRect t="-2597" b="-1039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D172BAC-2B62-F5A4-8883-43789508ACF2}"/>
                  </a:ext>
                </a:extLst>
              </p:cNvPr>
              <p:cNvSpPr txBox="1"/>
              <p:nvPr/>
            </p:nvSpPr>
            <p:spPr>
              <a:xfrm>
                <a:off x="5239393" y="2298959"/>
                <a:ext cx="3773978" cy="972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𝑟</m:t>
                          </m:r>
                        </m:e>
                        <m:sub>
                          <m:r>
                            <a:rPr lang="en-US" b="0" i="1" smtClean="0">
                              <a:solidFill>
                                <a:schemeClr val="tx1"/>
                              </a:solidFill>
                              <a:latin typeface="Cambria Math" panose="02040503050406030204" pitchFamily="18" charset="0"/>
                            </a:rPr>
                            <m:t>𝑖</m:t>
                          </m:r>
                        </m:sub>
                      </m:sSub>
                      <m:d>
                        <m:dPr>
                          <m:ctrlPr>
                            <a:rPr lang="en-US" b="0" i="1" smtClean="0">
                              <a:solidFill>
                                <a:schemeClr val="tx1"/>
                              </a:solidFill>
                              <a:latin typeface="Cambria Math" panose="02040503050406030204" pitchFamily="18" charset="0"/>
                            </a:rPr>
                          </m:ctrlPr>
                        </m:dPr>
                        <m:e>
                          <m:r>
                            <a:rPr lang="en-US" b="1" i="0" smtClean="0">
                              <a:solidFill>
                                <a:schemeClr val="tx1"/>
                              </a:solidFill>
                              <a:latin typeface="Cambria Math" panose="02040503050406030204" pitchFamily="18" charset="0"/>
                            </a:rPr>
                            <m:t>𝐱</m:t>
                          </m:r>
                        </m:e>
                      </m:d>
                      <m:r>
                        <a:rPr lang="en-US" b="0" i="1" smtClean="0">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exp</m:t>
                          </m:r>
                        </m:fName>
                        <m:e>
                          <m:d>
                            <m:dPr>
                              <m:begChr m:val="["/>
                              <m:endChr m:val="]"/>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m:t>
                              </m:r>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𝑘</m:t>
                                  </m:r>
                                  <m:r>
                                    <a:rPr lang="en-US" i="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𝑘</m:t>
                                                  </m:r>
                                                </m:sub>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e>
                                                  </m:d>
                                                </m:sup>
                                              </m:sSubSup>
                                              <m:r>
                                                <a:rPr lang="en-US" i="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𝑘</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𝑘</m:t>
                                                  </m:r>
                                                </m:sub>
                                              </m:sSub>
                                            </m:den>
                                          </m:f>
                                        </m:e>
                                      </m:d>
                                    </m:e>
                                    <m:sup>
                                      <m:r>
                                        <a:rPr lang="en-US" i="0">
                                          <a:solidFill>
                                            <a:schemeClr val="tx1"/>
                                          </a:solidFill>
                                          <a:latin typeface="Cambria Math" panose="02040503050406030204" pitchFamily="18" charset="0"/>
                                        </a:rPr>
                                        <m:t>2</m:t>
                                      </m:r>
                                    </m:sup>
                                  </m:sSup>
                                </m:e>
                              </m:nary>
                            </m:e>
                          </m:d>
                        </m:e>
                      </m:func>
                    </m:oMath>
                  </m:oMathPara>
                </a14:m>
                <a:endParaRPr lang="en-US" dirty="0">
                  <a:solidFill>
                    <a:schemeClr val="tx1"/>
                  </a:solidFill>
                </a:endParaRPr>
              </a:p>
            </p:txBody>
          </p:sp>
        </mc:Choice>
        <mc:Fallback xmlns="">
          <p:sp>
            <p:nvSpPr>
              <p:cNvPr id="10" name="TextBox 9">
                <a:extLst>
                  <a:ext uri="{FF2B5EF4-FFF2-40B4-BE49-F238E27FC236}">
                    <a16:creationId xmlns:a16="http://schemas.microsoft.com/office/drawing/2014/main" id="{3D172BAC-2B62-F5A4-8883-43789508ACF2}"/>
                  </a:ext>
                </a:extLst>
              </p:cNvPr>
              <p:cNvSpPr txBox="1">
                <a:spLocks noRot="1" noChangeAspect="1" noMove="1" noResize="1" noEditPoints="1" noAdjustHandles="1" noChangeArrowheads="1" noChangeShapeType="1" noTextEdit="1"/>
              </p:cNvSpPr>
              <p:nvPr/>
            </p:nvSpPr>
            <p:spPr>
              <a:xfrm>
                <a:off x="5239393" y="2298959"/>
                <a:ext cx="3773978" cy="972702"/>
              </a:xfrm>
              <a:prstGeom prst="rect">
                <a:avLst/>
              </a:prstGeom>
              <a:blipFill>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32743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0DE2DA2-5B1D-5CDC-0264-F7955F4B03A6}"/>
                  </a:ext>
                </a:extLst>
              </p:cNvPr>
              <p:cNvSpPr>
                <a:spLocks noGrp="1"/>
              </p:cNvSpPr>
              <p:nvPr>
                <p:ph type="body" sz="quarter" idx="10"/>
              </p:nvPr>
            </p:nvSpPr>
            <p:spPr/>
            <p:txBody>
              <a:bodyPr/>
              <a:lstStyle/>
              <a:p>
                <a:pPr lvl="1"/>
                <a:r>
                  <a:rPr lang="en-US" dirty="0"/>
                  <a:t>With the 3 samples in Ex7.3, plot </a:t>
                </a:r>
                <a14:m>
                  <m:oMath xmlns:m="http://schemas.openxmlformats.org/officeDocument/2006/math">
                    <m:r>
                      <a:rPr lang="en-US" b="1" i="0" dirty="0" smtClean="0">
                        <a:latin typeface="Cambria Math" panose="02040503050406030204" pitchFamily="18" charset="0"/>
                      </a:rPr>
                      <m:t>𝐰</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as a function of </a:t>
                </a:r>
                <a14:m>
                  <m:oMath xmlns:m="http://schemas.openxmlformats.org/officeDocument/2006/math">
                    <m:r>
                      <a:rPr lang="en-US" i="1" dirty="0" smtClean="0">
                        <a:latin typeface="Cambria Math" panose="02040503050406030204" pitchFamily="18" charset="0"/>
                      </a:rPr>
                      <m:t>𝑥</m:t>
                    </m:r>
                  </m:oMath>
                </a14:m>
                <a:r>
                  <a:rPr lang="en-US" dirty="0"/>
                  <a:t> when </a:t>
                </a:r>
                <a14:m>
                  <m:oMath xmlns:m="http://schemas.openxmlformats.org/officeDocument/2006/math">
                    <m:r>
                      <a:rPr lang="en-US" i="1" dirty="0" smtClean="0">
                        <a:latin typeface="Cambria Math" panose="02040503050406030204" pitchFamily="18" charset="0"/>
                      </a:rPr>
                      <m:t>𝜃</m:t>
                    </m:r>
                    <m:r>
                      <a:rPr lang="en-US" i="1" dirty="0" smtClean="0">
                        <a:latin typeface="Cambria Math" panose="02040503050406030204" pitchFamily="18" charset="0"/>
                      </a:rPr>
                      <m:t>=1</m:t>
                    </m:r>
                  </m:oMath>
                </a14:m>
                <a:endParaRPr lang="en-US" dirty="0"/>
              </a:p>
              <a:p>
                <a:pPr lvl="1"/>
                <a:r>
                  <a:rPr lang="en-US" dirty="0"/>
                  <a:t>Weight function with </a:t>
                </a:r>
                <a14:m>
                  <m:oMath xmlns:m="http://schemas.openxmlformats.org/officeDocument/2006/math">
                    <m:r>
                      <a:rPr lang="en-US" b="1" i="1">
                        <a:latin typeface="Cambria Math" panose="02040503050406030204" pitchFamily="18" charset="0"/>
                      </a:rPr>
                      <m:t>𝛏</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1, </m:t>
                            </m:r>
                            <m:r>
                              <a:rPr lang="en-US" i="1">
                                <a:latin typeface="Cambria Math" panose="02040503050406030204" pitchFamily="18" charset="0"/>
                              </a:rPr>
                              <m:t>𝑥</m:t>
                            </m:r>
                          </m:e>
                        </m:d>
                      </m:e>
                      <m:sup>
                        <m:r>
                          <a:rPr lang="en-US" i="1">
                            <a:latin typeface="Cambria Math" panose="02040503050406030204" pitchFamily="18" charset="0"/>
                          </a:rPr>
                          <m:t>𝑇</m:t>
                        </m:r>
                      </m:sup>
                    </m:sSup>
                  </m:oMath>
                </a14:m>
                <a:endParaRPr lang="en-US" dirty="0"/>
              </a:p>
            </p:txBody>
          </p:sp>
        </mc:Choice>
        <mc:Fallback xmlns="">
          <p:sp>
            <p:nvSpPr>
              <p:cNvPr id="2" name="Text Placeholder 1">
                <a:extLst>
                  <a:ext uri="{FF2B5EF4-FFF2-40B4-BE49-F238E27FC236}">
                    <a16:creationId xmlns:a16="http://schemas.microsoft.com/office/drawing/2014/main" id="{E0DE2DA2-5B1D-5CDC-0264-F7955F4B03A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F9E3C15-38BB-D82D-A202-04F7CBEC1328}"/>
              </a:ext>
            </a:extLst>
          </p:cNvPr>
          <p:cNvSpPr>
            <a:spLocks noGrp="1"/>
          </p:cNvSpPr>
          <p:nvPr>
            <p:ph type="title"/>
          </p:nvPr>
        </p:nvSpPr>
        <p:spPr/>
        <p:txBody>
          <a:bodyPr>
            <a:normAutofit fontScale="90000"/>
          </a:bodyPr>
          <a:lstStyle/>
          <a:p>
            <a:r>
              <a:rPr lang="en-US" dirty="0"/>
              <a:t>Ex7.5) Weight Function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E6856DC-389E-3504-9A5F-37B30913ACCD}"/>
                  </a:ext>
                </a:extLst>
              </p:cNvPr>
              <p:cNvSpPr txBox="1"/>
              <p:nvPr/>
            </p:nvSpPr>
            <p:spPr>
              <a:xfrm>
                <a:off x="1205713" y="1594130"/>
                <a:ext cx="6165021" cy="5084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𝐰</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𝐱</m:t>
                              </m:r>
                            </m:e>
                          </m:d>
                        </m:e>
                        <m:sup>
                          <m:r>
                            <a:rPr lang="en-US" sz="2000" i="1">
                              <a:latin typeface="Cambria Math" panose="02040503050406030204" pitchFamily="18" charset="0"/>
                            </a:rPr>
                            <m:t>𝑇</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𝐫</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a:latin typeface="Cambria Math" panose="02040503050406030204" pitchFamily="18" charset="0"/>
                        </a:rPr>
                        <m:t>+</m:t>
                      </m:r>
                      <m:d>
                        <m:dPr>
                          <m:ctrlPr>
                            <a:rPr lang="en-US" sz="2000" b="1"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𝛏</m:t>
                              </m:r>
                            </m:e>
                            <m:sup>
                              <m:r>
                                <a:rPr lang="en-US" sz="2000" i="1">
                                  <a:latin typeface="Cambria Math" panose="02040503050406030204" pitchFamily="18" charset="0"/>
                                </a:rPr>
                                <m:t>𝑇</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𝐫</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e>
                      </m:d>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e>
                          </m:d>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e>
                      </m:d>
                    </m:oMath>
                  </m:oMathPara>
                </a14:m>
                <a:endParaRPr lang="en-US" sz="2800" dirty="0"/>
              </a:p>
            </p:txBody>
          </p:sp>
        </mc:Choice>
        <mc:Fallback xmlns="">
          <p:sp>
            <p:nvSpPr>
              <p:cNvPr id="6" name="TextBox 5">
                <a:extLst>
                  <a:ext uri="{FF2B5EF4-FFF2-40B4-BE49-F238E27FC236}">
                    <a16:creationId xmlns:a16="http://schemas.microsoft.com/office/drawing/2014/main" id="{5E6856DC-389E-3504-9A5F-37B30913ACCD}"/>
                  </a:ext>
                </a:extLst>
              </p:cNvPr>
              <p:cNvSpPr txBox="1">
                <a:spLocks noRot="1" noChangeAspect="1" noMove="1" noResize="1" noEditPoints="1" noAdjustHandles="1" noChangeArrowheads="1" noChangeShapeType="1" noTextEdit="1"/>
              </p:cNvSpPr>
              <p:nvPr/>
            </p:nvSpPr>
            <p:spPr>
              <a:xfrm>
                <a:off x="1205713" y="1594130"/>
                <a:ext cx="6165021" cy="5084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EE5495C-E04D-FE47-AE84-5A29E7207BD9}"/>
                  </a:ext>
                </a:extLst>
              </p:cNvPr>
              <p:cNvSpPr txBox="1"/>
              <p:nvPr/>
            </p:nvSpPr>
            <p:spPr>
              <a:xfrm>
                <a:off x="1432290" y="2102539"/>
                <a:ext cx="4281172" cy="442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𝐫</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0−</m:t>
                                      </m:r>
                                      <m:r>
                                        <a:rPr lang="en-US" sz="2000" i="1">
                                          <a:latin typeface="Cambria Math" panose="02040503050406030204" pitchFamily="18" charset="0"/>
                                        </a:rPr>
                                        <m:t>𝑥</m:t>
                                      </m:r>
                                    </m:e>
                                  </m:d>
                                </m:e>
                                <m:sup>
                                  <m:r>
                                    <a:rPr lang="en-US" sz="2000" i="1">
                                      <a:latin typeface="Cambria Math" panose="02040503050406030204" pitchFamily="18" charset="0"/>
                                    </a:rPr>
                                    <m:t>2</m:t>
                                  </m:r>
                                </m:sup>
                              </m:sSup>
                            </m:sup>
                          </m:sSup>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e>
                                <m:sup>
                                  <m:r>
                                    <a:rPr lang="en-US" sz="2000" i="1">
                                      <a:latin typeface="Cambria Math" panose="02040503050406030204" pitchFamily="18" charset="0"/>
                                    </a:rPr>
                                    <m:t>2</m:t>
                                  </m:r>
                                </m:sup>
                              </m:sSup>
                            </m:sup>
                          </m:sSup>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𝑥</m:t>
                                      </m:r>
                                    </m:e>
                                  </m:d>
                                </m:e>
                                <m:sup>
                                  <m:r>
                                    <a:rPr lang="en-US" sz="2000" i="1">
                                      <a:latin typeface="Cambria Math" panose="02040503050406030204" pitchFamily="18" charset="0"/>
                                    </a:rPr>
                                    <m:t>2</m:t>
                                  </m:r>
                                </m:sup>
                              </m:sSup>
                            </m:sup>
                          </m:sSup>
                          <m:r>
                            <a:rPr lang="en-US" sz="2000" b="0" i="1" smtClean="0">
                              <a:latin typeface="Cambria Math" panose="02040503050406030204" pitchFamily="18" charset="0"/>
                            </a:rPr>
                            <m:t>}</m:t>
                          </m:r>
                        </m:e>
                        <m:sup>
                          <m:r>
                            <a:rPr lang="en-US" sz="2000" b="0" i="1" smtClean="0">
                              <a:latin typeface="Cambria Math" panose="02040503050406030204" pitchFamily="18" charset="0"/>
                            </a:rPr>
                            <m:t>𝑇</m:t>
                          </m:r>
                        </m:sup>
                      </m:sSup>
                    </m:oMath>
                  </m:oMathPara>
                </a14:m>
                <a:endParaRPr lang="en-US" sz="2800" dirty="0"/>
              </a:p>
            </p:txBody>
          </p:sp>
        </mc:Choice>
        <mc:Fallback xmlns="">
          <p:sp>
            <p:nvSpPr>
              <p:cNvPr id="9" name="TextBox 8">
                <a:extLst>
                  <a:ext uri="{FF2B5EF4-FFF2-40B4-BE49-F238E27FC236}">
                    <a16:creationId xmlns:a16="http://schemas.microsoft.com/office/drawing/2014/main" id="{DEE5495C-E04D-FE47-AE84-5A29E7207BD9}"/>
                  </a:ext>
                </a:extLst>
              </p:cNvPr>
              <p:cNvSpPr txBox="1">
                <a:spLocks noRot="1" noChangeAspect="1" noMove="1" noResize="1" noEditPoints="1" noAdjustHandles="1" noChangeArrowheads="1" noChangeShapeType="1" noTextEdit="1"/>
              </p:cNvSpPr>
              <p:nvPr/>
            </p:nvSpPr>
            <p:spPr>
              <a:xfrm>
                <a:off x="1432290" y="2102539"/>
                <a:ext cx="4281172" cy="442814"/>
              </a:xfrm>
              <a:prstGeom prst="rect">
                <a:avLst/>
              </a:prstGeom>
              <a:blipFill>
                <a:blip r:embed="rId4"/>
                <a:stretch>
                  <a:fillRect b="-12329"/>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C2299153-4708-8884-2C07-32FB0919EF1F}"/>
              </a:ext>
            </a:extLst>
          </p:cNvPr>
          <p:cNvGrpSpPr/>
          <p:nvPr/>
        </p:nvGrpSpPr>
        <p:grpSpPr>
          <a:xfrm>
            <a:off x="4647415" y="2592849"/>
            <a:ext cx="4344181" cy="3760454"/>
            <a:chOff x="2283258" y="1146753"/>
            <a:chExt cx="4507303" cy="3901657"/>
          </a:xfrm>
        </p:grpSpPr>
        <p:sp>
          <p:nvSpPr>
            <p:cNvPr id="12" name="Line 6">
              <a:extLst>
                <a:ext uri="{FF2B5EF4-FFF2-40B4-BE49-F238E27FC236}">
                  <a16:creationId xmlns:a16="http://schemas.microsoft.com/office/drawing/2014/main" id="{7BCA9067-0D87-20A0-F648-87514039B16E}"/>
                </a:ext>
              </a:extLst>
            </p:cNvPr>
            <p:cNvSpPr>
              <a:spLocks noChangeShapeType="1"/>
            </p:cNvSpPr>
            <p:nvPr/>
          </p:nvSpPr>
          <p:spPr bwMode="auto">
            <a:xfrm>
              <a:off x="2601913" y="4519614"/>
              <a:ext cx="4141788"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 name="Line 7">
              <a:extLst>
                <a:ext uri="{FF2B5EF4-FFF2-40B4-BE49-F238E27FC236}">
                  <a16:creationId xmlns:a16="http://schemas.microsoft.com/office/drawing/2014/main" id="{08CF7EBC-9A0B-ED2F-336B-F4B07DD3A4C5}"/>
                </a:ext>
              </a:extLst>
            </p:cNvPr>
            <p:cNvSpPr>
              <a:spLocks noChangeShapeType="1"/>
            </p:cNvSpPr>
            <p:nvPr/>
          </p:nvSpPr>
          <p:spPr bwMode="auto">
            <a:xfrm>
              <a:off x="2601913" y="1243014"/>
              <a:ext cx="4141788"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 name="Line 8">
              <a:extLst>
                <a:ext uri="{FF2B5EF4-FFF2-40B4-BE49-F238E27FC236}">
                  <a16:creationId xmlns:a16="http://schemas.microsoft.com/office/drawing/2014/main" id="{D56BA487-7CC7-6B44-46AB-1BEAF791E573}"/>
                </a:ext>
              </a:extLst>
            </p:cNvPr>
            <p:cNvSpPr>
              <a:spLocks noChangeShapeType="1"/>
            </p:cNvSpPr>
            <p:nvPr/>
          </p:nvSpPr>
          <p:spPr bwMode="auto">
            <a:xfrm flipV="1">
              <a:off x="2601913"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 name="Line 9">
              <a:extLst>
                <a:ext uri="{FF2B5EF4-FFF2-40B4-BE49-F238E27FC236}">
                  <a16:creationId xmlns:a16="http://schemas.microsoft.com/office/drawing/2014/main" id="{D056E055-E1B4-047C-5823-2DFCF71D5388}"/>
                </a:ext>
              </a:extLst>
            </p:cNvPr>
            <p:cNvSpPr>
              <a:spLocks noChangeShapeType="1"/>
            </p:cNvSpPr>
            <p:nvPr/>
          </p:nvSpPr>
          <p:spPr bwMode="auto">
            <a:xfrm flipV="1">
              <a:off x="3016251"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 name="Line 10">
              <a:extLst>
                <a:ext uri="{FF2B5EF4-FFF2-40B4-BE49-F238E27FC236}">
                  <a16:creationId xmlns:a16="http://schemas.microsoft.com/office/drawing/2014/main" id="{90A167CD-DAB2-3B2C-0A82-5ECAF4B980A1}"/>
                </a:ext>
              </a:extLst>
            </p:cNvPr>
            <p:cNvSpPr>
              <a:spLocks noChangeShapeType="1"/>
            </p:cNvSpPr>
            <p:nvPr/>
          </p:nvSpPr>
          <p:spPr bwMode="auto">
            <a:xfrm flipV="1">
              <a:off x="3430588"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 name="Line 11">
              <a:extLst>
                <a:ext uri="{FF2B5EF4-FFF2-40B4-BE49-F238E27FC236}">
                  <a16:creationId xmlns:a16="http://schemas.microsoft.com/office/drawing/2014/main" id="{4D9246A1-BFDF-282D-5F78-FE5B7B753720}"/>
                </a:ext>
              </a:extLst>
            </p:cNvPr>
            <p:cNvSpPr>
              <a:spLocks noChangeShapeType="1"/>
            </p:cNvSpPr>
            <p:nvPr/>
          </p:nvSpPr>
          <p:spPr bwMode="auto">
            <a:xfrm flipV="1">
              <a:off x="3844926"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 name="Line 12">
              <a:extLst>
                <a:ext uri="{FF2B5EF4-FFF2-40B4-BE49-F238E27FC236}">
                  <a16:creationId xmlns:a16="http://schemas.microsoft.com/office/drawing/2014/main" id="{D26CEC9E-9364-5E8F-A885-0581AF57B33F}"/>
                </a:ext>
              </a:extLst>
            </p:cNvPr>
            <p:cNvSpPr>
              <a:spLocks noChangeShapeType="1"/>
            </p:cNvSpPr>
            <p:nvPr/>
          </p:nvSpPr>
          <p:spPr bwMode="auto">
            <a:xfrm flipV="1">
              <a:off x="4257676"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 name="Line 13">
              <a:extLst>
                <a:ext uri="{FF2B5EF4-FFF2-40B4-BE49-F238E27FC236}">
                  <a16:creationId xmlns:a16="http://schemas.microsoft.com/office/drawing/2014/main" id="{7A6173CF-D879-5946-C6A6-C7D6A52447F4}"/>
                </a:ext>
              </a:extLst>
            </p:cNvPr>
            <p:cNvSpPr>
              <a:spLocks noChangeShapeType="1"/>
            </p:cNvSpPr>
            <p:nvPr/>
          </p:nvSpPr>
          <p:spPr bwMode="auto">
            <a:xfrm flipV="1">
              <a:off x="4672013"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 name="Line 14">
              <a:extLst>
                <a:ext uri="{FF2B5EF4-FFF2-40B4-BE49-F238E27FC236}">
                  <a16:creationId xmlns:a16="http://schemas.microsoft.com/office/drawing/2014/main" id="{24A3B3C6-946C-FF07-CD75-5A1E85D31EC4}"/>
                </a:ext>
              </a:extLst>
            </p:cNvPr>
            <p:cNvSpPr>
              <a:spLocks noChangeShapeType="1"/>
            </p:cNvSpPr>
            <p:nvPr/>
          </p:nvSpPr>
          <p:spPr bwMode="auto">
            <a:xfrm flipV="1">
              <a:off x="5086351"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 name="Line 15">
              <a:extLst>
                <a:ext uri="{FF2B5EF4-FFF2-40B4-BE49-F238E27FC236}">
                  <a16:creationId xmlns:a16="http://schemas.microsoft.com/office/drawing/2014/main" id="{5137E4C0-A16A-821F-2456-19ACCA563CD2}"/>
                </a:ext>
              </a:extLst>
            </p:cNvPr>
            <p:cNvSpPr>
              <a:spLocks noChangeShapeType="1"/>
            </p:cNvSpPr>
            <p:nvPr/>
          </p:nvSpPr>
          <p:spPr bwMode="auto">
            <a:xfrm flipV="1">
              <a:off x="5500688"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 name="Line 16">
              <a:extLst>
                <a:ext uri="{FF2B5EF4-FFF2-40B4-BE49-F238E27FC236}">
                  <a16:creationId xmlns:a16="http://schemas.microsoft.com/office/drawing/2014/main" id="{90D3FEDB-89B1-54AD-B7C4-E432CB1770D3}"/>
                </a:ext>
              </a:extLst>
            </p:cNvPr>
            <p:cNvSpPr>
              <a:spLocks noChangeShapeType="1"/>
            </p:cNvSpPr>
            <p:nvPr/>
          </p:nvSpPr>
          <p:spPr bwMode="auto">
            <a:xfrm flipV="1">
              <a:off x="5915026"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 name="Line 17">
              <a:extLst>
                <a:ext uri="{FF2B5EF4-FFF2-40B4-BE49-F238E27FC236}">
                  <a16:creationId xmlns:a16="http://schemas.microsoft.com/office/drawing/2014/main" id="{ABA69602-C4BD-6B9C-B96D-D2BC237DCD35}"/>
                </a:ext>
              </a:extLst>
            </p:cNvPr>
            <p:cNvSpPr>
              <a:spLocks noChangeShapeType="1"/>
            </p:cNvSpPr>
            <p:nvPr/>
          </p:nvSpPr>
          <p:spPr bwMode="auto">
            <a:xfrm flipV="1">
              <a:off x="6329363"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 name="Line 18">
              <a:extLst>
                <a:ext uri="{FF2B5EF4-FFF2-40B4-BE49-F238E27FC236}">
                  <a16:creationId xmlns:a16="http://schemas.microsoft.com/office/drawing/2014/main" id="{680440C1-1AE2-1BEB-00F7-E88A887A86A7}"/>
                </a:ext>
              </a:extLst>
            </p:cNvPr>
            <p:cNvSpPr>
              <a:spLocks noChangeShapeType="1"/>
            </p:cNvSpPr>
            <p:nvPr/>
          </p:nvSpPr>
          <p:spPr bwMode="auto">
            <a:xfrm flipV="1">
              <a:off x="6743701" y="4478339"/>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5" name="Line 19">
              <a:extLst>
                <a:ext uri="{FF2B5EF4-FFF2-40B4-BE49-F238E27FC236}">
                  <a16:creationId xmlns:a16="http://schemas.microsoft.com/office/drawing/2014/main" id="{E18D56F8-5896-54CD-4D2C-31A31A829682}"/>
                </a:ext>
              </a:extLst>
            </p:cNvPr>
            <p:cNvSpPr>
              <a:spLocks noChangeShapeType="1"/>
            </p:cNvSpPr>
            <p:nvPr/>
          </p:nvSpPr>
          <p:spPr bwMode="auto">
            <a:xfrm>
              <a:off x="2601913"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6" name="Line 20">
              <a:extLst>
                <a:ext uri="{FF2B5EF4-FFF2-40B4-BE49-F238E27FC236}">
                  <a16:creationId xmlns:a16="http://schemas.microsoft.com/office/drawing/2014/main" id="{1639AC25-FB62-6BCD-BF06-11FEB5CB13D0}"/>
                </a:ext>
              </a:extLst>
            </p:cNvPr>
            <p:cNvSpPr>
              <a:spLocks noChangeShapeType="1"/>
            </p:cNvSpPr>
            <p:nvPr/>
          </p:nvSpPr>
          <p:spPr bwMode="auto">
            <a:xfrm>
              <a:off x="3016251"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 name="Line 21">
              <a:extLst>
                <a:ext uri="{FF2B5EF4-FFF2-40B4-BE49-F238E27FC236}">
                  <a16:creationId xmlns:a16="http://schemas.microsoft.com/office/drawing/2014/main" id="{AF734A05-E4E6-9E06-C997-138B83CB97FC}"/>
                </a:ext>
              </a:extLst>
            </p:cNvPr>
            <p:cNvSpPr>
              <a:spLocks noChangeShapeType="1"/>
            </p:cNvSpPr>
            <p:nvPr/>
          </p:nvSpPr>
          <p:spPr bwMode="auto">
            <a:xfrm>
              <a:off x="3430588"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 name="Line 22">
              <a:extLst>
                <a:ext uri="{FF2B5EF4-FFF2-40B4-BE49-F238E27FC236}">
                  <a16:creationId xmlns:a16="http://schemas.microsoft.com/office/drawing/2014/main" id="{B434045F-186C-42B2-5698-3B94FE6550C8}"/>
                </a:ext>
              </a:extLst>
            </p:cNvPr>
            <p:cNvSpPr>
              <a:spLocks noChangeShapeType="1"/>
            </p:cNvSpPr>
            <p:nvPr/>
          </p:nvSpPr>
          <p:spPr bwMode="auto">
            <a:xfrm>
              <a:off x="3844926"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 name="Line 23">
              <a:extLst>
                <a:ext uri="{FF2B5EF4-FFF2-40B4-BE49-F238E27FC236}">
                  <a16:creationId xmlns:a16="http://schemas.microsoft.com/office/drawing/2014/main" id="{E076A616-C6B5-3335-7487-6BAA19890ECC}"/>
                </a:ext>
              </a:extLst>
            </p:cNvPr>
            <p:cNvSpPr>
              <a:spLocks noChangeShapeType="1"/>
            </p:cNvSpPr>
            <p:nvPr/>
          </p:nvSpPr>
          <p:spPr bwMode="auto">
            <a:xfrm>
              <a:off x="4257676"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0" name="Line 24">
              <a:extLst>
                <a:ext uri="{FF2B5EF4-FFF2-40B4-BE49-F238E27FC236}">
                  <a16:creationId xmlns:a16="http://schemas.microsoft.com/office/drawing/2014/main" id="{C53733FB-1F40-5EB1-F19B-2A183AD99D4A}"/>
                </a:ext>
              </a:extLst>
            </p:cNvPr>
            <p:cNvSpPr>
              <a:spLocks noChangeShapeType="1"/>
            </p:cNvSpPr>
            <p:nvPr/>
          </p:nvSpPr>
          <p:spPr bwMode="auto">
            <a:xfrm>
              <a:off x="4672013"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1" name="Line 25">
              <a:extLst>
                <a:ext uri="{FF2B5EF4-FFF2-40B4-BE49-F238E27FC236}">
                  <a16:creationId xmlns:a16="http://schemas.microsoft.com/office/drawing/2014/main" id="{2547DA6D-22A7-EE24-EFCC-A8341D635027}"/>
                </a:ext>
              </a:extLst>
            </p:cNvPr>
            <p:cNvSpPr>
              <a:spLocks noChangeShapeType="1"/>
            </p:cNvSpPr>
            <p:nvPr/>
          </p:nvSpPr>
          <p:spPr bwMode="auto">
            <a:xfrm>
              <a:off x="5086351"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2" name="Line 26">
              <a:extLst>
                <a:ext uri="{FF2B5EF4-FFF2-40B4-BE49-F238E27FC236}">
                  <a16:creationId xmlns:a16="http://schemas.microsoft.com/office/drawing/2014/main" id="{B4DEC841-FC94-4932-B987-3DAD9A3ABEA0}"/>
                </a:ext>
              </a:extLst>
            </p:cNvPr>
            <p:cNvSpPr>
              <a:spLocks noChangeShapeType="1"/>
            </p:cNvSpPr>
            <p:nvPr/>
          </p:nvSpPr>
          <p:spPr bwMode="auto">
            <a:xfrm>
              <a:off x="5500688"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3" name="Line 27">
              <a:extLst>
                <a:ext uri="{FF2B5EF4-FFF2-40B4-BE49-F238E27FC236}">
                  <a16:creationId xmlns:a16="http://schemas.microsoft.com/office/drawing/2014/main" id="{497D3BD4-CB85-8449-169A-2793E4B66C42}"/>
                </a:ext>
              </a:extLst>
            </p:cNvPr>
            <p:cNvSpPr>
              <a:spLocks noChangeShapeType="1"/>
            </p:cNvSpPr>
            <p:nvPr/>
          </p:nvSpPr>
          <p:spPr bwMode="auto">
            <a:xfrm>
              <a:off x="5915026"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4" name="Line 28">
              <a:extLst>
                <a:ext uri="{FF2B5EF4-FFF2-40B4-BE49-F238E27FC236}">
                  <a16:creationId xmlns:a16="http://schemas.microsoft.com/office/drawing/2014/main" id="{C813E391-AD6B-24F8-A79D-DA893810DD50}"/>
                </a:ext>
              </a:extLst>
            </p:cNvPr>
            <p:cNvSpPr>
              <a:spLocks noChangeShapeType="1"/>
            </p:cNvSpPr>
            <p:nvPr/>
          </p:nvSpPr>
          <p:spPr bwMode="auto">
            <a:xfrm>
              <a:off x="6329363"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5" name="Line 29">
              <a:extLst>
                <a:ext uri="{FF2B5EF4-FFF2-40B4-BE49-F238E27FC236}">
                  <a16:creationId xmlns:a16="http://schemas.microsoft.com/office/drawing/2014/main" id="{69AC7299-DD3E-BE74-10D8-2871E9D6D9F9}"/>
                </a:ext>
              </a:extLst>
            </p:cNvPr>
            <p:cNvSpPr>
              <a:spLocks noChangeShapeType="1"/>
            </p:cNvSpPr>
            <p:nvPr/>
          </p:nvSpPr>
          <p:spPr bwMode="auto">
            <a:xfrm>
              <a:off x="6743701" y="1243014"/>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6" name="Rectangle 35">
              <a:extLst>
                <a:ext uri="{FF2B5EF4-FFF2-40B4-BE49-F238E27FC236}">
                  <a16:creationId xmlns:a16="http://schemas.microsoft.com/office/drawing/2014/main" id="{D197F530-3824-3AEB-5CC9-750A62CBCC8F}"/>
                </a:ext>
              </a:extLst>
            </p:cNvPr>
            <p:cNvSpPr>
              <a:spLocks noChangeArrowheads="1"/>
            </p:cNvSpPr>
            <p:nvPr/>
          </p:nvSpPr>
          <p:spPr bwMode="auto">
            <a:xfrm>
              <a:off x="2563813" y="45862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570375AE-7C20-5A2E-392D-2C3AF6B9EA98}"/>
                </a:ext>
              </a:extLst>
            </p:cNvPr>
            <p:cNvSpPr>
              <a:spLocks noChangeArrowheads="1"/>
            </p:cNvSpPr>
            <p:nvPr/>
          </p:nvSpPr>
          <p:spPr bwMode="auto">
            <a:xfrm>
              <a:off x="2925763" y="458628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5D43DC94-F0D5-0E63-E220-BC7D8A3AB9A6}"/>
                </a:ext>
              </a:extLst>
            </p:cNvPr>
            <p:cNvSpPr>
              <a:spLocks noChangeArrowheads="1"/>
            </p:cNvSpPr>
            <p:nvPr/>
          </p:nvSpPr>
          <p:spPr bwMode="auto">
            <a:xfrm>
              <a:off x="3346451" y="458628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0.4</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39" name="Rectangle 38">
              <a:extLst>
                <a:ext uri="{FF2B5EF4-FFF2-40B4-BE49-F238E27FC236}">
                  <a16:creationId xmlns:a16="http://schemas.microsoft.com/office/drawing/2014/main" id="{08BBD245-F636-B458-F4C3-ECFF893DA6DD}"/>
                </a:ext>
              </a:extLst>
            </p:cNvPr>
            <p:cNvSpPr>
              <a:spLocks noChangeArrowheads="1"/>
            </p:cNvSpPr>
            <p:nvPr/>
          </p:nvSpPr>
          <p:spPr bwMode="auto">
            <a:xfrm>
              <a:off x="3756026" y="458628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0.6</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3E033EB5-CD69-5164-B246-B0F254AF63DD}"/>
                </a:ext>
              </a:extLst>
            </p:cNvPr>
            <p:cNvSpPr>
              <a:spLocks noChangeArrowheads="1"/>
            </p:cNvSpPr>
            <p:nvPr/>
          </p:nvSpPr>
          <p:spPr bwMode="auto">
            <a:xfrm>
              <a:off x="4176713" y="458628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1" name="Rectangle 40">
              <a:extLst>
                <a:ext uri="{FF2B5EF4-FFF2-40B4-BE49-F238E27FC236}">
                  <a16:creationId xmlns:a16="http://schemas.microsoft.com/office/drawing/2014/main" id="{31FC9452-CB98-E0A6-0010-8628047AAA5B}"/>
                </a:ext>
              </a:extLst>
            </p:cNvPr>
            <p:cNvSpPr>
              <a:spLocks noChangeArrowheads="1"/>
            </p:cNvSpPr>
            <p:nvPr/>
          </p:nvSpPr>
          <p:spPr bwMode="auto">
            <a:xfrm>
              <a:off x="4633913" y="45862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2" name="Rectangle 41">
              <a:extLst>
                <a:ext uri="{FF2B5EF4-FFF2-40B4-BE49-F238E27FC236}">
                  <a16:creationId xmlns:a16="http://schemas.microsoft.com/office/drawing/2014/main" id="{B1757EA7-4822-7A26-205A-B0A23F9501A1}"/>
                </a:ext>
              </a:extLst>
            </p:cNvPr>
            <p:cNvSpPr>
              <a:spLocks noChangeArrowheads="1"/>
            </p:cNvSpPr>
            <p:nvPr/>
          </p:nvSpPr>
          <p:spPr bwMode="auto">
            <a:xfrm>
              <a:off x="4997451" y="458628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5E1A824E-DC99-C796-C2F2-8F1AA6C83E9C}"/>
                </a:ext>
              </a:extLst>
            </p:cNvPr>
            <p:cNvSpPr>
              <a:spLocks noChangeArrowheads="1"/>
            </p:cNvSpPr>
            <p:nvPr/>
          </p:nvSpPr>
          <p:spPr bwMode="auto">
            <a:xfrm>
              <a:off x="5416551" y="458628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1.4</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DBD85619-6A68-D47A-7670-B70DEE5CCF18}"/>
                </a:ext>
              </a:extLst>
            </p:cNvPr>
            <p:cNvSpPr>
              <a:spLocks noChangeArrowheads="1"/>
            </p:cNvSpPr>
            <p:nvPr/>
          </p:nvSpPr>
          <p:spPr bwMode="auto">
            <a:xfrm>
              <a:off x="5827713" y="458628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1.6</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D4EE759D-32D4-74BD-A8C9-E2FEC0C821DB}"/>
                </a:ext>
              </a:extLst>
            </p:cNvPr>
            <p:cNvSpPr>
              <a:spLocks noChangeArrowheads="1"/>
            </p:cNvSpPr>
            <p:nvPr/>
          </p:nvSpPr>
          <p:spPr bwMode="auto">
            <a:xfrm>
              <a:off x="6246813" y="458628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9741B6F5-91F5-3CC4-9DD2-A248FFD5BD1B}"/>
                </a:ext>
              </a:extLst>
            </p:cNvPr>
            <p:cNvSpPr>
              <a:spLocks noChangeArrowheads="1"/>
            </p:cNvSpPr>
            <p:nvPr/>
          </p:nvSpPr>
          <p:spPr bwMode="auto">
            <a:xfrm>
              <a:off x="6705601" y="45862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7" name="Line 41">
              <a:extLst>
                <a:ext uri="{FF2B5EF4-FFF2-40B4-BE49-F238E27FC236}">
                  <a16:creationId xmlns:a16="http://schemas.microsoft.com/office/drawing/2014/main" id="{B4D81C85-7C36-E1C2-90A0-3302D1B4F67E}"/>
                </a:ext>
              </a:extLst>
            </p:cNvPr>
            <p:cNvSpPr>
              <a:spLocks noChangeShapeType="1"/>
            </p:cNvSpPr>
            <p:nvPr/>
          </p:nvSpPr>
          <p:spPr bwMode="auto">
            <a:xfrm flipV="1">
              <a:off x="2601913" y="1243014"/>
              <a:ext cx="0" cy="327660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 name="Line 42">
              <a:extLst>
                <a:ext uri="{FF2B5EF4-FFF2-40B4-BE49-F238E27FC236}">
                  <a16:creationId xmlns:a16="http://schemas.microsoft.com/office/drawing/2014/main" id="{7C2308D1-C066-E85F-005C-E35D9CDC9541}"/>
                </a:ext>
              </a:extLst>
            </p:cNvPr>
            <p:cNvSpPr>
              <a:spLocks noChangeShapeType="1"/>
            </p:cNvSpPr>
            <p:nvPr/>
          </p:nvSpPr>
          <p:spPr bwMode="auto">
            <a:xfrm flipV="1">
              <a:off x="6743701" y="1243014"/>
              <a:ext cx="0" cy="327660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 name="Line 43">
              <a:extLst>
                <a:ext uri="{FF2B5EF4-FFF2-40B4-BE49-F238E27FC236}">
                  <a16:creationId xmlns:a16="http://schemas.microsoft.com/office/drawing/2014/main" id="{02DDFDA2-CF86-D732-B9B9-82286C2F73CF}"/>
                </a:ext>
              </a:extLst>
            </p:cNvPr>
            <p:cNvSpPr>
              <a:spLocks noChangeShapeType="1"/>
            </p:cNvSpPr>
            <p:nvPr/>
          </p:nvSpPr>
          <p:spPr bwMode="auto">
            <a:xfrm>
              <a:off x="2601913" y="45196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 name="Line 44">
              <a:extLst>
                <a:ext uri="{FF2B5EF4-FFF2-40B4-BE49-F238E27FC236}">
                  <a16:creationId xmlns:a16="http://schemas.microsoft.com/office/drawing/2014/main" id="{C6615F1E-9854-B00E-0BC8-60C521149F01}"/>
                </a:ext>
              </a:extLst>
            </p:cNvPr>
            <p:cNvSpPr>
              <a:spLocks noChangeShapeType="1"/>
            </p:cNvSpPr>
            <p:nvPr/>
          </p:nvSpPr>
          <p:spPr bwMode="auto">
            <a:xfrm>
              <a:off x="2601913" y="39735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 name="Line 45">
              <a:extLst>
                <a:ext uri="{FF2B5EF4-FFF2-40B4-BE49-F238E27FC236}">
                  <a16:creationId xmlns:a16="http://schemas.microsoft.com/office/drawing/2014/main" id="{0FCAF898-F280-A3D5-6A74-B9175970CE49}"/>
                </a:ext>
              </a:extLst>
            </p:cNvPr>
            <p:cNvSpPr>
              <a:spLocks noChangeShapeType="1"/>
            </p:cNvSpPr>
            <p:nvPr/>
          </p:nvSpPr>
          <p:spPr bwMode="auto">
            <a:xfrm>
              <a:off x="2601913" y="34274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 name="Line 46">
              <a:extLst>
                <a:ext uri="{FF2B5EF4-FFF2-40B4-BE49-F238E27FC236}">
                  <a16:creationId xmlns:a16="http://schemas.microsoft.com/office/drawing/2014/main" id="{B1326F4B-00B9-A1CB-2D5F-0DEEF4B7147A}"/>
                </a:ext>
              </a:extLst>
            </p:cNvPr>
            <p:cNvSpPr>
              <a:spLocks noChangeShapeType="1"/>
            </p:cNvSpPr>
            <p:nvPr/>
          </p:nvSpPr>
          <p:spPr bwMode="auto">
            <a:xfrm>
              <a:off x="2601913" y="28813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 name="Line 47">
              <a:extLst>
                <a:ext uri="{FF2B5EF4-FFF2-40B4-BE49-F238E27FC236}">
                  <a16:creationId xmlns:a16="http://schemas.microsoft.com/office/drawing/2014/main" id="{7272AE14-93DA-13A4-941E-47700A28DFDB}"/>
                </a:ext>
              </a:extLst>
            </p:cNvPr>
            <p:cNvSpPr>
              <a:spLocks noChangeShapeType="1"/>
            </p:cNvSpPr>
            <p:nvPr/>
          </p:nvSpPr>
          <p:spPr bwMode="auto">
            <a:xfrm>
              <a:off x="2601913" y="23352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 name="Line 48">
              <a:extLst>
                <a:ext uri="{FF2B5EF4-FFF2-40B4-BE49-F238E27FC236}">
                  <a16:creationId xmlns:a16="http://schemas.microsoft.com/office/drawing/2014/main" id="{19E89C85-F29E-535C-889F-CF5835654983}"/>
                </a:ext>
              </a:extLst>
            </p:cNvPr>
            <p:cNvSpPr>
              <a:spLocks noChangeShapeType="1"/>
            </p:cNvSpPr>
            <p:nvPr/>
          </p:nvSpPr>
          <p:spPr bwMode="auto">
            <a:xfrm>
              <a:off x="2601913" y="17891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 name="Line 49">
              <a:extLst>
                <a:ext uri="{FF2B5EF4-FFF2-40B4-BE49-F238E27FC236}">
                  <a16:creationId xmlns:a16="http://schemas.microsoft.com/office/drawing/2014/main" id="{135A169E-6F70-2094-6313-481A9264211A}"/>
                </a:ext>
              </a:extLst>
            </p:cNvPr>
            <p:cNvSpPr>
              <a:spLocks noChangeShapeType="1"/>
            </p:cNvSpPr>
            <p:nvPr/>
          </p:nvSpPr>
          <p:spPr bwMode="auto">
            <a:xfrm>
              <a:off x="2601913" y="12430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 name="Line 50">
              <a:extLst>
                <a:ext uri="{FF2B5EF4-FFF2-40B4-BE49-F238E27FC236}">
                  <a16:creationId xmlns:a16="http://schemas.microsoft.com/office/drawing/2014/main" id="{877A2B46-5530-B3ED-DA22-375FC7FAC345}"/>
                </a:ext>
              </a:extLst>
            </p:cNvPr>
            <p:cNvSpPr>
              <a:spLocks noChangeShapeType="1"/>
            </p:cNvSpPr>
            <p:nvPr/>
          </p:nvSpPr>
          <p:spPr bwMode="auto">
            <a:xfrm flipH="1">
              <a:off x="6702426" y="45196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 name="Line 51">
              <a:extLst>
                <a:ext uri="{FF2B5EF4-FFF2-40B4-BE49-F238E27FC236}">
                  <a16:creationId xmlns:a16="http://schemas.microsoft.com/office/drawing/2014/main" id="{7101E965-F389-2AC2-340D-02EE323BCA86}"/>
                </a:ext>
              </a:extLst>
            </p:cNvPr>
            <p:cNvSpPr>
              <a:spLocks noChangeShapeType="1"/>
            </p:cNvSpPr>
            <p:nvPr/>
          </p:nvSpPr>
          <p:spPr bwMode="auto">
            <a:xfrm flipH="1">
              <a:off x="6702426" y="39735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 name="Line 52">
              <a:extLst>
                <a:ext uri="{FF2B5EF4-FFF2-40B4-BE49-F238E27FC236}">
                  <a16:creationId xmlns:a16="http://schemas.microsoft.com/office/drawing/2014/main" id="{3A6C0128-8DB6-28C3-91C3-3E1E5B10CA99}"/>
                </a:ext>
              </a:extLst>
            </p:cNvPr>
            <p:cNvSpPr>
              <a:spLocks noChangeShapeType="1"/>
            </p:cNvSpPr>
            <p:nvPr/>
          </p:nvSpPr>
          <p:spPr bwMode="auto">
            <a:xfrm flipH="1">
              <a:off x="6702426" y="34274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 name="Line 53">
              <a:extLst>
                <a:ext uri="{FF2B5EF4-FFF2-40B4-BE49-F238E27FC236}">
                  <a16:creationId xmlns:a16="http://schemas.microsoft.com/office/drawing/2014/main" id="{DB32F404-7E71-38A6-4850-C0FD73452642}"/>
                </a:ext>
              </a:extLst>
            </p:cNvPr>
            <p:cNvSpPr>
              <a:spLocks noChangeShapeType="1"/>
            </p:cNvSpPr>
            <p:nvPr/>
          </p:nvSpPr>
          <p:spPr bwMode="auto">
            <a:xfrm flipH="1">
              <a:off x="6702426" y="28813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 name="Line 54">
              <a:extLst>
                <a:ext uri="{FF2B5EF4-FFF2-40B4-BE49-F238E27FC236}">
                  <a16:creationId xmlns:a16="http://schemas.microsoft.com/office/drawing/2014/main" id="{8ECA3488-9151-0E1F-1DF5-E50A1A04F27C}"/>
                </a:ext>
              </a:extLst>
            </p:cNvPr>
            <p:cNvSpPr>
              <a:spLocks noChangeShapeType="1"/>
            </p:cNvSpPr>
            <p:nvPr/>
          </p:nvSpPr>
          <p:spPr bwMode="auto">
            <a:xfrm flipH="1">
              <a:off x="6702426" y="23352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 name="Line 55">
              <a:extLst>
                <a:ext uri="{FF2B5EF4-FFF2-40B4-BE49-F238E27FC236}">
                  <a16:creationId xmlns:a16="http://schemas.microsoft.com/office/drawing/2014/main" id="{2EEBEA2C-B50E-8D15-5B45-423674ADBDC7}"/>
                </a:ext>
              </a:extLst>
            </p:cNvPr>
            <p:cNvSpPr>
              <a:spLocks noChangeShapeType="1"/>
            </p:cNvSpPr>
            <p:nvPr/>
          </p:nvSpPr>
          <p:spPr bwMode="auto">
            <a:xfrm flipH="1">
              <a:off x="6702426" y="17891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 name="Line 56">
              <a:extLst>
                <a:ext uri="{FF2B5EF4-FFF2-40B4-BE49-F238E27FC236}">
                  <a16:creationId xmlns:a16="http://schemas.microsoft.com/office/drawing/2014/main" id="{6F32F0BB-475B-8F47-3A91-8CC5DE039012}"/>
                </a:ext>
              </a:extLst>
            </p:cNvPr>
            <p:cNvSpPr>
              <a:spLocks noChangeShapeType="1"/>
            </p:cNvSpPr>
            <p:nvPr/>
          </p:nvSpPr>
          <p:spPr bwMode="auto">
            <a:xfrm flipH="1">
              <a:off x="6702426" y="1243014"/>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 name="Rectangle 62">
              <a:extLst>
                <a:ext uri="{FF2B5EF4-FFF2-40B4-BE49-F238E27FC236}">
                  <a16:creationId xmlns:a16="http://schemas.microsoft.com/office/drawing/2014/main" id="{F99C522A-EB4C-2B62-9C56-439E9C3A7576}"/>
                </a:ext>
              </a:extLst>
            </p:cNvPr>
            <p:cNvSpPr>
              <a:spLocks noChangeArrowheads="1"/>
            </p:cNvSpPr>
            <p:nvPr/>
          </p:nvSpPr>
          <p:spPr bwMode="auto">
            <a:xfrm>
              <a:off x="2283258" y="4421766"/>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-0.2</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64" name="Rectangle 63">
              <a:extLst>
                <a:ext uri="{FF2B5EF4-FFF2-40B4-BE49-F238E27FC236}">
                  <a16:creationId xmlns:a16="http://schemas.microsoft.com/office/drawing/2014/main" id="{3E547611-4F62-7BFB-16A6-F6E02E29EADF}"/>
                </a:ext>
              </a:extLst>
            </p:cNvPr>
            <p:cNvSpPr>
              <a:spLocks noChangeArrowheads="1"/>
            </p:cNvSpPr>
            <p:nvPr/>
          </p:nvSpPr>
          <p:spPr bwMode="auto">
            <a:xfrm>
              <a:off x="2426133" y="386686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65" name="Rectangle 64">
              <a:extLst>
                <a:ext uri="{FF2B5EF4-FFF2-40B4-BE49-F238E27FC236}">
                  <a16:creationId xmlns:a16="http://schemas.microsoft.com/office/drawing/2014/main" id="{FB0AE8A4-B68C-A322-9BC5-8C890BD1D974}"/>
                </a:ext>
              </a:extLst>
            </p:cNvPr>
            <p:cNvSpPr>
              <a:spLocks noChangeArrowheads="1"/>
            </p:cNvSpPr>
            <p:nvPr/>
          </p:nvSpPr>
          <p:spPr bwMode="auto">
            <a:xfrm>
              <a:off x="2321358" y="3332741"/>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66" name="Rectangle 65">
              <a:extLst>
                <a:ext uri="{FF2B5EF4-FFF2-40B4-BE49-F238E27FC236}">
                  <a16:creationId xmlns:a16="http://schemas.microsoft.com/office/drawing/2014/main" id="{528C8F39-E40A-140E-2870-C17B45999FF4}"/>
                </a:ext>
              </a:extLst>
            </p:cNvPr>
            <p:cNvSpPr>
              <a:spLocks noChangeArrowheads="1"/>
            </p:cNvSpPr>
            <p:nvPr/>
          </p:nvSpPr>
          <p:spPr bwMode="auto">
            <a:xfrm>
              <a:off x="2321358" y="2777837"/>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0.4</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0B0CDB46-B433-7E7F-DD7D-DF2819E6F1AD}"/>
                </a:ext>
              </a:extLst>
            </p:cNvPr>
            <p:cNvSpPr>
              <a:spLocks noChangeArrowheads="1"/>
            </p:cNvSpPr>
            <p:nvPr/>
          </p:nvSpPr>
          <p:spPr bwMode="auto">
            <a:xfrm>
              <a:off x="2321358" y="2234191"/>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0.6</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68" name="Rectangle 67">
              <a:extLst>
                <a:ext uri="{FF2B5EF4-FFF2-40B4-BE49-F238E27FC236}">
                  <a16:creationId xmlns:a16="http://schemas.microsoft.com/office/drawing/2014/main" id="{4F41373F-50C2-C755-1162-DDBE10144F25}"/>
                </a:ext>
              </a:extLst>
            </p:cNvPr>
            <p:cNvSpPr>
              <a:spLocks noChangeArrowheads="1"/>
            </p:cNvSpPr>
            <p:nvPr/>
          </p:nvSpPr>
          <p:spPr bwMode="auto">
            <a:xfrm>
              <a:off x="2321358" y="1679287"/>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0.8</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69" name="Rectangle 68">
              <a:extLst>
                <a:ext uri="{FF2B5EF4-FFF2-40B4-BE49-F238E27FC236}">
                  <a16:creationId xmlns:a16="http://schemas.microsoft.com/office/drawing/2014/main" id="{09183E79-26CA-786E-5874-8ADE0DEB2EE7}"/>
                </a:ext>
              </a:extLst>
            </p:cNvPr>
            <p:cNvSpPr>
              <a:spLocks noChangeArrowheads="1"/>
            </p:cNvSpPr>
            <p:nvPr/>
          </p:nvSpPr>
          <p:spPr bwMode="auto">
            <a:xfrm>
              <a:off x="2426133" y="114675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1</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0" name="Freeform 64">
              <a:extLst>
                <a:ext uri="{FF2B5EF4-FFF2-40B4-BE49-F238E27FC236}">
                  <a16:creationId xmlns:a16="http://schemas.microsoft.com/office/drawing/2014/main" id="{BA2A6002-169C-9B25-374E-C31B19BBACFD}"/>
                </a:ext>
              </a:extLst>
            </p:cNvPr>
            <p:cNvSpPr>
              <a:spLocks/>
            </p:cNvSpPr>
            <p:nvPr/>
          </p:nvSpPr>
          <p:spPr bwMode="auto">
            <a:xfrm>
              <a:off x="2601913" y="1243014"/>
              <a:ext cx="4141788" cy="2935288"/>
            </a:xfrm>
            <a:custGeom>
              <a:avLst/>
              <a:gdLst>
                <a:gd name="T0" fmla="*/ 0 w 2609"/>
                <a:gd name="T1" fmla="*/ 0 h 1849"/>
                <a:gd name="T2" fmla="*/ 52 w 2609"/>
                <a:gd name="T3" fmla="*/ 67 h 1849"/>
                <a:gd name="T4" fmla="*/ 104 w 2609"/>
                <a:gd name="T5" fmla="*/ 137 h 1849"/>
                <a:gd name="T6" fmla="*/ 156 w 2609"/>
                <a:gd name="T7" fmla="*/ 209 h 1849"/>
                <a:gd name="T8" fmla="*/ 209 w 2609"/>
                <a:gd name="T9" fmla="*/ 284 h 1849"/>
                <a:gd name="T10" fmla="*/ 261 w 2609"/>
                <a:gd name="T11" fmla="*/ 360 h 1849"/>
                <a:gd name="T12" fmla="*/ 313 w 2609"/>
                <a:gd name="T13" fmla="*/ 438 h 1849"/>
                <a:gd name="T14" fmla="*/ 365 w 2609"/>
                <a:gd name="T15" fmla="*/ 517 h 1849"/>
                <a:gd name="T16" fmla="*/ 418 w 2609"/>
                <a:gd name="T17" fmla="*/ 598 h 1849"/>
                <a:gd name="T18" fmla="*/ 469 w 2609"/>
                <a:gd name="T19" fmla="*/ 679 h 1849"/>
                <a:gd name="T20" fmla="*/ 522 w 2609"/>
                <a:gd name="T21" fmla="*/ 761 h 1849"/>
                <a:gd name="T22" fmla="*/ 574 w 2609"/>
                <a:gd name="T23" fmla="*/ 841 h 1849"/>
                <a:gd name="T24" fmla="*/ 626 w 2609"/>
                <a:gd name="T25" fmla="*/ 922 h 1849"/>
                <a:gd name="T26" fmla="*/ 678 w 2609"/>
                <a:gd name="T27" fmla="*/ 1001 h 1849"/>
                <a:gd name="T28" fmla="*/ 731 w 2609"/>
                <a:gd name="T29" fmla="*/ 1079 h 1849"/>
                <a:gd name="T30" fmla="*/ 783 w 2609"/>
                <a:gd name="T31" fmla="*/ 1155 h 1849"/>
                <a:gd name="T32" fmla="*/ 835 w 2609"/>
                <a:gd name="T33" fmla="*/ 1228 h 1849"/>
                <a:gd name="T34" fmla="*/ 887 w 2609"/>
                <a:gd name="T35" fmla="*/ 1298 h 1849"/>
                <a:gd name="T36" fmla="*/ 939 w 2609"/>
                <a:gd name="T37" fmla="*/ 1365 h 1849"/>
                <a:gd name="T38" fmla="*/ 991 w 2609"/>
                <a:gd name="T39" fmla="*/ 1429 h 1849"/>
                <a:gd name="T40" fmla="*/ 1043 w 2609"/>
                <a:gd name="T41" fmla="*/ 1488 h 1849"/>
                <a:gd name="T42" fmla="*/ 1096 w 2609"/>
                <a:gd name="T43" fmla="*/ 1544 h 1849"/>
                <a:gd name="T44" fmla="*/ 1148 w 2609"/>
                <a:gd name="T45" fmla="*/ 1595 h 1849"/>
                <a:gd name="T46" fmla="*/ 1200 w 2609"/>
                <a:gd name="T47" fmla="*/ 1641 h 1849"/>
                <a:gd name="T48" fmla="*/ 1252 w 2609"/>
                <a:gd name="T49" fmla="*/ 1683 h 1849"/>
                <a:gd name="T50" fmla="*/ 1304 w 2609"/>
                <a:gd name="T51" fmla="*/ 1720 h 1849"/>
                <a:gd name="T52" fmla="*/ 1356 w 2609"/>
                <a:gd name="T53" fmla="*/ 1752 h 1849"/>
                <a:gd name="T54" fmla="*/ 1409 w 2609"/>
                <a:gd name="T55" fmla="*/ 1779 h 1849"/>
                <a:gd name="T56" fmla="*/ 1461 w 2609"/>
                <a:gd name="T57" fmla="*/ 1801 h 1849"/>
                <a:gd name="T58" fmla="*/ 1513 w 2609"/>
                <a:gd name="T59" fmla="*/ 1819 h 1849"/>
                <a:gd name="T60" fmla="*/ 1565 w 2609"/>
                <a:gd name="T61" fmla="*/ 1832 h 1849"/>
                <a:gd name="T62" fmla="*/ 1618 w 2609"/>
                <a:gd name="T63" fmla="*/ 1841 h 1849"/>
                <a:gd name="T64" fmla="*/ 1670 w 2609"/>
                <a:gd name="T65" fmla="*/ 1847 h 1849"/>
                <a:gd name="T66" fmla="*/ 1722 w 2609"/>
                <a:gd name="T67" fmla="*/ 1849 h 1849"/>
                <a:gd name="T68" fmla="*/ 1774 w 2609"/>
                <a:gd name="T69" fmla="*/ 1847 h 1849"/>
                <a:gd name="T70" fmla="*/ 1826 w 2609"/>
                <a:gd name="T71" fmla="*/ 1842 h 1849"/>
                <a:gd name="T72" fmla="*/ 1878 w 2609"/>
                <a:gd name="T73" fmla="*/ 1835 h 1849"/>
                <a:gd name="T74" fmla="*/ 1930 w 2609"/>
                <a:gd name="T75" fmla="*/ 1826 h 1849"/>
                <a:gd name="T76" fmla="*/ 1983 w 2609"/>
                <a:gd name="T77" fmla="*/ 1816 h 1849"/>
                <a:gd name="T78" fmla="*/ 2035 w 2609"/>
                <a:gd name="T79" fmla="*/ 1804 h 1849"/>
                <a:gd name="T80" fmla="*/ 2087 w 2609"/>
                <a:gd name="T81" fmla="*/ 1792 h 1849"/>
                <a:gd name="T82" fmla="*/ 2139 w 2609"/>
                <a:gd name="T83" fmla="*/ 1779 h 1849"/>
                <a:gd name="T84" fmla="*/ 2191 w 2609"/>
                <a:gd name="T85" fmla="*/ 1767 h 1849"/>
                <a:gd name="T86" fmla="*/ 2243 w 2609"/>
                <a:gd name="T87" fmla="*/ 1755 h 1849"/>
                <a:gd name="T88" fmla="*/ 2296 w 2609"/>
                <a:gd name="T89" fmla="*/ 1745 h 1849"/>
                <a:gd name="T90" fmla="*/ 2348 w 2609"/>
                <a:gd name="T91" fmla="*/ 1735 h 1849"/>
                <a:gd name="T92" fmla="*/ 2400 w 2609"/>
                <a:gd name="T93" fmla="*/ 1728 h 1849"/>
                <a:gd name="T94" fmla="*/ 2452 w 2609"/>
                <a:gd name="T95" fmla="*/ 1722 h 1849"/>
                <a:gd name="T96" fmla="*/ 2505 w 2609"/>
                <a:gd name="T97" fmla="*/ 1719 h 1849"/>
                <a:gd name="T98" fmla="*/ 2557 w 2609"/>
                <a:gd name="T99" fmla="*/ 1718 h 1849"/>
                <a:gd name="T100" fmla="*/ 2609 w 2609"/>
                <a:gd name="T101" fmla="*/ 172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9" h="1849">
                  <a:moveTo>
                    <a:pt x="0" y="0"/>
                  </a:moveTo>
                  <a:lnTo>
                    <a:pt x="52" y="67"/>
                  </a:lnTo>
                  <a:lnTo>
                    <a:pt x="104" y="137"/>
                  </a:lnTo>
                  <a:lnTo>
                    <a:pt x="156" y="209"/>
                  </a:lnTo>
                  <a:lnTo>
                    <a:pt x="209" y="284"/>
                  </a:lnTo>
                  <a:lnTo>
                    <a:pt x="261" y="360"/>
                  </a:lnTo>
                  <a:lnTo>
                    <a:pt x="313" y="438"/>
                  </a:lnTo>
                  <a:lnTo>
                    <a:pt x="365" y="517"/>
                  </a:lnTo>
                  <a:lnTo>
                    <a:pt x="418" y="598"/>
                  </a:lnTo>
                  <a:lnTo>
                    <a:pt x="469" y="679"/>
                  </a:lnTo>
                  <a:lnTo>
                    <a:pt x="522" y="761"/>
                  </a:lnTo>
                  <a:lnTo>
                    <a:pt x="574" y="841"/>
                  </a:lnTo>
                  <a:lnTo>
                    <a:pt x="626" y="922"/>
                  </a:lnTo>
                  <a:lnTo>
                    <a:pt x="678" y="1001"/>
                  </a:lnTo>
                  <a:lnTo>
                    <a:pt x="731" y="1079"/>
                  </a:lnTo>
                  <a:lnTo>
                    <a:pt x="783" y="1155"/>
                  </a:lnTo>
                  <a:lnTo>
                    <a:pt x="835" y="1228"/>
                  </a:lnTo>
                  <a:lnTo>
                    <a:pt x="887" y="1298"/>
                  </a:lnTo>
                  <a:lnTo>
                    <a:pt x="939" y="1365"/>
                  </a:lnTo>
                  <a:lnTo>
                    <a:pt x="991" y="1429"/>
                  </a:lnTo>
                  <a:lnTo>
                    <a:pt x="1043" y="1488"/>
                  </a:lnTo>
                  <a:lnTo>
                    <a:pt x="1096" y="1544"/>
                  </a:lnTo>
                  <a:lnTo>
                    <a:pt x="1148" y="1595"/>
                  </a:lnTo>
                  <a:lnTo>
                    <a:pt x="1200" y="1641"/>
                  </a:lnTo>
                  <a:lnTo>
                    <a:pt x="1252" y="1683"/>
                  </a:lnTo>
                  <a:lnTo>
                    <a:pt x="1304" y="1720"/>
                  </a:lnTo>
                  <a:lnTo>
                    <a:pt x="1356" y="1752"/>
                  </a:lnTo>
                  <a:lnTo>
                    <a:pt x="1409" y="1779"/>
                  </a:lnTo>
                  <a:lnTo>
                    <a:pt x="1461" y="1801"/>
                  </a:lnTo>
                  <a:lnTo>
                    <a:pt x="1513" y="1819"/>
                  </a:lnTo>
                  <a:lnTo>
                    <a:pt x="1565" y="1832"/>
                  </a:lnTo>
                  <a:lnTo>
                    <a:pt x="1618" y="1841"/>
                  </a:lnTo>
                  <a:lnTo>
                    <a:pt x="1670" y="1847"/>
                  </a:lnTo>
                  <a:lnTo>
                    <a:pt x="1722" y="1849"/>
                  </a:lnTo>
                  <a:lnTo>
                    <a:pt x="1774" y="1847"/>
                  </a:lnTo>
                  <a:lnTo>
                    <a:pt x="1826" y="1842"/>
                  </a:lnTo>
                  <a:lnTo>
                    <a:pt x="1878" y="1835"/>
                  </a:lnTo>
                  <a:lnTo>
                    <a:pt x="1930" y="1826"/>
                  </a:lnTo>
                  <a:lnTo>
                    <a:pt x="1983" y="1816"/>
                  </a:lnTo>
                  <a:lnTo>
                    <a:pt x="2035" y="1804"/>
                  </a:lnTo>
                  <a:lnTo>
                    <a:pt x="2087" y="1792"/>
                  </a:lnTo>
                  <a:lnTo>
                    <a:pt x="2139" y="1779"/>
                  </a:lnTo>
                  <a:lnTo>
                    <a:pt x="2191" y="1767"/>
                  </a:lnTo>
                  <a:lnTo>
                    <a:pt x="2243" y="1755"/>
                  </a:lnTo>
                  <a:lnTo>
                    <a:pt x="2296" y="1745"/>
                  </a:lnTo>
                  <a:lnTo>
                    <a:pt x="2348" y="1735"/>
                  </a:lnTo>
                  <a:lnTo>
                    <a:pt x="2400" y="1728"/>
                  </a:lnTo>
                  <a:lnTo>
                    <a:pt x="2452" y="1722"/>
                  </a:lnTo>
                  <a:lnTo>
                    <a:pt x="2505" y="1719"/>
                  </a:lnTo>
                  <a:lnTo>
                    <a:pt x="2557" y="1718"/>
                  </a:lnTo>
                  <a:lnTo>
                    <a:pt x="2609" y="1720"/>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1" name="Freeform 65">
              <a:extLst>
                <a:ext uri="{FF2B5EF4-FFF2-40B4-BE49-F238E27FC236}">
                  <a16:creationId xmlns:a16="http://schemas.microsoft.com/office/drawing/2014/main" id="{3EE3EAF6-DAD4-E788-5B8E-AA77CBDB1713}"/>
                </a:ext>
              </a:extLst>
            </p:cNvPr>
            <p:cNvSpPr>
              <a:spLocks/>
            </p:cNvSpPr>
            <p:nvPr/>
          </p:nvSpPr>
          <p:spPr bwMode="auto">
            <a:xfrm>
              <a:off x="2601913" y="1243014"/>
              <a:ext cx="4141788" cy="2730500"/>
            </a:xfrm>
            <a:custGeom>
              <a:avLst/>
              <a:gdLst>
                <a:gd name="T0" fmla="*/ 0 w 2609"/>
                <a:gd name="T1" fmla="*/ 1720 h 1720"/>
                <a:gd name="T2" fmla="*/ 52 w 2609"/>
                <a:gd name="T3" fmla="*/ 1655 h 1720"/>
                <a:gd name="T4" fmla="*/ 104 w 2609"/>
                <a:gd name="T5" fmla="*/ 1585 h 1720"/>
                <a:gd name="T6" fmla="*/ 156 w 2609"/>
                <a:gd name="T7" fmla="*/ 1509 h 1720"/>
                <a:gd name="T8" fmla="*/ 209 w 2609"/>
                <a:gd name="T9" fmla="*/ 1429 h 1720"/>
                <a:gd name="T10" fmla="*/ 261 w 2609"/>
                <a:gd name="T11" fmla="*/ 1345 h 1720"/>
                <a:gd name="T12" fmla="*/ 313 w 2609"/>
                <a:gd name="T13" fmla="*/ 1258 h 1720"/>
                <a:gd name="T14" fmla="*/ 365 w 2609"/>
                <a:gd name="T15" fmla="*/ 1167 h 1720"/>
                <a:gd name="T16" fmla="*/ 418 w 2609"/>
                <a:gd name="T17" fmla="*/ 1075 h 1720"/>
                <a:gd name="T18" fmla="*/ 469 w 2609"/>
                <a:gd name="T19" fmla="*/ 982 h 1720"/>
                <a:gd name="T20" fmla="*/ 522 w 2609"/>
                <a:gd name="T21" fmla="*/ 888 h 1720"/>
                <a:gd name="T22" fmla="*/ 574 w 2609"/>
                <a:gd name="T23" fmla="*/ 794 h 1720"/>
                <a:gd name="T24" fmla="*/ 626 w 2609"/>
                <a:gd name="T25" fmla="*/ 703 h 1720"/>
                <a:gd name="T26" fmla="*/ 678 w 2609"/>
                <a:gd name="T27" fmla="*/ 613 h 1720"/>
                <a:gd name="T28" fmla="*/ 731 w 2609"/>
                <a:gd name="T29" fmla="*/ 526 h 1720"/>
                <a:gd name="T30" fmla="*/ 783 w 2609"/>
                <a:gd name="T31" fmla="*/ 444 h 1720"/>
                <a:gd name="T32" fmla="*/ 835 w 2609"/>
                <a:gd name="T33" fmla="*/ 366 h 1720"/>
                <a:gd name="T34" fmla="*/ 887 w 2609"/>
                <a:gd name="T35" fmla="*/ 294 h 1720"/>
                <a:gd name="T36" fmla="*/ 939 w 2609"/>
                <a:gd name="T37" fmla="*/ 228 h 1720"/>
                <a:gd name="T38" fmla="*/ 991 w 2609"/>
                <a:gd name="T39" fmla="*/ 170 h 1720"/>
                <a:gd name="T40" fmla="*/ 1043 w 2609"/>
                <a:gd name="T41" fmla="*/ 119 h 1720"/>
                <a:gd name="T42" fmla="*/ 1096 w 2609"/>
                <a:gd name="T43" fmla="*/ 77 h 1720"/>
                <a:gd name="T44" fmla="*/ 1148 w 2609"/>
                <a:gd name="T45" fmla="*/ 44 h 1720"/>
                <a:gd name="T46" fmla="*/ 1200 w 2609"/>
                <a:gd name="T47" fmla="*/ 20 h 1720"/>
                <a:gd name="T48" fmla="*/ 1252 w 2609"/>
                <a:gd name="T49" fmla="*/ 5 h 1720"/>
                <a:gd name="T50" fmla="*/ 1304 w 2609"/>
                <a:gd name="T51" fmla="*/ 0 h 1720"/>
                <a:gd name="T52" fmla="*/ 1356 w 2609"/>
                <a:gd name="T53" fmla="*/ 5 h 1720"/>
                <a:gd name="T54" fmla="*/ 1409 w 2609"/>
                <a:gd name="T55" fmla="*/ 20 h 1720"/>
                <a:gd name="T56" fmla="*/ 1461 w 2609"/>
                <a:gd name="T57" fmla="*/ 44 h 1720"/>
                <a:gd name="T58" fmla="*/ 1513 w 2609"/>
                <a:gd name="T59" fmla="*/ 77 h 1720"/>
                <a:gd name="T60" fmla="*/ 1565 w 2609"/>
                <a:gd name="T61" fmla="*/ 119 h 1720"/>
                <a:gd name="T62" fmla="*/ 1618 w 2609"/>
                <a:gd name="T63" fmla="*/ 170 h 1720"/>
                <a:gd name="T64" fmla="*/ 1670 w 2609"/>
                <a:gd name="T65" fmla="*/ 228 h 1720"/>
                <a:gd name="T66" fmla="*/ 1722 w 2609"/>
                <a:gd name="T67" fmla="*/ 294 h 1720"/>
                <a:gd name="T68" fmla="*/ 1774 w 2609"/>
                <a:gd name="T69" fmla="*/ 366 h 1720"/>
                <a:gd name="T70" fmla="*/ 1826 w 2609"/>
                <a:gd name="T71" fmla="*/ 444 h 1720"/>
                <a:gd name="T72" fmla="*/ 1878 w 2609"/>
                <a:gd name="T73" fmla="*/ 526 h 1720"/>
                <a:gd name="T74" fmla="*/ 1930 w 2609"/>
                <a:gd name="T75" fmla="*/ 613 h 1720"/>
                <a:gd name="T76" fmla="*/ 1983 w 2609"/>
                <a:gd name="T77" fmla="*/ 703 h 1720"/>
                <a:gd name="T78" fmla="*/ 2035 w 2609"/>
                <a:gd name="T79" fmla="*/ 794 h 1720"/>
                <a:gd name="T80" fmla="*/ 2087 w 2609"/>
                <a:gd name="T81" fmla="*/ 888 h 1720"/>
                <a:gd name="T82" fmla="*/ 2139 w 2609"/>
                <a:gd name="T83" fmla="*/ 982 h 1720"/>
                <a:gd name="T84" fmla="*/ 2191 w 2609"/>
                <a:gd name="T85" fmla="*/ 1075 h 1720"/>
                <a:gd name="T86" fmla="*/ 2243 w 2609"/>
                <a:gd name="T87" fmla="*/ 1167 h 1720"/>
                <a:gd name="T88" fmla="*/ 2296 w 2609"/>
                <a:gd name="T89" fmla="*/ 1258 h 1720"/>
                <a:gd name="T90" fmla="*/ 2348 w 2609"/>
                <a:gd name="T91" fmla="*/ 1345 h 1720"/>
                <a:gd name="T92" fmla="*/ 2400 w 2609"/>
                <a:gd name="T93" fmla="*/ 1429 h 1720"/>
                <a:gd name="T94" fmla="*/ 2452 w 2609"/>
                <a:gd name="T95" fmla="*/ 1509 h 1720"/>
                <a:gd name="T96" fmla="*/ 2505 w 2609"/>
                <a:gd name="T97" fmla="*/ 1585 h 1720"/>
                <a:gd name="T98" fmla="*/ 2557 w 2609"/>
                <a:gd name="T99" fmla="*/ 1655 h 1720"/>
                <a:gd name="T100" fmla="*/ 2609 w 2609"/>
                <a:gd name="T101" fmla="*/ 172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9" h="1720">
                  <a:moveTo>
                    <a:pt x="0" y="1720"/>
                  </a:moveTo>
                  <a:lnTo>
                    <a:pt x="52" y="1655"/>
                  </a:lnTo>
                  <a:lnTo>
                    <a:pt x="104" y="1585"/>
                  </a:lnTo>
                  <a:lnTo>
                    <a:pt x="156" y="1509"/>
                  </a:lnTo>
                  <a:lnTo>
                    <a:pt x="209" y="1429"/>
                  </a:lnTo>
                  <a:lnTo>
                    <a:pt x="261" y="1345"/>
                  </a:lnTo>
                  <a:lnTo>
                    <a:pt x="313" y="1258"/>
                  </a:lnTo>
                  <a:lnTo>
                    <a:pt x="365" y="1167"/>
                  </a:lnTo>
                  <a:lnTo>
                    <a:pt x="418" y="1075"/>
                  </a:lnTo>
                  <a:lnTo>
                    <a:pt x="469" y="982"/>
                  </a:lnTo>
                  <a:lnTo>
                    <a:pt x="522" y="888"/>
                  </a:lnTo>
                  <a:lnTo>
                    <a:pt x="574" y="794"/>
                  </a:lnTo>
                  <a:lnTo>
                    <a:pt x="626" y="703"/>
                  </a:lnTo>
                  <a:lnTo>
                    <a:pt x="678" y="613"/>
                  </a:lnTo>
                  <a:lnTo>
                    <a:pt x="731" y="526"/>
                  </a:lnTo>
                  <a:lnTo>
                    <a:pt x="783" y="444"/>
                  </a:lnTo>
                  <a:lnTo>
                    <a:pt x="835" y="366"/>
                  </a:lnTo>
                  <a:lnTo>
                    <a:pt x="887" y="294"/>
                  </a:lnTo>
                  <a:lnTo>
                    <a:pt x="939" y="228"/>
                  </a:lnTo>
                  <a:lnTo>
                    <a:pt x="991" y="170"/>
                  </a:lnTo>
                  <a:lnTo>
                    <a:pt x="1043" y="119"/>
                  </a:lnTo>
                  <a:lnTo>
                    <a:pt x="1096" y="77"/>
                  </a:lnTo>
                  <a:lnTo>
                    <a:pt x="1148" y="44"/>
                  </a:lnTo>
                  <a:lnTo>
                    <a:pt x="1200" y="20"/>
                  </a:lnTo>
                  <a:lnTo>
                    <a:pt x="1252" y="5"/>
                  </a:lnTo>
                  <a:lnTo>
                    <a:pt x="1304" y="0"/>
                  </a:lnTo>
                  <a:lnTo>
                    <a:pt x="1356" y="5"/>
                  </a:lnTo>
                  <a:lnTo>
                    <a:pt x="1409" y="20"/>
                  </a:lnTo>
                  <a:lnTo>
                    <a:pt x="1461" y="44"/>
                  </a:lnTo>
                  <a:lnTo>
                    <a:pt x="1513" y="77"/>
                  </a:lnTo>
                  <a:lnTo>
                    <a:pt x="1565" y="119"/>
                  </a:lnTo>
                  <a:lnTo>
                    <a:pt x="1618" y="170"/>
                  </a:lnTo>
                  <a:lnTo>
                    <a:pt x="1670" y="228"/>
                  </a:lnTo>
                  <a:lnTo>
                    <a:pt x="1722" y="294"/>
                  </a:lnTo>
                  <a:lnTo>
                    <a:pt x="1774" y="366"/>
                  </a:lnTo>
                  <a:lnTo>
                    <a:pt x="1826" y="444"/>
                  </a:lnTo>
                  <a:lnTo>
                    <a:pt x="1878" y="526"/>
                  </a:lnTo>
                  <a:lnTo>
                    <a:pt x="1930" y="613"/>
                  </a:lnTo>
                  <a:lnTo>
                    <a:pt x="1983" y="703"/>
                  </a:lnTo>
                  <a:lnTo>
                    <a:pt x="2035" y="794"/>
                  </a:lnTo>
                  <a:lnTo>
                    <a:pt x="2087" y="888"/>
                  </a:lnTo>
                  <a:lnTo>
                    <a:pt x="2139" y="982"/>
                  </a:lnTo>
                  <a:lnTo>
                    <a:pt x="2191" y="1075"/>
                  </a:lnTo>
                  <a:lnTo>
                    <a:pt x="2243" y="1167"/>
                  </a:lnTo>
                  <a:lnTo>
                    <a:pt x="2296" y="1258"/>
                  </a:lnTo>
                  <a:lnTo>
                    <a:pt x="2348" y="1345"/>
                  </a:lnTo>
                  <a:lnTo>
                    <a:pt x="2400" y="1429"/>
                  </a:lnTo>
                  <a:lnTo>
                    <a:pt x="2452" y="1509"/>
                  </a:lnTo>
                  <a:lnTo>
                    <a:pt x="2505" y="1585"/>
                  </a:lnTo>
                  <a:lnTo>
                    <a:pt x="2557" y="1655"/>
                  </a:lnTo>
                  <a:lnTo>
                    <a:pt x="2609" y="1720"/>
                  </a:lnTo>
                </a:path>
              </a:pathLst>
            </a:custGeom>
            <a:noFill/>
            <a:ln w="28575"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2" name="Freeform 66">
              <a:extLst>
                <a:ext uri="{FF2B5EF4-FFF2-40B4-BE49-F238E27FC236}">
                  <a16:creationId xmlns:a16="http://schemas.microsoft.com/office/drawing/2014/main" id="{94110C02-EF05-F6A8-1379-9D67128317A0}"/>
                </a:ext>
              </a:extLst>
            </p:cNvPr>
            <p:cNvSpPr>
              <a:spLocks/>
            </p:cNvSpPr>
            <p:nvPr/>
          </p:nvSpPr>
          <p:spPr bwMode="auto">
            <a:xfrm>
              <a:off x="2601913" y="1243014"/>
              <a:ext cx="4141788" cy="2935288"/>
            </a:xfrm>
            <a:custGeom>
              <a:avLst/>
              <a:gdLst>
                <a:gd name="T0" fmla="*/ 0 w 2609"/>
                <a:gd name="T1" fmla="*/ 1720 h 1849"/>
                <a:gd name="T2" fmla="*/ 52 w 2609"/>
                <a:gd name="T3" fmla="*/ 1718 h 1849"/>
                <a:gd name="T4" fmla="*/ 104 w 2609"/>
                <a:gd name="T5" fmla="*/ 1719 h 1849"/>
                <a:gd name="T6" fmla="*/ 156 w 2609"/>
                <a:gd name="T7" fmla="*/ 1722 h 1849"/>
                <a:gd name="T8" fmla="*/ 209 w 2609"/>
                <a:gd name="T9" fmla="*/ 1728 h 1849"/>
                <a:gd name="T10" fmla="*/ 261 w 2609"/>
                <a:gd name="T11" fmla="*/ 1735 h 1849"/>
                <a:gd name="T12" fmla="*/ 313 w 2609"/>
                <a:gd name="T13" fmla="*/ 1745 h 1849"/>
                <a:gd name="T14" fmla="*/ 365 w 2609"/>
                <a:gd name="T15" fmla="*/ 1755 h 1849"/>
                <a:gd name="T16" fmla="*/ 418 w 2609"/>
                <a:gd name="T17" fmla="*/ 1767 h 1849"/>
                <a:gd name="T18" fmla="*/ 469 w 2609"/>
                <a:gd name="T19" fmla="*/ 1779 h 1849"/>
                <a:gd name="T20" fmla="*/ 522 w 2609"/>
                <a:gd name="T21" fmla="*/ 1792 h 1849"/>
                <a:gd name="T22" fmla="*/ 574 w 2609"/>
                <a:gd name="T23" fmla="*/ 1804 h 1849"/>
                <a:gd name="T24" fmla="*/ 626 w 2609"/>
                <a:gd name="T25" fmla="*/ 1816 h 1849"/>
                <a:gd name="T26" fmla="*/ 678 w 2609"/>
                <a:gd name="T27" fmla="*/ 1826 h 1849"/>
                <a:gd name="T28" fmla="*/ 731 w 2609"/>
                <a:gd name="T29" fmla="*/ 1835 h 1849"/>
                <a:gd name="T30" fmla="*/ 783 w 2609"/>
                <a:gd name="T31" fmla="*/ 1842 h 1849"/>
                <a:gd name="T32" fmla="*/ 835 w 2609"/>
                <a:gd name="T33" fmla="*/ 1847 h 1849"/>
                <a:gd name="T34" fmla="*/ 887 w 2609"/>
                <a:gd name="T35" fmla="*/ 1849 h 1849"/>
                <a:gd name="T36" fmla="*/ 939 w 2609"/>
                <a:gd name="T37" fmla="*/ 1847 h 1849"/>
                <a:gd name="T38" fmla="*/ 991 w 2609"/>
                <a:gd name="T39" fmla="*/ 1841 h 1849"/>
                <a:gd name="T40" fmla="*/ 1043 w 2609"/>
                <a:gd name="T41" fmla="*/ 1832 h 1849"/>
                <a:gd name="T42" fmla="*/ 1096 w 2609"/>
                <a:gd name="T43" fmla="*/ 1819 h 1849"/>
                <a:gd name="T44" fmla="*/ 1148 w 2609"/>
                <a:gd name="T45" fmla="*/ 1801 h 1849"/>
                <a:gd name="T46" fmla="*/ 1200 w 2609"/>
                <a:gd name="T47" fmla="*/ 1779 h 1849"/>
                <a:gd name="T48" fmla="*/ 1252 w 2609"/>
                <a:gd name="T49" fmla="*/ 1752 h 1849"/>
                <a:gd name="T50" fmla="*/ 1304 w 2609"/>
                <a:gd name="T51" fmla="*/ 1720 h 1849"/>
                <a:gd name="T52" fmla="*/ 1356 w 2609"/>
                <a:gd name="T53" fmla="*/ 1683 h 1849"/>
                <a:gd name="T54" fmla="*/ 1409 w 2609"/>
                <a:gd name="T55" fmla="*/ 1641 h 1849"/>
                <a:gd name="T56" fmla="*/ 1461 w 2609"/>
                <a:gd name="T57" fmla="*/ 1595 h 1849"/>
                <a:gd name="T58" fmla="*/ 1513 w 2609"/>
                <a:gd name="T59" fmla="*/ 1544 h 1849"/>
                <a:gd name="T60" fmla="*/ 1565 w 2609"/>
                <a:gd name="T61" fmla="*/ 1488 h 1849"/>
                <a:gd name="T62" fmla="*/ 1618 w 2609"/>
                <a:gd name="T63" fmla="*/ 1429 h 1849"/>
                <a:gd name="T64" fmla="*/ 1670 w 2609"/>
                <a:gd name="T65" fmla="*/ 1365 h 1849"/>
                <a:gd name="T66" fmla="*/ 1722 w 2609"/>
                <a:gd name="T67" fmla="*/ 1298 h 1849"/>
                <a:gd name="T68" fmla="*/ 1774 w 2609"/>
                <a:gd name="T69" fmla="*/ 1228 h 1849"/>
                <a:gd name="T70" fmla="*/ 1826 w 2609"/>
                <a:gd name="T71" fmla="*/ 1155 h 1849"/>
                <a:gd name="T72" fmla="*/ 1878 w 2609"/>
                <a:gd name="T73" fmla="*/ 1079 h 1849"/>
                <a:gd name="T74" fmla="*/ 1930 w 2609"/>
                <a:gd name="T75" fmla="*/ 1001 h 1849"/>
                <a:gd name="T76" fmla="*/ 1983 w 2609"/>
                <a:gd name="T77" fmla="*/ 922 h 1849"/>
                <a:gd name="T78" fmla="*/ 2035 w 2609"/>
                <a:gd name="T79" fmla="*/ 841 h 1849"/>
                <a:gd name="T80" fmla="*/ 2087 w 2609"/>
                <a:gd name="T81" fmla="*/ 761 h 1849"/>
                <a:gd name="T82" fmla="*/ 2139 w 2609"/>
                <a:gd name="T83" fmla="*/ 679 h 1849"/>
                <a:gd name="T84" fmla="*/ 2191 w 2609"/>
                <a:gd name="T85" fmla="*/ 598 h 1849"/>
                <a:gd name="T86" fmla="*/ 2243 w 2609"/>
                <a:gd name="T87" fmla="*/ 517 h 1849"/>
                <a:gd name="T88" fmla="*/ 2296 w 2609"/>
                <a:gd name="T89" fmla="*/ 438 h 1849"/>
                <a:gd name="T90" fmla="*/ 2348 w 2609"/>
                <a:gd name="T91" fmla="*/ 360 h 1849"/>
                <a:gd name="T92" fmla="*/ 2400 w 2609"/>
                <a:gd name="T93" fmla="*/ 284 h 1849"/>
                <a:gd name="T94" fmla="*/ 2452 w 2609"/>
                <a:gd name="T95" fmla="*/ 209 h 1849"/>
                <a:gd name="T96" fmla="*/ 2505 w 2609"/>
                <a:gd name="T97" fmla="*/ 137 h 1849"/>
                <a:gd name="T98" fmla="*/ 2557 w 2609"/>
                <a:gd name="T99" fmla="*/ 67 h 1849"/>
                <a:gd name="T100" fmla="*/ 2609 w 2609"/>
                <a:gd name="T101"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9" h="1849">
                  <a:moveTo>
                    <a:pt x="0" y="1720"/>
                  </a:moveTo>
                  <a:lnTo>
                    <a:pt x="52" y="1718"/>
                  </a:lnTo>
                  <a:lnTo>
                    <a:pt x="104" y="1719"/>
                  </a:lnTo>
                  <a:lnTo>
                    <a:pt x="156" y="1722"/>
                  </a:lnTo>
                  <a:lnTo>
                    <a:pt x="209" y="1728"/>
                  </a:lnTo>
                  <a:lnTo>
                    <a:pt x="261" y="1735"/>
                  </a:lnTo>
                  <a:lnTo>
                    <a:pt x="313" y="1745"/>
                  </a:lnTo>
                  <a:lnTo>
                    <a:pt x="365" y="1755"/>
                  </a:lnTo>
                  <a:lnTo>
                    <a:pt x="418" y="1767"/>
                  </a:lnTo>
                  <a:lnTo>
                    <a:pt x="469" y="1779"/>
                  </a:lnTo>
                  <a:lnTo>
                    <a:pt x="522" y="1792"/>
                  </a:lnTo>
                  <a:lnTo>
                    <a:pt x="574" y="1804"/>
                  </a:lnTo>
                  <a:lnTo>
                    <a:pt x="626" y="1816"/>
                  </a:lnTo>
                  <a:lnTo>
                    <a:pt x="678" y="1826"/>
                  </a:lnTo>
                  <a:lnTo>
                    <a:pt x="731" y="1835"/>
                  </a:lnTo>
                  <a:lnTo>
                    <a:pt x="783" y="1842"/>
                  </a:lnTo>
                  <a:lnTo>
                    <a:pt x="835" y="1847"/>
                  </a:lnTo>
                  <a:lnTo>
                    <a:pt x="887" y="1849"/>
                  </a:lnTo>
                  <a:lnTo>
                    <a:pt x="939" y="1847"/>
                  </a:lnTo>
                  <a:lnTo>
                    <a:pt x="991" y="1841"/>
                  </a:lnTo>
                  <a:lnTo>
                    <a:pt x="1043" y="1832"/>
                  </a:lnTo>
                  <a:lnTo>
                    <a:pt x="1096" y="1819"/>
                  </a:lnTo>
                  <a:lnTo>
                    <a:pt x="1148" y="1801"/>
                  </a:lnTo>
                  <a:lnTo>
                    <a:pt x="1200" y="1779"/>
                  </a:lnTo>
                  <a:lnTo>
                    <a:pt x="1252" y="1752"/>
                  </a:lnTo>
                  <a:lnTo>
                    <a:pt x="1304" y="1720"/>
                  </a:lnTo>
                  <a:lnTo>
                    <a:pt x="1356" y="1683"/>
                  </a:lnTo>
                  <a:lnTo>
                    <a:pt x="1409" y="1641"/>
                  </a:lnTo>
                  <a:lnTo>
                    <a:pt x="1461" y="1595"/>
                  </a:lnTo>
                  <a:lnTo>
                    <a:pt x="1513" y="1544"/>
                  </a:lnTo>
                  <a:lnTo>
                    <a:pt x="1565" y="1488"/>
                  </a:lnTo>
                  <a:lnTo>
                    <a:pt x="1618" y="1429"/>
                  </a:lnTo>
                  <a:lnTo>
                    <a:pt x="1670" y="1365"/>
                  </a:lnTo>
                  <a:lnTo>
                    <a:pt x="1722" y="1298"/>
                  </a:lnTo>
                  <a:lnTo>
                    <a:pt x="1774" y="1228"/>
                  </a:lnTo>
                  <a:lnTo>
                    <a:pt x="1826" y="1155"/>
                  </a:lnTo>
                  <a:lnTo>
                    <a:pt x="1878" y="1079"/>
                  </a:lnTo>
                  <a:lnTo>
                    <a:pt x="1930" y="1001"/>
                  </a:lnTo>
                  <a:lnTo>
                    <a:pt x="1983" y="922"/>
                  </a:lnTo>
                  <a:lnTo>
                    <a:pt x="2035" y="841"/>
                  </a:lnTo>
                  <a:lnTo>
                    <a:pt x="2087" y="761"/>
                  </a:lnTo>
                  <a:lnTo>
                    <a:pt x="2139" y="679"/>
                  </a:lnTo>
                  <a:lnTo>
                    <a:pt x="2191" y="598"/>
                  </a:lnTo>
                  <a:lnTo>
                    <a:pt x="2243" y="517"/>
                  </a:lnTo>
                  <a:lnTo>
                    <a:pt x="2296" y="438"/>
                  </a:lnTo>
                  <a:lnTo>
                    <a:pt x="2348" y="360"/>
                  </a:lnTo>
                  <a:lnTo>
                    <a:pt x="2400" y="284"/>
                  </a:lnTo>
                  <a:lnTo>
                    <a:pt x="2452" y="209"/>
                  </a:lnTo>
                  <a:lnTo>
                    <a:pt x="2505" y="137"/>
                  </a:lnTo>
                  <a:lnTo>
                    <a:pt x="2557" y="67"/>
                  </a:lnTo>
                  <a:lnTo>
                    <a:pt x="2609" y="0"/>
                  </a:lnTo>
                </a:path>
              </a:pathLst>
            </a:custGeom>
            <a:noFill/>
            <a:ln w="28575"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3" name="Rectangle 72">
              <a:extLst>
                <a:ext uri="{FF2B5EF4-FFF2-40B4-BE49-F238E27FC236}">
                  <a16:creationId xmlns:a16="http://schemas.microsoft.com/office/drawing/2014/main" id="{2CFE6FE3-B1B2-1912-E2BB-A55361D361AA}"/>
                </a:ext>
              </a:extLst>
            </p:cNvPr>
            <p:cNvSpPr>
              <a:spLocks noChangeArrowheads="1"/>
            </p:cNvSpPr>
            <p:nvPr/>
          </p:nvSpPr>
          <p:spPr bwMode="auto">
            <a:xfrm>
              <a:off x="6008688" y="1349376"/>
              <a:ext cx="628650" cy="677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4" name="Rectangle 73">
              <a:extLst>
                <a:ext uri="{FF2B5EF4-FFF2-40B4-BE49-F238E27FC236}">
                  <a16:creationId xmlns:a16="http://schemas.microsoft.com/office/drawing/2014/main" id="{73701CF5-66F1-ABEF-DD18-F986D817A260}"/>
                </a:ext>
              </a:extLst>
            </p:cNvPr>
            <p:cNvSpPr>
              <a:spLocks noChangeArrowheads="1"/>
            </p:cNvSpPr>
            <p:nvPr/>
          </p:nvSpPr>
          <p:spPr bwMode="auto">
            <a:xfrm>
              <a:off x="6435581" y="1366694"/>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w</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5" name="Rectangle 74">
              <a:extLst>
                <a:ext uri="{FF2B5EF4-FFF2-40B4-BE49-F238E27FC236}">
                  <a16:creationId xmlns:a16="http://schemas.microsoft.com/office/drawing/2014/main" id="{1E2ACC7D-4B9C-08A8-C832-362362FF7DAC}"/>
                </a:ext>
              </a:extLst>
            </p:cNvPr>
            <p:cNvSpPr>
              <a:spLocks noChangeArrowheads="1"/>
            </p:cNvSpPr>
            <p:nvPr/>
          </p:nvSpPr>
          <p:spPr bwMode="auto">
            <a:xfrm>
              <a:off x="6531697" y="144289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1</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6" name="Line 71">
              <a:extLst>
                <a:ext uri="{FF2B5EF4-FFF2-40B4-BE49-F238E27FC236}">
                  <a16:creationId xmlns:a16="http://schemas.microsoft.com/office/drawing/2014/main" id="{7F71DDFA-250B-D2B1-D254-8413C2274438}"/>
                </a:ext>
              </a:extLst>
            </p:cNvPr>
            <p:cNvSpPr>
              <a:spLocks noChangeShapeType="1"/>
            </p:cNvSpPr>
            <p:nvPr/>
          </p:nvSpPr>
          <p:spPr bwMode="auto">
            <a:xfrm>
              <a:off x="6015615" y="1471614"/>
              <a:ext cx="381000" cy="0"/>
            </a:xfrm>
            <a:prstGeom prst="line">
              <a:avLst/>
            </a:prstGeom>
            <a:noFill/>
            <a:ln w="28575"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7" name="Rectangle 76">
              <a:extLst>
                <a:ext uri="{FF2B5EF4-FFF2-40B4-BE49-F238E27FC236}">
                  <a16:creationId xmlns:a16="http://schemas.microsoft.com/office/drawing/2014/main" id="{88B396A9-EBD0-7E33-D226-97729CFB6EC3}"/>
                </a:ext>
              </a:extLst>
            </p:cNvPr>
            <p:cNvSpPr>
              <a:spLocks noChangeArrowheads="1"/>
            </p:cNvSpPr>
            <p:nvPr/>
          </p:nvSpPr>
          <p:spPr bwMode="auto">
            <a:xfrm>
              <a:off x="6425190" y="1555462"/>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w</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78" name="Rectangle 77">
              <a:extLst>
                <a:ext uri="{FF2B5EF4-FFF2-40B4-BE49-F238E27FC236}">
                  <a16:creationId xmlns:a16="http://schemas.microsoft.com/office/drawing/2014/main" id="{6216E990-FA92-F241-8438-D8D082D85B88}"/>
                </a:ext>
              </a:extLst>
            </p:cNvPr>
            <p:cNvSpPr>
              <a:spLocks noChangeArrowheads="1"/>
            </p:cNvSpPr>
            <p:nvPr/>
          </p:nvSpPr>
          <p:spPr bwMode="auto">
            <a:xfrm>
              <a:off x="6531697" y="165244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79" name="Line 74">
              <a:extLst>
                <a:ext uri="{FF2B5EF4-FFF2-40B4-BE49-F238E27FC236}">
                  <a16:creationId xmlns:a16="http://schemas.microsoft.com/office/drawing/2014/main" id="{0070AA76-C77A-21FC-E85E-0564F5BC5C18}"/>
                </a:ext>
              </a:extLst>
            </p:cNvPr>
            <p:cNvSpPr>
              <a:spLocks noChangeShapeType="1"/>
            </p:cNvSpPr>
            <p:nvPr/>
          </p:nvSpPr>
          <p:spPr bwMode="auto">
            <a:xfrm>
              <a:off x="6015615" y="1685926"/>
              <a:ext cx="381000" cy="0"/>
            </a:xfrm>
            <a:prstGeom prst="line">
              <a:avLst/>
            </a:prstGeom>
            <a:noFill/>
            <a:ln w="28575"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0" name="Rectangle 79">
              <a:extLst>
                <a:ext uri="{FF2B5EF4-FFF2-40B4-BE49-F238E27FC236}">
                  <a16:creationId xmlns:a16="http://schemas.microsoft.com/office/drawing/2014/main" id="{A3AEAF8C-80DC-B227-6428-65C6D116DEEB}"/>
                </a:ext>
              </a:extLst>
            </p:cNvPr>
            <p:cNvSpPr>
              <a:spLocks noChangeArrowheads="1"/>
            </p:cNvSpPr>
            <p:nvPr/>
          </p:nvSpPr>
          <p:spPr bwMode="auto">
            <a:xfrm>
              <a:off x="6425190" y="1776125"/>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w</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81" name="Rectangle 80">
              <a:extLst>
                <a:ext uri="{FF2B5EF4-FFF2-40B4-BE49-F238E27FC236}">
                  <a16:creationId xmlns:a16="http://schemas.microsoft.com/office/drawing/2014/main" id="{2A631C59-1261-43A3-893D-AE435449D2D5}"/>
                </a:ext>
              </a:extLst>
            </p:cNvPr>
            <p:cNvSpPr>
              <a:spLocks noChangeArrowheads="1"/>
            </p:cNvSpPr>
            <p:nvPr/>
          </p:nvSpPr>
          <p:spPr bwMode="auto">
            <a:xfrm>
              <a:off x="6542088" y="18938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3</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82" name="Line 77">
              <a:extLst>
                <a:ext uri="{FF2B5EF4-FFF2-40B4-BE49-F238E27FC236}">
                  <a16:creationId xmlns:a16="http://schemas.microsoft.com/office/drawing/2014/main" id="{74D6F900-1090-867B-FC66-14B47F9F3A56}"/>
                </a:ext>
              </a:extLst>
            </p:cNvPr>
            <p:cNvSpPr>
              <a:spLocks noChangeShapeType="1"/>
            </p:cNvSpPr>
            <p:nvPr/>
          </p:nvSpPr>
          <p:spPr bwMode="auto">
            <a:xfrm>
              <a:off x="6015615" y="1900239"/>
              <a:ext cx="381000" cy="0"/>
            </a:xfrm>
            <a:prstGeom prst="line">
              <a:avLst/>
            </a:prstGeom>
            <a:noFill/>
            <a:ln w="28575"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3" name="Rectangle 82">
              <a:extLst>
                <a:ext uri="{FF2B5EF4-FFF2-40B4-BE49-F238E27FC236}">
                  <a16:creationId xmlns:a16="http://schemas.microsoft.com/office/drawing/2014/main" id="{67B574A3-D221-F23F-B075-F05613643797}"/>
                </a:ext>
              </a:extLst>
            </p:cNvPr>
            <p:cNvSpPr>
              <a:spLocks noChangeArrowheads="1"/>
            </p:cNvSpPr>
            <p:nvPr/>
          </p:nvSpPr>
          <p:spPr bwMode="auto">
            <a:xfrm>
              <a:off x="5956300" y="1349376"/>
              <a:ext cx="681038" cy="719138"/>
            </a:xfrm>
            <a:prstGeom prst="rect">
              <a:avLst/>
            </a:prstGeom>
            <a:noFill/>
            <a:ln w="190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D919CAC2-A925-FC38-9C0A-F1B9CDF7800A}"/>
                    </a:ext>
                  </a:extLst>
                </p:cNvPr>
                <p:cNvSpPr txBox="1"/>
                <p:nvPr/>
              </p:nvSpPr>
              <p:spPr>
                <a:xfrm>
                  <a:off x="4583367" y="4802189"/>
                  <a:ext cx="15690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US" sz="1600" dirty="0"/>
                </a:p>
              </p:txBody>
            </p:sp>
          </mc:Choice>
          <mc:Fallback xmlns="">
            <p:sp>
              <p:nvSpPr>
                <p:cNvPr id="84" name="TextBox 83">
                  <a:extLst>
                    <a:ext uri="{FF2B5EF4-FFF2-40B4-BE49-F238E27FC236}">
                      <a16:creationId xmlns:a16="http://schemas.microsoft.com/office/drawing/2014/main" id="{D919CAC2-A925-FC38-9C0A-F1B9CDF7800A}"/>
                    </a:ext>
                  </a:extLst>
                </p:cNvPr>
                <p:cNvSpPr txBox="1">
                  <a:spLocks noRot="1" noChangeAspect="1" noMove="1" noResize="1" noEditPoints="1" noAdjustHandles="1" noChangeArrowheads="1" noChangeShapeType="1" noTextEdit="1"/>
                </p:cNvSpPr>
                <p:nvPr/>
              </p:nvSpPr>
              <p:spPr>
                <a:xfrm>
                  <a:off x="4583367" y="4802189"/>
                  <a:ext cx="156901" cy="246221"/>
                </a:xfrm>
                <a:prstGeom prst="rect">
                  <a:avLst/>
                </a:prstGeom>
                <a:blipFill>
                  <a:blip r:embed="rId5"/>
                  <a:stretch>
                    <a:fillRect l="-20000" r="-20000" b="-2564"/>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86AAB9C5-B8CB-3B83-3332-DD44F2D706FD}"/>
                </a:ext>
              </a:extLst>
            </p:cNvPr>
            <p:cNvCxnSpPr/>
            <p:nvPr/>
          </p:nvCxnSpPr>
          <p:spPr>
            <a:xfrm>
              <a:off x="2570451" y="3969330"/>
              <a:ext cx="42143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660BC138-15A5-26D7-DF67-41B5A9B6C6B2}"/>
              </a:ext>
            </a:extLst>
          </p:cNvPr>
          <p:cNvSpPr txBox="1"/>
          <p:nvPr/>
        </p:nvSpPr>
        <p:spPr>
          <a:xfrm>
            <a:off x="218485" y="2476163"/>
            <a:ext cx="4833374" cy="3416320"/>
          </a:xfrm>
          <a:prstGeom prst="rect">
            <a:avLst/>
          </a:prstGeom>
          <a:noFill/>
        </p:spPr>
        <p:txBody>
          <a:bodyPr wrap="none" rtlCol="0">
            <a:spAutoFit/>
          </a:bodyPr>
          <a:lstStyle/>
          <a:p>
            <a:pPr algn="l"/>
            <a:r>
              <a:rPr lang="en-US" sz="1200" noProof="1">
                <a:latin typeface="Courier New" panose="02070309020205020404" pitchFamily="49" charset="0"/>
                <a:cs typeface="Courier New" panose="02070309020205020404" pitchFamily="49" charset="0"/>
              </a:rPr>
              <a:t>y=[0 1 0]';</a:t>
            </a:r>
          </a:p>
          <a:p>
            <a:pPr algn="l"/>
            <a:r>
              <a:rPr lang="en-US" sz="1200" noProof="1">
                <a:latin typeface="Courier New" panose="02070309020205020404" pitchFamily="49" charset="0"/>
                <a:cs typeface="Courier New" panose="02070309020205020404" pitchFamily="49" charset="0"/>
              </a:rPr>
              <a:t>X=[1 0;1 1;1 2];</a:t>
            </a:r>
          </a:p>
          <a:p>
            <a:pPr algn="l"/>
            <a:r>
              <a:rPr lang="en-US" sz="1200" noProof="1">
                <a:latin typeface="Courier New" panose="02070309020205020404" pitchFamily="49" charset="0"/>
                <a:cs typeface="Courier New" panose="02070309020205020404" pitchFamily="49" charset="0"/>
              </a:rPr>
              <a:t>R=[   1    exp(-1) exp(-4)</a:t>
            </a:r>
          </a:p>
          <a:p>
            <a:pPr algn="l"/>
            <a:r>
              <a:rPr lang="en-US" sz="1200" noProof="1">
                <a:latin typeface="Courier New" panose="02070309020205020404" pitchFamily="49" charset="0"/>
                <a:cs typeface="Courier New" panose="02070309020205020404" pitchFamily="49" charset="0"/>
              </a:rPr>
              <a:t>   exp(-1)    1    exp(-1)</a:t>
            </a:r>
          </a:p>
          <a:p>
            <a:pPr algn="l"/>
            <a:r>
              <a:rPr lang="en-US" sz="1200" noProof="1">
                <a:latin typeface="Courier New" panose="02070309020205020404" pitchFamily="49" charset="0"/>
                <a:cs typeface="Courier New" panose="02070309020205020404" pitchFamily="49" charset="0"/>
              </a:rPr>
              <a:t>   exp(-4) exp(-1)    1];</a:t>
            </a:r>
          </a:p>
          <a:p>
            <a:pPr algn="l"/>
            <a:r>
              <a:rPr lang="en-US" sz="1200" noProof="1">
                <a:latin typeface="Courier New" panose="02070309020205020404" pitchFamily="49" charset="0"/>
                <a:cs typeface="Courier New" panose="02070309020205020404" pitchFamily="49" charset="0"/>
              </a:rPr>
              <a:t>Rinv=inv(R);</a:t>
            </a:r>
          </a:p>
          <a:p>
            <a:pPr algn="l"/>
            <a:r>
              <a:rPr lang="en-US" sz="1200" noProof="1">
                <a:latin typeface="Courier New" panose="02070309020205020404" pitchFamily="49" charset="0"/>
                <a:cs typeface="Courier New" panose="02070309020205020404" pitchFamily="49" charset="0"/>
              </a:rPr>
              <a:t>A=X'*Rinv*X;</a:t>
            </a:r>
          </a:p>
          <a:p>
            <a:pPr algn="l"/>
            <a:r>
              <a:rPr lang="en-US" sz="1200" noProof="1">
                <a:latin typeface="Courier New" panose="02070309020205020404" pitchFamily="49" charset="0"/>
                <a:cs typeface="Courier New" panose="02070309020205020404" pitchFamily="49" charset="0"/>
              </a:rPr>
              <a:t>Ainv=inv(A);</a:t>
            </a:r>
          </a:p>
          <a:p>
            <a:pPr algn="l"/>
            <a:r>
              <a:rPr lang="en-US" sz="1200" noProof="1">
                <a:latin typeface="Courier New" panose="02070309020205020404" pitchFamily="49" charset="0"/>
                <a:cs typeface="Courier New" panose="02070309020205020404" pitchFamily="49" charset="0"/>
              </a:rPr>
              <a:t>for i=1:51</a:t>
            </a:r>
          </a:p>
          <a:p>
            <a:pPr algn="l"/>
            <a:r>
              <a:rPr lang="en-US" sz="1200" noProof="1">
                <a:latin typeface="Courier New" panose="02070309020205020404" pitchFamily="49" charset="0"/>
                <a:cs typeface="Courier New" panose="02070309020205020404" pitchFamily="49" charset="0"/>
              </a:rPr>
              <a:t> x(i)=0.04*(i-1);</a:t>
            </a:r>
          </a:p>
          <a:p>
            <a:pPr algn="l"/>
            <a:r>
              <a:rPr lang="en-US" sz="1200" noProof="1">
                <a:latin typeface="Courier New" panose="02070309020205020404" pitchFamily="49" charset="0"/>
                <a:cs typeface="Courier New" panose="02070309020205020404" pitchFamily="49" charset="0"/>
              </a:rPr>
              <a:t> r = [exp(-((0-x(i))/th)^2);exp(-((1-x(i))/th)^2);</a:t>
            </a:r>
          </a:p>
          <a:p>
            <a:pPr algn="l"/>
            <a:r>
              <a:rPr lang="en-US" sz="1200" noProof="1">
                <a:latin typeface="Courier New" panose="02070309020205020404" pitchFamily="49" charset="0"/>
                <a:cs typeface="Courier New" panose="02070309020205020404" pitchFamily="49" charset="0"/>
              </a:rPr>
              <a:t>      exp(-((2-x(i))/th)^2)];</a:t>
            </a:r>
          </a:p>
          <a:p>
            <a:pPr algn="l"/>
            <a:r>
              <a:rPr lang="en-US" sz="1200" noProof="1">
                <a:latin typeface="Courier New" panose="02070309020205020404" pitchFamily="49" charset="0"/>
                <a:cs typeface="Courier New" panose="02070309020205020404" pitchFamily="49" charset="0"/>
              </a:rPr>
              <a:t> xi= [1; x(i)];</a:t>
            </a:r>
          </a:p>
          <a:p>
            <a:pPr algn="l"/>
            <a:r>
              <a:rPr lang="en-US" sz="1200" noProof="1">
                <a:latin typeface="Courier New" panose="02070309020205020404" pitchFamily="49" charset="0"/>
                <a:cs typeface="Courier New" panose="02070309020205020404" pitchFamily="49" charset="0"/>
              </a:rPr>
              <a:t> w(i,:)=r'*Rinv + (xi'-r'*Rinv*X)*Ainv*X'*Rinv;</a:t>
            </a:r>
          </a:p>
          <a:p>
            <a:pPr algn="l"/>
            <a:r>
              <a:rPr lang="en-US" sz="1200" noProof="1">
                <a:latin typeface="Courier New" panose="02070309020205020404" pitchFamily="49" charset="0"/>
                <a:cs typeface="Courier New" panose="02070309020205020404" pitchFamily="49" charset="0"/>
              </a:rPr>
              <a:t>end</a:t>
            </a:r>
          </a:p>
          <a:p>
            <a:pPr algn="l"/>
            <a:r>
              <a:rPr lang="en-US" sz="1200" noProof="1">
                <a:latin typeface="Courier New" panose="02070309020205020404" pitchFamily="49" charset="0"/>
                <a:cs typeface="Courier New" panose="02070309020205020404" pitchFamily="49" charset="0"/>
              </a:rPr>
              <a:t>plot(x,w(:,1),x,w(:,2),x,w(:,3))</a:t>
            </a:r>
          </a:p>
          <a:p>
            <a:pPr algn="l"/>
            <a:r>
              <a:rPr lang="en-US" sz="1200" noProof="1">
                <a:latin typeface="Courier New" panose="02070309020205020404" pitchFamily="49" charset="0"/>
                <a:cs typeface="Courier New" panose="02070309020205020404" pitchFamily="49" charset="0"/>
              </a:rPr>
              <a:t>legend('w_1','w_2','w_3')</a:t>
            </a:r>
          </a:p>
          <a:p>
            <a:pPr algn="l"/>
            <a:endParaRPr lang="en-US" sz="1200" noProof="1">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EB6E7D5D-6A31-8CE1-CA06-26B48B182FC2}"/>
                  </a:ext>
                </a:extLst>
              </p:cNvPr>
              <p:cNvSpPr txBox="1"/>
              <p:nvPr/>
            </p:nvSpPr>
            <p:spPr>
              <a:xfrm>
                <a:off x="304800" y="5870549"/>
                <a:ext cx="4193649" cy="395558"/>
              </a:xfrm>
              <a:prstGeom prst="rect">
                <a:avLst/>
              </a:prstGeom>
              <a:noFill/>
            </p:spPr>
            <p:txBody>
              <a:bodyPr wrap="none" rtlCol="0">
                <a:spAutoFit/>
              </a:bodyPr>
              <a:lstStyle/>
              <a:p>
                <a:r>
                  <a:rPr lang="en-US" dirty="0"/>
                  <a:t>Kronecker delta property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𝑖𝑗</m:t>
                        </m:r>
                      </m:sub>
                    </m:sSub>
                  </m:oMath>
                </a14:m>
                <a:r>
                  <a:rPr lang="en-US" dirty="0"/>
                  <a:t> </a:t>
                </a:r>
                <a:endParaRPr lang="en-US" sz="2400" dirty="0"/>
              </a:p>
            </p:txBody>
          </p:sp>
        </mc:Choice>
        <mc:Fallback xmlns="">
          <p:sp>
            <p:nvSpPr>
              <p:cNvPr id="87" name="TextBox 86">
                <a:extLst>
                  <a:ext uri="{FF2B5EF4-FFF2-40B4-BE49-F238E27FC236}">
                    <a16:creationId xmlns:a16="http://schemas.microsoft.com/office/drawing/2014/main" id="{EB6E7D5D-6A31-8CE1-CA06-26B48B182FC2}"/>
                  </a:ext>
                </a:extLst>
              </p:cNvPr>
              <p:cNvSpPr txBox="1">
                <a:spLocks noRot="1" noChangeAspect="1" noMove="1" noResize="1" noEditPoints="1" noAdjustHandles="1" noChangeArrowheads="1" noChangeShapeType="1" noTextEdit="1"/>
              </p:cNvSpPr>
              <p:nvPr/>
            </p:nvSpPr>
            <p:spPr>
              <a:xfrm>
                <a:off x="304800" y="5870549"/>
                <a:ext cx="4193649" cy="395558"/>
              </a:xfrm>
              <a:prstGeom prst="rect">
                <a:avLst/>
              </a:prstGeom>
              <a:blipFill>
                <a:blip r:embed="rId6"/>
                <a:stretch>
                  <a:fillRect l="-1163" t="-4615" b="-20000"/>
                </a:stretch>
              </a:blipFill>
            </p:spPr>
            <p:txBody>
              <a:bodyPr/>
              <a:lstStyle/>
              <a:p>
                <a:r>
                  <a:rPr lang="en-US">
                    <a:noFill/>
                  </a:rPr>
                  <a:t> </a:t>
                </a:r>
              </a:p>
            </p:txBody>
          </p:sp>
        </mc:Fallback>
      </mc:AlternateContent>
    </p:spTree>
    <p:extLst>
      <p:ext uri="{BB962C8B-B14F-4D97-AF65-F5344CB8AC3E}">
        <p14:creationId xmlns:p14="http://schemas.microsoft.com/office/powerpoint/2010/main" val="2947680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A2F501D-019D-014E-7ED8-828A75F8100A}"/>
                  </a:ext>
                </a:extLst>
              </p:cNvPr>
              <p:cNvSpPr>
                <a:spLocks noGrp="1"/>
              </p:cNvSpPr>
              <p:nvPr>
                <p:ph type="body" sz="quarter" idx="10"/>
              </p:nvPr>
            </p:nvSpPr>
            <p:spPr/>
            <p:txBody>
              <a:bodyPr/>
              <a:lstStyle/>
              <a:p>
                <a:pPr lvl="1"/>
                <a:r>
                  <a:rPr lang="en-US" dirty="0"/>
                  <a:t>With the 3 samples in Ex7.3, derive the ordinary Kriging model with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=1, 10, 0.02</m:t>
                    </m:r>
                  </m:oMath>
                </a14:m>
                <a:endParaRPr lang="en-US" dirty="0"/>
              </a:p>
              <a:p>
                <a:pPr lvl="1"/>
                <a:endParaRPr lang="en-US" dirty="0"/>
              </a:p>
              <a:p>
                <a:pPr lvl="1"/>
                <a:endParaRPr lang="en-US" dirty="0"/>
              </a:p>
              <a:p>
                <a:pPr lvl="1"/>
                <a:endParaRPr lang="en-US" dirty="0"/>
              </a:p>
              <a:p>
                <a:pPr lvl="1">
                  <a:spcAft>
                    <a:spcPts val="1800"/>
                  </a:spcAft>
                </a:pPr>
                <a:endParaRPr lang="en-US" dirty="0"/>
              </a:p>
              <a:p>
                <a:pPr lvl="1"/>
                <a:r>
                  <a:rPr lang="en-US" dirty="0"/>
                  <a:t>When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=10</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b="0" i="1" smtClean="0">
                        <a:latin typeface="Cambria Math" panose="02040503050406030204" pitchFamily="18" charset="0"/>
                      </a:rPr>
                      <m:t>&lt;0</m:t>
                    </m:r>
                  </m:oMath>
                </a14:m>
                <a:r>
                  <a:rPr lang="en-US" dirty="0"/>
                  <a:t>. When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=0.02</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m:t>
                    </m:r>
                  </m:oMath>
                </a14:m>
                <a:r>
                  <a:rPr lang="en-US" dirty="0"/>
                  <a:t> sample mean</a:t>
                </a:r>
              </a:p>
              <a:p>
                <a:pPr lvl="1"/>
                <a:r>
                  <a:rPr lang="en-US" dirty="0"/>
                  <a:t>Kriging prediction: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𝐫</m:t>
                        </m:r>
                        <m:d>
                          <m:dPr>
                            <m:ctrlPr>
                              <a:rPr lang="en-US" i="1">
                                <a:latin typeface="Cambria Math" panose="02040503050406030204" pitchFamily="18" charset="0"/>
                              </a:rPr>
                            </m:ctrlPr>
                          </m:dPr>
                          <m:e>
                            <m:r>
                              <a:rPr lang="en-US" i="1">
                                <a:latin typeface="Cambria Math" panose="02040503050406030204" pitchFamily="18" charset="0"/>
                              </a:rPr>
                              <m:t>𝑥</m:t>
                            </m:r>
                          </m:e>
                        </m:d>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a:latin typeface="Cambria Math" panose="02040503050406030204" pitchFamily="18" charset="0"/>
                      </a:rPr>
                      <m:t>(</m:t>
                    </m:r>
                    <m:r>
                      <a:rPr lang="en-US" b="1" i="1">
                        <a:latin typeface="Cambria Math" panose="02040503050406030204" pitchFamily="18" charset="0"/>
                      </a:rPr>
                      <m:t>𝐲</m:t>
                    </m:r>
                    <m:r>
                      <a:rPr lang="en-US" b="1" i="1">
                        <a:latin typeface="Cambria Math" panose="02040503050406030204" pitchFamily="18" charset="0"/>
                      </a:rPr>
                      <m:t>−</m:t>
                    </m:r>
                    <m:r>
                      <a:rPr lang="en-US" b="1" i="1">
                        <a:latin typeface="Cambria Math" panose="02040503050406030204" pitchFamily="18" charset="0"/>
                      </a:rPr>
                      <m:t>𝟏</m:t>
                    </m:r>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m:t>
                    </m:r>
                  </m:oMath>
                </a14:m>
                <a:endParaRPr lang="en-US" dirty="0"/>
              </a:p>
            </p:txBody>
          </p:sp>
        </mc:Choice>
        <mc:Fallback xmlns="">
          <p:sp>
            <p:nvSpPr>
              <p:cNvPr id="2" name="Text Placeholder 1">
                <a:extLst>
                  <a:ext uri="{FF2B5EF4-FFF2-40B4-BE49-F238E27FC236}">
                    <a16:creationId xmlns:a16="http://schemas.microsoft.com/office/drawing/2014/main" id="{EA2F501D-019D-014E-7ED8-828A75F8100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813178D-2440-8FD8-5DDD-62DC7B44F2FC}"/>
              </a:ext>
            </a:extLst>
          </p:cNvPr>
          <p:cNvSpPr>
            <a:spLocks noGrp="1"/>
          </p:cNvSpPr>
          <p:nvPr>
            <p:ph type="title"/>
          </p:nvPr>
        </p:nvSpPr>
        <p:spPr/>
        <p:txBody>
          <a:bodyPr>
            <a:normAutofit fontScale="90000"/>
          </a:bodyPr>
          <a:lstStyle/>
          <a:p>
            <a:r>
              <a:rPr lang="en-US" dirty="0"/>
              <a:t>Ex7.6) Ordinary Kriging</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FE58B7F-A909-0BF9-83C0-7C47426820B9}"/>
                  </a:ext>
                </a:extLst>
              </p:cNvPr>
              <p:cNvSpPr txBox="1"/>
              <p:nvPr/>
            </p:nvSpPr>
            <p:spPr>
              <a:xfrm>
                <a:off x="379355" y="1529613"/>
                <a:ext cx="8400761" cy="1117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𝐫</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e>
                                    </m:d>
                                  </m:e>
                                </m:func>
                              </m:e>
                            </m:mr>
                            <m:mr>
                              <m:e>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𝑥</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e>
                                    </m:d>
                                  </m:e>
                                </m:func>
                              </m:e>
                            </m:mr>
                            <m:mr>
                              <m:e>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𝑥</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e>
                                    </m:d>
                                  </m:e>
                                </m:func>
                              </m:e>
                            </m:mr>
                          </m:m>
                        </m:e>
                      </m:d>
                      <m:r>
                        <a:rPr lang="en-US" i="1">
                          <a:latin typeface="Cambria Math" panose="02040503050406030204" pitchFamily="18" charset="0"/>
                        </a:rPr>
                        <m:t>,  </m:t>
                      </m:r>
                      <m:r>
                        <a:rPr lang="en-US" b="1" i="1">
                          <a:latin typeface="Cambria Math" panose="02040503050406030204" pitchFamily="18" charset="0"/>
                        </a:rPr>
                        <m:t>𝐑</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m:rPr>
                                    <m:sty m:val="p"/>
                                  </m:rPr>
                                  <a:rPr lang="en-US">
                                    <a:latin typeface="Cambria Math" panose="02040503050406030204" pitchFamily="18" charset="0"/>
                                  </a:rPr>
                                  <m:t>exp</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m:t>
                                </m:r>
                              </m:e>
                              <m:e>
                                <m:r>
                                  <m:rPr>
                                    <m:sty m:val="p"/>
                                  </m:rPr>
                                  <a:rPr lang="en-US">
                                    <a:latin typeface="Cambria Math" panose="02040503050406030204" pitchFamily="18" charset="0"/>
                                  </a:rPr>
                                  <m:t>exp</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4</m:t>
                                    </m:r>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m:t>
                                </m:r>
                              </m:e>
                            </m:mr>
                            <m:mr>
                              <m:e>
                                <m:r>
                                  <m:rPr>
                                    <m:sty m:val="p"/>
                                  </m:rPr>
                                  <a:rPr lang="en-US">
                                    <a:latin typeface="Cambria Math" panose="02040503050406030204" pitchFamily="18" charset="0"/>
                                  </a:rPr>
                                  <m:t>exp</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m:t>
                                </m:r>
                              </m:e>
                              <m:e>
                                <m:r>
                                  <a:rPr lang="en-US" i="1">
                                    <a:latin typeface="Cambria Math" panose="02040503050406030204" pitchFamily="18" charset="0"/>
                                  </a:rPr>
                                  <m:t>1</m:t>
                                </m:r>
                              </m:e>
                              <m:e>
                                <m:r>
                                  <m:rPr>
                                    <m:sty m:val="p"/>
                                  </m:rPr>
                                  <a:rPr lang="en-US">
                                    <a:latin typeface="Cambria Math" panose="02040503050406030204" pitchFamily="18" charset="0"/>
                                  </a:rPr>
                                  <m:t>exp</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m:t>
                                </m:r>
                              </m:e>
                            </m:mr>
                            <m:mr>
                              <m:e>
                                <m:r>
                                  <m:rPr>
                                    <m:sty m:val="p"/>
                                  </m:rPr>
                                  <a:rPr lang="en-US">
                                    <a:latin typeface="Cambria Math" panose="02040503050406030204" pitchFamily="18" charset="0"/>
                                  </a:rPr>
                                  <m:t>exp</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4</m:t>
                                    </m:r>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m:t>
                                </m:r>
                              </m:e>
                              <m:e>
                                <m:r>
                                  <m:rPr>
                                    <m:sty m:val="p"/>
                                  </m:rPr>
                                  <a:rPr lang="en-US">
                                    <a:latin typeface="Cambria Math" panose="02040503050406030204" pitchFamily="18" charset="0"/>
                                  </a:rPr>
                                  <m:t>exp</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m:t>
                                </m:r>
                              </m:e>
                              <m:e>
                                <m:r>
                                  <a:rPr lang="en-US" i="1">
                                    <a:latin typeface="Cambria Math" panose="02040503050406030204" pitchFamily="18" charset="0"/>
                                  </a:rPr>
                                  <m:t>1</m:t>
                                </m:r>
                              </m:e>
                            </m:mr>
                          </m:m>
                        </m:e>
                      </m:d>
                    </m:oMath>
                  </m:oMathPara>
                </a14:m>
                <a:endParaRPr lang="en-US" sz="2400" dirty="0"/>
              </a:p>
            </p:txBody>
          </p:sp>
        </mc:Choice>
        <mc:Fallback xmlns="">
          <p:sp>
            <p:nvSpPr>
              <p:cNvPr id="71" name="TextBox 70">
                <a:extLst>
                  <a:ext uri="{FF2B5EF4-FFF2-40B4-BE49-F238E27FC236}">
                    <a16:creationId xmlns:a16="http://schemas.microsoft.com/office/drawing/2014/main" id="{CFE58B7F-A909-0BF9-83C0-7C47426820B9}"/>
                  </a:ext>
                </a:extLst>
              </p:cNvPr>
              <p:cNvSpPr txBox="1">
                <a:spLocks noRot="1" noChangeAspect="1" noMove="1" noResize="1" noEditPoints="1" noAdjustHandles="1" noChangeArrowheads="1" noChangeShapeType="1" noTextEdit="1"/>
              </p:cNvSpPr>
              <p:nvPr/>
            </p:nvSpPr>
            <p:spPr>
              <a:xfrm>
                <a:off x="379355" y="1529613"/>
                <a:ext cx="8400761" cy="11179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39ECB87-4437-F7C7-B2F2-60C6A03FA72F}"/>
                  </a:ext>
                </a:extLst>
              </p:cNvPr>
              <p:cNvSpPr txBox="1"/>
              <p:nvPr/>
            </p:nvSpPr>
            <p:spPr>
              <a:xfrm>
                <a:off x="517890" y="2647611"/>
                <a:ext cx="6447406" cy="1117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𝐗</m:t>
                              </m:r>
                            </m:e>
                          </m:d>
                        </m:e>
                        <m:sup>
                          <m:r>
                            <a:rPr lang="en-US" i="1">
                              <a:latin typeface="Cambria Math" panose="02040503050406030204" pitchFamily="18" charset="0"/>
                            </a:rPr>
                            <m:t>−1</m:t>
                          </m:r>
                        </m:sup>
                      </m:sSup>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𝐲</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0.1827,  </m:t>
                                </m:r>
                                <m:r>
                                  <m:rPr>
                                    <m:sty m:val="p"/>
                                  </m:rPr>
                                  <a:rPr lang="en-US">
                                    <a:latin typeface="Cambria Math" panose="02040503050406030204" pitchFamily="18" charset="0"/>
                                  </a:rPr>
                                  <m:t>when</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=1      </m:t>
                                </m:r>
                              </m:e>
                            </m:mr>
                            <m:mr>
                              <m:e>
                                <m:r>
                                  <a:rPr lang="en-US" i="1">
                                    <a:latin typeface="Cambria Math" panose="02040503050406030204" pitchFamily="18" charset="0"/>
                                  </a:rPr>
                                  <m:t>−2.7340,  </m:t>
                                </m:r>
                                <m:r>
                                  <m:rPr>
                                    <m:sty m:val="p"/>
                                  </m:rPr>
                                  <a:rPr lang="en-US">
                                    <a:latin typeface="Cambria Math" panose="02040503050406030204" pitchFamily="18" charset="0"/>
                                  </a:rPr>
                                  <m:t>when</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=10       </m:t>
                                </m:r>
                              </m:e>
                            </m:mr>
                            <m:mr>
                              <m:e>
                                <m:r>
                                  <a:rPr lang="en-US" i="1">
                                    <a:latin typeface="Cambria Math" panose="02040503050406030204" pitchFamily="18" charset="0"/>
                                  </a:rPr>
                                  <m:t>0.3333,  </m:t>
                                </m:r>
                                <m:r>
                                  <m:rPr>
                                    <m:sty m:val="p"/>
                                  </m:rPr>
                                  <a:rPr lang="en-US">
                                    <a:latin typeface="Cambria Math" panose="02040503050406030204" pitchFamily="18" charset="0"/>
                                  </a:rPr>
                                  <m:t>when</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=0.02</m:t>
                                </m:r>
                              </m:e>
                            </m:mr>
                          </m:m>
                        </m:e>
                      </m:d>
                    </m:oMath>
                  </m:oMathPara>
                </a14:m>
                <a:endParaRPr lang="en-US" sz="2400" dirty="0"/>
              </a:p>
            </p:txBody>
          </p:sp>
        </mc:Choice>
        <mc:Fallback xmlns="">
          <p:sp>
            <p:nvSpPr>
              <p:cNvPr id="73" name="TextBox 72">
                <a:extLst>
                  <a:ext uri="{FF2B5EF4-FFF2-40B4-BE49-F238E27FC236}">
                    <a16:creationId xmlns:a16="http://schemas.microsoft.com/office/drawing/2014/main" id="{F39ECB87-4437-F7C7-B2F2-60C6A03FA72F}"/>
                  </a:ext>
                </a:extLst>
              </p:cNvPr>
              <p:cNvSpPr txBox="1">
                <a:spLocks noRot="1" noChangeAspect="1" noMove="1" noResize="1" noEditPoints="1" noAdjustHandles="1" noChangeArrowheads="1" noChangeShapeType="1" noTextEdit="1"/>
              </p:cNvSpPr>
              <p:nvPr/>
            </p:nvSpPr>
            <p:spPr>
              <a:xfrm>
                <a:off x="517890" y="2647611"/>
                <a:ext cx="6447406" cy="111799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6383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E76D129-0268-4C30-F951-167F9F2D800A}"/>
                  </a:ext>
                </a:extLst>
              </p:cNvPr>
              <p:cNvSpPr>
                <a:spLocks noGrp="1"/>
              </p:cNvSpPr>
              <p:nvPr>
                <p:ph type="body" sz="quarter" idx="10"/>
              </p:nvPr>
            </p:nvSpPr>
            <p:spPr/>
            <p:txBody>
              <a:bodyPr/>
              <a:lstStyle/>
              <a:p>
                <a:pPr lvl="1"/>
                <a:r>
                  <a:rPr lang="en-US" dirty="0"/>
                  <a:t>Kriging prediction passes through all sample points irrespective of the hyperparameter</a:t>
                </a:r>
              </a:p>
              <a:p>
                <a:pPr lvl="1"/>
                <a:r>
                  <a:rPr lang="en-US" dirty="0"/>
                  <a:t>Kring predictions are smooth with a large hyperparameter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=10)</m:t>
                    </m:r>
                  </m:oMath>
                </a14:m>
                <a:r>
                  <a:rPr lang="en-US" dirty="0"/>
                  <a:t>: making the global function negative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=−2.734</m:t>
                    </m:r>
                  </m:oMath>
                </a14:m>
                <a:r>
                  <a:rPr lang="en-US" dirty="0"/>
                  <a:t>), such that the differences </a:t>
                </a:r>
                <a14:m>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𝐲</m:t>
                    </m:r>
                    <m:r>
                      <a:rPr lang="en-US" b="1" i="1">
                        <a:latin typeface="Cambria Math" panose="02040503050406030204" pitchFamily="18" charset="0"/>
                      </a:rPr>
                      <m:t>−</m:t>
                    </m:r>
                    <m:r>
                      <a:rPr lang="en-US" b="1" i="1">
                        <a:latin typeface="Cambria Math" panose="02040503050406030204" pitchFamily="18" charset="0"/>
                      </a:rPr>
                      <m:t>𝟏</m:t>
                    </m:r>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m:t>
                    </m:r>
                  </m:oMath>
                </a14:m>
                <a:r>
                  <a:rPr lang="en-US" dirty="0"/>
                  <a:t> become all positive</a:t>
                </a:r>
              </a:p>
              <a:p>
                <a:pPr lvl="1"/>
                <a:r>
                  <a:rPr lang="en-US" dirty="0"/>
                  <a:t>With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2</m:t>
                        </m:r>
                      </m:sup>
                    </m:sSup>
                    <m:r>
                      <a:rPr lang="en-US" i="1">
                        <a:latin typeface="Cambria Math" panose="02040503050406030204" pitchFamily="18" charset="0"/>
                      </a:rPr>
                      <m:t>=0.02)</m:t>
                    </m:r>
                  </m:oMath>
                </a14:m>
                <a:r>
                  <a:rPr lang="en-US" dirty="0"/>
                  <a:t>, </a:t>
                </a:r>
                <a14:m>
                  <m:oMath xmlns:m="http://schemas.openxmlformats.org/officeDocument/2006/math">
                    <m:r>
                      <a:rPr lang="en-US" b="0" i="1" dirty="0" smtClean="0">
                        <a:latin typeface="Cambria Math" panose="02040503050406030204" pitchFamily="18" charset="0"/>
                      </a:rPr>
                      <m:t>𝑅</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𝐼</m:t>
                    </m:r>
                  </m:oMath>
                </a14:m>
                <a:r>
                  <a:rPr lang="en-US" dirty="0"/>
                  <a:t>, Majority of Kriging predictions follow the global function </a:t>
                </a:r>
              </a:p>
              <a:p>
                <a:pPr lvl="1"/>
                <a:endParaRPr lang="en-US" dirty="0"/>
              </a:p>
            </p:txBody>
          </p:sp>
        </mc:Choice>
        <mc:Fallback xmlns="">
          <p:sp>
            <p:nvSpPr>
              <p:cNvPr id="2" name="Text Placeholder 1">
                <a:extLst>
                  <a:ext uri="{FF2B5EF4-FFF2-40B4-BE49-F238E27FC236}">
                    <a16:creationId xmlns:a16="http://schemas.microsoft.com/office/drawing/2014/main" id="{8E76D129-0268-4C30-F951-167F9F2D800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t="-975" r="-107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F136BFB-1FEE-551C-B340-7EB456F61A04}"/>
              </a:ext>
            </a:extLst>
          </p:cNvPr>
          <p:cNvSpPr>
            <a:spLocks noGrp="1"/>
          </p:cNvSpPr>
          <p:nvPr>
            <p:ph type="title"/>
          </p:nvPr>
        </p:nvSpPr>
        <p:spPr/>
        <p:txBody>
          <a:bodyPr>
            <a:normAutofit fontScale="90000"/>
          </a:bodyPr>
          <a:lstStyle/>
          <a:p>
            <a:r>
              <a:rPr lang="en-US" dirty="0"/>
              <a:t>Ex7.6) Ordinary Kriging </a:t>
            </a:r>
            <a:r>
              <a:rPr lang="en-US" i="1" dirty="0"/>
              <a:t>cont</a:t>
            </a:r>
            <a:r>
              <a:rPr lang="en-US" dirty="0"/>
              <a:t>.</a:t>
            </a:r>
          </a:p>
        </p:txBody>
      </p:sp>
      <p:grpSp>
        <p:nvGrpSpPr>
          <p:cNvPr id="5" name="Group 4">
            <a:extLst>
              <a:ext uri="{FF2B5EF4-FFF2-40B4-BE49-F238E27FC236}">
                <a16:creationId xmlns:a16="http://schemas.microsoft.com/office/drawing/2014/main" id="{755B9522-CC65-B937-F9FB-8C98F0F98178}"/>
              </a:ext>
            </a:extLst>
          </p:cNvPr>
          <p:cNvGrpSpPr/>
          <p:nvPr/>
        </p:nvGrpSpPr>
        <p:grpSpPr>
          <a:xfrm>
            <a:off x="2475637" y="3074973"/>
            <a:ext cx="4310020" cy="3401441"/>
            <a:chOff x="2123094" y="1614488"/>
            <a:chExt cx="4735382" cy="3737134"/>
          </a:xfrm>
        </p:grpSpPr>
        <p:cxnSp>
          <p:nvCxnSpPr>
            <p:cNvPr id="6" name="Straight Connector 5">
              <a:extLst>
                <a:ext uri="{FF2B5EF4-FFF2-40B4-BE49-F238E27FC236}">
                  <a16:creationId xmlns:a16="http://schemas.microsoft.com/office/drawing/2014/main" id="{5BC41360-30E2-F615-786B-E722A9F1CFA2}"/>
                </a:ext>
              </a:extLst>
            </p:cNvPr>
            <p:cNvCxnSpPr/>
            <p:nvPr/>
          </p:nvCxnSpPr>
          <p:spPr>
            <a:xfrm>
              <a:off x="2601119" y="3700463"/>
              <a:ext cx="3645694"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648339C-F12A-BC4A-4AFB-837B77273689}"/>
                </a:ext>
              </a:extLst>
            </p:cNvPr>
            <p:cNvCxnSpPr/>
            <p:nvPr/>
          </p:nvCxnSpPr>
          <p:spPr>
            <a:xfrm>
              <a:off x="2601119" y="4730220"/>
              <a:ext cx="364569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3E73DBA-8170-8DDD-A571-DBF21112CD26}"/>
                </a:ext>
              </a:extLst>
            </p:cNvPr>
            <p:cNvSpPr/>
            <p:nvPr/>
          </p:nvSpPr>
          <p:spPr>
            <a:xfrm>
              <a:off x="3800254" y="3489039"/>
              <a:ext cx="1541191" cy="137717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Line 6">
              <a:extLst>
                <a:ext uri="{FF2B5EF4-FFF2-40B4-BE49-F238E27FC236}">
                  <a16:creationId xmlns:a16="http://schemas.microsoft.com/office/drawing/2014/main" id="{4BDACC44-0B9C-1CA5-7BE4-35EE93D06EE9}"/>
                </a:ext>
              </a:extLst>
            </p:cNvPr>
            <p:cNvSpPr>
              <a:spLocks noChangeShapeType="1"/>
            </p:cNvSpPr>
            <p:nvPr/>
          </p:nvSpPr>
          <p:spPr bwMode="auto">
            <a:xfrm>
              <a:off x="2601913" y="5000626"/>
              <a:ext cx="4141788"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 name="Line 7">
              <a:extLst>
                <a:ext uri="{FF2B5EF4-FFF2-40B4-BE49-F238E27FC236}">
                  <a16:creationId xmlns:a16="http://schemas.microsoft.com/office/drawing/2014/main" id="{B297A286-6771-C93F-1B52-3A85A7A3D095}"/>
                </a:ext>
              </a:extLst>
            </p:cNvPr>
            <p:cNvSpPr>
              <a:spLocks noChangeShapeType="1"/>
            </p:cNvSpPr>
            <p:nvPr/>
          </p:nvSpPr>
          <p:spPr bwMode="auto">
            <a:xfrm>
              <a:off x="2601913" y="1724026"/>
              <a:ext cx="4141788"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 name="Line 8">
              <a:extLst>
                <a:ext uri="{FF2B5EF4-FFF2-40B4-BE49-F238E27FC236}">
                  <a16:creationId xmlns:a16="http://schemas.microsoft.com/office/drawing/2014/main" id="{D18D1BF2-6055-81A0-08D7-5338C20C55A7}"/>
                </a:ext>
              </a:extLst>
            </p:cNvPr>
            <p:cNvSpPr>
              <a:spLocks noChangeShapeType="1"/>
            </p:cNvSpPr>
            <p:nvPr/>
          </p:nvSpPr>
          <p:spPr bwMode="auto">
            <a:xfrm flipV="1">
              <a:off x="2601913" y="4959351"/>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 name="Line 9">
              <a:extLst>
                <a:ext uri="{FF2B5EF4-FFF2-40B4-BE49-F238E27FC236}">
                  <a16:creationId xmlns:a16="http://schemas.microsoft.com/office/drawing/2014/main" id="{3A5335E0-FC32-9273-A996-70F3A3FACDE4}"/>
                </a:ext>
              </a:extLst>
            </p:cNvPr>
            <p:cNvSpPr>
              <a:spLocks noChangeShapeType="1"/>
            </p:cNvSpPr>
            <p:nvPr/>
          </p:nvSpPr>
          <p:spPr bwMode="auto">
            <a:xfrm flipV="1">
              <a:off x="3430588" y="4959351"/>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 name="Line 10">
              <a:extLst>
                <a:ext uri="{FF2B5EF4-FFF2-40B4-BE49-F238E27FC236}">
                  <a16:creationId xmlns:a16="http://schemas.microsoft.com/office/drawing/2014/main" id="{C05F0F8F-37EE-B08D-7589-22C9142BAFE0}"/>
                </a:ext>
              </a:extLst>
            </p:cNvPr>
            <p:cNvSpPr>
              <a:spLocks noChangeShapeType="1"/>
            </p:cNvSpPr>
            <p:nvPr/>
          </p:nvSpPr>
          <p:spPr bwMode="auto">
            <a:xfrm flipV="1">
              <a:off x="4257676" y="4959351"/>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 name="Line 11">
              <a:extLst>
                <a:ext uri="{FF2B5EF4-FFF2-40B4-BE49-F238E27FC236}">
                  <a16:creationId xmlns:a16="http://schemas.microsoft.com/office/drawing/2014/main" id="{E96B01AF-C2EE-22BA-1B6A-536C0FD18A63}"/>
                </a:ext>
              </a:extLst>
            </p:cNvPr>
            <p:cNvSpPr>
              <a:spLocks noChangeShapeType="1"/>
            </p:cNvSpPr>
            <p:nvPr/>
          </p:nvSpPr>
          <p:spPr bwMode="auto">
            <a:xfrm flipV="1">
              <a:off x="5086351" y="4959351"/>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 name="Line 12">
              <a:extLst>
                <a:ext uri="{FF2B5EF4-FFF2-40B4-BE49-F238E27FC236}">
                  <a16:creationId xmlns:a16="http://schemas.microsoft.com/office/drawing/2014/main" id="{C180C166-BDE5-6957-DCF7-A0F6703F4060}"/>
                </a:ext>
              </a:extLst>
            </p:cNvPr>
            <p:cNvSpPr>
              <a:spLocks noChangeShapeType="1"/>
            </p:cNvSpPr>
            <p:nvPr/>
          </p:nvSpPr>
          <p:spPr bwMode="auto">
            <a:xfrm flipV="1">
              <a:off x="5915026" y="4959351"/>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 name="Line 13">
              <a:extLst>
                <a:ext uri="{FF2B5EF4-FFF2-40B4-BE49-F238E27FC236}">
                  <a16:creationId xmlns:a16="http://schemas.microsoft.com/office/drawing/2014/main" id="{8C59C665-FEDD-5E4C-80A4-CC29A788E65A}"/>
                </a:ext>
              </a:extLst>
            </p:cNvPr>
            <p:cNvSpPr>
              <a:spLocks noChangeShapeType="1"/>
            </p:cNvSpPr>
            <p:nvPr/>
          </p:nvSpPr>
          <p:spPr bwMode="auto">
            <a:xfrm flipV="1">
              <a:off x="6743701" y="4959351"/>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 name="Line 14">
              <a:extLst>
                <a:ext uri="{FF2B5EF4-FFF2-40B4-BE49-F238E27FC236}">
                  <a16:creationId xmlns:a16="http://schemas.microsoft.com/office/drawing/2014/main" id="{9589AA45-47ED-2C25-4533-AF010BF962F6}"/>
                </a:ext>
              </a:extLst>
            </p:cNvPr>
            <p:cNvSpPr>
              <a:spLocks noChangeShapeType="1"/>
            </p:cNvSpPr>
            <p:nvPr/>
          </p:nvSpPr>
          <p:spPr bwMode="auto">
            <a:xfrm>
              <a:off x="2601913"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 name="Line 15">
              <a:extLst>
                <a:ext uri="{FF2B5EF4-FFF2-40B4-BE49-F238E27FC236}">
                  <a16:creationId xmlns:a16="http://schemas.microsoft.com/office/drawing/2014/main" id="{D2D70674-E766-C977-659B-50A52114C6D8}"/>
                </a:ext>
              </a:extLst>
            </p:cNvPr>
            <p:cNvSpPr>
              <a:spLocks noChangeShapeType="1"/>
            </p:cNvSpPr>
            <p:nvPr/>
          </p:nvSpPr>
          <p:spPr bwMode="auto">
            <a:xfrm>
              <a:off x="3430588"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 name="Line 16">
              <a:extLst>
                <a:ext uri="{FF2B5EF4-FFF2-40B4-BE49-F238E27FC236}">
                  <a16:creationId xmlns:a16="http://schemas.microsoft.com/office/drawing/2014/main" id="{3B88CE5A-4913-B70D-BDB2-13D1C7CB6076}"/>
                </a:ext>
              </a:extLst>
            </p:cNvPr>
            <p:cNvSpPr>
              <a:spLocks noChangeShapeType="1"/>
            </p:cNvSpPr>
            <p:nvPr/>
          </p:nvSpPr>
          <p:spPr bwMode="auto">
            <a:xfrm>
              <a:off x="4257676"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 name="Line 17">
              <a:extLst>
                <a:ext uri="{FF2B5EF4-FFF2-40B4-BE49-F238E27FC236}">
                  <a16:creationId xmlns:a16="http://schemas.microsoft.com/office/drawing/2014/main" id="{1E525C40-8AAA-9D7D-79BF-553BC402CC1A}"/>
                </a:ext>
              </a:extLst>
            </p:cNvPr>
            <p:cNvSpPr>
              <a:spLocks noChangeShapeType="1"/>
            </p:cNvSpPr>
            <p:nvPr/>
          </p:nvSpPr>
          <p:spPr bwMode="auto">
            <a:xfrm>
              <a:off x="5086351"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 name="Line 18">
              <a:extLst>
                <a:ext uri="{FF2B5EF4-FFF2-40B4-BE49-F238E27FC236}">
                  <a16:creationId xmlns:a16="http://schemas.microsoft.com/office/drawing/2014/main" id="{052349A0-3C41-A5D8-1676-8EB1C5BA4144}"/>
                </a:ext>
              </a:extLst>
            </p:cNvPr>
            <p:cNvSpPr>
              <a:spLocks noChangeShapeType="1"/>
            </p:cNvSpPr>
            <p:nvPr/>
          </p:nvSpPr>
          <p:spPr bwMode="auto">
            <a:xfrm>
              <a:off x="5915026"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 name="Line 19">
              <a:extLst>
                <a:ext uri="{FF2B5EF4-FFF2-40B4-BE49-F238E27FC236}">
                  <a16:creationId xmlns:a16="http://schemas.microsoft.com/office/drawing/2014/main" id="{C7333DA5-F935-2DCF-225C-01401CDA1361}"/>
                </a:ext>
              </a:extLst>
            </p:cNvPr>
            <p:cNvSpPr>
              <a:spLocks noChangeShapeType="1"/>
            </p:cNvSpPr>
            <p:nvPr/>
          </p:nvSpPr>
          <p:spPr bwMode="auto">
            <a:xfrm>
              <a:off x="6743701"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 name="Rectangle 20">
              <a:extLst>
                <a:ext uri="{FF2B5EF4-FFF2-40B4-BE49-F238E27FC236}">
                  <a16:creationId xmlns:a16="http://schemas.microsoft.com/office/drawing/2014/main" id="{C5DEAEE9-7EC7-05EF-530F-7954E0BA55E9}"/>
                </a:ext>
              </a:extLst>
            </p:cNvPr>
            <p:cNvSpPr>
              <a:spLocks noChangeArrowheads="1"/>
            </p:cNvSpPr>
            <p:nvPr/>
          </p:nvSpPr>
          <p:spPr bwMode="auto">
            <a:xfrm>
              <a:off x="2551113" y="506095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38FEFB48-1D02-38B6-81F4-0F4B13CCFAAF}"/>
                </a:ext>
              </a:extLst>
            </p:cNvPr>
            <p:cNvSpPr>
              <a:spLocks noChangeArrowheads="1"/>
            </p:cNvSpPr>
            <p:nvPr/>
          </p:nvSpPr>
          <p:spPr bwMode="auto">
            <a:xfrm>
              <a:off x="3333751" y="5060951"/>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0.5</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56FBCDAE-235D-A05A-448A-C82D8775D971}"/>
                </a:ext>
              </a:extLst>
            </p:cNvPr>
            <p:cNvSpPr>
              <a:spLocks noChangeArrowheads="1"/>
            </p:cNvSpPr>
            <p:nvPr/>
          </p:nvSpPr>
          <p:spPr bwMode="auto">
            <a:xfrm>
              <a:off x="4211638" y="506095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0B794F21-A011-DA67-A287-38E1E682D8F1}"/>
                </a:ext>
              </a:extLst>
            </p:cNvPr>
            <p:cNvSpPr>
              <a:spLocks noChangeArrowheads="1"/>
            </p:cNvSpPr>
            <p:nvPr/>
          </p:nvSpPr>
          <p:spPr bwMode="auto">
            <a:xfrm>
              <a:off x="4984751" y="5060951"/>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1.5</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99EC9BF7-8C67-6D94-7EE3-CF1BEB7AD95A}"/>
                </a:ext>
              </a:extLst>
            </p:cNvPr>
            <p:cNvSpPr>
              <a:spLocks noChangeArrowheads="1"/>
            </p:cNvSpPr>
            <p:nvPr/>
          </p:nvSpPr>
          <p:spPr bwMode="auto">
            <a:xfrm>
              <a:off x="5862638" y="506095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D9F94BA2-74ED-26DC-EA1B-686318482C2A}"/>
                </a:ext>
              </a:extLst>
            </p:cNvPr>
            <p:cNvSpPr>
              <a:spLocks noChangeArrowheads="1"/>
            </p:cNvSpPr>
            <p:nvPr/>
          </p:nvSpPr>
          <p:spPr bwMode="auto">
            <a:xfrm>
              <a:off x="6645276" y="5060951"/>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2.5</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9" name="Line 26">
              <a:extLst>
                <a:ext uri="{FF2B5EF4-FFF2-40B4-BE49-F238E27FC236}">
                  <a16:creationId xmlns:a16="http://schemas.microsoft.com/office/drawing/2014/main" id="{291AF324-F07B-1D06-6692-792FC5ED2392}"/>
                </a:ext>
              </a:extLst>
            </p:cNvPr>
            <p:cNvSpPr>
              <a:spLocks noChangeShapeType="1"/>
            </p:cNvSpPr>
            <p:nvPr/>
          </p:nvSpPr>
          <p:spPr bwMode="auto">
            <a:xfrm flipV="1">
              <a:off x="2601913" y="1724026"/>
              <a:ext cx="0" cy="327660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0" name="Line 27">
              <a:extLst>
                <a:ext uri="{FF2B5EF4-FFF2-40B4-BE49-F238E27FC236}">
                  <a16:creationId xmlns:a16="http://schemas.microsoft.com/office/drawing/2014/main" id="{D1C0D11A-9E56-8910-232F-ABDC637EC60F}"/>
                </a:ext>
              </a:extLst>
            </p:cNvPr>
            <p:cNvSpPr>
              <a:spLocks noChangeShapeType="1"/>
            </p:cNvSpPr>
            <p:nvPr/>
          </p:nvSpPr>
          <p:spPr bwMode="auto">
            <a:xfrm flipV="1">
              <a:off x="6743701" y="1724026"/>
              <a:ext cx="0" cy="327660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1" name="Line 28">
              <a:extLst>
                <a:ext uri="{FF2B5EF4-FFF2-40B4-BE49-F238E27FC236}">
                  <a16:creationId xmlns:a16="http://schemas.microsoft.com/office/drawing/2014/main" id="{8B6C8800-C1B9-9E7B-7BE7-A4657FA9FE97}"/>
                </a:ext>
              </a:extLst>
            </p:cNvPr>
            <p:cNvSpPr>
              <a:spLocks noChangeShapeType="1"/>
            </p:cNvSpPr>
            <p:nvPr/>
          </p:nvSpPr>
          <p:spPr bwMode="auto">
            <a:xfrm>
              <a:off x="2601913" y="5000626"/>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2" name="Line 29">
              <a:extLst>
                <a:ext uri="{FF2B5EF4-FFF2-40B4-BE49-F238E27FC236}">
                  <a16:creationId xmlns:a16="http://schemas.microsoft.com/office/drawing/2014/main" id="{2FFB8E7E-BBC8-1245-3415-E5E1925FA000}"/>
                </a:ext>
              </a:extLst>
            </p:cNvPr>
            <p:cNvSpPr>
              <a:spLocks noChangeShapeType="1"/>
            </p:cNvSpPr>
            <p:nvPr/>
          </p:nvSpPr>
          <p:spPr bwMode="auto">
            <a:xfrm>
              <a:off x="2601913" y="453231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3" name="Line 30">
              <a:extLst>
                <a:ext uri="{FF2B5EF4-FFF2-40B4-BE49-F238E27FC236}">
                  <a16:creationId xmlns:a16="http://schemas.microsoft.com/office/drawing/2014/main" id="{7ACB8A5E-D003-773B-C88C-086EE422146E}"/>
                </a:ext>
              </a:extLst>
            </p:cNvPr>
            <p:cNvSpPr>
              <a:spLocks noChangeShapeType="1"/>
            </p:cNvSpPr>
            <p:nvPr/>
          </p:nvSpPr>
          <p:spPr bwMode="auto">
            <a:xfrm>
              <a:off x="2601913" y="4064001"/>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4" name="Line 31">
              <a:extLst>
                <a:ext uri="{FF2B5EF4-FFF2-40B4-BE49-F238E27FC236}">
                  <a16:creationId xmlns:a16="http://schemas.microsoft.com/office/drawing/2014/main" id="{F4A959C1-4258-B95F-EB31-709B235095B0}"/>
                </a:ext>
              </a:extLst>
            </p:cNvPr>
            <p:cNvSpPr>
              <a:spLocks noChangeShapeType="1"/>
            </p:cNvSpPr>
            <p:nvPr/>
          </p:nvSpPr>
          <p:spPr bwMode="auto">
            <a:xfrm>
              <a:off x="2601913" y="3595688"/>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5" name="Line 32">
              <a:extLst>
                <a:ext uri="{FF2B5EF4-FFF2-40B4-BE49-F238E27FC236}">
                  <a16:creationId xmlns:a16="http://schemas.microsoft.com/office/drawing/2014/main" id="{E987DB5D-8266-E3B5-CD8F-6763F501C9F8}"/>
                </a:ext>
              </a:extLst>
            </p:cNvPr>
            <p:cNvSpPr>
              <a:spLocks noChangeShapeType="1"/>
            </p:cNvSpPr>
            <p:nvPr/>
          </p:nvSpPr>
          <p:spPr bwMode="auto">
            <a:xfrm>
              <a:off x="2601913" y="312896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6" name="Line 33">
              <a:extLst>
                <a:ext uri="{FF2B5EF4-FFF2-40B4-BE49-F238E27FC236}">
                  <a16:creationId xmlns:a16="http://schemas.microsoft.com/office/drawing/2014/main" id="{98EF8CD0-2CED-0FD2-1865-DBFB16557CD9}"/>
                </a:ext>
              </a:extLst>
            </p:cNvPr>
            <p:cNvSpPr>
              <a:spLocks noChangeShapeType="1"/>
            </p:cNvSpPr>
            <p:nvPr/>
          </p:nvSpPr>
          <p:spPr bwMode="auto">
            <a:xfrm>
              <a:off x="2601913" y="2660651"/>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7" name="Line 34">
              <a:extLst>
                <a:ext uri="{FF2B5EF4-FFF2-40B4-BE49-F238E27FC236}">
                  <a16:creationId xmlns:a16="http://schemas.microsoft.com/office/drawing/2014/main" id="{40BBA79E-AB9A-45A2-DDAC-8F4F2EBCEBCE}"/>
                </a:ext>
              </a:extLst>
            </p:cNvPr>
            <p:cNvSpPr>
              <a:spLocks noChangeShapeType="1"/>
            </p:cNvSpPr>
            <p:nvPr/>
          </p:nvSpPr>
          <p:spPr bwMode="auto">
            <a:xfrm>
              <a:off x="2601913" y="2192338"/>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8" name="Line 35">
              <a:extLst>
                <a:ext uri="{FF2B5EF4-FFF2-40B4-BE49-F238E27FC236}">
                  <a16:creationId xmlns:a16="http://schemas.microsoft.com/office/drawing/2014/main" id="{3D7FA440-3D5A-4E73-DB00-C486ED94EB61}"/>
                </a:ext>
              </a:extLst>
            </p:cNvPr>
            <p:cNvSpPr>
              <a:spLocks noChangeShapeType="1"/>
            </p:cNvSpPr>
            <p:nvPr/>
          </p:nvSpPr>
          <p:spPr bwMode="auto">
            <a:xfrm>
              <a:off x="2601913" y="1724026"/>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9" name="Line 36">
              <a:extLst>
                <a:ext uri="{FF2B5EF4-FFF2-40B4-BE49-F238E27FC236}">
                  <a16:creationId xmlns:a16="http://schemas.microsoft.com/office/drawing/2014/main" id="{591522BB-AC1A-0D3C-00D7-2ECA945C56CB}"/>
                </a:ext>
              </a:extLst>
            </p:cNvPr>
            <p:cNvSpPr>
              <a:spLocks noChangeShapeType="1"/>
            </p:cNvSpPr>
            <p:nvPr/>
          </p:nvSpPr>
          <p:spPr bwMode="auto">
            <a:xfrm flipH="1">
              <a:off x="6702426" y="5000626"/>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0" name="Line 37">
              <a:extLst>
                <a:ext uri="{FF2B5EF4-FFF2-40B4-BE49-F238E27FC236}">
                  <a16:creationId xmlns:a16="http://schemas.microsoft.com/office/drawing/2014/main" id="{18CDD647-8F41-FEA3-2A57-0745E8FD73E7}"/>
                </a:ext>
              </a:extLst>
            </p:cNvPr>
            <p:cNvSpPr>
              <a:spLocks noChangeShapeType="1"/>
            </p:cNvSpPr>
            <p:nvPr/>
          </p:nvSpPr>
          <p:spPr bwMode="auto">
            <a:xfrm flipH="1">
              <a:off x="6702426" y="453231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1" name="Line 38">
              <a:extLst>
                <a:ext uri="{FF2B5EF4-FFF2-40B4-BE49-F238E27FC236}">
                  <a16:creationId xmlns:a16="http://schemas.microsoft.com/office/drawing/2014/main" id="{69E07C5D-2AEA-7ED3-9BC2-A94852C46F30}"/>
                </a:ext>
              </a:extLst>
            </p:cNvPr>
            <p:cNvSpPr>
              <a:spLocks noChangeShapeType="1"/>
            </p:cNvSpPr>
            <p:nvPr/>
          </p:nvSpPr>
          <p:spPr bwMode="auto">
            <a:xfrm flipH="1">
              <a:off x="6702426" y="4064001"/>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 name="Line 39">
              <a:extLst>
                <a:ext uri="{FF2B5EF4-FFF2-40B4-BE49-F238E27FC236}">
                  <a16:creationId xmlns:a16="http://schemas.microsoft.com/office/drawing/2014/main" id="{9682C569-7E55-20B2-9169-4C5790AC3092}"/>
                </a:ext>
              </a:extLst>
            </p:cNvPr>
            <p:cNvSpPr>
              <a:spLocks noChangeShapeType="1"/>
            </p:cNvSpPr>
            <p:nvPr/>
          </p:nvSpPr>
          <p:spPr bwMode="auto">
            <a:xfrm flipH="1">
              <a:off x="6702426" y="3595688"/>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 name="Line 40">
              <a:extLst>
                <a:ext uri="{FF2B5EF4-FFF2-40B4-BE49-F238E27FC236}">
                  <a16:creationId xmlns:a16="http://schemas.microsoft.com/office/drawing/2014/main" id="{719B305F-C71A-79B0-73A8-596C7C8FC36F}"/>
                </a:ext>
              </a:extLst>
            </p:cNvPr>
            <p:cNvSpPr>
              <a:spLocks noChangeShapeType="1"/>
            </p:cNvSpPr>
            <p:nvPr/>
          </p:nvSpPr>
          <p:spPr bwMode="auto">
            <a:xfrm flipH="1">
              <a:off x="6702426" y="312896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 name="Line 41">
              <a:extLst>
                <a:ext uri="{FF2B5EF4-FFF2-40B4-BE49-F238E27FC236}">
                  <a16:creationId xmlns:a16="http://schemas.microsoft.com/office/drawing/2014/main" id="{8A32DEB2-4201-C5DD-7CE8-44A2B9A155EE}"/>
                </a:ext>
              </a:extLst>
            </p:cNvPr>
            <p:cNvSpPr>
              <a:spLocks noChangeShapeType="1"/>
            </p:cNvSpPr>
            <p:nvPr/>
          </p:nvSpPr>
          <p:spPr bwMode="auto">
            <a:xfrm flipH="1">
              <a:off x="6702426" y="2660651"/>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 name="Line 42">
              <a:extLst>
                <a:ext uri="{FF2B5EF4-FFF2-40B4-BE49-F238E27FC236}">
                  <a16:creationId xmlns:a16="http://schemas.microsoft.com/office/drawing/2014/main" id="{0003E603-0C5C-3CD2-F58A-4C3CF05830B7}"/>
                </a:ext>
              </a:extLst>
            </p:cNvPr>
            <p:cNvSpPr>
              <a:spLocks noChangeShapeType="1"/>
            </p:cNvSpPr>
            <p:nvPr/>
          </p:nvSpPr>
          <p:spPr bwMode="auto">
            <a:xfrm flipH="1">
              <a:off x="6702426" y="2192338"/>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 name="Line 43">
              <a:extLst>
                <a:ext uri="{FF2B5EF4-FFF2-40B4-BE49-F238E27FC236}">
                  <a16:creationId xmlns:a16="http://schemas.microsoft.com/office/drawing/2014/main" id="{FFB8072B-29FA-5213-CCB8-C33569E862E7}"/>
                </a:ext>
              </a:extLst>
            </p:cNvPr>
            <p:cNvSpPr>
              <a:spLocks noChangeShapeType="1"/>
            </p:cNvSpPr>
            <p:nvPr/>
          </p:nvSpPr>
          <p:spPr bwMode="auto">
            <a:xfrm flipH="1">
              <a:off x="6702426" y="1724026"/>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 name="Rectangle 44">
              <a:extLst>
                <a:ext uri="{FF2B5EF4-FFF2-40B4-BE49-F238E27FC236}">
                  <a16:creationId xmlns:a16="http://schemas.microsoft.com/office/drawing/2014/main" id="{AF2F3652-AE3D-AB25-E134-FF095816296C}"/>
                </a:ext>
              </a:extLst>
            </p:cNvPr>
            <p:cNvSpPr>
              <a:spLocks noChangeArrowheads="1"/>
            </p:cNvSpPr>
            <p:nvPr/>
          </p:nvSpPr>
          <p:spPr bwMode="auto">
            <a:xfrm>
              <a:off x="2271713" y="4889501"/>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-0.4</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E429DA71-57AD-809B-7122-44C83065C809}"/>
                </a:ext>
              </a:extLst>
            </p:cNvPr>
            <p:cNvSpPr>
              <a:spLocks noChangeArrowheads="1"/>
            </p:cNvSpPr>
            <p:nvPr/>
          </p:nvSpPr>
          <p:spPr bwMode="auto">
            <a:xfrm>
              <a:off x="2271713" y="4421188"/>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9" name="Rectangle 46">
              <a:extLst>
                <a:ext uri="{FF2B5EF4-FFF2-40B4-BE49-F238E27FC236}">
                  <a16:creationId xmlns:a16="http://schemas.microsoft.com/office/drawing/2014/main" id="{ACA689D9-1147-7F68-0C89-4423793E7262}"/>
                </a:ext>
              </a:extLst>
            </p:cNvPr>
            <p:cNvSpPr>
              <a:spLocks noChangeArrowheads="1"/>
            </p:cNvSpPr>
            <p:nvPr/>
          </p:nvSpPr>
          <p:spPr bwMode="auto">
            <a:xfrm>
              <a:off x="2414588" y="395287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20EDC3EE-7BB3-273D-DE4B-BF148DCCFEC6}"/>
                </a:ext>
              </a:extLst>
            </p:cNvPr>
            <p:cNvSpPr>
              <a:spLocks noChangeArrowheads="1"/>
            </p:cNvSpPr>
            <p:nvPr/>
          </p:nvSpPr>
          <p:spPr bwMode="auto">
            <a:xfrm>
              <a:off x="2309813" y="3484563"/>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24A56580-6518-7313-6AE7-75A05224EB87}"/>
                </a:ext>
              </a:extLst>
            </p:cNvPr>
            <p:cNvSpPr>
              <a:spLocks noChangeArrowheads="1"/>
            </p:cNvSpPr>
            <p:nvPr/>
          </p:nvSpPr>
          <p:spPr bwMode="auto">
            <a:xfrm>
              <a:off x="2309813" y="30178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0.4</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52" name="Rectangle 49">
              <a:extLst>
                <a:ext uri="{FF2B5EF4-FFF2-40B4-BE49-F238E27FC236}">
                  <a16:creationId xmlns:a16="http://schemas.microsoft.com/office/drawing/2014/main" id="{78438B1D-AFA9-5D80-B027-01DAC5D90402}"/>
                </a:ext>
              </a:extLst>
            </p:cNvPr>
            <p:cNvSpPr>
              <a:spLocks noChangeArrowheads="1"/>
            </p:cNvSpPr>
            <p:nvPr/>
          </p:nvSpPr>
          <p:spPr bwMode="auto">
            <a:xfrm>
              <a:off x="2309813" y="2549526"/>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0.6</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53" name="Rectangle 50">
              <a:extLst>
                <a:ext uri="{FF2B5EF4-FFF2-40B4-BE49-F238E27FC236}">
                  <a16:creationId xmlns:a16="http://schemas.microsoft.com/office/drawing/2014/main" id="{C10BAC73-B06C-A4A5-FD62-3C037166215A}"/>
                </a:ext>
              </a:extLst>
            </p:cNvPr>
            <p:cNvSpPr>
              <a:spLocks noChangeArrowheads="1"/>
            </p:cNvSpPr>
            <p:nvPr/>
          </p:nvSpPr>
          <p:spPr bwMode="auto">
            <a:xfrm>
              <a:off x="2309813" y="2081213"/>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54" name="Rectangle 51">
              <a:extLst>
                <a:ext uri="{FF2B5EF4-FFF2-40B4-BE49-F238E27FC236}">
                  <a16:creationId xmlns:a16="http://schemas.microsoft.com/office/drawing/2014/main" id="{4FEFA074-1742-B770-4FBB-006541C31A8F}"/>
                </a:ext>
              </a:extLst>
            </p:cNvPr>
            <p:cNvSpPr>
              <a:spLocks noChangeArrowheads="1"/>
            </p:cNvSpPr>
            <p:nvPr/>
          </p:nvSpPr>
          <p:spPr bwMode="auto">
            <a:xfrm>
              <a:off x="2414588" y="161448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1</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5" name="Freeform 52">
              <a:extLst>
                <a:ext uri="{FF2B5EF4-FFF2-40B4-BE49-F238E27FC236}">
                  <a16:creationId xmlns:a16="http://schemas.microsoft.com/office/drawing/2014/main" id="{0680BC0D-4768-934E-AD93-58FCDFFD6BDB}"/>
                </a:ext>
              </a:extLst>
            </p:cNvPr>
            <p:cNvSpPr>
              <a:spLocks/>
            </p:cNvSpPr>
            <p:nvPr/>
          </p:nvSpPr>
          <p:spPr bwMode="auto">
            <a:xfrm>
              <a:off x="2601913" y="1724026"/>
              <a:ext cx="3644900" cy="2628900"/>
            </a:xfrm>
            <a:custGeom>
              <a:avLst/>
              <a:gdLst>
                <a:gd name="T0" fmla="*/ 0 w 2296"/>
                <a:gd name="T1" fmla="*/ 1474 h 1656"/>
                <a:gd name="T2" fmla="*/ 52 w 2296"/>
                <a:gd name="T3" fmla="*/ 1407 h 1656"/>
                <a:gd name="T4" fmla="*/ 104 w 2296"/>
                <a:gd name="T5" fmla="*/ 1333 h 1656"/>
                <a:gd name="T6" fmla="*/ 156 w 2296"/>
                <a:gd name="T7" fmla="*/ 1251 h 1656"/>
                <a:gd name="T8" fmla="*/ 209 w 2296"/>
                <a:gd name="T9" fmla="*/ 1163 h 1656"/>
                <a:gd name="T10" fmla="*/ 261 w 2296"/>
                <a:gd name="T11" fmla="*/ 1070 h 1656"/>
                <a:gd name="T12" fmla="*/ 313 w 2296"/>
                <a:gd name="T13" fmla="*/ 973 h 1656"/>
                <a:gd name="T14" fmla="*/ 365 w 2296"/>
                <a:gd name="T15" fmla="*/ 873 h 1656"/>
                <a:gd name="T16" fmla="*/ 418 w 2296"/>
                <a:gd name="T17" fmla="*/ 772 h 1656"/>
                <a:gd name="T18" fmla="*/ 469 w 2296"/>
                <a:gd name="T19" fmla="*/ 672 h 1656"/>
                <a:gd name="T20" fmla="*/ 522 w 2296"/>
                <a:gd name="T21" fmla="*/ 573 h 1656"/>
                <a:gd name="T22" fmla="*/ 574 w 2296"/>
                <a:gd name="T23" fmla="*/ 478 h 1656"/>
                <a:gd name="T24" fmla="*/ 626 w 2296"/>
                <a:gd name="T25" fmla="*/ 387 h 1656"/>
                <a:gd name="T26" fmla="*/ 678 w 2296"/>
                <a:gd name="T27" fmla="*/ 303 h 1656"/>
                <a:gd name="T28" fmla="*/ 731 w 2296"/>
                <a:gd name="T29" fmla="*/ 228 h 1656"/>
                <a:gd name="T30" fmla="*/ 783 w 2296"/>
                <a:gd name="T31" fmla="*/ 161 h 1656"/>
                <a:gd name="T32" fmla="*/ 835 w 2296"/>
                <a:gd name="T33" fmla="*/ 105 h 1656"/>
                <a:gd name="T34" fmla="*/ 887 w 2296"/>
                <a:gd name="T35" fmla="*/ 60 h 1656"/>
                <a:gd name="T36" fmla="*/ 939 w 2296"/>
                <a:gd name="T37" fmla="*/ 27 h 1656"/>
                <a:gd name="T38" fmla="*/ 991 w 2296"/>
                <a:gd name="T39" fmla="*/ 7 h 1656"/>
                <a:gd name="T40" fmla="*/ 1043 w 2296"/>
                <a:gd name="T41" fmla="*/ 0 h 1656"/>
                <a:gd name="T42" fmla="*/ 1096 w 2296"/>
                <a:gd name="T43" fmla="*/ 7 h 1656"/>
                <a:gd name="T44" fmla="*/ 1148 w 2296"/>
                <a:gd name="T45" fmla="*/ 27 h 1656"/>
                <a:gd name="T46" fmla="*/ 1200 w 2296"/>
                <a:gd name="T47" fmla="*/ 60 h 1656"/>
                <a:gd name="T48" fmla="*/ 1252 w 2296"/>
                <a:gd name="T49" fmla="*/ 105 h 1656"/>
                <a:gd name="T50" fmla="*/ 1304 w 2296"/>
                <a:gd name="T51" fmla="*/ 161 h 1656"/>
                <a:gd name="T52" fmla="*/ 1356 w 2296"/>
                <a:gd name="T53" fmla="*/ 228 h 1656"/>
                <a:gd name="T54" fmla="*/ 1409 w 2296"/>
                <a:gd name="T55" fmla="*/ 303 h 1656"/>
                <a:gd name="T56" fmla="*/ 1461 w 2296"/>
                <a:gd name="T57" fmla="*/ 387 h 1656"/>
                <a:gd name="T58" fmla="*/ 1513 w 2296"/>
                <a:gd name="T59" fmla="*/ 478 h 1656"/>
                <a:gd name="T60" fmla="*/ 1565 w 2296"/>
                <a:gd name="T61" fmla="*/ 573 h 1656"/>
                <a:gd name="T62" fmla="*/ 1618 w 2296"/>
                <a:gd name="T63" fmla="*/ 672 h 1656"/>
                <a:gd name="T64" fmla="*/ 1670 w 2296"/>
                <a:gd name="T65" fmla="*/ 772 h 1656"/>
                <a:gd name="T66" fmla="*/ 1722 w 2296"/>
                <a:gd name="T67" fmla="*/ 873 h 1656"/>
                <a:gd name="T68" fmla="*/ 1774 w 2296"/>
                <a:gd name="T69" fmla="*/ 973 h 1656"/>
                <a:gd name="T70" fmla="*/ 1826 w 2296"/>
                <a:gd name="T71" fmla="*/ 1070 h 1656"/>
                <a:gd name="T72" fmla="*/ 1878 w 2296"/>
                <a:gd name="T73" fmla="*/ 1163 h 1656"/>
                <a:gd name="T74" fmla="*/ 1930 w 2296"/>
                <a:gd name="T75" fmla="*/ 1251 h 1656"/>
                <a:gd name="T76" fmla="*/ 1983 w 2296"/>
                <a:gd name="T77" fmla="*/ 1333 h 1656"/>
                <a:gd name="T78" fmla="*/ 2035 w 2296"/>
                <a:gd name="T79" fmla="*/ 1407 h 1656"/>
                <a:gd name="T80" fmla="*/ 2087 w 2296"/>
                <a:gd name="T81" fmla="*/ 1474 h 1656"/>
                <a:gd name="T82" fmla="*/ 2139 w 2296"/>
                <a:gd name="T83" fmla="*/ 1533 h 1656"/>
                <a:gd name="T84" fmla="*/ 2191 w 2296"/>
                <a:gd name="T85" fmla="*/ 1583 h 1656"/>
                <a:gd name="T86" fmla="*/ 2243 w 2296"/>
                <a:gd name="T87" fmla="*/ 1624 h 1656"/>
                <a:gd name="T88" fmla="*/ 2296 w 2296"/>
                <a:gd name="T89"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6" h="1656">
                  <a:moveTo>
                    <a:pt x="0" y="1474"/>
                  </a:moveTo>
                  <a:lnTo>
                    <a:pt x="52" y="1407"/>
                  </a:lnTo>
                  <a:lnTo>
                    <a:pt x="104" y="1333"/>
                  </a:lnTo>
                  <a:lnTo>
                    <a:pt x="156" y="1251"/>
                  </a:lnTo>
                  <a:lnTo>
                    <a:pt x="209" y="1163"/>
                  </a:lnTo>
                  <a:lnTo>
                    <a:pt x="261" y="1070"/>
                  </a:lnTo>
                  <a:lnTo>
                    <a:pt x="313" y="973"/>
                  </a:lnTo>
                  <a:lnTo>
                    <a:pt x="365" y="873"/>
                  </a:lnTo>
                  <a:lnTo>
                    <a:pt x="418" y="772"/>
                  </a:lnTo>
                  <a:lnTo>
                    <a:pt x="469" y="672"/>
                  </a:lnTo>
                  <a:lnTo>
                    <a:pt x="522" y="573"/>
                  </a:lnTo>
                  <a:lnTo>
                    <a:pt x="574" y="478"/>
                  </a:lnTo>
                  <a:lnTo>
                    <a:pt x="626" y="387"/>
                  </a:lnTo>
                  <a:lnTo>
                    <a:pt x="678" y="303"/>
                  </a:lnTo>
                  <a:lnTo>
                    <a:pt x="731" y="228"/>
                  </a:lnTo>
                  <a:lnTo>
                    <a:pt x="783" y="161"/>
                  </a:lnTo>
                  <a:lnTo>
                    <a:pt x="835" y="105"/>
                  </a:lnTo>
                  <a:lnTo>
                    <a:pt x="887" y="60"/>
                  </a:lnTo>
                  <a:lnTo>
                    <a:pt x="939" y="27"/>
                  </a:lnTo>
                  <a:lnTo>
                    <a:pt x="991" y="7"/>
                  </a:lnTo>
                  <a:lnTo>
                    <a:pt x="1043" y="0"/>
                  </a:lnTo>
                  <a:lnTo>
                    <a:pt x="1096" y="7"/>
                  </a:lnTo>
                  <a:lnTo>
                    <a:pt x="1148" y="27"/>
                  </a:lnTo>
                  <a:lnTo>
                    <a:pt x="1200" y="60"/>
                  </a:lnTo>
                  <a:lnTo>
                    <a:pt x="1252" y="105"/>
                  </a:lnTo>
                  <a:lnTo>
                    <a:pt x="1304" y="161"/>
                  </a:lnTo>
                  <a:lnTo>
                    <a:pt x="1356" y="228"/>
                  </a:lnTo>
                  <a:lnTo>
                    <a:pt x="1409" y="303"/>
                  </a:lnTo>
                  <a:lnTo>
                    <a:pt x="1461" y="387"/>
                  </a:lnTo>
                  <a:lnTo>
                    <a:pt x="1513" y="478"/>
                  </a:lnTo>
                  <a:lnTo>
                    <a:pt x="1565" y="573"/>
                  </a:lnTo>
                  <a:lnTo>
                    <a:pt x="1618" y="672"/>
                  </a:lnTo>
                  <a:lnTo>
                    <a:pt x="1670" y="772"/>
                  </a:lnTo>
                  <a:lnTo>
                    <a:pt x="1722" y="873"/>
                  </a:lnTo>
                  <a:lnTo>
                    <a:pt x="1774" y="973"/>
                  </a:lnTo>
                  <a:lnTo>
                    <a:pt x="1826" y="1070"/>
                  </a:lnTo>
                  <a:lnTo>
                    <a:pt x="1878" y="1163"/>
                  </a:lnTo>
                  <a:lnTo>
                    <a:pt x="1930" y="1251"/>
                  </a:lnTo>
                  <a:lnTo>
                    <a:pt x="1983" y="1333"/>
                  </a:lnTo>
                  <a:lnTo>
                    <a:pt x="2035" y="1407"/>
                  </a:lnTo>
                  <a:lnTo>
                    <a:pt x="2087" y="1474"/>
                  </a:lnTo>
                  <a:lnTo>
                    <a:pt x="2139" y="1533"/>
                  </a:lnTo>
                  <a:lnTo>
                    <a:pt x="2191" y="1583"/>
                  </a:lnTo>
                  <a:lnTo>
                    <a:pt x="2243" y="1624"/>
                  </a:lnTo>
                  <a:lnTo>
                    <a:pt x="2296" y="1656"/>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 name="Freeform 53">
              <a:extLst>
                <a:ext uri="{FF2B5EF4-FFF2-40B4-BE49-F238E27FC236}">
                  <a16:creationId xmlns:a16="http://schemas.microsoft.com/office/drawing/2014/main" id="{242C4ECD-F600-4538-2A5B-48D9EF0904DF}"/>
                </a:ext>
              </a:extLst>
            </p:cNvPr>
            <p:cNvSpPr>
              <a:spLocks/>
            </p:cNvSpPr>
            <p:nvPr/>
          </p:nvSpPr>
          <p:spPr bwMode="auto">
            <a:xfrm>
              <a:off x="2601913" y="1724026"/>
              <a:ext cx="3644900" cy="3233738"/>
            </a:xfrm>
            <a:custGeom>
              <a:avLst/>
              <a:gdLst>
                <a:gd name="T0" fmla="*/ 0 w 2296"/>
                <a:gd name="T1" fmla="*/ 1474 h 2037"/>
                <a:gd name="T2" fmla="*/ 52 w 2296"/>
                <a:gd name="T3" fmla="*/ 1343 h 2037"/>
                <a:gd name="T4" fmla="*/ 104 w 2296"/>
                <a:gd name="T5" fmla="*/ 1216 h 2037"/>
                <a:gd name="T6" fmla="*/ 156 w 2296"/>
                <a:gd name="T7" fmla="*/ 1093 h 2037"/>
                <a:gd name="T8" fmla="*/ 209 w 2296"/>
                <a:gd name="T9" fmla="*/ 976 h 2037"/>
                <a:gd name="T10" fmla="*/ 261 w 2296"/>
                <a:gd name="T11" fmla="*/ 864 h 2037"/>
                <a:gd name="T12" fmla="*/ 313 w 2296"/>
                <a:gd name="T13" fmla="*/ 758 h 2037"/>
                <a:gd name="T14" fmla="*/ 365 w 2296"/>
                <a:gd name="T15" fmla="*/ 658 h 2037"/>
                <a:gd name="T16" fmla="*/ 418 w 2296"/>
                <a:gd name="T17" fmla="*/ 564 h 2037"/>
                <a:gd name="T18" fmla="*/ 469 w 2296"/>
                <a:gd name="T19" fmla="*/ 476 h 2037"/>
                <a:gd name="T20" fmla="*/ 522 w 2296"/>
                <a:gd name="T21" fmla="*/ 396 h 2037"/>
                <a:gd name="T22" fmla="*/ 574 w 2296"/>
                <a:gd name="T23" fmla="*/ 322 h 2037"/>
                <a:gd name="T24" fmla="*/ 626 w 2296"/>
                <a:gd name="T25" fmla="*/ 256 h 2037"/>
                <a:gd name="T26" fmla="*/ 678 w 2296"/>
                <a:gd name="T27" fmla="*/ 197 h 2037"/>
                <a:gd name="T28" fmla="*/ 731 w 2296"/>
                <a:gd name="T29" fmla="*/ 145 h 2037"/>
                <a:gd name="T30" fmla="*/ 783 w 2296"/>
                <a:gd name="T31" fmla="*/ 101 h 2037"/>
                <a:gd name="T32" fmla="*/ 835 w 2296"/>
                <a:gd name="T33" fmla="*/ 65 h 2037"/>
                <a:gd name="T34" fmla="*/ 887 w 2296"/>
                <a:gd name="T35" fmla="*/ 37 h 2037"/>
                <a:gd name="T36" fmla="*/ 939 w 2296"/>
                <a:gd name="T37" fmla="*/ 17 h 2037"/>
                <a:gd name="T38" fmla="*/ 991 w 2296"/>
                <a:gd name="T39" fmla="*/ 5 h 2037"/>
                <a:gd name="T40" fmla="*/ 1043 w 2296"/>
                <a:gd name="T41" fmla="*/ 0 h 2037"/>
                <a:gd name="T42" fmla="*/ 1096 w 2296"/>
                <a:gd name="T43" fmla="*/ 5 h 2037"/>
                <a:gd name="T44" fmla="*/ 1148 w 2296"/>
                <a:gd name="T45" fmla="*/ 17 h 2037"/>
                <a:gd name="T46" fmla="*/ 1200 w 2296"/>
                <a:gd name="T47" fmla="*/ 37 h 2037"/>
                <a:gd name="T48" fmla="*/ 1252 w 2296"/>
                <a:gd name="T49" fmla="*/ 65 h 2037"/>
                <a:gd name="T50" fmla="*/ 1304 w 2296"/>
                <a:gd name="T51" fmla="*/ 101 h 2037"/>
                <a:gd name="T52" fmla="*/ 1356 w 2296"/>
                <a:gd name="T53" fmla="*/ 145 h 2037"/>
                <a:gd name="T54" fmla="*/ 1409 w 2296"/>
                <a:gd name="T55" fmla="*/ 197 h 2037"/>
                <a:gd name="T56" fmla="*/ 1461 w 2296"/>
                <a:gd name="T57" fmla="*/ 256 h 2037"/>
                <a:gd name="T58" fmla="*/ 1513 w 2296"/>
                <a:gd name="T59" fmla="*/ 322 h 2037"/>
                <a:gd name="T60" fmla="*/ 1565 w 2296"/>
                <a:gd name="T61" fmla="*/ 396 h 2037"/>
                <a:gd name="T62" fmla="*/ 1618 w 2296"/>
                <a:gd name="T63" fmla="*/ 476 h 2037"/>
                <a:gd name="T64" fmla="*/ 1670 w 2296"/>
                <a:gd name="T65" fmla="*/ 564 h 2037"/>
                <a:gd name="T66" fmla="*/ 1722 w 2296"/>
                <a:gd name="T67" fmla="*/ 658 h 2037"/>
                <a:gd name="T68" fmla="*/ 1774 w 2296"/>
                <a:gd name="T69" fmla="*/ 758 h 2037"/>
                <a:gd name="T70" fmla="*/ 1826 w 2296"/>
                <a:gd name="T71" fmla="*/ 864 h 2037"/>
                <a:gd name="T72" fmla="*/ 1878 w 2296"/>
                <a:gd name="T73" fmla="*/ 976 h 2037"/>
                <a:gd name="T74" fmla="*/ 1930 w 2296"/>
                <a:gd name="T75" fmla="*/ 1093 h 2037"/>
                <a:gd name="T76" fmla="*/ 1983 w 2296"/>
                <a:gd name="T77" fmla="*/ 1216 h 2037"/>
                <a:gd name="T78" fmla="*/ 2035 w 2296"/>
                <a:gd name="T79" fmla="*/ 1343 h 2037"/>
                <a:gd name="T80" fmla="*/ 2087 w 2296"/>
                <a:gd name="T81" fmla="*/ 1474 h 2037"/>
                <a:gd name="T82" fmla="*/ 2139 w 2296"/>
                <a:gd name="T83" fmla="*/ 1610 h 2037"/>
                <a:gd name="T84" fmla="*/ 2191 w 2296"/>
                <a:gd name="T85" fmla="*/ 1749 h 2037"/>
                <a:gd name="T86" fmla="*/ 2243 w 2296"/>
                <a:gd name="T87" fmla="*/ 1891 h 2037"/>
                <a:gd name="T88" fmla="*/ 2296 w 2296"/>
                <a:gd name="T89" fmla="*/ 2037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6" h="2037">
                  <a:moveTo>
                    <a:pt x="0" y="1474"/>
                  </a:moveTo>
                  <a:lnTo>
                    <a:pt x="52" y="1343"/>
                  </a:lnTo>
                  <a:lnTo>
                    <a:pt x="104" y="1216"/>
                  </a:lnTo>
                  <a:lnTo>
                    <a:pt x="156" y="1093"/>
                  </a:lnTo>
                  <a:lnTo>
                    <a:pt x="209" y="976"/>
                  </a:lnTo>
                  <a:lnTo>
                    <a:pt x="261" y="864"/>
                  </a:lnTo>
                  <a:lnTo>
                    <a:pt x="313" y="758"/>
                  </a:lnTo>
                  <a:lnTo>
                    <a:pt x="365" y="658"/>
                  </a:lnTo>
                  <a:lnTo>
                    <a:pt x="418" y="564"/>
                  </a:lnTo>
                  <a:lnTo>
                    <a:pt x="469" y="476"/>
                  </a:lnTo>
                  <a:lnTo>
                    <a:pt x="522" y="396"/>
                  </a:lnTo>
                  <a:lnTo>
                    <a:pt x="574" y="322"/>
                  </a:lnTo>
                  <a:lnTo>
                    <a:pt x="626" y="256"/>
                  </a:lnTo>
                  <a:lnTo>
                    <a:pt x="678" y="197"/>
                  </a:lnTo>
                  <a:lnTo>
                    <a:pt x="731" y="145"/>
                  </a:lnTo>
                  <a:lnTo>
                    <a:pt x="783" y="101"/>
                  </a:lnTo>
                  <a:lnTo>
                    <a:pt x="835" y="65"/>
                  </a:lnTo>
                  <a:lnTo>
                    <a:pt x="887" y="37"/>
                  </a:lnTo>
                  <a:lnTo>
                    <a:pt x="939" y="17"/>
                  </a:lnTo>
                  <a:lnTo>
                    <a:pt x="991" y="5"/>
                  </a:lnTo>
                  <a:lnTo>
                    <a:pt x="1043" y="0"/>
                  </a:lnTo>
                  <a:lnTo>
                    <a:pt x="1096" y="5"/>
                  </a:lnTo>
                  <a:lnTo>
                    <a:pt x="1148" y="17"/>
                  </a:lnTo>
                  <a:lnTo>
                    <a:pt x="1200" y="37"/>
                  </a:lnTo>
                  <a:lnTo>
                    <a:pt x="1252" y="65"/>
                  </a:lnTo>
                  <a:lnTo>
                    <a:pt x="1304" y="101"/>
                  </a:lnTo>
                  <a:lnTo>
                    <a:pt x="1356" y="145"/>
                  </a:lnTo>
                  <a:lnTo>
                    <a:pt x="1409" y="197"/>
                  </a:lnTo>
                  <a:lnTo>
                    <a:pt x="1461" y="256"/>
                  </a:lnTo>
                  <a:lnTo>
                    <a:pt x="1513" y="322"/>
                  </a:lnTo>
                  <a:lnTo>
                    <a:pt x="1565" y="396"/>
                  </a:lnTo>
                  <a:lnTo>
                    <a:pt x="1618" y="476"/>
                  </a:lnTo>
                  <a:lnTo>
                    <a:pt x="1670" y="564"/>
                  </a:lnTo>
                  <a:lnTo>
                    <a:pt x="1722" y="658"/>
                  </a:lnTo>
                  <a:lnTo>
                    <a:pt x="1774" y="758"/>
                  </a:lnTo>
                  <a:lnTo>
                    <a:pt x="1826" y="864"/>
                  </a:lnTo>
                  <a:lnTo>
                    <a:pt x="1878" y="976"/>
                  </a:lnTo>
                  <a:lnTo>
                    <a:pt x="1930" y="1093"/>
                  </a:lnTo>
                  <a:lnTo>
                    <a:pt x="1983" y="1216"/>
                  </a:lnTo>
                  <a:lnTo>
                    <a:pt x="2035" y="1343"/>
                  </a:lnTo>
                  <a:lnTo>
                    <a:pt x="2087" y="1474"/>
                  </a:lnTo>
                  <a:lnTo>
                    <a:pt x="2139" y="1610"/>
                  </a:lnTo>
                  <a:lnTo>
                    <a:pt x="2191" y="1749"/>
                  </a:lnTo>
                  <a:lnTo>
                    <a:pt x="2243" y="1891"/>
                  </a:lnTo>
                  <a:lnTo>
                    <a:pt x="2296" y="2037"/>
                  </a:lnTo>
                </a:path>
              </a:pathLst>
            </a:cu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 name="Freeform 54">
              <a:extLst>
                <a:ext uri="{FF2B5EF4-FFF2-40B4-BE49-F238E27FC236}">
                  <a16:creationId xmlns:a16="http://schemas.microsoft.com/office/drawing/2014/main" id="{C6C441F2-C267-B808-29D3-B00E09552FFC}"/>
                </a:ext>
              </a:extLst>
            </p:cNvPr>
            <p:cNvSpPr>
              <a:spLocks/>
            </p:cNvSpPr>
            <p:nvPr/>
          </p:nvSpPr>
          <p:spPr bwMode="auto">
            <a:xfrm>
              <a:off x="2601913" y="1724026"/>
              <a:ext cx="3644900" cy="2339975"/>
            </a:xfrm>
            <a:custGeom>
              <a:avLst/>
              <a:gdLst>
                <a:gd name="T0" fmla="*/ 0 w 2296"/>
                <a:gd name="T1" fmla="*/ 1474 h 1474"/>
                <a:gd name="T2" fmla="*/ 52 w 2296"/>
                <a:gd name="T3" fmla="*/ 1417 h 1474"/>
                <a:gd name="T4" fmla="*/ 104 w 2296"/>
                <a:gd name="T5" fmla="*/ 1281 h 1474"/>
                <a:gd name="T6" fmla="*/ 156 w 2296"/>
                <a:gd name="T7" fmla="*/ 1143 h 1474"/>
                <a:gd name="T8" fmla="*/ 209 w 2296"/>
                <a:gd name="T9" fmla="*/ 1050 h 1474"/>
                <a:gd name="T10" fmla="*/ 261 w 2296"/>
                <a:gd name="T11" fmla="*/ 1005 h 1474"/>
                <a:gd name="T12" fmla="*/ 313 w 2296"/>
                <a:gd name="T13" fmla="*/ 988 h 1474"/>
                <a:gd name="T14" fmla="*/ 365 w 2296"/>
                <a:gd name="T15" fmla="*/ 984 h 1474"/>
                <a:gd name="T16" fmla="*/ 418 w 2296"/>
                <a:gd name="T17" fmla="*/ 983 h 1474"/>
                <a:gd name="T18" fmla="*/ 469 w 2296"/>
                <a:gd name="T19" fmla="*/ 983 h 1474"/>
                <a:gd name="T20" fmla="*/ 522 w 2296"/>
                <a:gd name="T21" fmla="*/ 983 h 1474"/>
                <a:gd name="T22" fmla="*/ 574 w 2296"/>
                <a:gd name="T23" fmla="*/ 983 h 1474"/>
                <a:gd name="T24" fmla="*/ 626 w 2296"/>
                <a:gd name="T25" fmla="*/ 983 h 1474"/>
                <a:gd name="T26" fmla="*/ 678 w 2296"/>
                <a:gd name="T27" fmla="*/ 981 h 1474"/>
                <a:gd name="T28" fmla="*/ 731 w 2296"/>
                <a:gd name="T29" fmla="*/ 972 h 1474"/>
                <a:gd name="T30" fmla="*/ 783 w 2296"/>
                <a:gd name="T31" fmla="*/ 940 h 1474"/>
                <a:gd name="T32" fmla="*/ 835 w 2296"/>
                <a:gd name="T33" fmla="*/ 850 h 1474"/>
                <a:gd name="T34" fmla="*/ 887 w 2296"/>
                <a:gd name="T35" fmla="*/ 664 h 1474"/>
                <a:gd name="T36" fmla="*/ 939 w 2296"/>
                <a:gd name="T37" fmla="*/ 387 h 1474"/>
                <a:gd name="T38" fmla="*/ 991 w 2296"/>
                <a:gd name="T39" fmla="*/ 116 h 1474"/>
                <a:gd name="T40" fmla="*/ 1043 w 2296"/>
                <a:gd name="T41" fmla="*/ 0 h 1474"/>
                <a:gd name="T42" fmla="*/ 1096 w 2296"/>
                <a:gd name="T43" fmla="*/ 116 h 1474"/>
                <a:gd name="T44" fmla="*/ 1148 w 2296"/>
                <a:gd name="T45" fmla="*/ 387 h 1474"/>
                <a:gd name="T46" fmla="*/ 1200 w 2296"/>
                <a:gd name="T47" fmla="*/ 664 h 1474"/>
                <a:gd name="T48" fmla="*/ 1252 w 2296"/>
                <a:gd name="T49" fmla="*/ 850 h 1474"/>
                <a:gd name="T50" fmla="*/ 1304 w 2296"/>
                <a:gd name="T51" fmla="*/ 940 h 1474"/>
                <a:gd name="T52" fmla="*/ 1356 w 2296"/>
                <a:gd name="T53" fmla="*/ 972 h 1474"/>
                <a:gd name="T54" fmla="*/ 1409 w 2296"/>
                <a:gd name="T55" fmla="*/ 981 h 1474"/>
                <a:gd name="T56" fmla="*/ 1461 w 2296"/>
                <a:gd name="T57" fmla="*/ 983 h 1474"/>
                <a:gd name="T58" fmla="*/ 1513 w 2296"/>
                <a:gd name="T59" fmla="*/ 983 h 1474"/>
                <a:gd name="T60" fmla="*/ 1565 w 2296"/>
                <a:gd name="T61" fmla="*/ 983 h 1474"/>
                <a:gd name="T62" fmla="*/ 1618 w 2296"/>
                <a:gd name="T63" fmla="*/ 983 h 1474"/>
                <a:gd name="T64" fmla="*/ 1670 w 2296"/>
                <a:gd name="T65" fmla="*/ 983 h 1474"/>
                <a:gd name="T66" fmla="*/ 1722 w 2296"/>
                <a:gd name="T67" fmla="*/ 984 h 1474"/>
                <a:gd name="T68" fmla="*/ 1774 w 2296"/>
                <a:gd name="T69" fmla="*/ 988 h 1474"/>
                <a:gd name="T70" fmla="*/ 1826 w 2296"/>
                <a:gd name="T71" fmla="*/ 1005 h 1474"/>
                <a:gd name="T72" fmla="*/ 1878 w 2296"/>
                <a:gd name="T73" fmla="*/ 1050 h 1474"/>
                <a:gd name="T74" fmla="*/ 1930 w 2296"/>
                <a:gd name="T75" fmla="*/ 1143 h 1474"/>
                <a:gd name="T76" fmla="*/ 1983 w 2296"/>
                <a:gd name="T77" fmla="*/ 1281 h 1474"/>
                <a:gd name="T78" fmla="*/ 2035 w 2296"/>
                <a:gd name="T79" fmla="*/ 1417 h 1474"/>
                <a:gd name="T80" fmla="*/ 2087 w 2296"/>
                <a:gd name="T81" fmla="*/ 1474 h 1474"/>
                <a:gd name="T82" fmla="*/ 2139 w 2296"/>
                <a:gd name="T83" fmla="*/ 1417 h 1474"/>
                <a:gd name="T84" fmla="*/ 2191 w 2296"/>
                <a:gd name="T85" fmla="*/ 1281 h 1474"/>
                <a:gd name="T86" fmla="*/ 2243 w 2296"/>
                <a:gd name="T87" fmla="*/ 1143 h 1474"/>
                <a:gd name="T88" fmla="*/ 2296 w 2296"/>
                <a:gd name="T89" fmla="*/ 105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6" h="1474">
                  <a:moveTo>
                    <a:pt x="0" y="1474"/>
                  </a:moveTo>
                  <a:lnTo>
                    <a:pt x="52" y="1417"/>
                  </a:lnTo>
                  <a:lnTo>
                    <a:pt x="104" y="1281"/>
                  </a:lnTo>
                  <a:lnTo>
                    <a:pt x="156" y="1143"/>
                  </a:lnTo>
                  <a:lnTo>
                    <a:pt x="209" y="1050"/>
                  </a:lnTo>
                  <a:lnTo>
                    <a:pt x="261" y="1005"/>
                  </a:lnTo>
                  <a:lnTo>
                    <a:pt x="313" y="988"/>
                  </a:lnTo>
                  <a:lnTo>
                    <a:pt x="365" y="984"/>
                  </a:lnTo>
                  <a:lnTo>
                    <a:pt x="418" y="983"/>
                  </a:lnTo>
                  <a:lnTo>
                    <a:pt x="469" y="983"/>
                  </a:lnTo>
                  <a:lnTo>
                    <a:pt x="522" y="983"/>
                  </a:lnTo>
                  <a:lnTo>
                    <a:pt x="574" y="983"/>
                  </a:lnTo>
                  <a:lnTo>
                    <a:pt x="626" y="983"/>
                  </a:lnTo>
                  <a:lnTo>
                    <a:pt x="678" y="981"/>
                  </a:lnTo>
                  <a:lnTo>
                    <a:pt x="731" y="972"/>
                  </a:lnTo>
                  <a:lnTo>
                    <a:pt x="783" y="940"/>
                  </a:lnTo>
                  <a:lnTo>
                    <a:pt x="835" y="850"/>
                  </a:lnTo>
                  <a:lnTo>
                    <a:pt x="887" y="664"/>
                  </a:lnTo>
                  <a:lnTo>
                    <a:pt x="939" y="387"/>
                  </a:lnTo>
                  <a:lnTo>
                    <a:pt x="991" y="116"/>
                  </a:lnTo>
                  <a:lnTo>
                    <a:pt x="1043" y="0"/>
                  </a:lnTo>
                  <a:lnTo>
                    <a:pt x="1096" y="116"/>
                  </a:lnTo>
                  <a:lnTo>
                    <a:pt x="1148" y="387"/>
                  </a:lnTo>
                  <a:lnTo>
                    <a:pt x="1200" y="664"/>
                  </a:lnTo>
                  <a:lnTo>
                    <a:pt x="1252" y="850"/>
                  </a:lnTo>
                  <a:lnTo>
                    <a:pt x="1304" y="940"/>
                  </a:lnTo>
                  <a:lnTo>
                    <a:pt x="1356" y="972"/>
                  </a:lnTo>
                  <a:lnTo>
                    <a:pt x="1409" y="981"/>
                  </a:lnTo>
                  <a:lnTo>
                    <a:pt x="1461" y="983"/>
                  </a:lnTo>
                  <a:lnTo>
                    <a:pt x="1513" y="983"/>
                  </a:lnTo>
                  <a:lnTo>
                    <a:pt x="1565" y="983"/>
                  </a:lnTo>
                  <a:lnTo>
                    <a:pt x="1618" y="983"/>
                  </a:lnTo>
                  <a:lnTo>
                    <a:pt x="1670" y="983"/>
                  </a:lnTo>
                  <a:lnTo>
                    <a:pt x="1722" y="984"/>
                  </a:lnTo>
                  <a:lnTo>
                    <a:pt x="1774" y="988"/>
                  </a:lnTo>
                  <a:lnTo>
                    <a:pt x="1826" y="1005"/>
                  </a:lnTo>
                  <a:lnTo>
                    <a:pt x="1878" y="1050"/>
                  </a:lnTo>
                  <a:lnTo>
                    <a:pt x="1930" y="1143"/>
                  </a:lnTo>
                  <a:lnTo>
                    <a:pt x="1983" y="1281"/>
                  </a:lnTo>
                  <a:lnTo>
                    <a:pt x="2035" y="1417"/>
                  </a:lnTo>
                  <a:lnTo>
                    <a:pt x="2087" y="1474"/>
                  </a:lnTo>
                  <a:lnTo>
                    <a:pt x="2139" y="1417"/>
                  </a:lnTo>
                  <a:lnTo>
                    <a:pt x="2191" y="1281"/>
                  </a:lnTo>
                  <a:lnTo>
                    <a:pt x="2243" y="1143"/>
                  </a:lnTo>
                  <a:lnTo>
                    <a:pt x="2296" y="1050"/>
                  </a:lnTo>
                </a:path>
              </a:pathLst>
            </a:custGeom>
            <a:noFill/>
            <a:ln w="254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33A950B-65F2-6A47-53C4-6192F8B41F73}"/>
                    </a:ext>
                  </a:extLst>
                </p:cNvPr>
                <p:cNvSpPr txBox="1"/>
                <p:nvPr/>
              </p:nvSpPr>
              <p:spPr>
                <a:xfrm>
                  <a:off x="4198128" y="3432188"/>
                  <a:ext cx="1169487" cy="13234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𝜃</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=1</m:t>
                        </m:r>
                      </m:oMath>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𝜃</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=10</m:t>
                        </m:r>
                      </m:oMath>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𝜃</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=0.02</m:t>
                        </m:r>
                      </m:oMath>
                    </m:oMathPara>
                  </a14:m>
                  <a:endParaRPr lang="en-US" sz="1600" dirty="0"/>
                </a:p>
                <a:p>
                  <a:r>
                    <a:rPr lang="en-US" sz="1600" dirty="0"/>
                    <a:t>Global fn</a:t>
                  </a:r>
                </a:p>
                <a:p>
                  <a:r>
                    <a:rPr lang="en-US" sz="1600" dirty="0"/>
                    <a:t>Samples</a:t>
                  </a:r>
                </a:p>
              </p:txBody>
            </p:sp>
          </mc:Choice>
          <mc:Fallback xmlns="">
            <p:sp>
              <p:nvSpPr>
                <p:cNvPr id="58" name="TextBox 57">
                  <a:extLst>
                    <a:ext uri="{FF2B5EF4-FFF2-40B4-BE49-F238E27FC236}">
                      <a16:creationId xmlns:a16="http://schemas.microsoft.com/office/drawing/2014/main" id="{633A950B-65F2-6A47-53C4-6192F8B41F73}"/>
                    </a:ext>
                  </a:extLst>
                </p:cNvPr>
                <p:cNvSpPr txBox="1">
                  <a:spLocks noRot="1" noChangeAspect="1" noMove="1" noResize="1" noEditPoints="1" noAdjustHandles="1" noChangeArrowheads="1" noChangeShapeType="1" noTextEdit="1"/>
                </p:cNvSpPr>
                <p:nvPr/>
              </p:nvSpPr>
              <p:spPr>
                <a:xfrm>
                  <a:off x="4198128" y="3432188"/>
                  <a:ext cx="1169487" cy="1323439"/>
                </a:xfrm>
                <a:prstGeom prst="rect">
                  <a:avLst/>
                </a:prstGeom>
                <a:blipFill>
                  <a:blip r:embed="rId3"/>
                  <a:stretch>
                    <a:fillRect l="-3429" b="-15736"/>
                  </a:stretch>
                </a:blipFill>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66A38A52-33C4-243B-ED3C-9F34A42A2889}"/>
                </a:ext>
              </a:extLst>
            </p:cNvPr>
            <p:cNvCxnSpPr>
              <a:cxnSpLocks/>
            </p:cNvCxnSpPr>
            <p:nvPr/>
          </p:nvCxnSpPr>
          <p:spPr>
            <a:xfrm>
              <a:off x="3874865" y="3614452"/>
              <a:ext cx="310563"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58D75A3-74C1-20E7-EF90-21EA91B81985}"/>
                </a:ext>
              </a:extLst>
            </p:cNvPr>
            <p:cNvCxnSpPr>
              <a:cxnSpLocks/>
            </p:cNvCxnSpPr>
            <p:nvPr/>
          </p:nvCxnSpPr>
          <p:spPr>
            <a:xfrm>
              <a:off x="3874865" y="3893852"/>
              <a:ext cx="3105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92A4FA-4191-D750-F8E5-F23054D9B918}"/>
                </a:ext>
              </a:extLst>
            </p:cNvPr>
            <p:cNvCxnSpPr>
              <a:cxnSpLocks/>
            </p:cNvCxnSpPr>
            <p:nvPr/>
          </p:nvCxnSpPr>
          <p:spPr>
            <a:xfrm>
              <a:off x="3874865" y="4166902"/>
              <a:ext cx="310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479A070-918C-C8CD-90F1-EDEC063488AF}"/>
                    </a:ext>
                  </a:extLst>
                </p:cNvPr>
                <p:cNvSpPr txBox="1"/>
                <p:nvPr/>
              </p:nvSpPr>
              <p:spPr>
                <a:xfrm>
                  <a:off x="4581147" y="5105401"/>
                  <a:ext cx="15690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US" sz="1600" dirty="0"/>
                </a:p>
              </p:txBody>
            </p:sp>
          </mc:Choice>
          <mc:Fallback xmlns="">
            <p:sp>
              <p:nvSpPr>
                <p:cNvPr id="62" name="TextBox 61">
                  <a:extLst>
                    <a:ext uri="{FF2B5EF4-FFF2-40B4-BE49-F238E27FC236}">
                      <a16:creationId xmlns:a16="http://schemas.microsoft.com/office/drawing/2014/main" id="{0479A070-918C-C8CD-90F1-EDEC063488AF}"/>
                    </a:ext>
                  </a:extLst>
                </p:cNvPr>
                <p:cNvSpPr txBox="1">
                  <a:spLocks noRot="1" noChangeAspect="1" noMove="1" noResize="1" noEditPoints="1" noAdjustHandles="1" noChangeArrowheads="1" noChangeShapeType="1" noTextEdit="1"/>
                </p:cNvSpPr>
                <p:nvPr/>
              </p:nvSpPr>
              <p:spPr>
                <a:xfrm>
                  <a:off x="4581147" y="5105401"/>
                  <a:ext cx="156901" cy="246221"/>
                </a:xfrm>
                <a:prstGeom prst="rect">
                  <a:avLst/>
                </a:prstGeom>
                <a:blipFill>
                  <a:blip r:embed="rId4"/>
                  <a:stretch>
                    <a:fillRect l="-25000" r="-2083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F9E1FDF-C8F7-21B2-B095-65A5699B92FE}"/>
                    </a:ext>
                  </a:extLst>
                </p:cNvPr>
                <p:cNvSpPr txBox="1"/>
                <p:nvPr/>
              </p:nvSpPr>
              <p:spPr>
                <a:xfrm>
                  <a:off x="2123094" y="3207564"/>
                  <a:ext cx="16062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𝑦</m:t>
                            </m:r>
                          </m:e>
                        </m:acc>
                      </m:oMath>
                    </m:oMathPara>
                  </a14:m>
                  <a:endParaRPr lang="en-US" sz="1600" dirty="0"/>
                </a:p>
              </p:txBody>
            </p:sp>
          </mc:Choice>
          <mc:Fallback xmlns="">
            <p:sp>
              <p:nvSpPr>
                <p:cNvPr id="63" name="TextBox 62">
                  <a:extLst>
                    <a:ext uri="{FF2B5EF4-FFF2-40B4-BE49-F238E27FC236}">
                      <a16:creationId xmlns:a16="http://schemas.microsoft.com/office/drawing/2014/main" id="{CF9E1FDF-C8F7-21B2-B095-65A5699B92FE}"/>
                    </a:ext>
                  </a:extLst>
                </p:cNvPr>
                <p:cNvSpPr txBox="1">
                  <a:spLocks noRot="1" noChangeAspect="1" noMove="1" noResize="1" noEditPoints="1" noAdjustHandles="1" noChangeArrowheads="1" noChangeShapeType="1" noTextEdit="1"/>
                </p:cNvSpPr>
                <p:nvPr/>
              </p:nvSpPr>
              <p:spPr>
                <a:xfrm>
                  <a:off x="2123094" y="3207564"/>
                  <a:ext cx="160620" cy="246221"/>
                </a:xfrm>
                <a:prstGeom prst="rect">
                  <a:avLst/>
                </a:prstGeom>
                <a:blipFill>
                  <a:blip r:embed="rId5"/>
                  <a:stretch>
                    <a:fillRect l="-41667" t="-18919" r="-83333" b="-35135"/>
                  </a:stretch>
                </a:blipFill>
              </p:spPr>
              <p:txBody>
                <a:bodyPr/>
                <a:lstStyle/>
                <a:p>
                  <a:r>
                    <a:rPr lang="en-US">
                      <a:noFill/>
                    </a:rPr>
                    <a:t> </a:t>
                  </a:r>
                </a:p>
              </p:txBody>
            </p:sp>
          </mc:Fallback>
        </mc:AlternateContent>
        <p:cxnSp>
          <p:nvCxnSpPr>
            <p:cNvPr id="64" name="Straight Connector 63">
              <a:extLst>
                <a:ext uri="{FF2B5EF4-FFF2-40B4-BE49-F238E27FC236}">
                  <a16:creationId xmlns:a16="http://schemas.microsoft.com/office/drawing/2014/main" id="{903A964A-B206-38F6-0FA6-3075F3870B75}"/>
                </a:ext>
              </a:extLst>
            </p:cNvPr>
            <p:cNvCxnSpPr/>
            <p:nvPr/>
          </p:nvCxnSpPr>
          <p:spPr>
            <a:xfrm>
              <a:off x="2601119" y="3285238"/>
              <a:ext cx="364569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5E6EAC7-FE46-275A-80F8-DFABB7BFF03C}"/>
                </a:ext>
              </a:extLst>
            </p:cNvPr>
            <p:cNvCxnSpPr>
              <a:cxnSpLocks/>
            </p:cNvCxnSpPr>
            <p:nvPr/>
          </p:nvCxnSpPr>
          <p:spPr>
            <a:xfrm>
              <a:off x="3887565" y="4421041"/>
              <a:ext cx="310563"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Isosceles Triangle 65">
              <a:extLst>
                <a:ext uri="{FF2B5EF4-FFF2-40B4-BE49-F238E27FC236}">
                  <a16:creationId xmlns:a16="http://schemas.microsoft.com/office/drawing/2014/main" id="{6EB25861-646C-1577-CE75-87A19ABD6753}"/>
                </a:ext>
              </a:extLst>
            </p:cNvPr>
            <p:cNvSpPr/>
            <p:nvPr/>
          </p:nvSpPr>
          <p:spPr>
            <a:xfrm>
              <a:off x="2536305" y="3995725"/>
              <a:ext cx="106870" cy="92129"/>
            </a:xfrm>
            <a:prstGeom prst="triangle">
              <a:avLst/>
            </a:prstGeom>
            <a:solidFill>
              <a:srgbClr val="7030A0"/>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Isosceles Triangle 66">
              <a:extLst>
                <a:ext uri="{FF2B5EF4-FFF2-40B4-BE49-F238E27FC236}">
                  <a16:creationId xmlns:a16="http://schemas.microsoft.com/office/drawing/2014/main" id="{F1DF21F4-3045-E1E1-FB26-F5124DA3239F}"/>
                </a:ext>
              </a:extLst>
            </p:cNvPr>
            <p:cNvSpPr/>
            <p:nvPr/>
          </p:nvSpPr>
          <p:spPr>
            <a:xfrm>
              <a:off x="4214846" y="1672893"/>
              <a:ext cx="106870" cy="92129"/>
            </a:xfrm>
            <a:prstGeom prst="triangle">
              <a:avLst/>
            </a:prstGeom>
            <a:solidFill>
              <a:srgbClr val="7030A0"/>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Isosceles Triangle 67">
              <a:extLst>
                <a:ext uri="{FF2B5EF4-FFF2-40B4-BE49-F238E27FC236}">
                  <a16:creationId xmlns:a16="http://schemas.microsoft.com/office/drawing/2014/main" id="{560625FA-AA98-70ED-7E36-316C520BE340}"/>
                </a:ext>
              </a:extLst>
            </p:cNvPr>
            <p:cNvSpPr/>
            <p:nvPr/>
          </p:nvSpPr>
          <p:spPr>
            <a:xfrm>
              <a:off x="5879608" y="4003356"/>
              <a:ext cx="106870" cy="92129"/>
            </a:xfrm>
            <a:prstGeom prst="triangle">
              <a:avLst/>
            </a:prstGeom>
            <a:solidFill>
              <a:srgbClr val="7030A0"/>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Isosceles Triangle 68">
              <a:extLst>
                <a:ext uri="{FF2B5EF4-FFF2-40B4-BE49-F238E27FC236}">
                  <a16:creationId xmlns:a16="http://schemas.microsoft.com/office/drawing/2014/main" id="{7C93D420-791C-F1DA-CABC-1473B34FC560}"/>
                </a:ext>
              </a:extLst>
            </p:cNvPr>
            <p:cNvSpPr/>
            <p:nvPr/>
          </p:nvSpPr>
          <p:spPr>
            <a:xfrm>
              <a:off x="4017186" y="4638091"/>
              <a:ext cx="106870" cy="92129"/>
            </a:xfrm>
            <a:prstGeom prst="triangle">
              <a:avLst/>
            </a:prstGeom>
            <a:solidFill>
              <a:srgbClr val="7030A0"/>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536265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9061861-1EC3-47A1-9629-67EF24B470B4}"/>
                  </a:ext>
                </a:extLst>
              </p:cNvPr>
              <p:cNvSpPr>
                <a:spLocks noGrp="1"/>
              </p:cNvSpPr>
              <p:nvPr>
                <p:ph type="body" sz="quarter" idx="10"/>
              </p:nvPr>
            </p:nvSpPr>
            <p:spPr/>
            <p:txBody>
              <a:bodyPr/>
              <a:lstStyle/>
              <a:p>
                <a:r>
                  <a:rPr lang="en-US" dirty="0"/>
                  <a:t>Estimating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𝛽</m:t>
                        </m:r>
                      </m:e>
                    </m:acc>
                  </m:oMath>
                </a14:m>
                <a:r>
                  <a:rPr lang="en-US" dirty="0"/>
                  <a:t>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𝜎</m:t>
                        </m:r>
                      </m:e>
                    </m:acc>
                  </m:oMath>
                </a14:m>
                <a:r>
                  <a:rPr lang="en-US" dirty="0"/>
                  <a:t> depends on hyperparameter </a:t>
                </a:r>
                <a14:m>
                  <m:oMath xmlns:m="http://schemas.openxmlformats.org/officeDocument/2006/math">
                    <m:r>
                      <a:rPr lang="en-US" b="1">
                        <a:latin typeface="Cambria Math" panose="02040503050406030204" pitchFamily="18" charset="0"/>
                      </a:rPr>
                      <m:t>𝛉</m:t>
                    </m:r>
                  </m:oMath>
                </a14:m>
                <a:r>
                  <a:rPr lang="en-US" dirty="0"/>
                  <a:t> in </a:t>
                </a:r>
                <a14:m>
                  <m:oMath xmlns:m="http://schemas.openxmlformats.org/officeDocument/2006/math">
                    <m:r>
                      <a:rPr lang="en-US" b="1" i="1" dirty="0" smtClean="0">
                        <a:latin typeface="Cambria Math" panose="02040503050406030204" pitchFamily="18" charset="0"/>
                      </a:rPr>
                      <m:t>𝑹</m:t>
                    </m:r>
                  </m:oMath>
                </a14:m>
                <a:endParaRPr lang="en-US" b="1" dirty="0"/>
              </a:p>
              <a:p>
                <a:r>
                  <a:rPr lang="en-US" dirty="0"/>
                  <a:t>Maximizing the log-likelihood that the data comes from a Gaussian process defined by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𝜃</m:t>
                        </m:r>
                      </m:e>
                      <m:sub>
                        <m:r>
                          <a:rPr lang="en-US">
                            <a:latin typeface="Cambria Math" panose="02040503050406030204" pitchFamily="18" charset="0"/>
                          </a:rPr>
                          <m:t>𝑘</m:t>
                        </m:r>
                      </m:sub>
                    </m:sSub>
                  </m:oMath>
                </a14:m>
                <a:r>
                  <a:rPr lang="en-US" dirty="0"/>
                  <a:t>.</a:t>
                </a:r>
              </a:p>
              <a:p>
                <a:endParaRPr lang="en-US" dirty="0"/>
              </a:p>
              <a:p>
                <a:endParaRPr lang="en-US" dirty="0"/>
              </a:p>
              <a:p>
                <a:endParaRPr lang="en-US" dirty="0"/>
              </a:p>
              <a:p>
                <a:r>
                  <a:rPr lang="en-US" dirty="0"/>
                  <a:t>Maximum likelihood is a tough optimization problem</a:t>
                </a:r>
              </a:p>
              <a:p>
                <a:pPr lvl="1"/>
                <a:r>
                  <a:rPr lang="en-US" dirty="0"/>
                  <a:t>the likelihood often varies slowly in a wide range of argument</a:t>
                </a:r>
              </a:p>
              <a:p>
                <a:pPr lvl="1"/>
                <a:r>
                  <a:rPr lang="en-US" dirty="0"/>
                  <a:t>Some Kriging codes minimize the cross-validation error instead</a:t>
                </a:r>
              </a:p>
            </p:txBody>
          </p:sp>
        </mc:Choice>
        <mc:Fallback xmlns="">
          <p:sp>
            <p:nvSpPr>
              <p:cNvPr id="2" name="Text Placeholder 1">
                <a:extLst>
                  <a:ext uri="{FF2B5EF4-FFF2-40B4-BE49-F238E27FC236}">
                    <a16:creationId xmlns:a16="http://schemas.microsoft.com/office/drawing/2014/main" id="{B9061861-1EC3-47A1-9629-67EF24B470B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29EC66F-A021-4128-8180-9FB70EB6BC22}"/>
                  </a:ext>
                </a:extLst>
              </p:cNvPr>
              <p:cNvSpPr>
                <a:spLocks noGrp="1"/>
              </p:cNvSpPr>
              <p:nvPr>
                <p:ph type="title"/>
              </p:nvPr>
            </p:nvSpPr>
            <p:spPr/>
            <p:txBody>
              <a:bodyPr>
                <a:normAutofit fontScale="90000"/>
              </a:bodyPr>
              <a:lstStyle/>
              <a:p>
                <a:r>
                  <a:rPr lang="en-US" dirty="0"/>
                  <a:t>Estimating hyperparameters </a:t>
                </a:r>
                <a14:m>
                  <m:oMath xmlns:m="http://schemas.openxmlformats.org/officeDocument/2006/math">
                    <m:r>
                      <a:rPr lang="en-US">
                        <a:latin typeface="Cambria Math" panose="02040503050406030204" pitchFamily="18" charset="0"/>
                      </a:rPr>
                      <m:t>𝛉</m:t>
                    </m:r>
                  </m:oMath>
                </a14:m>
                <a:endParaRPr lang="en-US" dirty="0"/>
              </a:p>
            </p:txBody>
          </p:sp>
        </mc:Choice>
        <mc:Fallback xmlns="">
          <p:sp>
            <p:nvSpPr>
              <p:cNvPr id="3" name="Title 2">
                <a:extLst>
                  <a:ext uri="{FF2B5EF4-FFF2-40B4-BE49-F238E27FC236}">
                    <a16:creationId xmlns:a16="http://schemas.microsoft.com/office/drawing/2014/main" id="{229EC66F-A021-4128-8180-9FB70EB6BC22}"/>
                  </a:ext>
                </a:extLst>
              </p:cNvPr>
              <p:cNvSpPr>
                <a:spLocks noGrp="1" noRot="1" noChangeAspect="1" noMove="1" noResize="1" noEditPoints="1" noAdjustHandles="1" noChangeArrowheads="1" noChangeShapeType="1" noTextEdit="1"/>
              </p:cNvSpPr>
              <p:nvPr>
                <p:ph type="title"/>
              </p:nvPr>
            </p:nvSpPr>
            <p:spPr>
              <a:blipFill>
                <a:blip r:embed="rId4"/>
                <a:stretch>
                  <a:fillRect l="-868" t="-14493" b="-27536"/>
                </a:stretch>
              </a:blipFill>
            </p:spPr>
            <p:txBody>
              <a:bodyPr/>
              <a:lstStyle/>
              <a:p>
                <a:r>
                  <a:rPr lang="en-US">
                    <a:noFill/>
                  </a:rPr>
                  <a:t> </a:t>
                </a:r>
              </a:p>
            </p:txBody>
          </p:sp>
        </mc:Fallback>
      </mc:AlternateContent>
      <p:sp>
        <p:nvSpPr>
          <p:cNvPr id="5" name="Arrow: Right 4">
            <a:extLst>
              <a:ext uri="{FF2B5EF4-FFF2-40B4-BE49-F238E27FC236}">
                <a16:creationId xmlns:a16="http://schemas.microsoft.com/office/drawing/2014/main" id="{726A3B60-00D8-4C30-B857-8FAF10E0F89E}"/>
              </a:ext>
            </a:extLst>
          </p:cNvPr>
          <p:cNvSpPr/>
          <p:nvPr/>
        </p:nvSpPr>
        <p:spPr>
          <a:xfrm>
            <a:off x="557011" y="2477451"/>
            <a:ext cx="400932" cy="224971"/>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 name="Rectangle 2">
            <a:extLst>
              <a:ext uri="{FF2B5EF4-FFF2-40B4-BE49-F238E27FC236}">
                <a16:creationId xmlns:a16="http://schemas.microsoft.com/office/drawing/2014/main" id="{D1CBFB67-A9A5-4960-BE20-084F88D8D0F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Arrow: Right 8">
            <a:extLst>
              <a:ext uri="{FF2B5EF4-FFF2-40B4-BE49-F238E27FC236}">
                <a16:creationId xmlns:a16="http://schemas.microsoft.com/office/drawing/2014/main" id="{EC1E4B50-7475-477B-AB94-22674DAD206B}"/>
              </a:ext>
            </a:extLst>
          </p:cNvPr>
          <p:cNvSpPr/>
          <p:nvPr/>
        </p:nvSpPr>
        <p:spPr>
          <a:xfrm>
            <a:off x="593284" y="3248294"/>
            <a:ext cx="400932" cy="224971"/>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1633D3A-60B8-EFF3-DF79-0F1A03E06859}"/>
                  </a:ext>
                </a:extLst>
              </p:cNvPr>
              <p:cNvSpPr txBox="1"/>
              <p:nvPr/>
            </p:nvSpPr>
            <p:spPr>
              <a:xfrm>
                <a:off x="1210154" y="2233402"/>
                <a:ext cx="4914679" cy="796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𝜃</m:t>
                      </m:r>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𝑦</m:t>
                                          </m:r>
                                        </m:sub>
                                      </m:sSub>
                                    </m:num>
                                    <m:den>
                                      <m:r>
                                        <a:rPr lang="en-US" sz="2400" i="1">
                                          <a:latin typeface="Cambria Math" panose="02040503050406030204" pitchFamily="18" charset="0"/>
                                        </a:rPr>
                                        <m:t>2</m:t>
                                      </m:r>
                                    </m:den>
                                  </m:f>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p>
                                              <m:r>
                                                <a:rPr lang="en-US" sz="2400" i="1">
                                                  <a:latin typeface="Cambria Math" panose="02040503050406030204" pitchFamily="18" charset="0"/>
                                                </a:rPr>
                                                <m:t>2</m:t>
                                              </m:r>
                                            </m:sup>
                                          </m:sSup>
                                        </m:e>
                                      </m:d>
                                    </m:e>
                                  </m:fun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𝐑</m:t>
                                          </m:r>
                                        </m:e>
                                      </m:d>
                                    </m:e>
                                  </m:func>
                                </m:e>
                              </m:d>
                            </m:e>
                          </m:func>
                        </m:e>
                      </m:func>
                    </m:oMath>
                  </m:oMathPara>
                </a14:m>
                <a:endParaRPr lang="en-US" sz="3200" dirty="0"/>
              </a:p>
            </p:txBody>
          </p:sp>
        </mc:Choice>
        <mc:Fallback xmlns="">
          <p:sp>
            <p:nvSpPr>
              <p:cNvPr id="11" name="TextBox 10">
                <a:extLst>
                  <a:ext uri="{FF2B5EF4-FFF2-40B4-BE49-F238E27FC236}">
                    <a16:creationId xmlns:a16="http://schemas.microsoft.com/office/drawing/2014/main" id="{21633D3A-60B8-EFF3-DF79-0F1A03E06859}"/>
                  </a:ext>
                </a:extLst>
              </p:cNvPr>
              <p:cNvSpPr txBox="1">
                <a:spLocks noRot="1" noChangeAspect="1" noMove="1" noResize="1" noEditPoints="1" noAdjustHandles="1" noChangeArrowheads="1" noChangeShapeType="1" noTextEdit="1"/>
              </p:cNvSpPr>
              <p:nvPr/>
            </p:nvSpPr>
            <p:spPr>
              <a:xfrm>
                <a:off x="1210154" y="2233402"/>
                <a:ext cx="4914679" cy="7961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C13951-E3CF-DD40-8F7B-02C012601841}"/>
                  </a:ext>
                </a:extLst>
              </p:cNvPr>
              <p:cNvSpPr txBox="1"/>
              <p:nvPr/>
            </p:nvSpPr>
            <p:spPr>
              <a:xfrm>
                <a:off x="1218246" y="3104056"/>
                <a:ext cx="4153958" cy="514885"/>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𝜃</m:t>
                      </m:r>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min</m:t>
                              </m:r>
                            </m:fName>
                            <m:e>
                              <m:d>
                                <m:dPr>
                                  <m:begChr m:val="["/>
                                  <m:endChr m:val="]"/>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p>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𝑝</m:t>
                                                  </m:r>
                                                </m:sub>
                                              </m:sSub>
                                              <m:r>
                                                <a:rPr lang="en-US" sz="2400" i="1">
                                                  <a:latin typeface="Cambria Math" panose="02040503050406030204" pitchFamily="18" charset="0"/>
                                                </a:rPr>
                                                <m:t>)</m:t>
                                              </m:r>
                                            </m:sup>
                                          </m:sSup>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𝐑</m:t>
                                              </m:r>
                                            </m:e>
                                          </m:d>
                                        </m:e>
                                      </m:d>
                                    </m:e>
                                  </m:func>
                                </m:e>
                              </m:d>
                            </m:e>
                          </m:func>
                        </m:e>
                      </m:func>
                    </m:oMath>
                  </m:oMathPara>
                </a14:m>
                <a:endParaRPr lang="en-US" sz="3200" dirty="0"/>
              </a:p>
            </p:txBody>
          </p:sp>
        </mc:Choice>
        <mc:Fallback xmlns="">
          <p:sp>
            <p:nvSpPr>
              <p:cNvPr id="16" name="TextBox 15">
                <a:extLst>
                  <a:ext uri="{FF2B5EF4-FFF2-40B4-BE49-F238E27FC236}">
                    <a16:creationId xmlns:a16="http://schemas.microsoft.com/office/drawing/2014/main" id="{45C13951-E3CF-DD40-8F7B-02C012601841}"/>
                  </a:ext>
                </a:extLst>
              </p:cNvPr>
              <p:cNvSpPr txBox="1">
                <a:spLocks noRot="1" noChangeAspect="1" noMove="1" noResize="1" noEditPoints="1" noAdjustHandles="1" noChangeArrowheads="1" noChangeShapeType="1" noTextEdit="1"/>
              </p:cNvSpPr>
              <p:nvPr/>
            </p:nvSpPr>
            <p:spPr>
              <a:xfrm>
                <a:off x="1218246" y="3104056"/>
                <a:ext cx="4153958" cy="514885"/>
              </a:xfrm>
              <a:prstGeom prst="rect">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5031347-21A0-47C2-B428-A6D55FC8584F}"/>
                  </a:ext>
                </a:extLst>
              </p:cNvPr>
              <p:cNvSpPr txBox="1"/>
              <p:nvPr/>
            </p:nvSpPr>
            <p:spPr>
              <a:xfrm>
                <a:off x="5733241" y="3163217"/>
                <a:ext cx="3329989" cy="424283"/>
              </a:xfrm>
              <a:prstGeom prst="rect">
                <a:avLst/>
              </a:prstGeom>
              <a:noFill/>
            </p:spPr>
            <p:txBody>
              <a:bodyPr wrap="squar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𝑝</m:t>
                        </m:r>
                      </m:sub>
                    </m:sSub>
                  </m:oMath>
                </a14:m>
                <a:r>
                  <a:rPr lang="en-US" sz="2000" dirty="0"/>
                  <a:t>: unbiased estimate</a:t>
                </a:r>
              </a:p>
            </p:txBody>
          </p:sp>
        </mc:Choice>
        <mc:Fallback xmlns="">
          <p:sp>
            <p:nvSpPr>
              <p:cNvPr id="19" name="TextBox 18">
                <a:extLst>
                  <a:ext uri="{FF2B5EF4-FFF2-40B4-BE49-F238E27FC236}">
                    <a16:creationId xmlns:a16="http://schemas.microsoft.com/office/drawing/2014/main" id="{55031347-21A0-47C2-B428-A6D55FC8584F}"/>
                  </a:ext>
                </a:extLst>
              </p:cNvPr>
              <p:cNvSpPr txBox="1">
                <a:spLocks noRot="1" noChangeAspect="1" noMove="1" noResize="1" noEditPoints="1" noAdjustHandles="1" noChangeArrowheads="1" noChangeShapeType="1" noTextEdit="1"/>
              </p:cNvSpPr>
              <p:nvPr/>
            </p:nvSpPr>
            <p:spPr>
              <a:xfrm>
                <a:off x="5733241" y="3163217"/>
                <a:ext cx="3329989" cy="424283"/>
              </a:xfrm>
              <a:prstGeom prst="rect">
                <a:avLst/>
              </a:prstGeom>
              <a:blipFill>
                <a:blip r:embed="rId7"/>
                <a:stretch>
                  <a:fillRect t="-5714" b="-21429"/>
                </a:stretch>
              </a:blipFill>
            </p:spPr>
            <p:txBody>
              <a:bodyPr/>
              <a:lstStyle/>
              <a:p>
                <a:r>
                  <a:rPr lang="en-US">
                    <a:noFill/>
                  </a:rPr>
                  <a:t> </a:t>
                </a:r>
              </a:p>
            </p:txBody>
          </p:sp>
        </mc:Fallback>
      </mc:AlternateContent>
    </p:spTree>
    <p:extLst>
      <p:ext uri="{BB962C8B-B14F-4D97-AF65-F5344CB8AC3E}">
        <p14:creationId xmlns:p14="http://schemas.microsoft.com/office/powerpoint/2010/main" val="4141468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4558C48-BDF2-58AC-1100-9129D03F0DA1}"/>
                  </a:ext>
                </a:extLst>
              </p:cNvPr>
              <p:cNvSpPr>
                <a:spLocks noGrp="1"/>
              </p:cNvSpPr>
              <p:nvPr>
                <p:ph type="body" sz="quarter" idx="10"/>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is not enough to represent the functional behavior</a:t>
                </a:r>
              </a:p>
              <a:p>
                <a:pPr lvl="1"/>
                <a:r>
                  <a:rPr lang="en-US" dirty="0"/>
                  <a:t>negative log-likelihood continues to increase with min value </a:t>
                </a:r>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rPr>
                      <m:t>=0</m:t>
                    </m:r>
                  </m:oMath>
                </a14:m>
                <a:endParaRPr lang="en-US" dirty="0"/>
              </a:p>
              <a:p>
                <a:pPr lvl="1"/>
                <a:r>
                  <a:rPr lang="en-US" dirty="0"/>
                  <a:t>Kriging predictions will follow the global function</a:t>
                </a:r>
              </a:p>
              <a:p>
                <a:r>
                  <a:rPr lang="en-US" dirty="0"/>
                  <a:t>when the global function is the same as the true function</a:t>
                </a:r>
              </a:p>
              <a:p>
                <a:pPr lvl="1"/>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up>
                    </m:sSup>
                    <m:r>
                      <a:rPr lang="en-US" i="1">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𝑝</m:t>
                            </m:r>
                          </m:sub>
                        </m:sSub>
                        <m:r>
                          <a:rPr lang="en-US" i="1">
                            <a:latin typeface="Cambria Math" panose="02040503050406030204" pitchFamily="18" charset="0"/>
                          </a:rPr>
                          <m:t>)</m:t>
                        </m:r>
                      </m:sup>
                    </m:sSup>
                    <m:d>
                      <m:dPr>
                        <m:begChr m:val="|"/>
                        <m:endChr m:val="|"/>
                        <m:ctrlPr>
                          <a:rPr lang="en-US" i="1">
                            <a:latin typeface="Cambria Math" panose="02040503050406030204" pitchFamily="18" charset="0"/>
                          </a:rPr>
                        </m:ctrlPr>
                      </m:dPr>
                      <m:e>
                        <m:r>
                          <a:rPr lang="en-US" b="1" i="1">
                            <a:latin typeface="Cambria Math" panose="02040503050406030204" pitchFamily="18" charset="0"/>
                          </a:rPr>
                          <m:t>𝐑</m:t>
                        </m:r>
                      </m:e>
                    </m:d>
                    <m:r>
                      <a:rPr lang="en-US" i="1">
                        <a:latin typeface="Cambria Math" panose="02040503050406030204" pitchFamily="18" charset="0"/>
                      </a:rPr>
                      <m:t>=0</m:t>
                    </m:r>
                    <m:r>
                      <a:rPr lang="en-US" i="1" smtClean="0">
                        <a:latin typeface="Cambria Math" panose="02040503050406030204" pitchFamily="18" charset="0"/>
                        <a:ea typeface="Cambria Math" panose="02040503050406030204" pitchFamily="18" charset="0"/>
                      </a:rPr>
                      <m:t>⟹</m:t>
                    </m:r>
                  </m:oMath>
                </a14:m>
                <a:r>
                  <a:rPr lang="en-US" dirty="0"/>
                  <a:t> log-likelihood term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endParaRPr lang="en-US" dirty="0"/>
              </a:p>
              <a:p>
                <a:pPr lvl="1"/>
                <a:r>
                  <a:rPr lang="en-US" dirty="0"/>
                  <a:t>not possible to find </a:t>
                </a:r>
                <a14:m>
                  <m:oMath xmlns:m="http://schemas.openxmlformats.org/officeDocument/2006/math">
                    <m:r>
                      <a:rPr lang="en-US" i="1">
                        <a:latin typeface="Cambria Math" panose="02040503050406030204" pitchFamily="18" charset="0"/>
                      </a:rPr>
                      <m:t>𝜃</m:t>
                    </m:r>
                  </m:oMath>
                </a14:m>
                <a:r>
                  <a:rPr lang="en-US" dirty="0"/>
                  <a:t> that maximizes the likelihood function</a:t>
                </a:r>
              </a:p>
              <a:p>
                <a:pPr lvl="1"/>
                <a:r>
                  <a:rPr lang="en-US" dirty="0"/>
                  <a:t>any </a:t>
                </a:r>
                <a14:m>
                  <m:oMath xmlns:m="http://schemas.openxmlformats.org/officeDocument/2006/math">
                    <m:r>
                      <a:rPr lang="en-US" i="1">
                        <a:latin typeface="Cambria Math" panose="02040503050406030204" pitchFamily="18" charset="0"/>
                      </a:rPr>
                      <m:t>𝜃</m:t>
                    </m:r>
                  </m:oMath>
                </a14:m>
                <a:r>
                  <a:rPr lang="en-US" dirty="0"/>
                  <a:t> that does not make </a:t>
                </a:r>
                <a14:m>
                  <m:oMath xmlns:m="http://schemas.openxmlformats.org/officeDocument/2006/math">
                    <m:r>
                      <a:rPr lang="en-US" b="1" i="0" smtClean="0">
                        <a:latin typeface="Cambria Math" panose="02040503050406030204" pitchFamily="18" charset="0"/>
                      </a:rPr>
                      <m:t>𝐑</m:t>
                    </m:r>
                  </m:oMath>
                </a14:m>
                <a:r>
                  <a:rPr lang="en-US" dirty="0"/>
                  <a:t> singular would be valid</a:t>
                </a:r>
              </a:p>
              <a:p>
                <a:pPr lvl="1"/>
                <a:r>
                  <a:rPr lang="en-US" dirty="0"/>
                  <a:t>since </a:t>
                </a:r>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up>
                    </m:sSup>
                    <m:r>
                      <a:rPr lang="en-US" i="1">
                        <a:latin typeface="Cambria Math" panose="02040503050406030204" pitchFamily="18" charset="0"/>
                      </a:rPr>
                      <m:t>=0</m:t>
                    </m:r>
                  </m:oMath>
                </a14:m>
                <a:r>
                  <a:rPr lang="en-US" dirty="0"/>
                  <a:t>, prediction uncertainty cannot be calculated</a:t>
                </a:r>
              </a:p>
            </p:txBody>
          </p:sp>
        </mc:Choice>
        <mc:Fallback xmlns="">
          <p:sp>
            <p:nvSpPr>
              <p:cNvPr id="2" name="Text Placeholder 1">
                <a:extLst>
                  <a:ext uri="{FF2B5EF4-FFF2-40B4-BE49-F238E27FC236}">
                    <a16:creationId xmlns:a16="http://schemas.microsoft.com/office/drawing/2014/main" id="{74558C48-BDF2-58AC-1100-9129D03F0DA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169CE44-F952-799B-50A5-F2B85D3BF137}"/>
              </a:ext>
            </a:extLst>
          </p:cNvPr>
          <p:cNvSpPr>
            <a:spLocks noGrp="1"/>
          </p:cNvSpPr>
          <p:nvPr>
            <p:ph type="title"/>
          </p:nvPr>
        </p:nvSpPr>
        <p:spPr/>
        <p:txBody>
          <a:bodyPr>
            <a:normAutofit fontScale="90000"/>
          </a:bodyPr>
          <a:lstStyle/>
          <a:p>
            <a:r>
              <a:rPr lang="en-US" dirty="0"/>
              <a:t>Difficulties in Identifying Hyperparameter</a:t>
            </a:r>
          </a:p>
        </p:txBody>
      </p:sp>
    </p:spTree>
    <p:extLst>
      <p:ext uri="{BB962C8B-B14F-4D97-AF65-F5344CB8AC3E}">
        <p14:creationId xmlns:p14="http://schemas.microsoft.com/office/powerpoint/2010/main" val="3486348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Once </a:t>
                </a:r>
                <a14:m>
                  <m:oMath xmlns:m="http://schemas.openxmlformats.org/officeDocument/2006/math">
                    <m:r>
                      <a:rPr lang="en-US" b="1" i="0" smtClean="0">
                        <a:latin typeface="Cambria Math" panose="02040503050406030204" pitchFamily="18" charset="0"/>
                      </a:rPr>
                      <m:t>𝛉</m:t>
                    </m:r>
                  </m:oMath>
                </a14:m>
                <a:r>
                  <a:rPr lang="en-US" dirty="0"/>
                  <a:t> is found, the estimate of the mean and standard deviation is obtained as (ordinary Kriging)</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Estimating hyperparameters </a:t>
                </a:r>
                <a14:m>
                  <m:oMath xmlns:m="http://schemas.openxmlformats.org/officeDocument/2006/math">
                    <m:r>
                      <a:rPr lang="en-US" b="1" i="0" smtClean="0">
                        <a:latin typeface="Cambria Math" panose="02040503050406030204" pitchFamily="18" charset="0"/>
                      </a:rPr>
                      <m:t>𝛉</m:t>
                    </m:r>
                  </m:oMath>
                </a14:m>
                <a:r>
                  <a:rPr lang="en-US" dirty="0"/>
                  <a:t> (ordinary Kriging)</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6"/>
                <a:stretch>
                  <a:fillRect l="-868" t="-14493" b="-27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33727C8-DFB5-9BFA-4BFA-4B531F2207CF}"/>
                  </a:ext>
                </a:extLst>
              </p:cNvPr>
              <p:cNvSpPr txBox="1"/>
              <p:nvPr/>
            </p:nvSpPr>
            <p:spPr>
              <a:xfrm>
                <a:off x="1060057" y="1853075"/>
                <a:ext cx="6308907" cy="948465"/>
              </a:xfrm>
              <a:prstGeom prst="rect">
                <a:avLst/>
              </a:prstGeom>
              <a:solidFill>
                <a:srgbClr val="FFFF00"/>
              </a:solidFill>
              <a:ln>
                <a:solidFill>
                  <a:schemeClr val="tx1"/>
                </a:solidFill>
              </a:ln>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r>
                            <a:rPr lang="en-US" sz="2400" i="1" dirty="0">
                              <a:latin typeface="Cambria Math" panose="02040503050406030204" pitchFamily="18" charset="0"/>
                            </a:rPr>
                            <m:t>𝜇</m:t>
                          </m:r>
                        </m:e>
                      </m:acc>
                      <m:r>
                        <a:rPr lang="en-US" sz="2400" i="0" dirty="0">
                          <a:latin typeface="Cambria Math" panose="02040503050406030204" pitchFamily="18" charset="0"/>
                        </a:rPr>
                        <m:t>=</m:t>
                      </m:r>
                      <m:f>
                        <m:fPr>
                          <m:ctrlPr>
                            <a:rPr lang="en-US" sz="2400" i="1" dirty="0">
                              <a:latin typeface="Cambria Math" panose="02040503050406030204" pitchFamily="18" charset="0"/>
                            </a:rPr>
                          </m:ctrlPr>
                        </m:fPr>
                        <m:num>
                          <m:sSup>
                            <m:sSupPr>
                              <m:ctrlPr>
                                <a:rPr lang="en-US" sz="2400" i="1" dirty="0">
                                  <a:latin typeface="Cambria Math" panose="02040503050406030204" pitchFamily="18" charset="0"/>
                                </a:rPr>
                              </m:ctrlPr>
                            </m:sSupPr>
                            <m:e>
                              <m:r>
                                <a:rPr lang="en-US" sz="2400" b="1" i="0" dirty="0">
                                  <a:latin typeface="Cambria Math" panose="02040503050406030204" pitchFamily="18" charset="0"/>
                                </a:rPr>
                                <m:t>𝟏</m:t>
                              </m:r>
                            </m:e>
                            <m:sup>
                              <m:r>
                                <a:rPr lang="en-US" sz="2400" b="0" i="1" dirty="0">
                                  <a:latin typeface="Cambria Math" panose="02040503050406030204" pitchFamily="18" charset="0"/>
                                </a:rPr>
                                <m:t>𝑇</m:t>
                              </m:r>
                            </m:sup>
                          </m:sSup>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𝐑</m:t>
                              </m:r>
                            </m:e>
                            <m:sup>
                              <m:r>
                                <a:rPr lang="en-US" sz="2400" b="0" i="0" dirty="0">
                                  <a:latin typeface="Cambria Math" panose="02040503050406030204" pitchFamily="18" charset="0"/>
                                </a:rPr>
                                <m:t>−1</m:t>
                              </m:r>
                            </m:sup>
                          </m:sSup>
                          <m:r>
                            <a:rPr lang="en-US" sz="2400" b="1" i="0" dirty="0">
                              <a:latin typeface="Cambria Math" panose="02040503050406030204" pitchFamily="18" charset="0"/>
                            </a:rPr>
                            <m:t>𝐲</m:t>
                          </m:r>
                        </m:num>
                        <m:den>
                          <m:sSup>
                            <m:sSupPr>
                              <m:ctrlPr>
                                <a:rPr lang="en-US" sz="2400" b="1" i="1" dirty="0">
                                  <a:latin typeface="Cambria Math" panose="02040503050406030204" pitchFamily="18" charset="0"/>
                                </a:rPr>
                              </m:ctrlPr>
                            </m:sSupPr>
                            <m:e>
                              <m:r>
                                <a:rPr lang="en-US" sz="2400" b="1" i="0" dirty="0">
                                  <a:latin typeface="Cambria Math" panose="02040503050406030204" pitchFamily="18" charset="0"/>
                                </a:rPr>
                                <m:t>𝟏</m:t>
                              </m:r>
                            </m:e>
                            <m:sup>
                              <m:r>
                                <a:rPr lang="en-US" sz="2400" b="0" i="1" dirty="0">
                                  <a:latin typeface="Cambria Math" panose="02040503050406030204" pitchFamily="18" charset="0"/>
                                </a:rPr>
                                <m:t>𝑇</m:t>
                              </m:r>
                            </m:sup>
                          </m:sSup>
                          <m:sSup>
                            <m:sSupPr>
                              <m:ctrlPr>
                                <a:rPr lang="en-US" sz="2400" b="1" i="1" dirty="0">
                                  <a:latin typeface="Cambria Math" panose="02040503050406030204" pitchFamily="18" charset="0"/>
                                </a:rPr>
                              </m:ctrlPr>
                            </m:sSupPr>
                            <m:e>
                              <m:r>
                                <a:rPr lang="en-US" sz="2400" b="1" i="0" dirty="0">
                                  <a:latin typeface="Cambria Math" panose="02040503050406030204" pitchFamily="18" charset="0"/>
                                </a:rPr>
                                <m:t>𝐑</m:t>
                              </m:r>
                            </m:e>
                            <m:sup>
                              <m:r>
                                <a:rPr lang="en-US" sz="2400" b="0" i="0" dirty="0">
                                  <a:latin typeface="Cambria Math" panose="02040503050406030204" pitchFamily="18" charset="0"/>
                                </a:rPr>
                                <m:t>−1</m:t>
                              </m:r>
                            </m:sup>
                          </m:sSup>
                          <m:r>
                            <a:rPr lang="en-US" sz="2400" b="1" i="0" dirty="0">
                              <a:latin typeface="Cambria Math" panose="02040503050406030204" pitchFamily="18" charset="0"/>
                            </a:rPr>
                            <m:t>𝟏</m:t>
                          </m:r>
                        </m:den>
                      </m:f>
                      <m:r>
                        <a:rPr lang="en-US" sz="2400" b="0" i="0" dirty="0">
                          <a:latin typeface="Cambria Math" panose="02040503050406030204" pitchFamily="18" charset="0"/>
                        </a:rPr>
                        <m:t>,</m:t>
                      </m:r>
                      <m:r>
                        <a:rPr lang="en-US" sz="2400" b="0" i="1" dirty="0" smtClean="0">
                          <a:latin typeface="Cambria Math" panose="02040503050406030204" pitchFamily="18" charset="0"/>
                        </a:rPr>
                        <m:t>  </m:t>
                      </m:r>
                      <m:sSup>
                        <m:sSupPr>
                          <m:ctrlPr>
                            <a:rPr lang="en-US" sz="2400" b="0" i="1" dirty="0">
                              <a:latin typeface="Cambria Math" panose="02040503050406030204" pitchFamily="18" charset="0"/>
                            </a:rPr>
                          </m:ctrlPr>
                        </m:sSupPr>
                        <m:e>
                          <m:acc>
                            <m:accPr>
                              <m:chr m:val="̂"/>
                              <m:ctrlPr>
                                <a:rPr lang="en-US" sz="2400" b="0" i="1" dirty="0">
                                  <a:latin typeface="Cambria Math" panose="02040503050406030204" pitchFamily="18" charset="0"/>
                                </a:rPr>
                              </m:ctrlPr>
                            </m:accPr>
                            <m:e>
                              <m:r>
                                <a:rPr lang="en-US" sz="2400" b="0" i="1" dirty="0">
                                  <a:latin typeface="Cambria Math" panose="02040503050406030204" pitchFamily="18" charset="0"/>
                                </a:rPr>
                                <m:t>𝜎</m:t>
                              </m:r>
                            </m:e>
                          </m:acc>
                        </m:e>
                        <m:sup>
                          <m:r>
                            <a:rPr lang="en-US" sz="2400" b="0" i="0" dirty="0">
                              <a:latin typeface="Cambria Math" panose="02040503050406030204" pitchFamily="18" charset="0"/>
                            </a:rPr>
                            <m:t>2</m:t>
                          </m:r>
                        </m:sup>
                      </m:sSup>
                      <m:r>
                        <a:rPr lang="en-US" sz="2400" b="0" i="0" dirty="0">
                          <a:latin typeface="Cambria Math" panose="02040503050406030204" pitchFamily="18" charset="0"/>
                        </a:rPr>
                        <m:t>=</m:t>
                      </m:r>
                      <m:f>
                        <m:fPr>
                          <m:ctrlPr>
                            <a:rPr lang="en-US" sz="2400" b="0" i="1" dirty="0">
                              <a:latin typeface="Cambria Math" panose="02040503050406030204" pitchFamily="18" charset="0"/>
                            </a:rPr>
                          </m:ctrlPr>
                        </m:fPr>
                        <m:num>
                          <m:sSup>
                            <m:sSupPr>
                              <m:ctrlPr>
                                <a:rPr lang="en-US" sz="2400" b="0" i="1" dirty="0">
                                  <a:latin typeface="Cambria Math" panose="02040503050406030204" pitchFamily="18" charset="0"/>
                                </a:rPr>
                              </m:ctrlPr>
                            </m:sSupPr>
                            <m:e>
                              <m:d>
                                <m:dPr>
                                  <m:ctrlPr>
                                    <a:rPr lang="en-US" sz="2400" b="0" i="1" dirty="0">
                                      <a:latin typeface="Cambria Math" panose="02040503050406030204" pitchFamily="18" charset="0"/>
                                    </a:rPr>
                                  </m:ctrlPr>
                                </m:dPr>
                                <m:e>
                                  <m:r>
                                    <a:rPr lang="en-US" sz="2400" b="1" i="0" dirty="0">
                                      <a:latin typeface="Cambria Math" panose="02040503050406030204" pitchFamily="18" charset="0"/>
                                    </a:rPr>
                                    <m:t>𝐲</m:t>
                                  </m:r>
                                  <m:r>
                                    <a:rPr lang="en-US" sz="2400" b="0" i="0" dirty="0">
                                      <a:latin typeface="Cambria Math" panose="02040503050406030204" pitchFamily="18" charset="0"/>
                                    </a:rPr>
                                    <m:t>−</m:t>
                                  </m:r>
                                  <m:r>
                                    <a:rPr lang="en-US" sz="2400" b="1" i="0" dirty="0">
                                      <a:latin typeface="Cambria Math" panose="02040503050406030204" pitchFamily="18" charset="0"/>
                                    </a:rPr>
                                    <m:t>𝟏</m:t>
                                  </m:r>
                                  <m:acc>
                                    <m:accPr>
                                      <m:chr m:val="̂"/>
                                      <m:ctrlPr>
                                        <a:rPr lang="en-US" sz="2400" b="1" i="1" dirty="0">
                                          <a:latin typeface="Cambria Math" panose="02040503050406030204" pitchFamily="18" charset="0"/>
                                        </a:rPr>
                                      </m:ctrlPr>
                                    </m:accPr>
                                    <m:e>
                                      <m:r>
                                        <a:rPr lang="en-US" sz="2400" b="0" i="1" dirty="0">
                                          <a:latin typeface="Cambria Math" panose="02040503050406030204" pitchFamily="18" charset="0"/>
                                        </a:rPr>
                                        <m:t>𝜇</m:t>
                                      </m:r>
                                    </m:e>
                                  </m:acc>
                                </m:e>
                              </m:d>
                            </m:e>
                            <m:sup>
                              <m:r>
                                <m:rPr>
                                  <m:sty m:val="p"/>
                                </m:rPr>
                                <a:rPr lang="en-US" sz="2400" b="0" i="1" dirty="0">
                                  <a:latin typeface="Cambria Math" panose="02040503050406030204" pitchFamily="18" charset="0"/>
                                </a:rPr>
                                <m:t>T</m:t>
                              </m:r>
                            </m:sup>
                          </m:sSup>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𝐑</m:t>
                              </m:r>
                            </m:e>
                            <m:sup>
                              <m:r>
                                <a:rPr lang="en-US" sz="2400" b="0" i="0" dirty="0">
                                  <a:latin typeface="Cambria Math" panose="02040503050406030204" pitchFamily="18" charset="0"/>
                                </a:rPr>
                                <m:t>−1</m:t>
                              </m:r>
                            </m:sup>
                          </m:sSup>
                          <m:d>
                            <m:dPr>
                              <m:ctrlPr>
                                <a:rPr lang="en-US" sz="2400" b="0" i="1" dirty="0">
                                  <a:latin typeface="Cambria Math" panose="02040503050406030204" pitchFamily="18" charset="0"/>
                                </a:rPr>
                              </m:ctrlPr>
                            </m:dPr>
                            <m:e>
                              <m:r>
                                <a:rPr lang="en-US" sz="2400" b="1" i="0" dirty="0">
                                  <a:latin typeface="Cambria Math" panose="02040503050406030204" pitchFamily="18" charset="0"/>
                                </a:rPr>
                                <m:t>𝐲</m:t>
                              </m:r>
                              <m:r>
                                <a:rPr lang="en-US" sz="2400" b="0" i="0" dirty="0">
                                  <a:latin typeface="Cambria Math" panose="02040503050406030204" pitchFamily="18" charset="0"/>
                                </a:rPr>
                                <m:t>−</m:t>
                              </m:r>
                              <m:r>
                                <a:rPr lang="en-US" sz="2400" b="1" i="0" dirty="0">
                                  <a:latin typeface="Cambria Math" panose="02040503050406030204" pitchFamily="18" charset="0"/>
                                </a:rPr>
                                <m:t>𝟏</m:t>
                              </m:r>
                              <m:acc>
                                <m:accPr>
                                  <m:chr m:val="̂"/>
                                  <m:ctrlPr>
                                    <a:rPr lang="en-US" sz="2400" b="1" i="1" dirty="0">
                                      <a:latin typeface="Cambria Math" panose="02040503050406030204" pitchFamily="18" charset="0"/>
                                    </a:rPr>
                                  </m:ctrlPr>
                                </m:accPr>
                                <m:e>
                                  <m:r>
                                    <a:rPr lang="en-US" sz="2400" b="0" i="1" dirty="0">
                                      <a:latin typeface="Cambria Math" panose="02040503050406030204" pitchFamily="18" charset="0"/>
                                    </a:rPr>
                                    <m:t>𝜇</m:t>
                                  </m:r>
                                </m:e>
                              </m:acc>
                            </m:e>
                          </m:d>
                        </m:num>
                        <m:den>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𝑛</m:t>
                              </m:r>
                            </m:e>
                            <m:sub>
                              <m:r>
                                <a:rPr lang="en-US" sz="2400" b="0" i="1" dirty="0">
                                  <a:latin typeface="Cambria Math" panose="02040503050406030204" pitchFamily="18" charset="0"/>
                                </a:rPr>
                                <m:t>𝑦</m:t>
                              </m:r>
                            </m:sub>
                          </m:sSub>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𝑛</m:t>
                              </m:r>
                            </m:e>
                            <m:sub>
                              <m:r>
                                <a:rPr lang="en-US" sz="2400" b="0" i="1" dirty="0">
                                  <a:latin typeface="Cambria Math" panose="02040503050406030204" pitchFamily="18" charset="0"/>
                                </a:rPr>
                                <m:t>𝛽</m:t>
                              </m:r>
                            </m:sub>
                          </m:sSub>
                        </m:den>
                      </m:f>
                    </m:oMath>
                  </m:oMathPara>
                </a14:m>
                <a:endParaRPr lang="en-US" sz="2400" dirty="0"/>
              </a:p>
            </p:txBody>
          </p:sp>
        </mc:Choice>
        <mc:Fallback xmlns="">
          <p:sp>
            <p:nvSpPr>
              <p:cNvPr id="6" name="TextBox 5">
                <a:extLst>
                  <a:ext uri="{FF2B5EF4-FFF2-40B4-BE49-F238E27FC236}">
                    <a16:creationId xmlns:a16="http://schemas.microsoft.com/office/drawing/2014/main" id="{733727C8-DFB5-9BFA-4BFA-4B531F2207CF}"/>
                  </a:ext>
                </a:extLst>
              </p:cNvPr>
              <p:cNvSpPr txBox="1">
                <a:spLocks noRot="1" noChangeAspect="1" noMove="1" noResize="1" noEditPoints="1" noAdjustHandles="1" noChangeArrowheads="1" noChangeShapeType="1" noTextEdit="1"/>
              </p:cNvSpPr>
              <p:nvPr/>
            </p:nvSpPr>
            <p:spPr>
              <a:xfrm>
                <a:off x="1060057" y="1853075"/>
                <a:ext cx="6308907" cy="948465"/>
              </a:xfrm>
              <a:prstGeom prst="rect">
                <a:avLst/>
              </a:prstGeom>
              <a:blipFill>
                <a:blip r:embed="rId7"/>
                <a:stretch>
                  <a:fillRect/>
                </a:stretch>
              </a:blipFill>
              <a:ln>
                <a:solidFill>
                  <a:schemeClr val="tx1"/>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9298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0565C-D222-C2C4-C18E-F81A54190FEA}"/>
              </a:ext>
            </a:extLst>
          </p:cNvPr>
          <p:cNvSpPr>
            <a:spLocks noGrp="1"/>
          </p:cNvSpPr>
          <p:nvPr>
            <p:ph type="body" sz="quarter" idx="10"/>
          </p:nvPr>
        </p:nvSpPr>
        <p:spPr>
          <a:xfrm>
            <a:off x="304800" y="774199"/>
            <a:ext cx="8534400" cy="5797585"/>
          </a:xfrm>
        </p:spPr>
        <p:txBody>
          <a:bodyPr>
            <a:normAutofit/>
          </a:bodyPr>
          <a:lstStyle/>
          <a:p>
            <a:r>
              <a:rPr lang="en-US" dirty="0"/>
              <a:t>Kriging assumes that samples are correct, but the model form is unknown or uncertain</a:t>
            </a:r>
          </a:p>
          <a:p>
            <a:r>
              <a:rPr lang="en-US" dirty="0"/>
              <a:t>Daniel Krige (1950s), a South African geologist</a:t>
            </a:r>
          </a:p>
          <a:p>
            <a:pPr lvl="1"/>
            <a:r>
              <a:rPr lang="en-US" dirty="0"/>
              <a:t>predicting the distribution of minerals on the basis of samples</a:t>
            </a:r>
          </a:p>
          <a:p>
            <a:pPr lvl="1"/>
            <a:r>
              <a:rPr lang="en-US" dirty="0"/>
              <a:t>formalized by a French engineer Georges </a:t>
            </a:r>
            <a:r>
              <a:rPr lang="en-US" dirty="0" err="1"/>
              <a:t>Matheron</a:t>
            </a:r>
            <a:r>
              <a:rPr lang="en-US" dirty="0"/>
              <a:t> (1960s)</a:t>
            </a:r>
          </a:p>
          <a:p>
            <a:r>
              <a:rPr lang="en-US" dirty="0"/>
              <a:t>Kriging is known as Gaussian process for statisticians</a:t>
            </a:r>
          </a:p>
          <a:p>
            <a:pPr lvl="1"/>
            <a:r>
              <a:rPr lang="en-US" dirty="0"/>
              <a:t>samples are assumed to be multivariate Gaussian random variables</a:t>
            </a:r>
          </a:p>
          <a:p>
            <a:r>
              <a:rPr lang="en-US" dirty="0"/>
              <a:t>Kriging is expensive surrogate in terms of computation</a:t>
            </a:r>
          </a:p>
          <a:p>
            <a:pPr lvl="1"/>
            <a:r>
              <a:rPr lang="en-US" dirty="0"/>
              <a:t>became popular after computing power is enhanced</a:t>
            </a:r>
          </a:p>
          <a:p>
            <a:pPr lvl="1"/>
            <a:r>
              <a:rPr lang="en-US" dirty="0"/>
              <a:t>Still it is assumed that the cost of building a Kriging surrogate is ignorable compared to that of calculating samples</a:t>
            </a:r>
          </a:p>
        </p:txBody>
      </p:sp>
      <p:sp>
        <p:nvSpPr>
          <p:cNvPr id="3" name="Title 2">
            <a:extLst>
              <a:ext uri="{FF2B5EF4-FFF2-40B4-BE49-F238E27FC236}">
                <a16:creationId xmlns:a16="http://schemas.microsoft.com/office/drawing/2014/main" id="{51964443-3A4E-0027-F7F3-72C14913F5E9}"/>
              </a:ext>
            </a:extLst>
          </p:cNvPr>
          <p:cNvSpPr>
            <a:spLocks noGrp="1"/>
          </p:cNvSpPr>
          <p:nvPr>
            <p:ph type="title"/>
          </p:nvPr>
        </p:nvSpPr>
        <p:spPr/>
        <p:txBody>
          <a:bodyPr>
            <a:normAutofit fontScale="90000"/>
          </a:bodyPr>
          <a:lstStyle/>
          <a:p>
            <a:r>
              <a:rPr lang="en-US" dirty="0"/>
              <a:t>Introduction to Kriging Surrogate</a:t>
            </a:r>
          </a:p>
        </p:txBody>
      </p:sp>
    </p:spTree>
    <p:extLst>
      <p:ext uri="{BB962C8B-B14F-4D97-AF65-F5344CB8AC3E}">
        <p14:creationId xmlns:p14="http://schemas.microsoft.com/office/powerpoint/2010/main" val="3470086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936FC2C-C550-9A7D-B537-FFBD434F8A87}"/>
                  </a:ext>
                </a:extLst>
              </p:cNvPr>
              <p:cNvSpPr>
                <a:spLocks noGrp="1"/>
              </p:cNvSpPr>
              <p:nvPr>
                <p:ph type="body" sz="quarter" idx="10"/>
              </p:nvPr>
            </p:nvSpPr>
            <p:spPr/>
            <p:txBody>
              <a:bodyPr/>
              <a:lstStyle/>
              <a:p>
                <a:r>
                  <a:rPr lang="en-US" dirty="0"/>
                  <a:t>Plot neg. log-likelihood versus </a:t>
                </a:r>
                <a14:m>
                  <m:oMath xmlns:m="http://schemas.openxmlformats.org/officeDocument/2006/math">
                    <m:r>
                      <a:rPr lang="en-US" b="0" i="1" smtClean="0">
                        <a:latin typeface="Cambria Math" panose="02040503050406030204" pitchFamily="18" charset="0"/>
                      </a:rPr>
                      <m:t>𝜃</m:t>
                    </m:r>
                  </m:oMath>
                </a14:m>
                <a:r>
                  <a:rPr lang="en-US" dirty="0"/>
                  <a:t> for Ex7.6</a:t>
                </a:r>
              </a:p>
              <a:p>
                <a:endParaRPr lang="en-US" dirty="0"/>
              </a:p>
            </p:txBody>
          </p:sp>
        </mc:Choice>
        <mc:Fallback xmlns="">
          <p:sp>
            <p:nvSpPr>
              <p:cNvPr id="2" name="Text Placeholder 1">
                <a:extLst>
                  <a:ext uri="{FF2B5EF4-FFF2-40B4-BE49-F238E27FC236}">
                    <a16:creationId xmlns:a16="http://schemas.microsoft.com/office/drawing/2014/main" id="{B936FC2C-C550-9A7D-B537-FFBD434F8A8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6DA8C1D-21CA-E79F-8AB8-ACF82A0FB1A5}"/>
              </a:ext>
            </a:extLst>
          </p:cNvPr>
          <p:cNvSpPr>
            <a:spLocks noGrp="1"/>
          </p:cNvSpPr>
          <p:nvPr>
            <p:ph type="title"/>
          </p:nvPr>
        </p:nvSpPr>
        <p:spPr/>
        <p:txBody>
          <a:bodyPr>
            <a:normAutofit fontScale="90000"/>
          </a:bodyPr>
          <a:lstStyle/>
          <a:p>
            <a:r>
              <a:rPr lang="en-US" dirty="0"/>
              <a:t>Ex7.7) Likelihood Function</a:t>
            </a:r>
          </a:p>
        </p:txBody>
      </p:sp>
      <p:sp>
        <p:nvSpPr>
          <p:cNvPr id="4" name="TextBox 3">
            <a:extLst>
              <a:ext uri="{FF2B5EF4-FFF2-40B4-BE49-F238E27FC236}">
                <a16:creationId xmlns:a16="http://schemas.microsoft.com/office/drawing/2014/main" id="{1571F319-A77A-CA10-D7BA-90B8E92755F8}"/>
              </a:ext>
            </a:extLst>
          </p:cNvPr>
          <p:cNvSpPr txBox="1"/>
          <p:nvPr/>
        </p:nvSpPr>
        <p:spPr>
          <a:xfrm>
            <a:off x="1180485" y="1192894"/>
            <a:ext cx="4275529" cy="2123658"/>
          </a:xfrm>
          <a:prstGeom prst="rect">
            <a:avLst/>
          </a:prstGeom>
          <a:noFill/>
        </p:spPr>
        <p:txBody>
          <a:bodyPr wrap="none" rtlCol="0">
            <a:spAutoFit/>
          </a:bodyPr>
          <a:lstStyle/>
          <a:p>
            <a:pPr algn="l"/>
            <a:r>
              <a:rPr lang="en-US" sz="1200" noProof="1">
                <a:latin typeface="Courier New" panose="02070309020205020404" pitchFamily="49" charset="0"/>
                <a:cs typeface="Courier New" panose="02070309020205020404" pitchFamily="49" charset="0"/>
              </a:rPr>
              <a:t>y=[0 1 0]’; X=[1 1 1]';</a:t>
            </a:r>
          </a:p>
          <a:p>
            <a:pPr algn="l"/>
            <a:r>
              <a:rPr lang="en-US" sz="1200" noProof="1">
                <a:latin typeface="Courier New" panose="02070309020205020404" pitchFamily="49" charset="0"/>
                <a:cs typeface="Courier New" panose="02070309020205020404" pitchFamily="49" charset="0"/>
              </a:rPr>
              <a:t>for k=1:100</a:t>
            </a:r>
          </a:p>
          <a:p>
            <a:pPr algn="l"/>
            <a:r>
              <a:rPr lang="en-US" sz="1200" noProof="1">
                <a:latin typeface="Courier New" panose="02070309020205020404" pitchFamily="49" charset="0"/>
                <a:cs typeface="Courier New" panose="02070309020205020404" pitchFamily="49" charset="0"/>
              </a:rPr>
              <a:t> th(k)=0.02*k;</a:t>
            </a:r>
          </a:p>
          <a:p>
            <a:pPr algn="l"/>
            <a:r>
              <a:rPr lang="en-US" sz="1200" noProof="1">
                <a:latin typeface="Courier New" panose="02070309020205020404" pitchFamily="49" charset="0"/>
                <a:cs typeface="Courier New" panose="02070309020205020404" pitchFamily="49" charset="0"/>
              </a:rPr>
              <a:t> e1=exp(-(1/th(k))^2); e2=exp(-(2/th(k))^2);</a:t>
            </a:r>
          </a:p>
          <a:p>
            <a:pPr algn="l"/>
            <a:r>
              <a:rPr lang="en-US" sz="1200" noProof="1">
                <a:latin typeface="Courier New" panose="02070309020205020404" pitchFamily="49" charset="0"/>
                <a:cs typeface="Courier New" panose="02070309020205020404" pitchFamily="49" charset="0"/>
              </a:rPr>
              <a:t> R=[1 e1 e2; e1 1 e1; e2 e1 1];</a:t>
            </a:r>
          </a:p>
          <a:p>
            <a:pPr algn="l"/>
            <a:r>
              <a:rPr lang="en-US" sz="1200" noProof="1">
                <a:latin typeface="Courier New" panose="02070309020205020404" pitchFamily="49" charset="0"/>
                <a:cs typeface="Courier New" panose="02070309020205020404" pitchFamily="49" charset="0"/>
              </a:rPr>
              <a:t> Rinv=inv(R);  detR=det(R);</a:t>
            </a:r>
          </a:p>
          <a:p>
            <a:pPr algn="l"/>
            <a:r>
              <a:rPr lang="en-US" sz="1200" noProof="1">
                <a:latin typeface="Courier New" panose="02070309020205020404" pitchFamily="49" charset="0"/>
                <a:cs typeface="Courier New" panose="02070309020205020404" pitchFamily="49" charset="0"/>
              </a:rPr>
              <a:t> beta=(X'*Rinv*y)/(X'*Rinv*X);</a:t>
            </a:r>
          </a:p>
          <a:p>
            <a:pPr algn="l"/>
            <a:r>
              <a:rPr lang="en-US" sz="1200" noProof="1">
                <a:latin typeface="Courier New" panose="02070309020205020404" pitchFamily="49" charset="0"/>
                <a:cs typeface="Courier New" panose="02070309020205020404" pitchFamily="49" charset="0"/>
              </a:rPr>
              <a:t> ym=y-X*beta;</a:t>
            </a:r>
          </a:p>
          <a:p>
            <a:pPr algn="l"/>
            <a:r>
              <a:rPr lang="en-US" sz="1200" noProof="1">
                <a:latin typeface="Courier New" panose="02070309020205020404" pitchFamily="49" charset="0"/>
                <a:cs typeface="Courier New" panose="02070309020205020404" pitchFamily="49" charset="0"/>
              </a:rPr>
              <a:t> Like(k)=log((ym'*Rinv*ym/2)^4*detR);</a:t>
            </a:r>
          </a:p>
          <a:p>
            <a:pPr algn="l"/>
            <a:r>
              <a:rPr lang="en-US" sz="1200" noProof="1">
                <a:latin typeface="Courier New" panose="02070309020205020404" pitchFamily="49" charset="0"/>
                <a:cs typeface="Courier New" panose="02070309020205020404" pitchFamily="49" charset="0"/>
              </a:rPr>
              <a:t>end</a:t>
            </a:r>
          </a:p>
          <a:p>
            <a:pPr algn="l"/>
            <a:r>
              <a:rPr lang="en-US" sz="1200" noProof="1">
                <a:latin typeface="Courier New" panose="02070309020205020404" pitchFamily="49" charset="0"/>
                <a:cs typeface="Courier New" panose="02070309020205020404" pitchFamily="49" charset="0"/>
              </a:rPr>
              <a:t>plot(th,Like)</a:t>
            </a:r>
          </a:p>
        </p:txBody>
      </p:sp>
      <p:grpSp>
        <p:nvGrpSpPr>
          <p:cNvPr id="149" name="Group 148">
            <a:extLst>
              <a:ext uri="{FF2B5EF4-FFF2-40B4-BE49-F238E27FC236}">
                <a16:creationId xmlns:a16="http://schemas.microsoft.com/office/drawing/2014/main" id="{C7AEF4C6-F346-889F-8A19-577F58DD6954}"/>
              </a:ext>
            </a:extLst>
          </p:cNvPr>
          <p:cNvGrpSpPr/>
          <p:nvPr/>
        </p:nvGrpSpPr>
        <p:grpSpPr>
          <a:xfrm>
            <a:off x="676319" y="3205493"/>
            <a:ext cx="7791361" cy="3308695"/>
            <a:chOff x="-26148" y="1333498"/>
            <a:chExt cx="9120071" cy="3872948"/>
          </a:xfrm>
        </p:grpSpPr>
        <p:grpSp>
          <p:nvGrpSpPr>
            <p:cNvPr id="5" name="Group 4">
              <a:extLst>
                <a:ext uri="{FF2B5EF4-FFF2-40B4-BE49-F238E27FC236}">
                  <a16:creationId xmlns:a16="http://schemas.microsoft.com/office/drawing/2014/main" id="{3AFD4E78-7B9C-D51D-DCF4-F66ACA227B40}"/>
                </a:ext>
              </a:extLst>
            </p:cNvPr>
            <p:cNvGrpSpPr>
              <a:grpSpLocks noChangeAspect="1"/>
            </p:cNvGrpSpPr>
            <p:nvPr/>
          </p:nvGrpSpPr>
          <p:grpSpPr bwMode="auto">
            <a:xfrm>
              <a:off x="295852" y="1454727"/>
              <a:ext cx="4143377" cy="3365835"/>
              <a:chOff x="1502" y="818"/>
              <a:chExt cx="2755" cy="2238"/>
            </a:xfrm>
          </p:grpSpPr>
          <p:sp>
            <p:nvSpPr>
              <p:cNvPr id="6" name="Line 6">
                <a:extLst>
                  <a:ext uri="{FF2B5EF4-FFF2-40B4-BE49-F238E27FC236}">
                    <a16:creationId xmlns:a16="http://schemas.microsoft.com/office/drawing/2014/main" id="{E5027EDE-61B1-0AF6-DDDA-A011A26766E6}"/>
                  </a:ext>
                </a:extLst>
              </p:cNvPr>
              <p:cNvSpPr>
                <a:spLocks noChangeShapeType="1"/>
              </p:cNvSpPr>
              <p:nvPr/>
            </p:nvSpPr>
            <p:spPr bwMode="auto">
              <a:xfrm>
                <a:off x="1639" y="2882"/>
                <a:ext cx="2609"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 name="Line 7">
                <a:extLst>
                  <a:ext uri="{FF2B5EF4-FFF2-40B4-BE49-F238E27FC236}">
                    <a16:creationId xmlns:a16="http://schemas.microsoft.com/office/drawing/2014/main" id="{122EB8CA-F297-B069-5CAF-BA387CD43187}"/>
                  </a:ext>
                </a:extLst>
              </p:cNvPr>
              <p:cNvSpPr>
                <a:spLocks noChangeShapeType="1"/>
              </p:cNvSpPr>
              <p:nvPr/>
            </p:nvSpPr>
            <p:spPr bwMode="auto">
              <a:xfrm>
                <a:off x="1639" y="818"/>
                <a:ext cx="2609"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 name="Line 8">
                <a:extLst>
                  <a:ext uri="{FF2B5EF4-FFF2-40B4-BE49-F238E27FC236}">
                    <a16:creationId xmlns:a16="http://schemas.microsoft.com/office/drawing/2014/main" id="{009D2CBE-B063-903A-B0E0-0CD73F1A7729}"/>
                  </a:ext>
                </a:extLst>
              </p:cNvPr>
              <p:cNvSpPr>
                <a:spLocks noChangeShapeType="1"/>
              </p:cNvSpPr>
              <p:nvPr/>
            </p:nvSpPr>
            <p:spPr bwMode="auto">
              <a:xfrm flipV="1">
                <a:off x="1639"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 name="Line 9">
                <a:extLst>
                  <a:ext uri="{FF2B5EF4-FFF2-40B4-BE49-F238E27FC236}">
                    <a16:creationId xmlns:a16="http://schemas.microsoft.com/office/drawing/2014/main" id="{2188102B-BE57-CC4B-8BBA-282402CAC6F7}"/>
                  </a:ext>
                </a:extLst>
              </p:cNvPr>
              <p:cNvSpPr>
                <a:spLocks noChangeShapeType="1"/>
              </p:cNvSpPr>
              <p:nvPr/>
            </p:nvSpPr>
            <p:spPr bwMode="auto">
              <a:xfrm flipV="1">
                <a:off x="1900"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 name="Line 10">
                <a:extLst>
                  <a:ext uri="{FF2B5EF4-FFF2-40B4-BE49-F238E27FC236}">
                    <a16:creationId xmlns:a16="http://schemas.microsoft.com/office/drawing/2014/main" id="{65B52E1B-702A-9E2F-A52E-F7854873A951}"/>
                  </a:ext>
                </a:extLst>
              </p:cNvPr>
              <p:cNvSpPr>
                <a:spLocks noChangeShapeType="1"/>
              </p:cNvSpPr>
              <p:nvPr/>
            </p:nvSpPr>
            <p:spPr bwMode="auto">
              <a:xfrm flipV="1">
                <a:off x="2161"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11">
                <a:extLst>
                  <a:ext uri="{FF2B5EF4-FFF2-40B4-BE49-F238E27FC236}">
                    <a16:creationId xmlns:a16="http://schemas.microsoft.com/office/drawing/2014/main" id="{CBEAC390-8595-83FA-0466-6C7D4D40719C}"/>
                  </a:ext>
                </a:extLst>
              </p:cNvPr>
              <p:cNvSpPr>
                <a:spLocks noChangeShapeType="1"/>
              </p:cNvSpPr>
              <p:nvPr/>
            </p:nvSpPr>
            <p:spPr bwMode="auto">
              <a:xfrm flipV="1">
                <a:off x="2422"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12">
                <a:extLst>
                  <a:ext uri="{FF2B5EF4-FFF2-40B4-BE49-F238E27FC236}">
                    <a16:creationId xmlns:a16="http://schemas.microsoft.com/office/drawing/2014/main" id="{51F17E2D-1B10-590D-FC3E-3AABC3FDC702}"/>
                  </a:ext>
                </a:extLst>
              </p:cNvPr>
              <p:cNvSpPr>
                <a:spLocks noChangeShapeType="1"/>
              </p:cNvSpPr>
              <p:nvPr/>
            </p:nvSpPr>
            <p:spPr bwMode="auto">
              <a:xfrm flipV="1">
                <a:off x="2682"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13">
                <a:extLst>
                  <a:ext uri="{FF2B5EF4-FFF2-40B4-BE49-F238E27FC236}">
                    <a16:creationId xmlns:a16="http://schemas.microsoft.com/office/drawing/2014/main" id="{2012B9F5-3079-B40A-10F8-3B0A43CC7178}"/>
                  </a:ext>
                </a:extLst>
              </p:cNvPr>
              <p:cNvSpPr>
                <a:spLocks noChangeShapeType="1"/>
              </p:cNvSpPr>
              <p:nvPr/>
            </p:nvSpPr>
            <p:spPr bwMode="auto">
              <a:xfrm flipV="1">
                <a:off x="2943"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Line 14">
                <a:extLst>
                  <a:ext uri="{FF2B5EF4-FFF2-40B4-BE49-F238E27FC236}">
                    <a16:creationId xmlns:a16="http://schemas.microsoft.com/office/drawing/2014/main" id="{F0C2D123-196E-5162-346D-C501E7BF68E3}"/>
                  </a:ext>
                </a:extLst>
              </p:cNvPr>
              <p:cNvSpPr>
                <a:spLocks noChangeShapeType="1"/>
              </p:cNvSpPr>
              <p:nvPr/>
            </p:nvSpPr>
            <p:spPr bwMode="auto">
              <a:xfrm flipV="1">
                <a:off x="3204"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 name="Line 15">
                <a:extLst>
                  <a:ext uri="{FF2B5EF4-FFF2-40B4-BE49-F238E27FC236}">
                    <a16:creationId xmlns:a16="http://schemas.microsoft.com/office/drawing/2014/main" id="{8A642CDC-DA43-E390-9129-0FC1EFCD5790}"/>
                  </a:ext>
                </a:extLst>
              </p:cNvPr>
              <p:cNvSpPr>
                <a:spLocks noChangeShapeType="1"/>
              </p:cNvSpPr>
              <p:nvPr/>
            </p:nvSpPr>
            <p:spPr bwMode="auto">
              <a:xfrm flipV="1">
                <a:off x="3465"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 name="Line 16">
                <a:extLst>
                  <a:ext uri="{FF2B5EF4-FFF2-40B4-BE49-F238E27FC236}">
                    <a16:creationId xmlns:a16="http://schemas.microsoft.com/office/drawing/2014/main" id="{9C31D3FE-F36F-A3FE-FD2E-07FEC578A5B6}"/>
                  </a:ext>
                </a:extLst>
              </p:cNvPr>
              <p:cNvSpPr>
                <a:spLocks noChangeShapeType="1"/>
              </p:cNvSpPr>
              <p:nvPr/>
            </p:nvSpPr>
            <p:spPr bwMode="auto">
              <a:xfrm flipV="1">
                <a:off x="3726"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 name="Line 17">
                <a:extLst>
                  <a:ext uri="{FF2B5EF4-FFF2-40B4-BE49-F238E27FC236}">
                    <a16:creationId xmlns:a16="http://schemas.microsoft.com/office/drawing/2014/main" id="{2E8452B2-2579-2DAD-38D5-CB2436A04E1C}"/>
                  </a:ext>
                </a:extLst>
              </p:cNvPr>
              <p:cNvSpPr>
                <a:spLocks noChangeShapeType="1"/>
              </p:cNvSpPr>
              <p:nvPr/>
            </p:nvSpPr>
            <p:spPr bwMode="auto">
              <a:xfrm flipV="1">
                <a:off x="3987"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 name="Line 18">
                <a:extLst>
                  <a:ext uri="{FF2B5EF4-FFF2-40B4-BE49-F238E27FC236}">
                    <a16:creationId xmlns:a16="http://schemas.microsoft.com/office/drawing/2014/main" id="{09BBE651-B538-0A82-9451-8B1EE6D3051A}"/>
                  </a:ext>
                </a:extLst>
              </p:cNvPr>
              <p:cNvSpPr>
                <a:spLocks noChangeShapeType="1"/>
              </p:cNvSpPr>
              <p:nvPr/>
            </p:nvSpPr>
            <p:spPr bwMode="auto">
              <a:xfrm flipV="1">
                <a:off x="4248" y="2856"/>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 name="Line 19">
                <a:extLst>
                  <a:ext uri="{FF2B5EF4-FFF2-40B4-BE49-F238E27FC236}">
                    <a16:creationId xmlns:a16="http://schemas.microsoft.com/office/drawing/2014/main" id="{0ED5C789-A0BD-175B-5907-7685A0EC6B81}"/>
                  </a:ext>
                </a:extLst>
              </p:cNvPr>
              <p:cNvSpPr>
                <a:spLocks noChangeShapeType="1"/>
              </p:cNvSpPr>
              <p:nvPr/>
            </p:nvSpPr>
            <p:spPr bwMode="auto">
              <a:xfrm>
                <a:off x="1639"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 name="Line 20">
                <a:extLst>
                  <a:ext uri="{FF2B5EF4-FFF2-40B4-BE49-F238E27FC236}">
                    <a16:creationId xmlns:a16="http://schemas.microsoft.com/office/drawing/2014/main" id="{49F7FA82-F1C1-3D14-AFFB-9C4DCFFF43E0}"/>
                  </a:ext>
                </a:extLst>
              </p:cNvPr>
              <p:cNvSpPr>
                <a:spLocks noChangeShapeType="1"/>
              </p:cNvSpPr>
              <p:nvPr/>
            </p:nvSpPr>
            <p:spPr bwMode="auto">
              <a:xfrm>
                <a:off x="1900"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 name="Line 21">
                <a:extLst>
                  <a:ext uri="{FF2B5EF4-FFF2-40B4-BE49-F238E27FC236}">
                    <a16:creationId xmlns:a16="http://schemas.microsoft.com/office/drawing/2014/main" id="{AEB7005E-C6A2-295E-6FDD-43F7F40FC5E7}"/>
                  </a:ext>
                </a:extLst>
              </p:cNvPr>
              <p:cNvSpPr>
                <a:spLocks noChangeShapeType="1"/>
              </p:cNvSpPr>
              <p:nvPr/>
            </p:nvSpPr>
            <p:spPr bwMode="auto">
              <a:xfrm>
                <a:off x="2161"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 name="Line 22">
                <a:extLst>
                  <a:ext uri="{FF2B5EF4-FFF2-40B4-BE49-F238E27FC236}">
                    <a16:creationId xmlns:a16="http://schemas.microsoft.com/office/drawing/2014/main" id="{D5D38B3E-A568-939A-B034-F99741863462}"/>
                  </a:ext>
                </a:extLst>
              </p:cNvPr>
              <p:cNvSpPr>
                <a:spLocks noChangeShapeType="1"/>
              </p:cNvSpPr>
              <p:nvPr/>
            </p:nvSpPr>
            <p:spPr bwMode="auto">
              <a:xfrm>
                <a:off x="2422"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23">
                <a:extLst>
                  <a:ext uri="{FF2B5EF4-FFF2-40B4-BE49-F238E27FC236}">
                    <a16:creationId xmlns:a16="http://schemas.microsoft.com/office/drawing/2014/main" id="{A79F325F-9BED-4D20-BAB1-682249BB0EF9}"/>
                  </a:ext>
                </a:extLst>
              </p:cNvPr>
              <p:cNvSpPr>
                <a:spLocks noChangeShapeType="1"/>
              </p:cNvSpPr>
              <p:nvPr/>
            </p:nvSpPr>
            <p:spPr bwMode="auto">
              <a:xfrm>
                <a:off x="2682"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24">
                <a:extLst>
                  <a:ext uri="{FF2B5EF4-FFF2-40B4-BE49-F238E27FC236}">
                    <a16:creationId xmlns:a16="http://schemas.microsoft.com/office/drawing/2014/main" id="{9F8676B1-B3A7-CB77-BF86-E4C4632999E7}"/>
                  </a:ext>
                </a:extLst>
              </p:cNvPr>
              <p:cNvSpPr>
                <a:spLocks noChangeShapeType="1"/>
              </p:cNvSpPr>
              <p:nvPr/>
            </p:nvSpPr>
            <p:spPr bwMode="auto">
              <a:xfrm>
                <a:off x="2943"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25">
                <a:extLst>
                  <a:ext uri="{FF2B5EF4-FFF2-40B4-BE49-F238E27FC236}">
                    <a16:creationId xmlns:a16="http://schemas.microsoft.com/office/drawing/2014/main" id="{1E02CC60-9FE0-25F0-1D21-5A918CE45872}"/>
                  </a:ext>
                </a:extLst>
              </p:cNvPr>
              <p:cNvSpPr>
                <a:spLocks noChangeShapeType="1"/>
              </p:cNvSpPr>
              <p:nvPr/>
            </p:nvSpPr>
            <p:spPr bwMode="auto">
              <a:xfrm>
                <a:off x="3204"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26">
                <a:extLst>
                  <a:ext uri="{FF2B5EF4-FFF2-40B4-BE49-F238E27FC236}">
                    <a16:creationId xmlns:a16="http://schemas.microsoft.com/office/drawing/2014/main" id="{ED3560F6-9071-F3C3-E858-8A7F750FC3CD}"/>
                  </a:ext>
                </a:extLst>
              </p:cNvPr>
              <p:cNvSpPr>
                <a:spLocks noChangeShapeType="1"/>
              </p:cNvSpPr>
              <p:nvPr/>
            </p:nvSpPr>
            <p:spPr bwMode="auto">
              <a:xfrm>
                <a:off x="3465"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Line 27">
                <a:extLst>
                  <a:ext uri="{FF2B5EF4-FFF2-40B4-BE49-F238E27FC236}">
                    <a16:creationId xmlns:a16="http://schemas.microsoft.com/office/drawing/2014/main" id="{7C08970B-C332-8617-BE45-91E97D8FD09F}"/>
                  </a:ext>
                </a:extLst>
              </p:cNvPr>
              <p:cNvSpPr>
                <a:spLocks noChangeShapeType="1"/>
              </p:cNvSpPr>
              <p:nvPr/>
            </p:nvSpPr>
            <p:spPr bwMode="auto">
              <a:xfrm>
                <a:off x="3726"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 name="Line 28">
                <a:extLst>
                  <a:ext uri="{FF2B5EF4-FFF2-40B4-BE49-F238E27FC236}">
                    <a16:creationId xmlns:a16="http://schemas.microsoft.com/office/drawing/2014/main" id="{3136EFB6-56CF-D70E-4DDF-384EA5BFB3F6}"/>
                  </a:ext>
                </a:extLst>
              </p:cNvPr>
              <p:cNvSpPr>
                <a:spLocks noChangeShapeType="1"/>
              </p:cNvSpPr>
              <p:nvPr/>
            </p:nvSpPr>
            <p:spPr bwMode="auto">
              <a:xfrm>
                <a:off x="3987"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9" name="Line 29">
                <a:extLst>
                  <a:ext uri="{FF2B5EF4-FFF2-40B4-BE49-F238E27FC236}">
                    <a16:creationId xmlns:a16="http://schemas.microsoft.com/office/drawing/2014/main" id="{79C0AD33-A16A-CC56-3336-38A7DFD70A7A}"/>
                  </a:ext>
                </a:extLst>
              </p:cNvPr>
              <p:cNvSpPr>
                <a:spLocks noChangeShapeType="1"/>
              </p:cNvSpPr>
              <p:nvPr/>
            </p:nvSpPr>
            <p:spPr bwMode="auto">
              <a:xfrm>
                <a:off x="4248" y="81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0" name="Rectangle 30">
                <a:extLst>
                  <a:ext uri="{FF2B5EF4-FFF2-40B4-BE49-F238E27FC236}">
                    <a16:creationId xmlns:a16="http://schemas.microsoft.com/office/drawing/2014/main" id="{A0082DBF-CAC4-69C2-5545-BA582CC5E1AB}"/>
                  </a:ext>
                </a:extLst>
              </p:cNvPr>
              <p:cNvSpPr>
                <a:spLocks noChangeArrowheads="1"/>
              </p:cNvSpPr>
              <p:nvPr/>
            </p:nvSpPr>
            <p:spPr bwMode="auto">
              <a:xfrm>
                <a:off x="1587" y="2924"/>
                <a:ext cx="6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1" name="Rectangle 31">
                <a:extLst>
                  <a:ext uri="{FF2B5EF4-FFF2-40B4-BE49-F238E27FC236}">
                    <a16:creationId xmlns:a16="http://schemas.microsoft.com/office/drawing/2014/main" id="{EB85DC6D-1B20-0271-545C-BA4377CC1F19}"/>
                  </a:ext>
                </a:extLst>
              </p:cNvPr>
              <p:cNvSpPr>
                <a:spLocks noChangeArrowheads="1"/>
              </p:cNvSpPr>
              <p:nvPr/>
            </p:nvSpPr>
            <p:spPr bwMode="auto">
              <a:xfrm>
                <a:off x="1815" y="2924"/>
                <a:ext cx="1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2" name="Rectangle 32">
                <a:extLst>
                  <a:ext uri="{FF2B5EF4-FFF2-40B4-BE49-F238E27FC236}">
                    <a16:creationId xmlns:a16="http://schemas.microsoft.com/office/drawing/2014/main" id="{E0DF5F7D-196F-0E40-0B2E-53D67530C94C}"/>
                  </a:ext>
                </a:extLst>
              </p:cNvPr>
              <p:cNvSpPr>
                <a:spLocks noChangeArrowheads="1"/>
              </p:cNvSpPr>
              <p:nvPr/>
            </p:nvSpPr>
            <p:spPr bwMode="auto">
              <a:xfrm>
                <a:off x="2080" y="2924"/>
                <a:ext cx="1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3" name="Rectangle 33">
                <a:extLst>
                  <a:ext uri="{FF2B5EF4-FFF2-40B4-BE49-F238E27FC236}">
                    <a16:creationId xmlns:a16="http://schemas.microsoft.com/office/drawing/2014/main" id="{043406B8-3B8B-C2E1-9791-A9079A1C333E}"/>
                  </a:ext>
                </a:extLst>
              </p:cNvPr>
              <p:cNvSpPr>
                <a:spLocks noChangeArrowheads="1"/>
              </p:cNvSpPr>
              <p:nvPr/>
            </p:nvSpPr>
            <p:spPr bwMode="auto">
              <a:xfrm>
                <a:off x="2338" y="2924"/>
                <a:ext cx="1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4" name="Rectangle 34">
                <a:extLst>
                  <a:ext uri="{FF2B5EF4-FFF2-40B4-BE49-F238E27FC236}">
                    <a16:creationId xmlns:a16="http://schemas.microsoft.com/office/drawing/2014/main" id="{F50C2BB5-5090-2A01-5430-81D7B840D0CC}"/>
                  </a:ext>
                </a:extLst>
              </p:cNvPr>
              <p:cNvSpPr>
                <a:spLocks noChangeArrowheads="1"/>
              </p:cNvSpPr>
              <p:nvPr/>
            </p:nvSpPr>
            <p:spPr bwMode="auto">
              <a:xfrm>
                <a:off x="2603" y="2924"/>
                <a:ext cx="1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5" name="Rectangle 35">
                <a:extLst>
                  <a:ext uri="{FF2B5EF4-FFF2-40B4-BE49-F238E27FC236}">
                    <a16:creationId xmlns:a16="http://schemas.microsoft.com/office/drawing/2014/main" id="{EDDCC889-53CA-7CE9-2CEE-A9025DB04CC8}"/>
                  </a:ext>
                </a:extLst>
              </p:cNvPr>
              <p:cNvSpPr>
                <a:spLocks noChangeArrowheads="1"/>
              </p:cNvSpPr>
              <p:nvPr/>
            </p:nvSpPr>
            <p:spPr bwMode="auto">
              <a:xfrm>
                <a:off x="2891" y="2924"/>
                <a:ext cx="6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6" name="Rectangle 36">
                <a:extLst>
                  <a:ext uri="{FF2B5EF4-FFF2-40B4-BE49-F238E27FC236}">
                    <a16:creationId xmlns:a16="http://schemas.microsoft.com/office/drawing/2014/main" id="{2C9C32D1-539F-709A-62B1-E946C4AF813F}"/>
                  </a:ext>
                </a:extLst>
              </p:cNvPr>
              <p:cNvSpPr>
                <a:spLocks noChangeArrowheads="1"/>
              </p:cNvSpPr>
              <p:nvPr/>
            </p:nvSpPr>
            <p:spPr bwMode="auto">
              <a:xfrm>
                <a:off x="3120" y="2924"/>
                <a:ext cx="1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7" name="Rectangle 37">
                <a:extLst>
                  <a:ext uri="{FF2B5EF4-FFF2-40B4-BE49-F238E27FC236}">
                    <a16:creationId xmlns:a16="http://schemas.microsoft.com/office/drawing/2014/main" id="{C63C0D19-9A75-9D6B-115F-657CF0BAC43A}"/>
                  </a:ext>
                </a:extLst>
              </p:cNvPr>
              <p:cNvSpPr>
                <a:spLocks noChangeArrowheads="1"/>
              </p:cNvSpPr>
              <p:nvPr/>
            </p:nvSpPr>
            <p:spPr bwMode="auto">
              <a:xfrm>
                <a:off x="3384" y="2924"/>
                <a:ext cx="1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8" name="Rectangle 38">
                <a:extLst>
                  <a:ext uri="{FF2B5EF4-FFF2-40B4-BE49-F238E27FC236}">
                    <a16:creationId xmlns:a16="http://schemas.microsoft.com/office/drawing/2014/main" id="{373AAFEA-274A-0D0B-4514-3B91EAF05E3C}"/>
                  </a:ext>
                </a:extLst>
              </p:cNvPr>
              <p:cNvSpPr>
                <a:spLocks noChangeArrowheads="1"/>
              </p:cNvSpPr>
              <p:nvPr/>
            </p:nvSpPr>
            <p:spPr bwMode="auto">
              <a:xfrm>
                <a:off x="3643" y="2924"/>
                <a:ext cx="1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9" name="Rectangle 39">
                <a:extLst>
                  <a:ext uri="{FF2B5EF4-FFF2-40B4-BE49-F238E27FC236}">
                    <a16:creationId xmlns:a16="http://schemas.microsoft.com/office/drawing/2014/main" id="{343BA493-25E5-64C5-F646-DA500CBDADF5}"/>
                  </a:ext>
                </a:extLst>
              </p:cNvPr>
              <p:cNvSpPr>
                <a:spLocks noChangeArrowheads="1"/>
              </p:cNvSpPr>
              <p:nvPr/>
            </p:nvSpPr>
            <p:spPr bwMode="auto">
              <a:xfrm>
                <a:off x="3907" y="2924"/>
                <a:ext cx="1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0" name="Rectangle 40">
                <a:extLst>
                  <a:ext uri="{FF2B5EF4-FFF2-40B4-BE49-F238E27FC236}">
                    <a16:creationId xmlns:a16="http://schemas.microsoft.com/office/drawing/2014/main" id="{2E0811E6-6ECA-52D2-DC7D-0C9C940E6735}"/>
                  </a:ext>
                </a:extLst>
              </p:cNvPr>
              <p:cNvSpPr>
                <a:spLocks noChangeArrowheads="1"/>
              </p:cNvSpPr>
              <p:nvPr/>
            </p:nvSpPr>
            <p:spPr bwMode="auto">
              <a:xfrm>
                <a:off x="4196" y="2924"/>
                <a:ext cx="6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1" name="Line 41">
                <a:extLst>
                  <a:ext uri="{FF2B5EF4-FFF2-40B4-BE49-F238E27FC236}">
                    <a16:creationId xmlns:a16="http://schemas.microsoft.com/office/drawing/2014/main" id="{6CB43522-3996-76D7-9AC2-A0A228E39F10}"/>
                  </a:ext>
                </a:extLst>
              </p:cNvPr>
              <p:cNvSpPr>
                <a:spLocks noChangeShapeType="1"/>
              </p:cNvSpPr>
              <p:nvPr/>
            </p:nvSpPr>
            <p:spPr bwMode="auto">
              <a:xfrm flipV="1">
                <a:off x="1639" y="818"/>
                <a:ext cx="0" cy="2064"/>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Line 42">
                <a:extLst>
                  <a:ext uri="{FF2B5EF4-FFF2-40B4-BE49-F238E27FC236}">
                    <a16:creationId xmlns:a16="http://schemas.microsoft.com/office/drawing/2014/main" id="{B4A0C088-C84F-D6F5-F996-14D8AF7CCDDC}"/>
                  </a:ext>
                </a:extLst>
              </p:cNvPr>
              <p:cNvSpPr>
                <a:spLocks noChangeShapeType="1"/>
              </p:cNvSpPr>
              <p:nvPr/>
            </p:nvSpPr>
            <p:spPr bwMode="auto">
              <a:xfrm flipV="1">
                <a:off x="4248" y="818"/>
                <a:ext cx="0" cy="2064"/>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3" name="Line 43">
                <a:extLst>
                  <a:ext uri="{FF2B5EF4-FFF2-40B4-BE49-F238E27FC236}">
                    <a16:creationId xmlns:a16="http://schemas.microsoft.com/office/drawing/2014/main" id="{8E157334-CCFA-C1DC-E61B-9EC69D38979B}"/>
                  </a:ext>
                </a:extLst>
              </p:cNvPr>
              <p:cNvSpPr>
                <a:spLocks noChangeShapeType="1"/>
              </p:cNvSpPr>
              <p:nvPr/>
            </p:nvSpPr>
            <p:spPr bwMode="auto">
              <a:xfrm>
                <a:off x="1639" y="288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4" name="Line 44">
                <a:extLst>
                  <a:ext uri="{FF2B5EF4-FFF2-40B4-BE49-F238E27FC236}">
                    <a16:creationId xmlns:a16="http://schemas.microsoft.com/office/drawing/2014/main" id="{B64E73E3-E55B-B45A-56F7-7F53F9005C27}"/>
                  </a:ext>
                </a:extLst>
              </p:cNvPr>
              <p:cNvSpPr>
                <a:spLocks noChangeShapeType="1"/>
              </p:cNvSpPr>
              <p:nvPr/>
            </p:nvSpPr>
            <p:spPr bwMode="auto">
              <a:xfrm>
                <a:off x="1639" y="267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5" name="Line 45">
                <a:extLst>
                  <a:ext uri="{FF2B5EF4-FFF2-40B4-BE49-F238E27FC236}">
                    <a16:creationId xmlns:a16="http://schemas.microsoft.com/office/drawing/2014/main" id="{F740BC5B-6E8D-16C1-016A-C2F1A00EAED8}"/>
                  </a:ext>
                </a:extLst>
              </p:cNvPr>
              <p:cNvSpPr>
                <a:spLocks noChangeShapeType="1"/>
              </p:cNvSpPr>
              <p:nvPr/>
            </p:nvSpPr>
            <p:spPr bwMode="auto">
              <a:xfrm>
                <a:off x="1639" y="246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6" name="Line 46">
                <a:extLst>
                  <a:ext uri="{FF2B5EF4-FFF2-40B4-BE49-F238E27FC236}">
                    <a16:creationId xmlns:a16="http://schemas.microsoft.com/office/drawing/2014/main" id="{0AFC4D3E-A208-77BE-57D8-A1650DEB9892}"/>
                  </a:ext>
                </a:extLst>
              </p:cNvPr>
              <p:cNvSpPr>
                <a:spLocks noChangeShapeType="1"/>
              </p:cNvSpPr>
              <p:nvPr/>
            </p:nvSpPr>
            <p:spPr bwMode="auto">
              <a:xfrm>
                <a:off x="1639" y="2263"/>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7" name="Line 47">
                <a:extLst>
                  <a:ext uri="{FF2B5EF4-FFF2-40B4-BE49-F238E27FC236}">
                    <a16:creationId xmlns:a16="http://schemas.microsoft.com/office/drawing/2014/main" id="{F6E9BF23-2E90-11C1-23B1-6510068D39F1}"/>
                  </a:ext>
                </a:extLst>
              </p:cNvPr>
              <p:cNvSpPr>
                <a:spLocks noChangeShapeType="1"/>
              </p:cNvSpPr>
              <p:nvPr/>
            </p:nvSpPr>
            <p:spPr bwMode="auto">
              <a:xfrm>
                <a:off x="1639" y="205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8" name="Line 48">
                <a:extLst>
                  <a:ext uri="{FF2B5EF4-FFF2-40B4-BE49-F238E27FC236}">
                    <a16:creationId xmlns:a16="http://schemas.microsoft.com/office/drawing/2014/main" id="{FCB3ECA5-F53B-C4FD-1D5E-AEC1DF4C18A4}"/>
                  </a:ext>
                </a:extLst>
              </p:cNvPr>
              <p:cNvSpPr>
                <a:spLocks noChangeShapeType="1"/>
              </p:cNvSpPr>
              <p:nvPr/>
            </p:nvSpPr>
            <p:spPr bwMode="auto">
              <a:xfrm>
                <a:off x="1639" y="1850"/>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9" name="Line 49">
                <a:extLst>
                  <a:ext uri="{FF2B5EF4-FFF2-40B4-BE49-F238E27FC236}">
                    <a16:creationId xmlns:a16="http://schemas.microsoft.com/office/drawing/2014/main" id="{86D9235E-25D6-8E84-CD0B-82B024F2A155}"/>
                  </a:ext>
                </a:extLst>
              </p:cNvPr>
              <p:cNvSpPr>
                <a:spLocks noChangeShapeType="1"/>
              </p:cNvSpPr>
              <p:nvPr/>
            </p:nvSpPr>
            <p:spPr bwMode="auto">
              <a:xfrm>
                <a:off x="1639" y="164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0" name="Line 50">
                <a:extLst>
                  <a:ext uri="{FF2B5EF4-FFF2-40B4-BE49-F238E27FC236}">
                    <a16:creationId xmlns:a16="http://schemas.microsoft.com/office/drawing/2014/main" id="{36A7BD45-4AA8-66A4-3AA5-F2ED8535DA61}"/>
                  </a:ext>
                </a:extLst>
              </p:cNvPr>
              <p:cNvSpPr>
                <a:spLocks noChangeShapeType="1"/>
              </p:cNvSpPr>
              <p:nvPr/>
            </p:nvSpPr>
            <p:spPr bwMode="auto">
              <a:xfrm>
                <a:off x="1639" y="143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1" name="Line 51">
                <a:extLst>
                  <a:ext uri="{FF2B5EF4-FFF2-40B4-BE49-F238E27FC236}">
                    <a16:creationId xmlns:a16="http://schemas.microsoft.com/office/drawing/2014/main" id="{AF54EFAE-3169-2056-628B-6406B15134AD}"/>
                  </a:ext>
                </a:extLst>
              </p:cNvPr>
              <p:cNvSpPr>
                <a:spLocks noChangeShapeType="1"/>
              </p:cNvSpPr>
              <p:nvPr/>
            </p:nvSpPr>
            <p:spPr bwMode="auto">
              <a:xfrm>
                <a:off x="1639" y="123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2" name="Line 52">
                <a:extLst>
                  <a:ext uri="{FF2B5EF4-FFF2-40B4-BE49-F238E27FC236}">
                    <a16:creationId xmlns:a16="http://schemas.microsoft.com/office/drawing/2014/main" id="{6E0336E8-F61E-1B3D-8EF9-8CE55AC2BE06}"/>
                  </a:ext>
                </a:extLst>
              </p:cNvPr>
              <p:cNvSpPr>
                <a:spLocks noChangeShapeType="1"/>
              </p:cNvSpPr>
              <p:nvPr/>
            </p:nvSpPr>
            <p:spPr bwMode="auto">
              <a:xfrm>
                <a:off x="1639" y="1025"/>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3" name="Line 53">
                <a:extLst>
                  <a:ext uri="{FF2B5EF4-FFF2-40B4-BE49-F238E27FC236}">
                    <a16:creationId xmlns:a16="http://schemas.microsoft.com/office/drawing/2014/main" id="{4D4A2752-3C12-A12B-6A3C-D19D12BB61F7}"/>
                  </a:ext>
                </a:extLst>
              </p:cNvPr>
              <p:cNvSpPr>
                <a:spLocks noChangeShapeType="1"/>
              </p:cNvSpPr>
              <p:nvPr/>
            </p:nvSpPr>
            <p:spPr bwMode="auto">
              <a:xfrm>
                <a:off x="1639" y="81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Line 54">
                <a:extLst>
                  <a:ext uri="{FF2B5EF4-FFF2-40B4-BE49-F238E27FC236}">
                    <a16:creationId xmlns:a16="http://schemas.microsoft.com/office/drawing/2014/main" id="{AD8E63B8-4507-CDCE-03C7-34ACF596341F}"/>
                  </a:ext>
                </a:extLst>
              </p:cNvPr>
              <p:cNvSpPr>
                <a:spLocks noChangeShapeType="1"/>
              </p:cNvSpPr>
              <p:nvPr/>
            </p:nvSpPr>
            <p:spPr bwMode="auto">
              <a:xfrm flipH="1">
                <a:off x="4222" y="288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Line 55">
                <a:extLst>
                  <a:ext uri="{FF2B5EF4-FFF2-40B4-BE49-F238E27FC236}">
                    <a16:creationId xmlns:a16="http://schemas.microsoft.com/office/drawing/2014/main" id="{638CC6C5-286E-A923-458E-502D0D97D320}"/>
                  </a:ext>
                </a:extLst>
              </p:cNvPr>
              <p:cNvSpPr>
                <a:spLocks noChangeShapeType="1"/>
              </p:cNvSpPr>
              <p:nvPr/>
            </p:nvSpPr>
            <p:spPr bwMode="auto">
              <a:xfrm flipH="1">
                <a:off x="4222" y="267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6" name="Line 56">
                <a:extLst>
                  <a:ext uri="{FF2B5EF4-FFF2-40B4-BE49-F238E27FC236}">
                    <a16:creationId xmlns:a16="http://schemas.microsoft.com/office/drawing/2014/main" id="{F726D3E0-6A64-12B9-95DC-C0718C94D20B}"/>
                  </a:ext>
                </a:extLst>
              </p:cNvPr>
              <p:cNvSpPr>
                <a:spLocks noChangeShapeType="1"/>
              </p:cNvSpPr>
              <p:nvPr/>
            </p:nvSpPr>
            <p:spPr bwMode="auto">
              <a:xfrm flipH="1">
                <a:off x="4222" y="246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7" name="Line 57">
                <a:extLst>
                  <a:ext uri="{FF2B5EF4-FFF2-40B4-BE49-F238E27FC236}">
                    <a16:creationId xmlns:a16="http://schemas.microsoft.com/office/drawing/2014/main" id="{4F270EAE-D0A9-0FB9-90D2-BA0C3F3429D2}"/>
                  </a:ext>
                </a:extLst>
              </p:cNvPr>
              <p:cNvSpPr>
                <a:spLocks noChangeShapeType="1"/>
              </p:cNvSpPr>
              <p:nvPr/>
            </p:nvSpPr>
            <p:spPr bwMode="auto">
              <a:xfrm flipH="1">
                <a:off x="4222" y="2263"/>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8" name="Line 58">
                <a:extLst>
                  <a:ext uri="{FF2B5EF4-FFF2-40B4-BE49-F238E27FC236}">
                    <a16:creationId xmlns:a16="http://schemas.microsoft.com/office/drawing/2014/main" id="{9FAA5B52-46CD-B2A0-E507-729D1950D50B}"/>
                  </a:ext>
                </a:extLst>
              </p:cNvPr>
              <p:cNvSpPr>
                <a:spLocks noChangeShapeType="1"/>
              </p:cNvSpPr>
              <p:nvPr/>
            </p:nvSpPr>
            <p:spPr bwMode="auto">
              <a:xfrm flipH="1">
                <a:off x="4222" y="205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9" name="Line 59">
                <a:extLst>
                  <a:ext uri="{FF2B5EF4-FFF2-40B4-BE49-F238E27FC236}">
                    <a16:creationId xmlns:a16="http://schemas.microsoft.com/office/drawing/2014/main" id="{32B43F97-2062-5E39-545D-426CB9787A2D}"/>
                  </a:ext>
                </a:extLst>
              </p:cNvPr>
              <p:cNvSpPr>
                <a:spLocks noChangeShapeType="1"/>
              </p:cNvSpPr>
              <p:nvPr/>
            </p:nvSpPr>
            <p:spPr bwMode="auto">
              <a:xfrm flipH="1">
                <a:off x="4222" y="1850"/>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0" name="Line 60">
                <a:extLst>
                  <a:ext uri="{FF2B5EF4-FFF2-40B4-BE49-F238E27FC236}">
                    <a16:creationId xmlns:a16="http://schemas.microsoft.com/office/drawing/2014/main" id="{DBC6BD91-407C-C55B-2F0C-011637AF0788}"/>
                  </a:ext>
                </a:extLst>
              </p:cNvPr>
              <p:cNvSpPr>
                <a:spLocks noChangeShapeType="1"/>
              </p:cNvSpPr>
              <p:nvPr/>
            </p:nvSpPr>
            <p:spPr bwMode="auto">
              <a:xfrm flipH="1">
                <a:off x="4222" y="164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1" name="Line 61">
                <a:extLst>
                  <a:ext uri="{FF2B5EF4-FFF2-40B4-BE49-F238E27FC236}">
                    <a16:creationId xmlns:a16="http://schemas.microsoft.com/office/drawing/2014/main" id="{2DF9D665-FB8F-6007-FC13-FB1B357DE1CA}"/>
                  </a:ext>
                </a:extLst>
              </p:cNvPr>
              <p:cNvSpPr>
                <a:spLocks noChangeShapeType="1"/>
              </p:cNvSpPr>
              <p:nvPr/>
            </p:nvSpPr>
            <p:spPr bwMode="auto">
              <a:xfrm flipH="1">
                <a:off x="4222" y="143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2" name="Line 62">
                <a:extLst>
                  <a:ext uri="{FF2B5EF4-FFF2-40B4-BE49-F238E27FC236}">
                    <a16:creationId xmlns:a16="http://schemas.microsoft.com/office/drawing/2014/main" id="{0A4CC2C6-9D4C-350D-5D70-022A744DA6CB}"/>
                  </a:ext>
                </a:extLst>
              </p:cNvPr>
              <p:cNvSpPr>
                <a:spLocks noChangeShapeType="1"/>
              </p:cNvSpPr>
              <p:nvPr/>
            </p:nvSpPr>
            <p:spPr bwMode="auto">
              <a:xfrm flipH="1">
                <a:off x="4222" y="123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3" name="Line 63">
                <a:extLst>
                  <a:ext uri="{FF2B5EF4-FFF2-40B4-BE49-F238E27FC236}">
                    <a16:creationId xmlns:a16="http://schemas.microsoft.com/office/drawing/2014/main" id="{59E5DFA1-8EF3-534F-B270-C26CC638BE76}"/>
                  </a:ext>
                </a:extLst>
              </p:cNvPr>
              <p:cNvSpPr>
                <a:spLocks noChangeShapeType="1"/>
              </p:cNvSpPr>
              <p:nvPr/>
            </p:nvSpPr>
            <p:spPr bwMode="auto">
              <a:xfrm flipH="1">
                <a:off x="4222" y="1025"/>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4" name="Line 64">
                <a:extLst>
                  <a:ext uri="{FF2B5EF4-FFF2-40B4-BE49-F238E27FC236}">
                    <a16:creationId xmlns:a16="http://schemas.microsoft.com/office/drawing/2014/main" id="{B6916B5B-B4A6-08DB-918D-BF8D149F0168}"/>
                  </a:ext>
                </a:extLst>
              </p:cNvPr>
              <p:cNvSpPr>
                <a:spLocks noChangeShapeType="1"/>
              </p:cNvSpPr>
              <p:nvPr/>
            </p:nvSpPr>
            <p:spPr bwMode="auto">
              <a:xfrm flipH="1">
                <a:off x="4222" y="81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5" name="Rectangle 66">
                <a:extLst>
                  <a:ext uri="{FF2B5EF4-FFF2-40B4-BE49-F238E27FC236}">
                    <a16:creationId xmlns:a16="http://schemas.microsoft.com/office/drawing/2014/main" id="{CA35A21D-A6EE-9CC8-15BD-5515694186D4}"/>
                  </a:ext>
                </a:extLst>
              </p:cNvPr>
              <p:cNvSpPr>
                <a:spLocks noChangeArrowheads="1"/>
              </p:cNvSpPr>
              <p:nvPr/>
            </p:nvSpPr>
            <p:spPr bwMode="auto">
              <a:xfrm>
                <a:off x="1502" y="2600"/>
                <a:ext cx="9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-4</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66" name="Rectangle 68">
                <a:extLst>
                  <a:ext uri="{FF2B5EF4-FFF2-40B4-BE49-F238E27FC236}">
                    <a16:creationId xmlns:a16="http://schemas.microsoft.com/office/drawing/2014/main" id="{A656073E-A881-5140-C972-F07A980BACF6}"/>
                  </a:ext>
                </a:extLst>
              </p:cNvPr>
              <p:cNvSpPr>
                <a:spLocks noChangeArrowheads="1"/>
              </p:cNvSpPr>
              <p:nvPr/>
            </p:nvSpPr>
            <p:spPr bwMode="auto">
              <a:xfrm>
                <a:off x="1502" y="2185"/>
                <a:ext cx="9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7" name="Rectangle 70">
                <a:extLst>
                  <a:ext uri="{FF2B5EF4-FFF2-40B4-BE49-F238E27FC236}">
                    <a16:creationId xmlns:a16="http://schemas.microsoft.com/office/drawing/2014/main" id="{D4B3273B-3F6D-F8F4-ECD8-AD385365C04E}"/>
                  </a:ext>
                </a:extLst>
              </p:cNvPr>
              <p:cNvSpPr>
                <a:spLocks noChangeArrowheads="1"/>
              </p:cNvSpPr>
              <p:nvPr/>
            </p:nvSpPr>
            <p:spPr bwMode="auto">
              <a:xfrm>
                <a:off x="1526" y="1776"/>
                <a:ext cx="6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8" name="Rectangle 72">
                <a:extLst>
                  <a:ext uri="{FF2B5EF4-FFF2-40B4-BE49-F238E27FC236}">
                    <a16:creationId xmlns:a16="http://schemas.microsoft.com/office/drawing/2014/main" id="{44C2CBD4-759F-E860-17EB-4F0A02F166EB}"/>
                  </a:ext>
                </a:extLst>
              </p:cNvPr>
              <p:cNvSpPr>
                <a:spLocks noChangeArrowheads="1"/>
              </p:cNvSpPr>
              <p:nvPr/>
            </p:nvSpPr>
            <p:spPr bwMode="auto">
              <a:xfrm>
                <a:off x="1526" y="1361"/>
                <a:ext cx="6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9" name="Rectangle 74">
                <a:extLst>
                  <a:ext uri="{FF2B5EF4-FFF2-40B4-BE49-F238E27FC236}">
                    <a16:creationId xmlns:a16="http://schemas.microsoft.com/office/drawing/2014/main" id="{A84E6790-BC5D-379F-D268-F341098F42AA}"/>
                  </a:ext>
                </a:extLst>
              </p:cNvPr>
              <p:cNvSpPr>
                <a:spLocks noChangeArrowheads="1"/>
              </p:cNvSpPr>
              <p:nvPr/>
            </p:nvSpPr>
            <p:spPr bwMode="auto">
              <a:xfrm>
                <a:off x="1526" y="946"/>
                <a:ext cx="6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0" name="Freeform 76">
                <a:extLst>
                  <a:ext uri="{FF2B5EF4-FFF2-40B4-BE49-F238E27FC236}">
                    <a16:creationId xmlns:a16="http://schemas.microsoft.com/office/drawing/2014/main" id="{8ED5C695-992F-9EAF-100C-FF5A806A843F}"/>
                  </a:ext>
                </a:extLst>
              </p:cNvPr>
              <p:cNvSpPr>
                <a:spLocks/>
              </p:cNvSpPr>
              <p:nvPr/>
            </p:nvSpPr>
            <p:spPr bwMode="auto">
              <a:xfrm>
                <a:off x="1665" y="1015"/>
                <a:ext cx="2583" cy="1742"/>
              </a:xfrm>
              <a:custGeom>
                <a:avLst/>
                <a:gdLst>
                  <a:gd name="T0" fmla="*/ 26 w 2583"/>
                  <a:gd name="T1" fmla="*/ 1742 h 1742"/>
                  <a:gd name="T2" fmla="*/ 78 w 2583"/>
                  <a:gd name="T3" fmla="*/ 1742 h 1742"/>
                  <a:gd name="T4" fmla="*/ 130 w 2583"/>
                  <a:gd name="T5" fmla="*/ 1742 h 1742"/>
                  <a:gd name="T6" fmla="*/ 183 w 2583"/>
                  <a:gd name="T7" fmla="*/ 1742 h 1742"/>
                  <a:gd name="T8" fmla="*/ 235 w 2583"/>
                  <a:gd name="T9" fmla="*/ 1742 h 1742"/>
                  <a:gd name="T10" fmla="*/ 287 w 2583"/>
                  <a:gd name="T11" fmla="*/ 1742 h 1742"/>
                  <a:gd name="T12" fmla="*/ 339 w 2583"/>
                  <a:gd name="T13" fmla="*/ 1742 h 1742"/>
                  <a:gd name="T14" fmla="*/ 392 w 2583"/>
                  <a:gd name="T15" fmla="*/ 1742 h 1742"/>
                  <a:gd name="T16" fmla="*/ 443 w 2583"/>
                  <a:gd name="T17" fmla="*/ 1741 h 1742"/>
                  <a:gd name="T18" fmla="*/ 496 w 2583"/>
                  <a:gd name="T19" fmla="*/ 1739 h 1742"/>
                  <a:gd name="T20" fmla="*/ 548 w 2583"/>
                  <a:gd name="T21" fmla="*/ 1735 h 1742"/>
                  <a:gd name="T22" fmla="*/ 600 w 2583"/>
                  <a:gd name="T23" fmla="*/ 1727 h 1742"/>
                  <a:gd name="T24" fmla="*/ 652 w 2583"/>
                  <a:gd name="T25" fmla="*/ 1714 h 1742"/>
                  <a:gd name="T26" fmla="*/ 705 w 2583"/>
                  <a:gd name="T27" fmla="*/ 1695 h 1742"/>
                  <a:gd name="T28" fmla="*/ 757 w 2583"/>
                  <a:gd name="T29" fmla="*/ 1671 h 1742"/>
                  <a:gd name="T30" fmla="*/ 809 w 2583"/>
                  <a:gd name="T31" fmla="*/ 1642 h 1742"/>
                  <a:gd name="T32" fmla="*/ 861 w 2583"/>
                  <a:gd name="T33" fmla="*/ 1608 h 1742"/>
                  <a:gd name="T34" fmla="*/ 913 w 2583"/>
                  <a:gd name="T35" fmla="*/ 1569 h 1742"/>
                  <a:gd name="T36" fmla="*/ 965 w 2583"/>
                  <a:gd name="T37" fmla="*/ 1527 h 1742"/>
                  <a:gd name="T38" fmla="*/ 1017 w 2583"/>
                  <a:gd name="T39" fmla="*/ 1482 h 1742"/>
                  <a:gd name="T40" fmla="*/ 1070 w 2583"/>
                  <a:gd name="T41" fmla="*/ 1435 h 1742"/>
                  <a:gd name="T42" fmla="*/ 1122 w 2583"/>
                  <a:gd name="T43" fmla="*/ 1386 h 1742"/>
                  <a:gd name="T44" fmla="*/ 1174 w 2583"/>
                  <a:gd name="T45" fmla="*/ 1335 h 1742"/>
                  <a:gd name="T46" fmla="*/ 1226 w 2583"/>
                  <a:gd name="T47" fmla="*/ 1283 h 1742"/>
                  <a:gd name="T48" fmla="*/ 1278 w 2583"/>
                  <a:gd name="T49" fmla="*/ 1229 h 1742"/>
                  <a:gd name="T50" fmla="*/ 1330 w 2583"/>
                  <a:gd name="T51" fmla="*/ 1176 h 1742"/>
                  <a:gd name="T52" fmla="*/ 1383 w 2583"/>
                  <a:gd name="T53" fmla="*/ 1121 h 1742"/>
                  <a:gd name="T54" fmla="*/ 1435 w 2583"/>
                  <a:gd name="T55" fmla="*/ 1067 h 1742"/>
                  <a:gd name="T56" fmla="*/ 1487 w 2583"/>
                  <a:gd name="T57" fmla="*/ 1013 h 1742"/>
                  <a:gd name="T58" fmla="*/ 1539 w 2583"/>
                  <a:gd name="T59" fmla="*/ 959 h 1742"/>
                  <a:gd name="T60" fmla="*/ 1592 w 2583"/>
                  <a:gd name="T61" fmla="*/ 905 h 1742"/>
                  <a:gd name="T62" fmla="*/ 1644 w 2583"/>
                  <a:gd name="T63" fmla="*/ 851 h 1742"/>
                  <a:gd name="T64" fmla="*/ 1696 w 2583"/>
                  <a:gd name="T65" fmla="*/ 798 h 1742"/>
                  <a:gd name="T66" fmla="*/ 1748 w 2583"/>
                  <a:gd name="T67" fmla="*/ 745 h 1742"/>
                  <a:gd name="T68" fmla="*/ 1800 w 2583"/>
                  <a:gd name="T69" fmla="*/ 693 h 1742"/>
                  <a:gd name="T70" fmla="*/ 1852 w 2583"/>
                  <a:gd name="T71" fmla="*/ 642 h 1742"/>
                  <a:gd name="T72" fmla="*/ 1904 w 2583"/>
                  <a:gd name="T73" fmla="*/ 591 h 1742"/>
                  <a:gd name="T74" fmla="*/ 1957 w 2583"/>
                  <a:gd name="T75" fmla="*/ 541 h 1742"/>
                  <a:gd name="T76" fmla="*/ 2009 w 2583"/>
                  <a:gd name="T77" fmla="*/ 492 h 1742"/>
                  <a:gd name="T78" fmla="*/ 2061 w 2583"/>
                  <a:gd name="T79" fmla="*/ 443 h 1742"/>
                  <a:gd name="T80" fmla="*/ 2113 w 2583"/>
                  <a:gd name="T81" fmla="*/ 396 h 1742"/>
                  <a:gd name="T82" fmla="*/ 2165 w 2583"/>
                  <a:gd name="T83" fmla="*/ 349 h 1742"/>
                  <a:gd name="T84" fmla="*/ 2217 w 2583"/>
                  <a:gd name="T85" fmla="*/ 303 h 1742"/>
                  <a:gd name="T86" fmla="*/ 2270 w 2583"/>
                  <a:gd name="T87" fmla="*/ 257 h 1742"/>
                  <a:gd name="T88" fmla="*/ 2322 w 2583"/>
                  <a:gd name="T89" fmla="*/ 212 h 1742"/>
                  <a:gd name="T90" fmla="*/ 2374 w 2583"/>
                  <a:gd name="T91" fmla="*/ 169 h 1742"/>
                  <a:gd name="T92" fmla="*/ 2426 w 2583"/>
                  <a:gd name="T93" fmla="*/ 126 h 1742"/>
                  <a:gd name="T94" fmla="*/ 2479 w 2583"/>
                  <a:gd name="T95" fmla="*/ 83 h 1742"/>
                  <a:gd name="T96" fmla="*/ 2531 w 2583"/>
                  <a:gd name="T97" fmla="*/ 41 h 1742"/>
                  <a:gd name="T98" fmla="*/ 2583 w 2583"/>
                  <a:gd name="T99" fmla="*/ 0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83" h="1742">
                    <a:moveTo>
                      <a:pt x="0" y="1742"/>
                    </a:moveTo>
                    <a:lnTo>
                      <a:pt x="26" y="1742"/>
                    </a:lnTo>
                    <a:lnTo>
                      <a:pt x="52" y="1742"/>
                    </a:lnTo>
                    <a:lnTo>
                      <a:pt x="78" y="1742"/>
                    </a:lnTo>
                    <a:lnTo>
                      <a:pt x="105" y="1742"/>
                    </a:lnTo>
                    <a:lnTo>
                      <a:pt x="130" y="1742"/>
                    </a:lnTo>
                    <a:lnTo>
                      <a:pt x="157" y="1742"/>
                    </a:lnTo>
                    <a:lnTo>
                      <a:pt x="183" y="1742"/>
                    </a:lnTo>
                    <a:lnTo>
                      <a:pt x="209" y="1742"/>
                    </a:lnTo>
                    <a:lnTo>
                      <a:pt x="235" y="1742"/>
                    </a:lnTo>
                    <a:lnTo>
                      <a:pt x="261" y="1742"/>
                    </a:lnTo>
                    <a:lnTo>
                      <a:pt x="287" y="1742"/>
                    </a:lnTo>
                    <a:lnTo>
                      <a:pt x="313" y="1742"/>
                    </a:lnTo>
                    <a:lnTo>
                      <a:pt x="339" y="1742"/>
                    </a:lnTo>
                    <a:lnTo>
                      <a:pt x="365" y="1742"/>
                    </a:lnTo>
                    <a:lnTo>
                      <a:pt x="392" y="1742"/>
                    </a:lnTo>
                    <a:lnTo>
                      <a:pt x="418" y="1742"/>
                    </a:lnTo>
                    <a:lnTo>
                      <a:pt x="443" y="1741"/>
                    </a:lnTo>
                    <a:lnTo>
                      <a:pt x="470" y="1741"/>
                    </a:lnTo>
                    <a:lnTo>
                      <a:pt x="496" y="1739"/>
                    </a:lnTo>
                    <a:lnTo>
                      <a:pt x="522" y="1738"/>
                    </a:lnTo>
                    <a:lnTo>
                      <a:pt x="548" y="1735"/>
                    </a:lnTo>
                    <a:lnTo>
                      <a:pt x="574" y="1732"/>
                    </a:lnTo>
                    <a:lnTo>
                      <a:pt x="600" y="1727"/>
                    </a:lnTo>
                    <a:lnTo>
                      <a:pt x="626" y="1721"/>
                    </a:lnTo>
                    <a:lnTo>
                      <a:pt x="652" y="1714"/>
                    </a:lnTo>
                    <a:lnTo>
                      <a:pt x="678" y="1706"/>
                    </a:lnTo>
                    <a:lnTo>
                      <a:pt x="705" y="1695"/>
                    </a:lnTo>
                    <a:lnTo>
                      <a:pt x="730" y="1684"/>
                    </a:lnTo>
                    <a:lnTo>
                      <a:pt x="757" y="1671"/>
                    </a:lnTo>
                    <a:lnTo>
                      <a:pt x="783" y="1657"/>
                    </a:lnTo>
                    <a:lnTo>
                      <a:pt x="809" y="1642"/>
                    </a:lnTo>
                    <a:lnTo>
                      <a:pt x="835" y="1625"/>
                    </a:lnTo>
                    <a:lnTo>
                      <a:pt x="861" y="1608"/>
                    </a:lnTo>
                    <a:lnTo>
                      <a:pt x="887" y="1589"/>
                    </a:lnTo>
                    <a:lnTo>
                      <a:pt x="913" y="1569"/>
                    </a:lnTo>
                    <a:lnTo>
                      <a:pt x="939" y="1549"/>
                    </a:lnTo>
                    <a:lnTo>
                      <a:pt x="965" y="1527"/>
                    </a:lnTo>
                    <a:lnTo>
                      <a:pt x="992" y="1505"/>
                    </a:lnTo>
                    <a:lnTo>
                      <a:pt x="1017" y="1482"/>
                    </a:lnTo>
                    <a:lnTo>
                      <a:pt x="1044" y="1459"/>
                    </a:lnTo>
                    <a:lnTo>
                      <a:pt x="1070" y="1435"/>
                    </a:lnTo>
                    <a:lnTo>
                      <a:pt x="1096" y="1411"/>
                    </a:lnTo>
                    <a:lnTo>
                      <a:pt x="1122" y="1386"/>
                    </a:lnTo>
                    <a:lnTo>
                      <a:pt x="1148" y="1361"/>
                    </a:lnTo>
                    <a:lnTo>
                      <a:pt x="1174" y="1335"/>
                    </a:lnTo>
                    <a:lnTo>
                      <a:pt x="1200" y="1309"/>
                    </a:lnTo>
                    <a:lnTo>
                      <a:pt x="1226" y="1283"/>
                    </a:lnTo>
                    <a:lnTo>
                      <a:pt x="1252" y="1256"/>
                    </a:lnTo>
                    <a:lnTo>
                      <a:pt x="1278" y="1229"/>
                    </a:lnTo>
                    <a:lnTo>
                      <a:pt x="1305" y="1203"/>
                    </a:lnTo>
                    <a:lnTo>
                      <a:pt x="1330" y="1176"/>
                    </a:lnTo>
                    <a:lnTo>
                      <a:pt x="1357" y="1149"/>
                    </a:lnTo>
                    <a:lnTo>
                      <a:pt x="1383" y="1121"/>
                    </a:lnTo>
                    <a:lnTo>
                      <a:pt x="1409" y="1094"/>
                    </a:lnTo>
                    <a:lnTo>
                      <a:pt x="1435" y="1067"/>
                    </a:lnTo>
                    <a:lnTo>
                      <a:pt x="1461" y="1040"/>
                    </a:lnTo>
                    <a:lnTo>
                      <a:pt x="1487" y="1013"/>
                    </a:lnTo>
                    <a:lnTo>
                      <a:pt x="1513" y="986"/>
                    </a:lnTo>
                    <a:lnTo>
                      <a:pt x="1539" y="959"/>
                    </a:lnTo>
                    <a:lnTo>
                      <a:pt x="1565" y="932"/>
                    </a:lnTo>
                    <a:lnTo>
                      <a:pt x="1592" y="905"/>
                    </a:lnTo>
                    <a:lnTo>
                      <a:pt x="1617" y="878"/>
                    </a:lnTo>
                    <a:lnTo>
                      <a:pt x="1644" y="851"/>
                    </a:lnTo>
                    <a:lnTo>
                      <a:pt x="1670" y="824"/>
                    </a:lnTo>
                    <a:lnTo>
                      <a:pt x="1696" y="798"/>
                    </a:lnTo>
                    <a:lnTo>
                      <a:pt x="1722" y="771"/>
                    </a:lnTo>
                    <a:lnTo>
                      <a:pt x="1748" y="745"/>
                    </a:lnTo>
                    <a:lnTo>
                      <a:pt x="1774" y="719"/>
                    </a:lnTo>
                    <a:lnTo>
                      <a:pt x="1800" y="693"/>
                    </a:lnTo>
                    <a:lnTo>
                      <a:pt x="1826" y="667"/>
                    </a:lnTo>
                    <a:lnTo>
                      <a:pt x="1852" y="642"/>
                    </a:lnTo>
                    <a:lnTo>
                      <a:pt x="1879" y="616"/>
                    </a:lnTo>
                    <a:lnTo>
                      <a:pt x="1904" y="591"/>
                    </a:lnTo>
                    <a:lnTo>
                      <a:pt x="1930" y="566"/>
                    </a:lnTo>
                    <a:lnTo>
                      <a:pt x="1957" y="541"/>
                    </a:lnTo>
                    <a:lnTo>
                      <a:pt x="1983" y="516"/>
                    </a:lnTo>
                    <a:lnTo>
                      <a:pt x="2009" y="492"/>
                    </a:lnTo>
                    <a:lnTo>
                      <a:pt x="2035" y="468"/>
                    </a:lnTo>
                    <a:lnTo>
                      <a:pt x="2061" y="443"/>
                    </a:lnTo>
                    <a:lnTo>
                      <a:pt x="2087" y="420"/>
                    </a:lnTo>
                    <a:lnTo>
                      <a:pt x="2113" y="396"/>
                    </a:lnTo>
                    <a:lnTo>
                      <a:pt x="2139" y="372"/>
                    </a:lnTo>
                    <a:lnTo>
                      <a:pt x="2165" y="349"/>
                    </a:lnTo>
                    <a:lnTo>
                      <a:pt x="2192" y="326"/>
                    </a:lnTo>
                    <a:lnTo>
                      <a:pt x="2217" y="303"/>
                    </a:lnTo>
                    <a:lnTo>
                      <a:pt x="2244" y="280"/>
                    </a:lnTo>
                    <a:lnTo>
                      <a:pt x="2270" y="257"/>
                    </a:lnTo>
                    <a:lnTo>
                      <a:pt x="2296" y="235"/>
                    </a:lnTo>
                    <a:lnTo>
                      <a:pt x="2322" y="212"/>
                    </a:lnTo>
                    <a:lnTo>
                      <a:pt x="2348" y="191"/>
                    </a:lnTo>
                    <a:lnTo>
                      <a:pt x="2374" y="169"/>
                    </a:lnTo>
                    <a:lnTo>
                      <a:pt x="2400" y="147"/>
                    </a:lnTo>
                    <a:lnTo>
                      <a:pt x="2426" y="126"/>
                    </a:lnTo>
                    <a:lnTo>
                      <a:pt x="2452" y="104"/>
                    </a:lnTo>
                    <a:lnTo>
                      <a:pt x="2479" y="83"/>
                    </a:lnTo>
                    <a:lnTo>
                      <a:pt x="2504" y="62"/>
                    </a:lnTo>
                    <a:lnTo>
                      <a:pt x="2531" y="41"/>
                    </a:lnTo>
                    <a:lnTo>
                      <a:pt x="2557" y="21"/>
                    </a:lnTo>
                    <a:lnTo>
                      <a:pt x="2583" y="0"/>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943585B-722C-2B5F-DCCB-CA83C7AD63DF}"/>
                    </a:ext>
                  </a:extLst>
                </p:cNvPr>
                <p:cNvSpPr txBox="1"/>
                <p:nvPr/>
              </p:nvSpPr>
              <p:spPr>
                <a:xfrm>
                  <a:off x="2363826" y="4846182"/>
                  <a:ext cx="383681" cy="360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oMath>
                    </m:oMathPara>
                  </a14:m>
                  <a:endParaRPr lang="en-US" sz="1400" dirty="0"/>
                </a:p>
              </p:txBody>
            </p:sp>
          </mc:Choice>
          <mc:Fallback xmlns="">
            <p:sp>
              <p:nvSpPr>
                <p:cNvPr id="71" name="TextBox 70">
                  <a:extLst>
                    <a:ext uri="{FF2B5EF4-FFF2-40B4-BE49-F238E27FC236}">
                      <a16:creationId xmlns:a16="http://schemas.microsoft.com/office/drawing/2014/main" id="{C943585B-722C-2B5F-DCCB-CA83C7AD63DF}"/>
                    </a:ext>
                  </a:extLst>
                </p:cNvPr>
                <p:cNvSpPr txBox="1">
                  <a:spLocks noRot="1" noChangeAspect="1" noMove="1" noResize="1" noEditPoints="1" noAdjustHandles="1" noChangeArrowheads="1" noChangeShapeType="1" noTextEdit="1"/>
                </p:cNvSpPr>
                <p:nvPr/>
              </p:nvSpPr>
              <p:spPr>
                <a:xfrm>
                  <a:off x="2363826" y="4846182"/>
                  <a:ext cx="383681" cy="360264"/>
                </a:xfrm>
                <a:prstGeom prst="rect">
                  <a:avLst/>
                </a:prstGeom>
                <a:blipFill>
                  <a:blip r:embed="rId3"/>
                  <a:stretch>
                    <a:fillRect/>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F4953C7C-5ED1-E793-AC0B-504BBE485041}"/>
                </a:ext>
              </a:extLst>
            </p:cNvPr>
            <p:cNvSpPr txBox="1"/>
            <p:nvPr/>
          </p:nvSpPr>
          <p:spPr>
            <a:xfrm rot="16200000">
              <a:off x="-986476" y="2782720"/>
              <a:ext cx="2280919" cy="360264"/>
            </a:xfrm>
            <a:prstGeom prst="rect">
              <a:avLst/>
            </a:prstGeom>
            <a:noFill/>
          </p:spPr>
          <p:txBody>
            <a:bodyPr wrap="none" rtlCol="0">
              <a:spAutoFit/>
            </a:bodyPr>
            <a:lstStyle/>
            <a:p>
              <a:r>
                <a:rPr lang="en-US" sz="1400" dirty="0"/>
                <a:t>Negative log-likelihood</a:t>
              </a:r>
            </a:p>
          </p:txBody>
        </p:sp>
        <p:grpSp>
          <p:nvGrpSpPr>
            <p:cNvPr id="73" name="Group 72">
              <a:extLst>
                <a:ext uri="{FF2B5EF4-FFF2-40B4-BE49-F238E27FC236}">
                  <a16:creationId xmlns:a16="http://schemas.microsoft.com/office/drawing/2014/main" id="{BADC05FB-09D6-7D00-0A9D-D926AEE9D28D}"/>
                </a:ext>
              </a:extLst>
            </p:cNvPr>
            <p:cNvGrpSpPr>
              <a:grpSpLocks noChangeAspect="1"/>
            </p:cNvGrpSpPr>
            <p:nvPr/>
          </p:nvGrpSpPr>
          <p:grpSpPr bwMode="auto">
            <a:xfrm>
              <a:off x="4834660" y="1333498"/>
              <a:ext cx="4259263" cy="3521072"/>
              <a:chOff x="2980" y="840"/>
              <a:chExt cx="2683" cy="2218"/>
            </a:xfrm>
          </p:grpSpPr>
          <p:sp>
            <p:nvSpPr>
              <p:cNvPr id="74" name="Line 81">
                <a:extLst>
                  <a:ext uri="{FF2B5EF4-FFF2-40B4-BE49-F238E27FC236}">
                    <a16:creationId xmlns:a16="http://schemas.microsoft.com/office/drawing/2014/main" id="{50DEA007-36E8-768C-1D83-25FA00B6DD70}"/>
                  </a:ext>
                </a:extLst>
              </p:cNvPr>
              <p:cNvSpPr>
                <a:spLocks noChangeShapeType="1"/>
              </p:cNvSpPr>
              <p:nvPr/>
            </p:nvSpPr>
            <p:spPr bwMode="auto">
              <a:xfrm>
                <a:off x="3147" y="2892"/>
                <a:ext cx="2510"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5" name="Line 82">
                <a:extLst>
                  <a:ext uri="{FF2B5EF4-FFF2-40B4-BE49-F238E27FC236}">
                    <a16:creationId xmlns:a16="http://schemas.microsoft.com/office/drawing/2014/main" id="{F15EB374-F12C-DDE8-553E-C2FA2F7BF869}"/>
                  </a:ext>
                </a:extLst>
              </p:cNvPr>
              <p:cNvSpPr>
                <a:spLocks noChangeShapeType="1"/>
              </p:cNvSpPr>
              <p:nvPr/>
            </p:nvSpPr>
            <p:spPr bwMode="auto">
              <a:xfrm>
                <a:off x="3147" y="908"/>
                <a:ext cx="2510"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6" name="Line 83">
                <a:extLst>
                  <a:ext uri="{FF2B5EF4-FFF2-40B4-BE49-F238E27FC236}">
                    <a16:creationId xmlns:a16="http://schemas.microsoft.com/office/drawing/2014/main" id="{413C0255-AEAA-4A70-DDCB-8C3815C4FE07}"/>
                  </a:ext>
                </a:extLst>
              </p:cNvPr>
              <p:cNvSpPr>
                <a:spLocks noChangeShapeType="1"/>
              </p:cNvSpPr>
              <p:nvPr/>
            </p:nvSpPr>
            <p:spPr bwMode="auto">
              <a:xfrm flipV="1">
                <a:off x="3147"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7" name="Line 84">
                <a:extLst>
                  <a:ext uri="{FF2B5EF4-FFF2-40B4-BE49-F238E27FC236}">
                    <a16:creationId xmlns:a16="http://schemas.microsoft.com/office/drawing/2014/main" id="{F881302F-6F5F-A236-94D4-2E3F99472135}"/>
                  </a:ext>
                </a:extLst>
              </p:cNvPr>
              <p:cNvSpPr>
                <a:spLocks noChangeShapeType="1"/>
              </p:cNvSpPr>
              <p:nvPr/>
            </p:nvSpPr>
            <p:spPr bwMode="auto">
              <a:xfrm flipV="1">
                <a:off x="3398"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8" name="Line 85">
                <a:extLst>
                  <a:ext uri="{FF2B5EF4-FFF2-40B4-BE49-F238E27FC236}">
                    <a16:creationId xmlns:a16="http://schemas.microsoft.com/office/drawing/2014/main" id="{A42CF3ED-22ED-2103-4CFB-657C7F0F0659}"/>
                  </a:ext>
                </a:extLst>
              </p:cNvPr>
              <p:cNvSpPr>
                <a:spLocks noChangeShapeType="1"/>
              </p:cNvSpPr>
              <p:nvPr/>
            </p:nvSpPr>
            <p:spPr bwMode="auto">
              <a:xfrm flipV="1">
                <a:off x="3649"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9" name="Line 86">
                <a:extLst>
                  <a:ext uri="{FF2B5EF4-FFF2-40B4-BE49-F238E27FC236}">
                    <a16:creationId xmlns:a16="http://schemas.microsoft.com/office/drawing/2014/main" id="{46A5CA7B-F279-D882-ECDA-91C429F57A60}"/>
                  </a:ext>
                </a:extLst>
              </p:cNvPr>
              <p:cNvSpPr>
                <a:spLocks noChangeShapeType="1"/>
              </p:cNvSpPr>
              <p:nvPr/>
            </p:nvSpPr>
            <p:spPr bwMode="auto">
              <a:xfrm flipV="1">
                <a:off x="3900"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0" name="Line 87">
                <a:extLst>
                  <a:ext uri="{FF2B5EF4-FFF2-40B4-BE49-F238E27FC236}">
                    <a16:creationId xmlns:a16="http://schemas.microsoft.com/office/drawing/2014/main" id="{1E1891AC-0234-22DB-F1E8-32FE697E8E70}"/>
                  </a:ext>
                </a:extLst>
              </p:cNvPr>
              <p:cNvSpPr>
                <a:spLocks noChangeShapeType="1"/>
              </p:cNvSpPr>
              <p:nvPr/>
            </p:nvSpPr>
            <p:spPr bwMode="auto">
              <a:xfrm flipV="1">
                <a:off x="4151"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1" name="Line 88">
                <a:extLst>
                  <a:ext uri="{FF2B5EF4-FFF2-40B4-BE49-F238E27FC236}">
                    <a16:creationId xmlns:a16="http://schemas.microsoft.com/office/drawing/2014/main" id="{96C27D03-A06F-CA17-1940-810AF9F904AE}"/>
                  </a:ext>
                </a:extLst>
              </p:cNvPr>
              <p:cNvSpPr>
                <a:spLocks noChangeShapeType="1"/>
              </p:cNvSpPr>
              <p:nvPr/>
            </p:nvSpPr>
            <p:spPr bwMode="auto">
              <a:xfrm flipV="1">
                <a:off x="4402"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2" name="Line 89">
                <a:extLst>
                  <a:ext uri="{FF2B5EF4-FFF2-40B4-BE49-F238E27FC236}">
                    <a16:creationId xmlns:a16="http://schemas.microsoft.com/office/drawing/2014/main" id="{57053197-F4EC-9623-37DF-5908083665A1}"/>
                  </a:ext>
                </a:extLst>
              </p:cNvPr>
              <p:cNvSpPr>
                <a:spLocks noChangeShapeType="1"/>
              </p:cNvSpPr>
              <p:nvPr/>
            </p:nvSpPr>
            <p:spPr bwMode="auto">
              <a:xfrm flipV="1">
                <a:off x="4653"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3" name="Line 90">
                <a:extLst>
                  <a:ext uri="{FF2B5EF4-FFF2-40B4-BE49-F238E27FC236}">
                    <a16:creationId xmlns:a16="http://schemas.microsoft.com/office/drawing/2014/main" id="{60AD7440-BA0D-24AB-577C-DF1EA487588A}"/>
                  </a:ext>
                </a:extLst>
              </p:cNvPr>
              <p:cNvSpPr>
                <a:spLocks noChangeShapeType="1"/>
              </p:cNvSpPr>
              <p:nvPr/>
            </p:nvSpPr>
            <p:spPr bwMode="auto">
              <a:xfrm flipV="1">
                <a:off x="4904"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4" name="Line 91">
                <a:extLst>
                  <a:ext uri="{FF2B5EF4-FFF2-40B4-BE49-F238E27FC236}">
                    <a16:creationId xmlns:a16="http://schemas.microsoft.com/office/drawing/2014/main" id="{7E479E01-00AF-0E41-72AD-7B85B5D222B6}"/>
                  </a:ext>
                </a:extLst>
              </p:cNvPr>
              <p:cNvSpPr>
                <a:spLocks noChangeShapeType="1"/>
              </p:cNvSpPr>
              <p:nvPr/>
            </p:nvSpPr>
            <p:spPr bwMode="auto">
              <a:xfrm flipV="1">
                <a:off x="5155"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5" name="Line 92">
                <a:extLst>
                  <a:ext uri="{FF2B5EF4-FFF2-40B4-BE49-F238E27FC236}">
                    <a16:creationId xmlns:a16="http://schemas.microsoft.com/office/drawing/2014/main" id="{8CEC362F-9095-E9DB-6464-FE13DD9749BE}"/>
                  </a:ext>
                </a:extLst>
              </p:cNvPr>
              <p:cNvSpPr>
                <a:spLocks noChangeShapeType="1"/>
              </p:cNvSpPr>
              <p:nvPr/>
            </p:nvSpPr>
            <p:spPr bwMode="auto">
              <a:xfrm flipV="1">
                <a:off x="5406"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6" name="Line 93">
                <a:extLst>
                  <a:ext uri="{FF2B5EF4-FFF2-40B4-BE49-F238E27FC236}">
                    <a16:creationId xmlns:a16="http://schemas.microsoft.com/office/drawing/2014/main" id="{385FD050-0EA1-67CB-67DB-F91A4113617E}"/>
                  </a:ext>
                </a:extLst>
              </p:cNvPr>
              <p:cNvSpPr>
                <a:spLocks noChangeShapeType="1"/>
              </p:cNvSpPr>
              <p:nvPr/>
            </p:nvSpPr>
            <p:spPr bwMode="auto">
              <a:xfrm flipV="1">
                <a:off x="5657" y="2867"/>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7" name="Line 94">
                <a:extLst>
                  <a:ext uri="{FF2B5EF4-FFF2-40B4-BE49-F238E27FC236}">
                    <a16:creationId xmlns:a16="http://schemas.microsoft.com/office/drawing/2014/main" id="{AE6C3ED5-ED74-E234-248B-7230E8227354}"/>
                  </a:ext>
                </a:extLst>
              </p:cNvPr>
              <p:cNvSpPr>
                <a:spLocks noChangeShapeType="1"/>
              </p:cNvSpPr>
              <p:nvPr/>
            </p:nvSpPr>
            <p:spPr bwMode="auto">
              <a:xfrm>
                <a:off x="3147"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8" name="Line 95">
                <a:extLst>
                  <a:ext uri="{FF2B5EF4-FFF2-40B4-BE49-F238E27FC236}">
                    <a16:creationId xmlns:a16="http://schemas.microsoft.com/office/drawing/2014/main" id="{0324EEC0-15BB-57F9-C83B-CA2B5134B988}"/>
                  </a:ext>
                </a:extLst>
              </p:cNvPr>
              <p:cNvSpPr>
                <a:spLocks noChangeShapeType="1"/>
              </p:cNvSpPr>
              <p:nvPr/>
            </p:nvSpPr>
            <p:spPr bwMode="auto">
              <a:xfrm>
                <a:off x="3398"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9" name="Line 96">
                <a:extLst>
                  <a:ext uri="{FF2B5EF4-FFF2-40B4-BE49-F238E27FC236}">
                    <a16:creationId xmlns:a16="http://schemas.microsoft.com/office/drawing/2014/main" id="{D724B6CA-160D-4A7F-B821-17CFD764CFDF}"/>
                  </a:ext>
                </a:extLst>
              </p:cNvPr>
              <p:cNvSpPr>
                <a:spLocks noChangeShapeType="1"/>
              </p:cNvSpPr>
              <p:nvPr/>
            </p:nvSpPr>
            <p:spPr bwMode="auto">
              <a:xfrm>
                <a:off x="3649"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0" name="Line 97">
                <a:extLst>
                  <a:ext uri="{FF2B5EF4-FFF2-40B4-BE49-F238E27FC236}">
                    <a16:creationId xmlns:a16="http://schemas.microsoft.com/office/drawing/2014/main" id="{B7AC986E-43E9-9ABA-7089-86F0CD56414B}"/>
                  </a:ext>
                </a:extLst>
              </p:cNvPr>
              <p:cNvSpPr>
                <a:spLocks noChangeShapeType="1"/>
              </p:cNvSpPr>
              <p:nvPr/>
            </p:nvSpPr>
            <p:spPr bwMode="auto">
              <a:xfrm>
                <a:off x="3900"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1" name="Line 98">
                <a:extLst>
                  <a:ext uri="{FF2B5EF4-FFF2-40B4-BE49-F238E27FC236}">
                    <a16:creationId xmlns:a16="http://schemas.microsoft.com/office/drawing/2014/main" id="{0590ECAA-F825-B89B-E812-75DF33A96068}"/>
                  </a:ext>
                </a:extLst>
              </p:cNvPr>
              <p:cNvSpPr>
                <a:spLocks noChangeShapeType="1"/>
              </p:cNvSpPr>
              <p:nvPr/>
            </p:nvSpPr>
            <p:spPr bwMode="auto">
              <a:xfrm>
                <a:off x="4151"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2" name="Line 99">
                <a:extLst>
                  <a:ext uri="{FF2B5EF4-FFF2-40B4-BE49-F238E27FC236}">
                    <a16:creationId xmlns:a16="http://schemas.microsoft.com/office/drawing/2014/main" id="{8D501E86-6B94-5E4F-4F5C-C7D0AC3AA3AF}"/>
                  </a:ext>
                </a:extLst>
              </p:cNvPr>
              <p:cNvSpPr>
                <a:spLocks noChangeShapeType="1"/>
              </p:cNvSpPr>
              <p:nvPr/>
            </p:nvSpPr>
            <p:spPr bwMode="auto">
              <a:xfrm>
                <a:off x="4402"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3" name="Line 100">
                <a:extLst>
                  <a:ext uri="{FF2B5EF4-FFF2-40B4-BE49-F238E27FC236}">
                    <a16:creationId xmlns:a16="http://schemas.microsoft.com/office/drawing/2014/main" id="{DDB8E4E3-CC3A-1EE6-5174-AFCC4F8A8E6E}"/>
                  </a:ext>
                </a:extLst>
              </p:cNvPr>
              <p:cNvSpPr>
                <a:spLocks noChangeShapeType="1"/>
              </p:cNvSpPr>
              <p:nvPr/>
            </p:nvSpPr>
            <p:spPr bwMode="auto">
              <a:xfrm>
                <a:off x="4653"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4" name="Line 101">
                <a:extLst>
                  <a:ext uri="{FF2B5EF4-FFF2-40B4-BE49-F238E27FC236}">
                    <a16:creationId xmlns:a16="http://schemas.microsoft.com/office/drawing/2014/main" id="{B92D3F59-5F12-F9FF-E345-B86BC8C68323}"/>
                  </a:ext>
                </a:extLst>
              </p:cNvPr>
              <p:cNvSpPr>
                <a:spLocks noChangeShapeType="1"/>
              </p:cNvSpPr>
              <p:nvPr/>
            </p:nvSpPr>
            <p:spPr bwMode="auto">
              <a:xfrm>
                <a:off x="4904"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5" name="Line 102">
                <a:extLst>
                  <a:ext uri="{FF2B5EF4-FFF2-40B4-BE49-F238E27FC236}">
                    <a16:creationId xmlns:a16="http://schemas.microsoft.com/office/drawing/2014/main" id="{36B828F2-303D-8293-B3E5-FE412270BEC6}"/>
                  </a:ext>
                </a:extLst>
              </p:cNvPr>
              <p:cNvSpPr>
                <a:spLocks noChangeShapeType="1"/>
              </p:cNvSpPr>
              <p:nvPr/>
            </p:nvSpPr>
            <p:spPr bwMode="auto">
              <a:xfrm>
                <a:off x="5155"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6" name="Line 103">
                <a:extLst>
                  <a:ext uri="{FF2B5EF4-FFF2-40B4-BE49-F238E27FC236}">
                    <a16:creationId xmlns:a16="http://schemas.microsoft.com/office/drawing/2014/main" id="{38283604-EC78-187D-D1FB-351631637143}"/>
                  </a:ext>
                </a:extLst>
              </p:cNvPr>
              <p:cNvSpPr>
                <a:spLocks noChangeShapeType="1"/>
              </p:cNvSpPr>
              <p:nvPr/>
            </p:nvSpPr>
            <p:spPr bwMode="auto">
              <a:xfrm>
                <a:off x="5406"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7" name="Line 104">
                <a:extLst>
                  <a:ext uri="{FF2B5EF4-FFF2-40B4-BE49-F238E27FC236}">
                    <a16:creationId xmlns:a16="http://schemas.microsoft.com/office/drawing/2014/main" id="{5A0C771B-7DE6-2425-338F-B1EBD88E6B34}"/>
                  </a:ext>
                </a:extLst>
              </p:cNvPr>
              <p:cNvSpPr>
                <a:spLocks noChangeShapeType="1"/>
              </p:cNvSpPr>
              <p:nvPr/>
            </p:nvSpPr>
            <p:spPr bwMode="auto">
              <a:xfrm>
                <a:off x="5657" y="908"/>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8" name="Rectangle 105">
                <a:extLst>
                  <a:ext uri="{FF2B5EF4-FFF2-40B4-BE49-F238E27FC236}">
                    <a16:creationId xmlns:a16="http://schemas.microsoft.com/office/drawing/2014/main" id="{A14241EB-FB1B-D8EC-934E-BE296001C7E4}"/>
                  </a:ext>
                </a:extLst>
              </p:cNvPr>
              <p:cNvSpPr>
                <a:spLocks noChangeArrowheads="1"/>
              </p:cNvSpPr>
              <p:nvPr/>
            </p:nvSpPr>
            <p:spPr bwMode="auto">
              <a:xfrm>
                <a:off x="3096" y="2933"/>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99" name="Rectangle 106">
                <a:extLst>
                  <a:ext uri="{FF2B5EF4-FFF2-40B4-BE49-F238E27FC236}">
                    <a16:creationId xmlns:a16="http://schemas.microsoft.com/office/drawing/2014/main" id="{A730C7A4-E803-56B4-7657-BF2E32D15310}"/>
                  </a:ext>
                </a:extLst>
              </p:cNvPr>
              <p:cNvSpPr>
                <a:spLocks noChangeArrowheads="1"/>
              </p:cNvSpPr>
              <p:nvPr/>
            </p:nvSpPr>
            <p:spPr bwMode="auto">
              <a:xfrm>
                <a:off x="3316" y="293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0" name="Rectangle 107">
                <a:extLst>
                  <a:ext uri="{FF2B5EF4-FFF2-40B4-BE49-F238E27FC236}">
                    <a16:creationId xmlns:a16="http://schemas.microsoft.com/office/drawing/2014/main" id="{69B8D651-0CA0-095E-7EFC-AA8890B1DD34}"/>
                  </a:ext>
                </a:extLst>
              </p:cNvPr>
              <p:cNvSpPr>
                <a:spLocks noChangeArrowheads="1"/>
              </p:cNvSpPr>
              <p:nvPr/>
            </p:nvSpPr>
            <p:spPr bwMode="auto">
              <a:xfrm>
                <a:off x="3570" y="293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1" name="Rectangle 108">
                <a:extLst>
                  <a:ext uri="{FF2B5EF4-FFF2-40B4-BE49-F238E27FC236}">
                    <a16:creationId xmlns:a16="http://schemas.microsoft.com/office/drawing/2014/main" id="{B1E9ED3E-B656-4B24-18A2-DE4452645C7A}"/>
                  </a:ext>
                </a:extLst>
              </p:cNvPr>
              <p:cNvSpPr>
                <a:spLocks noChangeArrowheads="1"/>
              </p:cNvSpPr>
              <p:nvPr/>
            </p:nvSpPr>
            <p:spPr bwMode="auto">
              <a:xfrm>
                <a:off x="3819" y="293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2" name="Rectangle 109">
                <a:extLst>
                  <a:ext uri="{FF2B5EF4-FFF2-40B4-BE49-F238E27FC236}">
                    <a16:creationId xmlns:a16="http://schemas.microsoft.com/office/drawing/2014/main" id="{A111736A-9450-AA05-1737-2A879A8DDFF4}"/>
                  </a:ext>
                </a:extLst>
              </p:cNvPr>
              <p:cNvSpPr>
                <a:spLocks noChangeArrowheads="1"/>
              </p:cNvSpPr>
              <p:nvPr/>
            </p:nvSpPr>
            <p:spPr bwMode="auto">
              <a:xfrm>
                <a:off x="4073" y="293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3" name="Rectangle 110">
                <a:extLst>
                  <a:ext uri="{FF2B5EF4-FFF2-40B4-BE49-F238E27FC236}">
                    <a16:creationId xmlns:a16="http://schemas.microsoft.com/office/drawing/2014/main" id="{76B43F10-8E4C-AE6D-9361-471343CB9EF5}"/>
                  </a:ext>
                </a:extLst>
              </p:cNvPr>
              <p:cNvSpPr>
                <a:spLocks noChangeArrowheads="1"/>
              </p:cNvSpPr>
              <p:nvPr/>
            </p:nvSpPr>
            <p:spPr bwMode="auto">
              <a:xfrm>
                <a:off x="4351" y="2933"/>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4" name="Rectangle 111">
                <a:extLst>
                  <a:ext uri="{FF2B5EF4-FFF2-40B4-BE49-F238E27FC236}">
                    <a16:creationId xmlns:a16="http://schemas.microsoft.com/office/drawing/2014/main" id="{4C6C2992-E16E-8852-EDD6-71D680A9024C}"/>
                  </a:ext>
                </a:extLst>
              </p:cNvPr>
              <p:cNvSpPr>
                <a:spLocks noChangeArrowheads="1"/>
              </p:cNvSpPr>
              <p:nvPr/>
            </p:nvSpPr>
            <p:spPr bwMode="auto">
              <a:xfrm>
                <a:off x="4570" y="293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5" name="Rectangle 112">
                <a:extLst>
                  <a:ext uri="{FF2B5EF4-FFF2-40B4-BE49-F238E27FC236}">
                    <a16:creationId xmlns:a16="http://schemas.microsoft.com/office/drawing/2014/main" id="{DDBBB62B-92FF-A9A8-0DB4-F6FF08D5E85D}"/>
                  </a:ext>
                </a:extLst>
              </p:cNvPr>
              <p:cNvSpPr>
                <a:spLocks noChangeArrowheads="1"/>
              </p:cNvSpPr>
              <p:nvPr/>
            </p:nvSpPr>
            <p:spPr bwMode="auto">
              <a:xfrm>
                <a:off x="4825" y="293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6" name="Rectangle 113">
                <a:extLst>
                  <a:ext uri="{FF2B5EF4-FFF2-40B4-BE49-F238E27FC236}">
                    <a16:creationId xmlns:a16="http://schemas.microsoft.com/office/drawing/2014/main" id="{A9AED442-D539-8979-C1A2-AF5144604F24}"/>
                  </a:ext>
                </a:extLst>
              </p:cNvPr>
              <p:cNvSpPr>
                <a:spLocks noChangeArrowheads="1"/>
              </p:cNvSpPr>
              <p:nvPr/>
            </p:nvSpPr>
            <p:spPr bwMode="auto">
              <a:xfrm>
                <a:off x="5073" y="293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7" name="Rectangle 114">
                <a:extLst>
                  <a:ext uri="{FF2B5EF4-FFF2-40B4-BE49-F238E27FC236}">
                    <a16:creationId xmlns:a16="http://schemas.microsoft.com/office/drawing/2014/main" id="{DFA47128-3A2C-FB4E-CCF2-A77E82225C12}"/>
                  </a:ext>
                </a:extLst>
              </p:cNvPr>
              <p:cNvSpPr>
                <a:spLocks noChangeArrowheads="1"/>
              </p:cNvSpPr>
              <p:nvPr/>
            </p:nvSpPr>
            <p:spPr bwMode="auto">
              <a:xfrm>
                <a:off x="5328" y="293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8" name="Rectangle 115">
                <a:extLst>
                  <a:ext uri="{FF2B5EF4-FFF2-40B4-BE49-F238E27FC236}">
                    <a16:creationId xmlns:a16="http://schemas.microsoft.com/office/drawing/2014/main" id="{3B1CDB99-CC2F-2196-0A6E-CEDBDCD116F0}"/>
                  </a:ext>
                </a:extLst>
              </p:cNvPr>
              <p:cNvSpPr>
                <a:spLocks noChangeArrowheads="1"/>
              </p:cNvSpPr>
              <p:nvPr/>
            </p:nvSpPr>
            <p:spPr bwMode="auto">
              <a:xfrm>
                <a:off x="5605" y="2933"/>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9" name="Line 116">
                <a:extLst>
                  <a:ext uri="{FF2B5EF4-FFF2-40B4-BE49-F238E27FC236}">
                    <a16:creationId xmlns:a16="http://schemas.microsoft.com/office/drawing/2014/main" id="{75261DC6-B140-4CB2-BCF5-36AE52857B65}"/>
                  </a:ext>
                </a:extLst>
              </p:cNvPr>
              <p:cNvSpPr>
                <a:spLocks noChangeShapeType="1"/>
              </p:cNvSpPr>
              <p:nvPr/>
            </p:nvSpPr>
            <p:spPr bwMode="auto">
              <a:xfrm flipV="1">
                <a:off x="3147" y="908"/>
                <a:ext cx="0" cy="1984"/>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0" name="Line 117">
                <a:extLst>
                  <a:ext uri="{FF2B5EF4-FFF2-40B4-BE49-F238E27FC236}">
                    <a16:creationId xmlns:a16="http://schemas.microsoft.com/office/drawing/2014/main" id="{DB943F68-6B61-7188-E99F-FF4323C25195}"/>
                  </a:ext>
                </a:extLst>
              </p:cNvPr>
              <p:cNvSpPr>
                <a:spLocks noChangeShapeType="1"/>
              </p:cNvSpPr>
              <p:nvPr/>
            </p:nvSpPr>
            <p:spPr bwMode="auto">
              <a:xfrm flipV="1">
                <a:off x="5657" y="908"/>
                <a:ext cx="0" cy="1984"/>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1" name="Line 118">
                <a:extLst>
                  <a:ext uri="{FF2B5EF4-FFF2-40B4-BE49-F238E27FC236}">
                    <a16:creationId xmlns:a16="http://schemas.microsoft.com/office/drawing/2014/main" id="{32D82818-9689-981A-520E-0A657DF5A557}"/>
                  </a:ext>
                </a:extLst>
              </p:cNvPr>
              <p:cNvSpPr>
                <a:spLocks noChangeShapeType="1"/>
              </p:cNvSpPr>
              <p:nvPr/>
            </p:nvSpPr>
            <p:spPr bwMode="auto">
              <a:xfrm>
                <a:off x="3147" y="2892"/>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2" name="Line 119">
                <a:extLst>
                  <a:ext uri="{FF2B5EF4-FFF2-40B4-BE49-F238E27FC236}">
                    <a16:creationId xmlns:a16="http://schemas.microsoft.com/office/drawing/2014/main" id="{95C02F4E-A7EF-5DF8-EE80-E11566E95E3E}"/>
                  </a:ext>
                </a:extLst>
              </p:cNvPr>
              <p:cNvSpPr>
                <a:spLocks noChangeShapeType="1"/>
              </p:cNvSpPr>
              <p:nvPr/>
            </p:nvSpPr>
            <p:spPr bwMode="auto">
              <a:xfrm>
                <a:off x="3147" y="2694"/>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3" name="Line 120">
                <a:extLst>
                  <a:ext uri="{FF2B5EF4-FFF2-40B4-BE49-F238E27FC236}">
                    <a16:creationId xmlns:a16="http://schemas.microsoft.com/office/drawing/2014/main" id="{5D2AB048-A1DB-E109-8C6F-3750CAC5E804}"/>
                  </a:ext>
                </a:extLst>
              </p:cNvPr>
              <p:cNvSpPr>
                <a:spLocks noChangeShapeType="1"/>
              </p:cNvSpPr>
              <p:nvPr/>
            </p:nvSpPr>
            <p:spPr bwMode="auto">
              <a:xfrm>
                <a:off x="3147" y="2495"/>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4" name="Line 121">
                <a:extLst>
                  <a:ext uri="{FF2B5EF4-FFF2-40B4-BE49-F238E27FC236}">
                    <a16:creationId xmlns:a16="http://schemas.microsoft.com/office/drawing/2014/main" id="{C27A09B8-AC4B-51CA-991D-08A75F85994C}"/>
                  </a:ext>
                </a:extLst>
              </p:cNvPr>
              <p:cNvSpPr>
                <a:spLocks noChangeShapeType="1"/>
              </p:cNvSpPr>
              <p:nvPr/>
            </p:nvSpPr>
            <p:spPr bwMode="auto">
              <a:xfrm>
                <a:off x="3147" y="2297"/>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5" name="Line 122">
                <a:extLst>
                  <a:ext uri="{FF2B5EF4-FFF2-40B4-BE49-F238E27FC236}">
                    <a16:creationId xmlns:a16="http://schemas.microsoft.com/office/drawing/2014/main" id="{C01F2868-8C89-985B-B2FE-5A3288346A38}"/>
                  </a:ext>
                </a:extLst>
              </p:cNvPr>
              <p:cNvSpPr>
                <a:spLocks noChangeShapeType="1"/>
              </p:cNvSpPr>
              <p:nvPr/>
            </p:nvSpPr>
            <p:spPr bwMode="auto">
              <a:xfrm>
                <a:off x="3147" y="2099"/>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6" name="Line 123">
                <a:extLst>
                  <a:ext uri="{FF2B5EF4-FFF2-40B4-BE49-F238E27FC236}">
                    <a16:creationId xmlns:a16="http://schemas.microsoft.com/office/drawing/2014/main" id="{9EB34AE2-D28B-CE99-4135-284580B3B78C}"/>
                  </a:ext>
                </a:extLst>
              </p:cNvPr>
              <p:cNvSpPr>
                <a:spLocks noChangeShapeType="1"/>
              </p:cNvSpPr>
              <p:nvPr/>
            </p:nvSpPr>
            <p:spPr bwMode="auto">
              <a:xfrm>
                <a:off x="3147" y="1900"/>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7" name="Line 124">
                <a:extLst>
                  <a:ext uri="{FF2B5EF4-FFF2-40B4-BE49-F238E27FC236}">
                    <a16:creationId xmlns:a16="http://schemas.microsoft.com/office/drawing/2014/main" id="{CBC9A440-DF3D-E12E-299B-FCBACC893164}"/>
                  </a:ext>
                </a:extLst>
              </p:cNvPr>
              <p:cNvSpPr>
                <a:spLocks noChangeShapeType="1"/>
              </p:cNvSpPr>
              <p:nvPr/>
            </p:nvSpPr>
            <p:spPr bwMode="auto">
              <a:xfrm>
                <a:off x="3147" y="1702"/>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8" name="Line 125">
                <a:extLst>
                  <a:ext uri="{FF2B5EF4-FFF2-40B4-BE49-F238E27FC236}">
                    <a16:creationId xmlns:a16="http://schemas.microsoft.com/office/drawing/2014/main" id="{F73E62F0-0C71-C0D2-83E0-FC9C6B04E038}"/>
                  </a:ext>
                </a:extLst>
              </p:cNvPr>
              <p:cNvSpPr>
                <a:spLocks noChangeShapeType="1"/>
              </p:cNvSpPr>
              <p:nvPr/>
            </p:nvSpPr>
            <p:spPr bwMode="auto">
              <a:xfrm>
                <a:off x="3147" y="1504"/>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9" name="Line 126">
                <a:extLst>
                  <a:ext uri="{FF2B5EF4-FFF2-40B4-BE49-F238E27FC236}">
                    <a16:creationId xmlns:a16="http://schemas.microsoft.com/office/drawing/2014/main" id="{4B6361A4-F2F0-7CFB-1392-F3923FAA53A6}"/>
                  </a:ext>
                </a:extLst>
              </p:cNvPr>
              <p:cNvSpPr>
                <a:spLocks noChangeShapeType="1"/>
              </p:cNvSpPr>
              <p:nvPr/>
            </p:nvSpPr>
            <p:spPr bwMode="auto">
              <a:xfrm>
                <a:off x="3147" y="1305"/>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0" name="Line 127">
                <a:extLst>
                  <a:ext uri="{FF2B5EF4-FFF2-40B4-BE49-F238E27FC236}">
                    <a16:creationId xmlns:a16="http://schemas.microsoft.com/office/drawing/2014/main" id="{500EEFC2-C644-0D22-00EF-66015856EAF6}"/>
                  </a:ext>
                </a:extLst>
              </p:cNvPr>
              <p:cNvSpPr>
                <a:spLocks noChangeShapeType="1"/>
              </p:cNvSpPr>
              <p:nvPr/>
            </p:nvSpPr>
            <p:spPr bwMode="auto">
              <a:xfrm>
                <a:off x="3147" y="1107"/>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1" name="Line 128">
                <a:extLst>
                  <a:ext uri="{FF2B5EF4-FFF2-40B4-BE49-F238E27FC236}">
                    <a16:creationId xmlns:a16="http://schemas.microsoft.com/office/drawing/2014/main" id="{8F146964-5E2F-D1D8-4305-E581BC9545E9}"/>
                  </a:ext>
                </a:extLst>
              </p:cNvPr>
              <p:cNvSpPr>
                <a:spLocks noChangeShapeType="1"/>
              </p:cNvSpPr>
              <p:nvPr/>
            </p:nvSpPr>
            <p:spPr bwMode="auto">
              <a:xfrm>
                <a:off x="3147" y="908"/>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2" name="Line 129">
                <a:extLst>
                  <a:ext uri="{FF2B5EF4-FFF2-40B4-BE49-F238E27FC236}">
                    <a16:creationId xmlns:a16="http://schemas.microsoft.com/office/drawing/2014/main" id="{6526ABC7-A2EF-E2D6-DD69-F3A3F9506709}"/>
                  </a:ext>
                </a:extLst>
              </p:cNvPr>
              <p:cNvSpPr>
                <a:spLocks noChangeShapeType="1"/>
              </p:cNvSpPr>
              <p:nvPr/>
            </p:nvSpPr>
            <p:spPr bwMode="auto">
              <a:xfrm flipH="1">
                <a:off x="5632" y="2892"/>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3" name="Line 130">
                <a:extLst>
                  <a:ext uri="{FF2B5EF4-FFF2-40B4-BE49-F238E27FC236}">
                    <a16:creationId xmlns:a16="http://schemas.microsoft.com/office/drawing/2014/main" id="{68D21F3A-DF5C-5545-C939-2E89071E162E}"/>
                  </a:ext>
                </a:extLst>
              </p:cNvPr>
              <p:cNvSpPr>
                <a:spLocks noChangeShapeType="1"/>
              </p:cNvSpPr>
              <p:nvPr/>
            </p:nvSpPr>
            <p:spPr bwMode="auto">
              <a:xfrm flipH="1">
                <a:off x="5632" y="2694"/>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4" name="Line 131">
                <a:extLst>
                  <a:ext uri="{FF2B5EF4-FFF2-40B4-BE49-F238E27FC236}">
                    <a16:creationId xmlns:a16="http://schemas.microsoft.com/office/drawing/2014/main" id="{FA76AA2D-DA46-AD0C-983D-40596E65C23D}"/>
                  </a:ext>
                </a:extLst>
              </p:cNvPr>
              <p:cNvSpPr>
                <a:spLocks noChangeShapeType="1"/>
              </p:cNvSpPr>
              <p:nvPr/>
            </p:nvSpPr>
            <p:spPr bwMode="auto">
              <a:xfrm flipH="1">
                <a:off x="5632" y="2495"/>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5" name="Line 132">
                <a:extLst>
                  <a:ext uri="{FF2B5EF4-FFF2-40B4-BE49-F238E27FC236}">
                    <a16:creationId xmlns:a16="http://schemas.microsoft.com/office/drawing/2014/main" id="{8A06457F-2F49-2066-F168-652BCC7B0E35}"/>
                  </a:ext>
                </a:extLst>
              </p:cNvPr>
              <p:cNvSpPr>
                <a:spLocks noChangeShapeType="1"/>
              </p:cNvSpPr>
              <p:nvPr/>
            </p:nvSpPr>
            <p:spPr bwMode="auto">
              <a:xfrm flipH="1">
                <a:off x="5632" y="2297"/>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6" name="Line 133">
                <a:extLst>
                  <a:ext uri="{FF2B5EF4-FFF2-40B4-BE49-F238E27FC236}">
                    <a16:creationId xmlns:a16="http://schemas.microsoft.com/office/drawing/2014/main" id="{5BF0D652-A4BE-7DC1-BB26-F3370EF32B32}"/>
                  </a:ext>
                </a:extLst>
              </p:cNvPr>
              <p:cNvSpPr>
                <a:spLocks noChangeShapeType="1"/>
              </p:cNvSpPr>
              <p:nvPr/>
            </p:nvSpPr>
            <p:spPr bwMode="auto">
              <a:xfrm flipH="1">
                <a:off x="5632" y="2099"/>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7" name="Line 134">
                <a:extLst>
                  <a:ext uri="{FF2B5EF4-FFF2-40B4-BE49-F238E27FC236}">
                    <a16:creationId xmlns:a16="http://schemas.microsoft.com/office/drawing/2014/main" id="{C23BF02A-1E8C-15FE-4801-55AC8051A81F}"/>
                  </a:ext>
                </a:extLst>
              </p:cNvPr>
              <p:cNvSpPr>
                <a:spLocks noChangeShapeType="1"/>
              </p:cNvSpPr>
              <p:nvPr/>
            </p:nvSpPr>
            <p:spPr bwMode="auto">
              <a:xfrm flipH="1">
                <a:off x="5632" y="1900"/>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8" name="Line 135">
                <a:extLst>
                  <a:ext uri="{FF2B5EF4-FFF2-40B4-BE49-F238E27FC236}">
                    <a16:creationId xmlns:a16="http://schemas.microsoft.com/office/drawing/2014/main" id="{FA2CD2B2-B81C-A021-4F5A-0DA989683559}"/>
                  </a:ext>
                </a:extLst>
              </p:cNvPr>
              <p:cNvSpPr>
                <a:spLocks noChangeShapeType="1"/>
              </p:cNvSpPr>
              <p:nvPr/>
            </p:nvSpPr>
            <p:spPr bwMode="auto">
              <a:xfrm flipH="1">
                <a:off x="5632" y="1702"/>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9" name="Line 136">
                <a:extLst>
                  <a:ext uri="{FF2B5EF4-FFF2-40B4-BE49-F238E27FC236}">
                    <a16:creationId xmlns:a16="http://schemas.microsoft.com/office/drawing/2014/main" id="{C952C255-DEE6-B63A-9BBB-8E44A9E08F0A}"/>
                  </a:ext>
                </a:extLst>
              </p:cNvPr>
              <p:cNvSpPr>
                <a:spLocks noChangeShapeType="1"/>
              </p:cNvSpPr>
              <p:nvPr/>
            </p:nvSpPr>
            <p:spPr bwMode="auto">
              <a:xfrm flipH="1">
                <a:off x="5632" y="1504"/>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0" name="Line 137">
                <a:extLst>
                  <a:ext uri="{FF2B5EF4-FFF2-40B4-BE49-F238E27FC236}">
                    <a16:creationId xmlns:a16="http://schemas.microsoft.com/office/drawing/2014/main" id="{A0DADBC0-9416-1BC5-4449-C52EB9A23443}"/>
                  </a:ext>
                </a:extLst>
              </p:cNvPr>
              <p:cNvSpPr>
                <a:spLocks noChangeShapeType="1"/>
              </p:cNvSpPr>
              <p:nvPr/>
            </p:nvSpPr>
            <p:spPr bwMode="auto">
              <a:xfrm flipH="1">
                <a:off x="5632" y="1305"/>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1" name="Line 138">
                <a:extLst>
                  <a:ext uri="{FF2B5EF4-FFF2-40B4-BE49-F238E27FC236}">
                    <a16:creationId xmlns:a16="http://schemas.microsoft.com/office/drawing/2014/main" id="{368D2B96-4CE7-A702-6315-D4E09CB45A94}"/>
                  </a:ext>
                </a:extLst>
              </p:cNvPr>
              <p:cNvSpPr>
                <a:spLocks noChangeShapeType="1"/>
              </p:cNvSpPr>
              <p:nvPr/>
            </p:nvSpPr>
            <p:spPr bwMode="auto">
              <a:xfrm flipH="1">
                <a:off x="5632" y="1107"/>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2" name="Line 139">
                <a:extLst>
                  <a:ext uri="{FF2B5EF4-FFF2-40B4-BE49-F238E27FC236}">
                    <a16:creationId xmlns:a16="http://schemas.microsoft.com/office/drawing/2014/main" id="{1D816BB4-B6E6-97B7-AB9F-B54D35577EDD}"/>
                  </a:ext>
                </a:extLst>
              </p:cNvPr>
              <p:cNvSpPr>
                <a:spLocks noChangeShapeType="1"/>
              </p:cNvSpPr>
              <p:nvPr/>
            </p:nvSpPr>
            <p:spPr bwMode="auto">
              <a:xfrm flipH="1">
                <a:off x="5632" y="908"/>
                <a:ext cx="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3" name="Rectangle 140">
                <a:extLst>
                  <a:ext uri="{FF2B5EF4-FFF2-40B4-BE49-F238E27FC236}">
                    <a16:creationId xmlns:a16="http://schemas.microsoft.com/office/drawing/2014/main" id="{DC615CF5-8D17-A107-212D-80B0A880E504}"/>
                  </a:ext>
                </a:extLst>
              </p:cNvPr>
              <p:cNvSpPr>
                <a:spLocks noChangeArrowheads="1"/>
              </p:cNvSpPr>
              <p:nvPr/>
            </p:nvSpPr>
            <p:spPr bwMode="auto">
              <a:xfrm>
                <a:off x="3044" y="2824"/>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34" name="Rectangle 142">
                <a:extLst>
                  <a:ext uri="{FF2B5EF4-FFF2-40B4-BE49-F238E27FC236}">
                    <a16:creationId xmlns:a16="http://schemas.microsoft.com/office/drawing/2014/main" id="{C9B19220-A837-514B-8441-DCFD654E1E89}"/>
                  </a:ext>
                </a:extLst>
              </p:cNvPr>
              <p:cNvSpPr>
                <a:spLocks noChangeArrowheads="1"/>
              </p:cNvSpPr>
              <p:nvPr/>
            </p:nvSpPr>
            <p:spPr bwMode="auto">
              <a:xfrm>
                <a:off x="2980" y="2425"/>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5" name="Rectangle 144">
                <a:extLst>
                  <a:ext uri="{FF2B5EF4-FFF2-40B4-BE49-F238E27FC236}">
                    <a16:creationId xmlns:a16="http://schemas.microsoft.com/office/drawing/2014/main" id="{96245CE3-5A6C-2641-D042-3869DC934ABF}"/>
                  </a:ext>
                </a:extLst>
              </p:cNvPr>
              <p:cNvSpPr>
                <a:spLocks noChangeArrowheads="1"/>
              </p:cNvSpPr>
              <p:nvPr/>
            </p:nvSpPr>
            <p:spPr bwMode="auto">
              <a:xfrm>
                <a:off x="2980" y="2032"/>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6" name="Rectangle 146">
                <a:extLst>
                  <a:ext uri="{FF2B5EF4-FFF2-40B4-BE49-F238E27FC236}">
                    <a16:creationId xmlns:a16="http://schemas.microsoft.com/office/drawing/2014/main" id="{A393D5F5-A006-79F2-5D9C-51ADFCFF6360}"/>
                  </a:ext>
                </a:extLst>
              </p:cNvPr>
              <p:cNvSpPr>
                <a:spLocks noChangeArrowheads="1"/>
              </p:cNvSpPr>
              <p:nvPr/>
            </p:nvSpPr>
            <p:spPr bwMode="auto">
              <a:xfrm>
                <a:off x="2980" y="1633"/>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7" name="Rectangle 148">
                <a:extLst>
                  <a:ext uri="{FF2B5EF4-FFF2-40B4-BE49-F238E27FC236}">
                    <a16:creationId xmlns:a16="http://schemas.microsoft.com/office/drawing/2014/main" id="{440F193F-C6E7-31FD-D26E-46AED28FB131}"/>
                  </a:ext>
                </a:extLst>
              </p:cNvPr>
              <p:cNvSpPr>
                <a:spLocks noChangeArrowheads="1"/>
              </p:cNvSpPr>
              <p:nvPr/>
            </p:nvSpPr>
            <p:spPr bwMode="auto">
              <a:xfrm>
                <a:off x="2980" y="1239"/>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8" name="Rectangle 150">
                <a:extLst>
                  <a:ext uri="{FF2B5EF4-FFF2-40B4-BE49-F238E27FC236}">
                    <a16:creationId xmlns:a16="http://schemas.microsoft.com/office/drawing/2014/main" id="{F83D5CCB-DB37-CAB7-56A2-11B106A78518}"/>
                  </a:ext>
                </a:extLst>
              </p:cNvPr>
              <p:cNvSpPr>
                <a:spLocks noChangeArrowheads="1"/>
              </p:cNvSpPr>
              <p:nvPr/>
            </p:nvSpPr>
            <p:spPr bwMode="auto">
              <a:xfrm>
                <a:off x="3044" y="84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9" name="Freeform 151">
                <a:extLst>
                  <a:ext uri="{FF2B5EF4-FFF2-40B4-BE49-F238E27FC236}">
                    <a16:creationId xmlns:a16="http://schemas.microsoft.com/office/drawing/2014/main" id="{E9F8ABEA-4C1C-DDF5-E715-E1D63464F639}"/>
                  </a:ext>
                </a:extLst>
              </p:cNvPr>
              <p:cNvSpPr>
                <a:spLocks/>
              </p:cNvSpPr>
              <p:nvPr/>
            </p:nvSpPr>
            <p:spPr bwMode="auto">
              <a:xfrm>
                <a:off x="3147" y="908"/>
                <a:ext cx="2510" cy="1984"/>
              </a:xfrm>
              <a:custGeom>
                <a:avLst/>
                <a:gdLst>
                  <a:gd name="T0" fmla="*/ 0 w 2510"/>
                  <a:gd name="T1" fmla="*/ 1984 h 1984"/>
                  <a:gd name="T2" fmla="*/ 63 w 2510"/>
                  <a:gd name="T3" fmla="*/ 1838 h 1984"/>
                  <a:gd name="T4" fmla="*/ 126 w 2510"/>
                  <a:gd name="T5" fmla="*/ 1566 h 1984"/>
                  <a:gd name="T6" fmla="*/ 188 w 2510"/>
                  <a:gd name="T7" fmla="*/ 1393 h 1984"/>
                  <a:gd name="T8" fmla="*/ 251 w 2510"/>
                  <a:gd name="T9" fmla="*/ 1335 h 1984"/>
                  <a:gd name="T10" fmla="*/ 314 w 2510"/>
                  <a:gd name="T11" fmla="*/ 1324 h 1984"/>
                  <a:gd name="T12" fmla="*/ 377 w 2510"/>
                  <a:gd name="T13" fmla="*/ 1323 h 1984"/>
                  <a:gd name="T14" fmla="*/ 440 w 2510"/>
                  <a:gd name="T15" fmla="*/ 1323 h 1984"/>
                  <a:gd name="T16" fmla="*/ 502 w 2510"/>
                  <a:gd name="T17" fmla="*/ 1323 h 1984"/>
                  <a:gd name="T18" fmla="*/ 565 w 2510"/>
                  <a:gd name="T19" fmla="*/ 1323 h 1984"/>
                  <a:gd name="T20" fmla="*/ 627 w 2510"/>
                  <a:gd name="T21" fmla="*/ 1323 h 1984"/>
                  <a:gd name="T22" fmla="*/ 690 w 2510"/>
                  <a:gd name="T23" fmla="*/ 1323 h 1984"/>
                  <a:gd name="T24" fmla="*/ 753 w 2510"/>
                  <a:gd name="T25" fmla="*/ 1323 h 1984"/>
                  <a:gd name="T26" fmla="*/ 816 w 2510"/>
                  <a:gd name="T27" fmla="*/ 1323 h 1984"/>
                  <a:gd name="T28" fmla="*/ 879 w 2510"/>
                  <a:gd name="T29" fmla="*/ 1323 h 1984"/>
                  <a:gd name="T30" fmla="*/ 941 w 2510"/>
                  <a:gd name="T31" fmla="*/ 1320 h 1984"/>
                  <a:gd name="T32" fmla="*/ 1004 w 2510"/>
                  <a:gd name="T33" fmla="*/ 1299 h 1984"/>
                  <a:gd name="T34" fmla="*/ 1067 w 2510"/>
                  <a:gd name="T35" fmla="*/ 1184 h 1984"/>
                  <a:gd name="T36" fmla="*/ 1129 w 2510"/>
                  <a:gd name="T37" fmla="*/ 836 h 1984"/>
                  <a:gd name="T38" fmla="*/ 1192 w 2510"/>
                  <a:gd name="T39" fmla="*/ 293 h 1984"/>
                  <a:gd name="T40" fmla="*/ 1255 w 2510"/>
                  <a:gd name="T41" fmla="*/ 0 h 1984"/>
                  <a:gd name="T42" fmla="*/ 1318 w 2510"/>
                  <a:gd name="T43" fmla="*/ 293 h 1984"/>
                  <a:gd name="T44" fmla="*/ 1381 w 2510"/>
                  <a:gd name="T45" fmla="*/ 836 h 1984"/>
                  <a:gd name="T46" fmla="*/ 1443 w 2510"/>
                  <a:gd name="T47" fmla="*/ 1184 h 1984"/>
                  <a:gd name="T48" fmla="*/ 1506 w 2510"/>
                  <a:gd name="T49" fmla="*/ 1299 h 1984"/>
                  <a:gd name="T50" fmla="*/ 1568 w 2510"/>
                  <a:gd name="T51" fmla="*/ 1320 h 1984"/>
                  <a:gd name="T52" fmla="*/ 1631 w 2510"/>
                  <a:gd name="T53" fmla="*/ 1323 h 1984"/>
                  <a:gd name="T54" fmla="*/ 1694 w 2510"/>
                  <a:gd name="T55" fmla="*/ 1323 h 1984"/>
                  <a:gd name="T56" fmla="*/ 1757 w 2510"/>
                  <a:gd name="T57" fmla="*/ 1323 h 1984"/>
                  <a:gd name="T58" fmla="*/ 1820 w 2510"/>
                  <a:gd name="T59" fmla="*/ 1323 h 1984"/>
                  <a:gd name="T60" fmla="*/ 1882 w 2510"/>
                  <a:gd name="T61" fmla="*/ 1323 h 1984"/>
                  <a:gd name="T62" fmla="*/ 1945 w 2510"/>
                  <a:gd name="T63" fmla="*/ 1323 h 1984"/>
                  <a:gd name="T64" fmla="*/ 2008 w 2510"/>
                  <a:gd name="T65" fmla="*/ 1323 h 1984"/>
                  <a:gd name="T66" fmla="*/ 2070 w 2510"/>
                  <a:gd name="T67" fmla="*/ 1323 h 1984"/>
                  <a:gd name="T68" fmla="*/ 2133 w 2510"/>
                  <a:gd name="T69" fmla="*/ 1323 h 1984"/>
                  <a:gd name="T70" fmla="*/ 2196 w 2510"/>
                  <a:gd name="T71" fmla="*/ 1324 h 1984"/>
                  <a:gd name="T72" fmla="*/ 2259 w 2510"/>
                  <a:gd name="T73" fmla="*/ 1335 h 1984"/>
                  <a:gd name="T74" fmla="*/ 2322 w 2510"/>
                  <a:gd name="T75" fmla="*/ 1393 h 1984"/>
                  <a:gd name="T76" fmla="*/ 2384 w 2510"/>
                  <a:gd name="T77" fmla="*/ 1566 h 1984"/>
                  <a:gd name="T78" fmla="*/ 2447 w 2510"/>
                  <a:gd name="T79" fmla="*/ 1838 h 1984"/>
                  <a:gd name="T80" fmla="*/ 2510 w 2510"/>
                  <a:gd name="T81" fmla="*/ 1984 h 1984"/>
                  <a:gd name="T82" fmla="*/ 2510 w 2510"/>
                  <a:gd name="T83" fmla="*/ 1984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0" h="1984">
                    <a:moveTo>
                      <a:pt x="0" y="1984"/>
                    </a:moveTo>
                    <a:lnTo>
                      <a:pt x="63" y="1838"/>
                    </a:lnTo>
                    <a:lnTo>
                      <a:pt x="126" y="1566"/>
                    </a:lnTo>
                    <a:lnTo>
                      <a:pt x="188" y="1393"/>
                    </a:lnTo>
                    <a:lnTo>
                      <a:pt x="251" y="1335"/>
                    </a:lnTo>
                    <a:lnTo>
                      <a:pt x="314" y="1324"/>
                    </a:lnTo>
                    <a:lnTo>
                      <a:pt x="377" y="1323"/>
                    </a:lnTo>
                    <a:lnTo>
                      <a:pt x="440" y="1323"/>
                    </a:lnTo>
                    <a:lnTo>
                      <a:pt x="502" y="1323"/>
                    </a:lnTo>
                    <a:lnTo>
                      <a:pt x="565" y="1323"/>
                    </a:lnTo>
                    <a:lnTo>
                      <a:pt x="627" y="1323"/>
                    </a:lnTo>
                    <a:lnTo>
                      <a:pt x="690" y="1323"/>
                    </a:lnTo>
                    <a:lnTo>
                      <a:pt x="753" y="1323"/>
                    </a:lnTo>
                    <a:lnTo>
                      <a:pt x="816" y="1323"/>
                    </a:lnTo>
                    <a:lnTo>
                      <a:pt x="879" y="1323"/>
                    </a:lnTo>
                    <a:lnTo>
                      <a:pt x="941" y="1320"/>
                    </a:lnTo>
                    <a:lnTo>
                      <a:pt x="1004" y="1299"/>
                    </a:lnTo>
                    <a:lnTo>
                      <a:pt x="1067" y="1184"/>
                    </a:lnTo>
                    <a:lnTo>
                      <a:pt x="1129" y="836"/>
                    </a:lnTo>
                    <a:lnTo>
                      <a:pt x="1192" y="293"/>
                    </a:lnTo>
                    <a:lnTo>
                      <a:pt x="1255" y="0"/>
                    </a:lnTo>
                    <a:lnTo>
                      <a:pt x="1318" y="293"/>
                    </a:lnTo>
                    <a:lnTo>
                      <a:pt x="1381" y="836"/>
                    </a:lnTo>
                    <a:lnTo>
                      <a:pt x="1443" y="1184"/>
                    </a:lnTo>
                    <a:lnTo>
                      <a:pt x="1506" y="1299"/>
                    </a:lnTo>
                    <a:lnTo>
                      <a:pt x="1568" y="1320"/>
                    </a:lnTo>
                    <a:lnTo>
                      <a:pt x="1631" y="1323"/>
                    </a:lnTo>
                    <a:lnTo>
                      <a:pt x="1694" y="1323"/>
                    </a:lnTo>
                    <a:lnTo>
                      <a:pt x="1757" y="1323"/>
                    </a:lnTo>
                    <a:lnTo>
                      <a:pt x="1820" y="1323"/>
                    </a:lnTo>
                    <a:lnTo>
                      <a:pt x="1882" y="1323"/>
                    </a:lnTo>
                    <a:lnTo>
                      <a:pt x="1945" y="1323"/>
                    </a:lnTo>
                    <a:lnTo>
                      <a:pt x="2008" y="1323"/>
                    </a:lnTo>
                    <a:lnTo>
                      <a:pt x="2070" y="1323"/>
                    </a:lnTo>
                    <a:lnTo>
                      <a:pt x="2133" y="1323"/>
                    </a:lnTo>
                    <a:lnTo>
                      <a:pt x="2196" y="1324"/>
                    </a:lnTo>
                    <a:lnTo>
                      <a:pt x="2259" y="1335"/>
                    </a:lnTo>
                    <a:lnTo>
                      <a:pt x="2322" y="1393"/>
                    </a:lnTo>
                    <a:lnTo>
                      <a:pt x="2384" y="1566"/>
                    </a:lnTo>
                    <a:lnTo>
                      <a:pt x="2447" y="1838"/>
                    </a:lnTo>
                    <a:lnTo>
                      <a:pt x="2510" y="1984"/>
                    </a:lnTo>
                    <a:lnTo>
                      <a:pt x="2510" y="1984"/>
                    </a:lnTo>
                  </a:path>
                </a:pathLst>
              </a:custGeom>
              <a:noFill/>
              <a:ln w="285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0" name="Freeform 152">
                <a:extLst>
                  <a:ext uri="{FF2B5EF4-FFF2-40B4-BE49-F238E27FC236}">
                    <a16:creationId xmlns:a16="http://schemas.microsoft.com/office/drawing/2014/main" id="{E704E2B2-2E6F-2BAA-96BA-206FB8D8347C}"/>
                  </a:ext>
                </a:extLst>
              </p:cNvPr>
              <p:cNvSpPr>
                <a:spLocks/>
              </p:cNvSpPr>
              <p:nvPr/>
            </p:nvSpPr>
            <p:spPr bwMode="auto">
              <a:xfrm>
                <a:off x="3147" y="908"/>
                <a:ext cx="2510" cy="1984"/>
              </a:xfrm>
              <a:custGeom>
                <a:avLst/>
                <a:gdLst>
                  <a:gd name="T0" fmla="*/ 0 w 2510"/>
                  <a:gd name="T1" fmla="*/ 1984 h 1984"/>
                  <a:gd name="T2" fmla="*/ 63 w 2510"/>
                  <a:gd name="T3" fmla="*/ 1944 h 1984"/>
                  <a:gd name="T4" fmla="*/ 126 w 2510"/>
                  <a:gd name="T5" fmla="*/ 1838 h 1984"/>
                  <a:gd name="T6" fmla="*/ 188 w 2510"/>
                  <a:gd name="T7" fmla="*/ 1699 h 1984"/>
                  <a:gd name="T8" fmla="*/ 251 w 2510"/>
                  <a:gd name="T9" fmla="*/ 1566 h 1984"/>
                  <a:gd name="T10" fmla="*/ 314 w 2510"/>
                  <a:gd name="T11" fmla="*/ 1462 h 1984"/>
                  <a:gd name="T12" fmla="*/ 377 w 2510"/>
                  <a:gd name="T13" fmla="*/ 1393 h 1984"/>
                  <a:gd name="T14" fmla="*/ 440 w 2510"/>
                  <a:gd name="T15" fmla="*/ 1354 h 1984"/>
                  <a:gd name="T16" fmla="*/ 502 w 2510"/>
                  <a:gd name="T17" fmla="*/ 1335 h 1984"/>
                  <a:gd name="T18" fmla="*/ 565 w 2510"/>
                  <a:gd name="T19" fmla="*/ 1326 h 1984"/>
                  <a:gd name="T20" fmla="*/ 627 w 2510"/>
                  <a:gd name="T21" fmla="*/ 1322 h 1984"/>
                  <a:gd name="T22" fmla="*/ 690 w 2510"/>
                  <a:gd name="T23" fmla="*/ 1315 h 1984"/>
                  <a:gd name="T24" fmla="*/ 753 w 2510"/>
                  <a:gd name="T25" fmla="*/ 1299 h 1984"/>
                  <a:gd name="T26" fmla="*/ 816 w 2510"/>
                  <a:gd name="T27" fmla="*/ 1261 h 1984"/>
                  <a:gd name="T28" fmla="*/ 879 w 2510"/>
                  <a:gd name="T29" fmla="*/ 1184 h 1984"/>
                  <a:gd name="T30" fmla="*/ 941 w 2510"/>
                  <a:gd name="T31" fmla="*/ 1046 h 1984"/>
                  <a:gd name="T32" fmla="*/ 1004 w 2510"/>
                  <a:gd name="T33" fmla="*/ 836 h 1984"/>
                  <a:gd name="T34" fmla="*/ 1067 w 2510"/>
                  <a:gd name="T35" fmla="*/ 569 h 1984"/>
                  <a:gd name="T36" fmla="*/ 1129 w 2510"/>
                  <a:gd name="T37" fmla="*/ 293 h 1984"/>
                  <a:gd name="T38" fmla="*/ 1192 w 2510"/>
                  <a:gd name="T39" fmla="*/ 81 h 1984"/>
                  <a:gd name="T40" fmla="*/ 1255 w 2510"/>
                  <a:gd name="T41" fmla="*/ 0 h 1984"/>
                  <a:gd name="T42" fmla="*/ 1318 w 2510"/>
                  <a:gd name="T43" fmla="*/ 81 h 1984"/>
                  <a:gd name="T44" fmla="*/ 1381 w 2510"/>
                  <a:gd name="T45" fmla="*/ 293 h 1984"/>
                  <a:gd name="T46" fmla="*/ 1443 w 2510"/>
                  <a:gd name="T47" fmla="*/ 569 h 1984"/>
                  <a:gd name="T48" fmla="*/ 1506 w 2510"/>
                  <a:gd name="T49" fmla="*/ 836 h 1984"/>
                  <a:gd name="T50" fmla="*/ 1568 w 2510"/>
                  <a:gd name="T51" fmla="*/ 1046 h 1984"/>
                  <a:gd name="T52" fmla="*/ 1631 w 2510"/>
                  <a:gd name="T53" fmla="*/ 1184 h 1984"/>
                  <a:gd name="T54" fmla="*/ 1694 w 2510"/>
                  <a:gd name="T55" fmla="*/ 1261 h 1984"/>
                  <a:gd name="T56" fmla="*/ 1757 w 2510"/>
                  <a:gd name="T57" fmla="*/ 1299 h 1984"/>
                  <a:gd name="T58" fmla="*/ 1820 w 2510"/>
                  <a:gd name="T59" fmla="*/ 1315 h 1984"/>
                  <a:gd name="T60" fmla="*/ 1882 w 2510"/>
                  <a:gd name="T61" fmla="*/ 1322 h 1984"/>
                  <a:gd name="T62" fmla="*/ 1945 w 2510"/>
                  <a:gd name="T63" fmla="*/ 1326 h 1984"/>
                  <a:gd name="T64" fmla="*/ 2008 w 2510"/>
                  <a:gd name="T65" fmla="*/ 1335 h 1984"/>
                  <a:gd name="T66" fmla="*/ 2070 w 2510"/>
                  <a:gd name="T67" fmla="*/ 1354 h 1984"/>
                  <a:gd name="T68" fmla="*/ 2133 w 2510"/>
                  <a:gd name="T69" fmla="*/ 1393 h 1984"/>
                  <a:gd name="T70" fmla="*/ 2196 w 2510"/>
                  <a:gd name="T71" fmla="*/ 1462 h 1984"/>
                  <a:gd name="T72" fmla="*/ 2259 w 2510"/>
                  <a:gd name="T73" fmla="*/ 1566 h 1984"/>
                  <a:gd name="T74" fmla="*/ 2322 w 2510"/>
                  <a:gd name="T75" fmla="*/ 1699 h 1984"/>
                  <a:gd name="T76" fmla="*/ 2384 w 2510"/>
                  <a:gd name="T77" fmla="*/ 1838 h 1984"/>
                  <a:gd name="T78" fmla="*/ 2447 w 2510"/>
                  <a:gd name="T79" fmla="*/ 1944 h 1984"/>
                  <a:gd name="T80" fmla="*/ 2510 w 2510"/>
                  <a:gd name="T81" fmla="*/ 1984 h 1984"/>
                  <a:gd name="T82" fmla="*/ 2510 w 2510"/>
                  <a:gd name="T83" fmla="*/ 1984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0" h="1984">
                    <a:moveTo>
                      <a:pt x="0" y="1984"/>
                    </a:moveTo>
                    <a:lnTo>
                      <a:pt x="63" y="1944"/>
                    </a:lnTo>
                    <a:lnTo>
                      <a:pt x="126" y="1838"/>
                    </a:lnTo>
                    <a:lnTo>
                      <a:pt x="188" y="1699"/>
                    </a:lnTo>
                    <a:lnTo>
                      <a:pt x="251" y="1566"/>
                    </a:lnTo>
                    <a:lnTo>
                      <a:pt x="314" y="1462"/>
                    </a:lnTo>
                    <a:lnTo>
                      <a:pt x="377" y="1393"/>
                    </a:lnTo>
                    <a:lnTo>
                      <a:pt x="440" y="1354"/>
                    </a:lnTo>
                    <a:lnTo>
                      <a:pt x="502" y="1335"/>
                    </a:lnTo>
                    <a:lnTo>
                      <a:pt x="565" y="1326"/>
                    </a:lnTo>
                    <a:lnTo>
                      <a:pt x="627" y="1322"/>
                    </a:lnTo>
                    <a:lnTo>
                      <a:pt x="690" y="1315"/>
                    </a:lnTo>
                    <a:lnTo>
                      <a:pt x="753" y="1299"/>
                    </a:lnTo>
                    <a:lnTo>
                      <a:pt x="816" y="1261"/>
                    </a:lnTo>
                    <a:lnTo>
                      <a:pt x="879" y="1184"/>
                    </a:lnTo>
                    <a:lnTo>
                      <a:pt x="941" y="1046"/>
                    </a:lnTo>
                    <a:lnTo>
                      <a:pt x="1004" y="836"/>
                    </a:lnTo>
                    <a:lnTo>
                      <a:pt x="1067" y="569"/>
                    </a:lnTo>
                    <a:lnTo>
                      <a:pt x="1129" y="293"/>
                    </a:lnTo>
                    <a:lnTo>
                      <a:pt x="1192" y="81"/>
                    </a:lnTo>
                    <a:lnTo>
                      <a:pt x="1255" y="0"/>
                    </a:lnTo>
                    <a:lnTo>
                      <a:pt x="1318" y="81"/>
                    </a:lnTo>
                    <a:lnTo>
                      <a:pt x="1381" y="293"/>
                    </a:lnTo>
                    <a:lnTo>
                      <a:pt x="1443" y="569"/>
                    </a:lnTo>
                    <a:lnTo>
                      <a:pt x="1506" y="836"/>
                    </a:lnTo>
                    <a:lnTo>
                      <a:pt x="1568" y="1046"/>
                    </a:lnTo>
                    <a:lnTo>
                      <a:pt x="1631" y="1184"/>
                    </a:lnTo>
                    <a:lnTo>
                      <a:pt x="1694" y="1261"/>
                    </a:lnTo>
                    <a:lnTo>
                      <a:pt x="1757" y="1299"/>
                    </a:lnTo>
                    <a:lnTo>
                      <a:pt x="1820" y="1315"/>
                    </a:lnTo>
                    <a:lnTo>
                      <a:pt x="1882" y="1322"/>
                    </a:lnTo>
                    <a:lnTo>
                      <a:pt x="1945" y="1326"/>
                    </a:lnTo>
                    <a:lnTo>
                      <a:pt x="2008" y="1335"/>
                    </a:lnTo>
                    <a:lnTo>
                      <a:pt x="2070" y="1354"/>
                    </a:lnTo>
                    <a:lnTo>
                      <a:pt x="2133" y="1393"/>
                    </a:lnTo>
                    <a:lnTo>
                      <a:pt x="2196" y="1462"/>
                    </a:lnTo>
                    <a:lnTo>
                      <a:pt x="2259" y="1566"/>
                    </a:lnTo>
                    <a:lnTo>
                      <a:pt x="2322" y="1699"/>
                    </a:lnTo>
                    <a:lnTo>
                      <a:pt x="2384" y="1838"/>
                    </a:lnTo>
                    <a:lnTo>
                      <a:pt x="2447" y="1944"/>
                    </a:lnTo>
                    <a:lnTo>
                      <a:pt x="2510" y="1984"/>
                    </a:lnTo>
                    <a:lnTo>
                      <a:pt x="2510" y="1984"/>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1" name="Freeform 153">
                <a:extLst>
                  <a:ext uri="{FF2B5EF4-FFF2-40B4-BE49-F238E27FC236}">
                    <a16:creationId xmlns:a16="http://schemas.microsoft.com/office/drawing/2014/main" id="{AEBD0002-CA04-F18E-7D34-FEEBBBF08B96}"/>
                  </a:ext>
                </a:extLst>
              </p:cNvPr>
              <p:cNvSpPr>
                <a:spLocks/>
              </p:cNvSpPr>
              <p:nvPr/>
            </p:nvSpPr>
            <p:spPr bwMode="auto">
              <a:xfrm>
                <a:off x="3147" y="908"/>
                <a:ext cx="2510" cy="1984"/>
              </a:xfrm>
              <a:custGeom>
                <a:avLst/>
                <a:gdLst>
                  <a:gd name="T0" fmla="*/ 0 w 2510"/>
                  <a:gd name="T1" fmla="*/ 1984 h 1984"/>
                  <a:gd name="T2" fmla="*/ 63 w 2510"/>
                  <a:gd name="T3" fmla="*/ 1966 h 1984"/>
                  <a:gd name="T4" fmla="*/ 126 w 2510"/>
                  <a:gd name="T5" fmla="*/ 1915 h 1984"/>
                  <a:gd name="T6" fmla="*/ 188 w 2510"/>
                  <a:gd name="T7" fmla="*/ 1838 h 1984"/>
                  <a:gd name="T8" fmla="*/ 251 w 2510"/>
                  <a:gd name="T9" fmla="*/ 1746 h 1984"/>
                  <a:gd name="T10" fmla="*/ 314 w 2510"/>
                  <a:gd name="T11" fmla="*/ 1651 h 1984"/>
                  <a:gd name="T12" fmla="*/ 377 w 2510"/>
                  <a:gd name="T13" fmla="*/ 1560 h 1984"/>
                  <a:gd name="T14" fmla="*/ 440 w 2510"/>
                  <a:gd name="T15" fmla="*/ 1480 h 1984"/>
                  <a:gd name="T16" fmla="*/ 502 w 2510"/>
                  <a:gd name="T17" fmla="*/ 1410 h 1984"/>
                  <a:gd name="T18" fmla="*/ 565 w 2510"/>
                  <a:gd name="T19" fmla="*/ 1347 h 1984"/>
                  <a:gd name="T20" fmla="*/ 627 w 2510"/>
                  <a:gd name="T21" fmla="*/ 1282 h 1984"/>
                  <a:gd name="T22" fmla="*/ 690 w 2510"/>
                  <a:gd name="T23" fmla="*/ 1206 h 1984"/>
                  <a:gd name="T24" fmla="*/ 753 w 2510"/>
                  <a:gd name="T25" fmla="*/ 1111 h 1984"/>
                  <a:gd name="T26" fmla="*/ 816 w 2510"/>
                  <a:gd name="T27" fmla="*/ 990 h 1984"/>
                  <a:gd name="T28" fmla="*/ 879 w 2510"/>
                  <a:gd name="T29" fmla="*/ 839 h 1984"/>
                  <a:gd name="T30" fmla="*/ 941 w 2510"/>
                  <a:gd name="T31" fmla="*/ 664 h 1984"/>
                  <a:gd name="T32" fmla="*/ 1004 w 2510"/>
                  <a:gd name="T33" fmla="*/ 476 h 1984"/>
                  <a:gd name="T34" fmla="*/ 1067 w 2510"/>
                  <a:gd name="T35" fmla="*/ 293 h 1984"/>
                  <a:gd name="T36" fmla="*/ 1129 w 2510"/>
                  <a:gd name="T37" fmla="*/ 139 h 1984"/>
                  <a:gd name="T38" fmla="*/ 1192 w 2510"/>
                  <a:gd name="T39" fmla="*/ 37 h 1984"/>
                  <a:gd name="T40" fmla="*/ 1255 w 2510"/>
                  <a:gd name="T41" fmla="*/ 0 h 1984"/>
                  <a:gd name="T42" fmla="*/ 1318 w 2510"/>
                  <a:gd name="T43" fmla="*/ 37 h 1984"/>
                  <a:gd name="T44" fmla="*/ 1381 w 2510"/>
                  <a:gd name="T45" fmla="*/ 139 h 1984"/>
                  <a:gd name="T46" fmla="*/ 1443 w 2510"/>
                  <a:gd name="T47" fmla="*/ 293 h 1984"/>
                  <a:gd name="T48" fmla="*/ 1506 w 2510"/>
                  <a:gd name="T49" fmla="*/ 476 h 1984"/>
                  <a:gd name="T50" fmla="*/ 1568 w 2510"/>
                  <a:gd name="T51" fmla="*/ 664 h 1984"/>
                  <a:gd name="T52" fmla="*/ 1631 w 2510"/>
                  <a:gd name="T53" fmla="*/ 839 h 1984"/>
                  <a:gd name="T54" fmla="*/ 1694 w 2510"/>
                  <a:gd name="T55" fmla="*/ 990 h 1984"/>
                  <a:gd name="T56" fmla="*/ 1757 w 2510"/>
                  <a:gd name="T57" fmla="*/ 1111 h 1984"/>
                  <a:gd name="T58" fmla="*/ 1820 w 2510"/>
                  <a:gd name="T59" fmla="*/ 1206 h 1984"/>
                  <a:gd name="T60" fmla="*/ 1882 w 2510"/>
                  <a:gd name="T61" fmla="*/ 1282 h 1984"/>
                  <a:gd name="T62" fmla="*/ 1945 w 2510"/>
                  <a:gd name="T63" fmla="*/ 1347 h 1984"/>
                  <a:gd name="T64" fmla="*/ 2008 w 2510"/>
                  <a:gd name="T65" fmla="*/ 1410 h 1984"/>
                  <a:gd name="T66" fmla="*/ 2070 w 2510"/>
                  <a:gd name="T67" fmla="*/ 1480 h 1984"/>
                  <a:gd name="T68" fmla="*/ 2133 w 2510"/>
                  <a:gd name="T69" fmla="*/ 1560 h 1984"/>
                  <a:gd name="T70" fmla="*/ 2196 w 2510"/>
                  <a:gd name="T71" fmla="*/ 1651 h 1984"/>
                  <a:gd name="T72" fmla="*/ 2259 w 2510"/>
                  <a:gd name="T73" fmla="*/ 1746 h 1984"/>
                  <a:gd name="T74" fmla="*/ 2322 w 2510"/>
                  <a:gd name="T75" fmla="*/ 1838 h 1984"/>
                  <a:gd name="T76" fmla="*/ 2384 w 2510"/>
                  <a:gd name="T77" fmla="*/ 1915 h 1984"/>
                  <a:gd name="T78" fmla="*/ 2447 w 2510"/>
                  <a:gd name="T79" fmla="*/ 1966 h 1984"/>
                  <a:gd name="T80" fmla="*/ 2510 w 2510"/>
                  <a:gd name="T81" fmla="*/ 1984 h 1984"/>
                  <a:gd name="T82" fmla="*/ 2510 w 2510"/>
                  <a:gd name="T83" fmla="*/ 1984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0" h="1984">
                    <a:moveTo>
                      <a:pt x="0" y="1984"/>
                    </a:moveTo>
                    <a:lnTo>
                      <a:pt x="63" y="1966"/>
                    </a:lnTo>
                    <a:lnTo>
                      <a:pt x="126" y="1915"/>
                    </a:lnTo>
                    <a:lnTo>
                      <a:pt x="188" y="1838"/>
                    </a:lnTo>
                    <a:lnTo>
                      <a:pt x="251" y="1746"/>
                    </a:lnTo>
                    <a:lnTo>
                      <a:pt x="314" y="1651"/>
                    </a:lnTo>
                    <a:lnTo>
                      <a:pt x="377" y="1560"/>
                    </a:lnTo>
                    <a:lnTo>
                      <a:pt x="440" y="1480"/>
                    </a:lnTo>
                    <a:lnTo>
                      <a:pt x="502" y="1410"/>
                    </a:lnTo>
                    <a:lnTo>
                      <a:pt x="565" y="1347"/>
                    </a:lnTo>
                    <a:lnTo>
                      <a:pt x="627" y="1282"/>
                    </a:lnTo>
                    <a:lnTo>
                      <a:pt x="690" y="1206"/>
                    </a:lnTo>
                    <a:lnTo>
                      <a:pt x="753" y="1111"/>
                    </a:lnTo>
                    <a:lnTo>
                      <a:pt x="816" y="990"/>
                    </a:lnTo>
                    <a:lnTo>
                      <a:pt x="879" y="839"/>
                    </a:lnTo>
                    <a:lnTo>
                      <a:pt x="941" y="664"/>
                    </a:lnTo>
                    <a:lnTo>
                      <a:pt x="1004" y="476"/>
                    </a:lnTo>
                    <a:lnTo>
                      <a:pt x="1067" y="293"/>
                    </a:lnTo>
                    <a:lnTo>
                      <a:pt x="1129" y="139"/>
                    </a:lnTo>
                    <a:lnTo>
                      <a:pt x="1192" y="37"/>
                    </a:lnTo>
                    <a:lnTo>
                      <a:pt x="1255" y="0"/>
                    </a:lnTo>
                    <a:lnTo>
                      <a:pt x="1318" y="37"/>
                    </a:lnTo>
                    <a:lnTo>
                      <a:pt x="1381" y="139"/>
                    </a:lnTo>
                    <a:lnTo>
                      <a:pt x="1443" y="293"/>
                    </a:lnTo>
                    <a:lnTo>
                      <a:pt x="1506" y="476"/>
                    </a:lnTo>
                    <a:lnTo>
                      <a:pt x="1568" y="664"/>
                    </a:lnTo>
                    <a:lnTo>
                      <a:pt x="1631" y="839"/>
                    </a:lnTo>
                    <a:lnTo>
                      <a:pt x="1694" y="990"/>
                    </a:lnTo>
                    <a:lnTo>
                      <a:pt x="1757" y="1111"/>
                    </a:lnTo>
                    <a:lnTo>
                      <a:pt x="1820" y="1206"/>
                    </a:lnTo>
                    <a:lnTo>
                      <a:pt x="1882" y="1282"/>
                    </a:lnTo>
                    <a:lnTo>
                      <a:pt x="1945" y="1347"/>
                    </a:lnTo>
                    <a:lnTo>
                      <a:pt x="2008" y="1410"/>
                    </a:lnTo>
                    <a:lnTo>
                      <a:pt x="2070" y="1480"/>
                    </a:lnTo>
                    <a:lnTo>
                      <a:pt x="2133" y="1560"/>
                    </a:lnTo>
                    <a:lnTo>
                      <a:pt x="2196" y="1651"/>
                    </a:lnTo>
                    <a:lnTo>
                      <a:pt x="2259" y="1746"/>
                    </a:lnTo>
                    <a:lnTo>
                      <a:pt x="2322" y="1838"/>
                    </a:lnTo>
                    <a:lnTo>
                      <a:pt x="2384" y="1915"/>
                    </a:lnTo>
                    <a:lnTo>
                      <a:pt x="2447" y="1966"/>
                    </a:lnTo>
                    <a:lnTo>
                      <a:pt x="2510" y="1984"/>
                    </a:lnTo>
                    <a:lnTo>
                      <a:pt x="2510" y="1984"/>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E6DED66A-88D3-8981-8288-99EF01262900}"/>
                    </a:ext>
                  </a:extLst>
                </p:cNvPr>
                <p:cNvSpPr txBox="1"/>
                <p:nvPr/>
              </p:nvSpPr>
              <p:spPr>
                <a:xfrm>
                  <a:off x="6941800" y="4841996"/>
                  <a:ext cx="378276" cy="360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142" name="TextBox 141">
                  <a:extLst>
                    <a:ext uri="{FF2B5EF4-FFF2-40B4-BE49-F238E27FC236}">
                      <a16:creationId xmlns:a16="http://schemas.microsoft.com/office/drawing/2014/main" id="{E6DED66A-88D3-8981-8288-99EF01262900}"/>
                    </a:ext>
                  </a:extLst>
                </p:cNvPr>
                <p:cNvSpPr txBox="1">
                  <a:spLocks noRot="1" noChangeAspect="1" noMove="1" noResize="1" noEditPoints="1" noAdjustHandles="1" noChangeArrowheads="1" noChangeShapeType="1" noTextEdit="1"/>
                </p:cNvSpPr>
                <p:nvPr/>
              </p:nvSpPr>
              <p:spPr>
                <a:xfrm>
                  <a:off x="6941800" y="4841996"/>
                  <a:ext cx="378276" cy="360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D17E8A07-15FD-EDD8-B499-EA5FAF6C09E0}"/>
                    </a:ext>
                  </a:extLst>
                </p:cNvPr>
                <p:cNvSpPr txBox="1"/>
                <p:nvPr/>
              </p:nvSpPr>
              <p:spPr>
                <a:xfrm>
                  <a:off x="8039023" y="1508179"/>
                  <a:ext cx="937660" cy="8646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=0.1</m:t>
                        </m:r>
                      </m:oMath>
                      <m:oMath xmlns:m="http://schemas.openxmlformats.org/officeDocument/2006/math">
                        <m:r>
                          <a:rPr lang="en-US" sz="1400" i="1">
                            <a:latin typeface="Cambria Math" panose="02040503050406030204" pitchFamily="18" charset="0"/>
                          </a:rPr>
                          <m:t>𝜃</m:t>
                        </m:r>
                        <m:r>
                          <a:rPr lang="en-US" sz="1400" i="1">
                            <a:latin typeface="Cambria Math" panose="02040503050406030204" pitchFamily="18" charset="0"/>
                          </a:rPr>
                          <m:t>=0.2</m:t>
                        </m:r>
                      </m:oMath>
                      <m:oMath xmlns:m="http://schemas.openxmlformats.org/officeDocument/2006/math">
                        <m:r>
                          <a:rPr lang="en-US" sz="1400" i="1">
                            <a:latin typeface="Cambria Math" panose="02040503050406030204" pitchFamily="18" charset="0"/>
                          </a:rPr>
                          <m:t>𝜃</m:t>
                        </m:r>
                        <m:r>
                          <a:rPr lang="en-US" sz="1400" i="1">
                            <a:latin typeface="Cambria Math" panose="02040503050406030204" pitchFamily="18" charset="0"/>
                          </a:rPr>
                          <m:t>=0.3</m:t>
                        </m:r>
                      </m:oMath>
                    </m:oMathPara>
                  </a14:m>
                  <a:endParaRPr lang="en-US" sz="1400" dirty="0"/>
                </a:p>
              </p:txBody>
            </p:sp>
          </mc:Choice>
          <mc:Fallback xmlns="">
            <p:sp>
              <p:nvSpPr>
                <p:cNvPr id="143" name="TextBox 142">
                  <a:extLst>
                    <a:ext uri="{FF2B5EF4-FFF2-40B4-BE49-F238E27FC236}">
                      <a16:creationId xmlns:a16="http://schemas.microsoft.com/office/drawing/2014/main" id="{D17E8A07-15FD-EDD8-B499-EA5FAF6C09E0}"/>
                    </a:ext>
                  </a:extLst>
                </p:cNvPr>
                <p:cNvSpPr txBox="1">
                  <a:spLocks noRot="1" noChangeAspect="1" noMove="1" noResize="1" noEditPoints="1" noAdjustHandles="1" noChangeArrowheads="1" noChangeShapeType="1" noTextEdit="1"/>
                </p:cNvSpPr>
                <p:nvPr/>
              </p:nvSpPr>
              <p:spPr>
                <a:xfrm>
                  <a:off x="8039023" y="1508179"/>
                  <a:ext cx="937660" cy="864633"/>
                </a:xfrm>
                <a:prstGeom prst="rect">
                  <a:avLst/>
                </a:prstGeom>
                <a:blipFill>
                  <a:blip r:embed="rId5"/>
                  <a:stretch>
                    <a:fillRect/>
                  </a:stretch>
                </a:blipFill>
              </p:spPr>
              <p:txBody>
                <a:bodyPr/>
                <a:lstStyle/>
                <a:p>
                  <a:r>
                    <a:rPr lang="en-US">
                      <a:noFill/>
                    </a:rPr>
                    <a:t> </a:t>
                  </a:r>
                </a:p>
              </p:txBody>
            </p:sp>
          </mc:Fallback>
        </mc:AlternateContent>
        <p:cxnSp>
          <p:nvCxnSpPr>
            <p:cNvPr id="144" name="Straight Connector 143">
              <a:extLst>
                <a:ext uri="{FF2B5EF4-FFF2-40B4-BE49-F238E27FC236}">
                  <a16:creationId xmlns:a16="http://schemas.microsoft.com/office/drawing/2014/main" id="{1B780D99-42C6-49E2-D75C-7960065EFF5A}"/>
                </a:ext>
              </a:extLst>
            </p:cNvPr>
            <p:cNvCxnSpPr>
              <a:cxnSpLocks/>
            </p:cNvCxnSpPr>
            <p:nvPr/>
          </p:nvCxnSpPr>
          <p:spPr>
            <a:xfrm>
              <a:off x="7763384" y="1679655"/>
              <a:ext cx="3054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5C85032-C9A0-9B0D-DAD9-B1CDEF7A6901}"/>
                </a:ext>
              </a:extLst>
            </p:cNvPr>
            <p:cNvCxnSpPr>
              <a:cxnSpLocks/>
            </p:cNvCxnSpPr>
            <p:nvPr/>
          </p:nvCxnSpPr>
          <p:spPr>
            <a:xfrm>
              <a:off x="7763384" y="1956747"/>
              <a:ext cx="305449"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4AEB5F4-FD08-B643-E758-F69E10F10D21}"/>
                </a:ext>
              </a:extLst>
            </p:cNvPr>
            <p:cNvCxnSpPr>
              <a:cxnSpLocks/>
            </p:cNvCxnSpPr>
            <p:nvPr/>
          </p:nvCxnSpPr>
          <p:spPr>
            <a:xfrm>
              <a:off x="7763384" y="2233839"/>
              <a:ext cx="305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20FEE654-E3BD-6B79-4207-0296AEC4BA6C}"/>
                </a:ext>
              </a:extLst>
            </p:cNvPr>
            <p:cNvSpPr/>
            <p:nvPr/>
          </p:nvSpPr>
          <p:spPr>
            <a:xfrm>
              <a:off x="7607809" y="1521117"/>
              <a:ext cx="1373187" cy="8604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5128D2BE-5E37-0A91-8A37-03E7E0E21DBD}"/>
                    </a:ext>
                  </a:extLst>
                </p:cNvPr>
                <p:cNvSpPr txBox="1"/>
                <p:nvPr/>
              </p:nvSpPr>
              <p:spPr>
                <a:xfrm>
                  <a:off x="4584300" y="2763834"/>
                  <a:ext cx="381129" cy="360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𝑦</m:t>
                            </m:r>
                          </m:e>
                        </m:acc>
                      </m:oMath>
                    </m:oMathPara>
                  </a14:m>
                  <a:endParaRPr lang="en-US" sz="1400" dirty="0"/>
                </a:p>
              </p:txBody>
            </p:sp>
          </mc:Choice>
          <mc:Fallback xmlns="">
            <p:sp>
              <p:nvSpPr>
                <p:cNvPr id="148" name="TextBox 147">
                  <a:extLst>
                    <a:ext uri="{FF2B5EF4-FFF2-40B4-BE49-F238E27FC236}">
                      <a16:creationId xmlns:a16="http://schemas.microsoft.com/office/drawing/2014/main" id="{5128D2BE-5E37-0A91-8A37-03E7E0E21DBD}"/>
                    </a:ext>
                  </a:extLst>
                </p:cNvPr>
                <p:cNvSpPr txBox="1">
                  <a:spLocks noRot="1" noChangeAspect="1" noMove="1" noResize="1" noEditPoints="1" noAdjustHandles="1" noChangeArrowheads="1" noChangeShapeType="1" noTextEdit="1"/>
                </p:cNvSpPr>
                <p:nvPr/>
              </p:nvSpPr>
              <p:spPr>
                <a:xfrm>
                  <a:off x="4584300" y="2763834"/>
                  <a:ext cx="381129" cy="360264"/>
                </a:xfrm>
                <a:prstGeom prst="rect">
                  <a:avLst/>
                </a:prstGeom>
                <a:blipFill>
                  <a:blip r:embed="rId6"/>
                  <a:stretch>
                    <a:fillRect r="-5660"/>
                  </a:stretch>
                </a:blipFill>
              </p:spPr>
              <p:txBody>
                <a:bodyPr/>
                <a:lstStyle/>
                <a:p>
                  <a:r>
                    <a:rPr lang="en-US">
                      <a:noFill/>
                    </a:rPr>
                    <a:t> </a:t>
                  </a:r>
                </a:p>
              </p:txBody>
            </p:sp>
          </mc:Fallback>
        </mc:AlternateContent>
      </p:grpSp>
    </p:spTree>
    <p:extLst>
      <p:ext uri="{BB962C8B-B14F-4D97-AF65-F5344CB8AC3E}">
        <p14:creationId xmlns:p14="http://schemas.microsoft.com/office/powerpoint/2010/main" val="3747205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0C34B97-C8F3-3D4A-1E72-EEB5C782E1E1}"/>
                  </a:ext>
                </a:extLst>
              </p:cNvPr>
              <p:cNvSpPr>
                <a:spLocks noGrp="1"/>
              </p:cNvSpPr>
              <p:nvPr>
                <p:ph type="body" sz="quarter" idx="10"/>
              </p:nvPr>
            </p:nvSpPr>
            <p:spPr/>
            <p:txBody>
              <a:bodyPr/>
              <a:lstStyle/>
              <a:p>
                <a:pPr lvl="1"/>
                <a:r>
                  <a:rPr lang="en-US" dirty="0"/>
                  <a:t>the function stays constant when </a:t>
                </a:r>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rPr>
                      <m:t>≤0.4</m:t>
                    </m:r>
                  </m:oMath>
                </a14:m>
                <a:r>
                  <a:rPr lang="en-US" dirty="0"/>
                  <a:t> and monotonically increases when </a:t>
                </a:r>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rPr>
                      <m:t>≥0.4</m:t>
                    </m:r>
                  </m:oMath>
                </a14:m>
                <a:r>
                  <a:rPr lang="en-US" dirty="0"/>
                  <a:t>.</a:t>
                </a:r>
              </a:p>
              <a:p>
                <a:pPr lvl="1"/>
                <a:r>
                  <a:rPr lang="en-US" dirty="0"/>
                  <a:t>indicator that the number of samples is too small to represent the variation of the function </a:t>
                </a:r>
              </a:p>
              <a:p>
                <a:pPr lvl="1"/>
                <a:r>
                  <a:rPr lang="en-US" dirty="0"/>
                  <a:t>three predictions are significantly different, while there is no difference in the likelihood function</a:t>
                </a:r>
              </a:p>
              <a:p>
                <a:pPr lvl="1"/>
                <a:r>
                  <a:rPr lang="en-US" dirty="0">
                    <a:solidFill>
                      <a:srgbClr val="0000FF"/>
                    </a:solidFill>
                  </a:rPr>
                  <a:t>minimizing the negative log-likelihood function may not find the optimum hyperparameter when the number of samples is not enough</a:t>
                </a:r>
              </a:p>
              <a:p>
                <a:r>
                  <a:rPr lang="en-US" dirty="0"/>
                  <a:t>What happen with small </a:t>
                </a:r>
                <a14:m>
                  <m:oMath xmlns:m="http://schemas.openxmlformats.org/officeDocument/2006/math">
                    <m:r>
                      <a:rPr lang="en-US" b="0" i="1" smtClean="0">
                        <a:latin typeface="Cambria Math" panose="02040503050406030204" pitchFamily="18" charset="0"/>
                      </a:rPr>
                      <m:t>𝜃</m:t>
                    </m:r>
                  </m:oMath>
                </a14:m>
                <a:endParaRPr lang="en-US" dirty="0"/>
              </a:p>
              <a:p>
                <a:pPr lvl="1"/>
                <a:r>
                  <a:rPr lang="en-US" dirty="0"/>
                  <a:t>Uncorrelation b/w samples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𝐑</m:t>
                        </m:r>
                      </m:e>
                    </m:d>
                    <m:r>
                      <a:rPr lang="en-US" b="0" i="1" smtClean="0">
                        <a:latin typeface="Cambria Math" panose="02040503050406030204" pitchFamily="18" charset="0"/>
                        <a:ea typeface="Cambria Math" panose="02040503050406030204" pitchFamily="18" charset="0"/>
                      </a:rPr>
                      <m:t>=1</m:t>
                    </m:r>
                  </m:oMath>
                </a14:m>
                <a:endParaRPr lang="en-US" dirty="0"/>
              </a:p>
              <a:p>
                <a:pPr lvl="1"/>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1" i="1">
                                <a:latin typeface="Cambria Math" panose="02040503050406030204" pitchFamily="18" charset="0"/>
                              </a:rPr>
                              <m:t>𝐲</m:t>
                            </m:r>
                            <m:r>
                              <a:rPr lang="en-US" i="1">
                                <a:latin typeface="Cambria Math" panose="02040503050406030204" pitchFamily="18" charset="0"/>
                              </a:rPr>
                              <m:t>−</m:t>
                            </m:r>
                            <m:r>
                              <a:rPr lang="en-US" b="1" i="1">
                                <a:latin typeface="Cambria Math" panose="02040503050406030204" pitchFamily="18" charset="0"/>
                              </a:rPr>
                              <m:t>𝐗</m:t>
                            </m:r>
                            <m:acc>
                              <m:accPr>
                                <m:chr m:val="̂"/>
                                <m:ctrlPr>
                                  <a:rPr lang="en-US" i="1">
                                    <a:latin typeface="Cambria Math" panose="02040503050406030204" pitchFamily="18" charset="0"/>
                                  </a:rPr>
                                </m:ctrlPr>
                              </m:accPr>
                              <m:e>
                                <m:r>
                                  <a:rPr lang="en-US" b="1" i="1">
                                    <a:latin typeface="Cambria Math" panose="02040503050406030204" pitchFamily="18" charset="0"/>
                                  </a:rPr>
                                  <m:t>𝛃</m:t>
                                </m:r>
                              </m:e>
                            </m:acc>
                          </m:e>
                        </m:d>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b="1" i="1">
                            <a:latin typeface="Cambria Math" panose="02040503050406030204" pitchFamily="18" charset="0"/>
                          </a:rPr>
                          <m:t>𝐲</m:t>
                        </m:r>
                        <m:r>
                          <a:rPr lang="en-US" i="1">
                            <a:latin typeface="Cambria Math" panose="02040503050406030204" pitchFamily="18" charset="0"/>
                          </a:rPr>
                          <m:t>−</m:t>
                        </m:r>
                        <m:r>
                          <a:rPr lang="en-US" b="1" i="1">
                            <a:latin typeface="Cambria Math" panose="02040503050406030204" pitchFamily="18" charset="0"/>
                          </a:rPr>
                          <m:t>𝐗</m:t>
                        </m:r>
                        <m:acc>
                          <m:accPr>
                            <m:chr m:val="̂"/>
                            <m:ctrlPr>
                              <a:rPr lang="en-US" i="1">
                                <a:latin typeface="Cambria Math" panose="02040503050406030204" pitchFamily="18" charset="0"/>
                              </a:rPr>
                            </m:ctrlPr>
                          </m:accPr>
                          <m:e>
                            <m:r>
                              <a:rPr lang="en-US" b="1" i="1">
                                <a:latin typeface="Cambria Math" panose="02040503050406030204" pitchFamily="18" charset="0"/>
                              </a:rPr>
                              <m:t>𝛃</m:t>
                            </m:r>
                          </m:e>
                        </m:acc>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𝑝</m:t>
                        </m:r>
                      </m:sub>
                    </m:sSub>
                    <m:r>
                      <a:rPr lang="en-US" i="1">
                        <a:latin typeface="Cambria Math" panose="02040503050406030204" pitchFamily="18" charset="0"/>
                      </a:rPr>
                      <m:t>)</m:t>
                    </m:r>
                  </m:oMath>
                </a14:m>
                <a:r>
                  <a:rPr lang="en-US" dirty="0"/>
                  <a:t> is also independent of </a:t>
                </a:r>
                <a14:m>
                  <m:oMath xmlns:m="http://schemas.openxmlformats.org/officeDocument/2006/math">
                    <m:r>
                      <a:rPr lang="en-US" i="1">
                        <a:latin typeface="Cambria Math" panose="02040503050406030204" pitchFamily="18" charset="0"/>
                      </a:rPr>
                      <m:t>𝜃</m:t>
                    </m:r>
                  </m:oMath>
                </a14:m>
                <a:endParaRPr lang="en-US" dirty="0"/>
              </a:p>
              <a:p>
                <a:pPr lvl="1"/>
                <a:r>
                  <a:rPr lang="en-US" dirty="0"/>
                  <a:t>important to limit </a:t>
                </a:r>
                <a14:m>
                  <m:oMath xmlns:m="http://schemas.openxmlformats.org/officeDocument/2006/math">
                    <m:r>
                      <a:rPr lang="en-US" i="1">
                        <a:latin typeface="Cambria Math" panose="02040503050406030204" pitchFamily="18" charset="0"/>
                      </a:rPr>
                      <m:t>𝜃</m:t>
                    </m:r>
                  </m:oMath>
                </a14:m>
                <a:r>
                  <a:rPr lang="en-US" dirty="0"/>
                  <a:t> not to make </a:t>
                </a:r>
                <a14:m>
                  <m:oMath xmlns:m="http://schemas.openxmlformats.org/officeDocument/2006/math">
                    <m:r>
                      <a:rPr lang="en-US" b="1">
                        <a:latin typeface="Cambria Math" panose="02040503050406030204" pitchFamily="18" charset="0"/>
                        <a:ea typeface="Cambria Math" panose="02040503050406030204" pitchFamily="18" charset="0"/>
                      </a:rPr>
                      <m:t>𝐑</m:t>
                    </m:r>
                  </m:oMath>
                </a14:m>
                <a:r>
                  <a:rPr lang="en-US" dirty="0"/>
                  <a:t> close to </a:t>
                </a:r>
                <a14:m>
                  <m:oMath xmlns:m="http://schemas.openxmlformats.org/officeDocument/2006/math">
                    <m:r>
                      <a:rPr lang="en-US" b="1" i="0" smtClean="0">
                        <a:latin typeface="Cambria Math" panose="02040503050406030204" pitchFamily="18" charset="0"/>
                      </a:rPr>
                      <m:t>𝐈</m:t>
                    </m:r>
                  </m:oMath>
                </a14:m>
                <a:r>
                  <a:rPr lang="en-US" dirty="0"/>
                  <a:t>. Ideally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𝐑</m:t>
                        </m:r>
                      </m:e>
                    </m:d>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0.95</m:t>
                    </m:r>
                  </m:oMath>
                </a14:m>
                <a:endParaRPr lang="en-US" dirty="0"/>
              </a:p>
            </p:txBody>
          </p:sp>
        </mc:Choice>
        <mc:Fallback xmlns="">
          <p:sp>
            <p:nvSpPr>
              <p:cNvPr id="2" name="Text Placeholder 1">
                <a:extLst>
                  <a:ext uri="{FF2B5EF4-FFF2-40B4-BE49-F238E27FC236}">
                    <a16:creationId xmlns:a16="http://schemas.microsoft.com/office/drawing/2014/main" id="{D0C34B97-C8F3-3D4A-1E72-EEB5C782E1E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975" r="-1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B55F12BD-4238-8992-2AD4-EFA6BBB78C6C}"/>
                  </a:ext>
                </a:extLst>
              </p:cNvPr>
              <p:cNvSpPr>
                <a:spLocks noGrp="1"/>
              </p:cNvSpPr>
              <p:nvPr>
                <p:ph type="title"/>
              </p:nvPr>
            </p:nvSpPr>
            <p:spPr/>
            <p:txBody>
              <a:bodyPr>
                <a:normAutofit fontScale="90000"/>
              </a:bodyPr>
              <a:lstStyle/>
              <a:p>
                <a:r>
                  <a:rPr lang="en-US" dirty="0"/>
                  <a:t>Flat Region of Likelihood Function with Small </a:t>
                </a:r>
                <a14:m>
                  <m:oMath xmlns:m="http://schemas.openxmlformats.org/officeDocument/2006/math">
                    <m:r>
                      <a:rPr lang="en-US" b="1" i="1" smtClean="0">
                        <a:latin typeface="Cambria Math" panose="02040503050406030204" pitchFamily="18" charset="0"/>
                      </a:rPr>
                      <m:t>𝜽</m:t>
                    </m:r>
                  </m:oMath>
                </a14:m>
                <a:endParaRPr lang="en-US" dirty="0"/>
              </a:p>
            </p:txBody>
          </p:sp>
        </mc:Choice>
        <mc:Fallback xmlns="">
          <p:sp>
            <p:nvSpPr>
              <p:cNvPr id="3" name="Title 2">
                <a:extLst>
                  <a:ext uri="{FF2B5EF4-FFF2-40B4-BE49-F238E27FC236}">
                    <a16:creationId xmlns:a16="http://schemas.microsoft.com/office/drawing/2014/main" id="{B55F12BD-4238-8992-2AD4-EFA6BBB78C6C}"/>
                  </a:ext>
                </a:extLst>
              </p:cNvPr>
              <p:cNvSpPr>
                <a:spLocks noGrp="1" noRot="1" noChangeAspect="1" noMove="1" noResize="1" noEditPoints="1" noAdjustHandles="1" noChangeArrowheads="1" noChangeShapeType="1" noTextEdit="1"/>
              </p:cNvSpPr>
              <p:nvPr>
                <p:ph type="title"/>
              </p:nvPr>
            </p:nvSpPr>
            <p:spPr>
              <a:blipFill>
                <a:blip r:embed="rId3"/>
                <a:stretch>
                  <a:fillRect l="-868" t="-14493" b="-27536"/>
                </a:stretch>
              </a:blipFill>
            </p:spPr>
            <p:txBody>
              <a:bodyPr/>
              <a:lstStyle/>
              <a:p>
                <a:r>
                  <a:rPr lang="en-US">
                    <a:noFill/>
                  </a:rPr>
                  <a:t> </a:t>
                </a:r>
              </a:p>
            </p:txBody>
          </p:sp>
        </mc:Fallback>
      </mc:AlternateContent>
    </p:spTree>
    <p:extLst>
      <p:ext uri="{BB962C8B-B14F-4D97-AF65-F5344CB8AC3E}">
        <p14:creationId xmlns:p14="http://schemas.microsoft.com/office/powerpoint/2010/main" val="1130152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1D613E0-8610-2A96-6BF0-A1E83F3D96EF}"/>
                  </a:ext>
                </a:extLst>
              </p:cNvPr>
              <p:cNvSpPr>
                <a:spLocks noGrp="1"/>
              </p:cNvSpPr>
              <p:nvPr>
                <p:ph type="body" sz="quarter" idx="10"/>
              </p:nvPr>
            </p:nvSpPr>
            <p:spPr>
              <a:xfrm>
                <a:off x="137121" y="619443"/>
                <a:ext cx="7226631" cy="511212"/>
              </a:xfrm>
            </p:spPr>
            <p:txBody>
              <a:bodyPr>
                <a:normAutofit/>
              </a:bodyPr>
              <a:lstStyle/>
              <a:p>
                <a:pPr marL="58737" indent="0">
                  <a:buNone/>
                </a:pPr>
                <a:r>
                  <a:rPr lang="en-US" sz="2000" dirty="0"/>
                  <a:t>5 samples: </a:t>
                </a:r>
                <a14:m>
                  <m:oMath xmlns:m="http://schemas.openxmlformats.org/officeDocument/2006/math">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0,0</m:t>
                        </m:r>
                      </m:e>
                    </m:d>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0.5,0.707</m:t>
                        </m:r>
                      </m:e>
                    </m:d>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1,1</m:t>
                        </m:r>
                      </m:e>
                    </m:d>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1.5,0.707</m:t>
                        </m:r>
                      </m:e>
                    </m:d>
                    <m:r>
                      <a:rPr lang="en-US" sz="2000" i="1">
                        <a:latin typeface="Cambria Math" panose="02040503050406030204" pitchFamily="18" charset="0"/>
                      </a:rPr>
                      <m:t>, (2,0)</m:t>
                    </m:r>
                  </m:oMath>
                </a14:m>
                <a:endParaRPr lang="en-US" sz="2000" dirty="0"/>
              </a:p>
            </p:txBody>
          </p:sp>
        </mc:Choice>
        <mc:Fallback xmlns="">
          <p:sp>
            <p:nvSpPr>
              <p:cNvPr id="2" name="Text Placeholder 1">
                <a:extLst>
                  <a:ext uri="{FF2B5EF4-FFF2-40B4-BE49-F238E27FC236}">
                    <a16:creationId xmlns:a16="http://schemas.microsoft.com/office/drawing/2014/main" id="{71D613E0-8610-2A96-6BF0-A1E83F3D96EF}"/>
                  </a:ext>
                </a:extLst>
              </p:cNvPr>
              <p:cNvSpPr>
                <a:spLocks noGrp="1" noRot="1" noChangeAspect="1" noMove="1" noResize="1" noEditPoints="1" noAdjustHandles="1" noChangeArrowheads="1" noChangeShapeType="1" noTextEdit="1"/>
              </p:cNvSpPr>
              <p:nvPr>
                <p:ph type="body" sz="quarter" idx="10"/>
              </p:nvPr>
            </p:nvSpPr>
            <p:spPr>
              <a:xfrm>
                <a:off x="137121" y="619443"/>
                <a:ext cx="7226631" cy="511212"/>
              </a:xfrm>
              <a:blipFill>
                <a:blip r:embed="rId2"/>
                <a:stretch>
                  <a:fillRect t="-1204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DB56766-60EE-DBCA-FE83-BE55B402E7A1}"/>
              </a:ext>
            </a:extLst>
          </p:cNvPr>
          <p:cNvSpPr>
            <a:spLocks noGrp="1"/>
          </p:cNvSpPr>
          <p:nvPr>
            <p:ph type="title"/>
          </p:nvPr>
        </p:nvSpPr>
        <p:spPr/>
        <p:txBody>
          <a:bodyPr>
            <a:normAutofit fontScale="90000"/>
          </a:bodyPr>
          <a:lstStyle/>
          <a:p>
            <a:r>
              <a:rPr lang="en-US" dirty="0"/>
              <a:t>Ex7.8) Likelihood with More Samples</a:t>
            </a:r>
          </a:p>
        </p:txBody>
      </p:sp>
      <p:grpSp>
        <p:nvGrpSpPr>
          <p:cNvPr id="136" name="Group 135">
            <a:extLst>
              <a:ext uri="{FF2B5EF4-FFF2-40B4-BE49-F238E27FC236}">
                <a16:creationId xmlns:a16="http://schemas.microsoft.com/office/drawing/2014/main" id="{344A814D-6A2C-46F8-43F0-98463381F0FC}"/>
              </a:ext>
            </a:extLst>
          </p:cNvPr>
          <p:cNvGrpSpPr/>
          <p:nvPr/>
        </p:nvGrpSpPr>
        <p:grpSpPr>
          <a:xfrm>
            <a:off x="5635590" y="3713284"/>
            <a:ext cx="3420394" cy="2857453"/>
            <a:chOff x="4652734" y="3543347"/>
            <a:chExt cx="3420394" cy="2857453"/>
          </a:xfrm>
        </p:grpSpPr>
        <p:grpSp>
          <p:nvGrpSpPr>
            <p:cNvPr id="62" name="Group 64">
              <a:extLst>
                <a:ext uri="{FF2B5EF4-FFF2-40B4-BE49-F238E27FC236}">
                  <a16:creationId xmlns:a16="http://schemas.microsoft.com/office/drawing/2014/main" id="{558EE9A9-98A0-3A7D-5436-4B509DB1D51D}"/>
                </a:ext>
              </a:extLst>
            </p:cNvPr>
            <p:cNvGrpSpPr>
              <a:grpSpLocks noChangeAspect="1"/>
            </p:cNvGrpSpPr>
            <p:nvPr/>
          </p:nvGrpSpPr>
          <p:grpSpPr bwMode="auto">
            <a:xfrm>
              <a:off x="4787367" y="3603080"/>
              <a:ext cx="3285761" cy="2536837"/>
              <a:chOff x="3074" y="1058"/>
              <a:chExt cx="2628" cy="2029"/>
            </a:xfrm>
          </p:grpSpPr>
          <p:sp>
            <p:nvSpPr>
              <p:cNvPr id="63" name="Line 66">
                <a:extLst>
                  <a:ext uri="{FF2B5EF4-FFF2-40B4-BE49-F238E27FC236}">
                    <a16:creationId xmlns:a16="http://schemas.microsoft.com/office/drawing/2014/main" id="{3D39B7A7-0F55-36E1-E49A-581936CAA015}"/>
                  </a:ext>
                </a:extLst>
              </p:cNvPr>
              <p:cNvSpPr>
                <a:spLocks noChangeShapeType="1"/>
              </p:cNvSpPr>
              <p:nvPr/>
            </p:nvSpPr>
            <p:spPr bwMode="auto">
              <a:xfrm>
                <a:off x="3275" y="2914"/>
                <a:ext cx="2348"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4" name="Line 67">
                <a:extLst>
                  <a:ext uri="{FF2B5EF4-FFF2-40B4-BE49-F238E27FC236}">
                    <a16:creationId xmlns:a16="http://schemas.microsoft.com/office/drawing/2014/main" id="{50390055-B87B-DC0C-A798-E0767E11141A}"/>
                  </a:ext>
                </a:extLst>
              </p:cNvPr>
              <p:cNvSpPr>
                <a:spLocks noChangeShapeType="1"/>
              </p:cNvSpPr>
              <p:nvPr/>
            </p:nvSpPr>
            <p:spPr bwMode="auto">
              <a:xfrm>
                <a:off x="3275" y="1058"/>
                <a:ext cx="2348"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5" name="Line 68">
                <a:extLst>
                  <a:ext uri="{FF2B5EF4-FFF2-40B4-BE49-F238E27FC236}">
                    <a16:creationId xmlns:a16="http://schemas.microsoft.com/office/drawing/2014/main" id="{AB171129-420A-9165-90B6-5EE5E5562133}"/>
                  </a:ext>
                </a:extLst>
              </p:cNvPr>
              <p:cNvSpPr>
                <a:spLocks noChangeShapeType="1"/>
              </p:cNvSpPr>
              <p:nvPr/>
            </p:nvSpPr>
            <p:spPr bwMode="auto">
              <a:xfrm flipV="1">
                <a:off x="3275"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6" name="Line 69">
                <a:extLst>
                  <a:ext uri="{FF2B5EF4-FFF2-40B4-BE49-F238E27FC236}">
                    <a16:creationId xmlns:a16="http://schemas.microsoft.com/office/drawing/2014/main" id="{7210AE0F-3D7C-9245-4C2A-EF5A9632A540}"/>
                  </a:ext>
                </a:extLst>
              </p:cNvPr>
              <p:cNvSpPr>
                <a:spLocks noChangeShapeType="1"/>
              </p:cNvSpPr>
              <p:nvPr/>
            </p:nvSpPr>
            <p:spPr bwMode="auto">
              <a:xfrm flipV="1">
                <a:off x="3745"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7" name="Line 70">
                <a:extLst>
                  <a:ext uri="{FF2B5EF4-FFF2-40B4-BE49-F238E27FC236}">
                    <a16:creationId xmlns:a16="http://schemas.microsoft.com/office/drawing/2014/main" id="{97A887A9-0383-FEC3-7A5F-DBDD41E781B0}"/>
                  </a:ext>
                </a:extLst>
              </p:cNvPr>
              <p:cNvSpPr>
                <a:spLocks noChangeShapeType="1"/>
              </p:cNvSpPr>
              <p:nvPr/>
            </p:nvSpPr>
            <p:spPr bwMode="auto">
              <a:xfrm flipV="1">
                <a:off x="4214"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Line 71">
                <a:extLst>
                  <a:ext uri="{FF2B5EF4-FFF2-40B4-BE49-F238E27FC236}">
                    <a16:creationId xmlns:a16="http://schemas.microsoft.com/office/drawing/2014/main" id="{E3E86E21-EF93-5562-C8B5-412605C02619}"/>
                  </a:ext>
                </a:extLst>
              </p:cNvPr>
              <p:cNvSpPr>
                <a:spLocks noChangeShapeType="1"/>
              </p:cNvSpPr>
              <p:nvPr/>
            </p:nvSpPr>
            <p:spPr bwMode="auto">
              <a:xfrm flipV="1">
                <a:off x="4684"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Line 72">
                <a:extLst>
                  <a:ext uri="{FF2B5EF4-FFF2-40B4-BE49-F238E27FC236}">
                    <a16:creationId xmlns:a16="http://schemas.microsoft.com/office/drawing/2014/main" id="{B3509AC5-DFF9-FD76-EF8B-6C51D50D0064}"/>
                  </a:ext>
                </a:extLst>
              </p:cNvPr>
              <p:cNvSpPr>
                <a:spLocks noChangeShapeType="1"/>
              </p:cNvSpPr>
              <p:nvPr/>
            </p:nvSpPr>
            <p:spPr bwMode="auto">
              <a:xfrm flipV="1">
                <a:off x="5153"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Line 73">
                <a:extLst>
                  <a:ext uri="{FF2B5EF4-FFF2-40B4-BE49-F238E27FC236}">
                    <a16:creationId xmlns:a16="http://schemas.microsoft.com/office/drawing/2014/main" id="{C810F612-CE8D-BA97-2F43-25FC0D0100CB}"/>
                  </a:ext>
                </a:extLst>
              </p:cNvPr>
              <p:cNvSpPr>
                <a:spLocks noChangeShapeType="1"/>
              </p:cNvSpPr>
              <p:nvPr/>
            </p:nvSpPr>
            <p:spPr bwMode="auto">
              <a:xfrm flipV="1">
                <a:off x="5623"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74">
                <a:extLst>
                  <a:ext uri="{FF2B5EF4-FFF2-40B4-BE49-F238E27FC236}">
                    <a16:creationId xmlns:a16="http://schemas.microsoft.com/office/drawing/2014/main" id="{C4D5358A-7DFE-BE39-AC04-B1061D21F4C7}"/>
                  </a:ext>
                </a:extLst>
              </p:cNvPr>
              <p:cNvSpPr>
                <a:spLocks noChangeShapeType="1"/>
              </p:cNvSpPr>
              <p:nvPr/>
            </p:nvSpPr>
            <p:spPr bwMode="auto">
              <a:xfrm>
                <a:off x="3275"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Line 75">
                <a:extLst>
                  <a:ext uri="{FF2B5EF4-FFF2-40B4-BE49-F238E27FC236}">
                    <a16:creationId xmlns:a16="http://schemas.microsoft.com/office/drawing/2014/main" id="{E634394A-599A-369B-B832-85B7EAD209B7}"/>
                  </a:ext>
                </a:extLst>
              </p:cNvPr>
              <p:cNvSpPr>
                <a:spLocks noChangeShapeType="1"/>
              </p:cNvSpPr>
              <p:nvPr/>
            </p:nvSpPr>
            <p:spPr bwMode="auto">
              <a:xfrm>
                <a:off x="3745"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3" name="Line 76">
                <a:extLst>
                  <a:ext uri="{FF2B5EF4-FFF2-40B4-BE49-F238E27FC236}">
                    <a16:creationId xmlns:a16="http://schemas.microsoft.com/office/drawing/2014/main" id="{2AE4F57A-897B-BE30-011D-C224A168ACD1}"/>
                  </a:ext>
                </a:extLst>
              </p:cNvPr>
              <p:cNvSpPr>
                <a:spLocks noChangeShapeType="1"/>
              </p:cNvSpPr>
              <p:nvPr/>
            </p:nvSpPr>
            <p:spPr bwMode="auto">
              <a:xfrm>
                <a:off x="4214"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4" name="Line 77">
                <a:extLst>
                  <a:ext uri="{FF2B5EF4-FFF2-40B4-BE49-F238E27FC236}">
                    <a16:creationId xmlns:a16="http://schemas.microsoft.com/office/drawing/2014/main" id="{E4CC965A-A172-8A53-59C7-17F832F3FD36}"/>
                  </a:ext>
                </a:extLst>
              </p:cNvPr>
              <p:cNvSpPr>
                <a:spLocks noChangeShapeType="1"/>
              </p:cNvSpPr>
              <p:nvPr/>
            </p:nvSpPr>
            <p:spPr bwMode="auto">
              <a:xfrm>
                <a:off x="4684"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5" name="Line 78">
                <a:extLst>
                  <a:ext uri="{FF2B5EF4-FFF2-40B4-BE49-F238E27FC236}">
                    <a16:creationId xmlns:a16="http://schemas.microsoft.com/office/drawing/2014/main" id="{E045DA39-BB59-E7A5-2F67-2C213A40B8D7}"/>
                  </a:ext>
                </a:extLst>
              </p:cNvPr>
              <p:cNvSpPr>
                <a:spLocks noChangeShapeType="1"/>
              </p:cNvSpPr>
              <p:nvPr/>
            </p:nvSpPr>
            <p:spPr bwMode="auto">
              <a:xfrm>
                <a:off x="5153"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6" name="Line 79">
                <a:extLst>
                  <a:ext uri="{FF2B5EF4-FFF2-40B4-BE49-F238E27FC236}">
                    <a16:creationId xmlns:a16="http://schemas.microsoft.com/office/drawing/2014/main" id="{1AB673BA-1677-593D-B985-1A67D2FCB14E}"/>
                  </a:ext>
                </a:extLst>
              </p:cNvPr>
              <p:cNvSpPr>
                <a:spLocks noChangeShapeType="1"/>
              </p:cNvSpPr>
              <p:nvPr/>
            </p:nvSpPr>
            <p:spPr bwMode="auto">
              <a:xfrm>
                <a:off x="5623"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7" name="Rectangle 76">
                <a:extLst>
                  <a:ext uri="{FF2B5EF4-FFF2-40B4-BE49-F238E27FC236}">
                    <a16:creationId xmlns:a16="http://schemas.microsoft.com/office/drawing/2014/main" id="{EF8CD214-618B-A5FE-FD71-9F58CBD5F497}"/>
                  </a:ext>
                </a:extLst>
              </p:cNvPr>
              <p:cNvSpPr>
                <a:spLocks noChangeArrowheads="1"/>
              </p:cNvSpPr>
              <p:nvPr/>
            </p:nvSpPr>
            <p:spPr bwMode="auto">
              <a:xfrm>
                <a:off x="3225" y="2952"/>
                <a:ext cx="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8" name="Rectangle 77">
                <a:extLst>
                  <a:ext uri="{FF2B5EF4-FFF2-40B4-BE49-F238E27FC236}">
                    <a16:creationId xmlns:a16="http://schemas.microsoft.com/office/drawing/2014/main" id="{545CC285-8C00-ADC3-59E9-7CAA1005CB3C}"/>
                  </a:ext>
                </a:extLst>
              </p:cNvPr>
              <p:cNvSpPr>
                <a:spLocks noChangeArrowheads="1"/>
              </p:cNvSpPr>
              <p:nvPr/>
            </p:nvSpPr>
            <p:spPr bwMode="auto">
              <a:xfrm>
                <a:off x="3669"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9" name="Rectangle 78">
                <a:extLst>
                  <a:ext uri="{FF2B5EF4-FFF2-40B4-BE49-F238E27FC236}">
                    <a16:creationId xmlns:a16="http://schemas.microsoft.com/office/drawing/2014/main" id="{E8CD351F-678F-17B3-5821-E0D1369915B2}"/>
                  </a:ext>
                </a:extLst>
              </p:cNvPr>
              <p:cNvSpPr>
                <a:spLocks noChangeArrowheads="1"/>
              </p:cNvSpPr>
              <p:nvPr/>
            </p:nvSpPr>
            <p:spPr bwMode="auto">
              <a:xfrm>
                <a:off x="4167" y="2952"/>
                <a:ext cx="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0" name="Rectangle 79">
                <a:extLst>
                  <a:ext uri="{FF2B5EF4-FFF2-40B4-BE49-F238E27FC236}">
                    <a16:creationId xmlns:a16="http://schemas.microsoft.com/office/drawing/2014/main" id="{76F57DF8-9855-74C4-16EC-DB3ED49CB72E}"/>
                  </a:ext>
                </a:extLst>
              </p:cNvPr>
              <p:cNvSpPr>
                <a:spLocks noChangeArrowheads="1"/>
              </p:cNvSpPr>
              <p:nvPr/>
            </p:nvSpPr>
            <p:spPr bwMode="auto">
              <a:xfrm>
                <a:off x="4605"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1" name="Rectangle 80">
                <a:extLst>
                  <a:ext uri="{FF2B5EF4-FFF2-40B4-BE49-F238E27FC236}">
                    <a16:creationId xmlns:a16="http://schemas.microsoft.com/office/drawing/2014/main" id="{E0A7BA91-55E3-BB3D-3D8B-0A14B14BC238}"/>
                  </a:ext>
                </a:extLst>
              </p:cNvPr>
              <p:cNvSpPr>
                <a:spLocks noChangeArrowheads="1"/>
              </p:cNvSpPr>
              <p:nvPr/>
            </p:nvSpPr>
            <p:spPr bwMode="auto">
              <a:xfrm>
                <a:off x="5103" y="2952"/>
                <a:ext cx="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2" name="Rectangle 81">
                <a:extLst>
                  <a:ext uri="{FF2B5EF4-FFF2-40B4-BE49-F238E27FC236}">
                    <a16:creationId xmlns:a16="http://schemas.microsoft.com/office/drawing/2014/main" id="{5CECE0EB-DD35-5EB8-B903-A6F6D9ED5151}"/>
                  </a:ext>
                </a:extLst>
              </p:cNvPr>
              <p:cNvSpPr>
                <a:spLocks noChangeArrowheads="1"/>
              </p:cNvSpPr>
              <p:nvPr/>
            </p:nvSpPr>
            <p:spPr bwMode="auto">
              <a:xfrm>
                <a:off x="5546"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3" name="Line 86">
                <a:extLst>
                  <a:ext uri="{FF2B5EF4-FFF2-40B4-BE49-F238E27FC236}">
                    <a16:creationId xmlns:a16="http://schemas.microsoft.com/office/drawing/2014/main" id="{B9E9191B-A5D0-D4CD-4E0C-09577F954FD9}"/>
                  </a:ext>
                </a:extLst>
              </p:cNvPr>
              <p:cNvSpPr>
                <a:spLocks noChangeShapeType="1"/>
              </p:cNvSpPr>
              <p:nvPr/>
            </p:nvSpPr>
            <p:spPr bwMode="auto">
              <a:xfrm flipV="1">
                <a:off x="3275" y="1058"/>
                <a:ext cx="0" cy="1856"/>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4" name="Line 87">
                <a:extLst>
                  <a:ext uri="{FF2B5EF4-FFF2-40B4-BE49-F238E27FC236}">
                    <a16:creationId xmlns:a16="http://schemas.microsoft.com/office/drawing/2014/main" id="{19813E76-2B42-DCEF-E724-F6401963F408}"/>
                  </a:ext>
                </a:extLst>
              </p:cNvPr>
              <p:cNvSpPr>
                <a:spLocks noChangeShapeType="1"/>
              </p:cNvSpPr>
              <p:nvPr/>
            </p:nvSpPr>
            <p:spPr bwMode="auto">
              <a:xfrm flipV="1">
                <a:off x="5623" y="1058"/>
                <a:ext cx="0" cy="1856"/>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5" name="Line 88">
                <a:extLst>
                  <a:ext uri="{FF2B5EF4-FFF2-40B4-BE49-F238E27FC236}">
                    <a16:creationId xmlns:a16="http://schemas.microsoft.com/office/drawing/2014/main" id="{0142683C-AC13-8BCB-A01F-1EAF73CA61C4}"/>
                  </a:ext>
                </a:extLst>
              </p:cNvPr>
              <p:cNvSpPr>
                <a:spLocks noChangeShapeType="1"/>
              </p:cNvSpPr>
              <p:nvPr/>
            </p:nvSpPr>
            <p:spPr bwMode="auto">
              <a:xfrm>
                <a:off x="3275" y="2914"/>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6" name="Line 89">
                <a:extLst>
                  <a:ext uri="{FF2B5EF4-FFF2-40B4-BE49-F238E27FC236}">
                    <a16:creationId xmlns:a16="http://schemas.microsoft.com/office/drawing/2014/main" id="{76E8BC56-FE74-CD92-B41C-0A44A6BB03AD}"/>
                  </a:ext>
                </a:extLst>
              </p:cNvPr>
              <p:cNvSpPr>
                <a:spLocks noChangeShapeType="1"/>
              </p:cNvSpPr>
              <p:nvPr/>
            </p:nvSpPr>
            <p:spPr bwMode="auto">
              <a:xfrm>
                <a:off x="3275" y="2708"/>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7" name="Line 90">
                <a:extLst>
                  <a:ext uri="{FF2B5EF4-FFF2-40B4-BE49-F238E27FC236}">
                    <a16:creationId xmlns:a16="http://schemas.microsoft.com/office/drawing/2014/main" id="{72E0B417-FFC5-57A0-9208-D466E5DF2AA2}"/>
                  </a:ext>
                </a:extLst>
              </p:cNvPr>
              <p:cNvSpPr>
                <a:spLocks noChangeShapeType="1"/>
              </p:cNvSpPr>
              <p:nvPr/>
            </p:nvSpPr>
            <p:spPr bwMode="auto">
              <a:xfrm>
                <a:off x="3275" y="2502"/>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8" name="Line 91">
                <a:extLst>
                  <a:ext uri="{FF2B5EF4-FFF2-40B4-BE49-F238E27FC236}">
                    <a16:creationId xmlns:a16="http://schemas.microsoft.com/office/drawing/2014/main" id="{3E52D769-F8FB-4BF6-1A71-C6F6BD439475}"/>
                  </a:ext>
                </a:extLst>
              </p:cNvPr>
              <p:cNvSpPr>
                <a:spLocks noChangeShapeType="1"/>
              </p:cNvSpPr>
              <p:nvPr/>
            </p:nvSpPr>
            <p:spPr bwMode="auto">
              <a:xfrm>
                <a:off x="3275" y="2296"/>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9" name="Line 92">
                <a:extLst>
                  <a:ext uri="{FF2B5EF4-FFF2-40B4-BE49-F238E27FC236}">
                    <a16:creationId xmlns:a16="http://schemas.microsoft.com/office/drawing/2014/main" id="{CEE6627A-C077-BDA0-5807-25348552D4F4}"/>
                  </a:ext>
                </a:extLst>
              </p:cNvPr>
              <p:cNvSpPr>
                <a:spLocks noChangeShapeType="1"/>
              </p:cNvSpPr>
              <p:nvPr/>
            </p:nvSpPr>
            <p:spPr bwMode="auto">
              <a:xfrm>
                <a:off x="3275" y="2089"/>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0" name="Line 93">
                <a:extLst>
                  <a:ext uri="{FF2B5EF4-FFF2-40B4-BE49-F238E27FC236}">
                    <a16:creationId xmlns:a16="http://schemas.microsoft.com/office/drawing/2014/main" id="{5ABA344F-91E8-B607-8183-35F73760D730}"/>
                  </a:ext>
                </a:extLst>
              </p:cNvPr>
              <p:cNvSpPr>
                <a:spLocks noChangeShapeType="1"/>
              </p:cNvSpPr>
              <p:nvPr/>
            </p:nvSpPr>
            <p:spPr bwMode="auto">
              <a:xfrm>
                <a:off x="3275" y="1883"/>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1" name="Line 94">
                <a:extLst>
                  <a:ext uri="{FF2B5EF4-FFF2-40B4-BE49-F238E27FC236}">
                    <a16:creationId xmlns:a16="http://schemas.microsoft.com/office/drawing/2014/main" id="{FCE1FCC3-A3D8-B6A5-BF8B-DC9DCD8149F9}"/>
                  </a:ext>
                </a:extLst>
              </p:cNvPr>
              <p:cNvSpPr>
                <a:spLocks noChangeShapeType="1"/>
              </p:cNvSpPr>
              <p:nvPr/>
            </p:nvSpPr>
            <p:spPr bwMode="auto">
              <a:xfrm>
                <a:off x="3275" y="1677"/>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2" name="Line 95">
                <a:extLst>
                  <a:ext uri="{FF2B5EF4-FFF2-40B4-BE49-F238E27FC236}">
                    <a16:creationId xmlns:a16="http://schemas.microsoft.com/office/drawing/2014/main" id="{0EE82B27-200B-BB0F-63BF-B98E11F5CBD9}"/>
                  </a:ext>
                </a:extLst>
              </p:cNvPr>
              <p:cNvSpPr>
                <a:spLocks noChangeShapeType="1"/>
              </p:cNvSpPr>
              <p:nvPr/>
            </p:nvSpPr>
            <p:spPr bwMode="auto">
              <a:xfrm>
                <a:off x="3275" y="1471"/>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3" name="Line 96">
                <a:extLst>
                  <a:ext uri="{FF2B5EF4-FFF2-40B4-BE49-F238E27FC236}">
                    <a16:creationId xmlns:a16="http://schemas.microsoft.com/office/drawing/2014/main" id="{91754949-44C9-A948-8EDE-C4076BA0FF93}"/>
                  </a:ext>
                </a:extLst>
              </p:cNvPr>
              <p:cNvSpPr>
                <a:spLocks noChangeShapeType="1"/>
              </p:cNvSpPr>
              <p:nvPr/>
            </p:nvSpPr>
            <p:spPr bwMode="auto">
              <a:xfrm>
                <a:off x="3275" y="1264"/>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4" name="Line 97">
                <a:extLst>
                  <a:ext uri="{FF2B5EF4-FFF2-40B4-BE49-F238E27FC236}">
                    <a16:creationId xmlns:a16="http://schemas.microsoft.com/office/drawing/2014/main" id="{C318263E-231D-A37E-C61C-33531DCCE8CD}"/>
                  </a:ext>
                </a:extLst>
              </p:cNvPr>
              <p:cNvSpPr>
                <a:spLocks noChangeShapeType="1"/>
              </p:cNvSpPr>
              <p:nvPr/>
            </p:nvSpPr>
            <p:spPr bwMode="auto">
              <a:xfrm>
                <a:off x="3275" y="1058"/>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5" name="Line 98">
                <a:extLst>
                  <a:ext uri="{FF2B5EF4-FFF2-40B4-BE49-F238E27FC236}">
                    <a16:creationId xmlns:a16="http://schemas.microsoft.com/office/drawing/2014/main" id="{43A1FEC7-BEBF-2F5A-68C2-C8CE234272B3}"/>
                  </a:ext>
                </a:extLst>
              </p:cNvPr>
              <p:cNvSpPr>
                <a:spLocks noChangeShapeType="1"/>
              </p:cNvSpPr>
              <p:nvPr/>
            </p:nvSpPr>
            <p:spPr bwMode="auto">
              <a:xfrm flipH="1">
                <a:off x="5599" y="2914"/>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6" name="Line 99">
                <a:extLst>
                  <a:ext uri="{FF2B5EF4-FFF2-40B4-BE49-F238E27FC236}">
                    <a16:creationId xmlns:a16="http://schemas.microsoft.com/office/drawing/2014/main" id="{936612E4-FAD9-5C71-F16C-43DBABCCD088}"/>
                  </a:ext>
                </a:extLst>
              </p:cNvPr>
              <p:cNvSpPr>
                <a:spLocks noChangeShapeType="1"/>
              </p:cNvSpPr>
              <p:nvPr/>
            </p:nvSpPr>
            <p:spPr bwMode="auto">
              <a:xfrm flipH="1">
                <a:off x="5599" y="2708"/>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7" name="Line 100">
                <a:extLst>
                  <a:ext uri="{FF2B5EF4-FFF2-40B4-BE49-F238E27FC236}">
                    <a16:creationId xmlns:a16="http://schemas.microsoft.com/office/drawing/2014/main" id="{9FC7F5E3-AD99-9E27-4334-B2C02E57025A}"/>
                  </a:ext>
                </a:extLst>
              </p:cNvPr>
              <p:cNvSpPr>
                <a:spLocks noChangeShapeType="1"/>
              </p:cNvSpPr>
              <p:nvPr/>
            </p:nvSpPr>
            <p:spPr bwMode="auto">
              <a:xfrm flipH="1">
                <a:off x="5599" y="2502"/>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8" name="Line 101">
                <a:extLst>
                  <a:ext uri="{FF2B5EF4-FFF2-40B4-BE49-F238E27FC236}">
                    <a16:creationId xmlns:a16="http://schemas.microsoft.com/office/drawing/2014/main" id="{C890632D-5B79-89A9-2516-2599C9549579}"/>
                  </a:ext>
                </a:extLst>
              </p:cNvPr>
              <p:cNvSpPr>
                <a:spLocks noChangeShapeType="1"/>
              </p:cNvSpPr>
              <p:nvPr/>
            </p:nvSpPr>
            <p:spPr bwMode="auto">
              <a:xfrm flipH="1">
                <a:off x="5599" y="2296"/>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9" name="Line 102">
                <a:extLst>
                  <a:ext uri="{FF2B5EF4-FFF2-40B4-BE49-F238E27FC236}">
                    <a16:creationId xmlns:a16="http://schemas.microsoft.com/office/drawing/2014/main" id="{C812EC3C-7693-3F46-BAFD-4C27041093FB}"/>
                  </a:ext>
                </a:extLst>
              </p:cNvPr>
              <p:cNvSpPr>
                <a:spLocks noChangeShapeType="1"/>
              </p:cNvSpPr>
              <p:nvPr/>
            </p:nvSpPr>
            <p:spPr bwMode="auto">
              <a:xfrm flipH="1">
                <a:off x="5599" y="2089"/>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0" name="Line 103">
                <a:extLst>
                  <a:ext uri="{FF2B5EF4-FFF2-40B4-BE49-F238E27FC236}">
                    <a16:creationId xmlns:a16="http://schemas.microsoft.com/office/drawing/2014/main" id="{A8DA6A29-D440-2E63-5030-4F32D1416F3A}"/>
                  </a:ext>
                </a:extLst>
              </p:cNvPr>
              <p:cNvSpPr>
                <a:spLocks noChangeShapeType="1"/>
              </p:cNvSpPr>
              <p:nvPr/>
            </p:nvSpPr>
            <p:spPr bwMode="auto">
              <a:xfrm flipH="1">
                <a:off x="5599" y="1883"/>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1" name="Line 104">
                <a:extLst>
                  <a:ext uri="{FF2B5EF4-FFF2-40B4-BE49-F238E27FC236}">
                    <a16:creationId xmlns:a16="http://schemas.microsoft.com/office/drawing/2014/main" id="{8F0DCAFF-794B-9A52-94B7-400A4CCC881E}"/>
                  </a:ext>
                </a:extLst>
              </p:cNvPr>
              <p:cNvSpPr>
                <a:spLocks noChangeShapeType="1"/>
              </p:cNvSpPr>
              <p:nvPr/>
            </p:nvSpPr>
            <p:spPr bwMode="auto">
              <a:xfrm flipH="1">
                <a:off x="5599" y="1677"/>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2" name="Line 105">
                <a:extLst>
                  <a:ext uri="{FF2B5EF4-FFF2-40B4-BE49-F238E27FC236}">
                    <a16:creationId xmlns:a16="http://schemas.microsoft.com/office/drawing/2014/main" id="{7223B7E4-7D2E-8065-EC51-1AFA6386BDCC}"/>
                  </a:ext>
                </a:extLst>
              </p:cNvPr>
              <p:cNvSpPr>
                <a:spLocks noChangeShapeType="1"/>
              </p:cNvSpPr>
              <p:nvPr/>
            </p:nvSpPr>
            <p:spPr bwMode="auto">
              <a:xfrm flipH="1">
                <a:off x="5599" y="1471"/>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3" name="Line 106">
                <a:extLst>
                  <a:ext uri="{FF2B5EF4-FFF2-40B4-BE49-F238E27FC236}">
                    <a16:creationId xmlns:a16="http://schemas.microsoft.com/office/drawing/2014/main" id="{29BC2087-C5FF-61AE-20F6-01BBACA1D092}"/>
                  </a:ext>
                </a:extLst>
              </p:cNvPr>
              <p:cNvSpPr>
                <a:spLocks noChangeShapeType="1"/>
              </p:cNvSpPr>
              <p:nvPr/>
            </p:nvSpPr>
            <p:spPr bwMode="auto">
              <a:xfrm flipH="1">
                <a:off x="5599" y="1264"/>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4" name="Line 107">
                <a:extLst>
                  <a:ext uri="{FF2B5EF4-FFF2-40B4-BE49-F238E27FC236}">
                    <a16:creationId xmlns:a16="http://schemas.microsoft.com/office/drawing/2014/main" id="{E6D2E324-88A3-9F63-0BC1-3421C89C3E16}"/>
                  </a:ext>
                </a:extLst>
              </p:cNvPr>
              <p:cNvSpPr>
                <a:spLocks noChangeShapeType="1"/>
              </p:cNvSpPr>
              <p:nvPr/>
            </p:nvSpPr>
            <p:spPr bwMode="auto">
              <a:xfrm flipH="1">
                <a:off x="5599" y="1058"/>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5" name="Rectangle 104">
                <a:extLst>
                  <a:ext uri="{FF2B5EF4-FFF2-40B4-BE49-F238E27FC236}">
                    <a16:creationId xmlns:a16="http://schemas.microsoft.com/office/drawing/2014/main" id="{7469DE98-90C0-5F75-43C6-C35E2335F1E2}"/>
                  </a:ext>
                </a:extLst>
              </p:cNvPr>
              <p:cNvSpPr>
                <a:spLocks noChangeArrowheads="1"/>
              </p:cNvSpPr>
              <p:nvPr/>
            </p:nvSpPr>
            <p:spPr bwMode="auto">
              <a:xfrm>
                <a:off x="3074" y="2841"/>
                <a:ext cx="1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-0.8</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06" name="Rectangle 105">
                <a:extLst>
                  <a:ext uri="{FF2B5EF4-FFF2-40B4-BE49-F238E27FC236}">
                    <a16:creationId xmlns:a16="http://schemas.microsoft.com/office/drawing/2014/main" id="{4FB49BB1-848C-0DC3-046B-7F9AA0D4F3A1}"/>
                  </a:ext>
                </a:extLst>
              </p:cNvPr>
              <p:cNvSpPr>
                <a:spLocks noChangeArrowheads="1"/>
              </p:cNvSpPr>
              <p:nvPr/>
            </p:nvSpPr>
            <p:spPr bwMode="auto">
              <a:xfrm>
                <a:off x="3074" y="2430"/>
                <a:ext cx="1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7" name="Rectangle 106">
                <a:extLst>
                  <a:ext uri="{FF2B5EF4-FFF2-40B4-BE49-F238E27FC236}">
                    <a16:creationId xmlns:a16="http://schemas.microsoft.com/office/drawing/2014/main" id="{C69B3E59-32F9-3D3A-DF69-88E462DBD832}"/>
                  </a:ext>
                </a:extLst>
              </p:cNvPr>
              <p:cNvSpPr>
                <a:spLocks noChangeArrowheads="1"/>
              </p:cNvSpPr>
              <p:nvPr/>
            </p:nvSpPr>
            <p:spPr bwMode="auto">
              <a:xfrm>
                <a:off x="3156" y="2019"/>
                <a:ext cx="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8" name="Rectangle 107">
                <a:extLst>
                  <a:ext uri="{FF2B5EF4-FFF2-40B4-BE49-F238E27FC236}">
                    <a16:creationId xmlns:a16="http://schemas.microsoft.com/office/drawing/2014/main" id="{3E16CDA4-D721-3CAD-3B06-C95396E18C3B}"/>
                  </a:ext>
                </a:extLst>
              </p:cNvPr>
              <p:cNvSpPr>
                <a:spLocks noChangeArrowheads="1"/>
              </p:cNvSpPr>
              <p:nvPr/>
            </p:nvSpPr>
            <p:spPr bwMode="auto">
              <a:xfrm>
                <a:off x="3096" y="160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9" name="Rectangle 108">
                <a:extLst>
                  <a:ext uri="{FF2B5EF4-FFF2-40B4-BE49-F238E27FC236}">
                    <a16:creationId xmlns:a16="http://schemas.microsoft.com/office/drawing/2014/main" id="{7BE1A552-DE25-21AC-8DB6-7859B5D41865}"/>
                  </a:ext>
                </a:extLst>
              </p:cNvPr>
              <p:cNvSpPr>
                <a:spLocks noChangeArrowheads="1"/>
              </p:cNvSpPr>
              <p:nvPr/>
            </p:nvSpPr>
            <p:spPr bwMode="auto">
              <a:xfrm>
                <a:off x="3096" y="1191"/>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0.8</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0" name="Freeform 118">
                <a:extLst>
                  <a:ext uri="{FF2B5EF4-FFF2-40B4-BE49-F238E27FC236}">
                    <a16:creationId xmlns:a16="http://schemas.microsoft.com/office/drawing/2014/main" id="{3F68E8E3-23C7-0D83-A77F-9641A9FB0D57}"/>
                  </a:ext>
                </a:extLst>
              </p:cNvPr>
              <p:cNvSpPr>
                <a:spLocks/>
              </p:cNvSpPr>
              <p:nvPr/>
            </p:nvSpPr>
            <p:spPr bwMode="auto">
              <a:xfrm>
                <a:off x="3275" y="1063"/>
                <a:ext cx="2339" cy="1026"/>
              </a:xfrm>
              <a:custGeom>
                <a:avLst/>
                <a:gdLst>
                  <a:gd name="T0" fmla="*/ 28 w 2339"/>
                  <a:gd name="T1" fmla="*/ 984 h 1026"/>
                  <a:gd name="T2" fmla="*/ 84 w 2339"/>
                  <a:gd name="T3" fmla="*/ 750 h 1026"/>
                  <a:gd name="T4" fmla="*/ 141 w 2339"/>
                  <a:gd name="T5" fmla="*/ 581 h 1026"/>
                  <a:gd name="T6" fmla="*/ 197 w 2339"/>
                  <a:gd name="T7" fmla="*/ 534 h 1026"/>
                  <a:gd name="T8" fmla="*/ 254 w 2339"/>
                  <a:gd name="T9" fmla="*/ 528 h 1026"/>
                  <a:gd name="T10" fmla="*/ 310 w 2339"/>
                  <a:gd name="T11" fmla="*/ 515 h 1026"/>
                  <a:gd name="T12" fmla="*/ 366 w 2339"/>
                  <a:gd name="T13" fmla="*/ 459 h 1026"/>
                  <a:gd name="T14" fmla="*/ 423 w 2339"/>
                  <a:gd name="T15" fmla="*/ 348 h 1026"/>
                  <a:gd name="T16" fmla="*/ 479 w 2339"/>
                  <a:gd name="T17" fmla="*/ 299 h 1026"/>
                  <a:gd name="T18" fmla="*/ 536 w 2339"/>
                  <a:gd name="T19" fmla="*/ 387 h 1026"/>
                  <a:gd name="T20" fmla="*/ 592 w 2339"/>
                  <a:gd name="T21" fmla="*/ 486 h 1026"/>
                  <a:gd name="T22" fmla="*/ 648 w 2339"/>
                  <a:gd name="T23" fmla="*/ 522 h 1026"/>
                  <a:gd name="T24" fmla="*/ 705 w 2339"/>
                  <a:gd name="T25" fmla="*/ 527 h 1026"/>
                  <a:gd name="T26" fmla="*/ 761 w 2339"/>
                  <a:gd name="T27" fmla="*/ 514 h 1026"/>
                  <a:gd name="T28" fmla="*/ 817 w 2339"/>
                  <a:gd name="T29" fmla="*/ 430 h 1026"/>
                  <a:gd name="T30" fmla="*/ 874 w 2339"/>
                  <a:gd name="T31" fmla="*/ 202 h 1026"/>
                  <a:gd name="T32" fmla="*/ 930 w 2339"/>
                  <a:gd name="T33" fmla="*/ 0 h 1026"/>
                  <a:gd name="T34" fmla="*/ 986 w 2339"/>
                  <a:gd name="T35" fmla="*/ 113 h 1026"/>
                  <a:gd name="T36" fmla="*/ 1043 w 2339"/>
                  <a:gd name="T37" fmla="*/ 369 h 1026"/>
                  <a:gd name="T38" fmla="*/ 1099 w 2339"/>
                  <a:gd name="T39" fmla="*/ 499 h 1026"/>
                  <a:gd name="T40" fmla="*/ 1155 w 2339"/>
                  <a:gd name="T41" fmla="*/ 526 h 1026"/>
                  <a:gd name="T42" fmla="*/ 1212 w 2339"/>
                  <a:gd name="T43" fmla="*/ 526 h 1026"/>
                  <a:gd name="T44" fmla="*/ 1268 w 2339"/>
                  <a:gd name="T45" fmla="*/ 504 h 1026"/>
                  <a:gd name="T46" fmla="*/ 1324 w 2339"/>
                  <a:gd name="T47" fmla="*/ 425 h 1026"/>
                  <a:gd name="T48" fmla="*/ 1381 w 2339"/>
                  <a:gd name="T49" fmla="*/ 317 h 1026"/>
                  <a:gd name="T50" fmla="*/ 1437 w 2339"/>
                  <a:gd name="T51" fmla="*/ 317 h 1026"/>
                  <a:gd name="T52" fmla="*/ 1493 w 2339"/>
                  <a:gd name="T53" fmla="*/ 425 h 1026"/>
                  <a:gd name="T54" fmla="*/ 1550 w 2339"/>
                  <a:gd name="T55" fmla="*/ 504 h 1026"/>
                  <a:gd name="T56" fmla="*/ 1606 w 2339"/>
                  <a:gd name="T57" fmla="*/ 526 h 1026"/>
                  <a:gd name="T58" fmla="*/ 1662 w 2339"/>
                  <a:gd name="T59" fmla="*/ 531 h 1026"/>
                  <a:gd name="T60" fmla="*/ 1719 w 2339"/>
                  <a:gd name="T61" fmla="*/ 556 h 1026"/>
                  <a:gd name="T62" fmla="*/ 1775 w 2339"/>
                  <a:gd name="T63" fmla="*/ 677 h 1026"/>
                  <a:gd name="T64" fmla="*/ 1832 w 2339"/>
                  <a:gd name="T65" fmla="*/ 916 h 1026"/>
                  <a:gd name="T66" fmla="*/ 1888 w 2339"/>
                  <a:gd name="T67" fmla="*/ 1022 h 1026"/>
                  <a:gd name="T68" fmla="*/ 1944 w 2339"/>
                  <a:gd name="T69" fmla="*/ 833 h 1026"/>
                  <a:gd name="T70" fmla="*/ 2001 w 2339"/>
                  <a:gd name="T71" fmla="*/ 620 h 1026"/>
                  <a:gd name="T72" fmla="*/ 2057 w 2339"/>
                  <a:gd name="T73" fmla="*/ 542 h 1026"/>
                  <a:gd name="T74" fmla="*/ 2113 w 2339"/>
                  <a:gd name="T75" fmla="*/ 529 h 1026"/>
                  <a:gd name="T76" fmla="*/ 2170 w 2339"/>
                  <a:gd name="T77" fmla="*/ 528 h 1026"/>
                  <a:gd name="T78" fmla="*/ 2226 w 2339"/>
                  <a:gd name="T79" fmla="*/ 528 h 1026"/>
                  <a:gd name="T80" fmla="*/ 2282 w 2339"/>
                  <a:gd name="T81" fmla="*/ 528 h 1026"/>
                  <a:gd name="T82" fmla="*/ 2339 w 2339"/>
                  <a:gd name="T83" fmla="*/ 528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9" h="1026">
                    <a:moveTo>
                      <a:pt x="0" y="1026"/>
                    </a:moveTo>
                    <a:lnTo>
                      <a:pt x="28" y="984"/>
                    </a:lnTo>
                    <a:lnTo>
                      <a:pt x="56" y="876"/>
                    </a:lnTo>
                    <a:lnTo>
                      <a:pt x="84" y="750"/>
                    </a:lnTo>
                    <a:lnTo>
                      <a:pt x="113" y="646"/>
                    </a:lnTo>
                    <a:lnTo>
                      <a:pt x="141" y="581"/>
                    </a:lnTo>
                    <a:lnTo>
                      <a:pt x="169" y="548"/>
                    </a:lnTo>
                    <a:lnTo>
                      <a:pt x="197" y="534"/>
                    </a:lnTo>
                    <a:lnTo>
                      <a:pt x="225" y="530"/>
                    </a:lnTo>
                    <a:lnTo>
                      <a:pt x="254" y="528"/>
                    </a:lnTo>
                    <a:lnTo>
                      <a:pt x="282" y="524"/>
                    </a:lnTo>
                    <a:lnTo>
                      <a:pt x="310" y="515"/>
                    </a:lnTo>
                    <a:lnTo>
                      <a:pt x="338" y="496"/>
                    </a:lnTo>
                    <a:lnTo>
                      <a:pt x="366" y="459"/>
                    </a:lnTo>
                    <a:lnTo>
                      <a:pt x="395" y="407"/>
                    </a:lnTo>
                    <a:lnTo>
                      <a:pt x="423" y="348"/>
                    </a:lnTo>
                    <a:lnTo>
                      <a:pt x="451" y="306"/>
                    </a:lnTo>
                    <a:lnTo>
                      <a:pt x="479" y="299"/>
                    </a:lnTo>
                    <a:lnTo>
                      <a:pt x="507" y="331"/>
                    </a:lnTo>
                    <a:lnTo>
                      <a:pt x="536" y="387"/>
                    </a:lnTo>
                    <a:lnTo>
                      <a:pt x="564" y="443"/>
                    </a:lnTo>
                    <a:lnTo>
                      <a:pt x="592" y="486"/>
                    </a:lnTo>
                    <a:lnTo>
                      <a:pt x="620" y="510"/>
                    </a:lnTo>
                    <a:lnTo>
                      <a:pt x="648" y="522"/>
                    </a:lnTo>
                    <a:lnTo>
                      <a:pt x="676" y="526"/>
                    </a:lnTo>
                    <a:lnTo>
                      <a:pt x="705" y="527"/>
                    </a:lnTo>
                    <a:lnTo>
                      <a:pt x="733" y="524"/>
                    </a:lnTo>
                    <a:lnTo>
                      <a:pt x="761" y="514"/>
                    </a:lnTo>
                    <a:lnTo>
                      <a:pt x="789" y="487"/>
                    </a:lnTo>
                    <a:lnTo>
                      <a:pt x="817" y="430"/>
                    </a:lnTo>
                    <a:lnTo>
                      <a:pt x="845" y="332"/>
                    </a:lnTo>
                    <a:lnTo>
                      <a:pt x="874" y="202"/>
                    </a:lnTo>
                    <a:lnTo>
                      <a:pt x="902" y="74"/>
                    </a:lnTo>
                    <a:lnTo>
                      <a:pt x="930" y="0"/>
                    </a:lnTo>
                    <a:lnTo>
                      <a:pt x="958" y="16"/>
                    </a:lnTo>
                    <a:lnTo>
                      <a:pt x="986" y="113"/>
                    </a:lnTo>
                    <a:lnTo>
                      <a:pt x="1014" y="247"/>
                    </a:lnTo>
                    <a:lnTo>
                      <a:pt x="1043" y="369"/>
                    </a:lnTo>
                    <a:lnTo>
                      <a:pt x="1071" y="453"/>
                    </a:lnTo>
                    <a:lnTo>
                      <a:pt x="1099" y="499"/>
                    </a:lnTo>
                    <a:lnTo>
                      <a:pt x="1127" y="519"/>
                    </a:lnTo>
                    <a:lnTo>
                      <a:pt x="1155" y="526"/>
                    </a:lnTo>
                    <a:lnTo>
                      <a:pt x="1183" y="527"/>
                    </a:lnTo>
                    <a:lnTo>
                      <a:pt x="1212" y="526"/>
                    </a:lnTo>
                    <a:lnTo>
                      <a:pt x="1240" y="519"/>
                    </a:lnTo>
                    <a:lnTo>
                      <a:pt x="1268" y="504"/>
                    </a:lnTo>
                    <a:lnTo>
                      <a:pt x="1296" y="474"/>
                    </a:lnTo>
                    <a:lnTo>
                      <a:pt x="1324" y="425"/>
                    </a:lnTo>
                    <a:lnTo>
                      <a:pt x="1352" y="367"/>
                    </a:lnTo>
                    <a:lnTo>
                      <a:pt x="1381" y="317"/>
                    </a:lnTo>
                    <a:lnTo>
                      <a:pt x="1409" y="297"/>
                    </a:lnTo>
                    <a:lnTo>
                      <a:pt x="1437" y="317"/>
                    </a:lnTo>
                    <a:lnTo>
                      <a:pt x="1465" y="367"/>
                    </a:lnTo>
                    <a:lnTo>
                      <a:pt x="1493" y="425"/>
                    </a:lnTo>
                    <a:lnTo>
                      <a:pt x="1521" y="474"/>
                    </a:lnTo>
                    <a:lnTo>
                      <a:pt x="1550" y="504"/>
                    </a:lnTo>
                    <a:lnTo>
                      <a:pt x="1578" y="520"/>
                    </a:lnTo>
                    <a:lnTo>
                      <a:pt x="1606" y="526"/>
                    </a:lnTo>
                    <a:lnTo>
                      <a:pt x="1634" y="528"/>
                    </a:lnTo>
                    <a:lnTo>
                      <a:pt x="1662" y="531"/>
                    </a:lnTo>
                    <a:lnTo>
                      <a:pt x="1691" y="537"/>
                    </a:lnTo>
                    <a:lnTo>
                      <a:pt x="1719" y="556"/>
                    </a:lnTo>
                    <a:lnTo>
                      <a:pt x="1747" y="599"/>
                    </a:lnTo>
                    <a:lnTo>
                      <a:pt x="1775" y="677"/>
                    </a:lnTo>
                    <a:lnTo>
                      <a:pt x="1803" y="791"/>
                    </a:lnTo>
                    <a:lnTo>
                      <a:pt x="1832" y="916"/>
                    </a:lnTo>
                    <a:lnTo>
                      <a:pt x="1860" y="1007"/>
                    </a:lnTo>
                    <a:lnTo>
                      <a:pt x="1888" y="1022"/>
                    </a:lnTo>
                    <a:lnTo>
                      <a:pt x="1916" y="953"/>
                    </a:lnTo>
                    <a:lnTo>
                      <a:pt x="1944" y="833"/>
                    </a:lnTo>
                    <a:lnTo>
                      <a:pt x="1972" y="712"/>
                    </a:lnTo>
                    <a:lnTo>
                      <a:pt x="2001" y="620"/>
                    </a:lnTo>
                    <a:lnTo>
                      <a:pt x="2029" y="567"/>
                    </a:lnTo>
                    <a:lnTo>
                      <a:pt x="2057" y="542"/>
                    </a:lnTo>
                    <a:lnTo>
                      <a:pt x="2085" y="532"/>
                    </a:lnTo>
                    <a:lnTo>
                      <a:pt x="2113" y="529"/>
                    </a:lnTo>
                    <a:lnTo>
                      <a:pt x="2141" y="529"/>
                    </a:lnTo>
                    <a:lnTo>
                      <a:pt x="2170" y="528"/>
                    </a:lnTo>
                    <a:lnTo>
                      <a:pt x="2198" y="528"/>
                    </a:lnTo>
                    <a:lnTo>
                      <a:pt x="2226" y="528"/>
                    </a:lnTo>
                    <a:lnTo>
                      <a:pt x="2254" y="528"/>
                    </a:lnTo>
                    <a:lnTo>
                      <a:pt x="2282" y="528"/>
                    </a:lnTo>
                    <a:lnTo>
                      <a:pt x="2310" y="528"/>
                    </a:lnTo>
                    <a:lnTo>
                      <a:pt x="2339" y="528"/>
                    </a:lnTo>
                  </a:path>
                </a:pathLst>
              </a:custGeom>
              <a:noFill/>
              <a:ln w="285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1" name="Freeform 119">
                <a:extLst>
                  <a:ext uri="{FF2B5EF4-FFF2-40B4-BE49-F238E27FC236}">
                    <a16:creationId xmlns:a16="http://schemas.microsoft.com/office/drawing/2014/main" id="{860A0AFE-D16B-14C9-5B92-D78E3CE07572}"/>
                  </a:ext>
                </a:extLst>
              </p:cNvPr>
              <p:cNvSpPr>
                <a:spLocks/>
              </p:cNvSpPr>
              <p:nvPr/>
            </p:nvSpPr>
            <p:spPr bwMode="auto">
              <a:xfrm>
                <a:off x="3275" y="1058"/>
                <a:ext cx="2339" cy="1079"/>
              </a:xfrm>
              <a:custGeom>
                <a:avLst/>
                <a:gdLst>
                  <a:gd name="T0" fmla="*/ 28 w 2339"/>
                  <a:gd name="T1" fmla="*/ 1008 h 1079"/>
                  <a:gd name="T2" fmla="*/ 84 w 2339"/>
                  <a:gd name="T3" fmla="*/ 946 h 1079"/>
                  <a:gd name="T4" fmla="*/ 141 w 2339"/>
                  <a:gd name="T5" fmla="*/ 868 h 1079"/>
                  <a:gd name="T6" fmla="*/ 197 w 2339"/>
                  <a:gd name="T7" fmla="*/ 776 h 1079"/>
                  <a:gd name="T8" fmla="*/ 254 w 2339"/>
                  <a:gd name="T9" fmla="*/ 677 h 1079"/>
                  <a:gd name="T10" fmla="*/ 310 w 2339"/>
                  <a:gd name="T11" fmla="*/ 574 h 1079"/>
                  <a:gd name="T12" fmla="*/ 366 w 2339"/>
                  <a:gd name="T13" fmla="*/ 471 h 1079"/>
                  <a:gd name="T14" fmla="*/ 423 w 2339"/>
                  <a:gd name="T15" fmla="*/ 375 h 1079"/>
                  <a:gd name="T16" fmla="*/ 479 w 2339"/>
                  <a:gd name="T17" fmla="*/ 288 h 1079"/>
                  <a:gd name="T18" fmla="*/ 536 w 2339"/>
                  <a:gd name="T19" fmla="*/ 213 h 1079"/>
                  <a:gd name="T20" fmla="*/ 592 w 2339"/>
                  <a:gd name="T21" fmla="*/ 150 h 1079"/>
                  <a:gd name="T22" fmla="*/ 648 w 2339"/>
                  <a:gd name="T23" fmla="*/ 100 h 1079"/>
                  <a:gd name="T24" fmla="*/ 705 w 2339"/>
                  <a:gd name="T25" fmla="*/ 61 h 1079"/>
                  <a:gd name="T26" fmla="*/ 761 w 2339"/>
                  <a:gd name="T27" fmla="*/ 34 h 1079"/>
                  <a:gd name="T28" fmla="*/ 817 w 2339"/>
                  <a:gd name="T29" fmla="*/ 15 h 1079"/>
                  <a:gd name="T30" fmla="*/ 874 w 2339"/>
                  <a:gd name="T31" fmla="*/ 4 h 1079"/>
                  <a:gd name="T32" fmla="*/ 930 w 2339"/>
                  <a:gd name="T33" fmla="*/ 0 h 1079"/>
                  <a:gd name="T34" fmla="*/ 986 w 2339"/>
                  <a:gd name="T35" fmla="*/ 2 h 1079"/>
                  <a:gd name="T36" fmla="*/ 1043 w 2339"/>
                  <a:gd name="T37" fmla="*/ 11 h 1079"/>
                  <a:gd name="T38" fmla="*/ 1099 w 2339"/>
                  <a:gd name="T39" fmla="*/ 27 h 1079"/>
                  <a:gd name="T40" fmla="*/ 1155 w 2339"/>
                  <a:gd name="T41" fmla="*/ 51 h 1079"/>
                  <a:gd name="T42" fmla="*/ 1212 w 2339"/>
                  <a:gd name="T43" fmla="*/ 85 h 1079"/>
                  <a:gd name="T44" fmla="*/ 1268 w 2339"/>
                  <a:gd name="T45" fmla="*/ 132 h 1079"/>
                  <a:gd name="T46" fmla="*/ 1324 w 2339"/>
                  <a:gd name="T47" fmla="*/ 190 h 1079"/>
                  <a:gd name="T48" fmla="*/ 1381 w 2339"/>
                  <a:gd name="T49" fmla="*/ 262 h 1079"/>
                  <a:gd name="T50" fmla="*/ 1437 w 2339"/>
                  <a:gd name="T51" fmla="*/ 345 h 1079"/>
                  <a:gd name="T52" fmla="*/ 1493 w 2339"/>
                  <a:gd name="T53" fmla="*/ 439 h 1079"/>
                  <a:gd name="T54" fmla="*/ 1550 w 2339"/>
                  <a:gd name="T55" fmla="*/ 539 h 1079"/>
                  <a:gd name="T56" fmla="*/ 1606 w 2339"/>
                  <a:gd name="T57" fmla="*/ 642 h 1079"/>
                  <a:gd name="T58" fmla="*/ 1662 w 2339"/>
                  <a:gd name="T59" fmla="*/ 744 h 1079"/>
                  <a:gd name="T60" fmla="*/ 1719 w 2339"/>
                  <a:gd name="T61" fmla="*/ 838 h 1079"/>
                  <a:gd name="T62" fmla="*/ 1775 w 2339"/>
                  <a:gd name="T63" fmla="*/ 921 h 1079"/>
                  <a:gd name="T64" fmla="*/ 1832 w 2339"/>
                  <a:gd name="T65" fmla="*/ 989 h 1079"/>
                  <a:gd name="T66" fmla="*/ 1888 w 2339"/>
                  <a:gd name="T67" fmla="*/ 1038 h 1079"/>
                  <a:gd name="T68" fmla="*/ 1944 w 2339"/>
                  <a:gd name="T69" fmla="*/ 1068 h 1079"/>
                  <a:gd name="T70" fmla="*/ 2001 w 2339"/>
                  <a:gd name="T71" fmla="*/ 1079 h 1079"/>
                  <a:gd name="T72" fmla="*/ 2057 w 2339"/>
                  <a:gd name="T73" fmla="*/ 1072 h 1079"/>
                  <a:gd name="T74" fmla="*/ 2113 w 2339"/>
                  <a:gd name="T75" fmla="*/ 1050 h 1079"/>
                  <a:gd name="T76" fmla="*/ 2170 w 2339"/>
                  <a:gd name="T77" fmla="*/ 1016 h 1079"/>
                  <a:gd name="T78" fmla="*/ 2226 w 2339"/>
                  <a:gd name="T79" fmla="*/ 974 h 1079"/>
                  <a:gd name="T80" fmla="*/ 2282 w 2339"/>
                  <a:gd name="T81" fmla="*/ 928 h 1079"/>
                  <a:gd name="T82" fmla="*/ 2339 w 2339"/>
                  <a:gd name="T83" fmla="*/ 88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9" h="1079">
                    <a:moveTo>
                      <a:pt x="0" y="1031"/>
                    </a:moveTo>
                    <a:lnTo>
                      <a:pt x="28" y="1008"/>
                    </a:lnTo>
                    <a:lnTo>
                      <a:pt x="56" y="979"/>
                    </a:lnTo>
                    <a:lnTo>
                      <a:pt x="84" y="946"/>
                    </a:lnTo>
                    <a:lnTo>
                      <a:pt x="113" y="908"/>
                    </a:lnTo>
                    <a:lnTo>
                      <a:pt x="141" y="868"/>
                    </a:lnTo>
                    <a:lnTo>
                      <a:pt x="169" y="823"/>
                    </a:lnTo>
                    <a:lnTo>
                      <a:pt x="197" y="776"/>
                    </a:lnTo>
                    <a:lnTo>
                      <a:pt x="225" y="727"/>
                    </a:lnTo>
                    <a:lnTo>
                      <a:pt x="254" y="677"/>
                    </a:lnTo>
                    <a:lnTo>
                      <a:pt x="282" y="625"/>
                    </a:lnTo>
                    <a:lnTo>
                      <a:pt x="310" y="574"/>
                    </a:lnTo>
                    <a:lnTo>
                      <a:pt x="338" y="522"/>
                    </a:lnTo>
                    <a:lnTo>
                      <a:pt x="366" y="471"/>
                    </a:lnTo>
                    <a:lnTo>
                      <a:pt x="395" y="422"/>
                    </a:lnTo>
                    <a:lnTo>
                      <a:pt x="423" y="375"/>
                    </a:lnTo>
                    <a:lnTo>
                      <a:pt x="451" y="331"/>
                    </a:lnTo>
                    <a:lnTo>
                      <a:pt x="479" y="288"/>
                    </a:lnTo>
                    <a:lnTo>
                      <a:pt x="507" y="249"/>
                    </a:lnTo>
                    <a:lnTo>
                      <a:pt x="536" y="213"/>
                    </a:lnTo>
                    <a:lnTo>
                      <a:pt x="564" y="180"/>
                    </a:lnTo>
                    <a:lnTo>
                      <a:pt x="592" y="150"/>
                    </a:lnTo>
                    <a:lnTo>
                      <a:pt x="620" y="123"/>
                    </a:lnTo>
                    <a:lnTo>
                      <a:pt x="648" y="100"/>
                    </a:lnTo>
                    <a:lnTo>
                      <a:pt x="676" y="79"/>
                    </a:lnTo>
                    <a:lnTo>
                      <a:pt x="705" y="61"/>
                    </a:lnTo>
                    <a:lnTo>
                      <a:pt x="733" y="46"/>
                    </a:lnTo>
                    <a:lnTo>
                      <a:pt x="761" y="34"/>
                    </a:lnTo>
                    <a:lnTo>
                      <a:pt x="789" y="24"/>
                    </a:lnTo>
                    <a:lnTo>
                      <a:pt x="817" y="15"/>
                    </a:lnTo>
                    <a:lnTo>
                      <a:pt x="845" y="9"/>
                    </a:lnTo>
                    <a:lnTo>
                      <a:pt x="874" y="4"/>
                    </a:lnTo>
                    <a:lnTo>
                      <a:pt x="902" y="2"/>
                    </a:lnTo>
                    <a:lnTo>
                      <a:pt x="930" y="0"/>
                    </a:lnTo>
                    <a:lnTo>
                      <a:pt x="958" y="0"/>
                    </a:lnTo>
                    <a:lnTo>
                      <a:pt x="986" y="2"/>
                    </a:lnTo>
                    <a:lnTo>
                      <a:pt x="1014" y="6"/>
                    </a:lnTo>
                    <a:lnTo>
                      <a:pt x="1043" y="11"/>
                    </a:lnTo>
                    <a:lnTo>
                      <a:pt x="1071" y="18"/>
                    </a:lnTo>
                    <a:lnTo>
                      <a:pt x="1099" y="27"/>
                    </a:lnTo>
                    <a:lnTo>
                      <a:pt x="1127" y="38"/>
                    </a:lnTo>
                    <a:lnTo>
                      <a:pt x="1155" y="51"/>
                    </a:lnTo>
                    <a:lnTo>
                      <a:pt x="1183" y="67"/>
                    </a:lnTo>
                    <a:lnTo>
                      <a:pt x="1212" y="85"/>
                    </a:lnTo>
                    <a:lnTo>
                      <a:pt x="1240" y="107"/>
                    </a:lnTo>
                    <a:lnTo>
                      <a:pt x="1268" y="132"/>
                    </a:lnTo>
                    <a:lnTo>
                      <a:pt x="1296" y="160"/>
                    </a:lnTo>
                    <a:lnTo>
                      <a:pt x="1324" y="190"/>
                    </a:lnTo>
                    <a:lnTo>
                      <a:pt x="1352" y="224"/>
                    </a:lnTo>
                    <a:lnTo>
                      <a:pt x="1381" y="262"/>
                    </a:lnTo>
                    <a:lnTo>
                      <a:pt x="1409" y="302"/>
                    </a:lnTo>
                    <a:lnTo>
                      <a:pt x="1437" y="345"/>
                    </a:lnTo>
                    <a:lnTo>
                      <a:pt x="1465" y="391"/>
                    </a:lnTo>
                    <a:lnTo>
                      <a:pt x="1493" y="439"/>
                    </a:lnTo>
                    <a:lnTo>
                      <a:pt x="1521" y="488"/>
                    </a:lnTo>
                    <a:lnTo>
                      <a:pt x="1550" y="539"/>
                    </a:lnTo>
                    <a:lnTo>
                      <a:pt x="1578" y="591"/>
                    </a:lnTo>
                    <a:lnTo>
                      <a:pt x="1606" y="642"/>
                    </a:lnTo>
                    <a:lnTo>
                      <a:pt x="1634" y="694"/>
                    </a:lnTo>
                    <a:lnTo>
                      <a:pt x="1662" y="744"/>
                    </a:lnTo>
                    <a:lnTo>
                      <a:pt x="1691" y="792"/>
                    </a:lnTo>
                    <a:lnTo>
                      <a:pt x="1719" y="838"/>
                    </a:lnTo>
                    <a:lnTo>
                      <a:pt x="1747" y="881"/>
                    </a:lnTo>
                    <a:lnTo>
                      <a:pt x="1775" y="921"/>
                    </a:lnTo>
                    <a:lnTo>
                      <a:pt x="1803" y="957"/>
                    </a:lnTo>
                    <a:lnTo>
                      <a:pt x="1832" y="989"/>
                    </a:lnTo>
                    <a:lnTo>
                      <a:pt x="1860" y="1016"/>
                    </a:lnTo>
                    <a:lnTo>
                      <a:pt x="1888" y="1038"/>
                    </a:lnTo>
                    <a:lnTo>
                      <a:pt x="1916" y="1056"/>
                    </a:lnTo>
                    <a:lnTo>
                      <a:pt x="1944" y="1068"/>
                    </a:lnTo>
                    <a:lnTo>
                      <a:pt x="1972" y="1076"/>
                    </a:lnTo>
                    <a:lnTo>
                      <a:pt x="2001" y="1079"/>
                    </a:lnTo>
                    <a:lnTo>
                      <a:pt x="2029" y="1078"/>
                    </a:lnTo>
                    <a:lnTo>
                      <a:pt x="2057" y="1072"/>
                    </a:lnTo>
                    <a:lnTo>
                      <a:pt x="2085" y="1062"/>
                    </a:lnTo>
                    <a:lnTo>
                      <a:pt x="2113" y="1050"/>
                    </a:lnTo>
                    <a:lnTo>
                      <a:pt x="2141" y="1034"/>
                    </a:lnTo>
                    <a:lnTo>
                      <a:pt x="2170" y="1016"/>
                    </a:lnTo>
                    <a:lnTo>
                      <a:pt x="2198" y="996"/>
                    </a:lnTo>
                    <a:lnTo>
                      <a:pt x="2226" y="974"/>
                    </a:lnTo>
                    <a:lnTo>
                      <a:pt x="2254" y="951"/>
                    </a:lnTo>
                    <a:lnTo>
                      <a:pt x="2282" y="928"/>
                    </a:lnTo>
                    <a:lnTo>
                      <a:pt x="2310" y="905"/>
                    </a:lnTo>
                    <a:lnTo>
                      <a:pt x="2339" y="881"/>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2" name="Freeform 120">
                <a:extLst>
                  <a:ext uri="{FF2B5EF4-FFF2-40B4-BE49-F238E27FC236}">
                    <a16:creationId xmlns:a16="http://schemas.microsoft.com/office/drawing/2014/main" id="{BDC0322D-C60A-372F-81CC-39C41661BB0E}"/>
                  </a:ext>
                </a:extLst>
              </p:cNvPr>
              <p:cNvSpPr>
                <a:spLocks/>
              </p:cNvSpPr>
              <p:nvPr/>
            </p:nvSpPr>
            <p:spPr bwMode="auto">
              <a:xfrm>
                <a:off x="3275" y="1058"/>
                <a:ext cx="2339" cy="1775"/>
              </a:xfrm>
              <a:custGeom>
                <a:avLst/>
                <a:gdLst>
                  <a:gd name="T0" fmla="*/ 28 w 2339"/>
                  <a:gd name="T1" fmla="*/ 983 h 1775"/>
                  <a:gd name="T2" fmla="*/ 84 w 2339"/>
                  <a:gd name="T3" fmla="*/ 885 h 1775"/>
                  <a:gd name="T4" fmla="*/ 141 w 2339"/>
                  <a:gd name="T5" fmla="*/ 790 h 1775"/>
                  <a:gd name="T6" fmla="*/ 197 w 2339"/>
                  <a:gd name="T7" fmla="*/ 697 h 1775"/>
                  <a:gd name="T8" fmla="*/ 254 w 2339"/>
                  <a:gd name="T9" fmla="*/ 606 h 1775"/>
                  <a:gd name="T10" fmla="*/ 310 w 2339"/>
                  <a:gd name="T11" fmla="*/ 520 h 1775"/>
                  <a:gd name="T12" fmla="*/ 366 w 2339"/>
                  <a:gd name="T13" fmla="*/ 438 h 1775"/>
                  <a:gd name="T14" fmla="*/ 423 w 2339"/>
                  <a:gd name="T15" fmla="*/ 361 h 1775"/>
                  <a:gd name="T16" fmla="*/ 479 w 2339"/>
                  <a:gd name="T17" fmla="*/ 291 h 1775"/>
                  <a:gd name="T18" fmla="*/ 536 w 2339"/>
                  <a:gd name="T19" fmla="*/ 226 h 1775"/>
                  <a:gd name="T20" fmla="*/ 592 w 2339"/>
                  <a:gd name="T21" fmla="*/ 169 h 1775"/>
                  <a:gd name="T22" fmla="*/ 648 w 2339"/>
                  <a:gd name="T23" fmla="*/ 120 h 1775"/>
                  <a:gd name="T24" fmla="*/ 705 w 2339"/>
                  <a:gd name="T25" fmla="*/ 79 h 1775"/>
                  <a:gd name="T26" fmla="*/ 761 w 2339"/>
                  <a:gd name="T27" fmla="*/ 45 h 1775"/>
                  <a:gd name="T28" fmla="*/ 817 w 2339"/>
                  <a:gd name="T29" fmla="*/ 21 h 1775"/>
                  <a:gd name="T30" fmla="*/ 874 w 2339"/>
                  <a:gd name="T31" fmla="*/ 6 h 1775"/>
                  <a:gd name="T32" fmla="*/ 930 w 2339"/>
                  <a:gd name="T33" fmla="*/ 0 h 1775"/>
                  <a:gd name="T34" fmla="*/ 986 w 2339"/>
                  <a:gd name="T35" fmla="*/ 3 h 1775"/>
                  <a:gd name="T36" fmla="*/ 1043 w 2339"/>
                  <a:gd name="T37" fmla="*/ 15 h 1775"/>
                  <a:gd name="T38" fmla="*/ 1099 w 2339"/>
                  <a:gd name="T39" fmla="*/ 37 h 1775"/>
                  <a:gd name="T40" fmla="*/ 1155 w 2339"/>
                  <a:gd name="T41" fmla="*/ 66 h 1775"/>
                  <a:gd name="T42" fmla="*/ 1212 w 2339"/>
                  <a:gd name="T43" fmla="*/ 105 h 1775"/>
                  <a:gd name="T44" fmla="*/ 1268 w 2339"/>
                  <a:gd name="T45" fmla="*/ 152 h 1775"/>
                  <a:gd name="T46" fmla="*/ 1324 w 2339"/>
                  <a:gd name="T47" fmla="*/ 207 h 1775"/>
                  <a:gd name="T48" fmla="*/ 1381 w 2339"/>
                  <a:gd name="T49" fmla="*/ 268 h 1775"/>
                  <a:gd name="T50" fmla="*/ 1437 w 2339"/>
                  <a:gd name="T51" fmla="*/ 337 h 1775"/>
                  <a:gd name="T52" fmla="*/ 1493 w 2339"/>
                  <a:gd name="T53" fmla="*/ 412 h 1775"/>
                  <a:gd name="T54" fmla="*/ 1550 w 2339"/>
                  <a:gd name="T55" fmla="*/ 492 h 1775"/>
                  <a:gd name="T56" fmla="*/ 1606 w 2339"/>
                  <a:gd name="T57" fmla="*/ 577 h 1775"/>
                  <a:gd name="T58" fmla="*/ 1662 w 2339"/>
                  <a:gd name="T59" fmla="*/ 666 h 1775"/>
                  <a:gd name="T60" fmla="*/ 1719 w 2339"/>
                  <a:gd name="T61" fmla="*/ 759 h 1775"/>
                  <a:gd name="T62" fmla="*/ 1775 w 2339"/>
                  <a:gd name="T63" fmla="*/ 854 h 1775"/>
                  <a:gd name="T64" fmla="*/ 1832 w 2339"/>
                  <a:gd name="T65" fmla="*/ 950 h 1775"/>
                  <a:gd name="T66" fmla="*/ 1888 w 2339"/>
                  <a:gd name="T67" fmla="*/ 1048 h 1775"/>
                  <a:gd name="T68" fmla="*/ 1944 w 2339"/>
                  <a:gd name="T69" fmla="*/ 1145 h 1775"/>
                  <a:gd name="T70" fmla="*/ 2001 w 2339"/>
                  <a:gd name="T71" fmla="*/ 1243 h 1775"/>
                  <a:gd name="T72" fmla="*/ 2057 w 2339"/>
                  <a:gd name="T73" fmla="*/ 1338 h 1775"/>
                  <a:gd name="T74" fmla="*/ 2113 w 2339"/>
                  <a:gd name="T75" fmla="*/ 1432 h 1775"/>
                  <a:gd name="T76" fmla="*/ 2170 w 2339"/>
                  <a:gd name="T77" fmla="*/ 1524 h 1775"/>
                  <a:gd name="T78" fmla="*/ 2226 w 2339"/>
                  <a:gd name="T79" fmla="*/ 1611 h 1775"/>
                  <a:gd name="T80" fmla="*/ 2282 w 2339"/>
                  <a:gd name="T81" fmla="*/ 1695 h 1775"/>
                  <a:gd name="T82" fmla="*/ 2339 w 2339"/>
                  <a:gd name="T83" fmla="*/ 1775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9" h="1775">
                    <a:moveTo>
                      <a:pt x="0" y="1031"/>
                    </a:moveTo>
                    <a:lnTo>
                      <a:pt x="28" y="983"/>
                    </a:lnTo>
                    <a:lnTo>
                      <a:pt x="56" y="934"/>
                    </a:lnTo>
                    <a:lnTo>
                      <a:pt x="84" y="885"/>
                    </a:lnTo>
                    <a:lnTo>
                      <a:pt x="113" y="837"/>
                    </a:lnTo>
                    <a:lnTo>
                      <a:pt x="141" y="790"/>
                    </a:lnTo>
                    <a:lnTo>
                      <a:pt x="169" y="743"/>
                    </a:lnTo>
                    <a:lnTo>
                      <a:pt x="197" y="697"/>
                    </a:lnTo>
                    <a:lnTo>
                      <a:pt x="225" y="651"/>
                    </a:lnTo>
                    <a:lnTo>
                      <a:pt x="254" y="606"/>
                    </a:lnTo>
                    <a:lnTo>
                      <a:pt x="282" y="563"/>
                    </a:lnTo>
                    <a:lnTo>
                      <a:pt x="310" y="520"/>
                    </a:lnTo>
                    <a:lnTo>
                      <a:pt x="338" y="479"/>
                    </a:lnTo>
                    <a:lnTo>
                      <a:pt x="366" y="438"/>
                    </a:lnTo>
                    <a:lnTo>
                      <a:pt x="395" y="399"/>
                    </a:lnTo>
                    <a:lnTo>
                      <a:pt x="423" y="361"/>
                    </a:lnTo>
                    <a:lnTo>
                      <a:pt x="451" y="325"/>
                    </a:lnTo>
                    <a:lnTo>
                      <a:pt x="479" y="291"/>
                    </a:lnTo>
                    <a:lnTo>
                      <a:pt x="507" y="258"/>
                    </a:lnTo>
                    <a:lnTo>
                      <a:pt x="536" y="226"/>
                    </a:lnTo>
                    <a:lnTo>
                      <a:pt x="564" y="197"/>
                    </a:lnTo>
                    <a:lnTo>
                      <a:pt x="592" y="169"/>
                    </a:lnTo>
                    <a:lnTo>
                      <a:pt x="620" y="144"/>
                    </a:lnTo>
                    <a:lnTo>
                      <a:pt x="648" y="120"/>
                    </a:lnTo>
                    <a:lnTo>
                      <a:pt x="676" y="98"/>
                    </a:lnTo>
                    <a:lnTo>
                      <a:pt x="705" y="79"/>
                    </a:lnTo>
                    <a:lnTo>
                      <a:pt x="733" y="61"/>
                    </a:lnTo>
                    <a:lnTo>
                      <a:pt x="761" y="45"/>
                    </a:lnTo>
                    <a:lnTo>
                      <a:pt x="789" y="32"/>
                    </a:lnTo>
                    <a:lnTo>
                      <a:pt x="817" y="21"/>
                    </a:lnTo>
                    <a:lnTo>
                      <a:pt x="845" y="13"/>
                    </a:lnTo>
                    <a:lnTo>
                      <a:pt x="874" y="6"/>
                    </a:lnTo>
                    <a:lnTo>
                      <a:pt x="902" y="2"/>
                    </a:lnTo>
                    <a:lnTo>
                      <a:pt x="930" y="0"/>
                    </a:lnTo>
                    <a:lnTo>
                      <a:pt x="958" y="1"/>
                    </a:lnTo>
                    <a:lnTo>
                      <a:pt x="986" y="3"/>
                    </a:lnTo>
                    <a:lnTo>
                      <a:pt x="1014" y="8"/>
                    </a:lnTo>
                    <a:lnTo>
                      <a:pt x="1043" y="15"/>
                    </a:lnTo>
                    <a:lnTo>
                      <a:pt x="1071" y="25"/>
                    </a:lnTo>
                    <a:lnTo>
                      <a:pt x="1099" y="37"/>
                    </a:lnTo>
                    <a:lnTo>
                      <a:pt x="1127" y="51"/>
                    </a:lnTo>
                    <a:lnTo>
                      <a:pt x="1155" y="66"/>
                    </a:lnTo>
                    <a:lnTo>
                      <a:pt x="1183" y="85"/>
                    </a:lnTo>
                    <a:lnTo>
                      <a:pt x="1212" y="105"/>
                    </a:lnTo>
                    <a:lnTo>
                      <a:pt x="1240" y="128"/>
                    </a:lnTo>
                    <a:lnTo>
                      <a:pt x="1268" y="152"/>
                    </a:lnTo>
                    <a:lnTo>
                      <a:pt x="1296" y="178"/>
                    </a:lnTo>
                    <a:lnTo>
                      <a:pt x="1324" y="207"/>
                    </a:lnTo>
                    <a:lnTo>
                      <a:pt x="1352" y="237"/>
                    </a:lnTo>
                    <a:lnTo>
                      <a:pt x="1381" y="268"/>
                    </a:lnTo>
                    <a:lnTo>
                      <a:pt x="1409" y="302"/>
                    </a:lnTo>
                    <a:lnTo>
                      <a:pt x="1437" y="337"/>
                    </a:lnTo>
                    <a:lnTo>
                      <a:pt x="1465" y="374"/>
                    </a:lnTo>
                    <a:lnTo>
                      <a:pt x="1493" y="412"/>
                    </a:lnTo>
                    <a:lnTo>
                      <a:pt x="1521" y="451"/>
                    </a:lnTo>
                    <a:lnTo>
                      <a:pt x="1550" y="492"/>
                    </a:lnTo>
                    <a:lnTo>
                      <a:pt x="1578" y="534"/>
                    </a:lnTo>
                    <a:lnTo>
                      <a:pt x="1606" y="577"/>
                    </a:lnTo>
                    <a:lnTo>
                      <a:pt x="1634" y="621"/>
                    </a:lnTo>
                    <a:lnTo>
                      <a:pt x="1662" y="666"/>
                    </a:lnTo>
                    <a:lnTo>
                      <a:pt x="1691" y="712"/>
                    </a:lnTo>
                    <a:lnTo>
                      <a:pt x="1719" y="759"/>
                    </a:lnTo>
                    <a:lnTo>
                      <a:pt x="1747" y="806"/>
                    </a:lnTo>
                    <a:lnTo>
                      <a:pt x="1775" y="854"/>
                    </a:lnTo>
                    <a:lnTo>
                      <a:pt x="1803" y="902"/>
                    </a:lnTo>
                    <a:lnTo>
                      <a:pt x="1832" y="950"/>
                    </a:lnTo>
                    <a:lnTo>
                      <a:pt x="1860" y="999"/>
                    </a:lnTo>
                    <a:lnTo>
                      <a:pt x="1888" y="1048"/>
                    </a:lnTo>
                    <a:lnTo>
                      <a:pt x="1916" y="1097"/>
                    </a:lnTo>
                    <a:lnTo>
                      <a:pt x="1944" y="1145"/>
                    </a:lnTo>
                    <a:lnTo>
                      <a:pt x="1972" y="1194"/>
                    </a:lnTo>
                    <a:lnTo>
                      <a:pt x="2001" y="1243"/>
                    </a:lnTo>
                    <a:lnTo>
                      <a:pt x="2029" y="1291"/>
                    </a:lnTo>
                    <a:lnTo>
                      <a:pt x="2057" y="1338"/>
                    </a:lnTo>
                    <a:lnTo>
                      <a:pt x="2085" y="1385"/>
                    </a:lnTo>
                    <a:lnTo>
                      <a:pt x="2113" y="1432"/>
                    </a:lnTo>
                    <a:lnTo>
                      <a:pt x="2141" y="1478"/>
                    </a:lnTo>
                    <a:lnTo>
                      <a:pt x="2170" y="1524"/>
                    </a:lnTo>
                    <a:lnTo>
                      <a:pt x="2198" y="1568"/>
                    </a:lnTo>
                    <a:lnTo>
                      <a:pt x="2226" y="1611"/>
                    </a:lnTo>
                    <a:lnTo>
                      <a:pt x="2254" y="1654"/>
                    </a:lnTo>
                    <a:lnTo>
                      <a:pt x="2282" y="1695"/>
                    </a:lnTo>
                    <a:lnTo>
                      <a:pt x="2310" y="1736"/>
                    </a:lnTo>
                    <a:lnTo>
                      <a:pt x="2339" y="1775"/>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93701774-6AFE-84F8-D35E-DA2C0A4CAD09}"/>
                    </a:ext>
                  </a:extLst>
                </p:cNvPr>
                <p:cNvSpPr txBox="1"/>
                <p:nvPr/>
              </p:nvSpPr>
              <p:spPr>
                <a:xfrm>
                  <a:off x="4652734" y="4532047"/>
                  <a:ext cx="32560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𝑦</m:t>
                            </m:r>
                          </m:e>
                        </m:acc>
                      </m:oMath>
                    </m:oMathPara>
                  </a14:m>
                  <a:endParaRPr lang="en-US" sz="1400" dirty="0"/>
                </a:p>
              </p:txBody>
            </p:sp>
          </mc:Choice>
          <mc:Fallback xmlns="">
            <p:sp>
              <p:nvSpPr>
                <p:cNvPr id="113" name="TextBox 112">
                  <a:extLst>
                    <a:ext uri="{FF2B5EF4-FFF2-40B4-BE49-F238E27FC236}">
                      <a16:creationId xmlns:a16="http://schemas.microsoft.com/office/drawing/2014/main" id="{93701774-6AFE-84F8-D35E-DA2C0A4CAD09}"/>
                    </a:ext>
                  </a:extLst>
                </p:cNvPr>
                <p:cNvSpPr txBox="1">
                  <a:spLocks noRot="1" noChangeAspect="1" noMove="1" noResize="1" noEditPoints="1" noAdjustHandles="1" noChangeArrowheads="1" noChangeShapeType="1" noTextEdit="1"/>
                </p:cNvSpPr>
                <p:nvPr/>
              </p:nvSpPr>
              <p:spPr>
                <a:xfrm>
                  <a:off x="4652734" y="4532047"/>
                  <a:ext cx="325602" cy="307777"/>
                </a:xfrm>
                <a:prstGeom prst="rect">
                  <a:avLst/>
                </a:prstGeom>
                <a:blipFill>
                  <a:blip r:embed="rId3"/>
                  <a:stretch>
                    <a:fillRect r="-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B6AF5D0C-0DF1-3E79-4EC1-5385A0801E35}"/>
                    </a:ext>
                  </a:extLst>
                </p:cNvPr>
                <p:cNvSpPr txBox="1"/>
                <p:nvPr/>
              </p:nvSpPr>
              <p:spPr>
                <a:xfrm>
                  <a:off x="6317758" y="6093023"/>
                  <a:ext cx="3231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𝑥</m:t>
                        </m:r>
                      </m:oMath>
                    </m:oMathPara>
                  </a14:m>
                  <a:endParaRPr lang="en-US" sz="1400" dirty="0"/>
                </a:p>
              </p:txBody>
            </p:sp>
          </mc:Choice>
          <mc:Fallback xmlns="">
            <p:sp>
              <p:nvSpPr>
                <p:cNvPr id="114" name="TextBox 113">
                  <a:extLst>
                    <a:ext uri="{FF2B5EF4-FFF2-40B4-BE49-F238E27FC236}">
                      <a16:creationId xmlns:a16="http://schemas.microsoft.com/office/drawing/2014/main" id="{B6AF5D0C-0DF1-3E79-4EC1-5385A0801E35}"/>
                    </a:ext>
                  </a:extLst>
                </p:cNvPr>
                <p:cNvSpPr txBox="1">
                  <a:spLocks noRot="1" noChangeAspect="1" noMove="1" noResize="1" noEditPoints="1" noAdjustHandles="1" noChangeArrowheads="1" noChangeShapeType="1" noTextEdit="1"/>
                </p:cNvSpPr>
                <p:nvPr/>
              </p:nvSpPr>
              <p:spPr>
                <a:xfrm>
                  <a:off x="6317758" y="6093023"/>
                  <a:ext cx="323165" cy="307777"/>
                </a:xfrm>
                <a:prstGeom prst="rect">
                  <a:avLst/>
                </a:prstGeom>
                <a:blipFill>
                  <a:blip r:embed="rId4"/>
                  <a:stretch>
                    <a:fillRect/>
                  </a:stretch>
                </a:blipFill>
              </p:spPr>
              <p:txBody>
                <a:bodyPr/>
                <a:lstStyle/>
                <a:p>
                  <a:r>
                    <a:rPr lang="en-US">
                      <a:noFill/>
                    </a:rPr>
                    <a:t> </a:t>
                  </a:r>
                </a:p>
              </p:txBody>
            </p:sp>
          </mc:Fallback>
        </mc:AlternateContent>
        <p:sp>
          <p:nvSpPr>
            <p:cNvPr id="117" name="Flowchart: Summing Junction 116">
              <a:extLst>
                <a:ext uri="{FF2B5EF4-FFF2-40B4-BE49-F238E27FC236}">
                  <a16:creationId xmlns:a16="http://schemas.microsoft.com/office/drawing/2014/main" id="{152F8B18-BE09-A511-ADFB-1BF5AFA1730D}"/>
                </a:ext>
              </a:extLst>
            </p:cNvPr>
            <p:cNvSpPr/>
            <p:nvPr/>
          </p:nvSpPr>
          <p:spPr>
            <a:xfrm>
              <a:off x="4968660" y="4800913"/>
              <a:ext cx="152423" cy="152423"/>
            </a:xfrm>
            <a:prstGeom prst="flowChartSummingJunct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8" name="Flowchart: Summing Junction 117">
              <a:extLst>
                <a:ext uri="{FF2B5EF4-FFF2-40B4-BE49-F238E27FC236}">
                  <a16:creationId xmlns:a16="http://schemas.microsoft.com/office/drawing/2014/main" id="{92699C39-4224-DD64-C10A-26FF6720AACE}"/>
                </a:ext>
              </a:extLst>
            </p:cNvPr>
            <p:cNvSpPr/>
            <p:nvPr/>
          </p:nvSpPr>
          <p:spPr>
            <a:xfrm>
              <a:off x="5546980" y="3914345"/>
              <a:ext cx="152423" cy="152423"/>
            </a:xfrm>
            <a:prstGeom prst="flowChartSummingJunct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9" name="Flowchart: Summing Junction 118">
              <a:extLst>
                <a:ext uri="{FF2B5EF4-FFF2-40B4-BE49-F238E27FC236}">
                  <a16:creationId xmlns:a16="http://schemas.microsoft.com/office/drawing/2014/main" id="{3C1C46C5-F0DE-EBD3-9186-67DEDF2A3180}"/>
                </a:ext>
              </a:extLst>
            </p:cNvPr>
            <p:cNvSpPr/>
            <p:nvPr/>
          </p:nvSpPr>
          <p:spPr>
            <a:xfrm>
              <a:off x="6133483" y="3543347"/>
              <a:ext cx="152423" cy="152423"/>
            </a:xfrm>
            <a:prstGeom prst="flowChartSummingJunct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Flowchart: Summing Junction 119">
              <a:extLst>
                <a:ext uri="{FF2B5EF4-FFF2-40B4-BE49-F238E27FC236}">
                  <a16:creationId xmlns:a16="http://schemas.microsoft.com/office/drawing/2014/main" id="{7C5F1F6D-C587-95D9-64D0-BE1B43354BDF}"/>
                </a:ext>
              </a:extLst>
            </p:cNvPr>
            <p:cNvSpPr/>
            <p:nvPr/>
          </p:nvSpPr>
          <p:spPr>
            <a:xfrm>
              <a:off x="6728168" y="3908888"/>
              <a:ext cx="152423" cy="152423"/>
            </a:xfrm>
            <a:prstGeom prst="flowChartSummingJunct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Flowchart: Summing Junction 120">
              <a:extLst>
                <a:ext uri="{FF2B5EF4-FFF2-40B4-BE49-F238E27FC236}">
                  <a16:creationId xmlns:a16="http://schemas.microsoft.com/office/drawing/2014/main" id="{9919ADA9-ED0C-814F-FC8A-AB8791ABA069}"/>
                </a:ext>
              </a:extLst>
            </p:cNvPr>
            <p:cNvSpPr/>
            <p:nvPr/>
          </p:nvSpPr>
          <p:spPr>
            <a:xfrm>
              <a:off x="7314672" y="4806372"/>
              <a:ext cx="152423" cy="152423"/>
            </a:xfrm>
            <a:prstGeom prst="flowChartSummingJunct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2" name="Straight Connector 121">
              <a:extLst>
                <a:ext uri="{FF2B5EF4-FFF2-40B4-BE49-F238E27FC236}">
                  <a16:creationId xmlns:a16="http://schemas.microsoft.com/office/drawing/2014/main" id="{FC8E79F6-495C-69AF-D5C8-E8D020EE4849}"/>
                </a:ext>
              </a:extLst>
            </p:cNvPr>
            <p:cNvCxnSpPr/>
            <p:nvPr/>
          </p:nvCxnSpPr>
          <p:spPr>
            <a:xfrm>
              <a:off x="7402974" y="4119449"/>
              <a:ext cx="571382" cy="0"/>
            </a:xfrm>
            <a:prstGeom prst="line">
              <a:avLst/>
            </a:prstGeom>
            <a:ln w="254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7938369-D8DF-2BC6-AA44-2332F2E47F02}"/>
                </a:ext>
              </a:extLst>
            </p:cNvPr>
            <p:cNvCxnSpPr/>
            <p:nvPr/>
          </p:nvCxnSpPr>
          <p:spPr>
            <a:xfrm>
              <a:off x="7386720" y="3914345"/>
              <a:ext cx="0" cy="7027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B0A34BB7-FFCB-9F89-FD8C-F99E8F090D50}"/>
                </a:ext>
              </a:extLst>
            </p:cNvPr>
            <p:cNvSpPr txBox="1"/>
            <p:nvPr/>
          </p:nvSpPr>
          <p:spPr>
            <a:xfrm>
              <a:off x="6780434" y="3589325"/>
              <a:ext cx="1213281" cy="523220"/>
            </a:xfrm>
            <a:prstGeom prst="rect">
              <a:avLst/>
            </a:prstGeom>
            <a:noFill/>
          </p:spPr>
          <p:txBody>
            <a:bodyPr wrap="none" rtlCol="0">
              <a:spAutoFit/>
            </a:bodyPr>
            <a:lstStyle/>
            <a:p>
              <a:pPr algn="r"/>
              <a:r>
                <a:rPr lang="en-US" sz="1400" dirty="0"/>
                <a:t>Extrapolation</a:t>
              </a:r>
              <a:br>
                <a:rPr lang="en-US" sz="1400" dirty="0"/>
              </a:br>
              <a:r>
                <a:rPr lang="en-US" sz="1400" dirty="0"/>
                <a:t>region</a:t>
              </a:r>
            </a:p>
          </p:txBody>
        </p:sp>
        <p:cxnSp>
          <p:nvCxnSpPr>
            <p:cNvPr id="125" name="Straight Connector 124">
              <a:extLst>
                <a:ext uri="{FF2B5EF4-FFF2-40B4-BE49-F238E27FC236}">
                  <a16:creationId xmlns:a16="http://schemas.microsoft.com/office/drawing/2014/main" id="{D37003EC-EE84-308D-6B53-6AB574DFD026}"/>
                </a:ext>
              </a:extLst>
            </p:cNvPr>
            <p:cNvCxnSpPr>
              <a:cxnSpLocks/>
            </p:cNvCxnSpPr>
            <p:nvPr/>
          </p:nvCxnSpPr>
          <p:spPr>
            <a:xfrm>
              <a:off x="5771346" y="5174697"/>
              <a:ext cx="28199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6B211B8-11AC-286A-4B7D-F1B34C461C5A}"/>
                </a:ext>
              </a:extLst>
            </p:cNvPr>
            <p:cNvCxnSpPr>
              <a:cxnSpLocks/>
            </p:cNvCxnSpPr>
            <p:nvPr/>
          </p:nvCxnSpPr>
          <p:spPr>
            <a:xfrm>
              <a:off x="5771346" y="5401114"/>
              <a:ext cx="281996"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C834169-7CCB-F056-C870-9AB50BE2AF1C}"/>
                </a:ext>
              </a:extLst>
            </p:cNvPr>
            <p:cNvCxnSpPr>
              <a:cxnSpLocks/>
            </p:cNvCxnSpPr>
            <p:nvPr/>
          </p:nvCxnSpPr>
          <p:spPr>
            <a:xfrm>
              <a:off x="5771346" y="5627531"/>
              <a:ext cx="281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6E5F601F-49BD-4501-94A4-7F8D7AD68271}"/>
                    </a:ext>
                  </a:extLst>
                </p:cNvPr>
                <p:cNvSpPr txBox="1"/>
                <p:nvPr/>
              </p:nvSpPr>
              <p:spPr>
                <a:xfrm>
                  <a:off x="6053342" y="5012982"/>
                  <a:ext cx="900439"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=0.1</m:t>
                        </m:r>
                      </m:oMath>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=0.54</m:t>
                        </m:r>
                      </m:oMath>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=1.68</m:t>
                        </m:r>
                      </m:oMath>
                    </m:oMathPara>
                  </a14:m>
                  <a:endParaRPr lang="en-US" sz="1400" b="0" dirty="0"/>
                </a:p>
              </p:txBody>
            </p:sp>
          </mc:Choice>
          <mc:Fallback xmlns="">
            <p:sp>
              <p:nvSpPr>
                <p:cNvPr id="128" name="TextBox 127">
                  <a:extLst>
                    <a:ext uri="{FF2B5EF4-FFF2-40B4-BE49-F238E27FC236}">
                      <a16:creationId xmlns:a16="http://schemas.microsoft.com/office/drawing/2014/main" id="{6E5F601F-49BD-4501-94A4-7F8D7AD68271}"/>
                    </a:ext>
                  </a:extLst>
                </p:cNvPr>
                <p:cNvSpPr txBox="1">
                  <a:spLocks noRot="1" noChangeAspect="1" noMove="1" noResize="1" noEditPoints="1" noAdjustHandles="1" noChangeArrowheads="1" noChangeShapeType="1" noTextEdit="1"/>
                </p:cNvSpPr>
                <p:nvPr/>
              </p:nvSpPr>
              <p:spPr>
                <a:xfrm>
                  <a:off x="6053342" y="5012982"/>
                  <a:ext cx="900439" cy="738664"/>
                </a:xfrm>
                <a:prstGeom prst="rect">
                  <a:avLst/>
                </a:prstGeom>
                <a:blipFill>
                  <a:blip r:embed="rId5"/>
                  <a:stretch>
                    <a:fillRect/>
                  </a:stretch>
                </a:blipFill>
              </p:spPr>
              <p:txBody>
                <a:bodyPr/>
                <a:lstStyle/>
                <a:p>
                  <a:r>
                    <a:rPr lang="en-US">
                      <a:noFill/>
                    </a:rPr>
                    <a:t> </a:t>
                  </a:r>
                </a:p>
              </p:txBody>
            </p:sp>
          </mc:Fallback>
        </mc:AlternateContent>
        <p:sp>
          <p:nvSpPr>
            <p:cNvPr id="129" name="Rectangle 128">
              <a:extLst>
                <a:ext uri="{FF2B5EF4-FFF2-40B4-BE49-F238E27FC236}">
                  <a16:creationId xmlns:a16="http://schemas.microsoft.com/office/drawing/2014/main" id="{12C83262-86A5-F256-BF81-0524031DD86F}"/>
                </a:ext>
              </a:extLst>
            </p:cNvPr>
            <p:cNvSpPr/>
            <p:nvPr/>
          </p:nvSpPr>
          <p:spPr>
            <a:xfrm>
              <a:off x="5699403" y="5061534"/>
              <a:ext cx="1226828" cy="69267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35" name="Group 134">
            <a:extLst>
              <a:ext uri="{FF2B5EF4-FFF2-40B4-BE49-F238E27FC236}">
                <a16:creationId xmlns:a16="http://schemas.microsoft.com/office/drawing/2014/main" id="{407DD625-39AD-6D73-992E-02C2CBE1DD55}"/>
              </a:ext>
            </a:extLst>
          </p:cNvPr>
          <p:cNvGrpSpPr/>
          <p:nvPr/>
        </p:nvGrpSpPr>
        <p:grpSpPr>
          <a:xfrm>
            <a:off x="5261275" y="857298"/>
            <a:ext cx="3606682" cy="2880238"/>
            <a:chOff x="914041" y="3520562"/>
            <a:chExt cx="3606682" cy="2880238"/>
          </a:xfrm>
        </p:grpSpPr>
        <p:grpSp>
          <p:nvGrpSpPr>
            <p:cNvPr id="5" name="Group 4">
              <a:extLst>
                <a:ext uri="{FF2B5EF4-FFF2-40B4-BE49-F238E27FC236}">
                  <a16:creationId xmlns:a16="http://schemas.microsoft.com/office/drawing/2014/main" id="{7D47A2C5-2DD2-F9A4-DF45-1127255A2080}"/>
                </a:ext>
              </a:extLst>
            </p:cNvPr>
            <p:cNvGrpSpPr>
              <a:grpSpLocks noChangeAspect="1"/>
            </p:cNvGrpSpPr>
            <p:nvPr/>
          </p:nvGrpSpPr>
          <p:grpSpPr bwMode="auto">
            <a:xfrm>
              <a:off x="1214956" y="3520562"/>
              <a:ext cx="3305767" cy="2619358"/>
              <a:chOff x="112" y="992"/>
              <a:chExt cx="2644" cy="2095"/>
            </a:xfrm>
          </p:grpSpPr>
          <p:sp>
            <p:nvSpPr>
              <p:cNvPr id="6" name="Line 6">
                <a:extLst>
                  <a:ext uri="{FF2B5EF4-FFF2-40B4-BE49-F238E27FC236}">
                    <a16:creationId xmlns:a16="http://schemas.microsoft.com/office/drawing/2014/main" id="{FEB3497D-ADC4-DA4E-3267-7C3FCF9A3F91}"/>
                  </a:ext>
                </a:extLst>
              </p:cNvPr>
              <p:cNvSpPr>
                <a:spLocks noChangeShapeType="1"/>
              </p:cNvSpPr>
              <p:nvPr/>
            </p:nvSpPr>
            <p:spPr bwMode="auto">
              <a:xfrm>
                <a:off x="395" y="2914"/>
                <a:ext cx="2348"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 name="Line 7">
                <a:extLst>
                  <a:ext uri="{FF2B5EF4-FFF2-40B4-BE49-F238E27FC236}">
                    <a16:creationId xmlns:a16="http://schemas.microsoft.com/office/drawing/2014/main" id="{10DB5B0D-1BE7-5547-6AAD-1011E5870A23}"/>
                  </a:ext>
                </a:extLst>
              </p:cNvPr>
              <p:cNvSpPr>
                <a:spLocks noChangeShapeType="1"/>
              </p:cNvSpPr>
              <p:nvPr/>
            </p:nvSpPr>
            <p:spPr bwMode="auto">
              <a:xfrm>
                <a:off x="395" y="1058"/>
                <a:ext cx="2348"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 name="Line 8">
                <a:extLst>
                  <a:ext uri="{FF2B5EF4-FFF2-40B4-BE49-F238E27FC236}">
                    <a16:creationId xmlns:a16="http://schemas.microsoft.com/office/drawing/2014/main" id="{D16ADAD3-F9A9-8ABF-36A2-2F23719B5F74}"/>
                  </a:ext>
                </a:extLst>
              </p:cNvPr>
              <p:cNvSpPr>
                <a:spLocks noChangeShapeType="1"/>
              </p:cNvSpPr>
              <p:nvPr/>
            </p:nvSpPr>
            <p:spPr bwMode="auto">
              <a:xfrm flipV="1">
                <a:off x="395"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 name="Line 9">
                <a:extLst>
                  <a:ext uri="{FF2B5EF4-FFF2-40B4-BE49-F238E27FC236}">
                    <a16:creationId xmlns:a16="http://schemas.microsoft.com/office/drawing/2014/main" id="{076D65F8-4301-A42E-37D4-1463221A4EE8}"/>
                  </a:ext>
                </a:extLst>
              </p:cNvPr>
              <p:cNvSpPr>
                <a:spLocks noChangeShapeType="1"/>
              </p:cNvSpPr>
              <p:nvPr/>
            </p:nvSpPr>
            <p:spPr bwMode="auto">
              <a:xfrm flipV="1">
                <a:off x="630"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 name="Line 10">
                <a:extLst>
                  <a:ext uri="{FF2B5EF4-FFF2-40B4-BE49-F238E27FC236}">
                    <a16:creationId xmlns:a16="http://schemas.microsoft.com/office/drawing/2014/main" id="{81681F07-72AE-08F0-4A34-C84E751AE516}"/>
                  </a:ext>
                </a:extLst>
              </p:cNvPr>
              <p:cNvSpPr>
                <a:spLocks noChangeShapeType="1"/>
              </p:cNvSpPr>
              <p:nvPr/>
            </p:nvSpPr>
            <p:spPr bwMode="auto">
              <a:xfrm flipV="1">
                <a:off x="865"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11">
                <a:extLst>
                  <a:ext uri="{FF2B5EF4-FFF2-40B4-BE49-F238E27FC236}">
                    <a16:creationId xmlns:a16="http://schemas.microsoft.com/office/drawing/2014/main" id="{4374BC7A-C4AD-915C-61AB-841F8CADFB0F}"/>
                  </a:ext>
                </a:extLst>
              </p:cNvPr>
              <p:cNvSpPr>
                <a:spLocks noChangeShapeType="1"/>
              </p:cNvSpPr>
              <p:nvPr/>
            </p:nvSpPr>
            <p:spPr bwMode="auto">
              <a:xfrm flipV="1">
                <a:off x="1100"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12">
                <a:extLst>
                  <a:ext uri="{FF2B5EF4-FFF2-40B4-BE49-F238E27FC236}">
                    <a16:creationId xmlns:a16="http://schemas.microsoft.com/office/drawing/2014/main" id="{7DEE3DDC-BF0B-D217-07AE-C4B7AD8D4700}"/>
                  </a:ext>
                </a:extLst>
              </p:cNvPr>
              <p:cNvSpPr>
                <a:spLocks noChangeShapeType="1"/>
              </p:cNvSpPr>
              <p:nvPr/>
            </p:nvSpPr>
            <p:spPr bwMode="auto">
              <a:xfrm flipV="1">
                <a:off x="1334"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13">
                <a:extLst>
                  <a:ext uri="{FF2B5EF4-FFF2-40B4-BE49-F238E27FC236}">
                    <a16:creationId xmlns:a16="http://schemas.microsoft.com/office/drawing/2014/main" id="{7D52DAE7-3B0F-085C-9B5B-3D269D0676F0}"/>
                  </a:ext>
                </a:extLst>
              </p:cNvPr>
              <p:cNvSpPr>
                <a:spLocks noChangeShapeType="1"/>
              </p:cNvSpPr>
              <p:nvPr/>
            </p:nvSpPr>
            <p:spPr bwMode="auto">
              <a:xfrm flipV="1">
                <a:off x="1569"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Line 14">
                <a:extLst>
                  <a:ext uri="{FF2B5EF4-FFF2-40B4-BE49-F238E27FC236}">
                    <a16:creationId xmlns:a16="http://schemas.microsoft.com/office/drawing/2014/main" id="{0D8AA379-E0E9-B2E1-8262-F955A35B7BDA}"/>
                  </a:ext>
                </a:extLst>
              </p:cNvPr>
              <p:cNvSpPr>
                <a:spLocks noChangeShapeType="1"/>
              </p:cNvSpPr>
              <p:nvPr/>
            </p:nvSpPr>
            <p:spPr bwMode="auto">
              <a:xfrm flipV="1">
                <a:off x="1804"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 name="Line 15">
                <a:extLst>
                  <a:ext uri="{FF2B5EF4-FFF2-40B4-BE49-F238E27FC236}">
                    <a16:creationId xmlns:a16="http://schemas.microsoft.com/office/drawing/2014/main" id="{1B200895-2A99-E39E-E51A-BF28BA94558E}"/>
                  </a:ext>
                </a:extLst>
              </p:cNvPr>
              <p:cNvSpPr>
                <a:spLocks noChangeShapeType="1"/>
              </p:cNvSpPr>
              <p:nvPr/>
            </p:nvSpPr>
            <p:spPr bwMode="auto">
              <a:xfrm flipV="1">
                <a:off x="2039"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 name="Line 16">
                <a:extLst>
                  <a:ext uri="{FF2B5EF4-FFF2-40B4-BE49-F238E27FC236}">
                    <a16:creationId xmlns:a16="http://schemas.microsoft.com/office/drawing/2014/main" id="{2D4FA383-9EF8-CE9B-ADE9-E3F31BAA5C55}"/>
                  </a:ext>
                </a:extLst>
              </p:cNvPr>
              <p:cNvSpPr>
                <a:spLocks noChangeShapeType="1"/>
              </p:cNvSpPr>
              <p:nvPr/>
            </p:nvSpPr>
            <p:spPr bwMode="auto">
              <a:xfrm flipV="1">
                <a:off x="2273"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 name="Line 17">
                <a:extLst>
                  <a:ext uri="{FF2B5EF4-FFF2-40B4-BE49-F238E27FC236}">
                    <a16:creationId xmlns:a16="http://schemas.microsoft.com/office/drawing/2014/main" id="{D600B190-938B-E5BD-7620-E8FED2A536C4}"/>
                  </a:ext>
                </a:extLst>
              </p:cNvPr>
              <p:cNvSpPr>
                <a:spLocks noChangeShapeType="1"/>
              </p:cNvSpPr>
              <p:nvPr/>
            </p:nvSpPr>
            <p:spPr bwMode="auto">
              <a:xfrm flipV="1">
                <a:off x="2508"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 name="Line 18">
                <a:extLst>
                  <a:ext uri="{FF2B5EF4-FFF2-40B4-BE49-F238E27FC236}">
                    <a16:creationId xmlns:a16="http://schemas.microsoft.com/office/drawing/2014/main" id="{B6C91D14-C228-D562-BB8A-3F589BB567A0}"/>
                  </a:ext>
                </a:extLst>
              </p:cNvPr>
              <p:cNvSpPr>
                <a:spLocks noChangeShapeType="1"/>
              </p:cNvSpPr>
              <p:nvPr/>
            </p:nvSpPr>
            <p:spPr bwMode="auto">
              <a:xfrm flipV="1">
                <a:off x="2743" y="28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 name="Line 19">
                <a:extLst>
                  <a:ext uri="{FF2B5EF4-FFF2-40B4-BE49-F238E27FC236}">
                    <a16:creationId xmlns:a16="http://schemas.microsoft.com/office/drawing/2014/main" id="{ADD41FAB-C2D5-2C9C-0B5A-AF7CEAE5B5F6}"/>
                  </a:ext>
                </a:extLst>
              </p:cNvPr>
              <p:cNvSpPr>
                <a:spLocks noChangeShapeType="1"/>
              </p:cNvSpPr>
              <p:nvPr/>
            </p:nvSpPr>
            <p:spPr bwMode="auto">
              <a:xfrm>
                <a:off x="395"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 name="Line 20">
                <a:extLst>
                  <a:ext uri="{FF2B5EF4-FFF2-40B4-BE49-F238E27FC236}">
                    <a16:creationId xmlns:a16="http://schemas.microsoft.com/office/drawing/2014/main" id="{8C09AB32-3377-8500-E13F-6962F8E4934D}"/>
                  </a:ext>
                </a:extLst>
              </p:cNvPr>
              <p:cNvSpPr>
                <a:spLocks noChangeShapeType="1"/>
              </p:cNvSpPr>
              <p:nvPr/>
            </p:nvSpPr>
            <p:spPr bwMode="auto">
              <a:xfrm>
                <a:off x="630"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 name="Line 21">
                <a:extLst>
                  <a:ext uri="{FF2B5EF4-FFF2-40B4-BE49-F238E27FC236}">
                    <a16:creationId xmlns:a16="http://schemas.microsoft.com/office/drawing/2014/main" id="{4A3AF6A9-B6A8-7A7D-6600-24208A24E32D}"/>
                  </a:ext>
                </a:extLst>
              </p:cNvPr>
              <p:cNvSpPr>
                <a:spLocks noChangeShapeType="1"/>
              </p:cNvSpPr>
              <p:nvPr/>
            </p:nvSpPr>
            <p:spPr bwMode="auto">
              <a:xfrm>
                <a:off x="865"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 name="Line 22">
                <a:extLst>
                  <a:ext uri="{FF2B5EF4-FFF2-40B4-BE49-F238E27FC236}">
                    <a16:creationId xmlns:a16="http://schemas.microsoft.com/office/drawing/2014/main" id="{1068B523-7216-3F4E-CA7F-00F75517487F}"/>
                  </a:ext>
                </a:extLst>
              </p:cNvPr>
              <p:cNvSpPr>
                <a:spLocks noChangeShapeType="1"/>
              </p:cNvSpPr>
              <p:nvPr/>
            </p:nvSpPr>
            <p:spPr bwMode="auto">
              <a:xfrm>
                <a:off x="1100"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23">
                <a:extLst>
                  <a:ext uri="{FF2B5EF4-FFF2-40B4-BE49-F238E27FC236}">
                    <a16:creationId xmlns:a16="http://schemas.microsoft.com/office/drawing/2014/main" id="{354F71BC-4F2C-1415-906B-53745A2DC480}"/>
                  </a:ext>
                </a:extLst>
              </p:cNvPr>
              <p:cNvSpPr>
                <a:spLocks noChangeShapeType="1"/>
              </p:cNvSpPr>
              <p:nvPr/>
            </p:nvSpPr>
            <p:spPr bwMode="auto">
              <a:xfrm>
                <a:off x="1334"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24">
                <a:extLst>
                  <a:ext uri="{FF2B5EF4-FFF2-40B4-BE49-F238E27FC236}">
                    <a16:creationId xmlns:a16="http://schemas.microsoft.com/office/drawing/2014/main" id="{07807A20-2CD9-C6E9-FE4C-D85CD78125F0}"/>
                  </a:ext>
                </a:extLst>
              </p:cNvPr>
              <p:cNvSpPr>
                <a:spLocks noChangeShapeType="1"/>
              </p:cNvSpPr>
              <p:nvPr/>
            </p:nvSpPr>
            <p:spPr bwMode="auto">
              <a:xfrm>
                <a:off x="1569"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25">
                <a:extLst>
                  <a:ext uri="{FF2B5EF4-FFF2-40B4-BE49-F238E27FC236}">
                    <a16:creationId xmlns:a16="http://schemas.microsoft.com/office/drawing/2014/main" id="{AC1983AD-2339-31FF-ACC7-94A314E074A0}"/>
                  </a:ext>
                </a:extLst>
              </p:cNvPr>
              <p:cNvSpPr>
                <a:spLocks noChangeShapeType="1"/>
              </p:cNvSpPr>
              <p:nvPr/>
            </p:nvSpPr>
            <p:spPr bwMode="auto">
              <a:xfrm>
                <a:off x="1804"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26">
                <a:extLst>
                  <a:ext uri="{FF2B5EF4-FFF2-40B4-BE49-F238E27FC236}">
                    <a16:creationId xmlns:a16="http://schemas.microsoft.com/office/drawing/2014/main" id="{37728AD1-C19D-4E24-7082-A95EA7F3157F}"/>
                  </a:ext>
                </a:extLst>
              </p:cNvPr>
              <p:cNvSpPr>
                <a:spLocks noChangeShapeType="1"/>
              </p:cNvSpPr>
              <p:nvPr/>
            </p:nvSpPr>
            <p:spPr bwMode="auto">
              <a:xfrm>
                <a:off x="2039"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Line 27">
                <a:extLst>
                  <a:ext uri="{FF2B5EF4-FFF2-40B4-BE49-F238E27FC236}">
                    <a16:creationId xmlns:a16="http://schemas.microsoft.com/office/drawing/2014/main" id="{1B5C18DC-16B8-6D3B-DED2-8A40029271E5}"/>
                  </a:ext>
                </a:extLst>
              </p:cNvPr>
              <p:cNvSpPr>
                <a:spLocks noChangeShapeType="1"/>
              </p:cNvSpPr>
              <p:nvPr/>
            </p:nvSpPr>
            <p:spPr bwMode="auto">
              <a:xfrm>
                <a:off x="2273"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 name="Line 28">
                <a:extLst>
                  <a:ext uri="{FF2B5EF4-FFF2-40B4-BE49-F238E27FC236}">
                    <a16:creationId xmlns:a16="http://schemas.microsoft.com/office/drawing/2014/main" id="{3C9BBCD5-8DDF-0213-8599-8E3E25908CB9}"/>
                  </a:ext>
                </a:extLst>
              </p:cNvPr>
              <p:cNvSpPr>
                <a:spLocks noChangeShapeType="1"/>
              </p:cNvSpPr>
              <p:nvPr/>
            </p:nvSpPr>
            <p:spPr bwMode="auto">
              <a:xfrm>
                <a:off x="2508"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9" name="Line 29">
                <a:extLst>
                  <a:ext uri="{FF2B5EF4-FFF2-40B4-BE49-F238E27FC236}">
                    <a16:creationId xmlns:a16="http://schemas.microsoft.com/office/drawing/2014/main" id="{BE0C88B5-DC4C-15B1-AB13-8DC9B6D46682}"/>
                  </a:ext>
                </a:extLst>
              </p:cNvPr>
              <p:cNvSpPr>
                <a:spLocks noChangeShapeType="1"/>
              </p:cNvSpPr>
              <p:nvPr/>
            </p:nvSpPr>
            <p:spPr bwMode="auto">
              <a:xfrm>
                <a:off x="2743" y="105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0" name="Rectangle 30">
                <a:extLst>
                  <a:ext uri="{FF2B5EF4-FFF2-40B4-BE49-F238E27FC236}">
                    <a16:creationId xmlns:a16="http://schemas.microsoft.com/office/drawing/2014/main" id="{3979D2A8-6B7B-D082-8679-9EAFD671EC25}"/>
                  </a:ext>
                </a:extLst>
              </p:cNvPr>
              <p:cNvSpPr>
                <a:spLocks noChangeArrowheads="1"/>
              </p:cNvSpPr>
              <p:nvPr/>
            </p:nvSpPr>
            <p:spPr bwMode="auto">
              <a:xfrm>
                <a:off x="345" y="2952"/>
                <a:ext cx="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1" name="Rectangle 31">
                <a:extLst>
                  <a:ext uri="{FF2B5EF4-FFF2-40B4-BE49-F238E27FC236}">
                    <a16:creationId xmlns:a16="http://schemas.microsoft.com/office/drawing/2014/main" id="{F293013A-448F-6915-07B5-12E4779EAB0F}"/>
                  </a:ext>
                </a:extLst>
              </p:cNvPr>
              <p:cNvSpPr>
                <a:spLocks noChangeArrowheads="1"/>
              </p:cNvSpPr>
              <p:nvPr/>
            </p:nvSpPr>
            <p:spPr bwMode="auto">
              <a:xfrm>
                <a:off x="551"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2" name="Rectangle 32">
                <a:extLst>
                  <a:ext uri="{FF2B5EF4-FFF2-40B4-BE49-F238E27FC236}">
                    <a16:creationId xmlns:a16="http://schemas.microsoft.com/office/drawing/2014/main" id="{C460D477-3927-11B5-50CA-0702A3334594}"/>
                  </a:ext>
                </a:extLst>
              </p:cNvPr>
              <p:cNvSpPr>
                <a:spLocks noChangeArrowheads="1"/>
              </p:cNvSpPr>
              <p:nvPr/>
            </p:nvSpPr>
            <p:spPr bwMode="auto">
              <a:xfrm>
                <a:off x="789"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3" name="Rectangle 33">
                <a:extLst>
                  <a:ext uri="{FF2B5EF4-FFF2-40B4-BE49-F238E27FC236}">
                    <a16:creationId xmlns:a16="http://schemas.microsoft.com/office/drawing/2014/main" id="{7CAC4121-5AD6-BE85-B0E8-3B582C983BEF}"/>
                  </a:ext>
                </a:extLst>
              </p:cNvPr>
              <p:cNvSpPr>
                <a:spLocks noChangeArrowheads="1"/>
              </p:cNvSpPr>
              <p:nvPr/>
            </p:nvSpPr>
            <p:spPr bwMode="auto">
              <a:xfrm>
                <a:off x="1022"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4" name="Rectangle 34">
                <a:extLst>
                  <a:ext uri="{FF2B5EF4-FFF2-40B4-BE49-F238E27FC236}">
                    <a16:creationId xmlns:a16="http://schemas.microsoft.com/office/drawing/2014/main" id="{306B569D-5905-20E1-4FCF-BCDB3DBAA320}"/>
                  </a:ext>
                </a:extLst>
              </p:cNvPr>
              <p:cNvSpPr>
                <a:spLocks noChangeArrowheads="1"/>
              </p:cNvSpPr>
              <p:nvPr/>
            </p:nvSpPr>
            <p:spPr bwMode="auto">
              <a:xfrm>
                <a:off x="1260"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5" name="Rectangle 35">
                <a:extLst>
                  <a:ext uri="{FF2B5EF4-FFF2-40B4-BE49-F238E27FC236}">
                    <a16:creationId xmlns:a16="http://schemas.microsoft.com/office/drawing/2014/main" id="{9AB1227A-3D22-9C92-824D-EFEAF0AF1678}"/>
                  </a:ext>
                </a:extLst>
              </p:cNvPr>
              <p:cNvSpPr>
                <a:spLocks noChangeArrowheads="1"/>
              </p:cNvSpPr>
              <p:nvPr/>
            </p:nvSpPr>
            <p:spPr bwMode="auto">
              <a:xfrm>
                <a:off x="1519" y="2952"/>
                <a:ext cx="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6" name="Rectangle 36">
                <a:extLst>
                  <a:ext uri="{FF2B5EF4-FFF2-40B4-BE49-F238E27FC236}">
                    <a16:creationId xmlns:a16="http://schemas.microsoft.com/office/drawing/2014/main" id="{AA7CB638-D725-4CBD-119C-97B24E370AF1}"/>
                  </a:ext>
                </a:extLst>
              </p:cNvPr>
              <p:cNvSpPr>
                <a:spLocks noChangeArrowheads="1"/>
              </p:cNvSpPr>
              <p:nvPr/>
            </p:nvSpPr>
            <p:spPr bwMode="auto">
              <a:xfrm>
                <a:off x="1725"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7" name="Rectangle 37">
                <a:extLst>
                  <a:ext uri="{FF2B5EF4-FFF2-40B4-BE49-F238E27FC236}">
                    <a16:creationId xmlns:a16="http://schemas.microsoft.com/office/drawing/2014/main" id="{34646DA5-EEF3-844B-931C-767C1A1DA62E}"/>
                  </a:ext>
                </a:extLst>
              </p:cNvPr>
              <p:cNvSpPr>
                <a:spLocks noChangeArrowheads="1"/>
              </p:cNvSpPr>
              <p:nvPr/>
            </p:nvSpPr>
            <p:spPr bwMode="auto">
              <a:xfrm>
                <a:off x="1963"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8" name="Rectangle 38">
                <a:extLst>
                  <a:ext uri="{FF2B5EF4-FFF2-40B4-BE49-F238E27FC236}">
                    <a16:creationId xmlns:a16="http://schemas.microsoft.com/office/drawing/2014/main" id="{F84E7459-FD9D-D00F-4C4D-F9EA5B0B4111}"/>
                  </a:ext>
                </a:extLst>
              </p:cNvPr>
              <p:cNvSpPr>
                <a:spLocks noChangeArrowheads="1"/>
              </p:cNvSpPr>
              <p:nvPr/>
            </p:nvSpPr>
            <p:spPr bwMode="auto">
              <a:xfrm>
                <a:off x="2195"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1.6</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9" name="Rectangle 39">
                <a:extLst>
                  <a:ext uri="{FF2B5EF4-FFF2-40B4-BE49-F238E27FC236}">
                    <a16:creationId xmlns:a16="http://schemas.microsoft.com/office/drawing/2014/main" id="{F7B64669-1C7D-DEB1-8345-E0D952314701}"/>
                  </a:ext>
                </a:extLst>
              </p:cNvPr>
              <p:cNvSpPr>
                <a:spLocks noChangeArrowheads="1"/>
              </p:cNvSpPr>
              <p:nvPr/>
            </p:nvSpPr>
            <p:spPr bwMode="auto">
              <a:xfrm>
                <a:off x="2433" y="2952"/>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0" name="Rectangle 40">
                <a:extLst>
                  <a:ext uri="{FF2B5EF4-FFF2-40B4-BE49-F238E27FC236}">
                    <a16:creationId xmlns:a16="http://schemas.microsoft.com/office/drawing/2014/main" id="{A1BF99D1-F74C-7EC6-771C-C73FF8C09D7E}"/>
                  </a:ext>
                </a:extLst>
              </p:cNvPr>
              <p:cNvSpPr>
                <a:spLocks noChangeArrowheads="1"/>
              </p:cNvSpPr>
              <p:nvPr/>
            </p:nvSpPr>
            <p:spPr bwMode="auto">
              <a:xfrm>
                <a:off x="2693" y="2952"/>
                <a:ext cx="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1" name="Line 41">
                <a:extLst>
                  <a:ext uri="{FF2B5EF4-FFF2-40B4-BE49-F238E27FC236}">
                    <a16:creationId xmlns:a16="http://schemas.microsoft.com/office/drawing/2014/main" id="{301BE559-91F7-EC02-36C0-820F1CA82244}"/>
                  </a:ext>
                </a:extLst>
              </p:cNvPr>
              <p:cNvSpPr>
                <a:spLocks noChangeShapeType="1"/>
              </p:cNvSpPr>
              <p:nvPr/>
            </p:nvSpPr>
            <p:spPr bwMode="auto">
              <a:xfrm flipV="1">
                <a:off x="395" y="1058"/>
                <a:ext cx="0" cy="1856"/>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Line 42">
                <a:extLst>
                  <a:ext uri="{FF2B5EF4-FFF2-40B4-BE49-F238E27FC236}">
                    <a16:creationId xmlns:a16="http://schemas.microsoft.com/office/drawing/2014/main" id="{4EFD4A83-E24A-4A17-D842-217B00AAAF95}"/>
                  </a:ext>
                </a:extLst>
              </p:cNvPr>
              <p:cNvSpPr>
                <a:spLocks noChangeShapeType="1"/>
              </p:cNvSpPr>
              <p:nvPr/>
            </p:nvSpPr>
            <p:spPr bwMode="auto">
              <a:xfrm flipV="1">
                <a:off x="2743" y="1058"/>
                <a:ext cx="0" cy="1856"/>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3" name="Line 43">
                <a:extLst>
                  <a:ext uri="{FF2B5EF4-FFF2-40B4-BE49-F238E27FC236}">
                    <a16:creationId xmlns:a16="http://schemas.microsoft.com/office/drawing/2014/main" id="{03020EBC-61C5-8B24-3A36-0320063DE78D}"/>
                  </a:ext>
                </a:extLst>
              </p:cNvPr>
              <p:cNvSpPr>
                <a:spLocks noChangeShapeType="1"/>
              </p:cNvSpPr>
              <p:nvPr/>
            </p:nvSpPr>
            <p:spPr bwMode="auto">
              <a:xfrm>
                <a:off x="395" y="2914"/>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4" name="Line 44">
                <a:extLst>
                  <a:ext uri="{FF2B5EF4-FFF2-40B4-BE49-F238E27FC236}">
                    <a16:creationId xmlns:a16="http://schemas.microsoft.com/office/drawing/2014/main" id="{317E9334-3823-8310-A6C0-46BC20484C15}"/>
                  </a:ext>
                </a:extLst>
              </p:cNvPr>
              <p:cNvSpPr>
                <a:spLocks noChangeShapeType="1"/>
              </p:cNvSpPr>
              <p:nvPr/>
            </p:nvSpPr>
            <p:spPr bwMode="auto">
              <a:xfrm>
                <a:off x="395" y="2543"/>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5" name="Line 45">
                <a:extLst>
                  <a:ext uri="{FF2B5EF4-FFF2-40B4-BE49-F238E27FC236}">
                    <a16:creationId xmlns:a16="http://schemas.microsoft.com/office/drawing/2014/main" id="{809DD182-98B6-B8C5-DE34-3D5C28ED1E68}"/>
                  </a:ext>
                </a:extLst>
              </p:cNvPr>
              <p:cNvSpPr>
                <a:spLocks noChangeShapeType="1"/>
              </p:cNvSpPr>
              <p:nvPr/>
            </p:nvSpPr>
            <p:spPr bwMode="auto">
              <a:xfrm>
                <a:off x="395" y="2172"/>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6" name="Line 46">
                <a:extLst>
                  <a:ext uri="{FF2B5EF4-FFF2-40B4-BE49-F238E27FC236}">
                    <a16:creationId xmlns:a16="http://schemas.microsoft.com/office/drawing/2014/main" id="{2FF9CA95-4267-34CD-924B-9E504A8DCF6F}"/>
                  </a:ext>
                </a:extLst>
              </p:cNvPr>
              <p:cNvSpPr>
                <a:spLocks noChangeShapeType="1"/>
              </p:cNvSpPr>
              <p:nvPr/>
            </p:nvSpPr>
            <p:spPr bwMode="auto">
              <a:xfrm>
                <a:off x="395" y="1801"/>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7" name="Line 47">
                <a:extLst>
                  <a:ext uri="{FF2B5EF4-FFF2-40B4-BE49-F238E27FC236}">
                    <a16:creationId xmlns:a16="http://schemas.microsoft.com/office/drawing/2014/main" id="{0DE17678-7BA2-3B2D-5BC0-131A658ED8A3}"/>
                  </a:ext>
                </a:extLst>
              </p:cNvPr>
              <p:cNvSpPr>
                <a:spLocks noChangeShapeType="1"/>
              </p:cNvSpPr>
              <p:nvPr/>
            </p:nvSpPr>
            <p:spPr bwMode="auto">
              <a:xfrm>
                <a:off x="395" y="1429"/>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8" name="Line 48">
                <a:extLst>
                  <a:ext uri="{FF2B5EF4-FFF2-40B4-BE49-F238E27FC236}">
                    <a16:creationId xmlns:a16="http://schemas.microsoft.com/office/drawing/2014/main" id="{708AC5E4-7E88-FFA5-BA2E-DE9F4FF8F566}"/>
                  </a:ext>
                </a:extLst>
              </p:cNvPr>
              <p:cNvSpPr>
                <a:spLocks noChangeShapeType="1"/>
              </p:cNvSpPr>
              <p:nvPr/>
            </p:nvSpPr>
            <p:spPr bwMode="auto">
              <a:xfrm>
                <a:off x="395" y="1058"/>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9" name="Line 49">
                <a:extLst>
                  <a:ext uri="{FF2B5EF4-FFF2-40B4-BE49-F238E27FC236}">
                    <a16:creationId xmlns:a16="http://schemas.microsoft.com/office/drawing/2014/main" id="{3F92BC4A-ACD0-541E-D4E9-5AC53EF7A0A8}"/>
                  </a:ext>
                </a:extLst>
              </p:cNvPr>
              <p:cNvSpPr>
                <a:spLocks noChangeShapeType="1"/>
              </p:cNvSpPr>
              <p:nvPr/>
            </p:nvSpPr>
            <p:spPr bwMode="auto">
              <a:xfrm flipH="1">
                <a:off x="2719" y="2914"/>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0" name="Line 50">
                <a:extLst>
                  <a:ext uri="{FF2B5EF4-FFF2-40B4-BE49-F238E27FC236}">
                    <a16:creationId xmlns:a16="http://schemas.microsoft.com/office/drawing/2014/main" id="{0D60A3C8-303C-A334-A736-D14328741002}"/>
                  </a:ext>
                </a:extLst>
              </p:cNvPr>
              <p:cNvSpPr>
                <a:spLocks noChangeShapeType="1"/>
              </p:cNvSpPr>
              <p:nvPr/>
            </p:nvSpPr>
            <p:spPr bwMode="auto">
              <a:xfrm flipH="1">
                <a:off x="2719" y="2543"/>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1" name="Line 51">
                <a:extLst>
                  <a:ext uri="{FF2B5EF4-FFF2-40B4-BE49-F238E27FC236}">
                    <a16:creationId xmlns:a16="http://schemas.microsoft.com/office/drawing/2014/main" id="{9EE7EC74-B99E-B26A-F111-105A3A2D1DEA}"/>
                  </a:ext>
                </a:extLst>
              </p:cNvPr>
              <p:cNvSpPr>
                <a:spLocks noChangeShapeType="1"/>
              </p:cNvSpPr>
              <p:nvPr/>
            </p:nvSpPr>
            <p:spPr bwMode="auto">
              <a:xfrm flipH="1">
                <a:off x="2719" y="2172"/>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2" name="Line 52">
                <a:extLst>
                  <a:ext uri="{FF2B5EF4-FFF2-40B4-BE49-F238E27FC236}">
                    <a16:creationId xmlns:a16="http://schemas.microsoft.com/office/drawing/2014/main" id="{EEFC7DA9-7228-EB9C-BC14-FDFF0C3CA738}"/>
                  </a:ext>
                </a:extLst>
              </p:cNvPr>
              <p:cNvSpPr>
                <a:spLocks noChangeShapeType="1"/>
              </p:cNvSpPr>
              <p:nvPr/>
            </p:nvSpPr>
            <p:spPr bwMode="auto">
              <a:xfrm flipH="1">
                <a:off x="2719" y="1801"/>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3" name="Line 53">
                <a:extLst>
                  <a:ext uri="{FF2B5EF4-FFF2-40B4-BE49-F238E27FC236}">
                    <a16:creationId xmlns:a16="http://schemas.microsoft.com/office/drawing/2014/main" id="{9A21A4FE-C67B-F00C-6F85-08DA4B67663B}"/>
                  </a:ext>
                </a:extLst>
              </p:cNvPr>
              <p:cNvSpPr>
                <a:spLocks noChangeShapeType="1"/>
              </p:cNvSpPr>
              <p:nvPr/>
            </p:nvSpPr>
            <p:spPr bwMode="auto">
              <a:xfrm flipH="1">
                <a:off x="2719" y="1429"/>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Line 54">
                <a:extLst>
                  <a:ext uri="{FF2B5EF4-FFF2-40B4-BE49-F238E27FC236}">
                    <a16:creationId xmlns:a16="http://schemas.microsoft.com/office/drawing/2014/main" id="{395DF099-36D6-7E2C-4AF7-BC2C64466887}"/>
                  </a:ext>
                </a:extLst>
              </p:cNvPr>
              <p:cNvSpPr>
                <a:spLocks noChangeShapeType="1"/>
              </p:cNvSpPr>
              <p:nvPr/>
            </p:nvSpPr>
            <p:spPr bwMode="auto">
              <a:xfrm flipH="1">
                <a:off x="2719" y="1058"/>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Rectangle 55">
                <a:extLst>
                  <a:ext uri="{FF2B5EF4-FFF2-40B4-BE49-F238E27FC236}">
                    <a16:creationId xmlns:a16="http://schemas.microsoft.com/office/drawing/2014/main" id="{AAE67E5E-F5F1-611C-FE69-4480B5B141C9}"/>
                  </a:ext>
                </a:extLst>
              </p:cNvPr>
              <p:cNvSpPr>
                <a:spLocks noChangeArrowheads="1"/>
              </p:cNvSpPr>
              <p:nvPr/>
            </p:nvSpPr>
            <p:spPr bwMode="auto">
              <a:xfrm>
                <a:off x="172" y="2848"/>
                <a:ext cx="1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6" name="Rectangle 56">
                <a:extLst>
                  <a:ext uri="{FF2B5EF4-FFF2-40B4-BE49-F238E27FC236}">
                    <a16:creationId xmlns:a16="http://schemas.microsoft.com/office/drawing/2014/main" id="{EABF8034-642B-91D0-6D4C-E7CA76613046}"/>
                  </a:ext>
                </a:extLst>
              </p:cNvPr>
              <p:cNvSpPr>
                <a:spLocks noChangeArrowheads="1"/>
              </p:cNvSpPr>
              <p:nvPr/>
            </p:nvSpPr>
            <p:spPr bwMode="auto">
              <a:xfrm>
                <a:off x="112" y="2475"/>
                <a:ext cx="2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7" name="Rectangle 57">
                <a:extLst>
                  <a:ext uri="{FF2B5EF4-FFF2-40B4-BE49-F238E27FC236}">
                    <a16:creationId xmlns:a16="http://schemas.microsoft.com/office/drawing/2014/main" id="{DBD23D50-0A5C-2D27-2F76-C26594930909}"/>
                  </a:ext>
                </a:extLst>
              </p:cNvPr>
              <p:cNvSpPr>
                <a:spLocks noChangeArrowheads="1"/>
              </p:cNvSpPr>
              <p:nvPr/>
            </p:nvSpPr>
            <p:spPr bwMode="auto">
              <a:xfrm>
                <a:off x="172" y="2107"/>
                <a:ext cx="1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8" name="Rectangle 58">
                <a:extLst>
                  <a:ext uri="{FF2B5EF4-FFF2-40B4-BE49-F238E27FC236}">
                    <a16:creationId xmlns:a16="http://schemas.microsoft.com/office/drawing/2014/main" id="{69C3998E-5E7D-BD7B-18FE-20779882AD1A}"/>
                  </a:ext>
                </a:extLst>
              </p:cNvPr>
              <p:cNvSpPr>
                <a:spLocks noChangeArrowheads="1"/>
              </p:cNvSpPr>
              <p:nvPr/>
            </p:nvSpPr>
            <p:spPr bwMode="auto">
              <a:xfrm>
                <a:off x="112" y="1733"/>
                <a:ext cx="2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-11.5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9" name="Rectangle 59">
                <a:extLst>
                  <a:ext uri="{FF2B5EF4-FFF2-40B4-BE49-F238E27FC236}">
                    <a16:creationId xmlns:a16="http://schemas.microsoft.com/office/drawing/2014/main" id="{0A35954B-299A-6152-5AAF-0856103B18D3}"/>
                  </a:ext>
                </a:extLst>
              </p:cNvPr>
              <p:cNvSpPr>
                <a:spLocks noChangeArrowheads="1"/>
              </p:cNvSpPr>
              <p:nvPr/>
            </p:nvSpPr>
            <p:spPr bwMode="auto">
              <a:xfrm>
                <a:off x="172" y="1365"/>
                <a:ext cx="1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0" name="Rectangle 60">
                <a:extLst>
                  <a:ext uri="{FF2B5EF4-FFF2-40B4-BE49-F238E27FC236}">
                    <a16:creationId xmlns:a16="http://schemas.microsoft.com/office/drawing/2014/main" id="{33A2B9B7-6604-3300-3685-A1C6A6CFBC40}"/>
                  </a:ext>
                </a:extLst>
              </p:cNvPr>
              <p:cNvSpPr>
                <a:spLocks noChangeArrowheads="1"/>
              </p:cNvSpPr>
              <p:nvPr/>
            </p:nvSpPr>
            <p:spPr bwMode="auto">
              <a:xfrm>
                <a:off x="112" y="992"/>
                <a:ext cx="2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1" name="Freeform 61">
                <a:extLst>
                  <a:ext uri="{FF2B5EF4-FFF2-40B4-BE49-F238E27FC236}">
                    <a16:creationId xmlns:a16="http://schemas.microsoft.com/office/drawing/2014/main" id="{EC36BB53-5AA1-F76E-31FE-BE56DE01B037}"/>
                  </a:ext>
                </a:extLst>
              </p:cNvPr>
              <p:cNvSpPr>
                <a:spLocks/>
              </p:cNvSpPr>
              <p:nvPr/>
            </p:nvSpPr>
            <p:spPr bwMode="auto">
              <a:xfrm>
                <a:off x="419" y="1161"/>
                <a:ext cx="2324" cy="1639"/>
              </a:xfrm>
              <a:custGeom>
                <a:avLst/>
                <a:gdLst>
                  <a:gd name="T0" fmla="*/ 23 w 2324"/>
                  <a:gd name="T1" fmla="*/ 1412 h 1639"/>
                  <a:gd name="T2" fmla="*/ 70 w 2324"/>
                  <a:gd name="T3" fmla="*/ 1412 h 1639"/>
                  <a:gd name="T4" fmla="*/ 117 w 2324"/>
                  <a:gd name="T5" fmla="*/ 1412 h 1639"/>
                  <a:gd name="T6" fmla="*/ 164 w 2324"/>
                  <a:gd name="T7" fmla="*/ 1412 h 1639"/>
                  <a:gd name="T8" fmla="*/ 211 w 2324"/>
                  <a:gd name="T9" fmla="*/ 1412 h 1639"/>
                  <a:gd name="T10" fmla="*/ 258 w 2324"/>
                  <a:gd name="T11" fmla="*/ 1415 h 1639"/>
                  <a:gd name="T12" fmla="*/ 305 w 2324"/>
                  <a:gd name="T13" fmla="*/ 1424 h 1639"/>
                  <a:gd name="T14" fmla="*/ 352 w 2324"/>
                  <a:gd name="T15" fmla="*/ 1446 h 1639"/>
                  <a:gd name="T16" fmla="*/ 399 w 2324"/>
                  <a:gd name="T17" fmla="*/ 1482 h 1639"/>
                  <a:gd name="T18" fmla="*/ 446 w 2324"/>
                  <a:gd name="T19" fmla="*/ 1530 h 1639"/>
                  <a:gd name="T20" fmla="*/ 493 w 2324"/>
                  <a:gd name="T21" fmla="*/ 1578 h 1639"/>
                  <a:gd name="T22" fmla="*/ 540 w 2324"/>
                  <a:gd name="T23" fmla="*/ 1617 h 1639"/>
                  <a:gd name="T24" fmla="*/ 587 w 2324"/>
                  <a:gd name="T25" fmla="*/ 1638 h 1639"/>
                  <a:gd name="T26" fmla="*/ 634 w 2324"/>
                  <a:gd name="T27" fmla="*/ 1636 h 1639"/>
                  <a:gd name="T28" fmla="*/ 681 w 2324"/>
                  <a:gd name="T29" fmla="*/ 1611 h 1639"/>
                  <a:gd name="T30" fmla="*/ 728 w 2324"/>
                  <a:gd name="T31" fmla="*/ 1565 h 1639"/>
                  <a:gd name="T32" fmla="*/ 774 w 2324"/>
                  <a:gd name="T33" fmla="*/ 1503 h 1639"/>
                  <a:gd name="T34" fmla="*/ 821 w 2324"/>
                  <a:gd name="T35" fmla="*/ 1429 h 1639"/>
                  <a:gd name="T36" fmla="*/ 868 w 2324"/>
                  <a:gd name="T37" fmla="*/ 1346 h 1639"/>
                  <a:gd name="T38" fmla="*/ 915 w 2324"/>
                  <a:gd name="T39" fmla="*/ 1259 h 1639"/>
                  <a:gd name="T40" fmla="*/ 962 w 2324"/>
                  <a:gd name="T41" fmla="*/ 1171 h 1639"/>
                  <a:gd name="T42" fmla="*/ 1009 w 2324"/>
                  <a:gd name="T43" fmla="*/ 1085 h 1639"/>
                  <a:gd name="T44" fmla="*/ 1056 w 2324"/>
                  <a:gd name="T45" fmla="*/ 1002 h 1639"/>
                  <a:gd name="T46" fmla="*/ 1103 w 2324"/>
                  <a:gd name="T47" fmla="*/ 926 h 1639"/>
                  <a:gd name="T48" fmla="*/ 1150 w 2324"/>
                  <a:gd name="T49" fmla="*/ 858 h 1639"/>
                  <a:gd name="T50" fmla="*/ 1197 w 2324"/>
                  <a:gd name="T51" fmla="*/ 797 h 1639"/>
                  <a:gd name="T52" fmla="*/ 1244 w 2324"/>
                  <a:gd name="T53" fmla="*/ 746 h 1639"/>
                  <a:gd name="T54" fmla="*/ 1291 w 2324"/>
                  <a:gd name="T55" fmla="*/ 704 h 1639"/>
                  <a:gd name="T56" fmla="*/ 1338 w 2324"/>
                  <a:gd name="T57" fmla="*/ 673 h 1639"/>
                  <a:gd name="T58" fmla="*/ 1385 w 2324"/>
                  <a:gd name="T59" fmla="*/ 651 h 1639"/>
                  <a:gd name="T60" fmla="*/ 1432 w 2324"/>
                  <a:gd name="T61" fmla="*/ 639 h 1639"/>
                  <a:gd name="T62" fmla="*/ 1479 w 2324"/>
                  <a:gd name="T63" fmla="*/ 636 h 1639"/>
                  <a:gd name="T64" fmla="*/ 1526 w 2324"/>
                  <a:gd name="T65" fmla="*/ 642 h 1639"/>
                  <a:gd name="T66" fmla="*/ 1573 w 2324"/>
                  <a:gd name="T67" fmla="*/ 655 h 1639"/>
                  <a:gd name="T68" fmla="*/ 1620 w 2324"/>
                  <a:gd name="T69" fmla="*/ 675 h 1639"/>
                  <a:gd name="T70" fmla="*/ 1667 w 2324"/>
                  <a:gd name="T71" fmla="*/ 701 h 1639"/>
                  <a:gd name="T72" fmla="*/ 1714 w 2324"/>
                  <a:gd name="T73" fmla="*/ 729 h 1639"/>
                  <a:gd name="T74" fmla="*/ 1761 w 2324"/>
                  <a:gd name="T75" fmla="*/ 759 h 1639"/>
                  <a:gd name="T76" fmla="*/ 1808 w 2324"/>
                  <a:gd name="T77" fmla="*/ 788 h 1639"/>
                  <a:gd name="T78" fmla="*/ 1854 w 2324"/>
                  <a:gd name="T79" fmla="*/ 813 h 1639"/>
                  <a:gd name="T80" fmla="*/ 1901 w 2324"/>
                  <a:gd name="T81" fmla="*/ 831 h 1639"/>
                  <a:gd name="T82" fmla="*/ 1948 w 2324"/>
                  <a:gd name="T83" fmla="*/ 838 h 1639"/>
                  <a:gd name="T84" fmla="*/ 1995 w 2324"/>
                  <a:gd name="T85" fmla="*/ 830 h 1639"/>
                  <a:gd name="T86" fmla="*/ 2042 w 2324"/>
                  <a:gd name="T87" fmla="*/ 803 h 1639"/>
                  <a:gd name="T88" fmla="*/ 2089 w 2324"/>
                  <a:gd name="T89" fmla="*/ 752 h 1639"/>
                  <a:gd name="T90" fmla="*/ 2136 w 2324"/>
                  <a:gd name="T91" fmla="*/ 673 h 1639"/>
                  <a:gd name="T92" fmla="*/ 2183 w 2324"/>
                  <a:gd name="T93" fmla="*/ 562 h 1639"/>
                  <a:gd name="T94" fmla="*/ 2230 w 2324"/>
                  <a:gd name="T95" fmla="*/ 415 h 1639"/>
                  <a:gd name="T96" fmla="*/ 2277 w 2324"/>
                  <a:gd name="T97" fmla="*/ 229 h 1639"/>
                  <a:gd name="T98" fmla="*/ 2324 w 2324"/>
                  <a:gd name="T99"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4" h="1639">
                    <a:moveTo>
                      <a:pt x="0" y="1412"/>
                    </a:moveTo>
                    <a:lnTo>
                      <a:pt x="23" y="1412"/>
                    </a:lnTo>
                    <a:lnTo>
                      <a:pt x="47" y="1412"/>
                    </a:lnTo>
                    <a:lnTo>
                      <a:pt x="70" y="1412"/>
                    </a:lnTo>
                    <a:lnTo>
                      <a:pt x="94" y="1412"/>
                    </a:lnTo>
                    <a:lnTo>
                      <a:pt x="117" y="1412"/>
                    </a:lnTo>
                    <a:lnTo>
                      <a:pt x="141" y="1412"/>
                    </a:lnTo>
                    <a:lnTo>
                      <a:pt x="164" y="1412"/>
                    </a:lnTo>
                    <a:lnTo>
                      <a:pt x="187" y="1412"/>
                    </a:lnTo>
                    <a:lnTo>
                      <a:pt x="211" y="1412"/>
                    </a:lnTo>
                    <a:lnTo>
                      <a:pt x="234" y="1413"/>
                    </a:lnTo>
                    <a:lnTo>
                      <a:pt x="258" y="1415"/>
                    </a:lnTo>
                    <a:lnTo>
                      <a:pt x="281" y="1418"/>
                    </a:lnTo>
                    <a:lnTo>
                      <a:pt x="305" y="1424"/>
                    </a:lnTo>
                    <a:lnTo>
                      <a:pt x="328" y="1433"/>
                    </a:lnTo>
                    <a:lnTo>
                      <a:pt x="352" y="1446"/>
                    </a:lnTo>
                    <a:lnTo>
                      <a:pt x="375" y="1462"/>
                    </a:lnTo>
                    <a:lnTo>
                      <a:pt x="399" y="1482"/>
                    </a:lnTo>
                    <a:lnTo>
                      <a:pt x="422" y="1505"/>
                    </a:lnTo>
                    <a:lnTo>
                      <a:pt x="446" y="1530"/>
                    </a:lnTo>
                    <a:lnTo>
                      <a:pt x="469" y="1555"/>
                    </a:lnTo>
                    <a:lnTo>
                      <a:pt x="493" y="1578"/>
                    </a:lnTo>
                    <a:lnTo>
                      <a:pt x="516" y="1600"/>
                    </a:lnTo>
                    <a:lnTo>
                      <a:pt x="540" y="1617"/>
                    </a:lnTo>
                    <a:lnTo>
                      <a:pt x="563" y="1630"/>
                    </a:lnTo>
                    <a:lnTo>
                      <a:pt x="587" y="1638"/>
                    </a:lnTo>
                    <a:lnTo>
                      <a:pt x="610" y="1639"/>
                    </a:lnTo>
                    <a:lnTo>
                      <a:pt x="634" y="1636"/>
                    </a:lnTo>
                    <a:lnTo>
                      <a:pt x="657" y="1626"/>
                    </a:lnTo>
                    <a:lnTo>
                      <a:pt x="681" y="1611"/>
                    </a:lnTo>
                    <a:lnTo>
                      <a:pt x="704" y="1590"/>
                    </a:lnTo>
                    <a:lnTo>
                      <a:pt x="728" y="1565"/>
                    </a:lnTo>
                    <a:lnTo>
                      <a:pt x="751" y="1536"/>
                    </a:lnTo>
                    <a:lnTo>
                      <a:pt x="774" y="1503"/>
                    </a:lnTo>
                    <a:lnTo>
                      <a:pt x="798" y="1467"/>
                    </a:lnTo>
                    <a:lnTo>
                      <a:pt x="821" y="1429"/>
                    </a:lnTo>
                    <a:lnTo>
                      <a:pt x="845" y="1388"/>
                    </a:lnTo>
                    <a:lnTo>
                      <a:pt x="868" y="1346"/>
                    </a:lnTo>
                    <a:lnTo>
                      <a:pt x="892" y="1302"/>
                    </a:lnTo>
                    <a:lnTo>
                      <a:pt x="915" y="1259"/>
                    </a:lnTo>
                    <a:lnTo>
                      <a:pt x="939" y="1215"/>
                    </a:lnTo>
                    <a:lnTo>
                      <a:pt x="962" y="1171"/>
                    </a:lnTo>
                    <a:lnTo>
                      <a:pt x="986" y="1127"/>
                    </a:lnTo>
                    <a:lnTo>
                      <a:pt x="1009" y="1085"/>
                    </a:lnTo>
                    <a:lnTo>
                      <a:pt x="1033" y="1043"/>
                    </a:lnTo>
                    <a:lnTo>
                      <a:pt x="1056" y="1002"/>
                    </a:lnTo>
                    <a:lnTo>
                      <a:pt x="1080" y="963"/>
                    </a:lnTo>
                    <a:lnTo>
                      <a:pt x="1103" y="926"/>
                    </a:lnTo>
                    <a:lnTo>
                      <a:pt x="1127" y="891"/>
                    </a:lnTo>
                    <a:lnTo>
                      <a:pt x="1150" y="858"/>
                    </a:lnTo>
                    <a:lnTo>
                      <a:pt x="1174" y="826"/>
                    </a:lnTo>
                    <a:lnTo>
                      <a:pt x="1197" y="797"/>
                    </a:lnTo>
                    <a:lnTo>
                      <a:pt x="1221" y="770"/>
                    </a:lnTo>
                    <a:lnTo>
                      <a:pt x="1244" y="746"/>
                    </a:lnTo>
                    <a:lnTo>
                      <a:pt x="1268" y="724"/>
                    </a:lnTo>
                    <a:lnTo>
                      <a:pt x="1291" y="704"/>
                    </a:lnTo>
                    <a:lnTo>
                      <a:pt x="1315" y="687"/>
                    </a:lnTo>
                    <a:lnTo>
                      <a:pt x="1338" y="673"/>
                    </a:lnTo>
                    <a:lnTo>
                      <a:pt x="1361" y="661"/>
                    </a:lnTo>
                    <a:lnTo>
                      <a:pt x="1385" y="651"/>
                    </a:lnTo>
                    <a:lnTo>
                      <a:pt x="1408" y="644"/>
                    </a:lnTo>
                    <a:lnTo>
                      <a:pt x="1432" y="639"/>
                    </a:lnTo>
                    <a:lnTo>
                      <a:pt x="1455" y="636"/>
                    </a:lnTo>
                    <a:lnTo>
                      <a:pt x="1479" y="636"/>
                    </a:lnTo>
                    <a:lnTo>
                      <a:pt x="1502" y="638"/>
                    </a:lnTo>
                    <a:lnTo>
                      <a:pt x="1526" y="642"/>
                    </a:lnTo>
                    <a:lnTo>
                      <a:pt x="1549" y="648"/>
                    </a:lnTo>
                    <a:lnTo>
                      <a:pt x="1573" y="655"/>
                    </a:lnTo>
                    <a:lnTo>
                      <a:pt x="1596" y="664"/>
                    </a:lnTo>
                    <a:lnTo>
                      <a:pt x="1620" y="675"/>
                    </a:lnTo>
                    <a:lnTo>
                      <a:pt x="1643" y="687"/>
                    </a:lnTo>
                    <a:lnTo>
                      <a:pt x="1667" y="701"/>
                    </a:lnTo>
                    <a:lnTo>
                      <a:pt x="1690" y="715"/>
                    </a:lnTo>
                    <a:lnTo>
                      <a:pt x="1714" y="729"/>
                    </a:lnTo>
                    <a:lnTo>
                      <a:pt x="1737" y="744"/>
                    </a:lnTo>
                    <a:lnTo>
                      <a:pt x="1761" y="759"/>
                    </a:lnTo>
                    <a:lnTo>
                      <a:pt x="1784" y="774"/>
                    </a:lnTo>
                    <a:lnTo>
                      <a:pt x="1808" y="788"/>
                    </a:lnTo>
                    <a:lnTo>
                      <a:pt x="1831" y="801"/>
                    </a:lnTo>
                    <a:lnTo>
                      <a:pt x="1854" y="813"/>
                    </a:lnTo>
                    <a:lnTo>
                      <a:pt x="1878" y="823"/>
                    </a:lnTo>
                    <a:lnTo>
                      <a:pt x="1901" y="831"/>
                    </a:lnTo>
                    <a:lnTo>
                      <a:pt x="1925" y="836"/>
                    </a:lnTo>
                    <a:lnTo>
                      <a:pt x="1948" y="838"/>
                    </a:lnTo>
                    <a:lnTo>
                      <a:pt x="1972" y="836"/>
                    </a:lnTo>
                    <a:lnTo>
                      <a:pt x="1995" y="830"/>
                    </a:lnTo>
                    <a:lnTo>
                      <a:pt x="2019" y="819"/>
                    </a:lnTo>
                    <a:lnTo>
                      <a:pt x="2042" y="803"/>
                    </a:lnTo>
                    <a:lnTo>
                      <a:pt x="2066" y="780"/>
                    </a:lnTo>
                    <a:lnTo>
                      <a:pt x="2089" y="752"/>
                    </a:lnTo>
                    <a:lnTo>
                      <a:pt x="2113" y="717"/>
                    </a:lnTo>
                    <a:lnTo>
                      <a:pt x="2136" y="673"/>
                    </a:lnTo>
                    <a:lnTo>
                      <a:pt x="2159" y="622"/>
                    </a:lnTo>
                    <a:lnTo>
                      <a:pt x="2183" y="562"/>
                    </a:lnTo>
                    <a:lnTo>
                      <a:pt x="2206" y="494"/>
                    </a:lnTo>
                    <a:lnTo>
                      <a:pt x="2230" y="415"/>
                    </a:lnTo>
                    <a:lnTo>
                      <a:pt x="2253" y="327"/>
                    </a:lnTo>
                    <a:lnTo>
                      <a:pt x="2277" y="229"/>
                    </a:lnTo>
                    <a:lnTo>
                      <a:pt x="2300" y="120"/>
                    </a:lnTo>
                    <a:lnTo>
                      <a:pt x="2324" y="0"/>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7BB84C60-461D-B13E-D2B2-8A5E4025C6F0}"/>
                    </a:ext>
                  </a:extLst>
                </p:cNvPr>
                <p:cNvSpPr txBox="1"/>
                <p:nvPr/>
              </p:nvSpPr>
              <p:spPr>
                <a:xfrm>
                  <a:off x="2877877" y="6093023"/>
                  <a:ext cx="3277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oMath>
                    </m:oMathPara>
                  </a14:m>
                  <a:endParaRPr lang="en-US" sz="1400" dirty="0"/>
                </a:p>
              </p:txBody>
            </p:sp>
          </mc:Choice>
          <mc:Fallback xmlns="">
            <p:sp>
              <p:nvSpPr>
                <p:cNvPr id="115" name="TextBox 114">
                  <a:extLst>
                    <a:ext uri="{FF2B5EF4-FFF2-40B4-BE49-F238E27FC236}">
                      <a16:creationId xmlns:a16="http://schemas.microsoft.com/office/drawing/2014/main" id="{7BB84C60-461D-B13E-D2B2-8A5E4025C6F0}"/>
                    </a:ext>
                  </a:extLst>
                </p:cNvPr>
                <p:cNvSpPr txBox="1">
                  <a:spLocks noRot="1" noChangeAspect="1" noMove="1" noResize="1" noEditPoints="1" noAdjustHandles="1" noChangeArrowheads="1" noChangeShapeType="1" noTextEdit="1"/>
                </p:cNvSpPr>
                <p:nvPr/>
              </p:nvSpPr>
              <p:spPr>
                <a:xfrm>
                  <a:off x="2877877" y="6093023"/>
                  <a:ext cx="327782" cy="307777"/>
                </a:xfrm>
                <a:prstGeom prst="rect">
                  <a:avLst/>
                </a:prstGeom>
                <a:blipFill>
                  <a:blip r:embed="rId6"/>
                  <a:stretch>
                    <a:fillRect/>
                  </a:stretch>
                </a:blipFill>
              </p:spPr>
              <p:txBody>
                <a:bodyPr/>
                <a:lstStyle/>
                <a:p>
                  <a:r>
                    <a:rPr lang="en-US">
                      <a:noFill/>
                    </a:rPr>
                    <a:t> </a:t>
                  </a:r>
                </a:p>
              </p:txBody>
            </p:sp>
          </mc:Fallback>
        </mc:AlternateContent>
        <p:sp>
          <p:nvSpPr>
            <p:cNvPr id="116" name="TextBox 115">
              <a:extLst>
                <a:ext uri="{FF2B5EF4-FFF2-40B4-BE49-F238E27FC236}">
                  <a16:creationId xmlns:a16="http://schemas.microsoft.com/office/drawing/2014/main" id="{38640FC9-B939-59B0-49FF-4F95480DD587}"/>
                </a:ext>
              </a:extLst>
            </p:cNvPr>
            <p:cNvSpPr txBox="1"/>
            <p:nvPr/>
          </p:nvSpPr>
          <p:spPr>
            <a:xfrm rot="16200000">
              <a:off x="93625" y="4500985"/>
              <a:ext cx="1948610" cy="307777"/>
            </a:xfrm>
            <a:prstGeom prst="rect">
              <a:avLst/>
            </a:prstGeom>
            <a:noFill/>
          </p:spPr>
          <p:txBody>
            <a:bodyPr wrap="none" rtlCol="0">
              <a:spAutoFit/>
            </a:bodyPr>
            <a:lstStyle/>
            <a:p>
              <a:r>
                <a:rPr lang="en-US" sz="1400" dirty="0"/>
                <a:t>Negative log-likelihood</a:t>
              </a:r>
            </a:p>
          </p:txBody>
        </p:sp>
        <p:sp>
          <p:nvSpPr>
            <p:cNvPr id="130" name="Oval 129">
              <a:extLst>
                <a:ext uri="{FF2B5EF4-FFF2-40B4-BE49-F238E27FC236}">
                  <a16:creationId xmlns:a16="http://schemas.microsoft.com/office/drawing/2014/main" id="{1B69319B-9732-0C5B-9CFD-D941806CB599}"/>
                </a:ext>
              </a:extLst>
            </p:cNvPr>
            <p:cNvSpPr/>
            <p:nvPr/>
          </p:nvSpPr>
          <p:spPr>
            <a:xfrm>
              <a:off x="2322903" y="5739342"/>
              <a:ext cx="91709" cy="9170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1" name="TextBox 130">
              <a:extLst>
                <a:ext uri="{FF2B5EF4-FFF2-40B4-BE49-F238E27FC236}">
                  <a16:creationId xmlns:a16="http://schemas.microsoft.com/office/drawing/2014/main" id="{D16ED903-1A58-359F-0226-07D6DD4783D1}"/>
                </a:ext>
              </a:extLst>
            </p:cNvPr>
            <p:cNvSpPr txBox="1"/>
            <p:nvPr/>
          </p:nvSpPr>
          <p:spPr>
            <a:xfrm>
              <a:off x="1842668" y="5038395"/>
              <a:ext cx="926856" cy="307777"/>
            </a:xfrm>
            <a:prstGeom prst="rect">
              <a:avLst/>
            </a:prstGeom>
            <a:noFill/>
          </p:spPr>
          <p:txBody>
            <a:bodyPr wrap="none" rtlCol="0">
              <a:spAutoFit/>
            </a:bodyPr>
            <a:lstStyle/>
            <a:p>
              <a:pPr algn="r"/>
              <a:r>
                <a:rPr lang="en-US" sz="1400" dirty="0"/>
                <a:t>Optimum</a:t>
              </a:r>
            </a:p>
          </p:txBody>
        </p:sp>
        <p:cxnSp>
          <p:nvCxnSpPr>
            <p:cNvPr id="132" name="Straight Arrow Connector 131">
              <a:extLst>
                <a:ext uri="{FF2B5EF4-FFF2-40B4-BE49-F238E27FC236}">
                  <a16:creationId xmlns:a16="http://schemas.microsoft.com/office/drawing/2014/main" id="{BF399805-2AB3-BFA9-4E00-DAECDC7B67D6}"/>
                </a:ext>
              </a:extLst>
            </p:cNvPr>
            <p:cNvCxnSpPr>
              <a:stCxn id="131" idx="2"/>
              <a:endCxn id="130" idx="0"/>
            </p:cNvCxnSpPr>
            <p:nvPr/>
          </p:nvCxnSpPr>
          <p:spPr>
            <a:xfrm>
              <a:off x="2306096" y="5346172"/>
              <a:ext cx="62662" cy="393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TextBox 133">
            <a:extLst>
              <a:ext uri="{FF2B5EF4-FFF2-40B4-BE49-F238E27FC236}">
                <a16:creationId xmlns:a16="http://schemas.microsoft.com/office/drawing/2014/main" id="{3E1F2900-5DC5-9C90-2773-132C99A1221E}"/>
              </a:ext>
            </a:extLst>
          </p:cNvPr>
          <p:cNvSpPr txBox="1"/>
          <p:nvPr/>
        </p:nvSpPr>
        <p:spPr>
          <a:xfrm>
            <a:off x="320604" y="1408775"/>
            <a:ext cx="3717684" cy="3600986"/>
          </a:xfrm>
          <a:prstGeom prst="rect">
            <a:avLst/>
          </a:prstGeom>
          <a:noFill/>
        </p:spPr>
        <p:txBody>
          <a:bodyPr wrap="none" rtlCol="0">
            <a:spAutoFit/>
          </a:bodyPr>
          <a:lstStyle/>
          <a:p>
            <a:pPr algn="l"/>
            <a:r>
              <a:rPr lang="en-US" sz="1200" noProof="1">
                <a:latin typeface="Courier New" panose="02070309020205020404" pitchFamily="49" charset="0"/>
                <a:cs typeface="Courier New" panose="02070309020205020404" pitchFamily="49" charset="0"/>
              </a:rPr>
              <a:t>x=[0 0.5 1 1.5 2];</a:t>
            </a:r>
          </a:p>
          <a:p>
            <a:pPr algn="l"/>
            <a:r>
              <a:rPr lang="en-US" sz="1200" noProof="1">
                <a:latin typeface="Courier New" panose="02070309020205020404" pitchFamily="49" charset="0"/>
                <a:cs typeface="Courier New" panose="02070309020205020404" pitchFamily="49" charset="0"/>
              </a:rPr>
              <a:t>y=[0 0.7071 1 0.7071 0]';</a:t>
            </a:r>
          </a:p>
          <a:p>
            <a:pPr algn="l"/>
            <a:r>
              <a:rPr lang="en-US" sz="1200" noProof="1">
                <a:latin typeface="Courier New" panose="02070309020205020404" pitchFamily="49" charset="0"/>
                <a:cs typeface="Courier New" panose="02070309020205020404" pitchFamily="49" charset="0"/>
              </a:rPr>
              <a:t>X=[1 1 1 1 1]';</a:t>
            </a:r>
          </a:p>
          <a:p>
            <a:pPr algn="l"/>
            <a:r>
              <a:rPr lang="en-US" sz="1200" noProof="1">
                <a:latin typeface="Courier New" panose="02070309020205020404" pitchFamily="49" charset="0"/>
                <a:cs typeface="Courier New" panose="02070309020205020404" pitchFamily="49" charset="0"/>
              </a:rPr>
              <a:t>ny=size(x,2);</a:t>
            </a:r>
          </a:p>
          <a:p>
            <a:pPr algn="l"/>
            <a:r>
              <a:rPr lang="en-US" sz="1200" noProof="1">
                <a:latin typeface="Courier New" panose="02070309020205020404" pitchFamily="49" charset="0"/>
                <a:cs typeface="Courier New" panose="02070309020205020404" pitchFamily="49" charset="0"/>
              </a:rPr>
              <a:t>R=zeros(ny,ny);</a:t>
            </a:r>
          </a:p>
          <a:p>
            <a:pPr algn="l"/>
            <a:r>
              <a:rPr lang="en-US" sz="1200" noProof="1">
                <a:latin typeface="Courier New" panose="02070309020205020404" pitchFamily="49" charset="0"/>
                <a:cs typeface="Courier New" panose="02070309020205020404" pitchFamily="49" charset="0"/>
              </a:rPr>
              <a:t>for k=1:100</a:t>
            </a:r>
          </a:p>
          <a:p>
            <a:pPr algn="l"/>
            <a:r>
              <a:rPr lang="en-US" sz="1200" noProof="1">
                <a:latin typeface="Courier New" panose="02070309020205020404" pitchFamily="49" charset="0"/>
                <a:cs typeface="Courier New" panose="02070309020205020404" pitchFamily="49" charset="0"/>
              </a:rPr>
              <a:t> th(k)=0.02*k;</a:t>
            </a:r>
          </a:p>
          <a:p>
            <a:pPr algn="l"/>
            <a:r>
              <a:rPr lang="en-US" sz="1200" noProof="1">
                <a:latin typeface="Courier New" panose="02070309020205020404" pitchFamily="49" charset="0"/>
                <a:cs typeface="Courier New" panose="02070309020205020404" pitchFamily="49" charset="0"/>
              </a:rPr>
              <a:t> for i=1:ny</a:t>
            </a:r>
          </a:p>
          <a:p>
            <a:pPr algn="l"/>
            <a:r>
              <a:rPr lang="en-US" sz="1200" noProof="1">
                <a:latin typeface="Courier New" panose="02070309020205020404" pitchFamily="49" charset="0"/>
                <a:cs typeface="Courier New" panose="02070309020205020404" pitchFamily="49" charset="0"/>
              </a:rPr>
              <a:t>  for j=1:ny</a:t>
            </a:r>
          </a:p>
          <a:p>
            <a:pPr algn="l"/>
            <a:r>
              <a:rPr lang="en-US" sz="1200" noProof="1">
                <a:latin typeface="Courier New" panose="02070309020205020404" pitchFamily="49" charset="0"/>
                <a:cs typeface="Courier New" panose="02070309020205020404" pitchFamily="49" charset="0"/>
              </a:rPr>
              <a:t>   R(i,j)=exp(-((x(i)-x(j))/th(k))^2);</a:t>
            </a:r>
          </a:p>
          <a:p>
            <a:pPr algn="l"/>
            <a:r>
              <a:rPr lang="en-US" sz="1200" noProof="1">
                <a:latin typeface="Courier New" panose="02070309020205020404" pitchFamily="49" charset="0"/>
                <a:cs typeface="Courier New" panose="02070309020205020404" pitchFamily="49" charset="0"/>
              </a:rPr>
              <a:t>  end</a:t>
            </a:r>
          </a:p>
          <a:p>
            <a:pPr algn="l"/>
            <a:r>
              <a:rPr lang="en-US" sz="1200" noProof="1">
                <a:latin typeface="Courier New" panose="02070309020205020404" pitchFamily="49" charset="0"/>
                <a:cs typeface="Courier New" panose="02070309020205020404" pitchFamily="49" charset="0"/>
              </a:rPr>
              <a:t> end</a:t>
            </a:r>
          </a:p>
          <a:p>
            <a:pPr algn="l"/>
            <a:r>
              <a:rPr lang="en-US" sz="1200" noProof="1">
                <a:latin typeface="Courier New" panose="02070309020205020404" pitchFamily="49" charset="0"/>
                <a:cs typeface="Courier New" panose="02070309020205020404" pitchFamily="49" charset="0"/>
              </a:rPr>
              <a:t> Rinv=inv(R);</a:t>
            </a:r>
          </a:p>
          <a:p>
            <a:pPr algn="l"/>
            <a:r>
              <a:rPr lang="en-US" sz="1200" noProof="1">
                <a:latin typeface="Courier New" panose="02070309020205020404" pitchFamily="49" charset="0"/>
                <a:cs typeface="Courier New" panose="02070309020205020404" pitchFamily="49" charset="0"/>
              </a:rPr>
              <a:t> detR=det(R);</a:t>
            </a:r>
          </a:p>
          <a:p>
            <a:pPr algn="l"/>
            <a:r>
              <a:rPr lang="en-US" sz="1200" noProof="1">
                <a:latin typeface="Courier New" panose="02070309020205020404" pitchFamily="49" charset="0"/>
                <a:cs typeface="Courier New" panose="02070309020205020404" pitchFamily="49" charset="0"/>
              </a:rPr>
              <a:t> beta(k)=(X'*Rinv*y)/(X'*Rinv*X);</a:t>
            </a:r>
          </a:p>
          <a:p>
            <a:pPr algn="l"/>
            <a:r>
              <a:rPr lang="en-US" sz="1200" noProof="1">
                <a:latin typeface="Courier New" panose="02070309020205020404" pitchFamily="49" charset="0"/>
                <a:cs typeface="Courier New" panose="02070309020205020404" pitchFamily="49" charset="0"/>
              </a:rPr>
              <a:t> ym=y-X*beta(k);</a:t>
            </a:r>
          </a:p>
          <a:p>
            <a:pPr algn="l"/>
            <a:r>
              <a:rPr lang="en-US" sz="1200" noProof="1">
                <a:latin typeface="Courier New" panose="02070309020205020404" pitchFamily="49" charset="0"/>
                <a:cs typeface="Courier New" panose="02070309020205020404" pitchFamily="49" charset="0"/>
              </a:rPr>
              <a:t> Like(k)=log((ym'*Rinv*ym/4)^8*detR);</a:t>
            </a:r>
          </a:p>
          <a:p>
            <a:pPr algn="l"/>
            <a:r>
              <a:rPr lang="en-US" sz="1200" noProof="1">
                <a:latin typeface="Courier New" panose="02070309020205020404" pitchFamily="49" charset="0"/>
                <a:cs typeface="Courier New" panose="02070309020205020404" pitchFamily="49" charset="0"/>
              </a:rPr>
              <a:t>end</a:t>
            </a:r>
          </a:p>
          <a:p>
            <a:pPr algn="l"/>
            <a:r>
              <a:rPr lang="en-US" sz="1200" noProof="1">
                <a:latin typeface="Courier New" panose="02070309020205020404" pitchFamily="49" charset="0"/>
                <a:cs typeface="Courier New" panose="02070309020205020404" pitchFamily="49" charset="0"/>
              </a:rPr>
              <a:t>figure; plot(th,Like)</a:t>
            </a:r>
          </a:p>
        </p:txBody>
      </p:sp>
      <p:sp>
        <p:nvSpPr>
          <p:cNvPr id="137" name="TextBox 136">
            <a:extLst>
              <a:ext uri="{FF2B5EF4-FFF2-40B4-BE49-F238E27FC236}">
                <a16:creationId xmlns:a16="http://schemas.microsoft.com/office/drawing/2014/main" id="{E500CEFE-F7EA-2791-9825-3A0F38953DBD}"/>
              </a:ext>
            </a:extLst>
          </p:cNvPr>
          <p:cNvSpPr txBox="1"/>
          <p:nvPr/>
        </p:nvSpPr>
        <p:spPr>
          <a:xfrm>
            <a:off x="305240" y="5264559"/>
            <a:ext cx="5263813" cy="369332"/>
          </a:xfrm>
          <a:prstGeom prst="rect">
            <a:avLst/>
          </a:prstGeom>
          <a:noFill/>
        </p:spPr>
        <p:txBody>
          <a:bodyPr wrap="none" rtlCol="0">
            <a:spAutoFit/>
          </a:bodyPr>
          <a:lstStyle/>
          <a:p>
            <a:r>
              <a:rPr lang="en-US" dirty="0">
                <a:solidFill>
                  <a:srgbClr val="0000FF"/>
                </a:solidFill>
              </a:rPr>
              <a:t>Initial flat region but shows a clear global minimum </a:t>
            </a:r>
          </a:p>
        </p:txBody>
      </p:sp>
    </p:spTree>
    <p:extLst>
      <p:ext uri="{BB962C8B-B14F-4D97-AF65-F5344CB8AC3E}">
        <p14:creationId xmlns:p14="http://schemas.microsoft.com/office/powerpoint/2010/main" val="3317644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7097E-793E-B16B-F607-5596C67F2B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D4302C-8205-BA34-7318-C44A43CE6A2E}"/>
              </a:ext>
            </a:extLst>
          </p:cNvPr>
          <p:cNvSpPr>
            <a:spLocks noGrp="1"/>
          </p:cNvSpPr>
          <p:nvPr>
            <p:ph type="ctrTitle"/>
          </p:nvPr>
        </p:nvSpPr>
        <p:spPr>
          <a:xfrm>
            <a:off x="685800" y="1115122"/>
            <a:ext cx="7772400" cy="2485329"/>
          </a:xfrm>
        </p:spPr>
        <p:txBody>
          <a:bodyPr/>
          <a:lstStyle/>
          <a:p>
            <a:r>
              <a:rPr lang="en-US" dirty="0"/>
              <a:t>7.4</a:t>
            </a:r>
            <a:br>
              <a:rPr lang="en-US" dirty="0"/>
            </a:br>
            <a:br>
              <a:rPr lang="en-US" dirty="0"/>
            </a:br>
            <a:r>
              <a:rPr lang="en-US" dirty="0"/>
              <a:t>Issues in Determining Hyperparameters</a:t>
            </a:r>
          </a:p>
        </p:txBody>
      </p:sp>
      <p:sp>
        <p:nvSpPr>
          <p:cNvPr id="5" name="Subtitle 4">
            <a:extLst>
              <a:ext uri="{FF2B5EF4-FFF2-40B4-BE49-F238E27FC236}">
                <a16:creationId xmlns:a16="http://schemas.microsoft.com/office/drawing/2014/main" id="{244A3298-31C3-D6B9-EEC0-C8AB2CFB1922}"/>
              </a:ext>
            </a:extLst>
          </p:cNvPr>
          <p:cNvSpPr>
            <a:spLocks noGrp="1"/>
          </p:cNvSpPr>
          <p:nvPr>
            <p:ph type="subTitle" idx="1"/>
          </p:nvPr>
        </p:nvSpPr>
        <p:spPr/>
        <p:txBody>
          <a:bodyPr/>
          <a:lstStyle/>
          <a:p>
            <a:r>
              <a:rPr lang="en-US" dirty="0"/>
              <a:t>The best hyperparameter depends on the number and location of samples</a:t>
            </a:r>
          </a:p>
        </p:txBody>
      </p:sp>
    </p:spTree>
    <p:extLst>
      <p:ext uri="{BB962C8B-B14F-4D97-AF65-F5344CB8AC3E}">
        <p14:creationId xmlns:p14="http://schemas.microsoft.com/office/powerpoint/2010/main" val="1420238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20C840B-52BA-45F2-57FE-EDCE18891C8D}"/>
                  </a:ext>
                </a:extLst>
              </p:cNvPr>
              <p:cNvSpPr>
                <a:spLocks noGrp="1"/>
              </p:cNvSpPr>
              <p:nvPr>
                <p:ph type="body" sz="quarter" idx="10"/>
              </p:nvPr>
            </p:nvSpPr>
            <p:spPr/>
            <p:txBody>
              <a:bodyPr/>
              <a:lstStyle/>
              <a:p>
                <a:r>
                  <a:rPr lang="en-US" dirty="0"/>
                  <a:t>Prevent too-small correlation distance</a:t>
                </a:r>
              </a:p>
              <a:p>
                <a:endParaRPr lang="en-US" dirty="0"/>
              </a:p>
              <a:p>
                <a:pPr lvl="1"/>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m:rPr>
                            <m:sty m:val="p"/>
                          </m:rPr>
                          <a:rPr lang="en-US">
                            <a:latin typeface="Cambria Math" panose="02040503050406030204" pitchFamily="18" charset="0"/>
                          </a:rPr>
                          <m:t>min</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r>
                          <a:rPr lang="en-US" i="1">
                            <a:latin typeface="Cambria Math" panose="02040503050406030204" pitchFamily="18" charset="0"/>
                          </a:rPr>
                          <m:t>(−2)</m:t>
                        </m:r>
                      </m:e>
                    </m:func>
                    <m:r>
                      <a:rPr lang="en-US" i="1">
                        <a:latin typeface="Cambria Math" panose="02040503050406030204" pitchFamily="18" charset="0"/>
                      </a:rPr>
                      <m:t>=0.135</m:t>
                    </m:r>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𝐑</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0.982</m:t>
                    </m:r>
                  </m:oMath>
                </a14:m>
                <a:endParaRPr lang="en-US" dirty="0"/>
              </a:p>
              <a:p>
                <a:pPr lvl="1"/>
                <a:r>
                  <a:rPr lang="en-US" dirty="0"/>
                  <a:t>Better to control </a:t>
                </a:r>
                <a14:m>
                  <m:oMath xmlns:m="http://schemas.openxmlformats.org/officeDocument/2006/math">
                    <m:r>
                      <a:rPr lang="en-US" b="1" i="0" smtClean="0">
                        <a:latin typeface="Cambria Math" panose="02040503050406030204" pitchFamily="18" charset="0"/>
                      </a:rPr>
                      <m:t>𝐑</m:t>
                    </m:r>
                  </m:oMath>
                </a14:m>
                <a:r>
                  <a:rPr lang="en-US" dirty="0"/>
                  <a:t> directly: </a:t>
                </a:r>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m:rPr>
                            <m:sty m:val="p"/>
                          </m:rPr>
                          <a:rPr lang="en-US">
                            <a:latin typeface="Cambria Math" panose="02040503050406030204" pitchFamily="18" charset="0"/>
                          </a:rPr>
                          <m:t>min</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t>
                        </m:r>
                      </m:fName>
                      <m:e>
                        <m:func>
                          <m:funcPr>
                            <m:ctrlPr>
                              <a:rPr lang="en-US" i="1">
                                <a:latin typeface="Cambria Math" panose="02040503050406030204" pitchFamily="18" charset="0"/>
                              </a:rPr>
                            </m:ctrlPr>
                          </m:funcPr>
                          <m:fName>
                            <m:r>
                              <m:rPr>
                                <m:sty m:val="p"/>
                              </m:rPr>
                              <a:rPr lang="en-US">
                                <a:latin typeface="Cambria Math" panose="02040503050406030204" pitchFamily="18" charset="0"/>
                              </a:rPr>
                              <m:t>min</m:t>
                            </m:r>
                          </m:fName>
                          <m:e>
                            <m:d>
                              <m:dPr>
                                <m:begChr m:val="|"/>
                                <m:endChr m:val="|"/>
                                <m:ctrlPr>
                                  <a:rPr lang="en-US" i="1">
                                    <a:latin typeface="Cambria Math" panose="02040503050406030204" pitchFamily="18" charset="0"/>
                                  </a:rPr>
                                </m:ctrlPr>
                              </m:dPr>
                              <m:e>
                                <m:r>
                                  <a:rPr lang="en-US" b="1" i="1">
                                    <a:latin typeface="Cambria Math" panose="02040503050406030204" pitchFamily="18" charset="0"/>
                                  </a:rPr>
                                  <m:t>𝐑</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d>
                            <m:r>
                              <a:rPr lang="en-US">
                                <a:latin typeface="Cambria Math" panose="02040503050406030204" pitchFamily="18" charset="0"/>
                              </a:rPr>
                              <m:t>≤0.95</m:t>
                            </m:r>
                          </m:e>
                        </m:func>
                      </m:e>
                    </m:func>
                  </m:oMath>
                </a14:m>
                <a:endParaRPr lang="en-US" dirty="0"/>
              </a:p>
              <a:p>
                <a:pPr lvl="1"/>
                <a:endParaRPr lang="en-US" dirty="0"/>
              </a:p>
              <a:p>
                <a:r>
                  <a:rPr lang="en-US" dirty="0"/>
                  <a:t>Prevent too-large hyperparameter</a:t>
                </a:r>
              </a:p>
              <a:p>
                <a:pPr lvl="1"/>
                <a:r>
                  <a:rPr lang="en-US" dirty="0"/>
                  <a:t>likelihood function becomes unstable</a:t>
                </a:r>
              </a:p>
              <a:p>
                <a:pPr lvl="1"/>
                <a:r>
                  <a:rPr lang="en-US" dirty="0"/>
                  <a:t>the reciprocal condition number of </a:t>
                </a:r>
                <a:br>
                  <a:rPr lang="en-US" dirty="0"/>
                </a:br>
                <a14:m>
                  <m:oMath xmlns:m="http://schemas.openxmlformats.org/officeDocument/2006/math">
                    <m:r>
                      <a:rPr lang="en-US" b="1">
                        <a:latin typeface="Cambria Math" panose="02040503050406030204" pitchFamily="18" charset="0"/>
                        <a:ea typeface="Cambria Math" panose="02040503050406030204" pitchFamily="18" charset="0"/>
                      </a:rPr>
                      <m:t>𝐑</m:t>
                    </m:r>
                  </m:oMath>
                </a14:m>
                <a:r>
                  <a:rPr lang="en-US" dirty="0"/>
                  <a:t> decreases to zero</a:t>
                </a:r>
              </a:p>
            </p:txBody>
          </p:sp>
        </mc:Choice>
        <mc:Fallback xmlns="">
          <p:sp>
            <p:nvSpPr>
              <p:cNvPr id="5" name="Text Placeholder 4">
                <a:extLst>
                  <a:ext uri="{FF2B5EF4-FFF2-40B4-BE49-F238E27FC236}">
                    <a16:creationId xmlns:a16="http://schemas.microsoft.com/office/drawing/2014/main" id="{E20C840B-52BA-45F2-57FE-EDCE18891C8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20F8D4B7-5E2B-D3F9-A7C9-416277845943}"/>
              </a:ext>
            </a:extLst>
          </p:cNvPr>
          <p:cNvSpPr>
            <a:spLocks noGrp="1"/>
          </p:cNvSpPr>
          <p:nvPr>
            <p:ph type="title"/>
          </p:nvPr>
        </p:nvSpPr>
        <p:spPr/>
        <p:txBody>
          <a:bodyPr>
            <a:normAutofit fontScale="90000"/>
          </a:bodyPr>
          <a:lstStyle/>
          <a:p>
            <a:r>
              <a:rPr lang="en-US" dirty="0"/>
              <a:t>Lower- and Upper-Bounds of Hyperparameter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C9D93B-F7E9-5BD4-9F37-EE932F1EDFFA}"/>
                  </a:ext>
                </a:extLst>
              </p:cNvPr>
              <p:cNvSpPr txBox="1"/>
              <p:nvPr/>
            </p:nvSpPr>
            <p:spPr>
              <a:xfrm>
                <a:off x="1853077" y="1270450"/>
                <a:ext cx="3796424" cy="734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𝜃</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m:rPr>
                              <m:sty m:val="p"/>
                            </m:rPr>
                            <a:rPr lang="en-US" sz="2000">
                              <a:latin typeface="Cambria Math" panose="02040503050406030204" pitchFamily="18" charset="0"/>
                            </a:rPr>
                            <m:t>min</m:t>
                          </m:r>
                        </m:sub>
                      </m:sSub>
                      <m:r>
                        <a:rPr lang="en-US" sz="2000" i="1">
                          <a:latin typeface="Cambria Math" panose="02040503050406030204" pitchFamily="18" charset="0"/>
                        </a:rPr>
                        <m:t>=</m:t>
                      </m:r>
                      <m:f>
                        <m:fPr>
                          <m:ctrlPr>
                            <a:rPr lang="en-US" sz="2000" i="1">
                              <a:latin typeface="Cambria Math" panose="02040503050406030204" pitchFamily="18" charset="0"/>
                            </a:rPr>
                          </m:ctrlPr>
                        </m:fPr>
                        <m:num>
                          <m:r>
                            <m:rPr>
                              <m:sty m:val="p"/>
                            </m:rPr>
                            <a:rPr lang="en-US" sz="2000">
                              <a:latin typeface="Cambria Math" panose="02040503050406030204" pitchFamily="18" charset="0"/>
                            </a:rPr>
                            <m:t>min</m:t>
                          </m:r>
                          <m:r>
                            <a:rPr lang="en-US" sz="2000">
                              <a:latin typeface="Cambria Math" panose="02040503050406030204" pitchFamily="18" charset="0"/>
                            </a:rPr>
                            <m:t>. </m:t>
                          </m:r>
                          <m:r>
                            <m:rPr>
                              <m:sty m:val="p"/>
                            </m:rPr>
                            <a:rPr lang="en-US" sz="2000">
                              <a:latin typeface="Cambria Math" panose="02040503050406030204" pitchFamily="18" charset="0"/>
                            </a:rPr>
                            <m:t>sample</m:t>
                          </m:r>
                          <m:r>
                            <a:rPr lang="en-US" sz="2000">
                              <a:latin typeface="Cambria Math" panose="02040503050406030204" pitchFamily="18" charset="0"/>
                            </a:rPr>
                            <m:t> </m:t>
                          </m:r>
                          <m:r>
                            <m:rPr>
                              <m:sty m:val="p"/>
                            </m:rPr>
                            <a:rPr lang="en-US" sz="2000">
                              <a:latin typeface="Cambria Math" panose="02040503050406030204" pitchFamily="18" charset="0"/>
                            </a:rPr>
                            <m:t>distance</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den>
                      </m:f>
                    </m:oMath>
                  </m:oMathPara>
                </a14:m>
                <a:endParaRPr lang="en-US" sz="2800" dirty="0"/>
              </a:p>
            </p:txBody>
          </p:sp>
        </mc:Choice>
        <mc:Fallback xmlns="">
          <p:sp>
            <p:nvSpPr>
              <p:cNvPr id="6" name="TextBox 5">
                <a:extLst>
                  <a:ext uri="{FF2B5EF4-FFF2-40B4-BE49-F238E27FC236}">
                    <a16:creationId xmlns:a16="http://schemas.microsoft.com/office/drawing/2014/main" id="{1CC9D93B-F7E9-5BD4-9F37-EE932F1EDFFA}"/>
                  </a:ext>
                </a:extLst>
              </p:cNvPr>
              <p:cNvSpPr txBox="1">
                <a:spLocks noRot="1" noChangeAspect="1" noMove="1" noResize="1" noEditPoints="1" noAdjustHandles="1" noChangeArrowheads="1" noChangeShapeType="1" noTextEdit="1"/>
              </p:cNvSpPr>
              <p:nvPr/>
            </p:nvSpPr>
            <p:spPr>
              <a:xfrm>
                <a:off x="1853077" y="1270450"/>
                <a:ext cx="3796424" cy="7343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9F3766-AF1D-A151-C595-CA2A340F9721}"/>
                  </a:ext>
                </a:extLst>
              </p:cNvPr>
              <p:cNvSpPr txBox="1"/>
              <p:nvPr/>
            </p:nvSpPr>
            <p:spPr>
              <a:xfrm>
                <a:off x="1925904" y="2872673"/>
                <a:ext cx="385868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𝜃</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m:rPr>
                              <m:sty m:val="p"/>
                            </m:rPr>
                            <a:rPr lang="en-US" sz="2000">
                              <a:latin typeface="Cambria Math" panose="02040503050406030204" pitchFamily="18" charset="0"/>
                            </a:rPr>
                            <m:t>min</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min</m:t>
                              </m:r>
                            </m:fName>
                            <m:e>
                              <m:d>
                                <m:dPr>
                                  <m:begChr m:val="|"/>
                                  <m:endChr m:val="|"/>
                                  <m:ctrlPr>
                                    <a:rPr lang="en-US" sz="2000" i="1">
                                      <a:latin typeface="Cambria Math" panose="02040503050406030204" pitchFamily="18" charset="0"/>
                                    </a:rPr>
                                  </m:ctrlPr>
                                </m:dPr>
                                <m:e>
                                  <m:r>
                                    <a:rPr lang="en-US" sz="2000" b="1" i="1">
                                      <a:latin typeface="Cambria Math" panose="02040503050406030204" pitchFamily="18" charset="0"/>
                                    </a:rPr>
                                    <m:t>𝐑</m:t>
                                  </m:r>
                                  <m:r>
                                    <a:rPr lang="en-US" sz="2000" i="1">
                                      <a:latin typeface="Cambria Math" panose="02040503050406030204" pitchFamily="18" charset="0"/>
                                    </a:rPr>
                                    <m:t>(</m:t>
                                  </m:r>
                                  <m:r>
                                    <a:rPr lang="en-US" sz="2000" i="1">
                                      <a:latin typeface="Cambria Math" panose="02040503050406030204" pitchFamily="18" charset="0"/>
                                    </a:rPr>
                                    <m:t>𝜃</m:t>
                                  </m:r>
                                  <m:r>
                                    <a:rPr lang="en-US" sz="2000" i="1">
                                      <a:latin typeface="Cambria Math" panose="02040503050406030204" pitchFamily="18" charset="0"/>
                                    </a:rPr>
                                    <m:t>)</m:t>
                                  </m:r>
                                </m:e>
                              </m:d>
                              <m:r>
                                <a:rPr lang="en-US" sz="2000">
                                  <a:latin typeface="Cambria Math" panose="02040503050406030204" pitchFamily="18" charset="0"/>
                                </a:rPr>
                                <m:t>≤0.95</m:t>
                              </m:r>
                            </m:e>
                          </m:func>
                        </m:e>
                      </m:func>
                    </m:oMath>
                  </m:oMathPara>
                </a14:m>
                <a:endParaRPr lang="en-US" sz="2800" dirty="0"/>
              </a:p>
            </p:txBody>
          </p:sp>
        </mc:Choice>
        <mc:Fallback xmlns="">
          <p:sp>
            <p:nvSpPr>
              <p:cNvPr id="11" name="TextBox 10">
                <a:extLst>
                  <a:ext uri="{FF2B5EF4-FFF2-40B4-BE49-F238E27FC236}">
                    <a16:creationId xmlns:a16="http://schemas.microsoft.com/office/drawing/2014/main" id="{359F3766-AF1D-A151-C595-CA2A340F9721}"/>
                  </a:ext>
                </a:extLst>
              </p:cNvPr>
              <p:cNvSpPr txBox="1">
                <a:spLocks noRot="1" noChangeAspect="1" noMove="1" noResize="1" noEditPoints="1" noAdjustHandles="1" noChangeArrowheads="1" noChangeShapeType="1" noTextEdit="1"/>
              </p:cNvSpPr>
              <p:nvPr/>
            </p:nvSpPr>
            <p:spPr>
              <a:xfrm>
                <a:off x="1925904" y="2872673"/>
                <a:ext cx="3858685" cy="400110"/>
              </a:xfrm>
              <a:prstGeom prst="rect">
                <a:avLst/>
              </a:prstGeom>
              <a:blipFill>
                <a:blip r:embed="rId4"/>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FDD7AC6-D945-BE82-5F0B-A980B82E3136}"/>
                  </a:ext>
                </a:extLst>
              </p:cNvPr>
              <p:cNvSpPr txBox="1"/>
              <p:nvPr/>
            </p:nvSpPr>
            <p:spPr>
              <a:xfrm>
                <a:off x="479144" y="5287375"/>
                <a:ext cx="454784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𝜃</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m:rPr>
                              <m:sty m:val="p"/>
                            </m:rPr>
                            <a:rPr lang="en-US" sz="2000">
                              <a:latin typeface="Cambria Math" panose="02040503050406030204" pitchFamily="18" charset="0"/>
                            </a:rPr>
                            <m:t>max</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min</m:t>
                              </m:r>
                            </m:fName>
                            <m:e>
                              <m:r>
                                <m:rPr>
                                  <m:sty m:val="p"/>
                                </m:rPr>
                                <a:rPr lang="en-US" sz="2000">
                                  <a:latin typeface="Cambria Math" panose="02040503050406030204" pitchFamily="18" charset="0"/>
                                </a:rPr>
                                <m:t>rcond</m:t>
                              </m:r>
                              <m:r>
                                <a:rPr lang="en-US" sz="2000" i="1">
                                  <a:latin typeface="Cambria Math" panose="02040503050406030204" pitchFamily="18" charset="0"/>
                                </a:rPr>
                                <m:t>(</m:t>
                              </m:r>
                              <m:r>
                                <a:rPr lang="en-US" sz="2000" b="1" i="1">
                                  <a:latin typeface="Cambria Math" panose="02040503050406030204" pitchFamily="18" charset="0"/>
                                </a:rPr>
                                <m:t>𝐑</m:t>
                              </m:r>
                              <m:r>
                                <a:rPr lang="en-US" sz="2000" i="1">
                                  <a:latin typeface="Cambria Math" panose="02040503050406030204" pitchFamily="18" charset="0"/>
                                </a:rPr>
                                <m:t>(</m:t>
                              </m:r>
                              <m:r>
                                <a:rPr lang="en-US" sz="2000" i="1">
                                  <a:latin typeface="Cambria Math" panose="02040503050406030204" pitchFamily="18" charset="0"/>
                                </a:rPr>
                                <m:t>𝜃</m:t>
                              </m:r>
                              <m:r>
                                <a:rPr lang="en-US" sz="2000" i="1">
                                  <a:latin typeface="Cambria Math" panose="02040503050406030204" pitchFamily="18" charset="0"/>
                                </a:rPr>
                                <m:t>))≥</m:t>
                              </m:r>
                              <m:r>
                                <m:rPr>
                                  <m:sty m:val="p"/>
                                </m:rPr>
                                <a:rPr lang="en-US" sz="2000">
                                  <a:latin typeface="Cambria Math" panose="02040503050406030204" pitchFamily="18" charset="0"/>
                                </a:rPr>
                                <m:t>eps</m:t>
                              </m:r>
                            </m:e>
                          </m:func>
                        </m:e>
                      </m:func>
                    </m:oMath>
                  </m:oMathPara>
                </a14:m>
                <a:endParaRPr lang="en-US" sz="2800" dirty="0"/>
              </a:p>
            </p:txBody>
          </p:sp>
        </mc:Choice>
        <mc:Fallback xmlns="">
          <p:sp>
            <p:nvSpPr>
              <p:cNvPr id="15" name="TextBox 14">
                <a:extLst>
                  <a:ext uri="{FF2B5EF4-FFF2-40B4-BE49-F238E27FC236}">
                    <a16:creationId xmlns:a16="http://schemas.microsoft.com/office/drawing/2014/main" id="{7FDD7AC6-D945-BE82-5F0B-A980B82E3136}"/>
                  </a:ext>
                </a:extLst>
              </p:cNvPr>
              <p:cNvSpPr txBox="1">
                <a:spLocks noRot="1" noChangeAspect="1" noMove="1" noResize="1" noEditPoints="1" noAdjustHandles="1" noChangeArrowheads="1" noChangeShapeType="1" noTextEdit="1"/>
              </p:cNvSpPr>
              <p:nvPr/>
            </p:nvSpPr>
            <p:spPr>
              <a:xfrm>
                <a:off x="479144" y="5287375"/>
                <a:ext cx="4547848" cy="400110"/>
              </a:xfrm>
              <a:prstGeom prst="rect">
                <a:avLst/>
              </a:prstGeom>
              <a:blipFill>
                <a:blip r:embed="rId5"/>
                <a:stretch>
                  <a:fillRect b="-15152"/>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2533AAEF-4B71-B999-743D-B7B3418A6FC1}"/>
              </a:ext>
            </a:extLst>
          </p:cNvPr>
          <p:cNvGrpSpPr/>
          <p:nvPr/>
        </p:nvGrpSpPr>
        <p:grpSpPr>
          <a:xfrm>
            <a:off x="5346608" y="3398653"/>
            <a:ext cx="3318245" cy="2662938"/>
            <a:chOff x="1814089" y="1625600"/>
            <a:chExt cx="4962949" cy="3982839"/>
          </a:xfrm>
        </p:grpSpPr>
        <p:grpSp>
          <p:nvGrpSpPr>
            <p:cNvPr id="18" name="Group 4">
              <a:extLst>
                <a:ext uri="{FF2B5EF4-FFF2-40B4-BE49-F238E27FC236}">
                  <a16:creationId xmlns:a16="http://schemas.microsoft.com/office/drawing/2014/main" id="{AF59A7A8-D184-7C0F-D2F5-4A669E53B6A0}"/>
                </a:ext>
              </a:extLst>
            </p:cNvPr>
            <p:cNvGrpSpPr>
              <a:grpSpLocks noChangeAspect="1"/>
            </p:cNvGrpSpPr>
            <p:nvPr/>
          </p:nvGrpSpPr>
          <p:grpSpPr bwMode="auto">
            <a:xfrm>
              <a:off x="2152650" y="1625600"/>
              <a:ext cx="4624388" cy="3611563"/>
              <a:chOff x="1356" y="1024"/>
              <a:chExt cx="2913" cy="2275"/>
            </a:xfrm>
          </p:grpSpPr>
          <p:sp>
            <p:nvSpPr>
              <p:cNvPr id="21" name="Line 6">
                <a:extLst>
                  <a:ext uri="{FF2B5EF4-FFF2-40B4-BE49-F238E27FC236}">
                    <a16:creationId xmlns:a16="http://schemas.microsoft.com/office/drawing/2014/main" id="{F6A1EF48-FFB9-5F4A-3475-4ED77172F7FB}"/>
                  </a:ext>
                </a:extLst>
              </p:cNvPr>
              <p:cNvSpPr>
                <a:spLocks noChangeShapeType="1"/>
              </p:cNvSpPr>
              <p:nvPr/>
            </p:nvSpPr>
            <p:spPr bwMode="auto">
              <a:xfrm>
                <a:off x="1637" y="3148"/>
                <a:ext cx="2607"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 name="Line 7">
                <a:extLst>
                  <a:ext uri="{FF2B5EF4-FFF2-40B4-BE49-F238E27FC236}">
                    <a16:creationId xmlns:a16="http://schemas.microsoft.com/office/drawing/2014/main" id="{AE6D0438-3927-408A-6145-51D62DFA37D6}"/>
                  </a:ext>
                </a:extLst>
              </p:cNvPr>
              <p:cNvSpPr>
                <a:spLocks noChangeShapeType="1"/>
              </p:cNvSpPr>
              <p:nvPr/>
            </p:nvSpPr>
            <p:spPr bwMode="auto">
              <a:xfrm>
                <a:off x="1637" y="1088"/>
                <a:ext cx="2607"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8">
                <a:extLst>
                  <a:ext uri="{FF2B5EF4-FFF2-40B4-BE49-F238E27FC236}">
                    <a16:creationId xmlns:a16="http://schemas.microsoft.com/office/drawing/2014/main" id="{8ABBF596-7830-98AC-E5C0-27D5748E1739}"/>
                  </a:ext>
                </a:extLst>
              </p:cNvPr>
              <p:cNvSpPr>
                <a:spLocks noChangeShapeType="1"/>
              </p:cNvSpPr>
              <p:nvPr/>
            </p:nvSpPr>
            <p:spPr bwMode="auto">
              <a:xfrm flipV="1">
                <a:off x="1637" y="3122"/>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9">
                <a:extLst>
                  <a:ext uri="{FF2B5EF4-FFF2-40B4-BE49-F238E27FC236}">
                    <a16:creationId xmlns:a16="http://schemas.microsoft.com/office/drawing/2014/main" id="{5080CEE2-3A5E-A647-759A-445ED0A87F92}"/>
                  </a:ext>
                </a:extLst>
              </p:cNvPr>
              <p:cNvSpPr>
                <a:spLocks noChangeShapeType="1"/>
              </p:cNvSpPr>
              <p:nvPr/>
            </p:nvSpPr>
            <p:spPr bwMode="auto">
              <a:xfrm flipV="1">
                <a:off x="2288" y="3122"/>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10">
                <a:extLst>
                  <a:ext uri="{FF2B5EF4-FFF2-40B4-BE49-F238E27FC236}">
                    <a16:creationId xmlns:a16="http://schemas.microsoft.com/office/drawing/2014/main" id="{12041E77-C95D-C6A7-C4F5-B1981F7EAF2C}"/>
                  </a:ext>
                </a:extLst>
              </p:cNvPr>
              <p:cNvSpPr>
                <a:spLocks noChangeShapeType="1"/>
              </p:cNvSpPr>
              <p:nvPr/>
            </p:nvSpPr>
            <p:spPr bwMode="auto">
              <a:xfrm flipV="1">
                <a:off x="2940" y="3122"/>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11">
                <a:extLst>
                  <a:ext uri="{FF2B5EF4-FFF2-40B4-BE49-F238E27FC236}">
                    <a16:creationId xmlns:a16="http://schemas.microsoft.com/office/drawing/2014/main" id="{4347EBDF-199C-06CB-C649-C385C856A60D}"/>
                  </a:ext>
                </a:extLst>
              </p:cNvPr>
              <p:cNvSpPr>
                <a:spLocks noChangeShapeType="1"/>
              </p:cNvSpPr>
              <p:nvPr/>
            </p:nvSpPr>
            <p:spPr bwMode="auto">
              <a:xfrm flipV="1">
                <a:off x="3592" y="3122"/>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Line 12">
                <a:extLst>
                  <a:ext uri="{FF2B5EF4-FFF2-40B4-BE49-F238E27FC236}">
                    <a16:creationId xmlns:a16="http://schemas.microsoft.com/office/drawing/2014/main" id="{7EABB5E3-3395-994B-A020-2BC64A6FCE0B}"/>
                  </a:ext>
                </a:extLst>
              </p:cNvPr>
              <p:cNvSpPr>
                <a:spLocks noChangeShapeType="1"/>
              </p:cNvSpPr>
              <p:nvPr/>
            </p:nvSpPr>
            <p:spPr bwMode="auto">
              <a:xfrm flipV="1">
                <a:off x="4244" y="3122"/>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 name="Line 13">
                <a:extLst>
                  <a:ext uri="{FF2B5EF4-FFF2-40B4-BE49-F238E27FC236}">
                    <a16:creationId xmlns:a16="http://schemas.microsoft.com/office/drawing/2014/main" id="{806355FC-6B26-7590-A84B-6763AD3BB0DD}"/>
                  </a:ext>
                </a:extLst>
              </p:cNvPr>
              <p:cNvSpPr>
                <a:spLocks noChangeShapeType="1"/>
              </p:cNvSpPr>
              <p:nvPr/>
            </p:nvSpPr>
            <p:spPr bwMode="auto">
              <a:xfrm>
                <a:off x="1637" y="108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9" name="Line 14">
                <a:extLst>
                  <a:ext uri="{FF2B5EF4-FFF2-40B4-BE49-F238E27FC236}">
                    <a16:creationId xmlns:a16="http://schemas.microsoft.com/office/drawing/2014/main" id="{71EBF3A2-6374-3A83-FCD2-4ED44DC2F905}"/>
                  </a:ext>
                </a:extLst>
              </p:cNvPr>
              <p:cNvSpPr>
                <a:spLocks noChangeShapeType="1"/>
              </p:cNvSpPr>
              <p:nvPr/>
            </p:nvSpPr>
            <p:spPr bwMode="auto">
              <a:xfrm>
                <a:off x="2288" y="108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0" name="Line 15">
                <a:extLst>
                  <a:ext uri="{FF2B5EF4-FFF2-40B4-BE49-F238E27FC236}">
                    <a16:creationId xmlns:a16="http://schemas.microsoft.com/office/drawing/2014/main" id="{A7F29680-04EC-A2B0-EFFE-C586E2286FD3}"/>
                  </a:ext>
                </a:extLst>
              </p:cNvPr>
              <p:cNvSpPr>
                <a:spLocks noChangeShapeType="1"/>
              </p:cNvSpPr>
              <p:nvPr/>
            </p:nvSpPr>
            <p:spPr bwMode="auto">
              <a:xfrm>
                <a:off x="2940" y="108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1" name="Line 16">
                <a:extLst>
                  <a:ext uri="{FF2B5EF4-FFF2-40B4-BE49-F238E27FC236}">
                    <a16:creationId xmlns:a16="http://schemas.microsoft.com/office/drawing/2014/main" id="{AA4B4499-B03F-41A2-0B3B-630A18FFA402}"/>
                  </a:ext>
                </a:extLst>
              </p:cNvPr>
              <p:cNvSpPr>
                <a:spLocks noChangeShapeType="1"/>
              </p:cNvSpPr>
              <p:nvPr/>
            </p:nvSpPr>
            <p:spPr bwMode="auto">
              <a:xfrm>
                <a:off x="3592" y="108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2" name="Line 17">
                <a:extLst>
                  <a:ext uri="{FF2B5EF4-FFF2-40B4-BE49-F238E27FC236}">
                    <a16:creationId xmlns:a16="http://schemas.microsoft.com/office/drawing/2014/main" id="{FB246A3C-2759-18CB-4FD1-ADA1C7AA364C}"/>
                  </a:ext>
                </a:extLst>
              </p:cNvPr>
              <p:cNvSpPr>
                <a:spLocks noChangeShapeType="1"/>
              </p:cNvSpPr>
              <p:nvPr/>
            </p:nvSpPr>
            <p:spPr bwMode="auto">
              <a:xfrm>
                <a:off x="4244" y="1088"/>
                <a:ext cx="0" cy="2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3" name="Rectangle 32">
                <a:extLst>
                  <a:ext uri="{FF2B5EF4-FFF2-40B4-BE49-F238E27FC236}">
                    <a16:creationId xmlns:a16="http://schemas.microsoft.com/office/drawing/2014/main" id="{563C62CE-F2B0-E4FC-CFE2-2D14CA5DFC3A}"/>
                  </a:ext>
                </a:extLst>
              </p:cNvPr>
              <p:cNvSpPr>
                <a:spLocks noChangeArrowheads="1"/>
              </p:cNvSpPr>
              <p:nvPr/>
            </p:nvSpPr>
            <p:spPr bwMode="auto">
              <a:xfrm>
                <a:off x="1613" y="319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D1C28E63-095D-445B-4A13-6E1495609667}"/>
                  </a:ext>
                </a:extLst>
              </p:cNvPr>
              <p:cNvSpPr>
                <a:spLocks noChangeArrowheads="1"/>
              </p:cNvSpPr>
              <p:nvPr/>
            </p:nvSpPr>
            <p:spPr bwMode="auto">
              <a:xfrm>
                <a:off x="2233" y="319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5" name="Rectangle 34">
                <a:extLst>
                  <a:ext uri="{FF2B5EF4-FFF2-40B4-BE49-F238E27FC236}">
                    <a16:creationId xmlns:a16="http://schemas.microsoft.com/office/drawing/2014/main" id="{0EB2FED9-64B1-3B1D-D013-35BAC4F77A0E}"/>
                  </a:ext>
                </a:extLst>
              </p:cNvPr>
              <p:cNvSpPr>
                <a:spLocks noChangeArrowheads="1"/>
              </p:cNvSpPr>
              <p:nvPr/>
            </p:nvSpPr>
            <p:spPr bwMode="auto">
              <a:xfrm>
                <a:off x="2918" y="319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FA1EF601-8761-77AD-A757-CD828E52A524}"/>
                  </a:ext>
                </a:extLst>
              </p:cNvPr>
              <p:cNvSpPr>
                <a:spLocks noChangeArrowheads="1"/>
              </p:cNvSpPr>
              <p:nvPr/>
            </p:nvSpPr>
            <p:spPr bwMode="auto">
              <a:xfrm>
                <a:off x="3535" y="319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DE219E17-CF44-F1CC-49A2-7E9519B644C5}"/>
                  </a:ext>
                </a:extLst>
              </p:cNvPr>
              <p:cNvSpPr>
                <a:spLocks noChangeArrowheads="1"/>
              </p:cNvSpPr>
              <p:nvPr/>
            </p:nvSpPr>
            <p:spPr bwMode="auto">
              <a:xfrm>
                <a:off x="4220" y="319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8" name="Line 23">
                <a:extLst>
                  <a:ext uri="{FF2B5EF4-FFF2-40B4-BE49-F238E27FC236}">
                    <a16:creationId xmlns:a16="http://schemas.microsoft.com/office/drawing/2014/main" id="{4D26C343-B3A2-EB45-3EB1-BFCB25E60D42}"/>
                  </a:ext>
                </a:extLst>
              </p:cNvPr>
              <p:cNvSpPr>
                <a:spLocks noChangeShapeType="1"/>
              </p:cNvSpPr>
              <p:nvPr/>
            </p:nvSpPr>
            <p:spPr bwMode="auto">
              <a:xfrm flipV="1">
                <a:off x="1637" y="1088"/>
                <a:ext cx="0" cy="206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 name="Line 24">
                <a:extLst>
                  <a:ext uri="{FF2B5EF4-FFF2-40B4-BE49-F238E27FC236}">
                    <a16:creationId xmlns:a16="http://schemas.microsoft.com/office/drawing/2014/main" id="{A31D2CB8-6A5F-23C3-1F93-65B48466D141}"/>
                  </a:ext>
                </a:extLst>
              </p:cNvPr>
              <p:cNvSpPr>
                <a:spLocks noChangeShapeType="1"/>
              </p:cNvSpPr>
              <p:nvPr/>
            </p:nvSpPr>
            <p:spPr bwMode="auto">
              <a:xfrm flipV="1">
                <a:off x="4244" y="1088"/>
                <a:ext cx="0" cy="206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0" name="Line 25">
                <a:extLst>
                  <a:ext uri="{FF2B5EF4-FFF2-40B4-BE49-F238E27FC236}">
                    <a16:creationId xmlns:a16="http://schemas.microsoft.com/office/drawing/2014/main" id="{2229F473-45C3-2DA5-F958-C30F339D6D07}"/>
                  </a:ext>
                </a:extLst>
              </p:cNvPr>
              <p:cNvSpPr>
                <a:spLocks noChangeShapeType="1"/>
              </p:cNvSpPr>
              <p:nvPr/>
            </p:nvSpPr>
            <p:spPr bwMode="auto">
              <a:xfrm>
                <a:off x="1637" y="314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1" name="Line 26">
                <a:extLst>
                  <a:ext uri="{FF2B5EF4-FFF2-40B4-BE49-F238E27FC236}">
                    <a16:creationId xmlns:a16="http://schemas.microsoft.com/office/drawing/2014/main" id="{8A60F093-BEA9-7A3D-CDB4-C4076CCBC3DC}"/>
                  </a:ext>
                </a:extLst>
              </p:cNvPr>
              <p:cNvSpPr>
                <a:spLocks noChangeShapeType="1"/>
              </p:cNvSpPr>
              <p:nvPr/>
            </p:nvSpPr>
            <p:spPr bwMode="auto">
              <a:xfrm>
                <a:off x="1637" y="285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Line 27">
                <a:extLst>
                  <a:ext uri="{FF2B5EF4-FFF2-40B4-BE49-F238E27FC236}">
                    <a16:creationId xmlns:a16="http://schemas.microsoft.com/office/drawing/2014/main" id="{582F95FE-6729-5071-8C2B-C3521E83B518}"/>
                  </a:ext>
                </a:extLst>
              </p:cNvPr>
              <p:cNvSpPr>
                <a:spLocks noChangeShapeType="1"/>
              </p:cNvSpPr>
              <p:nvPr/>
            </p:nvSpPr>
            <p:spPr bwMode="auto">
              <a:xfrm>
                <a:off x="1637" y="255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3" name="Line 28">
                <a:extLst>
                  <a:ext uri="{FF2B5EF4-FFF2-40B4-BE49-F238E27FC236}">
                    <a16:creationId xmlns:a16="http://schemas.microsoft.com/office/drawing/2014/main" id="{D3BF2EB9-864D-CB99-98A1-BA8B33B3B860}"/>
                  </a:ext>
                </a:extLst>
              </p:cNvPr>
              <p:cNvSpPr>
                <a:spLocks noChangeShapeType="1"/>
              </p:cNvSpPr>
              <p:nvPr/>
            </p:nvSpPr>
            <p:spPr bwMode="auto">
              <a:xfrm>
                <a:off x="1637" y="2265"/>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4" name="Line 29">
                <a:extLst>
                  <a:ext uri="{FF2B5EF4-FFF2-40B4-BE49-F238E27FC236}">
                    <a16:creationId xmlns:a16="http://schemas.microsoft.com/office/drawing/2014/main" id="{E06B1A2C-0E08-B1A2-D450-ED522F4DD327}"/>
                  </a:ext>
                </a:extLst>
              </p:cNvPr>
              <p:cNvSpPr>
                <a:spLocks noChangeShapeType="1"/>
              </p:cNvSpPr>
              <p:nvPr/>
            </p:nvSpPr>
            <p:spPr bwMode="auto">
              <a:xfrm>
                <a:off x="1637" y="197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5" name="Line 30">
                <a:extLst>
                  <a:ext uri="{FF2B5EF4-FFF2-40B4-BE49-F238E27FC236}">
                    <a16:creationId xmlns:a16="http://schemas.microsoft.com/office/drawing/2014/main" id="{ED923C88-AF91-ADDB-2A2B-513BE4493928}"/>
                  </a:ext>
                </a:extLst>
              </p:cNvPr>
              <p:cNvSpPr>
                <a:spLocks noChangeShapeType="1"/>
              </p:cNvSpPr>
              <p:nvPr/>
            </p:nvSpPr>
            <p:spPr bwMode="auto">
              <a:xfrm>
                <a:off x="1637" y="167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6" name="Line 31">
                <a:extLst>
                  <a:ext uri="{FF2B5EF4-FFF2-40B4-BE49-F238E27FC236}">
                    <a16:creationId xmlns:a16="http://schemas.microsoft.com/office/drawing/2014/main" id="{31EE96AC-65B5-B751-A391-CC1F528D4676}"/>
                  </a:ext>
                </a:extLst>
              </p:cNvPr>
              <p:cNvSpPr>
                <a:spLocks noChangeShapeType="1"/>
              </p:cNvSpPr>
              <p:nvPr/>
            </p:nvSpPr>
            <p:spPr bwMode="auto">
              <a:xfrm>
                <a:off x="1637" y="1383"/>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7" name="Line 32">
                <a:extLst>
                  <a:ext uri="{FF2B5EF4-FFF2-40B4-BE49-F238E27FC236}">
                    <a16:creationId xmlns:a16="http://schemas.microsoft.com/office/drawing/2014/main" id="{7E9864CF-5AEC-34B4-C048-77AAE39AAADA}"/>
                  </a:ext>
                </a:extLst>
              </p:cNvPr>
              <p:cNvSpPr>
                <a:spLocks noChangeShapeType="1"/>
              </p:cNvSpPr>
              <p:nvPr/>
            </p:nvSpPr>
            <p:spPr bwMode="auto">
              <a:xfrm>
                <a:off x="1637" y="108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8" name="Line 33">
                <a:extLst>
                  <a:ext uri="{FF2B5EF4-FFF2-40B4-BE49-F238E27FC236}">
                    <a16:creationId xmlns:a16="http://schemas.microsoft.com/office/drawing/2014/main" id="{3321EC15-77EA-EC70-8ACD-468ED4AB93E4}"/>
                  </a:ext>
                </a:extLst>
              </p:cNvPr>
              <p:cNvSpPr>
                <a:spLocks noChangeShapeType="1"/>
              </p:cNvSpPr>
              <p:nvPr/>
            </p:nvSpPr>
            <p:spPr bwMode="auto">
              <a:xfrm flipH="1">
                <a:off x="4218" y="314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9" name="Line 34">
                <a:extLst>
                  <a:ext uri="{FF2B5EF4-FFF2-40B4-BE49-F238E27FC236}">
                    <a16:creationId xmlns:a16="http://schemas.microsoft.com/office/drawing/2014/main" id="{8575BF55-84BA-26A3-D62D-05245D95FEAE}"/>
                  </a:ext>
                </a:extLst>
              </p:cNvPr>
              <p:cNvSpPr>
                <a:spLocks noChangeShapeType="1"/>
              </p:cNvSpPr>
              <p:nvPr/>
            </p:nvSpPr>
            <p:spPr bwMode="auto">
              <a:xfrm flipH="1">
                <a:off x="4218" y="285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0" name="Line 35">
                <a:extLst>
                  <a:ext uri="{FF2B5EF4-FFF2-40B4-BE49-F238E27FC236}">
                    <a16:creationId xmlns:a16="http://schemas.microsoft.com/office/drawing/2014/main" id="{626BB4AC-0338-9ED9-E0E5-1FECE875995E}"/>
                  </a:ext>
                </a:extLst>
              </p:cNvPr>
              <p:cNvSpPr>
                <a:spLocks noChangeShapeType="1"/>
              </p:cNvSpPr>
              <p:nvPr/>
            </p:nvSpPr>
            <p:spPr bwMode="auto">
              <a:xfrm flipH="1">
                <a:off x="4218" y="255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1" name="Line 36">
                <a:extLst>
                  <a:ext uri="{FF2B5EF4-FFF2-40B4-BE49-F238E27FC236}">
                    <a16:creationId xmlns:a16="http://schemas.microsoft.com/office/drawing/2014/main" id="{455DBCE1-C980-48DE-F332-C89E6CC1C542}"/>
                  </a:ext>
                </a:extLst>
              </p:cNvPr>
              <p:cNvSpPr>
                <a:spLocks noChangeShapeType="1"/>
              </p:cNvSpPr>
              <p:nvPr/>
            </p:nvSpPr>
            <p:spPr bwMode="auto">
              <a:xfrm flipH="1">
                <a:off x="4218" y="2265"/>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2" name="Line 37">
                <a:extLst>
                  <a:ext uri="{FF2B5EF4-FFF2-40B4-BE49-F238E27FC236}">
                    <a16:creationId xmlns:a16="http://schemas.microsoft.com/office/drawing/2014/main" id="{04E0F6FA-0880-99EB-F8B9-8ACA5A6C89CF}"/>
                  </a:ext>
                </a:extLst>
              </p:cNvPr>
              <p:cNvSpPr>
                <a:spLocks noChangeShapeType="1"/>
              </p:cNvSpPr>
              <p:nvPr/>
            </p:nvSpPr>
            <p:spPr bwMode="auto">
              <a:xfrm flipH="1">
                <a:off x="4218" y="1971"/>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3" name="Line 38">
                <a:extLst>
                  <a:ext uri="{FF2B5EF4-FFF2-40B4-BE49-F238E27FC236}">
                    <a16:creationId xmlns:a16="http://schemas.microsoft.com/office/drawing/2014/main" id="{0C4C52B1-0444-213E-6145-23C9242C60D2}"/>
                  </a:ext>
                </a:extLst>
              </p:cNvPr>
              <p:cNvSpPr>
                <a:spLocks noChangeShapeType="1"/>
              </p:cNvSpPr>
              <p:nvPr/>
            </p:nvSpPr>
            <p:spPr bwMode="auto">
              <a:xfrm flipH="1">
                <a:off x="4218" y="167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Line 39">
                <a:extLst>
                  <a:ext uri="{FF2B5EF4-FFF2-40B4-BE49-F238E27FC236}">
                    <a16:creationId xmlns:a16="http://schemas.microsoft.com/office/drawing/2014/main" id="{26E9756E-037E-54F0-A25D-3C8B04ADB2D2}"/>
                  </a:ext>
                </a:extLst>
              </p:cNvPr>
              <p:cNvSpPr>
                <a:spLocks noChangeShapeType="1"/>
              </p:cNvSpPr>
              <p:nvPr/>
            </p:nvSpPr>
            <p:spPr bwMode="auto">
              <a:xfrm flipH="1">
                <a:off x="4218" y="1383"/>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Line 40">
                <a:extLst>
                  <a:ext uri="{FF2B5EF4-FFF2-40B4-BE49-F238E27FC236}">
                    <a16:creationId xmlns:a16="http://schemas.microsoft.com/office/drawing/2014/main" id="{B2521E86-9194-3393-2DA9-B9F87691B830}"/>
                  </a:ext>
                </a:extLst>
              </p:cNvPr>
              <p:cNvSpPr>
                <a:spLocks noChangeShapeType="1"/>
              </p:cNvSpPr>
              <p:nvPr/>
            </p:nvSpPr>
            <p:spPr bwMode="auto">
              <a:xfrm flipH="1">
                <a:off x="4218" y="108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6" name="Rectangle 55">
                <a:extLst>
                  <a:ext uri="{FF2B5EF4-FFF2-40B4-BE49-F238E27FC236}">
                    <a16:creationId xmlns:a16="http://schemas.microsoft.com/office/drawing/2014/main" id="{6BF228D0-B04C-4894-ACA3-1AA5754006A4}"/>
                  </a:ext>
                </a:extLst>
              </p:cNvPr>
              <p:cNvSpPr>
                <a:spLocks noChangeArrowheads="1"/>
              </p:cNvSpPr>
              <p:nvPr/>
            </p:nvSpPr>
            <p:spPr bwMode="auto">
              <a:xfrm>
                <a:off x="1356" y="3084"/>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-140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7" name="Rectangle 56">
                <a:extLst>
                  <a:ext uri="{FF2B5EF4-FFF2-40B4-BE49-F238E27FC236}">
                    <a16:creationId xmlns:a16="http://schemas.microsoft.com/office/drawing/2014/main" id="{30C2607C-33E3-943B-C224-1D57198A3928}"/>
                  </a:ext>
                </a:extLst>
              </p:cNvPr>
              <p:cNvSpPr>
                <a:spLocks noChangeArrowheads="1"/>
              </p:cNvSpPr>
              <p:nvPr/>
            </p:nvSpPr>
            <p:spPr bwMode="auto">
              <a:xfrm>
                <a:off x="1356" y="2791"/>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A3CCCA43-A79A-3BA3-876F-E8220371FE7D}"/>
                  </a:ext>
                </a:extLst>
              </p:cNvPr>
              <p:cNvSpPr>
                <a:spLocks noChangeArrowheads="1"/>
              </p:cNvSpPr>
              <p:nvPr/>
            </p:nvSpPr>
            <p:spPr bwMode="auto">
              <a:xfrm>
                <a:off x="1356" y="2495"/>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9" name="Rectangle 58">
                <a:extLst>
                  <a:ext uri="{FF2B5EF4-FFF2-40B4-BE49-F238E27FC236}">
                    <a16:creationId xmlns:a16="http://schemas.microsoft.com/office/drawing/2014/main" id="{31493602-8876-3D70-41BB-40BB97B0A6D3}"/>
                  </a:ext>
                </a:extLst>
              </p:cNvPr>
              <p:cNvSpPr>
                <a:spLocks noChangeArrowheads="1"/>
              </p:cNvSpPr>
              <p:nvPr/>
            </p:nvSpPr>
            <p:spPr bwMode="auto">
              <a:xfrm>
                <a:off x="1404" y="2202"/>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0" name="Rectangle 59">
                <a:extLst>
                  <a:ext uri="{FF2B5EF4-FFF2-40B4-BE49-F238E27FC236}">
                    <a16:creationId xmlns:a16="http://schemas.microsoft.com/office/drawing/2014/main" id="{43A350C5-3856-2D2E-6E33-CC1AFB3B4D33}"/>
                  </a:ext>
                </a:extLst>
              </p:cNvPr>
              <p:cNvSpPr>
                <a:spLocks noChangeArrowheads="1"/>
              </p:cNvSpPr>
              <p:nvPr/>
            </p:nvSpPr>
            <p:spPr bwMode="auto">
              <a:xfrm>
                <a:off x="1404" y="1906"/>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1" name="Rectangle 60">
                <a:extLst>
                  <a:ext uri="{FF2B5EF4-FFF2-40B4-BE49-F238E27FC236}">
                    <a16:creationId xmlns:a16="http://schemas.microsoft.com/office/drawing/2014/main" id="{0EA1CADA-1D71-6B48-2F87-62F1821A112F}"/>
                  </a:ext>
                </a:extLst>
              </p:cNvPr>
              <p:cNvSpPr>
                <a:spLocks noChangeArrowheads="1"/>
              </p:cNvSpPr>
              <p:nvPr/>
            </p:nvSpPr>
            <p:spPr bwMode="auto">
              <a:xfrm>
                <a:off x="1404" y="1613"/>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2" name="Rectangle 61">
                <a:extLst>
                  <a:ext uri="{FF2B5EF4-FFF2-40B4-BE49-F238E27FC236}">
                    <a16:creationId xmlns:a16="http://schemas.microsoft.com/office/drawing/2014/main" id="{0243F42B-64BE-BD21-A730-CE8EDD2C6C1E}"/>
                  </a:ext>
                </a:extLst>
              </p:cNvPr>
              <p:cNvSpPr>
                <a:spLocks noChangeArrowheads="1"/>
              </p:cNvSpPr>
              <p:nvPr/>
            </p:nvSpPr>
            <p:spPr bwMode="auto">
              <a:xfrm>
                <a:off x="1404" y="1317"/>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3" name="Rectangle 62">
                <a:extLst>
                  <a:ext uri="{FF2B5EF4-FFF2-40B4-BE49-F238E27FC236}">
                    <a16:creationId xmlns:a16="http://schemas.microsoft.com/office/drawing/2014/main" id="{52B87E6C-CBB7-BA97-FA6A-7AFA3046E72C}"/>
                  </a:ext>
                </a:extLst>
              </p:cNvPr>
              <p:cNvSpPr>
                <a:spLocks noChangeArrowheads="1"/>
              </p:cNvSpPr>
              <p:nvPr/>
            </p:nvSpPr>
            <p:spPr bwMode="auto">
              <a:xfrm>
                <a:off x="1472" y="102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4" name="Freeform 49">
                <a:extLst>
                  <a:ext uri="{FF2B5EF4-FFF2-40B4-BE49-F238E27FC236}">
                    <a16:creationId xmlns:a16="http://schemas.microsoft.com/office/drawing/2014/main" id="{7FBB0614-2D2B-F757-C95F-D793C63CFFF7}"/>
                  </a:ext>
                </a:extLst>
              </p:cNvPr>
              <p:cNvSpPr>
                <a:spLocks/>
              </p:cNvSpPr>
              <p:nvPr/>
            </p:nvSpPr>
            <p:spPr bwMode="auto">
              <a:xfrm>
                <a:off x="1663" y="1333"/>
                <a:ext cx="2581" cy="1621"/>
              </a:xfrm>
              <a:custGeom>
                <a:avLst/>
                <a:gdLst>
                  <a:gd name="T0" fmla="*/ 26 w 2581"/>
                  <a:gd name="T1" fmla="*/ 0 h 1621"/>
                  <a:gd name="T2" fmla="*/ 78 w 2581"/>
                  <a:gd name="T3" fmla="*/ 8 h 1621"/>
                  <a:gd name="T4" fmla="*/ 130 w 2581"/>
                  <a:gd name="T5" fmla="*/ 83 h 1621"/>
                  <a:gd name="T6" fmla="*/ 182 w 2581"/>
                  <a:gd name="T7" fmla="*/ 187 h 1621"/>
                  <a:gd name="T8" fmla="*/ 234 w 2581"/>
                  <a:gd name="T9" fmla="*/ 290 h 1621"/>
                  <a:gd name="T10" fmla="*/ 286 w 2581"/>
                  <a:gd name="T11" fmla="*/ 391 h 1621"/>
                  <a:gd name="T12" fmla="*/ 339 w 2581"/>
                  <a:gd name="T13" fmla="*/ 491 h 1621"/>
                  <a:gd name="T14" fmla="*/ 391 w 2581"/>
                  <a:gd name="T15" fmla="*/ 587 h 1621"/>
                  <a:gd name="T16" fmla="*/ 443 w 2581"/>
                  <a:gd name="T17" fmla="*/ 679 h 1621"/>
                  <a:gd name="T18" fmla="*/ 495 w 2581"/>
                  <a:gd name="T19" fmla="*/ 764 h 1621"/>
                  <a:gd name="T20" fmla="*/ 547 w 2581"/>
                  <a:gd name="T21" fmla="*/ 844 h 1621"/>
                  <a:gd name="T22" fmla="*/ 599 w 2581"/>
                  <a:gd name="T23" fmla="*/ 920 h 1621"/>
                  <a:gd name="T24" fmla="*/ 652 w 2581"/>
                  <a:gd name="T25" fmla="*/ 994 h 1621"/>
                  <a:gd name="T26" fmla="*/ 704 w 2581"/>
                  <a:gd name="T27" fmla="*/ 1068 h 1621"/>
                  <a:gd name="T28" fmla="*/ 756 w 2581"/>
                  <a:gd name="T29" fmla="*/ 1143 h 1621"/>
                  <a:gd name="T30" fmla="*/ 808 w 2581"/>
                  <a:gd name="T31" fmla="*/ 1219 h 1621"/>
                  <a:gd name="T32" fmla="*/ 860 w 2581"/>
                  <a:gd name="T33" fmla="*/ 1296 h 1621"/>
                  <a:gd name="T34" fmla="*/ 912 w 2581"/>
                  <a:gd name="T35" fmla="*/ 1369 h 1621"/>
                  <a:gd name="T36" fmla="*/ 965 w 2581"/>
                  <a:gd name="T37" fmla="*/ 1436 h 1621"/>
                  <a:gd name="T38" fmla="*/ 1017 w 2581"/>
                  <a:gd name="T39" fmla="*/ 1492 h 1621"/>
                  <a:gd name="T40" fmla="*/ 1069 w 2581"/>
                  <a:gd name="T41" fmla="*/ 1533 h 1621"/>
                  <a:gd name="T42" fmla="*/ 1121 w 2581"/>
                  <a:gd name="T43" fmla="*/ 1560 h 1621"/>
                  <a:gd name="T44" fmla="*/ 1173 w 2581"/>
                  <a:gd name="T45" fmla="*/ 1575 h 1621"/>
                  <a:gd name="T46" fmla="*/ 1225 w 2581"/>
                  <a:gd name="T47" fmla="*/ 1583 h 1621"/>
                  <a:gd name="T48" fmla="*/ 1277 w 2581"/>
                  <a:gd name="T49" fmla="*/ 1589 h 1621"/>
                  <a:gd name="T50" fmla="*/ 1329 w 2581"/>
                  <a:gd name="T51" fmla="*/ 1594 h 1621"/>
                  <a:gd name="T52" fmla="*/ 1382 w 2581"/>
                  <a:gd name="T53" fmla="*/ 1600 h 1621"/>
                  <a:gd name="T54" fmla="*/ 1434 w 2581"/>
                  <a:gd name="T55" fmla="*/ 1608 h 1621"/>
                  <a:gd name="T56" fmla="*/ 1486 w 2581"/>
                  <a:gd name="T57" fmla="*/ 1616 h 1621"/>
                  <a:gd name="T58" fmla="*/ 1538 w 2581"/>
                  <a:gd name="T59" fmla="*/ 1621 h 1621"/>
                  <a:gd name="T60" fmla="*/ 1590 w 2581"/>
                  <a:gd name="T61" fmla="*/ 1618 h 1621"/>
                  <a:gd name="T62" fmla="*/ 1642 w 2581"/>
                  <a:gd name="T63" fmla="*/ 1603 h 1621"/>
                  <a:gd name="T64" fmla="*/ 1694 w 2581"/>
                  <a:gd name="T65" fmla="*/ 1576 h 1621"/>
                  <a:gd name="T66" fmla="*/ 1746 w 2581"/>
                  <a:gd name="T67" fmla="*/ 1587 h 1621"/>
                  <a:gd name="T68" fmla="*/ 1799 w 2581"/>
                  <a:gd name="T69" fmla="*/ 1487 h 1621"/>
                  <a:gd name="T70" fmla="*/ 1851 w 2581"/>
                  <a:gd name="T71" fmla="*/ 1312 h 1621"/>
                  <a:gd name="T72" fmla="*/ 1903 w 2581"/>
                  <a:gd name="T73" fmla="*/ 1371 h 1621"/>
                  <a:gd name="T74" fmla="*/ 1955 w 2581"/>
                  <a:gd name="T75" fmla="*/ 1425 h 1621"/>
                  <a:gd name="T76" fmla="*/ 2007 w 2581"/>
                  <a:gd name="T77" fmla="*/ 1267 h 1621"/>
                  <a:gd name="T78" fmla="*/ 2059 w 2581"/>
                  <a:gd name="T79" fmla="*/ 1229 h 1621"/>
                  <a:gd name="T80" fmla="*/ 2112 w 2581"/>
                  <a:gd name="T81" fmla="*/ 1180 h 1621"/>
                  <a:gd name="T82" fmla="*/ 2164 w 2581"/>
                  <a:gd name="T83" fmla="*/ 1119 h 1621"/>
                  <a:gd name="T84" fmla="*/ 2216 w 2581"/>
                  <a:gd name="T85" fmla="*/ 1054 h 1621"/>
                  <a:gd name="T86" fmla="*/ 2268 w 2581"/>
                  <a:gd name="T87" fmla="*/ 969 h 1621"/>
                  <a:gd name="T88" fmla="*/ 2320 w 2581"/>
                  <a:gd name="T89" fmla="*/ 830 h 1621"/>
                  <a:gd name="T90" fmla="*/ 2372 w 2581"/>
                  <a:gd name="T91" fmla="*/ 923 h 1621"/>
                  <a:gd name="T92" fmla="*/ 2425 w 2581"/>
                  <a:gd name="T93" fmla="*/ 733 h 1621"/>
                  <a:gd name="T94" fmla="*/ 2477 w 2581"/>
                  <a:gd name="T95" fmla="*/ 673 h 1621"/>
                  <a:gd name="T96" fmla="*/ 2529 w 2581"/>
                  <a:gd name="T97" fmla="*/ 582 h 1621"/>
                  <a:gd name="T98" fmla="*/ 2581 w 2581"/>
                  <a:gd name="T99" fmla="*/ 47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81" h="1621">
                    <a:moveTo>
                      <a:pt x="0" y="0"/>
                    </a:moveTo>
                    <a:lnTo>
                      <a:pt x="26" y="0"/>
                    </a:lnTo>
                    <a:lnTo>
                      <a:pt x="52" y="0"/>
                    </a:lnTo>
                    <a:lnTo>
                      <a:pt x="78" y="8"/>
                    </a:lnTo>
                    <a:lnTo>
                      <a:pt x="104" y="37"/>
                    </a:lnTo>
                    <a:lnTo>
                      <a:pt x="130" y="83"/>
                    </a:lnTo>
                    <a:lnTo>
                      <a:pt x="156" y="135"/>
                    </a:lnTo>
                    <a:lnTo>
                      <a:pt x="182" y="187"/>
                    </a:lnTo>
                    <a:lnTo>
                      <a:pt x="208" y="239"/>
                    </a:lnTo>
                    <a:lnTo>
                      <a:pt x="234" y="290"/>
                    </a:lnTo>
                    <a:lnTo>
                      <a:pt x="260" y="340"/>
                    </a:lnTo>
                    <a:lnTo>
                      <a:pt x="286" y="391"/>
                    </a:lnTo>
                    <a:lnTo>
                      <a:pt x="313" y="441"/>
                    </a:lnTo>
                    <a:lnTo>
                      <a:pt x="339" y="491"/>
                    </a:lnTo>
                    <a:lnTo>
                      <a:pt x="365" y="539"/>
                    </a:lnTo>
                    <a:lnTo>
                      <a:pt x="391" y="587"/>
                    </a:lnTo>
                    <a:lnTo>
                      <a:pt x="417" y="634"/>
                    </a:lnTo>
                    <a:lnTo>
                      <a:pt x="443" y="679"/>
                    </a:lnTo>
                    <a:lnTo>
                      <a:pt x="469" y="722"/>
                    </a:lnTo>
                    <a:lnTo>
                      <a:pt x="495" y="764"/>
                    </a:lnTo>
                    <a:lnTo>
                      <a:pt x="521" y="805"/>
                    </a:lnTo>
                    <a:lnTo>
                      <a:pt x="547" y="844"/>
                    </a:lnTo>
                    <a:lnTo>
                      <a:pt x="573" y="883"/>
                    </a:lnTo>
                    <a:lnTo>
                      <a:pt x="599" y="920"/>
                    </a:lnTo>
                    <a:lnTo>
                      <a:pt x="625" y="957"/>
                    </a:lnTo>
                    <a:lnTo>
                      <a:pt x="652" y="994"/>
                    </a:lnTo>
                    <a:lnTo>
                      <a:pt x="678" y="1031"/>
                    </a:lnTo>
                    <a:lnTo>
                      <a:pt x="704" y="1068"/>
                    </a:lnTo>
                    <a:lnTo>
                      <a:pt x="730" y="1105"/>
                    </a:lnTo>
                    <a:lnTo>
                      <a:pt x="756" y="1143"/>
                    </a:lnTo>
                    <a:lnTo>
                      <a:pt x="782" y="1181"/>
                    </a:lnTo>
                    <a:lnTo>
                      <a:pt x="808" y="1219"/>
                    </a:lnTo>
                    <a:lnTo>
                      <a:pt x="834" y="1258"/>
                    </a:lnTo>
                    <a:lnTo>
                      <a:pt x="860" y="1296"/>
                    </a:lnTo>
                    <a:lnTo>
                      <a:pt x="886" y="1333"/>
                    </a:lnTo>
                    <a:lnTo>
                      <a:pt x="912" y="1369"/>
                    </a:lnTo>
                    <a:lnTo>
                      <a:pt x="938" y="1404"/>
                    </a:lnTo>
                    <a:lnTo>
                      <a:pt x="965" y="1436"/>
                    </a:lnTo>
                    <a:lnTo>
                      <a:pt x="991" y="1466"/>
                    </a:lnTo>
                    <a:lnTo>
                      <a:pt x="1017" y="1492"/>
                    </a:lnTo>
                    <a:lnTo>
                      <a:pt x="1043" y="1514"/>
                    </a:lnTo>
                    <a:lnTo>
                      <a:pt x="1069" y="1533"/>
                    </a:lnTo>
                    <a:lnTo>
                      <a:pt x="1095" y="1548"/>
                    </a:lnTo>
                    <a:lnTo>
                      <a:pt x="1121" y="1560"/>
                    </a:lnTo>
                    <a:lnTo>
                      <a:pt x="1147" y="1569"/>
                    </a:lnTo>
                    <a:lnTo>
                      <a:pt x="1173" y="1575"/>
                    </a:lnTo>
                    <a:lnTo>
                      <a:pt x="1199" y="1580"/>
                    </a:lnTo>
                    <a:lnTo>
                      <a:pt x="1225" y="1583"/>
                    </a:lnTo>
                    <a:lnTo>
                      <a:pt x="1251" y="1586"/>
                    </a:lnTo>
                    <a:lnTo>
                      <a:pt x="1277" y="1589"/>
                    </a:lnTo>
                    <a:lnTo>
                      <a:pt x="1303" y="1591"/>
                    </a:lnTo>
                    <a:lnTo>
                      <a:pt x="1329" y="1594"/>
                    </a:lnTo>
                    <a:lnTo>
                      <a:pt x="1356" y="1597"/>
                    </a:lnTo>
                    <a:lnTo>
                      <a:pt x="1382" y="1600"/>
                    </a:lnTo>
                    <a:lnTo>
                      <a:pt x="1408" y="1604"/>
                    </a:lnTo>
                    <a:lnTo>
                      <a:pt x="1434" y="1608"/>
                    </a:lnTo>
                    <a:lnTo>
                      <a:pt x="1460" y="1613"/>
                    </a:lnTo>
                    <a:lnTo>
                      <a:pt x="1486" y="1616"/>
                    </a:lnTo>
                    <a:lnTo>
                      <a:pt x="1512" y="1619"/>
                    </a:lnTo>
                    <a:lnTo>
                      <a:pt x="1538" y="1621"/>
                    </a:lnTo>
                    <a:lnTo>
                      <a:pt x="1564" y="1620"/>
                    </a:lnTo>
                    <a:lnTo>
                      <a:pt x="1590" y="1618"/>
                    </a:lnTo>
                    <a:lnTo>
                      <a:pt x="1616" y="1614"/>
                    </a:lnTo>
                    <a:lnTo>
                      <a:pt x="1642" y="1603"/>
                    </a:lnTo>
                    <a:lnTo>
                      <a:pt x="1668" y="1607"/>
                    </a:lnTo>
                    <a:lnTo>
                      <a:pt x="1694" y="1576"/>
                    </a:lnTo>
                    <a:lnTo>
                      <a:pt x="1720" y="1579"/>
                    </a:lnTo>
                    <a:lnTo>
                      <a:pt x="1746" y="1587"/>
                    </a:lnTo>
                    <a:lnTo>
                      <a:pt x="1773" y="1520"/>
                    </a:lnTo>
                    <a:lnTo>
                      <a:pt x="1799" y="1487"/>
                    </a:lnTo>
                    <a:lnTo>
                      <a:pt x="1825" y="1475"/>
                    </a:lnTo>
                    <a:lnTo>
                      <a:pt x="1851" y="1312"/>
                    </a:lnTo>
                    <a:lnTo>
                      <a:pt x="1877" y="1410"/>
                    </a:lnTo>
                    <a:lnTo>
                      <a:pt x="1903" y="1371"/>
                    </a:lnTo>
                    <a:lnTo>
                      <a:pt x="1929" y="1348"/>
                    </a:lnTo>
                    <a:lnTo>
                      <a:pt x="1955" y="1425"/>
                    </a:lnTo>
                    <a:lnTo>
                      <a:pt x="1981" y="1292"/>
                    </a:lnTo>
                    <a:lnTo>
                      <a:pt x="2007" y="1267"/>
                    </a:lnTo>
                    <a:lnTo>
                      <a:pt x="2033" y="1270"/>
                    </a:lnTo>
                    <a:lnTo>
                      <a:pt x="2059" y="1229"/>
                    </a:lnTo>
                    <a:lnTo>
                      <a:pt x="2085" y="1207"/>
                    </a:lnTo>
                    <a:lnTo>
                      <a:pt x="2112" y="1180"/>
                    </a:lnTo>
                    <a:lnTo>
                      <a:pt x="2138" y="1135"/>
                    </a:lnTo>
                    <a:lnTo>
                      <a:pt x="2164" y="1119"/>
                    </a:lnTo>
                    <a:lnTo>
                      <a:pt x="2190" y="1084"/>
                    </a:lnTo>
                    <a:lnTo>
                      <a:pt x="2216" y="1054"/>
                    </a:lnTo>
                    <a:lnTo>
                      <a:pt x="2242" y="1020"/>
                    </a:lnTo>
                    <a:lnTo>
                      <a:pt x="2268" y="969"/>
                    </a:lnTo>
                    <a:lnTo>
                      <a:pt x="2294" y="902"/>
                    </a:lnTo>
                    <a:lnTo>
                      <a:pt x="2320" y="830"/>
                    </a:lnTo>
                    <a:lnTo>
                      <a:pt x="2346" y="957"/>
                    </a:lnTo>
                    <a:lnTo>
                      <a:pt x="2372" y="923"/>
                    </a:lnTo>
                    <a:lnTo>
                      <a:pt x="2398" y="822"/>
                    </a:lnTo>
                    <a:lnTo>
                      <a:pt x="2425" y="733"/>
                    </a:lnTo>
                    <a:lnTo>
                      <a:pt x="2451" y="682"/>
                    </a:lnTo>
                    <a:lnTo>
                      <a:pt x="2477" y="673"/>
                    </a:lnTo>
                    <a:lnTo>
                      <a:pt x="2503" y="628"/>
                    </a:lnTo>
                    <a:lnTo>
                      <a:pt x="2529" y="582"/>
                    </a:lnTo>
                    <a:lnTo>
                      <a:pt x="2555" y="559"/>
                    </a:lnTo>
                    <a:lnTo>
                      <a:pt x="2581" y="473"/>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3F04E69-FB15-6261-E1AF-65CEA6512D57}"/>
                    </a:ext>
                  </a:extLst>
                </p:cNvPr>
                <p:cNvSpPr txBox="1"/>
                <p:nvPr/>
              </p:nvSpPr>
              <p:spPr>
                <a:xfrm>
                  <a:off x="4506373" y="5300662"/>
                  <a:ext cx="3277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oMath>
                    </m:oMathPara>
                  </a14:m>
                  <a:endParaRPr lang="en-US" sz="1400" dirty="0"/>
                </a:p>
              </p:txBody>
            </p:sp>
          </mc:Choice>
          <mc:Fallback xmlns="">
            <p:sp>
              <p:nvSpPr>
                <p:cNvPr id="19" name="TextBox 18">
                  <a:extLst>
                    <a:ext uri="{FF2B5EF4-FFF2-40B4-BE49-F238E27FC236}">
                      <a16:creationId xmlns:a16="http://schemas.microsoft.com/office/drawing/2014/main" id="{93F04E69-FB15-6261-E1AF-65CEA6512D57}"/>
                    </a:ext>
                  </a:extLst>
                </p:cNvPr>
                <p:cNvSpPr txBox="1">
                  <a:spLocks noRot="1" noChangeAspect="1" noMove="1" noResize="1" noEditPoints="1" noAdjustHandles="1" noChangeArrowheads="1" noChangeShapeType="1" noTextEdit="1"/>
                </p:cNvSpPr>
                <p:nvPr/>
              </p:nvSpPr>
              <p:spPr>
                <a:xfrm>
                  <a:off x="4506373" y="5300662"/>
                  <a:ext cx="327782" cy="307777"/>
                </a:xfrm>
                <a:prstGeom prst="rect">
                  <a:avLst/>
                </a:prstGeom>
                <a:blipFill>
                  <a:blip r:embed="rId6"/>
                  <a:stretch>
                    <a:fillRect r="-16667" b="-36364"/>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05C68F6-CD69-5E65-C2F2-031CA06800B6}"/>
                </a:ext>
              </a:extLst>
            </p:cNvPr>
            <p:cNvSpPr txBox="1"/>
            <p:nvPr/>
          </p:nvSpPr>
          <p:spPr>
            <a:xfrm rot="16200000">
              <a:off x="971808" y="3537179"/>
              <a:ext cx="1992339" cy="307777"/>
            </a:xfrm>
            <a:prstGeom prst="rect">
              <a:avLst/>
            </a:prstGeom>
            <a:noFill/>
          </p:spPr>
          <p:txBody>
            <a:bodyPr wrap="none" rtlCol="0">
              <a:spAutoFit/>
            </a:bodyPr>
            <a:lstStyle/>
            <a:p>
              <a:r>
                <a:rPr lang="en-US" sz="1400" dirty="0"/>
                <a:t>Negative Log-likelihood</a:t>
              </a:r>
            </a:p>
          </p:txBody>
        </p:sp>
      </p:grpSp>
    </p:spTree>
    <p:extLst>
      <p:ext uri="{BB962C8B-B14F-4D97-AF65-F5344CB8AC3E}">
        <p14:creationId xmlns:p14="http://schemas.microsoft.com/office/powerpoint/2010/main" val="4176195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9F51AAA-26CF-82C1-93E4-9F6FA1E73C3C}"/>
                  </a:ext>
                </a:extLst>
              </p:cNvPr>
              <p:cNvSpPr>
                <a:spLocks noGrp="1"/>
              </p:cNvSpPr>
              <p:nvPr>
                <p:ph type="body" sz="quarter" idx="10"/>
              </p:nvPr>
            </p:nvSpPr>
            <p:spPr/>
            <p:txBody>
              <a:bodyPr>
                <a:normAutofit/>
              </a:bodyPr>
              <a:lstStyle/>
              <a:p>
                <a:r>
                  <a:rPr lang="en-US" dirty="0"/>
                  <a:t>minimizing the negative log-likelihood function</a:t>
                </a:r>
              </a:p>
              <a:p>
                <a:r>
                  <a:rPr lang="en-US" dirty="0"/>
                  <a:t>Neg. log-likelihood function starts decreasing after the initial flat region and has a minimum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m:rPr>
                            <m:sty m:val="p"/>
                          </m:rPr>
                          <a:rPr lang="en-US" b="0" i="0" smtClean="0">
                            <a:latin typeface="Cambria Math" panose="02040503050406030204" pitchFamily="18" charset="0"/>
                          </a:rPr>
                          <m:t>min</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m:rPr>
                            <m:sty m:val="p"/>
                          </m:rPr>
                          <a:rPr lang="en-US" b="0" i="0" smtClean="0">
                            <a:latin typeface="Cambria Math" panose="02040503050406030204" pitchFamily="18" charset="0"/>
                            <a:ea typeface="Cambria Math" panose="02040503050406030204" pitchFamily="18" charset="0"/>
                          </a:rPr>
                          <m:t>max</m:t>
                        </m:r>
                      </m:sub>
                    </m:sSub>
                  </m:oMath>
                </a14:m>
                <a:endParaRPr lang="en-US" dirty="0"/>
              </a:p>
              <a:p>
                <a:pPr lvl="1"/>
                <a:r>
                  <a:rPr lang="en-US" dirty="0"/>
                  <a:t>Can be used unconstrained optimization algorithms in Chapter 5</a:t>
                </a:r>
              </a:p>
              <a:p>
                <a:pPr lvl="1"/>
                <a:r>
                  <a:rPr lang="en-US" dirty="0"/>
                  <a:t>Possible to end up local optima. Recommended to start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m:rPr>
                            <m:sty m:val="p"/>
                          </m:rPr>
                          <a:rPr lang="en-US">
                            <a:latin typeface="Cambria Math" panose="02040503050406030204" pitchFamily="18" charset="0"/>
                          </a:rPr>
                          <m:t>min</m:t>
                        </m:r>
                      </m:sub>
                    </m:sSub>
                  </m:oMath>
                </a14:m>
                <a:r>
                  <a:rPr lang="en-US" dirty="0"/>
                  <a:t> and gradually increase</a:t>
                </a:r>
              </a:p>
              <a:p>
                <a:r>
                  <a:rPr lang="en-US" dirty="0"/>
                  <a:t>the negative log-likelihood function continues to increase after the initial flat region</a:t>
                </a:r>
              </a:p>
              <a:p>
                <a:pPr lvl="1"/>
                <a:r>
                  <a:rPr lang="en-US" dirty="0"/>
                  <a:t>the number of samples is too small</a:t>
                </a:r>
              </a:p>
              <a:p>
                <a:pPr lvl="1"/>
                <a:r>
                  <a:rPr lang="en-US" dirty="0"/>
                  <a:t>impossible to determine the optimal hyperparameter solely based on the likelihood function</a:t>
                </a:r>
              </a:p>
              <a:p>
                <a:pPr lvl="1"/>
                <a:r>
                  <a:rPr lang="en-US" dirty="0"/>
                  <a:t>the difference is not significantly once the negative log-likelihood function passes the initial flat region</a:t>
                </a:r>
              </a:p>
            </p:txBody>
          </p:sp>
        </mc:Choice>
        <mc:Fallback xmlns="">
          <p:sp>
            <p:nvSpPr>
              <p:cNvPr id="2" name="Text Placeholder 1">
                <a:extLst>
                  <a:ext uri="{FF2B5EF4-FFF2-40B4-BE49-F238E27FC236}">
                    <a16:creationId xmlns:a16="http://schemas.microsoft.com/office/drawing/2014/main" id="{99F51AAA-26CF-82C1-93E4-9F6FA1E73C3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1857" b="-3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F08F2EF-D93F-2789-C542-E9931E6FD0C4}"/>
              </a:ext>
            </a:extLst>
          </p:cNvPr>
          <p:cNvSpPr>
            <a:spLocks noGrp="1"/>
          </p:cNvSpPr>
          <p:nvPr>
            <p:ph type="title"/>
          </p:nvPr>
        </p:nvSpPr>
        <p:spPr/>
        <p:txBody>
          <a:bodyPr>
            <a:normAutofit fontScale="90000"/>
          </a:bodyPr>
          <a:lstStyle/>
          <a:p>
            <a:r>
              <a:rPr lang="en-US" dirty="0"/>
              <a:t>Finding Optimum Value of Hyperparameter</a:t>
            </a:r>
          </a:p>
        </p:txBody>
      </p:sp>
    </p:spTree>
    <p:extLst>
      <p:ext uri="{BB962C8B-B14F-4D97-AF65-F5344CB8AC3E}">
        <p14:creationId xmlns:p14="http://schemas.microsoft.com/office/powerpoint/2010/main" val="2578017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DA5B37-9839-0DAE-3858-FD977F61164F}"/>
              </a:ext>
            </a:extLst>
          </p:cNvPr>
          <p:cNvSpPr>
            <a:spLocks noGrp="1"/>
          </p:cNvSpPr>
          <p:nvPr>
            <p:ph type="body" sz="quarter" idx="10"/>
          </p:nvPr>
        </p:nvSpPr>
        <p:spPr>
          <a:xfrm>
            <a:off x="304800" y="774200"/>
            <a:ext cx="8534400" cy="1019722"/>
          </a:xfrm>
        </p:spPr>
        <p:txBody>
          <a:bodyPr>
            <a:normAutofit lnSpcReduction="10000"/>
          </a:bodyPr>
          <a:lstStyle/>
          <a:p>
            <a:r>
              <a:rPr lang="en-US" dirty="0"/>
              <a:t>Kriging surrogate with a too-small number of samples, (a) negative log-likelihood function and (b) Kriging predictions with different hyperparameters</a:t>
            </a:r>
          </a:p>
        </p:txBody>
      </p:sp>
      <p:sp>
        <p:nvSpPr>
          <p:cNvPr id="3" name="Title 2">
            <a:extLst>
              <a:ext uri="{FF2B5EF4-FFF2-40B4-BE49-F238E27FC236}">
                <a16:creationId xmlns:a16="http://schemas.microsoft.com/office/drawing/2014/main" id="{33CE60B9-3DA4-9B83-B57A-2ABA998F128C}"/>
              </a:ext>
            </a:extLst>
          </p:cNvPr>
          <p:cNvSpPr>
            <a:spLocks noGrp="1"/>
          </p:cNvSpPr>
          <p:nvPr>
            <p:ph type="title"/>
          </p:nvPr>
        </p:nvSpPr>
        <p:spPr/>
        <p:txBody>
          <a:bodyPr>
            <a:normAutofit fontScale="90000"/>
          </a:bodyPr>
          <a:lstStyle/>
          <a:p>
            <a:r>
              <a:rPr lang="en-US" dirty="0"/>
              <a:t>Finding Optimum Value of Hyperparameter </a:t>
            </a:r>
            <a:r>
              <a:rPr lang="en-US" i="1" dirty="0"/>
              <a:t>cont</a:t>
            </a:r>
            <a:r>
              <a:rPr lang="en-US" dirty="0"/>
              <a:t>.</a:t>
            </a:r>
          </a:p>
        </p:txBody>
      </p:sp>
      <p:grpSp>
        <p:nvGrpSpPr>
          <p:cNvPr id="146" name="Group 145">
            <a:extLst>
              <a:ext uri="{FF2B5EF4-FFF2-40B4-BE49-F238E27FC236}">
                <a16:creationId xmlns:a16="http://schemas.microsoft.com/office/drawing/2014/main" id="{9B94FC31-9C7D-31EF-2D82-81D2FE8546A4}"/>
              </a:ext>
            </a:extLst>
          </p:cNvPr>
          <p:cNvGrpSpPr/>
          <p:nvPr/>
        </p:nvGrpSpPr>
        <p:grpSpPr>
          <a:xfrm>
            <a:off x="151858" y="2251170"/>
            <a:ext cx="8992142" cy="3385098"/>
            <a:chOff x="151858" y="2251170"/>
            <a:chExt cx="8992142" cy="338509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977E7A-1DF2-801A-EF94-B53F04F4E91C}"/>
                    </a:ext>
                  </a:extLst>
                </p:cNvPr>
                <p:cNvSpPr txBox="1"/>
                <p:nvPr/>
              </p:nvSpPr>
              <p:spPr>
                <a:xfrm>
                  <a:off x="2453715" y="5359269"/>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dirty="0"/>
                </a:p>
              </p:txBody>
            </p:sp>
          </mc:Choice>
          <mc:Fallback xmlns="">
            <p:sp>
              <p:nvSpPr>
                <p:cNvPr id="4" name="TextBox 3">
                  <a:extLst>
                    <a:ext uri="{FF2B5EF4-FFF2-40B4-BE49-F238E27FC236}">
                      <a16:creationId xmlns:a16="http://schemas.microsoft.com/office/drawing/2014/main" id="{8D977E7A-1DF2-801A-EF94-B53F04F4E91C}"/>
                    </a:ext>
                  </a:extLst>
                </p:cNvPr>
                <p:cNvSpPr txBox="1">
                  <a:spLocks noRot="1" noChangeAspect="1" noMove="1" noResize="1" noEditPoints="1" noAdjustHandles="1" noChangeArrowheads="1" noChangeShapeType="1" noTextEdit="1"/>
                </p:cNvSpPr>
                <p:nvPr/>
              </p:nvSpPr>
              <p:spPr>
                <a:xfrm>
                  <a:off x="2453715" y="5359269"/>
                  <a:ext cx="189474" cy="276999"/>
                </a:xfrm>
                <a:prstGeom prst="rect">
                  <a:avLst/>
                </a:prstGeom>
                <a:blipFill>
                  <a:blip r:embed="rId2"/>
                  <a:stretch>
                    <a:fillRect l="-32258" r="-22581" b="-652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DC8F4FF-1B83-7D3E-0A90-D5A11D1897EB}"/>
                </a:ext>
              </a:extLst>
            </p:cNvPr>
            <p:cNvSpPr txBox="1"/>
            <p:nvPr/>
          </p:nvSpPr>
          <p:spPr>
            <a:xfrm rot="16200000">
              <a:off x="-827385" y="3453389"/>
              <a:ext cx="2327817" cy="369332"/>
            </a:xfrm>
            <a:prstGeom prst="rect">
              <a:avLst/>
            </a:prstGeom>
            <a:noFill/>
          </p:spPr>
          <p:txBody>
            <a:bodyPr wrap="none" rtlCol="0">
              <a:spAutoFit/>
            </a:bodyPr>
            <a:lstStyle/>
            <a:p>
              <a:r>
                <a:rPr lang="en-US" dirty="0"/>
                <a:t>Negative log-likelihood</a:t>
              </a:r>
            </a:p>
          </p:txBody>
        </p:sp>
        <p:sp>
          <p:nvSpPr>
            <p:cNvPr id="6" name="TextBox 5">
              <a:extLst>
                <a:ext uri="{FF2B5EF4-FFF2-40B4-BE49-F238E27FC236}">
                  <a16:creationId xmlns:a16="http://schemas.microsoft.com/office/drawing/2014/main" id="{BEEF08D6-653D-DE26-9D74-BA8C6AF9DD3A}"/>
                </a:ext>
              </a:extLst>
            </p:cNvPr>
            <p:cNvSpPr txBox="1"/>
            <p:nvPr/>
          </p:nvSpPr>
          <p:spPr>
            <a:xfrm>
              <a:off x="4287791" y="5077432"/>
              <a:ext cx="436338" cy="369332"/>
            </a:xfrm>
            <a:prstGeom prst="rect">
              <a:avLst/>
            </a:prstGeom>
            <a:noFill/>
          </p:spPr>
          <p:txBody>
            <a:bodyPr wrap="none" rtlCol="0">
              <a:spAutoFit/>
            </a:bodyPr>
            <a:lstStyle/>
            <a:p>
              <a:r>
                <a:rPr lang="en-US" dirty="0"/>
                <a:t>(a)</a:t>
              </a:r>
            </a:p>
          </p:txBody>
        </p:sp>
        <p:sp>
          <p:nvSpPr>
            <p:cNvPr id="7" name="TextBox 6">
              <a:extLst>
                <a:ext uri="{FF2B5EF4-FFF2-40B4-BE49-F238E27FC236}">
                  <a16:creationId xmlns:a16="http://schemas.microsoft.com/office/drawing/2014/main" id="{B95DAD17-3BB9-75A7-9F2B-9C4FCED9E3AE}"/>
                </a:ext>
              </a:extLst>
            </p:cNvPr>
            <p:cNvSpPr txBox="1"/>
            <p:nvPr/>
          </p:nvSpPr>
          <p:spPr>
            <a:xfrm>
              <a:off x="8696442" y="5077432"/>
              <a:ext cx="447558" cy="369332"/>
            </a:xfrm>
            <a:prstGeom prst="rect">
              <a:avLst/>
            </a:prstGeom>
            <a:noFill/>
          </p:spPr>
          <p:txBody>
            <a:bodyPr wrap="none" rtlCol="0">
              <a:spAutoFit/>
            </a:bodyPr>
            <a:lstStyle/>
            <a:p>
              <a:r>
                <a:rPr lang="en-US" dirty="0"/>
                <a:t>(b)</a:t>
              </a:r>
            </a:p>
          </p:txBody>
        </p:sp>
        <p:grpSp>
          <p:nvGrpSpPr>
            <p:cNvPr id="8" name="Group 4">
              <a:extLst>
                <a:ext uri="{FF2B5EF4-FFF2-40B4-BE49-F238E27FC236}">
                  <a16:creationId xmlns:a16="http://schemas.microsoft.com/office/drawing/2014/main" id="{3D9AA5DF-D058-1AD8-53D1-058A3E8B21C7}"/>
                </a:ext>
              </a:extLst>
            </p:cNvPr>
            <p:cNvGrpSpPr>
              <a:grpSpLocks noChangeAspect="1"/>
            </p:cNvGrpSpPr>
            <p:nvPr/>
          </p:nvGrpSpPr>
          <p:grpSpPr bwMode="auto">
            <a:xfrm>
              <a:off x="482606" y="2324197"/>
              <a:ext cx="3846518" cy="3032126"/>
              <a:chOff x="304" y="1199"/>
              <a:chExt cx="2423" cy="1910"/>
            </a:xfrm>
          </p:grpSpPr>
          <p:sp>
            <p:nvSpPr>
              <p:cNvPr id="9" name="Rectangle 5">
                <a:extLst>
                  <a:ext uri="{FF2B5EF4-FFF2-40B4-BE49-F238E27FC236}">
                    <a16:creationId xmlns:a16="http://schemas.microsoft.com/office/drawing/2014/main" id="{CF3B7522-A162-35D8-CE11-3DBA5D614C26}"/>
                  </a:ext>
                </a:extLst>
              </p:cNvPr>
              <p:cNvSpPr>
                <a:spLocks noChangeArrowheads="1"/>
              </p:cNvSpPr>
              <p:nvPr/>
            </p:nvSpPr>
            <p:spPr bwMode="auto">
              <a:xfrm>
                <a:off x="464" y="1199"/>
                <a:ext cx="2235" cy="176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 name="Line 6">
                <a:extLst>
                  <a:ext uri="{FF2B5EF4-FFF2-40B4-BE49-F238E27FC236}">
                    <a16:creationId xmlns:a16="http://schemas.microsoft.com/office/drawing/2014/main" id="{86D18C71-DA82-834B-5C39-C79C8E4AB7A6}"/>
                  </a:ext>
                </a:extLst>
              </p:cNvPr>
              <p:cNvSpPr>
                <a:spLocks noChangeShapeType="1"/>
              </p:cNvSpPr>
              <p:nvPr/>
            </p:nvSpPr>
            <p:spPr bwMode="auto">
              <a:xfrm>
                <a:off x="464" y="2965"/>
                <a:ext cx="223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7">
                <a:extLst>
                  <a:ext uri="{FF2B5EF4-FFF2-40B4-BE49-F238E27FC236}">
                    <a16:creationId xmlns:a16="http://schemas.microsoft.com/office/drawing/2014/main" id="{022B5085-743B-3933-ED14-04A9BAC1C3AA}"/>
                  </a:ext>
                </a:extLst>
              </p:cNvPr>
              <p:cNvSpPr>
                <a:spLocks noChangeShapeType="1"/>
              </p:cNvSpPr>
              <p:nvPr/>
            </p:nvSpPr>
            <p:spPr bwMode="auto">
              <a:xfrm flipV="1">
                <a:off x="464"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8">
                <a:extLst>
                  <a:ext uri="{FF2B5EF4-FFF2-40B4-BE49-F238E27FC236}">
                    <a16:creationId xmlns:a16="http://schemas.microsoft.com/office/drawing/2014/main" id="{227F5CDF-0DCF-A481-8C07-2213F9712128}"/>
                  </a:ext>
                </a:extLst>
              </p:cNvPr>
              <p:cNvSpPr>
                <a:spLocks noChangeShapeType="1"/>
              </p:cNvSpPr>
              <p:nvPr/>
            </p:nvSpPr>
            <p:spPr bwMode="auto">
              <a:xfrm flipV="1">
                <a:off x="713"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9">
                <a:extLst>
                  <a:ext uri="{FF2B5EF4-FFF2-40B4-BE49-F238E27FC236}">
                    <a16:creationId xmlns:a16="http://schemas.microsoft.com/office/drawing/2014/main" id="{3061C8B9-7ED1-3A65-D8D7-8285F68B5149}"/>
                  </a:ext>
                </a:extLst>
              </p:cNvPr>
              <p:cNvSpPr>
                <a:spLocks noChangeShapeType="1"/>
              </p:cNvSpPr>
              <p:nvPr/>
            </p:nvSpPr>
            <p:spPr bwMode="auto">
              <a:xfrm flipV="1">
                <a:off x="961"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Line 10">
                <a:extLst>
                  <a:ext uri="{FF2B5EF4-FFF2-40B4-BE49-F238E27FC236}">
                    <a16:creationId xmlns:a16="http://schemas.microsoft.com/office/drawing/2014/main" id="{904F8C5B-6DD2-87F8-80A3-2D911D7524CF}"/>
                  </a:ext>
                </a:extLst>
              </p:cNvPr>
              <p:cNvSpPr>
                <a:spLocks noChangeShapeType="1"/>
              </p:cNvSpPr>
              <p:nvPr/>
            </p:nvSpPr>
            <p:spPr bwMode="auto">
              <a:xfrm flipV="1">
                <a:off x="1209"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 name="Line 11">
                <a:extLst>
                  <a:ext uri="{FF2B5EF4-FFF2-40B4-BE49-F238E27FC236}">
                    <a16:creationId xmlns:a16="http://schemas.microsoft.com/office/drawing/2014/main" id="{99D4569E-AAF7-178E-B949-F739430727BB}"/>
                  </a:ext>
                </a:extLst>
              </p:cNvPr>
              <p:cNvSpPr>
                <a:spLocks noChangeShapeType="1"/>
              </p:cNvSpPr>
              <p:nvPr/>
            </p:nvSpPr>
            <p:spPr bwMode="auto">
              <a:xfrm flipV="1">
                <a:off x="1458"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 name="Line 12">
                <a:extLst>
                  <a:ext uri="{FF2B5EF4-FFF2-40B4-BE49-F238E27FC236}">
                    <a16:creationId xmlns:a16="http://schemas.microsoft.com/office/drawing/2014/main" id="{D626A68E-B3F8-6E5B-C3AF-B05C8E2C21C5}"/>
                  </a:ext>
                </a:extLst>
              </p:cNvPr>
              <p:cNvSpPr>
                <a:spLocks noChangeShapeType="1"/>
              </p:cNvSpPr>
              <p:nvPr/>
            </p:nvSpPr>
            <p:spPr bwMode="auto">
              <a:xfrm flipV="1">
                <a:off x="1706"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 name="Line 13">
                <a:extLst>
                  <a:ext uri="{FF2B5EF4-FFF2-40B4-BE49-F238E27FC236}">
                    <a16:creationId xmlns:a16="http://schemas.microsoft.com/office/drawing/2014/main" id="{18FC8590-D586-924E-D641-509370FE376C}"/>
                  </a:ext>
                </a:extLst>
              </p:cNvPr>
              <p:cNvSpPr>
                <a:spLocks noChangeShapeType="1"/>
              </p:cNvSpPr>
              <p:nvPr/>
            </p:nvSpPr>
            <p:spPr bwMode="auto">
              <a:xfrm flipV="1">
                <a:off x="1954"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 name="Line 14">
                <a:extLst>
                  <a:ext uri="{FF2B5EF4-FFF2-40B4-BE49-F238E27FC236}">
                    <a16:creationId xmlns:a16="http://schemas.microsoft.com/office/drawing/2014/main" id="{37E65A3D-18E2-3BA6-DAF4-6845FA407994}"/>
                  </a:ext>
                </a:extLst>
              </p:cNvPr>
              <p:cNvSpPr>
                <a:spLocks noChangeShapeType="1"/>
              </p:cNvSpPr>
              <p:nvPr/>
            </p:nvSpPr>
            <p:spPr bwMode="auto">
              <a:xfrm flipV="1">
                <a:off x="2202"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 name="Line 15">
                <a:extLst>
                  <a:ext uri="{FF2B5EF4-FFF2-40B4-BE49-F238E27FC236}">
                    <a16:creationId xmlns:a16="http://schemas.microsoft.com/office/drawing/2014/main" id="{BF98B181-EDBC-DDEC-C622-4AB6B13A789B}"/>
                  </a:ext>
                </a:extLst>
              </p:cNvPr>
              <p:cNvSpPr>
                <a:spLocks noChangeShapeType="1"/>
              </p:cNvSpPr>
              <p:nvPr/>
            </p:nvSpPr>
            <p:spPr bwMode="auto">
              <a:xfrm flipV="1">
                <a:off x="2451"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 name="Line 16">
                <a:extLst>
                  <a:ext uri="{FF2B5EF4-FFF2-40B4-BE49-F238E27FC236}">
                    <a16:creationId xmlns:a16="http://schemas.microsoft.com/office/drawing/2014/main" id="{21940DAE-5FF6-BF7A-5CBC-0666A028C23F}"/>
                  </a:ext>
                </a:extLst>
              </p:cNvPr>
              <p:cNvSpPr>
                <a:spLocks noChangeShapeType="1"/>
              </p:cNvSpPr>
              <p:nvPr/>
            </p:nvSpPr>
            <p:spPr bwMode="auto">
              <a:xfrm flipV="1">
                <a:off x="2699" y="2942"/>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 name="Rectangle 17">
                <a:extLst>
                  <a:ext uri="{FF2B5EF4-FFF2-40B4-BE49-F238E27FC236}">
                    <a16:creationId xmlns:a16="http://schemas.microsoft.com/office/drawing/2014/main" id="{30F1CA9C-DB9F-22D1-75B2-B3FFB6AA307D}"/>
                  </a:ext>
                </a:extLst>
              </p:cNvPr>
              <p:cNvSpPr>
                <a:spLocks noChangeArrowheads="1"/>
              </p:cNvSpPr>
              <p:nvPr/>
            </p:nvSpPr>
            <p:spPr bwMode="auto">
              <a:xfrm>
                <a:off x="416" y="300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DA0C8CB1-8399-B945-D163-C027A07FAB96}"/>
                  </a:ext>
                </a:extLst>
              </p:cNvPr>
              <p:cNvSpPr>
                <a:spLocks noChangeArrowheads="1"/>
              </p:cNvSpPr>
              <p:nvPr/>
            </p:nvSpPr>
            <p:spPr bwMode="auto">
              <a:xfrm>
                <a:off x="663" y="300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D53F4F1E-3B04-365F-6253-30BB63B6F807}"/>
                  </a:ext>
                </a:extLst>
              </p:cNvPr>
              <p:cNvSpPr>
                <a:spLocks noChangeArrowheads="1"/>
              </p:cNvSpPr>
              <p:nvPr/>
            </p:nvSpPr>
            <p:spPr bwMode="auto">
              <a:xfrm>
                <a:off x="914" y="300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33E1E2F6-6FC6-369B-90D5-FBC8E70DF1F1}"/>
                  </a:ext>
                </a:extLst>
              </p:cNvPr>
              <p:cNvSpPr>
                <a:spLocks noChangeArrowheads="1"/>
              </p:cNvSpPr>
              <p:nvPr/>
            </p:nvSpPr>
            <p:spPr bwMode="auto">
              <a:xfrm>
                <a:off x="1161" y="300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DDCA0FC2-8F51-7497-F0CC-CD3768BE8F3A}"/>
                  </a:ext>
                </a:extLst>
              </p:cNvPr>
              <p:cNvSpPr>
                <a:spLocks noChangeArrowheads="1"/>
              </p:cNvSpPr>
              <p:nvPr/>
            </p:nvSpPr>
            <p:spPr bwMode="auto">
              <a:xfrm>
                <a:off x="1436" y="300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864C93BC-C055-517A-7AC0-AD220030289C}"/>
                  </a:ext>
                </a:extLst>
              </p:cNvPr>
              <p:cNvSpPr>
                <a:spLocks noChangeArrowheads="1"/>
              </p:cNvSpPr>
              <p:nvPr/>
            </p:nvSpPr>
            <p:spPr bwMode="auto">
              <a:xfrm>
                <a:off x="1659" y="300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B592A49A-1361-E528-361F-C75F9D2DA5D9}"/>
                  </a:ext>
                </a:extLst>
              </p:cNvPr>
              <p:cNvSpPr>
                <a:spLocks noChangeArrowheads="1"/>
              </p:cNvSpPr>
              <p:nvPr/>
            </p:nvSpPr>
            <p:spPr bwMode="auto">
              <a:xfrm>
                <a:off x="1906" y="300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599EE9E2-50D2-C365-C6D7-1A57BDBDC360}"/>
                  </a:ext>
                </a:extLst>
              </p:cNvPr>
              <p:cNvSpPr>
                <a:spLocks noChangeArrowheads="1"/>
              </p:cNvSpPr>
              <p:nvPr/>
            </p:nvSpPr>
            <p:spPr bwMode="auto">
              <a:xfrm>
                <a:off x="2153" y="300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2751A1B0-5623-C093-9221-BBC35AC2369A}"/>
                  </a:ext>
                </a:extLst>
              </p:cNvPr>
              <p:cNvSpPr>
                <a:spLocks noChangeArrowheads="1"/>
              </p:cNvSpPr>
              <p:nvPr/>
            </p:nvSpPr>
            <p:spPr bwMode="auto">
              <a:xfrm>
                <a:off x="2404" y="300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016855B5-45E5-0385-3671-E2251C030C94}"/>
                  </a:ext>
                </a:extLst>
              </p:cNvPr>
              <p:cNvSpPr>
                <a:spLocks noChangeArrowheads="1"/>
              </p:cNvSpPr>
              <p:nvPr/>
            </p:nvSpPr>
            <p:spPr bwMode="auto">
              <a:xfrm>
                <a:off x="2678" y="300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1" name="Line 27">
                <a:extLst>
                  <a:ext uri="{FF2B5EF4-FFF2-40B4-BE49-F238E27FC236}">
                    <a16:creationId xmlns:a16="http://schemas.microsoft.com/office/drawing/2014/main" id="{2273021A-2FAB-59DB-F451-4DED0CD33C16}"/>
                  </a:ext>
                </a:extLst>
              </p:cNvPr>
              <p:cNvSpPr>
                <a:spLocks noChangeShapeType="1"/>
              </p:cNvSpPr>
              <p:nvPr/>
            </p:nvSpPr>
            <p:spPr bwMode="auto">
              <a:xfrm flipV="1">
                <a:off x="464" y="1199"/>
                <a:ext cx="0" cy="1766"/>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2" name="Line 28">
                <a:extLst>
                  <a:ext uri="{FF2B5EF4-FFF2-40B4-BE49-F238E27FC236}">
                    <a16:creationId xmlns:a16="http://schemas.microsoft.com/office/drawing/2014/main" id="{6BCC6285-4471-60B7-3A15-2CA06DCD69D6}"/>
                  </a:ext>
                </a:extLst>
              </p:cNvPr>
              <p:cNvSpPr>
                <a:spLocks noChangeShapeType="1"/>
              </p:cNvSpPr>
              <p:nvPr/>
            </p:nvSpPr>
            <p:spPr bwMode="auto">
              <a:xfrm>
                <a:off x="464" y="2965"/>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3" name="Line 29">
                <a:extLst>
                  <a:ext uri="{FF2B5EF4-FFF2-40B4-BE49-F238E27FC236}">
                    <a16:creationId xmlns:a16="http://schemas.microsoft.com/office/drawing/2014/main" id="{83AB8DE2-F1B3-AC0E-74A6-37E5993D9CB1}"/>
                  </a:ext>
                </a:extLst>
              </p:cNvPr>
              <p:cNvSpPr>
                <a:spLocks noChangeShapeType="1"/>
              </p:cNvSpPr>
              <p:nvPr/>
            </p:nvSpPr>
            <p:spPr bwMode="auto">
              <a:xfrm>
                <a:off x="464" y="2713"/>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4" name="Line 30">
                <a:extLst>
                  <a:ext uri="{FF2B5EF4-FFF2-40B4-BE49-F238E27FC236}">
                    <a16:creationId xmlns:a16="http://schemas.microsoft.com/office/drawing/2014/main" id="{060DF238-B779-A3BB-5015-9BDC4E0275D0}"/>
                  </a:ext>
                </a:extLst>
              </p:cNvPr>
              <p:cNvSpPr>
                <a:spLocks noChangeShapeType="1"/>
              </p:cNvSpPr>
              <p:nvPr/>
            </p:nvSpPr>
            <p:spPr bwMode="auto">
              <a:xfrm>
                <a:off x="464" y="2460"/>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5" name="Line 31">
                <a:extLst>
                  <a:ext uri="{FF2B5EF4-FFF2-40B4-BE49-F238E27FC236}">
                    <a16:creationId xmlns:a16="http://schemas.microsoft.com/office/drawing/2014/main" id="{CEE8D0AA-0E99-00EE-0E96-D36B876343D8}"/>
                  </a:ext>
                </a:extLst>
              </p:cNvPr>
              <p:cNvSpPr>
                <a:spLocks noChangeShapeType="1"/>
              </p:cNvSpPr>
              <p:nvPr/>
            </p:nvSpPr>
            <p:spPr bwMode="auto">
              <a:xfrm>
                <a:off x="464" y="2208"/>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 name="Line 32">
                <a:extLst>
                  <a:ext uri="{FF2B5EF4-FFF2-40B4-BE49-F238E27FC236}">
                    <a16:creationId xmlns:a16="http://schemas.microsoft.com/office/drawing/2014/main" id="{ACDEBCFD-0EDE-9A77-E4B5-633CDD775CF0}"/>
                  </a:ext>
                </a:extLst>
              </p:cNvPr>
              <p:cNvSpPr>
                <a:spLocks noChangeShapeType="1"/>
              </p:cNvSpPr>
              <p:nvPr/>
            </p:nvSpPr>
            <p:spPr bwMode="auto">
              <a:xfrm>
                <a:off x="464" y="1956"/>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 name="Line 33">
                <a:extLst>
                  <a:ext uri="{FF2B5EF4-FFF2-40B4-BE49-F238E27FC236}">
                    <a16:creationId xmlns:a16="http://schemas.microsoft.com/office/drawing/2014/main" id="{75F76FA1-EE5F-43D0-7C99-2013EB96B343}"/>
                  </a:ext>
                </a:extLst>
              </p:cNvPr>
              <p:cNvSpPr>
                <a:spLocks noChangeShapeType="1"/>
              </p:cNvSpPr>
              <p:nvPr/>
            </p:nvSpPr>
            <p:spPr bwMode="auto">
              <a:xfrm>
                <a:off x="464" y="1704"/>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 name="Line 34">
                <a:extLst>
                  <a:ext uri="{FF2B5EF4-FFF2-40B4-BE49-F238E27FC236}">
                    <a16:creationId xmlns:a16="http://schemas.microsoft.com/office/drawing/2014/main" id="{6FBF98D7-5E07-EDAA-39DC-10798E7B03FE}"/>
                  </a:ext>
                </a:extLst>
              </p:cNvPr>
              <p:cNvSpPr>
                <a:spLocks noChangeShapeType="1"/>
              </p:cNvSpPr>
              <p:nvPr/>
            </p:nvSpPr>
            <p:spPr bwMode="auto">
              <a:xfrm>
                <a:off x="464" y="1452"/>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 name="Line 35">
                <a:extLst>
                  <a:ext uri="{FF2B5EF4-FFF2-40B4-BE49-F238E27FC236}">
                    <a16:creationId xmlns:a16="http://schemas.microsoft.com/office/drawing/2014/main" id="{CEB78559-3B6F-804B-7E4C-60DC01C5837F}"/>
                  </a:ext>
                </a:extLst>
              </p:cNvPr>
              <p:cNvSpPr>
                <a:spLocks noChangeShapeType="1"/>
              </p:cNvSpPr>
              <p:nvPr/>
            </p:nvSpPr>
            <p:spPr bwMode="auto">
              <a:xfrm>
                <a:off x="464" y="1199"/>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0" name="Rectangle 36">
                <a:extLst>
                  <a:ext uri="{FF2B5EF4-FFF2-40B4-BE49-F238E27FC236}">
                    <a16:creationId xmlns:a16="http://schemas.microsoft.com/office/drawing/2014/main" id="{6C8E628B-1A29-120B-9518-3778BF7CD8EF}"/>
                  </a:ext>
                </a:extLst>
              </p:cNvPr>
              <p:cNvSpPr>
                <a:spLocks noChangeArrowheads="1"/>
              </p:cNvSpPr>
              <p:nvPr/>
            </p:nvSpPr>
            <p:spPr bwMode="auto">
              <a:xfrm>
                <a:off x="304" y="2909"/>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0FD08689-6B6D-238D-F84B-575B8DA98A3A}"/>
                  </a:ext>
                </a:extLst>
              </p:cNvPr>
              <p:cNvSpPr>
                <a:spLocks noChangeArrowheads="1"/>
              </p:cNvSpPr>
              <p:nvPr/>
            </p:nvSpPr>
            <p:spPr bwMode="auto">
              <a:xfrm>
                <a:off x="363" y="240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EC0D699B-02B1-AE5D-D711-1D456526DFF0}"/>
                  </a:ext>
                </a:extLst>
              </p:cNvPr>
              <p:cNvSpPr>
                <a:spLocks noChangeArrowheads="1"/>
              </p:cNvSpPr>
              <p:nvPr/>
            </p:nvSpPr>
            <p:spPr bwMode="auto">
              <a:xfrm>
                <a:off x="325" y="1899"/>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BE86FA4D-9080-32DA-5384-95E5972D2BE8}"/>
                  </a:ext>
                </a:extLst>
              </p:cNvPr>
              <p:cNvSpPr>
                <a:spLocks noChangeArrowheads="1"/>
              </p:cNvSpPr>
              <p:nvPr/>
            </p:nvSpPr>
            <p:spPr bwMode="auto">
              <a:xfrm>
                <a:off x="325" y="139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4" name="Freeform 44">
                <a:extLst>
                  <a:ext uri="{FF2B5EF4-FFF2-40B4-BE49-F238E27FC236}">
                    <a16:creationId xmlns:a16="http://schemas.microsoft.com/office/drawing/2014/main" id="{CE534C1C-A68C-FD61-A70B-D2C20A4E26CF}"/>
                  </a:ext>
                </a:extLst>
              </p:cNvPr>
              <p:cNvSpPr>
                <a:spLocks/>
              </p:cNvSpPr>
              <p:nvPr/>
            </p:nvSpPr>
            <p:spPr bwMode="auto">
              <a:xfrm>
                <a:off x="464" y="1432"/>
                <a:ext cx="2235" cy="1308"/>
              </a:xfrm>
              <a:custGeom>
                <a:avLst/>
                <a:gdLst>
                  <a:gd name="T0" fmla="*/ 0 w 2235"/>
                  <a:gd name="T1" fmla="*/ 1308 h 1308"/>
                  <a:gd name="T2" fmla="*/ 249 w 2235"/>
                  <a:gd name="T3" fmla="*/ 1298 h 1308"/>
                  <a:gd name="T4" fmla="*/ 497 w 2235"/>
                  <a:gd name="T5" fmla="*/ 1228 h 1308"/>
                  <a:gd name="T6" fmla="*/ 745 w 2235"/>
                  <a:gd name="T7" fmla="*/ 1079 h 1308"/>
                  <a:gd name="T8" fmla="*/ 994 w 2235"/>
                  <a:gd name="T9" fmla="*/ 884 h 1308"/>
                  <a:gd name="T10" fmla="*/ 1242 w 2235"/>
                  <a:gd name="T11" fmla="*/ 679 h 1308"/>
                  <a:gd name="T12" fmla="*/ 1490 w 2235"/>
                  <a:gd name="T13" fmla="*/ 485 h 1308"/>
                  <a:gd name="T14" fmla="*/ 1738 w 2235"/>
                  <a:gd name="T15" fmla="*/ 307 h 1308"/>
                  <a:gd name="T16" fmla="*/ 1987 w 2235"/>
                  <a:gd name="T17" fmla="*/ 146 h 1308"/>
                  <a:gd name="T18" fmla="*/ 2235 w 2235"/>
                  <a:gd name="T19"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5" h="1308">
                    <a:moveTo>
                      <a:pt x="0" y="1308"/>
                    </a:moveTo>
                    <a:lnTo>
                      <a:pt x="249" y="1298"/>
                    </a:lnTo>
                    <a:lnTo>
                      <a:pt x="497" y="1228"/>
                    </a:lnTo>
                    <a:lnTo>
                      <a:pt x="745" y="1079"/>
                    </a:lnTo>
                    <a:lnTo>
                      <a:pt x="994" y="884"/>
                    </a:lnTo>
                    <a:lnTo>
                      <a:pt x="1242" y="679"/>
                    </a:lnTo>
                    <a:lnTo>
                      <a:pt x="1490" y="485"/>
                    </a:lnTo>
                    <a:lnTo>
                      <a:pt x="1738" y="307"/>
                    </a:lnTo>
                    <a:lnTo>
                      <a:pt x="1987" y="146"/>
                    </a:lnTo>
                    <a:lnTo>
                      <a:pt x="2235" y="0"/>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45" name="Group 47">
              <a:extLst>
                <a:ext uri="{FF2B5EF4-FFF2-40B4-BE49-F238E27FC236}">
                  <a16:creationId xmlns:a16="http://schemas.microsoft.com/office/drawing/2014/main" id="{7993D92C-A98E-0ED3-D9D0-F1D7642AFBBC}"/>
                </a:ext>
              </a:extLst>
            </p:cNvPr>
            <p:cNvGrpSpPr>
              <a:grpSpLocks noChangeAspect="1"/>
            </p:cNvGrpSpPr>
            <p:nvPr/>
          </p:nvGrpSpPr>
          <p:grpSpPr bwMode="auto">
            <a:xfrm>
              <a:off x="4881519" y="2251170"/>
              <a:ext cx="3883028" cy="3105153"/>
              <a:chOff x="3071" y="1153"/>
              <a:chExt cx="2446" cy="1956"/>
            </a:xfrm>
            <a:noFill/>
          </p:grpSpPr>
          <p:sp>
            <p:nvSpPr>
              <p:cNvPr id="46" name="Rectangle 48">
                <a:extLst>
                  <a:ext uri="{FF2B5EF4-FFF2-40B4-BE49-F238E27FC236}">
                    <a16:creationId xmlns:a16="http://schemas.microsoft.com/office/drawing/2014/main" id="{47D9D5E8-690C-7362-50E8-586F94C89E93}"/>
                  </a:ext>
                </a:extLst>
              </p:cNvPr>
              <p:cNvSpPr>
                <a:spLocks noChangeArrowheads="1"/>
              </p:cNvSpPr>
              <p:nvPr/>
            </p:nvSpPr>
            <p:spPr bwMode="auto">
              <a:xfrm>
                <a:off x="3254" y="1199"/>
                <a:ext cx="2235" cy="1766"/>
              </a:xfrm>
              <a:prstGeom prst="rect">
                <a:avLst/>
              </a:prstGeom>
              <a:grp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47" name="Line 49">
                <a:extLst>
                  <a:ext uri="{FF2B5EF4-FFF2-40B4-BE49-F238E27FC236}">
                    <a16:creationId xmlns:a16="http://schemas.microsoft.com/office/drawing/2014/main" id="{EA71048A-828F-C439-FC16-9B841AE5B2B5}"/>
                  </a:ext>
                </a:extLst>
              </p:cNvPr>
              <p:cNvSpPr>
                <a:spLocks noChangeShapeType="1"/>
              </p:cNvSpPr>
              <p:nvPr/>
            </p:nvSpPr>
            <p:spPr bwMode="auto">
              <a:xfrm>
                <a:off x="3254" y="2965"/>
                <a:ext cx="2235"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8" name="Line 50">
                <a:extLst>
                  <a:ext uri="{FF2B5EF4-FFF2-40B4-BE49-F238E27FC236}">
                    <a16:creationId xmlns:a16="http://schemas.microsoft.com/office/drawing/2014/main" id="{80F1462C-E5B1-E738-C8A2-AD7CFC475280}"/>
                  </a:ext>
                </a:extLst>
              </p:cNvPr>
              <p:cNvSpPr>
                <a:spLocks noChangeShapeType="1"/>
              </p:cNvSpPr>
              <p:nvPr/>
            </p:nvSpPr>
            <p:spPr bwMode="auto">
              <a:xfrm>
                <a:off x="3254" y="1199"/>
                <a:ext cx="2235"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9" name="Line 51">
                <a:extLst>
                  <a:ext uri="{FF2B5EF4-FFF2-40B4-BE49-F238E27FC236}">
                    <a16:creationId xmlns:a16="http://schemas.microsoft.com/office/drawing/2014/main" id="{D8165C3D-ECD4-B395-B0E5-8C60A2E0F298}"/>
                  </a:ext>
                </a:extLst>
              </p:cNvPr>
              <p:cNvSpPr>
                <a:spLocks noChangeShapeType="1"/>
              </p:cNvSpPr>
              <p:nvPr/>
            </p:nvSpPr>
            <p:spPr bwMode="auto">
              <a:xfrm flipV="1">
                <a:off x="3254" y="2942"/>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0" name="Line 52">
                <a:extLst>
                  <a:ext uri="{FF2B5EF4-FFF2-40B4-BE49-F238E27FC236}">
                    <a16:creationId xmlns:a16="http://schemas.microsoft.com/office/drawing/2014/main" id="{F46EADFB-5793-0AEB-7626-9127BBBD2C8B}"/>
                  </a:ext>
                </a:extLst>
              </p:cNvPr>
              <p:cNvSpPr>
                <a:spLocks noChangeShapeType="1"/>
              </p:cNvSpPr>
              <p:nvPr/>
            </p:nvSpPr>
            <p:spPr bwMode="auto">
              <a:xfrm flipV="1">
                <a:off x="3813" y="2942"/>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 name="Line 53">
                <a:extLst>
                  <a:ext uri="{FF2B5EF4-FFF2-40B4-BE49-F238E27FC236}">
                    <a16:creationId xmlns:a16="http://schemas.microsoft.com/office/drawing/2014/main" id="{3E50BCCF-98D6-2DC5-4DF6-ECD3660EF45F}"/>
                  </a:ext>
                </a:extLst>
              </p:cNvPr>
              <p:cNvSpPr>
                <a:spLocks noChangeShapeType="1"/>
              </p:cNvSpPr>
              <p:nvPr/>
            </p:nvSpPr>
            <p:spPr bwMode="auto">
              <a:xfrm flipV="1">
                <a:off x="4372" y="2942"/>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2" name="Line 54">
                <a:extLst>
                  <a:ext uri="{FF2B5EF4-FFF2-40B4-BE49-F238E27FC236}">
                    <a16:creationId xmlns:a16="http://schemas.microsoft.com/office/drawing/2014/main" id="{B37390CC-2606-BED2-912E-B2BA7CC295D6}"/>
                  </a:ext>
                </a:extLst>
              </p:cNvPr>
              <p:cNvSpPr>
                <a:spLocks noChangeShapeType="1"/>
              </p:cNvSpPr>
              <p:nvPr/>
            </p:nvSpPr>
            <p:spPr bwMode="auto">
              <a:xfrm flipV="1">
                <a:off x="4930" y="2942"/>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3" name="Line 55">
                <a:extLst>
                  <a:ext uri="{FF2B5EF4-FFF2-40B4-BE49-F238E27FC236}">
                    <a16:creationId xmlns:a16="http://schemas.microsoft.com/office/drawing/2014/main" id="{CE3F4FEE-A849-5125-415F-C9FE40239049}"/>
                  </a:ext>
                </a:extLst>
              </p:cNvPr>
              <p:cNvSpPr>
                <a:spLocks noChangeShapeType="1"/>
              </p:cNvSpPr>
              <p:nvPr/>
            </p:nvSpPr>
            <p:spPr bwMode="auto">
              <a:xfrm flipV="1">
                <a:off x="5489" y="2942"/>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4" name="Line 56">
                <a:extLst>
                  <a:ext uri="{FF2B5EF4-FFF2-40B4-BE49-F238E27FC236}">
                    <a16:creationId xmlns:a16="http://schemas.microsoft.com/office/drawing/2014/main" id="{38D22788-1E9B-B8DF-24FA-25DAC821F05A}"/>
                  </a:ext>
                </a:extLst>
              </p:cNvPr>
              <p:cNvSpPr>
                <a:spLocks noChangeShapeType="1"/>
              </p:cNvSpPr>
              <p:nvPr/>
            </p:nvSpPr>
            <p:spPr bwMode="auto">
              <a:xfrm>
                <a:off x="3254" y="1199"/>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5" name="Line 57">
                <a:extLst>
                  <a:ext uri="{FF2B5EF4-FFF2-40B4-BE49-F238E27FC236}">
                    <a16:creationId xmlns:a16="http://schemas.microsoft.com/office/drawing/2014/main" id="{E807AAFA-B3DE-924E-C5AD-E8D957B43FFC}"/>
                  </a:ext>
                </a:extLst>
              </p:cNvPr>
              <p:cNvSpPr>
                <a:spLocks noChangeShapeType="1"/>
              </p:cNvSpPr>
              <p:nvPr/>
            </p:nvSpPr>
            <p:spPr bwMode="auto">
              <a:xfrm>
                <a:off x="3813" y="1199"/>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6" name="Line 58">
                <a:extLst>
                  <a:ext uri="{FF2B5EF4-FFF2-40B4-BE49-F238E27FC236}">
                    <a16:creationId xmlns:a16="http://schemas.microsoft.com/office/drawing/2014/main" id="{CF416EB7-385C-0C45-2157-A81A1A0A8B92}"/>
                  </a:ext>
                </a:extLst>
              </p:cNvPr>
              <p:cNvSpPr>
                <a:spLocks noChangeShapeType="1"/>
              </p:cNvSpPr>
              <p:nvPr/>
            </p:nvSpPr>
            <p:spPr bwMode="auto">
              <a:xfrm>
                <a:off x="4372" y="1199"/>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7" name="Line 59">
                <a:extLst>
                  <a:ext uri="{FF2B5EF4-FFF2-40B4-BE49-F238E27FC236}">
                    <a16:creationId xmlns:a16="http://schemas.microsoft.com/office/drawing/2014/main" id="{E115A5FC-173A-A9AA-DA15-E1169A8BD799}"/>
                  </a:ext>
                </a:extLst>
              </p:cNvPr>
              <p:cNvSpPr>
                <a:spLocks noChangeShapeType="1"/>
              </p:cNvSpPr>
              <p:nvPr/>
            </p:nvSpPr>
            <p:spPr bwMode="auto">
              <a:xfrm>
                <a:off x="4930" y="1199"/>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8" name="Line 60">
                <a:extLst>
                  <a:ext uri="{FF2B5EF4-FFF2-40B4-BE49-F238E27FC236}">
                    <a16:creationId xmlns:a16="http://schemas.microsoft.com/office/drawing/2014/main" id="{8308B289-9ADF-52B5-A1BF-C0CC4AC14045}"/>
                  </a:ext>
                </a:extLst>
              </p:cNvPr>
              <p:cNvSpPr>
                <a:spLocks noChangeShapeType="1"/>
              </p:cNvSpPr>
              <p:nvPr/>
            </p:nvSpPr>
            <p:spPr bwMode="auto">
              <a:xfrm>
                <a:off x="5489" y="1199"/>
                <a:ext cx="0" cy="23"/>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9" name="Rectangle 61">
                <a:extLst>
                  <a:ext uri="{FF2B5EF4-FFF2-40B4-BE49-F238E27FC236}">
                    <a16:creationId xmlns:a16="http://schemas.microsoft.com/office/drawing/2014/main" id="{A9DB6E6D-9DF9-4DBB-3544-BBC40C16F981}"/>
                  </a:ext>
                </a:extLst>
              </p:cNvPr>
              <p:cNvSpPr>
                <a:spLocks noChangeArrowheads="1"/>
              </p:cNvSpPr>
              <p:nvPr/>
            </p:nvSpPr>
            <p:spPr bwMode="auto">
              <a:xfrm>
                <a:off x="3234" y="3002"/>
                <a:ext cx="49"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0" name="Rectangle 62">
                <a:extLst>
                  <a:ext uri="{FF2B5EF4-FFF2-40B4-BE49-F238E27FC236}">
                    <a16:creationId xmlns:a16="http://schemas.microsoft.com/office/drawing/2014/main" id="{844A0B3A-E964-E99B-8DB6-C7732B730F61}"/>
                  </a:ext>
                </a:extLst>
              </p:cNvPr>
              <p:cNvSpPr>
                <a:spLocks noChangeArrowheads="1"/>
              </p:cNvSpPr>
              <p:nvPr/>
            </p:nvSpPr>
            <p:spPr bwMode="auto">
              <a:xfrm>
                <a:off x="3766" y="3002"/>
                <a:ext cx="123"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1" name="Rectangle 63">
                <a:extLst>
                  <a:ext uri="{FF2B5EF4-FFF2-40B4-BE49-F238E27FC236}">
                    <a16:creationId xmlns:a16="http://schemas.microsoft.com/office/drawing/2014/main" id="{69AAEEE2-79A1-4D89-F618-0AD78E051B9D}"/>
                  </a:ext>
                </a:extLst>
              </p:cNvPr>
              <p:cNvSpPr>
                <a:spLocks noChangeArrowheads="1"/>
              </p:cNvSpPr>
              <p:nvPr/>
            </p:nvSpPr>
            <p:spPr bwMode="auto">
              <a:xfrm>
                <a:off x="4353" y="3002"/>
                <a:ext cx="49"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2" name="Rectangle 64">
                <a:extLst>
                  <a:ext uri="{FF2B5EF4-FFF2-40B4-BE49-F238E27FC236}">
                    <a16:creationId xmlns:a16="http://schemas.microsoft.com/office/drawing/2014/main" id="{04F78A40-CDBD-7DFC-86F9-868A2C1BA9B6}"/>
                  </a:ext>
                </a:extLst>
              </p:cNvPr>
              <p:cNvSpPr>
                <a:spLocks noChangeArrowheads="1"/>
              </p:cNvSpPr>
              <p:nvPr/>
            </p:nvSpPr>
            <p:spPr bwMode="auto">
              <a:xfrm>
                <a:off x="4881" y="3002"/>
                <a:ext cx="123"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3" name="Rectangle 65">
                <a:extLst>
                  <a:ext uri="{FF2B5EF4-FFF2-40B4-BE49-F238E27FC236}">
                    <a16:creationId xmlns:a16="http://schemas.microsoft.com/office/drawing/2014/main" id="{26B9B4CF-86AA-1D2F-1EB1-21ADA93A1D44}"/>
                  </a:ext>
                </a:extLst>
              </p:cNvPr>
              <p:cNvSpPr>
                <a:spLocks noChangeArrowheads="1"/>
              </p:cNvSpPr>
              <p:nvPr/>
            </p:nvSpPr>
            <p:spPr bwMode="auto">
              <a:xfrm>
                <a:off x="5468" y="3002"/>
                <a:ext cx="49"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4" name="Line 66">
                <a:extLst>
                  <a:ext uri="{FF2B5EF4-FFF2-40B4-BE49-F238E27FC236}">
                    <a16:creationId xmlns:a16="http://schemas.microsoft.com/office/drawing/2014/main" id="{A40E1FE2-38A9-2E1C-0F81-7CE7CE596FAC}"/>
                  </a:ext>
                </a:extLst>
              </p:cNvPr>
              <p:cNvSpPr>
                <a:spLocks noChangeShapeType="1"/>
              </p:cNvSpPr>
              <p:nvPr/>
            </p:nvSpPr>
            <p:spPr bwMode="auto">
              <a:xfrm flipV="1">
                <a:off x="3254" y="1199"/>
                <a:ext cx="0" cy="1766"/>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5" name="Line 67">
                <a:extLst>
                  <a:ext uri="{FF2B5EF4-FFF2-40B4-BE49-F238E27FC236}">
                    <a16:creationId xmlns:a16="http://schemas.microsoft.com/office/drawing/2014/main" id="{C5B36E0D-1346-B8BE-1420-0F002526541B}"/>
                  </a:ext>
                </a:extLst>
              </p:cNvPr>
              <p:cNvSpPr>
                <a:spLocks noChangeShapeType="1"/>
              </p:cNvSpPr>
              <p:nvPr/>
            </p:nvSpPr>
            <p:spPr bwMode="auto">
              <a:xfrm flipV="1">
                <a:off x="5489" y="1199"/>
                <a:ext cx="0" cy="1766"/>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6" name="Line 68">
                <a:extLst>
                  <a:ext uri="{FF2B5EF4-FFF2-40B4-BE49-F238E27FC236}">
                    <a16:creationId xmlns:a16="http://schemas.microsoft.com/office/drawing/2014/main" id="{7299463D-95E0-9F1F-7F0B-9F123E51B009}"/>
                  </a:ext>
                </a:extLst>
              </p:cNvPr>
              <p:cNvSpPr>
                <a:spLocks noChangeShapeType="1"/>
              </p:cNvSpPr>
              <p:nvPr/>
            </p:nvSpPr>
            <p:spPr bwMode="auto">
              <a:xfrm>
                <a:off x="3254" y="2965"/>
                <a:ext cx="23"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7" name="Line 69">
                <a:extLst>
                  <a:ext uri="{FF2B5EF4-FFF2-40B4-BE49-F238E27FC236}">
                    <a16:creationId xmlns:a16="http://schemas.microsoft.com/office/drawing/2014/main" id="{F11D8888-653E-F68C-C82C-91038A12820C}"/>
                  </a:ext>
                </a:extLst>
              </p:cNvPr>
              <p:cNvSpPr>
                <a:spLocks noChangeShapeType="1"/>
              </p:cNvSpPr>
              <p:nvPr/>
            </p:nvSpPr>
            <p:spPr bwMode="auto">
              <a:xfrm>
                <a:off x="3254" y="2670"/>
                <a:ext cx="23"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8" name="Line 70">
                <a:extLst>
                  <a:ext uri="{FF2B5EF4-FFF2-40B4-BE49-F238E27FC236}">
                    <a16:creationId xmlns:a16="http://schemas.microsoft.com/office/drawing/2014/main" id="{DC0B1737-A8F8-F0B1-5002-DC3A6717A5F7}"/>
                  </a:ext>
                </a:extLst>
              </p:cNvPr>
              <p:cNvSpPr>
                <a:spLocks noChangeShapeType="1"/>
              </p:cNvSpPr>
              <p:nvPr/>
            </p:nvSpPr>
            <p:spPr bwMode="auto">
              <a:xfrm>
                <a:off x="3254" y="2376"/>
                <a:ext cx="23"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9" name="Line 71">
                <a:extLst>
                  <a:ext uri="{FF2B5EF4-FFF2-40B4-BE49-F238E27FC236}">
                    <a16:creationId xmlns:a16="http://schemas.microsoft.com/office/drawing/2014/main" id="{7204813F-803B-A4AC-0F82-0CD0E8BC6803}"/>
                  </a:ext>
                </a:extLst>
              </p:cNvPr>
              <p:cNvSpPr>
                <a:spLocks noChangeShapeType="1"/>
              </p:cNvSpPr>
              <p:nvPr/>
            </p:nvSpPr>
            <p:spPr bwMode="auto">
              <a:xfrm>
                <a:off x="3254" y="2082"/>
                <a:ext cx="23"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0" name="Line 72">
                <a:extLst>
                  <a:ext uri="{FF2B5EF4-FFF2-40B4-BE49-F238E27FC236}">
                    <a16:creationId xmlns:a16="http://schemas.microsoft.com/office/drawing/2014/main" id="{26582592-3599-7C86-35AB-45F40AF2E042}"/>
                  </a:ext>
                </a:extLst>
              </p:cNvPr>
              <p:cNvSpPr>
                <a:spLocks noChangeShapeType="1"/>
              </p:cNvSpPr>
              <p:nvPr/>
            </p:nvSpPr>
            <p:spPr bwMode="auto">
              <a:xfrm>
                <a:off x="3254" y="1788"/>
                <a:ext cx="23"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1" name="Line 73">
                <a:extLst>
                  <a:ext uri="{FF2B5EF4-FFF2-40B4-BE49-F238E27FC236}">
                    <a16:creationId xmlns:a16="http://schemas.microsoft.com/office/drawing/2014/main" id="{71E8AE05-B7DC-52E5-C43B-8337FFC574DE}"/>
                  </a:ext>
                </a:extLst>
              </p:cNvPr>
              <p:cNvSpPr>
                <a:spLocks noChangeShapeType="1"/>
              </p:cNvSpPr>
              <p:nvPr/>
            </p:nvSpPr>
            <p:spPr bwMode="auto">
              <a:xfrm>
                <a:off x="3254" y="1494"/>
                <a:ext cx="23"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2" name="Line 74">
                <a:extLst>
                  <a:ext uri="{FF2B5EF4-FFF2-40B4-BE49-F238E27FC236}">
                    <a16:creationId xmlns:a16="http://schemas.microsoft.com/office/drawing/2014/main" id="{A9288283-C7E6-17F2-C031-6A8333451399}"/>
                  </a:ext>
                </a:extLst>
              </p:cNvPr>
              <p:cNvSpPr>
                <a:spLocks noChangeShapeType="1"/>
              </p:cNvSpPr>
              <p:nvPr/>
            </p:nvSpPr>
            <p:spPr bwMode="auto">
              <a:xfrm>
                <a:off x="3254" y="1199"/>
                <a:ext cx="23"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3" name="Line 75">
                <a:extLst>
                  <a:ext uri="{FF2B5EF4-FFF2-40B4-BE49-F238E27FC236}">
                    <a16:creationId xmlns:a16="http://schemas.microsoft.com/office/drawing/2014/main" id="{B85284C3-F0ED-856C-6345-C2550F3C2FEA}"/>
                  </a:ext>
                </a:extLst>
              </p:cNvPr>
              <p:cNvSpPr>
                <a:spLocks noChangeShapeType="1"/>
              </p:cNvSpPr>
              <p:nvPr/>
            </p:nvSpPr>
            <p:spPr bwMode="auto">
              <a:xfrm flipH="1">
                <a:off x="5467" y="2965"/>
                <a:ext cx="22"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4" name="Line 76">
                <a:extLst>
                  <a:ext uri="{FF2B5EF4-FFF2-40B4-BE49-F238E27FC236}">
                    <a16:creationId xmlns:a16="http://schemas.microsoft.com/office/drawing/2014/main" id="{1D80CAA1-398E-C480-47AE-713552307533}"/>
                  </a:ext>
                </a:extLst>
              </p:cNvPr>
              <p:cNvSpPr>
                <a:spLocks noChangeShapeType="1"/>
              </p:cNvSpPr>
              <p:nvPr/>
            </p:nvSpPr>
            <p:spPr bwMode="auto">
              <a:xfrm flipH="1">
                <a:off x="5467" y="2670"/>
                <a:ext cx="22"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5" name="Line 77">
                <a:extLst>
                  <a:ext uri="{FF2B5EF4-FFF2-40B4-BE49-F238E27FC236}">
                    <a16:creationId xmlns:a16="http://schemas.microsoft.com/office/drawing/2014/main" id="{E9EE7135-C0EE-A009-4E33-269A2E5E6581}"/>
                  </a:ext>
                </a:extLst>
              </p:cNvPr>
              <p:cNvSpPr>
                <a:spLocks noChangeShapeType="1"/>
              </p:cNvSpPr>
              <p:nvPr/>
            </p:nvSpPr>
            <p:spPr bwMode="auto">
              <a:xfrm flipH="1">
                <a:off x="5467" y="2376"/>
                <a:ext cx="22"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6" name="Line 78">
                <a:extLst>
                  <a:ext uri="{FF2B5EF4-FFF2-40B4-BE49-F238E27FC236}">
                    <a16:creationId xmlns:a16="http://schemas.microsoft.com/office/drawing/2014/main" id="{9032D9E5-5276-B6C8-41B6-D7B28081CD2B}"/>
                  </a:ext>
                </a:extLst>
              </p:cNvPr>
              <p:cNvSpPr>
                <a:spLocks noChangeShapeType="1"/>
              </p:cNvSpPr>
              <p:nvPr/>
            </p:nvSpPr>
            <p:spPr bwMode="auto">
              <a:xfrm flipH="1">
                <a:off x="5467" y="2082"/>
                <a:ext cx="22"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7" name="Line 79">
                <a:extLst>
                  <a:ext uri="{FF2B5EF4-FFF2-40B4-BE49-F238E27FC236}">
                    <a16:creationId xmlns:a16="http://schemas.microsoft.com/office/drawing/2014/main" id="{C7856347-2CA7-1D29-3BA2-B573EA2DC895}"/>
                  </a:ext>
                </a:extLst>
              </p:cNvPr>
              <p:cNvSpPr>
                <a:spLocks noChangeShapeType="1"/>
              </p:cNvSpPr>
              <p:nvPr/>
            </p:nvSpPr>
            <p:spPr bwMode="auto">
              <a:xfrm flipH="1">
                <a:off x="5467" y="1788"/>
                <a:ext cx="22"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8" name="Line 80">
                <a:extLst>
                  <a:ext uri="{FF2B5EF4-FFF2-40B4-BE49-F238E27FC236}">
                    <a16:creationId xmlns:a16="http://schemas.microsoft.com/office/drawing/2014/main" id="{B239B233-A9F3-B42D-32AB-08E77D687B7E}"/>
                  </a:ext>
                </a:extLst>
              </p:cNvPr>
              <p:cNvSpPr>
                <a:spLocks noChangeShapeType="1"/>
              </p:cNvSpPr>
              <p:nvPr/>
            </p:nvSpPr>
            <p:spPr bwMode="auto">
              <a:xfrm flipH="1">
                <a:off x="5467" y="1494"/>
                <a:ext cx="22"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9" name="Line 81">
                <a:extLst>
                  <a:ext uri="{FF2B5EF4-FFF2-40B4-BE49-F238E27FC236}">
                    <a16:creationId xmlns:a16="http://schemas.microsoft.com/office/drawing/2014/main" id="{4848F63A-256E-F862-5D7D-C9416AD27BAA}"/>
                  </a:ext>
                </a:extLst>
              </p:cNvPr>
              <p:cNvSpPr>
                <a:spLocks noChangeShapeType="1"/>
              </p:cNvSpPr>
              <p:nvPr/>
            </p:nvSpPr>
            <p:spPr bwMode="auto">
              <a:xfrm flipH="1">
                <a:off x="5467" y="1199"/>
                <a:ext cx="22" cy="0"/>
              </a:xfrm>
              <a:prstGeom prst="line">
                <a:avLst/>
              </a:prstGeom>
              <a:grpFill/>
              <a:ln w="4763"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0" name="Rectangle 82">
                <a:extLst>
                  <a:ext uri="{FF2B5EF4-FFF2-40B4-BE49-F238E27FC236}">
                    <a16:creationId xmlns:a16="http://schemas.microsoft.com/office/drawing/2014/main" id="{C2A71ED4-3CAB-F8CE-0395-7F64BE3CD5F3}"/>
                  </a:ext>
                </a:extLst>
              </p:cNvPr>
              <p:cNvSpPr>
                <a:spLocks noChangeArrowheads="1"/>
              </p:cNvSpPr>
              <p:nvPr/>
            </p:nvSpPr>
            <p:spPr bwMode="auto">
              <a:xfrm>
                <a:off x="3071" y="2918"/>
                <a:ext cx="152"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1" name="Rectangle 83">
                <a:extLst>
                  <a:ext uri="{FF2B5EF4-FFF2-40B4-BE49-F238E27FC236}">
                    <a16:creationId xmlns:a16="http://schemas.microsoft.com/office/drawing/2014/main" id="{935284B4-F627-28FC-D4E4-C332E6845C09}"/>
                  </a:ext>
                </a:extLst>
              </p:cNvPr>
              <p:cNvSpPr>
                <a:spLocks noChangeArrowheads="1"/>
              </p:cNvSpPr>
              <p:nvPr/>
            </p:nvSpPr>
            <p:spPr bwMode="auto">
              <a:xfrm>
                <a:off x="3129" y="2623"/>
                <a:ext cx="79"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2" name="Rectangle 84">
                <a:extLst>
                  <a:ext uri="{FF2B5EF4-FFF2-40B4-BE49-F238E27FC236}">
                    <a16:creationId xmlns:a16="http://schemas.microsoft.com/office/drawing/2014/main" id="{2BCC6499-18B3-DEEA-C1DA-1F87D6F335BE}"/>
                  </a:ext>
                </a:extLst>
              </p:cNvPr>
              <p:cNvSpPr>
                <a:spLocks noChangeArrowheads="1"/>
              </p:cNvSpPr>
              <p:nvPr/>
            </p:nvSpPr>
            <p:spPr bwMode="auto">
              <a:xfrm>
                <a:off x="3071" y="2331"/>
                <a:ext cx="152"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3" name="Rectangle 85">
                <a:extLst>
                  <a:ext uri="{FF2B5EF4-FFF2-40B4-BE49-F238E27FC236}">
                    <a16:creationId xmlns:a16="http://schemas.microsoft.com/office/drawing/2014/main" id="{E7C80B3F-7486-42E9-F281-CC9B3D20406D}"/>
                  </a:ext>
                </a:extLst>
              </p:cNvPr>
              <p:cNvSpPr>
                <a:spLocks noChangeArrowheads="1"/>
              </p:cNvSpPr>
              <p:nvPr/>
            </p:nvSpPr>
            <p:spPr bwMode="auto">
              <a:xfrm>
                <a:off x="3150" y="2035"/>
                <a:ext cx="49"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4" name="Rectangle 86">
                <a:extLst>
                  <a:ext uri="{FF2B5EF4-FFF2-40B4-BE49-F238E27FC236}">
                    <a16:creationId xmlns:a16="http://schemas.microsoft.com/office/drawing/2014/main" id="{29D7664A-3255-3AC1-BF4F-0D4042DF4FAF}"/>
                  </a:ext>
                </a:extLst>
              </p:cNvPr>
              <p:cNvSpPr>
                <a:spLocks noChangeArrowheads="1"/>
              </p:cNvSpPr>
              <p:nvPr/>
            </p:nvSpPr>
            <p:spPr bwMode="auto">
              <a:xfrm>
                <a:off x="3095" y="1740"/>
                <a:ext cx="123"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5" name="Rectangle 87">
                <a:extLst>
                  <a:ext uri="{FF2B5EF4-FFF2-40B4-BE49-F238E27FC236}">
                    <a16:creationId xmlns:a16="http://schemas.microsoft.com/office/drawing/2014/main" id="{9B6B5A3C-5DBD-9961-B583-761EF7B1059D}"/>
                  </a:ext>
                </a:extLst>
              </p:cNvPr>
              <p:cNvSpPr>
                <a:spLocks noChangeArrowheads="1"/>
              </p:cNvSpPr>
              <p:nvPr/>
            </p:nvSpPr>
            <p:spPr bwMode="auto">
              <a:xfrm>
                <a:off x="3150" y="1448"/>
                <a:ext cx="49"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6" name="Rectangle 88">
                <a:extLst>
                  <a:ext uri="{FF2B5EF4-FFF2-40B4-BE49-F238E27FC236}">
                    <a16:creationId xmlns:a16="http://schemas.microsoft.com/office/drawing/2014/main" id="{1B3336E0-6656-F8E6-2C8D-DF857B73A4F2}"/>
                  </a:ext>
                </a:extLst>
              </p:cNvPr>
              <p:cNvSpPr>
                <a:spLocks noChangeArrowheads="1"/>
              </p:cNvSpPr>
              <p:nvPr/>
            </p:nvSpPr>
            <p:spPr bwMode="auto">
              <a:xfrm>
                <a:off x="3095" y="1153"/>
                <a:ext cx="123"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7" name="Freeform 89">
                <a:extLst>
                  <a:ext uri="{FF2B5EF4-FFF2-40B4-BE49-F238E27FC236}">
                    <a16:creationId xmlns:a16="http://schemas.microsoft.com/office/drawing/2014/main" id="{A66D81D0-C297-DE04-99F2-C6CF08E7F385}"/>
                  </a:ext>
                </a:extLst>
              </p:cNvPr>
              <p:cNvSpPr>
                <a:spLocks/>
              </p:cNvSpPr>
              <p:nvPr/>
            </p:nvSpPr>
            <p:spPr bwMode="auto">
              <a:xfrm>
                <a:off x="3254" y="1494"/>
                <a:ext cx="2235" cy="1176"/>
              </a:xfrm>
              <a:custGeom>
                <a:avLst/>
                <a:gdLst>
                  <a:gd name="T0" fmla="*/ 0 w 2235"/>
                  <a:gd name="T1" fmla="*/ 588 h 1176"/>
                  <a:gd name="T2" fmla="*/ 56 w 2235"/>
                  <a:gd name="T3" fmla="*/ 588 h 1176"/>
                  <a:gd name="T4" fmla="*/ 112 w 2235"/>
                  <a:gd name="T5" fmla="*/ 588 h 1176"/>
                  <a:gd name="T6" fmla="*/ 168 w 2235"/>
                  <a:gd name="T7" fmla="*/ 588 h 1176"/>
                  <a:gd name="T8" fmla="*/ 224 w 2235"/>
                  <a:gd name="T9" fmla="*/ 588 h 1176"/>
                  <a:gd name="T10" fmla="*/ 280 w 2235"/>
                  <a:gd name="T11" fmla="*/ 587 h 1176"/>
                  <a:gd name="T12" fmla="*/ 336 w 2235"/>
                  <a:gd name="T13" fmla="*/ 577 h 1176"/>
                  <a:gd name="T14" fmla="*/ 391 w 2235"/>
                  <a:gd name="T15" fmla="*/ 526 h 1176"/>
                  <a:gd name="T16" fmla="*/ 447 w 2235"/>
                  <a:gd name="T17" fmla="*/ 372 h 1176"/>
                  <a:gd name="T18" fmla="*/ 503 w 2235"/>
                  <a:gd name="T19" fmla="*/ 130 h 1176"/>
                  <a:gd name="T20" fmla="*/ 559 w 2235"/>
                  <a:gd name="T21" fmla="*/ 0 h 1176"/>
                  <a:gd name="T22" fmla="*/ 615 w 2235"/>
                  <a:gd name="T23" fmla="*/ 130 h 1176"/>
                  <a:gd name="T24" fmla="*/ 671 w 2235"/>
                  <a:gd name="T25" fmla="*/ 372 h 1176"/>
                  <a:gd name="T26" fmla="*/ 727 w 2235"/>
                  <a:gd name="T27" fmla="*/ 526 h 1176"/>
                  <a:gd name="T28" fmla="*/ 782 w 2235"/>
                  <a:gd name="T29" fmla="*/ 577 h 1176"/>
                  <a:gd name="T30" fmla="*/ 838 w 2235"/>
                  <a:gd name="T31" fmla="*/ 587 h 1176"/>
                  <a:gd name="T32" fmla="*/ 894 w 2235"/>
                  <a:gd name="T33" fmla="*/ 588 h 1176"/>
                  <a:gd name="T34" fmla="*/ 950 w 2235"/>
                  <a:gd name="T35" fmla="*/ 588 h 1176"/>
                  <a:gd name="T36" fmla="*/ 1006 w 2235"/>
                  <a:gd name="T37" fmla="*/ 588 h 1176"/>
                  <a:gd name="T38" fmla="*/ 1062 w 2235"/>
                  <a:gd name="T39" fmla="*/ 588 h 1176"/>
                  <a:gd name="T40" fmla="*/ 1118 w 2235"/>
                  <a:gd name="T41" fmla="*/ 588 h 1176"/>
                  <a:gd name="T42" fmla="*/ 1174 w 2235"/>
                  <a:gd name="T43" fmla="*/ 588 h 1176"/>
                  <a:gd name="T44" fmla="*/ 1229 w 2235"/>
                  <a:gd name="T45" fmla="*/ 588 h 1176"/>
                  <a:gd name="T46" fmla="*/ 1285 w 2235"/>
                  <a:gd name="T47" fmla="*/ 588 h 1176"/>
                  <a:gd name="T48" fmla="*/ 1341 w 2235"/>
                  <a:gd name="T49" fmla="*/ 588 h 1176"/>
                  <a:gd name="T50" fmla="*/ 1397 w 2235"/>
                  <a:gd name="T51" fmla="*/ 589 h 1176"/>
                  <a:gd name="T52" fmla="*/ 1453 w 2235"/>
                  <a:gd name="T53" fmla="*/ 599 h 1176"/>
                  <a:gd name="T54" fmla="*/ 1509 w 2235"/>
                  <a:gd name="T55" fmla="*/ 650 h 1176"/>
                  <a:gd name="T56" fmla="*/ 1565 w 2235"/>
                  <a:gd name="T57" fmla="*/ 805 h 1176"/>
                  <a:gd name="T58" fmla="*/ 1620 w 2235"/>
                  <a:gd name="T59" fmla="*/ 1046 h 1176"/>
                  <a:gd name="T60" fmla="*/ 1676 w 2235"/>
                  <a:gd name="T61" fmla="*/ 1176 h 1176"/>
                  <a:gd name="T62" fmla="*/ 1732 w 2235"/>
                  <a:gd name="T63" fmla="*/ 1046 h 1176"/>
                  <a:gd name="T64" fmla="*/ 1788 w 2235"/>
                  <a:gd name="T65" fmla="*/ 805 h 1176"/>
                  <a:gd name="T66" fmla="*/ 1844 w 2235"/>
                  <a:gd name="T67" fmla="*/ 650 h 1176"/>
                  <a:gd name="T68" fmla="*/ 1900 w 2235"/>
                  <a:gd name="T69" fmla="*/ 599 h 1176"/>
                  <a:gd name="T70" fmla="*/ 1956 w 2235"/>
                  <a:gd name="T71" fmla="*/ 589 h 1176"/>
                  <a:gd name="T72" fmla="*/ 2012 w 2235"/>
                  <a:gd name="T73" fmla="*/ 588 h 1176"/>
                  <a:gd name="T74" fmla="*/ 2067 w 2235"/>
                  <a:gd name="T75" fmla="*/ 588 h 1176"/>
                  <a:gd name="T76" fmla="*/ 2123 w 2235"/>
                  <a:gd name="T77" fmla="*/ 588 h 1176"/>
                  <a:gd name="T78" fmla="*/ 2179 w 2235"/>
                  <a:gd name="T79" fmla="*/ 588 h 1176"/>
                  <a:gd name="T80" fmla="*/ 2235 w 2235"/>
                  <a:gd name="T81" fmla="*/ 588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5" h="1176">
                    <a:moveTo>
                      <a:pt x="0" y="588"/>
                    </a:moveTo>
                    <a:lnTo>
                      <a:pt x="56" y="588"/>
                    </a:lnTo>
                    <a:lnTo>
                      <a:pt x="112" y="588"/>
                    </a:lnTo>
                    <a:lnTo>
                      <a:pt x="168" y="588"/>
                    </a:lnTo>
                    <a:lnTo>
                      <a:pt x="224" y="588"/>
                    </a:lnTo>
                    <a:lnTo>
                      <a:pt x="280" y="587"/>
                    </a:lnTo>
                    <a:lnTo>
                      <a:pt x="336" y="577"/>
                    </a:lnTo>
                    <a:lnTo>
                      <a:pt x="391" y="526"/>
                    </a:lnTo>
                    <a:lnTo>
                      <a:pt x="447" y="372"/>
                    </a:lnTo>
                    <a:lnTo>
                      <a:pt x="503" y="130"/>
                    </a:lnTo>
                    <a:lnTo>
                      <a:pt x="559" y="0"/>
                    </a:lnTo>
                    <a:lnTo>
                      <a:pt x="615" y="130"/>
                    </a:lnTo>
                    <a:lnTo>
                      <a:pt x="671" y="372"/>
                    </a:lnTo>
                    <a:lnTo>
                      <a:pt x="727" y="526"/>
                    </a:lnTo>
                    <a:lnTo>
                      <a:pt x="782" y="577"/>
                    </a:lnTo>
                    <a:lnTo>
                      <a:pt x="838" y="587"/>
                    </a:lnTo>
                    <a:lnTo>
                      <a:pt x="894" y="588"/>
                    </a:lnTo>
                    <a:lnTo>
                      <a:pt x="950" y="588"/>
                    </a:lnTo>
                    <a:lnTo>
                      <a:pt x="1006" y="588"/>
                    </a:lnTo>
                    <a:lnTo>
                      <a:pt x="1062" y="588"/>
                    </a:lnTo>
                    <a:lnTo>
                      <a:pt x="1118" y="588"/>
                    </a:lnTo>
                    <a:lnTo>
                      <a:pt x="1174" y="588"/>
                    </a:lnTo>
                    <a:lnTo>
                      <a:pt x="1229" y="588"/>
                    </a:lnTo>
                    <a:lnTo>
                      <a:pt x="1285" y="588"/>
                    </a:lnTo>
                    <a:lnTo>
                      <a:pt x="1341" y="588"/>
                    </a:lnTo>
                    <a:lnTo>
                      <a:pt x="1397" y="589"/>
                    </a:lnTo>
                    <a:lnTo>
                      <a:pt x="1453" y="599"/>
                    </a:lnTo>
                    <a:lnTo>
                      <a:pt x="1509" y="650"/>
                    </a:lnTo>
                    <a:lnTo>
                      <a:pt x="1565" y="805"/>
                    </a:lnTo>
                    <a:lnTo>
                      <a:pt x="1620" y="1046"/>
                    </a:lnTo>
                    <a:lnTo>
                      <a:pt x="1676" y="1176"/>
                    </a:lnTo>
                    <a:lnTo>
                      <a:pt x="1732" y="1046"/>
                    </a:lnTo>
                    <a:lnTo>
                      <a:pt x="1788" y="805"/>
                    </a:lnTo>
                    <a:lnTo>
                      <a:pt x="1844" y="650"/>
                    </a:lnTo>
                    <a:lnTo>
                      <a:pt x="1900" y="599"/>
                    </a:lnTo>
                    <a:lnTo>
                      <a:pt x="1956" y="589"/>
                    </a:lnTo>
                    <a:lnTo>
                      <a:pt x="2012" y="588"/>
                    </a:lnTo>
                    <a:lnTo>
                      <a:pt x="2067" y="588"/>
                    </a:lnTo>
                    <a:lnTo>
                      <a:pt x="2123" y="588"/>
                    </a:lnTo>
                    <a:lnTo>
                      <a:pt x="2179" y="588"/>
                    </a:lnTo>
                    <a:lnTo>
                      <a:pt x="2235" y="588"/>
                    </a:lnTo>
                  </a:path>
                </a:pathLst>
              </a:custGeom>
              <a:grpFill/>
              <a:ln w="19050" cap="flat">
                <a:solidFill>
                  <a:srgbClr val="0072BD"/>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8" name="Freeform 90">
                <a:extLst>
                  <a:ext uri="{FF2B5EF4-FFF2-40B4-BE49-F238E27FC236}">
                    <a16:creationId xmlns:a16="http://schemas.microsoft.com/office/drawing/2014/main" id="{3F5127C6-D51D-71DE-1551-DBDCCBD283FF}"/>
                  </a:ext>
                </a:extLst>
              </p:cNvPr>
              <p:cNvSpPr>
                <a:spLocks/>
              </p:cNvSpPr>
              <p:nvPr/>
            </p:nvSpPr>
            <p:spPr bwMode="auto">
              <a:xfrm>
                <a:off x="3254" y="1494"/>
                <a:ext cx="2235" cy="1176"/>
              </a:xfrm>
              <a:custGeom>
                <a:avLst/>
                <a:gdLst>
                  <a:gd name="T0" fmla="*/ 0 w 2235"/>
                  <a:gd name="T1" fmla="*/ 588 h 1176"/>
                  <a:gd name="T2" fmla="*/ 56 w 2235"/>
                  <a:gd name="T3" fmla="*/ 585 h 1176"/>
                  <a:gd name="T4" fmla="*/ 112 w 2235"/>
                  <a:gd name="T5" fmla="*/ 578 h 1176"/>
                  <a:gd name="T6" fmla="*/ 168 w 2235"/>
                  <a:gd name="T7" fmla="*/ 561 h 1176"/>
                  <a:gd name="T8" fmla="*/ 224 w 2235"/>
                  <a:gd name="T9" fmla="*/ 526 h 1176"/>
                  <a:gd name="T10" fmla="*/ 280 w 2235"/>
                  <a:gd name="T11" fmla="*/ 465 h 1176"/>
                  <a:gd name="T12" fmla="*/ 336 w 2235"/>
                  <a:gd name="T13" fmla="*/ 372 h 1176"/>
                  <a:gd name="T14" fmla="*/ 391 w 2235"/>
                  <a:gd name="T15" fmla="*/ 253 h 1176"/>
                  <a:gd name="T16" fmla="*/ 447 w 2235"/>
                  <a:gd name="T17" fmla="*/ 130 h 1176"/>
                  <a:gd name="T18" fmla="*/ 503 w 2235"/>
                  <a:gd name="T19" fmla="*/ 35 h 1176"/>
                  <a:gd name="T20" fmla="*/ 559 w 2235"/>
                  <a:gd name="T21" fmla="*/ 0 h 1176"/>
                  <a:gd name="T22" fmla="*/ 615 w 2235"/>
                  <a:gd name="T23" fmla="*/ 35 h 1176"/>
                  <a:gd name="T24" fmla="*/ 671 w 2235"/>
                  <a:gd name="T25" fmla="*/ 130 h 1176"/>
                  <a:gd name="T26" fmla="*/ 727 w 2235"/>
                  <a:gd name="T27" fmla="*/ 253 h 1176"/>
                  <a:gd name="T28" fmla="*/ 782 w 2235"/>
                  <a:gd name="T29" fmla="*/ 372 h 1176"/>
                  <a:gd name="T30" fmla="*/ 838 w 2235"/>
                  <a:gd name="T31" fmla="*/ 465 h 1176"/>
                  <a:gd name="T32" fmla="*/ 894 w 2235"/>
                  <a:gd name="T33" fmla="*/ 526 h 1176"/>
                  <a:gd name="T34" fmla="*/ 950 w 2235"/>
                  <a:gd name="T35" fmla="*/ 561 h 1176"/>
                  <a:gd name="T36" fmla="*/ 1006 w 2235"/>
                  <a:gd name="T37" fmla="*/ 577 h 1176"/>
                  <a:gd name="T38" fmla="*/ 1062 w 2235"/>
                  <a:gd name="T39" fmla="*/ 585 h 1176"/>
                  <a:gd name="T40" fmla="*/ 1118 w 2235"/>
                  <a:gd name="T41" fmla="*/ 588 h 1176"/>
                  <a:gd name="T42" fmla="*/ 1174 w 2235"/>
                  <a:gd name="T43" fmla="*/ 591 h 1176"/>
                  <a:gd name="T44" fmla="*/ 1229 w 2235"/>
                  <a:gd name="T45" fmla="*/ 599 h 1176"/>
                  <a:gd name="T46" fmla="*/ 1285 w 2235"/>
                  <a:gd name="T47" fmla="*/ 616 h 1176"/>
                  <a:gd name="T48" fmla="*/ 1341 w 2235"/>
                  <a:gd name="T49" fmla="*/ 650 h 1176"/>
                  <a:gd name="T50" fmla="*/ 1397 w 2235"/>
                  <a:gd name="T51" fmla="*/ 711 h 1176"/>
                  <a:gd name="T52" fmla="*/ 1453 w 2235"/>
                  <a:gd name="T53" fmla="*/ 805 h 1176"/>
                  <a:gd name="T54" fmla="*/ 1509 w 2235"/>
                  <a:gd name="T55" fmla="*/ 923 h 1176"/>
                  <a:gd name="T56" fmla="*/ 1565 w 2235"/>
                  <a:gd name="T57" fmla="*/ 1046 h 1176"/>
                  <a:gd name="T58" fmla="*/ 1620 w 2235"/>
                  <a:gd name="T59" fmla="*/ 1141 h 1176"/>
                  <a:gd name="T60" fmla="*/ 1676 w 2235"/>
                  <a:gd name="T61" fmla="*/ 1176 h 1176"/>
                  <a:gd name="T62" fmla="*/ 1732 w 2235"/>
                  <a:gd name="T63" fmla="*/ 1141 h 1176"/>
                  <a:gd name="T64" fmla="*/ 1788 w 2235"/>
                  <a:gd name="T65" fmla="*/ 1046 h 1176"/>
                  <a:gd name="T66" fmla="*/ 1844 w 2235"/>
                  <a:gd name="T67" fmla="*/ 923 h 1176"/>
                  <a:gd name="T68" fmla="*/ 1900 w 2235"/>
                  <a:gd name="T69" fmla="*/ 804 h 1176"/>
                  <a:gd name="T70" fmla="*/ 1956 w 2235"/>
                  <a:gd name="T71" fmla="*/ 711 h 1176"/>
                  <a:gd name="T72" fmla="*/ 2012 w 2235"/>
                  <a:gd name="T73" fmla="*/ 650 h 1176"/>
                  <a:gd name="T74" fmla="*/ 2067 w 2235"/>
                  <a:gd name="T75" fmla="*/ 615 h 1176"/>
                  <a:gd name="T76" fmla="*/ 2123 w 2235"/>
                  <a:gd name="T77" fmla="*/ 598 h 1176"/>
                  <a:gd name="T78" fmla="*/ 2179 w 2235"/>
                  <a:gd name="T79" fmla="*/ 591 h 1176"/>
                  <a:gd name="T80" fmla="*/ 2235 w 2235"/>
                  <a:gd name="T81" fmla="*/ 588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5" h="1176">
                    <a:moveTo>
                      <a:pt x="0" y="588"/>
                    </a:moveTo>
                    <a:lnTo>
                      <a:pt x="56" y="585"/>
                    </a:lnTo>
                    <a:lnTo>
                      <a:pt x="112" y="578"/>
                    </a:lnTo>
                    <a:lnTo>
                      <a:pt x="168" y="561"/>
                    </a:lnTo>
                    <a:lnTo>
                      <a:pt x="224" y="526"/>
                    </a:lnTo>
                    <a:lnTo>
                      <a:pt x="280" y="465"/>
                    </a:lnTo>
                    <a:lnTo>
                      <a:pt x="336" y="372"/>
                    </a:lnTo>
                    <a:lnTo>
                      <a:pt x="391" y="253"/>
                    </a:lnTo>
                    <a:lnTo>
                      <a:pt x="447" y="130"/>
                    </a:lnTo>
                    <a:lnTo>
                      <a:pt x="503" y="35"/>
                    </a:lnTo>
                    <a:lnTo>
                      <a:pt x="559" y="0"/>
                    </a:lnTo>
                    <a:lnTo>
                      <a:pt x="615" y="35"/>
                    </a:lnTo>
                    <a:lnTo>
                      <a:pt x="671" y="130"/>
                    </a:lnTo>
                    <a:lnTo>
                      <a:pt x="727" y="253"/>
                    </a:lnTo>
                    <a:lnTo>
                      <a:pt x="782" y="372"/>
                    </a:lnTo>
                    <a:lnTo>
                      <a:pt x="838" y="465"/>
                    </a:lnTo>
                    <a:lnTo>
                      <a:pt x="894" y="526"/>
                    </a:lnTo>
                    <a:lnTo>
                      <a:pt x="950" y="561"/>
                    </a:lnTo>
                    <a:lnTo>
                      <a:pt x="1006" y="577"/>
                    </a:lnTo>
                    <a:lnTo>
                      <a:pt x="1062" y="585"/>
                    </a:lnTo>
                    <a:lnTo>
                      <a:pt x="1118" y="588"/>
                    </a:lnTo>
                    <a:lnTo>
                      <a:pt x="1174" y="591"/>
                    </a:lnTo>
                    <a:lnTo>
                      <a:pt x="1229" y="599"/>
                    </a:lnTo>
                    <a:lnTo>
                      <a:pt x="1285" y="616"/>
                    </a:lnTo>
                    <a:lnTo>
                      <a:pt x="1341" y="650"/>
                    </a:lnTo>
                    <a:lnTo>
                      <a:pt x="1397" y="711"/>
                    </a:lnTo>
                    <a:lnTo>
                      <a:pt x="1453" y="805"/>
                    </a:lnTo>
                    <a:lnTo>
                      <a:pt x="1509" y="923"/>
                    </a:lnTo>
                    <a:lnTo>
                      <a:pt x="1565" y="1046"/>
                    </a:lnTo>
                    <a:lnTo>
                      <a:pt x="1620" y="1141"/>
                    </a:lnTo>
                    <a:lnTo>
                      <a:pt x="1676" y="1176"/>
                    </a:lnTo>
                    <a:lnTo>
                      <a:pt x="1732" y="1141"/>
                    </a:lnTo>
                    <a:lnTo>
                      <a:pt x="1788" y="1046"/>
                    </a:lnTo>
                    <a:lnTo>
                      <a:pt x="1844" y="923"/>
                    </a:lnTo>
                    <a:lnTo>
                      <a:pt x="1900" y="804"/>
                    </a:lnTo>
                    <a:lnTo>
                      <a:pt x="1956" y="711"/>
                    </a:lnTo>
                    <a:lnTo>
                      <a:pt x="2012" y="650"/>
                    </a:lnTo>
                    <a:lnTo>
                      <a:pt x="2067" y="615"/>
                    </a:lnTo>
                    <a:lnTo>
                      <a:pt x="2123" y="598"/>
                    </a:lnTo>
                    <a:lnTo>
                      <a:pt x="2179" y="591"/>
                    </a:lnTo>
                    <a:lnTo>
                      <a:pt x="2235" y="588"/>
                    </a:lnTo>
                  </a:path>
                </a:pathLst>
              </a:custGeom>
              <a:grp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9" name="Freeform 91">
                <a:extLst>
                  <a:ext uri="{FF2B5EF4-FFF2-40B4-BE49-F238E27FC236}">
                    <a16:creationId xmlns:a16="http://schemas.microsoft.com/office/drawing/2014/main" id="{1EFB961B-50F9-EDEF-76B4-654EC08F6AFE}"/>
                  </a:ext>
                </a:extLst>
              </p:cNvPr>
              <p:cNvSpPr>
                <a:spLocks/>
              </p:cNvSpPr>
              <p:nvPr/>
            </p:nvSpPr>
            <p:spPr bwMode="auto">
              <a:xfrm>
                <a:off x="3254" y="1489"/>
                <a:ext cx="2235" cy="1186"/>
              </a:xfrm>
              <a:custGeom>
                <a:avLst/>
                <a:gdLst>
                  <a:gd name="T0" fmla="*/ 0 w 2235"/>
                  <a:gd name="T1" fmla="*/ 593 h 1186"/>
                  <a:gd name="T2" fmla="*/ 56 w 2235"/>
                  <a:gd name="T3" fmla="*/ 537 h 1186"/>
                  <a:gd name="T4" fmla="*/ 112 w 2235"/>
                  <a:gd name="T5" fmla="*/ 472 h 1186"/>
                  <a:gd name="T6" fmla="*/ 168 w 2235"/>
                  <a:gd name="T7" fmla="*/ 401 h 1186"/>
                  <a:gd name="T8" fmla="*/ 224 w 2235"/>
                  <a:gd name="T9" fmla="*/ 327 h 1186"/>
                  <a:gd name="T10" fmla="*/ 280 w 2235"/>
                  <a:gd name="T11" fmla="*/ 252 h 1186"/>
                  <a:gd name="T12" fmla="*/ 336 w 2235"/>
                  <a:gd name="T13" fmla="*/ 181 h 1186"/>
                  <a:gd name="T14" fmla="*/ 391 w 2235"/>
                  <a:gd name="T15" fmla="*/ 118 h 1186"/>
                  <a:gd name="T16" fmla="*/ 447 w 2235"/>
                  <a:gd name="T17" fmla="*/ 65 h 1186"/>
                  <a:gd name="T18" fmla="*/ 503 w 2235"/>
                  <a:gd name="T19" fmla="*/ 27 h 1186"/>
                  <a:gd name="T20" fmla="*/ 559 w 2235"/>
                  <a:gd name="T21" fmla="*/ 5 h 1186"/>
                  <a:gd name="T22" fmla="*/ 615 w 2235"/>
                  <a:gd name="T23" fmla="*/ 0 h 1186"/>
                  <a:gd name="T24" fmla="*/ 671 w 2235"/>
                  <a:gd name="T25" fmla="*/ 13 h 1186"/>
                  <a:gd name="T26" fmla="*/ 727 w 2235"/>
                  <a:gd name="T27" fmla="*/ 44 h 1186"/>
                  <a:gd name="T28" fmla="*/ 782 w 2235"/>
                  <a:gd name="T29" fmla="*/ 90 h 1186"/>
                  <a:gd name="T30" fmla="*/ 838 w 2235"/>
                  <a:gd name="T31" fmla="*/ 151 h 1186"/>
                  <a:gd name="T32" fmla="*/ 894 w 2235"/>
                  <a:gd name="T33" fmla="*/ 225 h 1186"/>
                  <a:gd name="T34" fmla="*/ 950 w 2235"/>
                  <a:gd name="T35" fmla="*/ 308 h 1186"/>
                  <a:gd name="T36" fmla="*/ 1006 w 2235"/>
                  <a:gd name="T37" fmla="*/ 399 h 1186"/>
                  <a:gd name="T38" fmla="*/ 1062 w 2235"/>
                  <a:gd name="T39" fmla="*/ 495 h 1186"/>
                  <a:gd name="T40" fmla="*/ 1118 w 2235"/>
                  <a:gd name="T41" fmla="*/ 593 h 1186"/>
                  <a:gd name="T42" fmla="*/ 1174 w 2235"/>
                  <a:gd name="T43" fmla="*/ 691 h 1186"/>
                  <a:gd name="T44" fmla="*/ 1229 w 2235"/>
                  <a:gd name="T45" fmla="*/ 787 h 1186"/>
                  <a:gd name="T46" fmla="*/ 1285 w 2235"/>
                  <a:gd name="T47" fmla="*/ 878 h 1186"/>
                  <a:gd name="T48" fmla="*/ 1341 w 2235"/>
                  <a:gd name="T49" fmla="*/ 961 h 1186"/>
                  <a:gd name="T50" fmla="*/ 1397 w 2235"/>
                  <a:gd name="T51" fmla="*/ 1035 h 1186"/>
                  <a:gd name="T52" fmla="*/ 1453 w 2235"/>
                  <a:gd name="T53" fmla="*/ 1096 h 1186"/>
                  <a:gd name="T54" fmla="*/ 1509 w 2235"/>
                  <a:gd name="T55" fmla="*/ 1143 h 1186"/>
                  <a:gd name="T56" fmla="*/ 1565 w 2235"/>
                  <a:gd name="T57" fmla="*/ 1173 h 1186"/>
                  <a:gd name="T58" fmla="*/ 1620 w 2235"/>
                  <a:gd name="T59" fmla="*/ 1186 h 1186"/>
                  <a:gd name="T60" fmla="*/ 1676 w 2235"/>
                  <a:gd name="T61" fmla="*/ 1181 h 1186"/>
                  <a:gd name="T62" fmla="*/ 1732 w 2235"/>
                  <a:gd name="T63" fmla="*/ 1159 h 1186"/>
                  <a:gd name="T64" fmla="*/ 1788 w 2235"/>
                  <a:gd name="T65" fmla="*/ 1121 h 1186"/>
                  <a:gd name="T66" fmla="*/ 1844 w 2235"/>
                  <a:gd name="T67" fmla="*/ 1068 h 1186"/>
                  <a:gd name="T68" fmla="*/ 1900 w 2235"/>
                  <a:gd name="T69" fmla="*/ 1005 h 1186"/>
                  <a:gd name="T70" fmla="*/ 1956 w 2235"/>
                  <a:gd name="T71" fmla="*/ 934 h 1186"/>
                  <a:gd name="T72" fmla="*/ 2012 w 2235"/>
                  <a:gd name="T73" fmla="*/ 859 h 1186"/>
                  <a:gd name="T74" fmla="*/ 2067 w 2235"/>
                  <a:gd name="T75" fmla="*/ 785 h 1186"/>
                  <a:gd name="T76" fmla="*/ 2123 w 2235"/>
                  <a:gd name="T77" fmla="*/ 714 h 1186"/>
                  <a:gd name="T78" fmla="*/ 2179 w 2235"/>
                  <a:gd name="T79" fmla="*/ 649 h 1186"/>
                  <a:gd name="T80" fmla="*/ 2235 w 2235"/>
                  <a:gd name="T81" fmla="*/ 593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5" h="1186">
                    <a:moveTo>
                      <a:pt x="0" y="593"/>
                    </a:moveTo>
                    <a:lnTo>
                      <a:pt x="56" y="537"/>
                    </a:lnTo>
                    <a:lnTo>
                      <a:pt x="112" y="472"/>
                    </a:lnTo>
                    <a:lnTo>
                      <a:pt x="168" y="401"/>
                    </a:lnTo>
                    <a:lnTo>
                      <a:pt x="224" y="327"/>
                    </a:lnTo>
                    <a:lnTo>
                      <a:pt x="280" y="252"/>
                    </a:lnTo>
                    <a:lnTo>
                      <a:pt x="336" y="181"/>
                    </a:lnTo>
                    <a:lnTo>
                      <a:pt x="391" y="118"/>
                    </a:lnTo>
                    <a:lnTo>
                      <a:pt x="447" y="65"/>
                    </a:lnTo>
                    <a:lnTo>
                      <a:pt x="503" y="27"/>
                    </a:lnTo>
                    <a:lnTo>
                      <a:pt x="559" y="5"/>
                    </a:lnTo>
                    <a:lnTo>
                      <a:pt x="615" y="0"/>
                    </a:lnTo>
                    <a:lnTo>
                      <a:pt x="671" y="13"/>
                    </a:lnTo>
                    <a:lnTo>
                      <a:pt x="727" y="44"/>
                    </a:lnTo>
                    <a:lnTo>
                      <a:pt x="782" y="90"/>
                    </a:lnTo>
                    <a:lnTo>
                      <a:pt x="838" y="151"/>
                    </a:lnTo>
                    <a:lnTo>
                      <a:pt x="894" y="225"/>
                    </a:lnTo>
                    <a:lnTo>
                      <a:pt x="950" y="308"/>
                    </a:lnTo>
                    <a:lnTo>
                      <a:pt x="1006" y="399"/>
                    </a:lnTo>
                    <a:lnTo>
                      <a:pt x="1062" y="495"/>
                    </a:lnTo>
                    <a:lnTo>
                      <a:pt x="1118" y="593"/>
                    </a:lnTo>
                    <a:lnTo>
                      <a:pt x="1174" y="691"/>
                    </a:lnTo>
                    <a:lnTo>
                      <a:pt x="1229" y="787"/>
                    </a:lnTo>
                    <a:lnTo>
                      <a:pt x="1285" y="878"/>
                    </a:lnTo>
                    <a:lnTo>
                      <a:pt x="1341" y="961"/>
                    </a:lnTo>
                    <a:lnTo>
                      <a:pt x="1397" y="1035"/>
                    </a:lnTo>
                    <a:lnTo>
                      <a:pt x="1453" y="1096"/>
                    </a:lnTo>
                    <a:lnTo>
                      <a:pt x="1509" y="1143"/>
                    </a:lnTo>
                    <a:lnTo>
                      <a:pt x="1565" y="1173"/>
                    </a:lnTo>
                    <a:lnTo>
                      <a:pt x="1620" y="1186"/>
                    </a:lnTo>
                    <a:lnTo>
                      <a:pt x="1676" y="1181"/>
                    </a:lnTo>
                    <a:lnTo>
                      <a:pt x="1732" y="1159"/>
                    </a:lnTo>
                    <a:lnTo>
                      <a:pt x="1788" y="1121"/>
                    </a:lnTo>
                    <a:lnTo>
                      <a:pt x="1844" y="1068"/>
                    </a:lnTo>
                    <a:lnTo>
                      <a:pt x="1900" y="1005"/>
                    </a:lnTo>
                    <a:lnTo>
                      <a:pt x="1956" y="934"/>
                    </a:lnTo>
                    <a:lnTo>
                      <a:pt x="2012" y="859"/>
                    </a:lnTo>
                    <a:lnTo>
                      <a:pt x="2067" y="785"/>
                    </a:lnTo>
                    <a:lnTo>
                      <a:pt x="2123" y="714"/>
                    </a:lnTo>
                    <a:lnTo>
                      <a:pt x="2179" y="649"/>
                    </a:lnTo>
                    <a:lnTo>
                      <a:pt x="2235" y="593"/>
                    </a:lnTo>
                  </a:path>
                </a:pathLst>
              </a:custGeom>
              <a:grpFill/>
              <a:ln w="19050" cap="flat">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90" name="Freeform 92">
                <a:extLst>
                  <a:ext uri="{FF2B5EF4-FFF2-40B4-BE49-F238E27FC236}">
                    <a16:creationId xmlns:a16="http://schemas.microsoft.com/office/drawing/2014/main" id="{BF5CE995-DFD7-A8D4-640D-0E44ECADB66E}"/>
                  </a:ext>
                </a:extLst>
              </p:cNvPr>
              <p:cNvSpPr>
                <a:spLocks/>
              </p:cNvSpPr>
              <p:nvPr/>
            </p:nvSpPr>
            <p:spPr bwMode="auto">
              <a:xfrm>
                <a:off x="3254" y="1494"/>
                <a:ext cx="2235" cy="1176"/>
              </a:xfrm>
              <a:custGeom>
                <a:avLst/>
                <a:gdLst>
                  <a:gd name="T0" fmla="*/ 0 w 2235"/>
                  <a:gd name="T1" fmla="*/ 588 h 1176"/>
                  <a:gd name="T2" fmla="*/ 56 w 2235"/>
                  <a:gd name="T3" fmla="*/ 500 h 1176"/>
                  <a:gd name="T4" fmla="*/ 112 w 2235"/>
                  <a:gd name="T5" fmla="*/ 413 h 1176"/>
                  <a:gd name="T6" fmla="*/ 168 w 2235"/>
                  <a:gd name="T7" fmla="*/ 330 h 1176"/>
                  <a:gd name="T8" fmla="*/ 224 w 2235"/>
                  <a:gd name="T9" fmla="*/ 252 h 1176"/>
                  <a:gd name="T10" fmla="*/ 280 w 2235"/>
                  <a:gd name="T11" fmla="*/ 182 h 1176"/>
                  <a:gd name="T12" fmla="*/ 336 w 2235"/>
                  <a:gd name="T13" fmla="*/ 121 h 1176"/>
                  <a:gd name="T14" fmla="*/ 391 w 2235"/>
                  <a:gd name="T15" fmla="*/ 71 h 1176"/>
                  <a:gd name="T16" fmla="*/ 447 w 2235"/>
                  <a:gd name="T17" fmla="*/ 34 h 1176"/>
                  <a:gd name="T18" fmla="*/ 503 w 2235"/>
                  <a:gd name="T19" fmla="*/ 10 h 1176"/>
                  <a:gd name="T20" fmla="*/ 559 w 2235"/>
                  <a:gd name="T21" fmla="*/ 0 h 1176"/>
                  <a:gd name="T22" fmla="*/ 615 w 2235"/>
                  <a:gd name="T23" fmla="*/ 4 h 1176"/>
                  <a:gd name="T24" fmla="*/ 671 w 2235"/>
                  <a:gd name="T25" fmla="*/ 24 h 1176"/>
                  <a:gd name="T26" fmla="*/ 727 w 2235"/>
                  <a:gd name="T27" fmla="*/ 57 h 1176"/>
                  <a:gd name="T28" fmla="*/ 782 w 2235"/>
                  <a:gd name="T29" fmla="*/ 105 h 1176"/>
                  <a:gd name="T30" fmla="*/ 838 w 2235"/>
                  <a:gd name="T31" fmla="*/ 164 h 1176"/>
                  <a:gd name="T32" fmla="*/ 894 w 2235"/>
                  <a:gd name="T33" fmla="*/ 235 h 1176"/>
                  <a:gd name="T34" fmla="*/ 950 w 2235"/>
                  <a:gd name="T35" fmla="*/ 315 h 1176"/>
                  <a:gd name="T36" fmla="*/ 1006 w 2235"/>
                  <a:gd name="T37" fmla="*/ 402 h 1176"/>
                  <a:gd name="T38" fmla="*/ 1062 w 2235"/>
                  <a:gd name="T39" fmla="*/ 494 h 1176"/>
                  <a:gd name="T40" fmla="*/ 1118 w 2235"/>
                  <a:gd name="T41" fmla="*/ 588 h 1176"/>
                  <a:gd name="T42" fmla="*/ 1174 w 2235"/>
                  <a:gd name="T43" fmla="*/ 682 h 1176"/>
                  <a:gd name="T44" fmla="*/ 1229 w 2235"/>
                  <a:gd name="T45" fmla="*/ 774 h 1176"/>
                  <a:gd name="T46" fmla="*/ 1285 w 2235"/>
                  <a:gd name="T47" fmla="*/ 861 h 1176"/>
                  <a:gd name="T48" fmla="*/ 1341 w 2235"/>
                  <a:gd name="T49" fmla="*/ 941 h 1176"/>
                  <a:gd name="T50" fmla="*/ 1397 w 2235"/>
                  <a:gd name="T51" fmla="*/ 1012 h 1176"/>
                  <a:gd name="T52" fmla="*/ 1453 w 2235"/>
                  <a:gd name="T53" fmla="*/ 1072 h 1176"/>
                  <a:gd name="T54" fmla="*/ 1509 w 2235"/>
                  <a:gd name="T55" fmla="*/ 1119 h 1176"/>
                  <a:gd name="T56" fmla="*/ 1565 w 2235"/>
                  <a:gd name="T57" fmla="*/ 1152 h 1176"/>
                  <a:gd name="T58" fmla="*/ 1620 w 2235"/>
                  <a:gd name="T59" fmla="*/ 1172 h 1176"/>
                  <a:gd name="T60" fmla="*/ 1676 w 2235"/>
                  <a:gd name="T61" fmla="*/ 1176 h 1176"/>
                  <a:gd name="T62" fmla="*/ 1732 w 2235"/>
                  <a:gd name="T63" fmla="*/ 1167 h 1176"/>
                  <a:gd name="T64" fmla="*/ 1788 w 2235"/>
                  <a:gd name="T65" fmla="*/ 1142 h 1176"/>
                  <a:gd name="T66" fmla="*/ 1844 w 2235"/>
                  <a:gd name="T67" fmla="*/ 1105 h 1176"/>
                  <a:gd name="T68" fmla="*/ 1900 w 2235"/>
                  <a:gd name="T69" fmla="*/ 1055 h 1176"/>
                  <a:gd name="T70" fmla="*/ 1956 w 2235"/>
                  <a:gd name="T71" fmla="*/ 994 h 1176"/>
                  <a:gd name="T72" fmla="*/ 2012 w 2235"/>
                  <a:gd name="T73" fmla="*/ 924 h 1176"/>
                  <a:gd name="T74" fmla="*/ 2067 w 2235"/>
                  <a:gd name="T75" fmla="*/ 847 h 1176"/>
                  <a:gd name="T76" fmla="*/ 2123 w 2235"/>
                  <a:gd name="T77" fmla="*/ 763 h 1176"/>
                  <a:gd name="T78" fmla="*/ 2179 w 2235"/>
                  <a:gd name="T79" fmla="*/ 677 h 1176"/>
                  <a:gd name="T80" fmla="*/ 2235 w 2235"/>
                  <a:gd name="T81" fmla="*/ 588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5" h="1176">
                    <a:moveTo>
                      <a:pt x="0" y="588"/>
                    </a:moveTo>
                    <a:lnTo>
                      <a:pt x="56" y="500"/>
                    </a:lnTo>
                    <a:lnTo>
                      <a:pt x="112" y="413"/>
                    </a:lnTo>
                    <a:lnTo>
                      <a:pt x="168" y="330"/>
                    </a:lnTo>
                    <a:lnTo>
                      <a:pt x="224" y="252"/>
                    </a:lnTo>
                    <a:lnTo>
                      <a:pt x="280" y="182"/>
                    </a:lnTo>
                    <a:lnTo>
                      <a:pt x="336" y="121"/>
                    </a:lnTo>
                    <a:lnTo>
                      <a:pt x="391" y="71"/>
                    </a:lnTo>
                    <a:lnTo>
                      <a:pt x="447" y="34"/>
                    </a:lnTo>
                    <a:lnTo>
                      <a:pt x="503" y="10"/>
                    </a:lnTo>
                    <a:lnTo>
                      <a:pt x="559" y="0"/>
                    </a:lnTo>
                    <a:lnTo>
                      <a:pt x="615" y="4"/>
                    </a:lnTo>
                    <a:lnTo>
                      <a:pt x="671" y="24"/>
                    </a:lnTo>
                    <a:lnTo>
                      <a:pt x="727" y="57"/>
                    </a:lnTo>
                    <a:lnTo>
                      <a:pt x="782" y="105"/>
                    </a:lnTo>
                    <a:lnTo>
                      <a:pt x="838" y="164"/>
                    </a:lnTo>
                    <a:lnTo>
                      <a:pt x="894" y="235"/>
                    </a:lnTo>
                    <a:lnTo>
                      <a:pt x="950" y="315"/>
                    </a:lnTo>
                    <a:lnTo>
                      <a:pt x="1006" y="402"/>
                    </a:lnTo>
                    <a:lnTo>
                      <a:pt x="1062" y="494"/>
                    </a:lnTo>
                    <a:lnTo>
                      <a:pt x="1118" y="588"/>
                    </a:lnTo>
                    <a:lnTo>
                      <a:pt x="1174" y="682"/>
                    </a:lnTo>
                    <a:lnTo>
                      <a:pt x="1229" y="774"/>
                    </a:lnTo>
                    <a:lnTo>
                      <a:pt x="1285" y="861"/>
                    </a:lnTo>
                    <a:lnTo>
                      <a:pt x="1341" y="941"/>
                    </a:lnTo>
                    <a:lnTo>
                      <a:pt x="1397" y="1012"/>
                    </a:lnTo>
                    <a:lnTo>
                      <a:pt x="1453" y="1072"/>
                    </a:lnTo>
                    <a:lnTo>
                      <a:pt x="1509" y="1119"/>
                    </a:lnTo>
                    <a:lnTo>
                      <a:pt x="1565" y="1152"/>
                    </a:lnTo>
                    <a:lnTo>
                      <a:pt x="1620" y="1172"/>
                    </a:lnTo>
                    <a:lnTo>
                      <a:pt x="1676" y="1176"/>
                    </a:lnTo>
                    <a:lnTo>
                      <a:pt x="1732" y="1167"/>
                    </a:lnTo>
                    <a:lnTo>
                      <a:pt x="1788" y="1142"/>
                    </a:lnTo>
                    <a:lnTo>
                      <a:pt x="1844" y="1105"/>
                    </a:lnTo>
                    <a:lnTo>
                      <a:pt x="1900" y="1055"/>
                    </a:lnTo>
                    <a:lnTo>
                      <a:pt x="1956" y="994"/>
                    </a:lnTo>
                    <a:lnTo>
                      <a:pt x="2012" y="924"/>
                    </a:lnTo>
                    <a:lnTo>
                      <a:pt x="2067" y="847"/>
                    </a:lnTo>
                    <a:lnTo>
                      <a:pt x="2123" y="763"/>
                    </a:lnTo>
                    <a:lnTo>
                      <a:pt x="2179" y="677"/>
                    </a:lnTo>
                    <a:lnTo>
                      <a:pt x="2235" y="588"/>
                    </a:lnTo>
                  </a:path>
                </a:pathLst>
              </a:custGeom>
              <a:grpFill/>
              <a:ln w="19050"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91" name="Freeform 93">
                <a:extLst>
                  <a:ext uri="{FF2B5EF4-FFF2-40B4-BE49-F238E27FC236}">
                    <a16:creationId xmlns:a16="http://schemas.microsoft.com/office/drawing/2014/main" id="{221F8A25-369A-0066-98D3-FD72E3BAA322}"/>
                  </a:ext>
                </a:extLst>
              </p:cNvPr>
              <p:cNvSpPr>
                <a:spLocks/>
              </p:cNvSpPr>
              <p:nvPr/>
            </p:nvSpPr>
            <p:spPr bwMode="auto">
              <a:xfrm>
                <a:off x="3254" y="1487"/>
                <a:ext cx="2235" cy="1190"/>
              </a:xfrm>
              <a:custGeom>
                <a:avLst/>
                <a:gdLst>
                  <a:gd name="T0" fmla="*/ 0 w 2235"/>
                  <a:gd name="T1" fmla="*/ 595 h 1190"/>
                  <a:gd name="T2" fmla="*/ 56 w 2235"/>
                  <a:gd name="T3" fmla="*/ 470 h 1190"/>
                  <a:gd name="T4" fmla="*/ 112 w 2235"/>
                  <a:gd name="T5" fmla="*/ 360 h 1190"/>
                  <a:gd name="T6" fmla="*/ 168 w 2235"/>
                  <a:gd name="T7" fmla="*/ 264 h 1190"/>
                  <a:gd name="T8" fmla="*/ 224 w 2235"/>
                  <a:gd name="T9" fmla="*/ 183 h 1190"/>
                  <a:gd name="T10" fmla="*/ 280 w 2235"/>
                  <a:gd name="T11" fmla="*/ 117 h 1190"/>
                  <a:gd name="T12" fmla="*/ 336 w 2235"/>
                  <a:gd name="T13" fmla="*/ 65 h 1190"/>
                  <a:gd name="T14" fmla="*/ 391 w 2235"/>
                  <a:gd name="T15" fmla="*/ 29 h 1190"/>
                  <a:gd name="T16" fmla="*/ 447 w 2235"/>
                  <a:gd name="T17" fmla="*/ 8 h 1190"/>
                  <a:gd name="T18" fmla="*/ 503 w 2235"/>
                  <a:gd name="T19" fmla="*/ 0 h 1190"/>
                  <a:gd name="T20" fmla="*/ 559 w 2235"/>
                  <a:gd name="T21" fmla="*/ 7 h 1190"/>
                  <a:gd name="T22" fmla="*/ 615 w 2235"/>
                  <a:gd name="T23" fmla="*/ 26 h 1190"/>
                  <a:gd name="T24" fmla="*/ 671 w 2235"/>
                  <a:gd name="T25" fmla="*/ 57 h 1190"/>
                  <a:gd name="T26" fmla="*/ 727 w 2235"/>
                  <a:gd name="T27" fmla="*/ 99 h 1190"/>
                  <a:gd name="T28" fmla="*/ 782 w 2235"/>
                  <a:gd name="T29" fmla="*/ 150 h 1190"/>
                  <a:gd name="T30" fmla="*/ 838 w 2235"/>
                  <a:gd name="T31" fmla="*/ 211 h 1190"/>
                  <a:gd name="T32" fmla="*/ 894 w 2235"/>
                  <a:gd name="T33" fmla="*/ 279 h 1190"/>
                  <a:gd name="T34" fmla="*/ 950 w 2235"/>
                  <a:gd name="T35" fmla="*/ 352 h 1190"/>
                  <a:gd name="T36" fmla="*/ 1006 w 2235"/>
                  <a:gd name="T37" fmla="*/ 431 h 1190"/>
                  <a:gd name="T38" fmla="*/ 1062 w 2235"/>
                  <a:gd name="T39" fmla="*/ 512 h 1190"/>
                  <a:gd name="T40" fmla="*/ 1118 w 2235"/>
                  <a:gd name="T41" fmla="*/ 595 h 1190"/>
                  <a:gd name="T42" fmla="*/ 1174 w 2235"/>
                  <a:gd name="T43" fmla="*/ 678 h 1190"/>
                  <a:gd name="T44" fmla="*/ 1229 w 2235"/>
                  <a:gd name="T45" fmla="*/ 759 h 1190"/>
                  <a:gd name="T46" fmla="*/ 1285 w 2235"/>
                  <a:gd name="T47" fmla="*/ 838 h 1190"/>
                  <a:gd name="T48" fmla="*/ 1341 w 2235"/>
                  <a:gd name="T49" fmla="*/ 912 h 1190"/>
                  <a:gd name="T50" fmla="*/ 1397 w 2235"/>
                  <a:gd name="T51" fmla="*/ 979 h 1190"/>
                  <a:gd name="T52" fmla="*/ 1453 w 2235"/>
                  <a:gd name="T53" fmla="*/ 1040 h 1190"/>
                  <a:gd name="T54" fmla="*/ 1509 w 2235"/>
                  <a:gd name="T55" fmla="*/ 1092 h 1190"/>
                  <a:gd name="T56" fmla="*/ 1565 w 2235"/>
                  <a:gd name="T57" fmla="*/ 1133 h 1190"/>
                  <a:gd name="T58" fmla="*/ 1620 w 2235"/>
                  <a:gd name="T59" fmla="*/ 1164 h 1190"/>
                  <a:gd name="T60" fmla="*/ 1676 w 2235"/>
                  <a:gd name="T61" fmla="*/ 1183 h 1190"/>
                  <a:gd name="T62" fmla="*/ 1732 w 2235"/>
                  <a:gd name="T63" fmla="*/ 1190 h 1190"/>
                  <a:gd name="T64" fmla="*/ 1788 w 2235"/>
                  <a:gd name="T65" fmla="*/ 1182 h 1190"/>
                  <a:gd name="T66" fmla="*/ 1844 w 2235"/>
                  <a:gd name="T67" fmla="*/ 1161 h 1190"/>
                  <a:gd name="T68" fmla="*/ 1900 w 2235"/>
                  <a:gd name="T69" fmla="*/ 1124 h 1190"/>
                  <a:gd name="T70" fmla="*/ 1956 w 2235"/>
                  <a:gd name="T71" fmla="*/ 1074 h 1190"/>
                  <a:gd name="T72" fmla="*/ 2012 w 2235"/>
                  <a:gd name="T73" fmla="*/ 1007 h 1190"/>
                  <a:gd name="T74" fmla="*/ 2067 w 2235"/>
                  <a:gd name="T75" fmla="*/ 926 h 1190"/>
                  <a:gd name="T76" fmla="*/ 2123 w 2235"/>
                  <a:gd name="T77" fmla="*/ 830 h 1190"/>
                  <a:gd name="T78" fmla="*/ 2179 w 2235"/>
                  <a:gd name="T79" fmla="*/ 720 h 1190"/>
                  <a:gd name="T80" fmla="*/ 2235 w 2235"/>
                  <a:gd name="T81" fmla="*/ 595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5" h="1190">
                    <a:moveTo>
                      <a:pt x="0" y="595"/>
                    </a:moveTo>
                    <a:lnTo>
                      <a:pt x="56" y="470"/>
                    </a:lnTo>
                    <a:lnTo>
                      <a:pt x="112" y="360"/>
                    </a:lnTo>
                    <a:lnTo>
                      <a:pt x="168" y="264"/>
                    </a:lnTo>
                    <a:lnTo>
                      <a:pt x="224" y="183"/>
                    </a:lnTo>
                    <a:lnTo>
                      <a:pt x="280" y="117"/>
                    </a:lnTo>
                    <a:lnTo>
                      <a:pt x="336" y="65"/>
                    </a:lnTo>
                    <a:lnTo>
                      <a:pt x="391" y="29"/>
                    </a:lnTo>
                    <a:lnTo>
                      <a:pt x="447" y="8"/>
                    </a:lnTo>
                    <a:lnTo>
                      <a:pt x="503" y="0"/>
                    </a:lnTo>
                    <a:lnTo>
                      <a:pt x="559" y="7"/>
                    </a:lnTo>
                    <a:lnTo>
                      <a:pt x="615" y="26"/>
                    </a:lnTo>
                    <a:lnTo>
                      <a:pt x="671" y="57"/>
                    </a:lnTo>
                    <a:lnTo>
                      <a:pt x="727" y="99"/>
                    </a:lnTo>
                    <a:lnTo>
                      <a:pt x="782" y="150"/>
                    </a:lnTo>
                    <a:lnTo>
                      <a:pt x="838" y="211"/>
                    </a:lnTo>
                    <a:lnTo>
                      <a:pt x="894" y="279"/>
                    </a:lnTo>
                    <a:lnTo>
                      <a:pt x="950" y="352"/>
                    </a:lnTo>
                    <a:lnTo>
                      <a:pt x="1006" y="431"/>
                    </a:lnTo>
                    <a:lnTo>
                      <a:pt x="1062" y="512"/>
                    </a:lnTo>
                    <a:lnTo>
                      <a:pt x="1118" y="595"/>
                    </a:lnTo>
                    <a:lnTo>
                      <a:pt x="1174" y="678"/>
                    </a:lnTo>
                    <a:lnTo>
                      <a:pt x="1229" y="759"/>
                    </a:lnTo>
                    <a:lnTo>
                      <a:pt x="1285" y="838"/>
                    </a:lnTo>
                    <a:lnTo>
                      <a:pt x="1341" y="912"/>
                    </a:lnTo>
                    <a:lnTo>
                      <a:pt x="1397" y="979"/>
                    </a:lnTo>
                    <a:lnTo>
                      <a:pt x="1453" y="1040"/>
                    </a:lnTo>
                    <a:lnTo>
                      <a:pt x="1509" y="1092"/>
                    </a:lnTo>
                    <a:lnTo>
                      <a:pt x="1565" y="1133"/>
                    </a:lnTo>
                    <a:lnTo>
                      <a:pt x="1620" y="1164"/>
                    </a:lnTo>
                    <a:lnTo>
                      <a:pt x="1676" y="1183"/>
                    </a:lnTo>
                    <a:lnTo>
                      <a:pt x="1732" y="1190"/>
                    </a:lnTo>
                    <a:lnTo>
                      <a:pt x="1788" y="1182"/>
                    </a:lnTo>
                    <a:lnTo>
                      <a:pt x="1844" y="1161"/>
                    </a:lnTo>
                    <a:lnTo>
                      <a:pt x="1900" y="1124"/>
                    </a:lnTo>
                    <a:lnTo>
                      <a:pt x="1956" y="1074"/>
                    </a:lnTo>
                    <a:lnTo>
                      <a:pt x="2012" y="1007"/>
                    </a:lnTo>
                    <a:lnTo>
                      <a:pt x="2067" y="926"/>
                    </a:lnTo>
                    <a:lnTo>
                      <a:pt x="2123" y="830"/>
                    </a:lnTo>
                    <a:lnTo>
                      <a:pt x="2179" y="720"/>
                    </a:lnTo>
                    <a:lnTo>
                      <a:pt x="2235" y="595"/>
                    </a:lnTo>
                  </a:path>
                </a:pathLst>
              </a:custGeom>
              <a:grpFill/>
              <a:ln w="19050" cap="flat">
                <a:solidFill>
                  <a:srgbClr val="0000FF"/>
                </a:solidFill>
                <a:prstDash val="lgDashDot"/>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92" name="Freeform 94">
                <a:extLst>
                  <a:ext uri="{FF2B5EF4-FFF2-40B4-BE49-F238E27FC236}">
                    <a16:creationId xmlns:a16="http://schemas.microsoft.com/office/drawing/2014/main" id="{8F61FC37-FA7B-353E-14DF-AE41CAEB0EC5}"/>
                  </a:ext>
                </a:extLst>
              </p:cNvPr>
              <p:cNvSpPr>
                <a:spLocks noEditPoints="1"/>
              </p:cNvSpPr>
              <p:nvPr/>
            </p:nvSpPr>
            <p:spPr bwMode="auto">
              <a:xfrm>
                <a:off x="3234" y="2061"/>
                <a:ext cx="41" cy="42"/>
              </a:xfrm>
              <a:custGeom>
                <a:avLst/>
                <a:gdLst>
                  <a:gd name="T0" fmla="*/ 20 w 41"/>
                  <a:gd name="T1" fmla="*/ 0 h 42"/>
                  <a:gd name="T2" fmla="*/ 20 w 41"/>
                  <a:gd name="T3" fmla="*/ 42 h 42"/>
                  <a:gd name="T4" fmla="*/ 0 w 41"/>
                  <a:gd name="T5" fmla="*/ 21 h 42"/>
                  <a:gd name="T6" fmla="*/ 41 w 41"/>
                  <a:gd name="T7" fmla="*/ 21 h 42"/>
                  <a:gd name="T8" fmla="*/ 6 w 41"/>
                  <a:gd name="T9" fmla="*/ 7 h 42"/>
                  <a:gd name="T10" fmla="*/ 35 w 41"/>
                  <a:gd name="T11" fmla="*/ 36 h 42"/>
                  <a:gd name="T12" fmla="*/ 6 w 41"/>
                  <a:gd name="T13" fmla="*/ 36 h 42"/>
                  <a:gd name="T14" fmla="*/ 35 w 41"/>
                  <a:gd name="T15" fmla="*/ 7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0" y="0"/>
                    </a:moveTo>
                    <a:lnTo>
                      <a:pt x="20" y="42"/>
                    </a:lnTo>
                    <a:moveTo>
                      <a:pt x="0" y="21"/>
                    </a:moveTo>
                    <a:lnTo>
                      <a:pt x="41" y="21"/>
                    </a:lnTo>
                    <a:moveTo>
                      <a:pt x="6" y="7"/>
                    </a:moveTo>
                    <a:lnTo>
                      <a:pt x="35" y="36"/>
                    </a:lnTo>
                    <a:moveTo>
                      <a:pt x="6" y="36"/>
                    </a:moveTo>
                    <a:lnTo>
                      <a:pt x="35" y="7"/>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93" name="Freeform 95">
                <a:extLst>
                  <a:ext uri="{FF2B5EF4-FFF2-40B4-BE49-F238E27FC236}">
                    <a16:creationId xmlns:a16="http://schemas.microsoft.com/office/drawing/2014/main" id="{D8647BB4-B593-7ADA-1220-1E5ECABCAF4F}"/>
                  </a:ext>
                </a:extLst>
              </p:cNvPr>
              <p:cNvSpPr>
                <a:spLocks noEditPoints="1"/>
              </p:cNvSpPr>
              <p:nvPr/>
            </p:nvSpPr>
            <p:spPr bwMode="auto">
              <a:xfrm>
                <a:off x="3290" y="1970"/>
                <a:ext cx="41" cy="41"/>
              </a:xfrm>
              <a:custGeom>
                <a:avLst/>
                <a:gdLst>
                  <a:gd name="T0" fmla="*/ 20 w 41"/>
                  <a:gd name="T1" fmla="*/ 0 h 41"/>
                  <a:gd name="T2" fmla="*/ 20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94" name="Freeform 96">
                <a:extLst>
                  <a:ext uri="{FF2B5EF4-FFF2-40B4-BE49-F238E27FC236}">
                    <a16:creationId xmlns:a16="http://schemas.microsoft.com/office/drawing/2014/main" id="{DDC0A5CA-F0D7-F073-EC31-8B224122C8D0}"/>
                  </a:ext>
                </a:extLst>
              </p:cNvPr>
              <p:cNvSpPr>
                <a:spLocks noEditPoints="1"/>
              </p:cNvSpPr>
              <p:nvPr/>
            </p:nvSpPr>
            <p:spPr bwMode="auto">
              <a:xfrm>
                <a:off x="3345" y="1880"/>
                <a:ext cx="42" cy="41"/>
              </a:xfrm>
              <a:custGeom>
                <a:avLst/>
                <a:gdLst>
                  <a:gd name="T0" fmla="*/ 21 w 42"/>
                  <a:gd name="T1" fmla="*/ 0 h 41"/>
                  <a:gd name="T2" fmla="*/ 21 w 42"/>
                  <a:gd name="T3" fmla="*/ 41 h 41"/>
                  <a:gd name="T4" fmla="*/ 0 w 42"/>
                  <a:gd name="T5" fmla="*/ 20 h 41"/>
                  <a:gd name="T6" fmla="*/ 42 w 42"/>
                  <a:gd name="T7" fmla="*/ 20 h 41"/>
                  <a:gd name="T8" fmla="*/ 6 w 42"/>
                  <a:gd name="T9" fmla="*/ 6 h 41"/>
                  <a:gd name="T10" fmla="*/ 36 w 42"/>
                  <a:gd name="T11" fmla="*/ 35 h 41"/>
                  <a:gd name="T12" fmla="*/ 6 w 42"/>
                  <a:gd name="T13" fmla="*/ 35 h 41"/>
                  <a:gd name="T14" fmla="*/ 36 w 42"/>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21" y="0"/>
                    </a:moveTo>
                    <a:lnTo>
                      <a:pt x="21" y="41"/>
                    </a:lnTo>
                    <a:moveTo>
                      <a:pt x="0" y="20"/>
                    </a:moveTo>
                    <a:lnTo>
                      <a:pt x="42" y="20"/>
                    </a:lnTo>
                    <a:moveTo>
                      <a:pt x="6" y="6"/>
                    </a:moveTo>
                    <a:lnTo>
                      <a:pt x="36" y="35"/>
                    </a:lnTo>
                    <a:moveTo>
                      <a:pt x="6" y="35"/>
                    </a:moveTo>
                    <a:lnTo>
                      <a:pt x="36"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95" name="Freeform 97">
                <a:extLst>
                  <a:ext uri="{FF2B5EF4-FFF2-40B4-BE49-F238E27FC236}">
                    <a16:creationId xmlns:a16="http://schemas.microsoft.com/office/drawing/2014/main" id="{0D1A91B8-C6D3-440B-B203-2855EDAD49EF}"/>
                  </a:ext>
                </a:extLst>
              </p:cNvPr>
              <p:cNvSpPr>
                <a:spLocks noEditPoints="1"/>
              </p:cNvSpPr>
              <p:nvPr/>
            </p:nvSpPr>
            <p:spPr bwMode="auto">
              <a:xfrm>
                <a:off x="3401" y="1794"/>
                <a:ext cx="42" cy="42"/>
              </a:xfrm>
              <a:custGeom>
                <a:avLst/>
                <a:gdLst>
                  <a:gd name="T0" fmla="*/ 21 w 42"/>
                  <a:gd name="T1" fmla="*/ 0 h 42"/>
                  <a:gd name="T2" fmla="*/ 21 w 42"/>
                  <a:gd name="T3" fmla="*/ 42 h 42"/>
                  <a:gd name="T4" fmla="*/ 0 w 42"/>
                  <a:gd name="T5" fmla="*/ 21 h 42"/>
                  <a:gd name="T6" fmla="*/ 42 w 42"/>
                  <a:gd name="T7" fmla="*/ 21 h 42"/>
                  <a:gd name="T8" fmla="*/ 6 w 42"/>
                  <a:gd name="T9" fmla="*/ 6 h 42"/>
                  <a:gd name="T10" fmla="*/ 36 w 42"/>
                  <a:gd name="T11" fmla="*/ 36 h 42"/>
                  <a:gd name="T12" fmla="*/ 6 w 42"/>
                  <a:gd name="T13" fmla="*/ 36 h 42"/>
                  <a:gd name="T14" fmla="*/ 36 w 42"/>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21" y="0"/>
                    </a:moveTo>
                    <a:lnTo>
                      <a:pt x="21" y="42"/>
                    </a:lnTo>
                    <a:moveTo>
                      <a:pt x="0" y="21"/>
                    </a:moveTo>
                    <a:lnTo>
                      <a:pt x="42" y="21"/>
                    </a:lnTo>
                    <a:moveTo>
                      <a:pt x="6" y="6"/>
                    </a:moveTo>
                    <a:lnTo>
                      <a:pt x="36" y="36"/>
                    </a:lnTo>
                    <a:moveTo>
                      <a:pt x="6" y="36"/>
                    </a:moveTo>
                    <a:lnTo>
                      <a:pt x="36"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96" name="Freeform 98">
                <a:extLst>
                  <a:ext uri="{FF2B5EF4-FFF2-40B4-BE49-F238E27FC236}">
                    <a16:creationId xmlns:a16="http://schemas.microsoft.com/office/drawing/2014/main" id="{851E244D-EF47-D643-3817-1D2B84DF5E46}"/>
                  </a:ext>
                </a:extLst>
              </p:cNvPr>
              <p:cNvSpPr>
                <a:spLocks noEditPoints="1"/>
              </p:cNvSpPr>
              <p:nvPr/>
            </p:nvSpPr>
            <p:spPr bwMode="auto">
              <a:xfrm>
                <a:off x="3457" y="1716"/>
                <a:ext cx="41" cy="41"/>
              </a:xfrm>
              <a:custGeom>
                <a:avLst/>
                <a:gdLst>
                  <a:gd name="T0" fmla="*/ 21 w 41"/>
                  <a:gd name="T1" fmla="*/ 0 h 41"/>
                  <a:gd name="T2" fmla="*/ 21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0"/>
                    </a:moveTo>
                    <a:lnTo>
                      <a:pt x="21"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97" name="Freeform 99">
                <a:extLst>
                  <a:ext uri="{FF2B5EF4-FFF2-40B4-BE49-F238E27FC236}">
                    <a16:creationId xmlns:a16="http://schemas.microsoft.com/office/drawing/2014/main" id="{AED491FB-EE12-491A-34FA-55115E8904F2}"/>
                  </a:ext>
                </a:extLst>
              </p:cNvPr>
              <p:cNvSpPr>
                <a:spLocks noEditPoints="1"/>
              </p:cNvSpPr>
              <p:nvPr/>
            </p:nvSpPr>
            <p:spPr bwMode="auto">
              <a:xfrm>
                <a:off x="3513" y="1645"/>
                <a:ext cx="41" cy="42"/>
              </a:xfrm>
              <a:custGeom>
                <a:avLst/>
                <a:gdLst>
                  <a:gd name="T0" fmla="*/ 21 w 41"/>
                  <a:gd name="T1" fmla="*/ 0 h 42"/>
                  <a:gd name="T2" fmla="*/ 21 w 41"/>
                  <a:gd name="T3" fmla="*/ 42 h 42"/>
                  <a:gd name="T4" fmla="*/ 0 w 41"/>
                  <a:gd name="T5" fmla="*/ 21 h 42"/>
                  <a:gd name="T6" fmla="*/ 41 w 41"/>
                  <a:gd name="T7" fmla="*/ 21 h 42"/>
                  <a:gd name="T8" fmla="*/ 6 w 41"/>
                  <a:gd name="T9" fmla="*/ 6 h 42"/>
                  <a:gd name="T10" fmla="*/ 35 w 41"/>
                  <a:gd name="T11" fmla="*/ 36 h 42"/>
                  <a:gd name="T12" fmla="*/ 6 w 41"/>
                  <a:gd name="T13" fmla="*/ 36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1" y="0"/>
                    </a:moveTo>
                    <a:lnTo>
                      <a:pt x="21" y="42"/>
                    </a:lnTo>
                    <a:moveTo>
                      <a:pt x="0" y="21"/>
                    </a:moveTo>
                    <a:lnTo>
                      <a:pt x="41" y="21"/>
                    </a:lnTo>
                    <a:moveTo>
                      <a:pt x="6" y="6"/>
                    </a:moveTo>
                    <a:lnTo>
                      <a:pt x="35" y="36"/>
                    </a:lnTo>
                    <a:moveTo>
                      <a:pt x="6" y="36"/>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98" name="Freeform 100">
                <a:extLst>
                  <a:ext uri="{FF2B5EF4-FFF2-40B4-BE49-F238E27FC236}">
                    <a16:creationId xmlns:a16="http://schemas.microsoft.com/office/drawing/2014/main" id="{DA390160-FDF6-0F6E-5C55-5F71CA150A6F}"/>
                  </a:ext>
                </a:extLst>
              </p:cNvPr>
              <p:cNvSpPr>
                <a:spLocks noEditPoints="1"/>
              </p:cNvSpPr>
              <p:nvPr/>
            </p:nvSpPr>
            <p:spPr bwMode="auto">
              <a:xfrm>
                <a:off x="3569" y="1586"/>
                <a:ext cx="41" cy="41"/>
              </a:xfrm>
              <a:custGeom>
                <a:avLst/>
                <a:gdLst>
                  <a:gd name="T0" fmla="*/ 21 w 41"/>
                  <a:gd name="T1" fmla="*/ 0 h 41"/>
                  <a:gd name="T2" fmla="*/ 21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0"/>
                    </a:moveTo>
                    <a:lnTo>
                      <a:pt x="21"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99" name="Freeform 101">
                <a:extLst>
                  <a:ext uri="{FF2B5EF4-FFF2-40B4-BE49-F238E27FC236}">
                    <a16:creationId xmlns:a16="http://schemas.microsoft.com/office/drawing/2014/main" id="{10E8D4C0-9F5E-B659-749E-E786D3263FF5}"/>
                  </a:ext>
                </a:extLst>
              </p:cNvPr>
              <p:cNvSpPr>
                <a:spLocks noEditPoints="1"/>
              </p:cNvSpPr>
              <p:nvPr/>
            </p:nvSpPr>
            <p:spPr bwMode="auto">
              <a:xfrm>
                <a:off x="3625" y="1537"/>
                <a:ext cx="41" cy="41"/>
              </a:xfrm>
              <a:custGeom>
                <a:avLst/>
                <a:gdLst>
                  <a:gd name="T0" fmla="*/ 20 w 41"/>
                  <a:gd name="T1" fmla="*/ 0 h 41"/>
                  <a:gd name="T2" fmla="*/ 20 w 41"/>
                  <a:gd name="T3" fmla="*/ 41 h 41"/>
                  <a:gd name="T4" fmla="*/ 0 w 41"/>
                  <a:gd name="T5" fmla="*/ 21 h 41"/>
                  <a:gd name="T6" fmla="*/ 41 w 41"/>
                  <a:gd name="T7" fmla="*/ 21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1"/>
                    </a:moveTo>
                    <a:lnTo>
                      <a:pt x="41" y="21"/>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0" name="Freeform 102">
                <a:extLst>
                  <a:ext uri="{FF2B5EF4-FFF2-40B4-BE49-F238E27FC236}">
                    <a16:creationId xmlns:a16="http://schemas.microsoft.com/office/drawing/2014/main" id="{868CF2DB-2F3D-C412-50C5-AD81B1ECBF51}"/>
                  </a:ext>
                </a:extLst>
              </p:cNvPr>
              <p:cNvSpPr>
                <a:spLocks noEditPoints="1"/>
              </p:cNvSpPr>
              <p:nvPr/>
            </p:nvSpPr>
            <p:spPr bwMode="auto">
              <a:xfrm>
                <a:off x="3681" y="1502"/>
                <a:ext cx="41" cy="41"/>
              </a:xfrm>
              <a:custGeom>
                <a:avLst/>
                <a:gdLst>
                  <a:gd name="T0" fmla="*/ 20 w 41"/>
                  <a:gd name="T1" fmla="*/ 0 h 41"/>
                  <a:gd name="T2" fmla="*/ 20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1" name="Freeform 103">
                <a:extLst>
                  <a:ext uri="{FF2B5EF4-FFF2-40B4-BE49-F238E27FC236}">
                    <a16:creationId xmlns:a16="http://schemas.microsoft.com/office/drawing/2014/main" id="{71BC4EF7-8A46-E1CC-7420-786BA5FF7559}"/>
                  </a:ext>
                </a:extLst>
              </p:cNvPr>
              <p:cNvSpPr>
                <a:spLocks noEditPoints="1"/>
              </p:cNvSpPr>
              <p:nvPr/>
            </p:nvSpPr>
            <p:spPr bwMode="auto">
              <a:xfrm>
                <a:off x="3737" y="1480"/>
                <a:ext cx="41" cy="42"/>
              </a:xfrm>
              <a:custGeom>
                <a:avLst/>
                <a:gdLst>
                  <a:gd name="T0" fmla="*/ 20 w 41"/>
                  <a:gd name="T1" fmla="*/ 0 h 42"/>
                  <a:gd name="T2" fmla="*/ 20 w 41"/>
                  <a:gd name="T3" fmla="*/ 42 h 42"/>
                  <a:gd name="T4" fmla="*/ 0 w 41"/>
                  <a:gd name="T5" fmla="*/ 21 h 42"/>
                  <a:gd name="T6" fmla="*/ 41 w 41"/>
                  <a:gd name="T7" fmla="*/ 21 h 42"/>
                  <a:gd name="T8" fmla="*/ 6 w 41"/>
                  <a:gd name="T9" fmla="*/ 6 h 42"/>
                  <a:gd name="T10" fmla="*/ 35 w 41"/>
                  <a:gd name="T11" fmla="*/ 36 h 42"/>
                  <a:gd name="T12" fmla="*/ 6 w 41"/>
                  <a:gd name="T13" fmla="*/ 36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0" y="0"/>
                    </a:moveTo>
                    <a:lnTo>
                      <a:pt x="20" y="42"/>
                    </a:lnTo>
                    <a:moveTo>
                      <a:pt x="0" y="21"/>
                    </a:moveTo>
                    <a:lnTo>
                      <a:pt x="41" y="21"/>
                    </a:lnTo>
                    <a:moveTo>
                      <a:pt x="6" y="6"/>
                    </a:moveTo>
                    <a:lnTo>
                      <a:pt x="35" y="36"/>
                    </a:lnTo>
                    <a:moveTo>
                      <a:pt x="6" y="36"/>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2" name="Freeform 104">
                <a:extLst>
                  <a:ext uri="{FF2B5EF4-FFF2-40B4-BE49-F238E27FC236}">
                    <a16:creationId xmlns:a16="http://schemas.microsoft.com/office/drawing/2014/main" id="{0F66CE5A-040F-330E-BBE1-CFB26921318C}"/>
                  </a:ext>
                </a:extLst>
              </p:cNvPr>
              <p:cNvSpPr>
                <a:spLocks noEditPoints="1"/>
              </p:cNvSpPr>
              <p:nvPr/>
            </p:nvSpPr>
            <p:spPr bwMode="auto">
              <a:xfrm>
                <a:off x="3792" y="1473"/>
                <a:ext cx="41" cy="41"/>
              </a:xfrm>
              <a:custGeom>
                <a:avLst/>
                <a:gdLst>
                  <a:gd name="T0" fmla="*/ 21 w 41"/>
                  <a:gd name="T1" fmla="*/ 0 h 41"/>
                  <a:gd name="T2" fmla="*/ 21 w 41"/>
                  <a:gd name="T3" fmla="*/ 41 h 41"/>
                  <a:gd name="T4" fmla="*/ 0 w 41"/>
                  <a:gd name="T5" fmla="*/ 21 h 41"/>
                  <a:gd name="T6" fmla="*/ 41 w 41"/>
                  <a:gd name="T7" fmla="*/ 21 h 41"/>
                  <a:gd name="T8" fmla="*/ 7 w 41"/>
                  <a:gd name="T9" fmla="*/ 6 h 41"/>
                  <a:gd name="T10" fmla="*/ 35 w 41"/>
                  <a:gd name="T11" fmla="*/ 35 h 41"/>
                  <a:gd name="T12" fmla="*/ 7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0"/>
                    </a:moveTo>
                    <a:lnTo>
                      <a:pt x="21" y="41"/>
                    </a:lnTo>
                    <a:moveTo>
                      <a:pt x="0" y="21"/>
                    </a:moveTo>
                    <a:lnTo>
                      <a:pt x="41" y="21"/>
                    </a:lnTo>
                    <a:moveTo>
                      <a:pt x="7" y="6"/>
                    </a:moveTo>
                    <a:lnTo>
                      <a:pt x="35" y="35"/>
                    </a:lnTo>
                    <a:moveTo>
                      <a:pt x="7"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3" name="Freeform 105">
                <a:extLst>
                  <a:ext uri="{FF2B5EF4-FFF2-40B4-BE49-F238E27FC236}">
                    <a16:creationId xmlns:a16="http://schemas.microsoft.com/office/drawing/2014/main" id="{2FFA9BBB-5F84-496D-4814-687DB749BAA0}"/>
                  </a:ext>
                </a:extLst>
              </p:cNvPr>
              <p:cNvSpPr>
                <a:spLocks noEditPoints="1"/>
              </p:cNvSpPr>
              <p:nvPr/>
            </p:nvSpPr>
            <p:spPr bwMode="auto">
              <a:xfrm>
                <a:off x="3848" y="1480"/>
                <a:ext cx="41" cy="42"/>
              </a:xfrm>
              <a:custGeom>
                <a:avLst/>
                <a:gdLst>
                  <a:gd name="T0" fmla="*/ 21 w 41"/>
                  <a:gd name="T1" fmla="*/ 0 h 42"/>
                  <a:gd name="T2" fmla="*/ 21 w 41"/>
                  <a:gd name="T3" fmla="*/ 42 h 42"/>
                  <a:gd name="T4" fmla="*/ 0 w 41"/>
                  <a:gd name="T5" fmla="*/ 21 h 42"/>
                  <a:gd name="T6" fmla="*/ 41 w 41"/>
                  <a:gd name="T7" fmla="*/ 21 h 42"/>
                  <a:gd name="T8" fmla="*/ 6 w 41"/>
                  <a:gd name="T9" fmla="*/ 6 h 42"/>
                  <a:gd name="T10" fmla="*/ 35 w 41"/>
                  <a:gd name="T11" fmla="*/ 36 h 42"/>
                  <a:gd name="T12" fmla="*/ 6 w 41"/>
                  <a:gd name="T13" fmla="*/ 36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1" y="0"/>
                    </a:moveTo>
                    <a:lnTo>
                      <a:pt x="21" y="42"/>
                    </a:lnTo>
                    <a:moveTo>
                      <a:pt x="0" y="21"/>
                    </a:moveTo>
                    <a:lnTo>
                      <a:pt x="41" y="21"/>
                    </a:lnTo>
                    <a:moveTo>
                      <a:pt x="6" y="6"/>
                    </a:moveTo>
                    <a:lnTo>
                      <a:pt x="35" y="36"/>
                    </a:lnTo>
                    <a:moveTo>
                      <a:pt x="6" y="36"/>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4" name="Freeform 106">
                <a:extLst>
                  <a:ext uri="{FF2B5EF4-FFF2-40B4-BE49-F238E27FC236}">
                    <a16:creationId xmlns:a16="http://schemas.microsoft.com/office/drawing/2014/main" id="{98CC5E45-43BF-EABA-5A2A-324DC0994930}"/>
                  </a:ext>
                </a:extLst>
              </p:cNvPr>
              <p:cNvSpPr>
                <a:spLocks noEditPoints="1"/>
              </p:cNvSpPr>
              <p:nvPr/>
            </p:nvSpPr>
            <p:spPr bwMode="auto">
              <a:xfrm>
                <a:off x="3904" y="1502"/>
                <a:ext cx="41" cy="41"/>
              </a:xfrm>
              <a:custGeom>
                <a:avLst/>
                <a:gdLst>
                  <a:gd name="T0" fmla="*/ 21 w 41"/>
                  <a:gd name="T1" fmla="*/ 0 h 41"/>
                  <a:gd name="T2" fmla="*/ 21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0"/>
                    </a:moveTo>
                    <a:lnTo>
                      <a:pt x="21"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5" name="Freeform 107">
                <a:extLst>
                  <a:ext uri="{FF2B5EF4-FFF2-40B4-BE49-F238E27FC236}">
                    <a16:creationId xmlns:a16="http://schemas.microsoft.com/office/drawing/2014/main" id="{5CD230F2-5395-F993-73ED-C543E13D98A7}"/>
                  </a:ext>
                </a:extLst>
              </p:cNvPr>
              <p:cNvSpPr>
                <a:spLocks noEditPoints="1"/>
              </p:cNvSpPr>
              <p:nvPr/>
            </p:nvSpPr>
            <p:spPr bwMode="auto">
              <a:xfrm>
                <a:off x="3960" y="1537"/>
                <a:ext cx="41" cy="41"/>
              </a:xfrm>
              <a:custGeom>
                <a:avLst/>
                <a:gdLst>
                  <a:gd name="T0" fmla="*/ 21 w 41"/>
                  <a:gd name="T1" fmla="*/ 0 h 41"/>
                  <a:gd name="T2" fmla="*/ 21 w 41"/>
                  <a:gd name="T3" fmla="*/ 41 h 41"/>
                  <a:gd name="T4" fmla="*/ 0 w 41"/>
                  <a:gd name="T5" fmla="*/ 21 h 41"/>
                  <a:gd name="T6" fmla="*/ 41 w 41"/>
                  <a:gd name="T7" fmla="*/ 21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0"/>
                    </a:moveTo>
                    <a:lnTo>
                      <a:pt x="21" y="41"/>
                    </a:lnTo>
                    <a:moveTo>
                      <a:pt x="0" y="21"/>
                    </a:moveTo>
                    <a:lnTo>
                      <a:pt x="41" y="21"/>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6" name="Freeform 108">
                <a:extLst>
                  <a:ext uri="{FF2B5EF4-FFF2-40B4-BE49-F238E27FC236}">
                    <a16:creationId xmlns:a16="http://schemas.microsoft.com/office/drawing/2014/main" id="{FD769B93-2C44-05E6-F7C8-3EB87EE1F408}"/>
                  </a:ext>
                </a:extLst>
              </p:cNvPr>
              <p:cNvSpPr>
                <a:spLocks noEditPoints="1"/>
              </p:cNvSpPr>
              <p:nvPr/>
            </p:nvSpPr>
            <p:spPr bwMode="auto">
              <a:xfrm>
                <a:off x="4016" y="1586"/>
                <a:ext cx="41" cy="41"/>
              </a:xfrm>
              <a:custGeom>
                <a:avLst/>
                <a:gdLst>
                  <a:gd name="T0" fmla="*/ 20 w 41"/>
                  <a:gd name="T1" fmla="*/ 0 h 41"/>
                  <a:gd name="T2" fmla="*/ 20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7" name="Freeform 109">
                <a:extLst>
                  <a:ext uri="{FF2B5EF4-FFF2-40B4-BE49-F238E27FC236}">
                    <a16:creationId xmlns:a16="http://schemas.microsoft.com/office/drawing/2014/main" id="{62963615-CD68-9165-3A85-777E1FBB9E08}"/>
                  </a:ext>
                </a:extLst>
              </p:cNvPr>
              <p:cNvSpPr>
                <a:spLocks noEditPoints="1"/>
              </p:cNvSpPr>
              <p:nvPr/>
            </p:nvSpPr>
            <p:spPr bwMode="auto">
              <a:xfrm>
                <a:off x="4072" y="1645"/>
                <a:ext cx="41" cy="42"/>
              </a:xfrm>
              <a:custGeom>
                <a:avLst/>
                <a:gdLst>
                  <a:gd name="T0" fmla="*/ 20 w 41"/>
                  <a:gd name="T1" fmla="*/ 0 h 42"/>
                  <a:gd name="T2" fmla="*/ 20 w 41"/>
                  <a:gd name="T3" fmla="*/ 42 h 42"/>
                  <a:gd name="T4" fmla="*/ 0 w 41"/>
                  <a:gd name="T5" fmla="*/ 21 h 42"/>
                  <a:gd name="T6" fmla="*/ 41 w 41"/>
                  <a:gd name="T7" fmla="*/ 21 h 42"/>
                  <a:gd name="T8" fmla="*/ 6 w 41"/>
                  <a:gd name="T9" fmla="*/ 6 h 42"/>
                  <a:gd name="T10" fmla="*/ 35 w 41"/>
                  <a:gd name="T11" fmla="*/ 36 h 42"/>
                  <a:gd name="T12" fmla="*/ 6 w 41"/>
                  <a:gd name="T13" fmla="*/ 36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0" y="0"/>
                    </a:moveTo>
                    <a:lnTo>
                      <a:pt x="20" y="42"/>
                    </a:lnTo>
                    <a:moveTo>
                      <a:pt x="0" y="21"/>
                    </a:moveTo>
                    <a:lnTo>
                      <a:pt x="41" y="21"/>
                    </a:lnTo>
                    <a:moveTo>
                      <a:pt x="6" y="6"/>
                    </a:moveTo>
                    <a:lnTo>
                      <a:pt x="35" y="36"/>
                    </a:lnTo>
                    <a:moveTo>
                      <a:pt x="6" y="36"/>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8" name="Freeform 110">
                <a:extLst>
                  <a:ext uri="{FF2B5EF4-FFF2-40B4-BE49-F238E27FC236}">
                    <a16:creationId xmlns:a16="http://schemas.microsoft.com/office/drawing/2014/main" id="{68B78B38-A88A-62C8-B7F5-CFDFEC986A30}"/>
                  </a:ext>
                </a:extLst>
              </p:cNvPr>
              <p:cNvSpPr>
                <a:spLocks noEditPoints="1"/>
              </p:cNvSpPr>
              <p:nvPr/>
            </p:nvSpPr>
            <p:spPr bwMode="auto">
              <a:xfrm>
                <a:off x="4128" y="1716"/>
                <a:ext cx="41" cy="41"/>
              </a:xfrm>
              <a:custGeom>
                <a:avLst/>
                <a:gdLst>
                  <a:gd name="T0" fmla="*/ 20 w 41"/>
                  <a:gd name="T1" fmla="*/ 0 h 41"/>
                  <a:gd name="T2" fmla="*/ 20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9" name="Freeform 111">
                <a:extLst>
                  <a:ext uri="{FF2B5EF4-FFF2-40B4-BE49-F238E27FC236}">
                    <a16:creationId xmlns:a16="http://schemas.microsoft.com/office/drawing/2014/main" id="{ED0545E0-A2F4-6EE6-4851-E4F356093539}"/>
                  </a:ext>
                </a:extLst>
              </p:cNvPr>
              <p:cNvSpPr>
                <a:spLocks noEditPoints="1"/>
              </p:cNvSpPr>
              <p:nvPr/>
            </p:nvSpPr>
            <p:spPr bwMode="auto">
              <a:xfrm>
                <a:off x="4183" y="1794"/>
                <a:ext cx="42" cy="42"/>
              </a:xfrm>
              <a:custGeom>
                <a:avLst/>
                <a:gdLst>
                  <a:gd name="T0" fmla="*/ 21 w 42"/>
                  <a:gd name="T1" fmla="*/ 0 h 42"/>
                  <a:gd name="T2" fmla="*/ 21 w 42"/>
                  <a:gd name="T3" fmla="*/ 42 h 42"/>
                  <a:gd name="T4" fmla="*/ 0 w 42"/>
                  <a:gd name="T5" fmla="*/ 21 h 42"/>
                  <a:gd name="T6" fmla="*/ 42 w 42"/>
                  <a:gd name="T7" fmla="*/ 21 h 42"/>
                  <a:gd name="T8" fmla="*/ 6 w 42"/>
                  <a:gd name="T9" fmla="*/ 6 h 42"/>
                  <a:gd name="T10" fmla="*/ 36 w 42"/>
                  <a:gd name="T11" fmla="*/ 36 h 42"/>
                  <a:gd name="T12" fmla="*/ 6 w 42"/>
                  <a:gd name="T13" fmla="*/ 36 h 42"/>
                  <a:gd name="T14" fmla="*/ 36 w 42"/>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21" y="0"/>
                    </a:moveTo>
                    <a:lnTo>
                      <a:pt x="21" y="42"/>
                    </a:lnTo>
                    <a:moveTo>
                      <a:pt x="0" y="21"/>
                    </a:moveTo>
                    <a:lnTo>
                      <a:pt x="42" y="21"/>
                    </a:lnTo>
                    <a:moveTo>
                      <a:pt x="6" y="6"/>
                    </a:moveTo>
                    <a:lnTo>
                      <a:pt x="36" y="36"/>
                    </a:lnTo>
                    <a:moveTo>
                      <a:pt x="6" y="36"/>
                    </a:moveTo>
                    <a:lnTo>
                      <a:pt x="36"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0" name="Freeform 112">
                <a:extLst>
                  <a:ext uri="{FF2B5EF4-FFF2-40B4-BE49-F238E27FC236}">
                    <a16:creationId xmlns:a16="http://schemas.microsoft.com/office/drawing/2014/main" id="{51E34289-4726-EF0D-9512-774E548A0731}"/>
                  </a:ext>
                </a:extLst>
              </p:cNvPr>
              <p:cNvSpPr>
                <a:spLocks noEditPoints="1"/>
              </p:cNvSpPr>
              <p:nvPr/>
            </p:nvSpPr>
            <p:spPr bwMode="auto">
              <a:xfrm>
                <a:off x="4239" y="1880"/>
                <a:ext cx="42" cy="41"/>
              </a:xfrm>
              <a:custGeom>
                <a:avLst/>
                <a:gdLst>
                  <a:gd name="T0" fmla="*/ 21 w 42"/>
                  <a:gd name="T1" fmla="*/ 0 h 41"/>
                  <a:gd name="T2" fmla="*/ 21 w 42"/>
                  <a:gd name="T3" fmla="*/ 41 h 41"/>
                  <a:gd name="T4" fmla="*/ 0 w 42"/>
                  <a:gd name="T5" fmla="*/ 20 h 41"/>
                  <a:gd name="T6" fmla="*/ 42 w 42"/>
                  <a:gd name="T7" fmla="*/ 20 h 41"/>
                  <a:gd name="T8" fmla="*/ 6 w 42"/>
                  <a:gd name="T9" fmla="*/ 6 h 41"/>
                  <a:gd name="T10" fmla="*/ 36 w 42"/>
                  <a:gd name="T11" fmla="*/ 35 h 41"/>
                  <a:gd name="T12" fmla="*/ 6 w 42"/>
                  <a:gd name="T13" fmla="*/ 35 h 41"/>
                  <a:gd name="T14" fmla="*/ 36 w 42"/>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21" y="0"/>
                    </a:moveTo>
                    <a:lnTo>
                      <a:pt x="21" y="41"/>
                    </a:lnTo>
                    <a:moveTo>
                      <a:pt x="0" y="20"/>
                    </a:moveTo>
                    <a:lnTo>
                      <a:pt x="42" y="20"/>
                    </a:lnTo>
                    <a:moveTo>
                      <a:pt x="6" y="6"/>
                    </a:moveTo>
                    <a:lnTo>
                      <a:pt x="36" y="35"/>
                    </a:lnTo>
                    <a:moveTo>
                      <a:pt x="6" y="35"/>
                    </a:moveTo>
                    <a:lnTo>
                      <a:pt x="36"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1" name="Freeform 113">
                <a:extLst>
                  <a:ext uri="{FF2B5EF4-FFF2-40B4-BE49-F238E27FC236}">
                    <a16:creationId xmlns:a16="http://schemas.microsoft.com/office/drawing/2014/main" id="{D5F0E049-8B66-A58A-744B-544DD5B6453D}"/>
                  </a:ext>
                </a:extLst>
              </p:cNvPr>
              <p:cNvSpPr>
                <a:spLocks noEditPoints="1"/>
              </p:cNvSpPr>
              <p:nvPr/>
            </p:nvSpPr>
            <p:spPr bwMode="auto">
              <a:xfrm>
                <a:off x="4295" y="1970"/>
                <a:ext cx="41" cy="41"/>
              </a:xfrm>
              <a:custGeom>
                <a:avLst/>
                <a:gdLst>
                  <a:gd name="T0" fmla="*/ 21 w 41"/>
                  <a:gd name="T1" fmla="*/ 0 h 41"/>
                  <a:gd name="T2" fmla="*/ 21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0"/>
                    </a:moveTo>
                    <a:lnTo>
                      <a:pt x="21"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2" name="Freeform 114">
                <a:extLst>
                  <a:ext uri="{FF2B5EF4-FFF2-40B4-BE49-F238E27FC236}">
                    <a16:creationId xmlns:a16="http://schemas.microsoft.com/office/drawing/2014/main" id="{7EC42585-57D7-1D4A-D188-C239FDA01C7D}"/>
                  </a:ext>
                </a:extLst>
              </p:cNvPr>
              <p:cNvSpPr>
                <a:spLocks noEditPoints="1"/>
              </p:cNvSpPr>
              <p:nvPr/>
            </p:nvSpPr>
            <p:spPr bwMode="auto">
              <a:xfrm>
                <a:off x="4351" y="2061"/>
                <a:ext cx="41" cy="42"/>
              </a:xfrm>
              <a:custGeom>
                <a:avLst/>
                <a:gdLst>
                  <a:gd name="T0" fmla="*/ 21 w 41"/>
                  <a:gd name="T1" fmla="*/ 0 h 42"/>
                  <a:gd name="T2" fmla="*/ 21 w 41"/>
                  <a:gd name="T3" fmla="*/ 42 h 42"/>
                  <a:gd name="T4" fmla="*/ 0 w 41"/>
                  <a:gd name="T5" fmla="*/ 21 h 42"/>
                  <a:gd name="T6" fmla="*/ 41 w 41"/>
                  <a:gd name="T7" fmla="*/ 21 h 42"/>
                  <a:gd name="T8" fmla="*/ 6 w 41"/>
                  <a:gd name="T9" fmla="*/ 7 h 42"/>
                  <a:gd name="T10" fmla="*/ 35 w 41"/>
                  <a:gd name="T11" fmla="*/ 36 h 42"/>
                  <a:gd name="T12" fmla="*/ 6 w 41"/>
                  <a:gd name="T13" fmla="*/ 36 h 42"/>
                  <a:gd name="T14" fmla="*/ 35 w 41"/>
                  <a:gd name="T15" fmla="*/ 7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1" y="0"/>
                    </a:moveTo>
                    <a:lnTo>
                      <a:pt x="21" y="42"/>
                    </a:lnTo>
                    <a:moveTo>
                      <a:pt x="0" y="21"/>
                    </a:moveTo>
                    <a:lnTo>
                      <a:pt x="41" y="21"/>
                    </a:lnTo>
                    <a:moveTo>
                      <a:pt x="6" y="7"/>
                    </a:moveTo>
                    <a:lnTo>
                      <a:pt x="35" y="36"/>
                    </a:lnTo>
                    <a:moveTo>
                      <a:pt x="6" y="36"/>
                    </a:moveTo>
                    <a:lnTo>
                      <a:pt x="35" y="7"/>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3" name="Freeform 115">
                <a:extLst>
                  <a:ext uri="{FF2B5EF4-FFF2-40B4-BE49-F238E27FC236}">
                    <a16:creationId xmlns:a16="http://schemas.microsoft.com/office/drawing/2014/main" id="{E968165D-3D66-5BFD-AE85-0A28AAFDB261}"/>
                  </a:ext>
                </a:extLst>
              </p:cNvPr>
              <p:cNvSpPr>
                <a:spLocks noEditPoints="1"/>
              </p:cNvSpPr>
              <p:nvPr/>
            </p:nvSpPr>
            <p:spPr bwMode="auto">
              <a:xfrm>
                <a:off x="4407" y="2153"/>
                <a:ext cx="41" cy="42"/>
              </a:xfrm>
              <a:custGeom>
                <a:avLst/>
                <a:gdLst>
                  <a:gd name="T0" fmla="*/ 21 w 41"/>
                  <a:gd name="T1" fmla="*/ 0 h 42"/>
                  <a:gd name="T2" fmla="*/ 21 w 41"/>
                  <a:gd name="T3" fmla="*/ 42 h 42"/>
                  <a:gd name="T4" fmla="*/ 0 w 41"/>
                  <a:gd name="T5" fmla="*/ 21 h 42"/>
                  <a:gd name="T6" fmla="*/ 41 w 41"/>
                  <a:gd name="T7" fmla="*/ 21 h 42"/>
                  <a:gd name="T8" fmla="*/ 6 w 41"/>
                  <a:gd name="T9" fmla="*/ 6 h 42"/>
                  <a:gd name="T10" fmla="*/ 35 w 41"/>
                  <a:gd name="T11" fmla="*/ 36 h 42"/>
                  <a:gd name="T12" fmla="*/ 6 w 41"/>
                  <a:gd name="T13" fmla="*/ 36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1" y="0"/>
                    </a:moveTo>
                    <a:lnTo>
                      <a:pt x="21" y="42"/>
                    </a:lnTo>
                    <a:moveTo>
                      <a:pt x="0" y="21"/>
                    </a:moveTo>
                    <a:lnTo>
                      <a:pt x="41" y="21"/>
                    </a:lnTo>
                    <a:moveTo>
                      <a:pt x="6" y="6"/>
                    </a:moveTo>
                    <a:lnTo>
                      <a:pt x="35" y="36"/>
                    </a:lnTo>
                    <a:moveTo>
                      <a:pt x="6" y="36"/>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4" name="Freeform 116">
                <a:extLst>
                  <a:ext uri="{FF2B5EF4-FFF2-40B4-BE49-F238E27FC236}">
                    <a16:creationId xmlns:a16="http://schemas.microsoft.com/office/drawing/2014/main" id="{82148FC2-E9EF-B193-76BA-0030222102B3}"/>
                  </a:ext>
                </a:extLst>
              </p:cNvPr>
              <p:cNvSpPr>
                <a:spLocks noEditPoints="1"/>
              </p:cNvSpPr>
              <p:nvPr/>
            </p:nvSpPr>
            <p:spPr bwMode="auto">
              <a:xfrm>
                <a:off x="4463" y="2243"/>
                <a:ext cx="41" cy="42"/>
              </a:xfrm>
              <a:custGeom>
                <a:avLst/>
                <a:gdLst>
                  <a:gd name="T0" fmla="*/ 20 w 41"/>
                  <a:gd name="T1" fmla="*/ 0 h 42"/>
                  <a:gd name="T2" fmla="*/ 20 w 41"/>
                  <a:gd name="T3" fmla="*/ 42 h 42"/>
                  <a:gd name="T4" fmla="*/ 0 w 41"/>
                  <a:gd name="T5" fmla="*/ 21 h 42"/>
                  <a:gd name="T6" fmla="*/ 41 w 41"/>
                  <a:gd name="T7" fmla="*/ 21 h 42"/>
                  <a:gd name="T8" fmla="*/ 6 w 41"/>
                  <a:gd name="T9" fmla="*/ 6 h 42"/>
                  <a:gd name="T10" fmla="*/ 35 w 41"/>
                  <a:gd name="T11" fmla="*/ 35 h 42"/>
                  <a:gd name="T12" fmla="*/ 6 w 41"/>
                  <a:gd name="T13" fmla="*/ 35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0" y="0"/>
                    </a:moveTo>
                    <a:lnTo>
                      <a:pt x="20" y="42"/>
                    </a:lnTo>
                    <a:moveTo>
                      <a:pt x="0" y="21"/>
                    </a:moveTo>
                    <a:lnTo>
                      <a:pt x="41" y="21"/>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5" name="Freeform 117">
                <a:extLst>
                  <a:ext uri="{FF2B5EF4-FFF2-40B4-BE49-F238E27FC236}">
                    <a16:creationId xmlns:a16="http://schemas.microsoft.com/office/drawing/2014/main" id="{4B3BA536-2D39-279F-0314-5359E047134B}"/>
                  </a:ext>
                </a:extLst>
              </p:cNvPr>
              <p:cNvSpPr>
                <a:spLocks noEditPoints="1"/>
              </p:cNvSpPr>
              <p:nvPr/>
            </p:nvSpPr>
            <p:spPr bwMode="auto">
              <a:xfrm>
                <a:off x="4519" y="2329"/>
                <a:ext cx="41" cy="41"/>
              </a:xfrm>
              <a:custGeom>
                <a:avLst/>
                <a:gdLst>
                  <a:gd name="T0" fmla="*/ 20 w 41"/>
                  <a:gd name="T1" fmla="*/ 0 h 41"/>
                  <a:gd name="T2" fmla="*/ 20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6" name="Freeform 118">
                <a:extLst>
                  <a:ext uri="{FF2B5EF4-FFF2-40B4-BE49-F238E27FC236}">
                    <a16:creationId xmlns:a16="http://schemas.microsoft.com/office/drawing/2014/main" id="{F3F1528A-5847-1BA2-091D-DAC677F61933}"/>
                  </a:ext>
                </a:extLst>
              </p:cNvPr>
              <p:cNvSpPr>
                <a:spLocks noEditPoints="1"/>
              </p:cNvSpPr>
              <p:nvPr/>
            </p:nvSpPr>
            <p:spPr bwMode="auto">
              <a:xfrm>
                <a:off x="4575" y="2407"/>
                <a:ext cx="41" cy="42"/>
              </a:xfrm>
              <a:custGeom>
                <a:avLst/>
                <a:gdLst>
                  <a:gd name="T0" fmla="*/ 20 w 41"/>
                  <a:gd name="T1" fmla="*/ 0 h 42"/>
                  <a:gd name="T2" fmla="*/ 20 w 41"/>
                  <a:gd name="T3" fmla="*/ 42 h 42"/>
                  <a:gd name="T4" fmla="*/ 0 w 41"/>
                  <a:gd name="T5" fmla="*/ 21 h 42"/>
                  <a:gd name="T6" fmla="*/ 41 w 41"/>
                  <a:gd name="T7" fmla="*/ 21 h 42"/>
                  <a:gd name="T8" fmla="*/ 6 w 41"/>
                  <a:gd name="T9" fmla="*/ 6 h 42"/>
                  <a:gd name="T10" fmla="*/ 35 w 41"/>
                  <a:gd name="T11" fmla="*/ 36 h 42"/>
                  <a:gd name="T12" fmla="*/ 6 w 41"/>
                  <a:gd name="T13" fmla="*/ 36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0" y="0"/>
                    </a:moveTo>
                    <a:lnTo>
                      <a:pt x="20" y="42"/>
                    </a:lnTo>
                    <a:moveTo>
                      <a:pt x="0" y="21"/>
                    </a:moveTo>
                    <a:lnTo>
                      <a:pt x="41" y="21"/>
                    </a:lnTo>
                    <a:moveTo>
                      <a:pt x="6" y="6"/>
                    </a:moveTo>
                    <a:lnTo>
                      <a:pt x="35" y="36"/>
                    </a:lnTo>
                    <a:moveTo>
                      <a:pt x="6" y="36"/>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7" name="Freeform 119">
                <a:extLst>
                  <a:ext uri="{FF2B5EF4-FFF2-40B4-BE49-F238E27FC236}">
                    <a16:creationId xmlns:a16="http://schemas.microsoft.com/office/drawing/2014/main" id="{88A36EE8-928C-EF05-393D-D8F308751730}"/>
                  </a:ext>
                </a:extLst>
              </p:cNvPr>
              <p:cNvSpPr>
                <a:spLocks noEditPoints="1"/>
              </p:cNvSpPr>
              <p:nvPr/>
            </p:nvSpPr>
            <p:spPr bwMode="auto">
              <a:xfrm>
                <a:off x="4630" y="2478"/>
                <a:ext cx="42" cy="41"/>
              </a:xfrm>
              <a:custGeom>
                <a:avLst/>
                <a:gdLst>
                  <a:gd name="T0" fmla="*/ 21 w 42"/>
                  <a:gd name="T1" fmla="*/ 0 h 41"/>
                  <a:gd name="T2" fmla="*/ 21 w 42"/>
                  <a:gd name="T3" fmla="*/ 41 h 41"/>
                  <a:gd name="T4" fmla="*/ 0 w 42"/>
                  <a:gd name="T5" fmla="*/ 20 h 41"/>
                  <a:gd name="T6" fmla="*/ 42 w 42"/>
                  <a:gd name="T7" fmla="*/ 20 h 41"/>
                  <a:gd name="T8" fmla="*/ 7 w 42"/>
                  <a:gd name="T9" fmla="*/ 6 h 41"/>
                  <a:gd name="T10" fmla="*/ 36 w 42"/>
                  <a:gd name="T11" fmla="*/ 35 h 41"/>
                  <a:gd name="T12" fmla="*/ 7 w 42"/>
                  <a:gd name="T13" fmla="*/ 35 h 41"/>
                  <a:gd name="T14" fmla="*/ 36 w 42"/>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21" y="0"/>
                    </a:moveTo>
                    <a:lnTo>
                      <a:pt x="21" y="41"/>
                    </a:lnTo>
                    <a:moveTo>
                      <a:pt x="0" y="20"/>
                    </a:moveTo>
                    <a:lnTo>
                      <a:pt x="42" y="20"/>
                    </a:lnTo>
                    <a:moveTo>
                      <a:pt x="7" y="6"/>
                    </a:moveTo>
                    <a:lnTo>
                      <a:pt x="36" y="35"/>
                    </a:lnTo>
                    <a:moveTo>
                      <a:pt x="7" y="35"/>
                    </a:moveTo>
                    <a:lnTo>
                      <a:pt x="36"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8" name="Freeform 120">
                <a:extLst>
                  <a:ext uri="{FF2B5EF4-FFF2-40B4-BE49-F238E27FC236}">
                    <a16:creationId xmlns:a16="http://schemas.microsoft.com/office/drawing/2014/main" id="{2AF3C44F-D5B8-2F1C-2007-F658CC93BC53}"/>
                  </a:ext>
                </a:extLst>
              </p:cNvPr>
              <p:cNvSpPr>
                <a:spLocks noEditPoints="1"/>
              </p:cNvSpPr>
              <p:nvPr/>
            </p:nvSpPr>
            <p:spPr bwMode="auto">
              <a:xfrm>
                <a:off x="4686" y="2537"/>
                <a:ext cx="42" cy="42"/>
              </a:xfrm>
              <a:custGeom>
                <a:avLst/>
                <a:gdLst>
                  <a:gd name="T0" fmla="*/ 21 w 42"/>
                  <a:gd name="T1" fmla="*/ 0 h 42"/>
                  <a:gd name="T2" fmla="*/ 21 w 42"/>
                  <a:gd name="T3" fmla="*/ 42 h 42"/>
                  <a:gd name="T4" fmla="*/ 0 w 42"/>
                  <a:gd name="T5" fmla="*/ 21 h 42"/>
                  <a:gd name="T6" fmla="*/ 42 w 42"/>
                  <a:gd name="T7" fmla="*/ 21 h 42"/>
                  <a:gd name="T8" fmla="*/ 6 w 42"/>
                  <a:gd name="T9" fmla="*/ 6 h 42"/>
                  <a:gd name="T10" fmla="*/ 36 w 42"/>
                  <a:gd name="T11" fmla="*/ 36 h 42"/>
                  <a:gd name="T12" fmla="*/ 6 w 42"/>
                  <a:gd name="T13" fmla="*/ 36 h 42"/>
                  <a:gd name="T14" fmla="*/ 36 w 42"/>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21" y="0"/>
                    </a:moveTo>
                    <a:lnTo>
                      <a:pt x="21" y="42"/>
                    </a:lnTo>
                    <a:moveTo>
                      <a:pt x="0" y="21"/>
                    </a:moveTo>
                    <a:lnTo>
                      <a:pt x="42" y="21"/>
                    </a:lnTo>
                    <a:moveTo>
                      <a:pt x="6" y="6"/>
                    </a:moveTo>
                    <a:lnTo>
                      <a:pt x="36" y="36"/>
                    </a:lnTo>
                    <a:moveTo>
                      <a:pt x="6" y="36"/>
                    </a:moveTo>
                    <a:lnTo>
                      <a:pt x="36"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19" name="Freeform 121">
                <a:extLst>
                  <a:ext uri="{FF2B5EF4-FFF2-40B4-BE49-F238E27FC236}">
                    <a16:creationId xmlns:a16="http://schemas.microsoft.com/office/drawing/2014/main" id="{2C289145-1CBF-0DA1-7718-442485F9FB78}"/>
                  </a:ext>
                </a:extLst>
              </p:cNvPr>
              <p:cNvSpPr>
                <a:spLocks noEditPoints="1"/>
              </p:cNvSpPr>
              <p:nvPr/>
            </p:nvSpPr>
            <p:spPr bwMode="auto">
              <a:xfrm>
                <a:off x="4742" y="2586"/>
                <a:ext cx="41" cy="41"/>
              </a:xfrm>
              <a:custGeom>
                <a:avLst/>
                <a:gdLst>
                  <a:gd name="T0" fmla="*/ 21 w 41"/>
                  <a:gd name="T1" fmla="*/ 0 h 41"/>
                  <a:gd name="T2" fmla="*/ 21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0"/>
                    </a:moveTo>
                    <a:lnTo>
                      <a:pt x="21"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0" name="Freeform 122">
                <a:extLst>
                  <a:ext uri="{FF2B5EF4-FFF2-40B4-BE49-F238E27FC236}">
                    <a16:creationId xmlns:a16="http://schemas.microsoft.com/office/drawing/2014/main" id="{931A90A6-709B-A754-1356-36B4F72961BF}"/>
                  </a:ext>
                </a:extLst>
              </p:cNvPr>
              <p:cNvSpPr>
                <a:spLocks noEditPoints="1"/>
              </p:cNvSpPr>
              <p:nvPr/>
            </p:nvSpPr>
            <p:spPr bwMode="auto">
              <a:xfrm>
                <a:off x="4798" y="2621"/>
                <a:ext cx="41" cy="41"/>
              </a:xfrm>
              <a:custGeom>
                <a:avLst/>
                <a:gdLst>
                  <a:gd name="T0" fmla="*/ 21 w 41"/>
                  <a:gd name="T1" fmla="*/ 0 h 41"/>
                  <a:gd name="T2" fmla="*/ 21 w 41"/>
                  <a:gd name="T3" fmla="*/ 41 h 41"/>
                  <a:gd name="T4" fmla="*/ 0 w 41"/>
                  <a:gd name="T5" fmla="*/ 21 h 41"/>
                  <a:gd name="T6" fmla="*/ 41 w 41"/>
                  <a:gd name="T7" fmla="*/ 21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0"/>
                    </a:moveTo>
                    <a:lnTo>
                      <a:pt x="21" y="41"/>
                    </a:lnTo>
                    <a:moveTo>
                      <a:pt x="0" y="21"/>
                    </a:moveTo>
                    <a:lnTo>
                      <a:pt x="41" y="21"/>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1" name="Freeform 123">
                <a:extLst>
                  <a:ext uri="{FF2B5EF4-FFF2-40B4-BE49-F238E27FC236}">
                    <a16:creationId xmlns:a16="http://schemas.microsoft.com/office/drawing/2014/main" id="{EF7A083E-26C6-B8B3-1060-B29DEB5428C6}"/>
                  </a:ext>
                </a:extLst>
              </p:cNvPr>
              <p:cNvSpPr>
                <a:spLocks noEditPoints="1"/>
              </p:cNvSpPr>
              <p:nvPr/>
            </p:nvSpPr>
            <p:spPr bwMode="auto">
              <a:xfrm>
                <a:off x="4854" y="2643"/>
                <a:ext cx="41" cy="41"/>
              </a:xfrm>
              <a:custGeom>
                <a:avLst/>
                <a:gdLst>
                  <a:gd name="T0" fmla="*/ 20 w 41"/>
                  <a:gd name="T1" fmla="*/ 0 h 41"/>
                  <a:gd name="T2" fmla="*/ 20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2" name="Freeform 124">
                <a:extLst>
                  <a:ext uri="{FF2B5EF4-FFF2-40B4-BE49-F238E27FC236}">
                    <a16:creationId xmlns:a16="http://schemas.microsoft.com/office/drawing/2014/main" id="{4F4307E6-1AA8-06E1-0ECF-B79B519CD56C}"/>
                  </a:ext>
                </a:extLst>
              </p:cNvPr>
              <p:cNvSpPr>
                <a:spLocks noEditPoints="1"/>
              </p:cNvSpPr>
              <p:nvPr/>
            </p:nvSpPr>
            <p:spPr bwMode="auto">
              <a:xfrm>
                <a:off x="4910" y="2650"/>
                <a:ext cx="41" cy="41"/>
              </a:xfrm>
              <a:custGeom>
                <a:avLst/>
                <a:gdLst>
                  <a:gd name="T0" fmla="*/ 20 w 41"/>
                  <a:gd name="T1" fmla="*/ 0 h 41"/>
                  <a:gd name="T2" fmla="*/ 20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3" name="Freeform 125">
                <a:extLst>
                  <a:ext uri="{FF2B5EF4-FFF2-40B4-BE49-F238E27FC236}">
                    <a16:creationId xmlns:a16="http://schemas.microsoft.com/office/drawing/2014/main" id="{59612DD8-AB70-21E2-0C03-077A4C9C79E7}"/>
                  </a:ext>
                </a:extLst>
              </p:cNvPr>
              <p:cNvSpPr>
                <a:spLocks noEditPoints="1"/>
              </p:cNvSpPr>
              <p:nvPr/>
            </p:nvSpPr>
            <p:spPr bwMode="auto">
              <a:xfrm>
                <a:off x="4966" y="2643"/>
                <a:ext cx="41" cy="41"/>
              </a:xfrm>
              <a:custGeom>
                <a:avLst/>
                <a:gdLst>
                  <a:gd name="T0" fmla="*/ 20 w 41"/>
                  <a:gd name="T1" fmla="*/ 0 h 41"/>
                  <a:gd name="T2" fmla="*/ 20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4" name="Freeform 126">
                <a:extLst>
                  <a:ext uri="{FF2B5EF4-FFF2-40B4-BE49-F238E27FC236}">
                    <a16:creationId xmlns:a16="http://schemas.microsoft.com/office/drawing/2014/main" id="{3C6090CC-F80D-ACE8-9E32-DFD6D3F5AC5D}"/>
                  </a:ext>
                </a:extLst>
              </p:cNvPr>
              <p:cNvSpPr>
                <a:spLocks noEditPoints="1"/>
              </p:cNvSpPr>
              <p:nvPr/>
            </p:nvSpPr>
            <p:spPr bwMode="auto">
              <a:xfrm>
                <a:off x="5021" y="2621"/>
                <a:ext cx="42" cy="41"/>
              </a:xfrm>
              <a:custGeom>
                <a:avLst/>
                <a:gdLst>
                  <a:gd name="T0" fmla="*/ 21 w 42"/>
                  <a:gd name="T1" fmla="*/ 0 h 41"/>
                  <a:gd name="T2" fmla="*/ 21 w 42"/>
                  <a:gd name="T3" fmla="*/ 41 h 41"/>
                  <a:gd name="T4" fmla="*/ 0 w 42"/>
                  <a:gd name="T5" fmla="*/ 21 h 41"/>
                  <a:gd name="T6" fmla="*/ 42 w 42"/>
                  <a:gd name="T7" fmla="*/ 21 h 41"/>
                  <a:gd name="T8" fmla="*/ 6 w 42"/>
                  <a:gd name="T9" fmla="*/ 6 h 41"/>
                  <a:gd name="T10" fmla="*/ 36 w 42"/>
                  <a:gd name="T11" fmla="*/ 35 h 41"/>
                  <a:gd name="T12" fmla="*/ 6 w 42"/>
                  <a:gd name="T13" fmla="*/ 35 h 41"/>
                  <a:gd name="T14" fmla="*/ 36 w 42"/>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21" y="0"/>
                    </a:moveTo>
                    <a:lnTo>
                      <a:pt x="21" y="41"/>
                    </a:lnTo>
                    <a:moveTo>
                      <a:pt x="0" y="21"/>
                    </a:moveTo>
                    <a:lnTo>
                      <a:pt x="42" y="21"/>
                    </a:lnTo>
                    <a:moveTo>
                      <a:pt x="6" y="6"/>
                    </a:moveTo>
                    <a:lnTo>
                      <a:pt x="36" y="35"/>
                    </a:lnTo>
                    <a:moveTo>
                      <a:pt x="6" y="35"/>
                    </a:moveTo>
                    <a:lnTo>
                      <a:pt x="36"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5" name="Freeform 127">
                <a:extLst>
                  <a:ext uri="{FF2B5EF4-FFF2-40B4-BE49-F238E27FC236}">
                    <a16:creationId xmlns:a16="http://schemas.microsoft.com/office/drawing/2014/main" id="{74C6E18E-8E90-40EF-72BE-853FB0955F2F}"/>
                  </a:ext>
                </a:extLst>
              </p:cNvPr>
              <p:cNvSpPr>
                <a:spLocks noEditPoints="1"/>
              </p:cNvSpPr>
              <p:nvPr/>
            </p:nvSpPr>
            <p:spPr bwMode="auto">
              <a:xfrm>
                <a:off x="5077" y="2586"/>
                <a:ext cx="42" cy="41"/>
              </a:xfrm>
              <a:custGeom>
                <a:avLst/>
                <a:gdLst>
                  <a:gd name="T0" fmla="*/ 21 w 42"/>
                  <a:gd name="T1" fmla="*/ 0 h 41"/>
                  <a:gd name="T2" fmla="*/ 21 w 42"/>
                  <a:gd name="T3" fmla="*/ 41 h 41"/>
                  <a:gd name="T4" fmla="*/ 0 w 42"/>
                  <a:gd name="T5" fmla="*/ 20 h 41"/>
                  <a:gd name="T6" fmla="*/ 42 w 42"/>
                  <a:gd name="T7" fmla="*/ 20 h 41"/>
                  <a:gd name="T8" fmla="*/ 6 w 42"/>
                  <a:gd name="T9" fmla="*/ 6 h 41"/>
                  <a:gd name="T10" fmla="*/ 36 w 42"/>
                  <a:gd name="T11" fmla="*/ 35 h 41"/>
                  <a:gd name="T12" fmla="*/ 6 w 42"/>
                  <a:gd name="T13" fmla="*/ 35 h 41"/>
                  <a:gd name="T14" fmla="*/ 36 w 42"/>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21" y="0"/>
                    </a:moveTo>
                    <a:lnTo>
                      <a:pt x="21" y="41"/>
                    </a:lnTo>
                    <a:moveTo>
                      <a:pt x="0" y="20"/>
                    </a:moveTo>
                    <a:lnTo>
                      <a:pt x="42" y="20"/>
                    </a:lnTo>
                    <a:moveTo>
                      <a:pt x="6" y="6"/>
                    </a:moveTo>
                    <a:lnTo>
                      <a:pt x="36" y="35"/>
                    </a:lnTo>
                    <a:moveTo>
                      <a:pt x="6" y="35"/>
                    </a:moveTo>
                    <a:lnTo>
                      <a:pt x="36"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6" name="Freeform 128">
                <a:extLst>
                  <a:ext uri="{FF2B5EF4-FFF2-40B4-BE49-F238E27FC236}">
                    <a16:creationId xmlns:a16="http://schemas.microsoft.com/office/drawing/2014/main" id="{91A651F3-B6AE-FF29-D6D9-9A2B02987DD1}"/>
                  </a:ext>
                </a:extLst>
              </p:cNvPr>
              <p:cNvSpPr>
                <a:spLocks noEditPoints="1"/>
              </p:cNvSpPr>
              <p:nvPr/>
            </p:nvSpPr>
            <p:spPr bwMode="auto">
              <a:xfrm>
                <a:off x="5133" y="2537"/>
                <a:ext cx="41" cy="42"/>
              </a:xfrm>
              <a:custGeom>
                <a:avLst/>
                <a:gdLst>
                  <a:gd name="T0" fmla="*/ 21 w 41"/>
                  <a:gd name="T1" fmla="*/ 0 h 42"/>
                  <a:gd name="T2" fmla="*/ 21 w 41"/>
                  <a:gd name="T3" fmla="*/ 42 h 42"/>
                  <a:gd name="T4" fmla="*/ 0 w 41"/>
                  <a:gd name="T5" fmla="*/ 21 h 42"/>
                  <a:gd name="T6" fmla="*/ 41 w 41"/>
                  <a:gd name="T7" fmla="*/ 21 h 42"/>
                  <a:gd name="T8" fmla="*/ 6 w 41"/>
                  <a:gd name="T9" fmla="*/ 6 h 42"/>
                  <a:gd name="T10" fmla="*/ 35 w 41"/>
                  <a:gd name="T11" fmla="*/ 36 h 42"/>
                  <a:gd name="T12" fmla="*/ 6 w 41"/>
                  <a:gd name="T13" fmla="*/ 36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1" y="0"/>
                    </a:moveTo>
                    <a:lnTo>
                      <a:pt x="21" y="42"/>
                    </a:lnTo>
                    <a:moveTo>
                      <a:pt x="0" y="21"/>
                    </a:moveTo>
                    <a:lnTo>
                      <a:pt x="41" y="21"/>
                    </a:lnTo>
                    <a:moveTo>
                      <a:pt x="6" y="6"/>
                    </a:moveTo>
                    <a:lnTo>
                      <a:pt x="35" y="36"/>
                    </a:lnTo>
                    <a:moveTo>
                      <a:pt x="6" y="36"/>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7" name="Freeform 129">
                <a:extLst>
                  <a:ext uri="{FF2B5EF4-FFF2-40B4-BE49-F238E27FC236}">
                    <a16:creationId xmlns:a16="http://schemas.microsoft.com/office/drawing/2014/main" id="{29D09E3F-5606-05B6-03F3-05E1F5782D41}"/>
                  </a:ext>
                </a:extLst>
              </p:cNvPr>
              <p:cNvSpPr>
                <a:spLocks noEditPoints="1"/>
              </p:cNvSpPr>
              <p:nvPr/>
            </p:nvSpPr>
            <p:spPr bwMode="auto">
              <a:xfrm>
                <a:off x="5189" y="2478"/>
                <a:ext cx="41" cy="41"/>
              </a:xfrm>
              <a:custGeom>
                <a:avLst/>
                <a:gdLst>
                  <a:gd name="T0" fmla="*/ 21 w 41"/>
                  <a:gd name="T1" fmla="*/ 0 h 41"/>
                  <a:gd name="T2" fmla="*/ 21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0"/>
                    </a:moveTo>
                    <a:lnTo>
                      <a:pt x="21"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8" name="Freeform 130">
                <a:extLst>
                  <a:ext uri="{FF2B5EF4-FFF2-40B4-BE49-F238E27FC236}">
                    <a16:creationId xmlns:a16="http://schemas.microsoft.com/office/drawing/2014/main" id="{2C0108FD-803D-0C56-3628-DA3E0FFDEBA2}"/>
                  </a:ext>
                </a:extLst>
              </p:cNvPr>
              <p:cNvSpPr>
                <a:spLocks noEditPoints="1"/>
              </p:cNvSpPr>
              <p:nvPr/>
            </p:nvSpPr>
            <p:spPr bwMode="auto">
              <a:xfrm>
                <a:off x="5245" y="2407"/>
                <a:ext cx="41" cy="42"/>
              </a:xfrm>
              <a:custGeom>
                <a:avLst/>
                <a:gdLst>
                  <a:gd name="T0" fmla="*/ 21 w 41"/>
                  <a:gd name="T1" fmla="*/ 0 h 42"/>
                  <a:gd name="T2" fmla="*/ 21 w 41"/>
                  <a:gd name="T3" fmla="*/ 42 h 42"/>
                  <a:gd name="T4" fmla="*/ 0 w 41"/>
                  <a:gd name="T5" fmla="*/ 21 h 42"/>
                  <a:gd name="T6" fmla="*/ 41 w 41"/>
                  <a:gd name="T7" fmla="*/ 21 h 42"/>
                  <a:gd name="T8" fmla="*/ 6 w 41"/>
                  <a:gd name="T9" fmla="*/ 6 h 42"/>
                  <a:gd name="T10" fmla="*/ 35 w 41"/>
                  <a:gd name="T11" fmla="*/ 36 h 42"/>
                  <a:gd name="T12" fmla="*/ 6 w 41"/>
                  <a:gd name="T13" fmla="*/ 36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1" y="0"/>
                    </a:moveTo>
                    <a:lnTo>
                      <a:pt x="21" y="42"/>
                    </a:lnTo>
                    <a:moveTo>
                      <a:pt x="0" y="21"/>
                    </a:moveTo>
                    <a:lnTo>
                      <a:pt x="41" y="21"/>
                    </a:lnTo>
                    <a:moveTo>
                      <a:pt x="6" y="6"/>
                    </a:moveTo>
                    <a:lnTo>
                      <a:pt x="35" y="36"/>
                    </a:lnTo>
                    <a:moveTo>
                      <a:pt x="6" y="36"/>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29" name="Freeform 131">
                <a:extLst>
                  <a:ext uri="{FF2B5EF4-FFF2-40B4-BE49-F238E27FC236}">
                    <a16:creationId xmlns:a16="http://schemas.microsoft.com/office/drawing/2014/main" id="{D395C02F-BC3F-DDC3-0143-64A8EE0A7DDA}"/>
                  </a:ext>
                </a:extLst>
              </p:cNvPr>
              <p:cNvSpPr>
                <a:spLocks noEditPoints="1"/>
              </p:cNvSpPr>
              <p:nvPr/>
            </p:nvSpPr>
            <p:spPr bwMode="auto">
              <a:xfrm>
                <a:off x="5301" y="2329"/>
                <a:ext cx="41" cy="41"/>
              </a:xfrm>
              <a:custGeom>
                <a:avLst/>
                <a:gdLst>
                  <a:gd name="T0" fmla="*/ 20 w 41"/>
                  <a:gd name="T1" fmla="*/ 0 h 41"/>
                  <a:gd name="T2" fmla="*/ 20 w 41"/>
                  <a:gd name="T3" fmla="*/ 41 h 41"/>
                  <a:gd name="T4" fmla="*/ 0 w 41"/>
                  <a:gd name="T5" fmla="*/ 20 h 41"/>
                  <a:gd name="T6" fmla="*/ 41 w 41"/>
                  <a:gd name="T7" fmla="*/ 20 h 41"/>
                  <a:gd name="T8" fmla="*/ 6 w 41"/>
                  <a:gd name="T9" fmla="*/ 6 h 41"/>
                  <a:gd name="T10" fmla="*/ 35 w 41"/>
                  <a:gd name="T11" fmla="*/ 35 h 41"/>
                  <a:gd name="T12" fmla="*/ 6 w 41"/>
                  <a:gd name="T13" fmla="*/ 35 h 41"/>
                  <a:gd name="T14" fmla="*/ 35 w 4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0" y="0"/>
                    </a:moveTo>
                    <a:lnTo>
                      <a:pt x="20" y="41"/>
                    </a:lnTo>
                    <a:moveTo>
                      <a:pt x="0" y="20"/>
                    </a:moveTo>
                    <a:lnTo>
                      <a:pt x="41" y="20"/>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30" name="Freeform 132">
                <a:extLst>
                  <a:ext uri="{FF2B5EF4-FFF2-40B4-BE49-F238E27FC236}">
                    <a16:creationId xmlns:a16="http://schemas.microsoft.com/office/drawing/2014/main" id="{8CC21AE4-219A-CDD9-345B-F15F78E61978}"/>
                  </a:ext>
                </a:extLst>
              </p:cNvPr>
              <p:cNvSpPr>
                <a:spLocks noEditPoints="1"/>
              </p:cNvSpPr>
              <p:nvPr/>
            </p:nvSpPr>
            <p:spPr bwMode="auto">
              <a:xfrm>
                <a:off x="5357" y="2243"/>
                <a:ext cx="41" cy="42"/>
              </a:xfrm>
              <a:custGeom>
                <a:avLst/>
                <a:gdLst>
                  <a:gd name="T0" fmla="*/ 20 w 41"/>
                  <a:gd name="T1" fmla="*/ 0 h 42"/>
                  <a:gd name="T2" fmla="*/ 20 w 41"/>
                  <a:gd name="T3" fmla="*/ 42 h 42"/>
                  <a:gd name="T4" fmla="*/ 0 w 41"/>
                  <a:gd name="T5" fmla="*/ 21 h 42"/>
                  <a:gd name="T6" fmla="*/ 41 w 41"/>
                  <a:gd name="T7" fmla="*/ 21 h 42"/>
                  <a:gd name="T8" fmla="*/ 6 w 41"/>
                  <a:gd name="T9" fmla="*/ 6 h 42"/>
                  <a:gd name="T10" fmla="*/ 35 w 41"/>
                  <a:gd name="T11" fmla="*/ 35 h 42"/>
                  <a:gd name="T12" fmla="*/ 6 w 41"/>
                  <a:gd name="T13" fmla="*/ 35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0" y="0"/>
                    </a:moveTo>
                    <a:lnTo>
                      <a:pt x="20" y="42"/>
                    </a:lnTo>
                    <a:moveTo>
                      <a:pt x="0" y="21"/>
                    </a:moveTo>
                    <a:lnTo>
                      <a:pt x="41" y="21"/>
                    </a:lnTo>
                    <a:moveTo>
                      <a:pt x="6" y="6"/>
                    </a:moveTo>
                    <a:lnTo>
                      <a:pt x="35" y="35"/>
                    </a:lnTo>
                    <a:moveTo>
                      <a:pt x="6" y="35"/>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31" name="Freeform 133">
                <a:extLst>
                  <a:ext uri="{FF2B5EF4-FFF2-40B4-BE49-F238E27FC236}">
                    <a16:creationId xmlns:a16="http://schemas.microsoft.com/office/drawing/2014/main" id="{0164A0F8-57A3-2FCA-76FD-DEC3DBE03CA4}"/>
                  </a:ext>
                </a:extLst>
              </p:cNvPr>
              <p:cNvSpPr>
                <a:spLocks noEditPoints="1"/>
              </p:cNvSpPr>
              <p:nvPr/>
            </p:nvSpPr>
            <p:spPr bwMode="auto">
              <a:xfrm>
                <a:off x="5413" y="2153"/>
                <a:ext cx="41" cy="42"/>
              </a:xfrm>
              <a:custGeom>
                <a:avLst/>
                <a:gdLst>
                  <a:gd name="T0" fmla="*/ 20 w 41"/>
                  <a:gd name="T1" fmla="*/ 0 h 42"/>
                  <a:gd name="T2" fmla="*/ 20 w 41"/>
                  <a:gd name="T3" fmla="*/ 42 h 42"/>
                  <a:gd name="T4" fmla="*/ 0 w 41"/>
                  <a:gd name="T5" fmla="*/ 21 h 42"/>
                  <a:gd name="T6" fmla="*/ 41 w 41"/>
                  <a:gd name="T7" fmla="*/ 21 h 42"/>
                  <a:gd name="T8" fmla="*/ 6 w 41"/>
                  <a:gd name="T9" fmla="*/ 6 h 42"/>
                  <a:gd name="T10" fmla="*/ 35 w 41"/>
                  <a:gd name="T11" fmla="*/ 36 h 42"/>
                  <a:gd name="T12" fmla="*/ 6 w 41"/>
                  <a:gd name="T13" fmla="*/ 36 h 42"/>
                  <a:gd name="T14" fmla="*/ 35 w 41"/>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20" y="0"/>
                    </a:moveTo>
                    <a:lnTo>
                      <a:pt x="20" y="42"/>
                    </a:lnTo>
                    <a:moveTo>
                      <a:pt x="0" y="21"/>
                    </a:moveTo>
                    <a:lnTo>
                      <a:pt x="41" y="21"/>
                    </a:lnTo>
                    <a:moveTo>
                      <a:pt x="6" y="6"/>
                    </a:moveTo>
                    <a:lnTo>
                      <a:pt x="35" y="36"/>
                    </a:lnTo>
                    <a:moveTo>
                      <a:pt x="6" y="36"/>
                    </a:moveTo>
                    <a:lnTo>
                      <a:pt x="35" y="6"/>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32" name="Freeform 134">
                <a:extLst>
                  <a:ext uri="{FF2B5EF4-FFF2-40B4-BE49-F238E27FC236}">
                    <a16:creationId xmlns:a16="http://schemas.microsoft.com/office/drawing/2014/main" id="{3D10D4D4-8FFE-87DC-C812-926ED5806E8A}"/>
                  </a:ext>
                </a:extLst>
              </p:cNvPr>
              <p:cNvSpPr>
                <a:spLocks noEditPoints="1"/>
              </p:cNvSpPr>
              <p:nvPr/>
            </p:nvSpPr>
            <p:spPr bwMode="auto">
              <a:xfrm>
                <a:off x="5468" y="2061"/>
                <a:ext cx="42" cy="42"/>
              </a:xfrm>
              <a:custGeom>
                <a:avLst/>
                <a:gdLst>
                  <a:gd name="T0" fmla="*/ 21 w 42"/>
                  <a:gd name="T1" fmla="*/ 0 h 42"/>
                  <a:gd name="T2" fmla="*/ 21 w 42"/>
                  <a:gd name="T3" fmla="*/ 42 h 42"/>
                  <a:gd name="T4" fmla="*/ 0 w 42"/>
                  <a:gd name="T5" fmla="*/ 21 h 42"/>
                  <a:gd name="T6" fmla="*/ 42 w 42"/>
                  <a:gd name="T7" fmla="*/ 21 h 42"/>
                  <a:gd name="T8" fmla="*/ 7 w 42"/>
                  <a:gd name="T9" fmla="*/ 7 h 42"/>
                  <a:gd name="T10" fmla="*/ 36 w 42"/>
                  <a:gd name="T11" fmla="*/ 36 h 42"/>
                  <a:gd name="T12" fmla="*/ 7 w 42"/>
                  <a:gd name="T13" fmla="*/ 36 h 42"/>
                  <a:gd name="T14" fmla="*/ 36 w 42"/>
                  <a:gd name="T15" fmla="*/ 7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21" y="0"/>
                    </a:moveTo>
                    <a:lnTo>
                      <a:pt x="21" y="42"/>
                    </a:lnTo>
                    <a:moveTo>
                      <a:pt x="0" y="21"/>
                    </a:moveTo>
                    <a:lnTo>
                      <a:pt x="42" y="21"/>
                    </a:lnTo>
                    <a:moveTo>
                      <a:pt x="7" y="7"/>
                    </a:moveTo>
                    <a:lnTo>
                      <a:pt x="36" y="36"/>
                    </a:lnTo>
                    <a:moveTo>
                      <a:pt x="7" y="36"/>
                    </a:moveTo>
                    <a:lnTo>
                      <a:pt x="36" y="7"/>
                    </a:lnTo>
                  </a:path>
                </a:pathLst>
              </a:custGeom>
              <a:grpFill/>
              <a:ln w="4763" cap="flat">
                <a:solidFill>
                  <a:srgbClr val="4DBE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gr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5EC10507-A9AC-8BF3-DBC7-FFEE8CC344D0}"/>
                    </a:ext>
                  </a:extLst>
                </p:cNvPr>
                <p:cNvSpPr txBox="1"/>
                <p:nvPr/>
              </p:nvSpPr>
              <p:spPr>
                <a:xfrm>
                  <a:off x="5180746" y="3990982"/>
                  <a:ext cx="6163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=0.1</m:t>
                        </m:r>
                      </m:oMath>
                    </m:oMathPara>
                  </a14:m>
                  <a:endParaRPr lang="en-US" sz="1400" dirty="0"/>
                </a:p>
              </p:txBody>
            </p:sp>
          </mc:Choice>
          <mc:Fallback xmlns="">
            <p:sp>
              <p:nvSpPr>
                <p:cNvPr id="133" name="TextBox 132">
                  <a:extLst>
                    <a:ext uri="{FF2B5EF4-FFF2-40B4-BE49-F238E27FC236}">
                      <a16:creationId xmlns:a16="http://schemas.microsoft.com/office/drawing/2014/main" id="{5EC10507-A9AC-8BF3-DBC7-FFEE8CC344D0}"/>
                    </a:ext>
                  </a:extLst>
                </p:cNvPr>
                <p:cNvSpPr txBox="1">
                  <a:spLocks noRot="1" noChangeAspect="1" noMove="1" noResize="1" noEditPoints="1" noAdjustHandles="1" noChangeArrowheads="1" noChangeShapeType="1" noTextEdit="1"/>
                </p:cNvSpPr>
                <p:nvPr/>
              </p:nvSpPr>
              <p:spPr>
                <a:xfrm>
                  <a:off x="5180746" y="3990982"/>
                  <a:ext cx="616387" cy="215444"/>
                </a:xfrm>
                <a:prstGeom prst="rect">
                  <a:avLst/>
                </a:prstGeom>
                <a:blipFill>
                  <a:blip r:embed="rId3"/>
                  <a:stretch>
                    <a:fillRect l="-6931" r="-5941"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A0D412FC-9188-309E-4D48-06D31CCCE34B}"/>
                    </a:ext>
                  </a:extLst>
                </p:cNvPr>
                <p:cNvSpPr txBox="1"/>
                <p:nvPr/>
              </p:nvSpPr>
              <p:spPr>
                <a:xfrm>
                  <a:off x="5834379" y="4000100"/>
                  <a:ext cx="6163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=0.2</m:t>
                        </m:r>
                      </m:oMath>
                    </m:oMathPara>
                  </a14:m>
                  <a:endParaRPr lang="en-US" sz="1400" dirty="0"/>
                </a:p>
              </p:txBody>
            </p:sp>
          </mc:Choice>
          <mc:Fallback xmlns="">
            <p:sp>
              <p:nvSpPr>
                <p:cNvPr id="134" name="TextBox 133">
                  <a:extLst>
                    <a:ext uri="{FF2B5EF4-FFF2-40B4-BE49-F238E27FC236}">
                      <a16:creationId xmlns:a16="http://schemas.microsoft.com/office/drawing/2014/main" id="{A0D412FC-9188-309E-4D48-06D31CCCE34B}"/>
                    </a:ext>
                  </a:extLst>
                </p:cNvPr>
                <p:cNvSpPr txBox="1">
                  <a:spLocks noRot="1" noChangeAspect="1" noMove="1" noResize="1" noEditPoints="1" noAdjustHandles="1" noChangeArrowheads="1" noChangeShapeType="1" noTextEdit="1"/>
                </p:cNvSpPr>
                <p:nvPr/>
              </p:nvSpPr>
              <p:spPr>
                <a:xfrm>
                  <a:off x="5834379" y="4000100"/>
                  <a:ext cx="616387" cy="215444"/>
                </a:xfrm>
                <a:prstGeom prst="rect">
                  <a:avLst/>
                </a:prstGeom>
                <a:blipFill>
                  <a:blip r:embed="rId4"/>
                  <a:stretch>
                    <a:fillRect l="-5941" r="-5941"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4C6DB8C8-EE06-3BE2-7B60-BE93211C51D2}"/>
                    </a:ext>
                  </a:extLst>
                </p:cNvPr>
                <p:cNvSpPr txBox="1"/>
                <p:nvPr/>
              </p:nvSpPr>
              <p:spPr>
                <a:xfrm>
                  <a:off x="6539667" y="4000100"/>
                  <a:ext cx="6163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=0.5</m:t>
                        </m:r>
                      </m:oMath>
                    </m:oMathPara>
                  </a14:m>
                  <a:endParaRPr lang="en-US" sz="1400" dirty="0"/>
                </a:p>
              </p:txBody>
            </p:sp>
          </mc:Choice>
          <mc:Fallback xmlns="">
            <p:sp>
              <p:nvSpPr>
                <p:cNvPr id="135" name="TextBox 134">
                  <a:extLst>
                    <a:ext uri="{FF2B5EF4-FFF2-40B4-BE49-F238E27FC236}">
                      <a16:creationId xmlns:a16="http://schemas.microsoft.com/office/drawing/2014/main" id="{4C6DB8C8-EE06-3BE2-7B60-BE93211C51D2}"/>
                    </a:ext>
                  </a:extLst>
                </p:cNvPr>
                <p:cNvSpPr txBox="1">
                  <a:spLocks noRot="1" noChangeAspect="1" noMove="1" noResize="1" noEditPoints="1" noAdjustHandles="1" noChangeArrowheads="1" noChangeShapeType="1" noTextEdit="1"/>
                </p:cNvSpPr>
                <p:nvPr/>
              </p:nvSpPr>
              <p:spPr>
                <a:xfrm>
                  <a:off x="6539667" y="4000100"/>
                  <a:ext cx="616387" cy="215444"/>
                </a:xfrm>
                <a:prstGeom prst="rect">
                  <a:avLst/>
                </a:prstGeom>
                <a:blipFill>
                  <a:blip r:embed="rId5"/>
                  <a:stretch>
                    <a:fillRect l="-6931" r="-5941"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6D0FAD40-A0C2-255F-BB6E-C8437757D6CF}"/>
                    </a:ext>
                  </a:extLst>
                </p:cNvPr>
                <p:cNvSpPr txBox="1"/>
                <p:nvPr/>
              </p:nvSpPr>
              <p:spPr>
                <a:xfrm>
                  <a:off x="5223794" y="2474146"/>
                  <a:ext cx="6163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=1.0</m:t>
                        </m:r>
                      </m:oMath>
                    </m:oMathPara>
                  </a14:m>
                  <a:endParaRPr lang="en-US" sz="1400" dirty="0"/>
                </a:p>
              </p:txBody>
            </p:sp>
          </mc:Choice>
          <mc:Fallback xmlns="">
            <p:sp>
              <p:nvSpPr>
                <p:cNvPr id="136" name="TextBox 135">
                  <a:extLst>
                    <a:ext uri="{FF2B5EF4-FFF2-40B4-BE49-F238E27FC236}">
                      <a16:creationId xmlns:a16="http://schemas.microsoft.com/office/drawing/2014/main" id="{6D0FAD40-A0C2-255F-BB6E-C8437757D6CF}"/>
                    </a:ext>
                  </a:extLst>
                </p:cNvPr>
                <p:cNvSpPr txBox="1">
                  <a:spLocks noRot="1" noChangeAspect="1" noMove="1" noResize="1" noEditPoints="1" noAdjustHandles="1" noChangeArrowheads="1" noChangeShapeType="1" noTextEdit="1"/>
                </p:cNvSpPr>
                <p:nvPr/>
              </p:nvSpPr>
              <p:spPr>
                <a:xfrm>
                  <a:off x="5223794" y="2474146"/>
                  <a:ext cx="616387" cy="215444"/>
                </a:xfrm>
                <a:prstGeom prst="rect">
                  <a:avLst/>
                </a:prstGeom>
                <a:blipFill>
                  <a:blip r:embed="rId6"/>
                  <a:stretch>
                    <a:fillRect l="-6931" r="-5941"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D0AE605C-C6F5-E40F-8EF7-8CDA86A23BE0}"/>
                    </a:ext>
                  </a:extLst>
                </p:cNvPr>
                <p:cNvSpPr txBox="1"/>
                <p:nvPr/>
              </p:nvSpPr>
              <p:spPr>
                <a:xfrm>
                  <a:off x="6591258" y="2513248"/>
                  <a:ext cx="6163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=2.0</m:t>
                        </m:r>
                      </m:oMath>
                    </m:oMathPara>
                  </a14:m>
                  <a:endParaRPr lang="en-US" sz="1400" dirty="0"/>
                </a:p>
              </p:txBody>
            </p:sp>
          </mc:Choice>
          <mc:Fallback xmlns="">
            <p:sp>
              <p:nvSpPr>
                <p:cNvPr id="137" name="TextBox 136">
                  <a:extLst>
                    <a:ext uri="{FF2B5EF4-FFF2-40B4-BE49-F238E27FC236}">
                      <a16:creationId xmlns:a16="http://schemas.microsoft.com/office/drawing/2014/main" id="{D0AE605C-C6F5-E40F-8EF7-8CDA86A23BE0}"/>
                    </a:ext>
                  </a:extLst>
                </p:cNvPr>
                <p:cNvSpPr txBox="1">
                  <a:spLocks noRot="1" noChangeAspect="1" noMove="1" noResize="1" noEditPoints="1" noAdjustHandles="1" noChangeArrowheads="1" noChangeShapeType="1" noTextEdit="1"/>
                </p:cNvSpPr>
                <p:nvPr/>
              </p:nvSpPr>
              <p:spPr>
                <a:xfrm>
                  <a:off x="6591258" y="2513248"/>
                  <a:ext cx="616387" cy="215444"/>
                </a:xfrm>
                <a:prstGeom prst="rect">
                  <a:avLst/>
                </a:prstGeom>
                <a:blipFill>
                  <a:blip r:embed="rId7"/>
                  <a:stretch>
                    <a:fillRect l="-5941" r="-5941" b="-5556"/>
                  </a:stretch>
                </a:blipFill>
              </p:spPr>
              <p:txBody>
                <a:bodyPr/>
                <a:lstStyle/>
                <a:p>
                  <a:r>
                    <a:rPr lang="en-US">
                      <a:noFill/>
                    </a:rPr>
                    <a:t> </a:t>
                  </a:r>
                </a:p>
              </p:txBody>
            </p:sp>
          </mc:Fallback>
        </mc:AlternateContent>
        <p:cxnSp>
          <p:nvCxnSpPr>
            <p:cNvPr id="138" name="Straight Arrow Connector 137">
              <a:extLst>
                <a:ext uri="{FF2B5EF4-FFF2-40B4-BE49-F238E27FC236}">
                  <a16:creationId xmlns:a16="http://schemas.microsoft.com/office/drawing/2014/main" id="{F85F1872-5561-D602-6A35-5DBCE1FFFAF0}"/>
                </a:ext>
              </a:extLst>
            </p:cNvPr>
            <p:cNvCxnSpPr>
              <a:cxnSpLocks/>
              <a:stCxn id="133" idx="0"/>
              <a:endCxn id="87" idx="5"/>
            </p:cNvCxnSpPr>
            <p:nvPr/>
          </p:nvCxnSpPr>
          <p:spPr>
            <a:xfrm flipV="1">
              <a:off x="5488940" y="3724371"/>
              <a:ext cx="127592" cy="26661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93A323B-F3E6-0D2B-5361-20EF071F3F0A}"/>
                </a:ext>
              </a:extLst>
            </p:cNvPr>
            <p:cNvCxnSpPr>
              <a:stCxn id="134" idx="0"/>
              <a:endCxn id="88" idx="6"/>
            </p:cNvCxnSpPr>
            <p:nvPr/>
          </p:nvCxnSpPr>
          <p:spPr>
            <a:xfrm flipH="1" flipV="1">
              <a:off x="5705432" y="3383059"/>
              <a:ext cx="437141" cy="61704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98DDF24C-5A85-7A23-1EA1-DC25317D82E3}"/>
                </a:ext>
              </a:extLst>
            </p:cNvPr>
            <p:cNvCxnSpPr>
              <a:stCxn id="135" idx="0"/>
              <a:endCxn id="91" idx="16"/>
            </p:cNvCxnSpPr>
            <p:nvPr/>
          </p:nvCxnSpPr>
          <p:spPr>
            <a:xfrm flipH="1" flipV="1">
              <a:off x="6591258" y="3224309"/>
              <a:ext cx="256603" cy="77579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B50B6E6B-8C49-422C-F842-29DD309FCF98}"/>
                </a:ext>
              </a:extLst>
            </p:cNvPr>
            <p:cNvCxnSpPr>
              <a:stCxn id="136" idx="2"/>
              <a:endCxn id="98" idx="6"/>
            </p:cNvCxnSpPr>
            <p:nvPr/>
          </p:nvCxnSpPr>
          <p:spPr>
            <a:xfrm>
              <a:off x="5531988" y="2689590"/>
              <a:ext cx="149632" cy="30453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AF2605C0-785F-919F-FE2C-B3776C75159D}"/>
                </a:ext>
              </a:extLst>
            </p:cNvPr>
            <p:cNvCxnSpPr>
              <a:stCxn id="137" idx="2"/>
              <a:endCxn id="89" idx="15"/>
            </p:cNvCxnSpPr>
            <p:nvPr/>
          </p:nvCxnSpPr>
          <p:spPr>
            <a:xfrm flipH="1">
              <a:off x="6502358" y="2728692"/>
              <a:ext cx="397094" cy="295592"/>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CA564AD5-2A7D-C663-DDA3-A07E6CE9A201}"/>
                    </a:ext>
                  </a:extLst>
                </p:cNvPr>
                <p:cNvSpPr txBox="1"/>
                <p:nvPr/>
              </p:nvSpPr>
              <p:spPr>
                <a:xfrm>
                  <a:off x="4627752" y="3322247"/>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oMath>
                    </m:oMathPara>
                  </a14:m>
                  <a:endParaRPr lang="en-US" dirty="0"/>
                </a:p>
              </p:txBody>
            </p:sp>
          </mc:Choice>
          <mc:Fallback xmlns="">
            <p:sp>
              <p:nvSpPr>
                <p:cNvPr id="143" name="TextBox 142">
                  <a:extLst>
                    <a:ext uri="{FF2B5EF4-FFF2-40B4-BE49-F238E27FC236}">
                      <a16:creationId xmlns:a16="http://schemas.microsoft.com/office/drawing/2014/main" id="{CA564AD5-2A7D-C663-DDA3-A07E6CE9A201}"/>
                    </a:ext>
                  </a:extLst>
                </p:cNvPr>
                <p:cNvSpPr txBox="1">
                  <a:spLocks noRot="1" noChangeAspect="1" noMove="1" noResize="1" noEditPoints="1" noAdjustHandles="1" noChangeArrowheads="1" noChangeShapeType="1" noTextEdit="1"/>
                </p:cNvSpPr>
                <p:nvPr/>
              </p:nvSpPr>
              <p:spPr>
                <a:xfrm>
                  <a:off x="4627752" y="3322247"/>
                  <a:ext cx="371384" cy="369332"/>
                </a:xfrm>
                <a:prstGeom prst="rect">
                  <a:avLst/>
                </a:prstGeom>
                <a:blipFill>
                  <a:blip r:embed="rId8"/>
                  <a:stretch>
                    <a:fillRect t="-6557" r="-16393"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E06C2EA7-8E63-D333-A04C-6940983B3A58}"/>
                    </a:ext>
                  </a:extLst>
                </p:cNvPr>
                <p:cNvSpPr txBox="1"/>
                <p:nvPr/>
              </p:nvSpPr>
              <p:spPr>
                <a:xfrm>
                  <a:off x="6782483" y="5266936"/>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oMath>
                    </m:oMathPara>
                  </a14:m>
                  <a:endParaRPr lang="en-US" dirty="0"/>
                </a:p>
              </p:txBody>
            </p:sp>
          </mc:Choice>
          <mc:Fallback xmlns="">
            <p:sp>
              <p:nvSpPr>
                <p:cNvPr id="144" name="TextBox 143">
                  <a:extLst>
                    <a:ext uri="{FF2B5EF4-FFF2-40B4-BE49-F238E27FC236}">
                      <a16:creationId xmlns:a16="http://schemas.microsoft.com/office/drawing/2014/main" id="{E06C2EA7-8E63-D333-A04C-6940983B3A58}"/>
                    </a:ext>
                  </a:extLst>
                </p:cNvPr>
                <p:cNvSpPr txBox="1">
                  <a:spLocks noRot="1" noChangeAspect="1" noMove="1" noResize="1" noEditPoints="1" noAdjustHandles="1" noChangeArrowheads="1" noChangeShapeType="1" noTextEdit="1"/>
                </p:cNvSpPr>
                <p:nvPr/>
              </p:nvSpPr>
              <p:spPr>
                <a:xfrm>
                  <a:off x="6782483" y="5266936"/>
                  <a:ext cx="371384" cy="369332"/>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670613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7C460C6-0B78-4EEA-06A3-081FD6283A94}"/>
                  </a:ext>
                </a:extLst>
              </p:cNvPr>
              <p:cNvSpPr>
                <a:spLocks noGrp="1"/>
              </p:cNvSpPr>
              <p:nvPr>
                <p:ph type="body" sz="quarter" idx="10"/>
              </p:nvPr>
            </p:nvSpPr>
            <p:spPr/>
            <p:txBody>
              <a:bodyPr/>
              <a:lstStyle/>
              <a:p>
                <a:r>
                  <a:rPr lang="en-US" dirty="0"/>
                  <a:t>the negative log-likelihood function continues to decrease within the range of hyperparameter</a:t>
                </a:r>
              </a:p>
              <a:p>
                <a:pPr lvl="1"/>
                <a:r>
                  <a:rPr lang="en-US" dirty="0"/>
                  <a:t>suggested to use the hyperparameter that makes the negative log-likelihood minimum within the range</a:t>
                </a:r>
              </a:p>
              <a:p>
                <a:pPr lvl="1"/>
                <a:r>
                  <a:rPr lang="en-US" dirty="0"/>
                  <a:t>instability occurs when correlation between samples is too strong, and </a:t>
                </a:r>
                <a14:m>
                  <m:oMath xmlns:m="http://schemas.openxmlformats.org/officeDocument/2006/math">
                    <m:r>
                      <a:rPr lang="en-US" b="1" i="0" smtClean="0">
                        <a:latin typeface="Cambria Math" panose="02040503050406030204" pitchFamily="18" charset="0"/>
                      </a:rPr>
                      <m:t>𝐑</m:t>
                    </m:r>
                  </m:oMath>
                </a14:m>
                <a:r>
                  <a:rPr lang="en-US" dirty="0"/>
                  <a:t> becomes singular</a:t>
                </a:r>
              </a:p>
            </p:txBody>
          </p:sp>
        </mc:Choice>
        <mc:Fallback xmlns="">
          <p:sp>
            <p:nvSpPr>
              <p:cNvPr id="2" name="Text Placeholder 1">
                <a:extLst>
                  <a:ext uri="{FF2B5EF4-FFF2-40B4-BE49-F238E27FC236}">
                    <a16:creationId xmlns:a16="http://schemas.microsoft.com/office/drawing/2014/main" id="{27C460C6-0B78-4EEA-06A3-081FD6283A9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2119B1A-C982-923B-3977-E5C53E5F2F5F}"/>
              </a:ext>
            </a:extLst>
          </p:cNvPr>
          <p:cNvSpPr>
            <a:spLocks noGrp="1"/>
          </p:cNvSpPr>
          <p:nvPr>
            <p:ph type="title"/>
          </p:nvPr>
        </p:nvSpPr>
        <p:spPr/>
        <p:txBody>
          <a:bodyPr>
            <a:normAutofit fontScale="90000"/>
          </a:bodyPr>
          <a:lstStyle/>
          <a:p>
            <a:r>
              <a:rPr lang="en-US" dirty="0"/>
              <a:t>Finding Optimum Value of Hyperparameter </a:t>
            </a:r>
            <a:r>
              <a:rPr lang="en-US" i="1" dirty="0"/>
              <a:t>cont</a:t>
            </a:r>
            <a:r>
              <a:rPr lang="en-US" dirty="0"/>
              <a:t>.</a:t>
            </a:r>
          </a:p>
        </p:txBody>
      </p:sp>
      <p:grpSp>
        <p:nvGrpSpPr>
          <p:cNvPr id="105" name="Group 104">
            <a:extLst>
              <a:ext uri="{FF2B5EF4-FFF2-40B4-BE49-F238E27FC236}">
                <a16:creationId xmlns:a16="http://schemas.microsoft.com/office/drawing/2014/main" id="{91A288A3-2F5C-C958-B912-1AF1E188E660}"/>
              </a:ext>
            </a:extLst>
          </p:cNvPr>
          <p:cNvGrpSpPr/>
          <p:nvPr/>
        </p:nvGrpSpPr>
        <p:grpSpPr>
          <a:xfrm>
            <a:off x="304800" y="3363663"/>
            <a:ext cx="7985317" cy="3159407"/>
            <a:chOff x="91046" y="1681163"/>
            <a:chExt cx="8658621" cy="3425801"/>
          </a:xfrm>
        </p:grpSpPr>
        <p:grpSp>
          <p:nvGrpSpPr>
            <p:cNvPr id="6" name="Group 4">
              <a:extLst>
                <a:ext uri="{FF2B5EF4-FFF2-40B4-BE49-F238E27FC236}">
                  <a16:creationId xmlns:a16="http://schemas.microsoft.com/office/drawing/2014/main" id="{F6425660-5EB7-D2BA-0D94-E9E38E68EE75}"/>
                </a:ext>
              </a:extLst>
            </p:cNvPr>
            <p:cNvGrpSpPr>
              <a:grpSpLocks noChangeAspect="1"/>
            </p:cNvGrpSpPr>
            <p:nvPr/>
          </p:nvGrpSpPr>
          <p:grpSpPr bwMode="auto">
            <a:xfrm>
              <a:off x="438946" y="1681163"/>
              <a:ext cx="3919538" cy="3024188"/>
              <a:chOff x="166" y="1061"/>
              <a:chExt cx="2469" cy="1905"/>
            </a:xfrm>
          </p:grpSpPr>
          <p:sp>
            <p:nvSpPr>
              <p:cNvPr id="7" name="Line 6">
                <a:extLst>
                  <a:ext uri="{FF2B5EF4-FFF2-40B4-BE49-F238E27FC236}">
                    <a16:creationId xmlns:a16="http://schemas.microsoft.com/office/drawing/2014/main" id="{28A98790-181B-FF07-8E89-3091E42E0C2E}"/>
                  </a:ext>
                </a:extLst>
              </p:cNvPr>
              <p:cNvSpPr>
                <a:spLocks noChangeShapeType="1"/>
              </p:cNvSpPr>
              <p:nvPr/>
            </p:nvSpPr>
            <p:spPr bwMode="auto">
              <a:xfrm>
                <a:off x="374" y="2827"/>
                <a:ext cx="2235"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 name="Line 7">
                <a:extLst>
                  <a:ext uri="{FF2B5EF4-FFF2-40B4-BE49-F238E27FC236}">
                    <a16:creationId xmlns:a16="http://schemas.microsoft.com/office/drawing/2014/main" id="{2208918E-5992-A668-CE99-9E95130D0C1D}"/>
                  </a:ext>
                </a:extLst>
              </p:cNvPr>
              <p:cNvSpPr>
                <a:spLocks noChangeShapeType="1"/>
              </p:cNvSpPr>
              <p:nvPr/>
            </p:nvSpPr>
            <p:spPr bwMode="auto">
              <a:xfrm flipV="1">
                <a:off x="374" y="280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9" name="Line 8">
                <a:extLst>
                  <a:ext uri="{FF2B5EF4-FFF2-40B4-BE49-F238E27FC236}">
                    <a16:creationId xmlns:a16="http://schemas.microsoft.com/office/drawing/2014/main" id="{BE6E3C81-E9DA-6D3C-150F-42FE8AE170EB}"/>
                  </a:ext>
                </a:extLst>
              </p:cNvPr>
              <p:cNvSpPr>
                <a:spLocks noChangeShapeType="1"/>
              </p:cNvSpPr>
              <p:nvPr/>
            </p:nvSpPr>
            <p:spPr bwMode="auto">
              <a:xfrm flipV="1">
                <a:off x="933" y="280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0" name="Line 9">
                <a:extLst>
                  <a:ext uri="{FF2B5EF4-FFF2-40B4-BE49-F238E27FC236}">
                    <a16:creationId xmlns:a16="http://schemas.microsoft.com/office/drawing/2014/main" id="{144D5ABB-AB4D-2275-7A08-0051DDBF3BEF}"/>
                  </a:ext>
                </a:extLst>
              </p:cNvPr>
              <p:cNvSpPr>
                <a:spLocks noChangeShapeType="1"/>
              </p:cNvSpPr>
              <p:nvPr/>
            </p:nvSpPr>
            <p:spPr bwMode="auto">
              <a:xfrm flipV="1">
                <a:off x="1492" y="280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1" name="Line 10">
                <a:extLst>
                  <a:ext uri="{FF2B5EF4-FFF2-40B4-BE49-F238E27FC236}">
                    <a16:creationId xmlns:a16="http://schemas.microsoft.com/office/drawing/2014/main" id="{038B0F5B-DC8A-ACA5-0B3A-EC1C888F8D3A}"/>
                  </a:ext>
                </a:extLst>
              </p:cNvPr>
              <p:cNvSpPr>
                <a:spLocks noChangeShapeType="1"/>
              </p:cNvSpPr>
              <p:nvPr/>
            </p:nvSpPr>
            <p:spPr bwMode="auto">
              <a:xfrm flipV="1">
                <a:off x="2050" y="280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 name="Line 11">
                <a:extLst>
                  <a:ext uri="{FF2B5EF4-FFF2-40B4-BE49-F238E27FC236}">
                    <a16:creationId xmlns:a16="http://schemas.microsoft.com/office/drawing/2014/main" id="{CFD62BB2-2354-6997-4A23-34624DBE43ED}"/>
                  </a:ext>
                </a:extLst>
              </p:cNvPr>
              <p:cNvSpPr>
                <a:spLocks noChangeShapeType="1"/>
              </p:cNvSpPr>
              <p:nvPr/>
            </p:nvSpPr>
            <p:spPr bwMode="auto">
              <a:xfrm flipV="1">
                <a:off x="2609" y="280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 name="Rectangle 12">
                <a:extLst>
                  <a:ext uri="{FF2B5EF4-FFF2-40B4-BE49-F238E27FC236}">
                    <a16:creationId xmlns:a16="http://schemas.microsoft.com/office/drawing/2014/main" id="{E03281E9-2600-8B7A-D75C-0B9ECDDFF12E}"/>
                  </a:ext>
                </a:extLst>
              </p:cNvPr>
              <p:cNvSpPr>
                <a:spLocks noChangeArrowheads="1"/>
              </p:cNvSpPr>
              <p:nvPr/>
            </p:nvSpPr>
            <p:spPr bwMode="auto">
              <a:xfrm>
                <a:off x="354" y="2864"/>
                <a:ext cx="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0</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C3C1F5B4-F9D4-352F-9EEF-C293D08C11FF}"/>
                  </a:ext>
                </a:extLst>
              </p:cNvPr>
              <p:cNvSpPr>
                <a:spLocks noChangeArrowheads="1"/>
              </p:cNvSpPr>
              <p:nvPr/>
            </p:nvSpPr>
            <p:spPr bwMode="auto">
              <a:xfrm>
                <a:off x="886" y="2864"/>
                <a:ext cx="11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0.5</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D7ADF594-F9E9-3CD5-45CC-DCDA8046D7A1}"/>
                  </a:ext>
                </a:extLst>
              </p:cNvPr>
              <p:cNvSpPr>
                <a:spLocks noChangeArrowheads="1"/>
              </p:cNvSpPr>
              <p:nvPr/>
            </p:nvSpPr>
            <p:spPr bwMode="auto">
              <a:xfrm>
                <a:off x="1473" y="2864"/>
                <a:ext cx="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4269815B-0CC7-7210-A1B8-832854ED7720}"/>
                  </a:ext>
                </a:extLst>
              </p:cNvPr>
              <p:cNvSpPr>
                <a:spLocks noChangeArrowheads="1"/>
              </p:cNvSpPr>
              <p:nvPr/>
            </p:nvSpPr>
            <p:spPr bwMode="auto">
              <a:xfrm>
                <a:off x="2001" y="2864"/>
                <a:ext cx="11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1.5</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97D03380-4D1B-16EE-8BA7-687C196AAEBB}"/>
                  </a:ext>
                </a:extLst>
              </p:cNvPr>
              <p:cNvSpPr>
                <a:spLocks noChangeArrowheads="1"/>
              </p:cNvSpPr>
              <p:nvPr/>
            </p:nvSpPr>
            <p:spPr bwMode="auto">
              <a:xfrm>
                <a:off x="2588" y="2864"/>
                <a:ext cx="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2</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151F8DF1-440B-A142-818B-E349181E4ED9}"/>
                  </a:ext>
                </a:extLst>
              </p:cNvPr>
              <p:cNvSpPr>
                <a:spLocks noChangeShapeType="1"/>
              </p:cNvSpPr>
              <p:nvPr/>
            </p:nvSpPr>
            <p:spPr bwMode="auto">
              <a:xfrm flipV="1">
                <a:off x="374" y="1061"/>
                <a:ext cx="0" cy="176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9" name="Line 18">
                <a:extLst>
                  <a:ext uri="{FF2B5EF4-FFF2-40B4-BE49-F238E27FC236}">
                    <a16:creationId xmlns:a16="http://schemas.microsoft.com/office/drawing/2014/main" id="{44D99E78-53DC-24AB-46CD-C7D7AC0DBD85}"/>
                  </a:ext>
                </a:extLst>
              </p:cNvPr>
              <p:cNvSpPr>
                <a:spLocks noChangeShapeType="1"/>
              </p:cNvSpPr>
              <p:nvPr/>
            </p:nvSpPr>
            <p:spPr bwMode="auto">
              <a:xfrm>
                <a:off x="374" y="2827"/>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20" name="Line 19">
                <a:extLst>
                  <a:ext uri="{FF2B5EF4-FFF2-40B4-BE49-F238E27FC236}">
                    <a16:creationId xmlns:a16="http://schemas.microsoft.com/office/drawing/2014/main" id="{08B1156F-2E51-6E69-E594-3F0AE4C0604B}"/>
                  </a:ext>
                </a:extLst>
              </p:cNvPr>
              <p:cNvSpPr>
                <a:spLocks noChangeShapeType="1"/>
              </p:cNvSpPr>
              <p:nvPr/>
            </p:nvSpPr>
            <p:spPr bwMode="auto">
              <a:xfrm>
                <a:off x="374" y="2606"/>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21" name="Line 20">
                <a:extLst>
                  <a:ext uri="{FF2B5EF4-FFF2-40B4-BE49-F238E27FC236}">
                    <a16:creationId xmlns:a16="http://schemas.microsoft.com/office/drawing/2014/main" id="{D3FEA7F8-E29A-ECBC-D1D5-6C5EB20A6868}"/>
                  </a:ext>
                </a:extLst>
              </p:cNvPr>
              <p:cNvSpPr>
                <a:spLocks noChangeShapeType="1"/>
              </p:cNvSpPr>
              <p:nvPr/>
            </p:nvSpPr>
            <p:spPr bwMode="auto">
              <a:xfrm>
                <a:off x="374" y="2385"/>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22" name="Line 21">
                <a:extLst>
                  <a:ext uri="{FF2B5EF4-FFF2-40B4-BE49-F238E27FC236}">
                    <a16:creationId xmlns:a16="http://schemas.microsoft.com/office/drawing/2014/main" id="{3E747D9B-4B19-2D6C-4AD5-D3710D90A0ED}"/>
                  </a:ext>
                </a:extLst>
              </p:cNvPr>
              <p:cNvSpPr>
                <a:spLocks noChangeShapeType="1"/>
              </p:cNvSpPr>
              <p:nvPr/>
            </p:nvSpPr>
            <p:spPr bwMode="auto">
              <a:xfrm>
                <a:off x="374" y="2165"/>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23" name="Line 22">
                <a:extLst>
                  <a:ext uri="{FF2B5EF4-FFF2-40B4-BE49-F238E27FC236}">
                    <a16:creationId xmlns:a16="http://schemas.microsoft.com/office/drawing/2014/main" id="{3DDD907A-B3E7-9F70-5D9F-0C7122DED9B8}"/>
                  </a:ext>
                </a:extLst>
              </p:cNvPr>
              <p:cNvSpPr>
                <a:spLocks noChangeShapeType="1"/>
              </p:cNvSpPr>
              <p:nvPr/>
            </p:nvSpPr>
            <p:spPr bwMode="auto">
              <a:xfrm>
                <a:off x="374" y="1944"/>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24" name="Line 23">
                <a:extLst>
                  <a:ext uri="{FF2B5EF4-FFF2-40B4-BE49-F238E27FC236}">
                    <a16:creationId xmlns:a16="http://schemas.microsoft.com/office/drawing/2014/main" id="{14AF898F-0A41-6E78-0C0E-9D3863AD442D}"/>
                  </a:ext>
                </a:extLst>
              </p:cNvPr>
              <p:cNvSpPr>
                <a:spLocks noChangeShapeType="1"/>
              </p:cNvSpPr>
              <p:nvPr/>
            </p:nvSpPr>
            <p:spPr bwMode="auto">
              <a:xfrm>
                <a:off x="374" y="1723"/>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25" name="Line 24">
                <a:extLst>
                  <a:ext uri="{FF2B5EF4-FFF2-40B4-BE49-F238E27FC236}">
                    <a16:creationId xmlns:a16="http://schemas.microsoft.com/office/drawing/2014/main" id="{C9507B63-B08E-3D0A-EE1D-F222DB02EB5C}"/>
                  </a:ext>
                </a:extLst>
              </p:cNvPr>
              <p:cNvSpPr>
                <a:spLocks noChangeShapeType="1"/>
              </p:cNvSpPr>
              <p:nvPr/>
            </p:nvSpPr>
            <p:spPr bwMode="auto">
              <a:xfrm>
                <a:off x="374" y="1503"/>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26" name="Line 25">
                <a:extLst>
                  <a:ext uri="{FF2B5EF4-FFF2-40B4-BE49-F238E27FC236}">
                    <a16:creationId xmlns:a16="http://schemas.microsoft.com/office/drawing/2014/main" id="{A9AAA980-0180-B07A-67C9-A22FF1C2A5AD}"/>
                  </a:ext>
                </a:extLst>
              </p:cNvPr>
              <p:cNvSpPr>
                <a:spLocks noChangeShapeType="1"/>
              </p:cNvSpPr>
              <p:nvPr/>
            </p:nvSpPr>
            <p:spPr bwMode="auto">
              <a:xfrm>
                <a:off x="374" y="1282"/>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27" name="Line 26">
                <a:extLst>
                  <a:ext uri="{FF2B5EF4-FFF2-40B4-BE49-F238E27FC236}">
                    <a16:creationId xmlns:a16="http://schemas.microsoft.com/office/drawing/2014/main" id="{055A7C42-0617-41A0-31A4-E5734F03618B}"/>
                  </a:ext>
                </a:extLst>
              </p:cNvPr>
              <p:cNvSpPr>
                <a:spLocks noChangeShapeType="1"/>
              </p:cNvSpPr>
              <p:nvPr/>
            </p:nvSpPr>
            <p:spPr bwMode="auto">
              <a:xfrm>
                <a:off x="374" y="1061"/>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28" name="Rectangle 27">
                <a:extLst>
                  <a:ext uri="{FF2B5EF4-FFF2-40B4-BE49-F238E27FC236}">
                    <a16:creationId xmlns:a16="http://schemas.microsoft.com/office/drawing/2014/main" id="{A18CC987-F81D-38EA-5F3D-9F27A77B252C}"/>
                  </a:ext>
                </a:extLst>
              </p:cNvPr>
              <p:cNvSpPr>
                <a:spLocks noChangeArrowheads="1"/>
              </p:cNvSpPr>
              <p:nvPr/>
            </p:nvSpPr>
            <p:spPr bwMode="auto">
              <a:xfrm>
                <a:off x="166" y="2548"/>
                <a:ext cx="17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262626"/>
                    </a:solidFill>
                    <a:effectLst/>
                    <a:latin typeface="Arial" panose="020B0604020202020204" pitchFamily="34" charset="0"/>
                  </a:rPr>
                  <a:t>-300</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EF4553E7-9A44-45F5-B9F8-77724A2D4F23}"/>
                  </a:ext>
                </a:extLst>
              </p:cNvPr>
              <p:cNvSpPr>
                <a:spLocks noChangeArrowheads="1"/>
              </p:cNvSpPr>
              <p:nvPr/>
            </p:nvSpPr>
            <p:spPr bwMode="auto">
              <a:xfrm>
                <a:off x="166" y="2105"/>
                <a:ext cx="17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-200</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0BEE7F88-B022-5C60-FD19-6BF49935705B}"/>
                  </a:ext>
                </a:extLst>
              </p:cNvPr>
              <p:cNvSpPr>
                <a:spLocks noChangeArrowheads="1"/>
              </p:cNvSpPr>
              <p:nvPr/>
            </p:nvSpPr>
            <p:spPr bwMode="auto">
              <a:xfrm>
                <a:off x="166" y="1666"/>
                <a:ext cx="17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-100</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60F4F1BF-B372-BBDF-C229-883194BFD989}"/>
                  </a:ext>
                </a:extLst>
              </p:cNvPr>
              <p:cNvSpPr>
                <a:spLocks noChangeArrowheads="1"/>
              </p:cNvSpPr>
              <p:nvPr/>
            </p:nvSpPr>
            <p:spPr bwMode="auto">
              <a:xfrm>
                <a:off x="266" y="1223"/>
                <a:ext cx="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0</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32" name="Freeform 36">
                <a:extLst>
                  <a:ext uri="{FF2B5EF4-FFF2-40B4-BE49-F238E27FC236}">
                    <a16:creationId xmlns:a16="http://schemas.microsoft.com/office/drawing/2014/main" id="{48DAFFA9-F13F-1893-2021-9D2C68C02AC5}"/>
                  </a:ext>
                </a:extLst>
              </p:cNvPr>
              <p:cNvSpPr>
                <a:spLocks/>
              </p:cNvSpPr>
              <p:nvPr/>
            </p:nvSpPr>
            <p:spPr bwMode="auto">
              <a:xfrm>
                <a:off x="397" y="1098"/>
                <a:ext cx="2190" cy="223"/>
              </a:xfrm>
              <a:custGeom>
                <a:avLst/>
                <a:gdLst>
                  <a:gd name="T0" fmla="*/ 22 w 2190"/>
                  <a:gd name="T1" fmla="*/ 215 h 223"/>
                  <a:gd name="T2" fmla="*/ 67 w 2190"/>
                  <a:gd name="T3" fmla="*/ 215 h 223"/>
                  <a:gd name="T4" fmla="*/ 111 w 2190"/>
                  <a:gd name="T5" fmla="*/ 215 h 223"/>
                  <a:gd name="T6" fmla="*/ 156 w 2190"/>
                  <a:gd name="T7" fmla="*/ 215 h 223"/>
                  <a:gd name="T8" fmla="*/ 201 w 2190"/>
                  <a:gd name="T9" fmla="*/ 215 h 223"/>
                  <a:gd name="T10" fmla="*/ 245 w 2190"/>
                  <a:gd name="T11" fmla="*/ 216 h 223"/>
                  <a:gd name="T12" fmla="*/ 290 w 2190"/>
                  <a:gd name="T13" fmla="*/ 218 h 223"/>
                  <a:gd name="T14" fmla="*/ 335 w 2190"/>
                  <a:gd name="T15" fmla="*/ 220 h 223"/>
                  <a:gd name="T16" fmla="*/ 379 w 2190"/>
                  <a:gd name="T17" fmla="*/ 221 h 223"/>
                  <a:gd name="T18" fmla="*/ 424 w 2190"/>
                  <a:gd name="T19" fmla="*/ 222 h 223"/>
                  <a:gd name="T20" fmla="*/ 469 w 2190"/>
                  <a:gd name="T21" fmla="*/ 223 h 223"/>
                  <a:gd name="T22" fmla="*/ 514 w 2190"/>
                  <a:gd name="T23" fmla="*/ 223 h 223"/>
                  <a:gd name="T24" fmla="*/ 558 w 2190"/>
                  <a:gd name="T25" fmla="*/ 223 h 223"/>
                  <a:gd name="T26" fmla="*/ 603 w 2190"/>
                  <a:gd name="T27" fmla="*/ 222 h 223"/>
                  <a:gd name="T28" fmla="*/ 648 w 2190"/>
                  <a:gd name="T29" fmla="*/ 220 h 223"/>
                  <a:gd name="T30" fmla="*/ 693 w 2190"/>
                  <a:gd name="T31" fmla="*/ 218 h 223"/>
                  <a:gd name="T32" fmla="*/ 737 w 2190"/>
                  <a:gd name="T33" fmla="*/ 216 h 223"/>
                  <a:gd name="T34" fmla="*/ 782 w 2190"/>
                  <a:gd name="T35" fmla="*/ 213 h 223"/>
                  <a:gd name="T36" fmla="*/ 827 w 2190"/>
                  <a:gd name="T37" fmla="*/ 211 h 223"/>
                  <a:gd name="T38" fmla="*/ 871 w 2190"/>
                  <a:gd name="T39" fmla="*/ 209 h 223"/>
                  <a:gd name="T40" fmla="*/ 916 w 2190"/>
                  <a:gd name="T41" fmla="*/ 206 h 223"/>
                  <a:gd name="T42" fmla="*/ 961 w 2190"/>
                  <a:gd name="T43" fmla="*/ 204 h 223"/>
                  <a:gd name="T44" fmla="*/ 1005 w 2190"/>
                  <a:gd name="T45" fmla="*/ 202 h 223"/>
                  <a:gd name="T46" fmla="*/ 1050 w 2190"/>
                  <a:gd name="T47" fmla="*/ 199 h 223"/>
                  <a:gd name="T48" fmla="*/ 1095 w 2190"/>
                  <a:gd name="T49" fmla="*/ 197 h 223"/>
                  <a:gd name="T50" fmla="*/ 1139 w 2190"/>
                  <a:gd name="T51" fmla="*/ 194 h 223"/>
                  <a:gd name="T52" fmla="*/ 1184 w 2190"/>
                  <a:gd name="T53" fmla="*/ 191 h 223"/>
                  <a:gd name="T54" fmla="*/ 1229 w 2190"/>
                  <a:gd name="T55" fmla="*/ 188 h 223"/>
                  <a:gd name="T56" fmla="*/ 1274 w 2190"/>
                  <a:gd name="T57" fmla="*/ 183 h 223"/>
                  <a:gd name="T58" fmla="*/ 1318 w 2190"/>
                  <a:gd name="T59" fmla="*/ 178 h 223"/>
                  <a:gd name="T60" fmla="*/ 1363 w 2190"/>
                  <a:gd name="T61" fmla="*/ 171 h 223"/>
                  <a:gd name="T62" fmla="*/ 1408 w 2190"/>
                  <a:gd name="T63" fmla="*/ 163 h 223"/>
                  <a:gd name="T64" fmla="*/ 1452 w 2190"/>
                  <a:gd name="T65" fmla="*/ 155 h 223"/>
                  <a:gd name="T66" fmla="*/ 1497 w 2190"/>
                  <a:gd name="T67" fmla="*/ 146 h 223"/>
                  <a:gd name="T68" fmla="*/ 1542 w 2190"/>
                  <a:gd name="T69" fmla="*/ 136 h 223"/>
                  <a:gd name="T70" fmla="*/ 1586 w 2190"/>
                  <a:gd name="T71" fmla="*/ 125 h 223"/>
                  <a:gd name="T72" fmla="*/ 1631 w 2190"/>
                  <a:gd name="T73" fmla="*/ 115 h 223"/>
                  <a:gd name="T74" fmla="*/ 1676 w 2190"/>
                  <a:gd name="T75" fmla="*/ 105 h 223"/>
                  <a:gd name="T76" fmla="*/ 1720 w 2190"/>
                  <a:gd name="T77" fmla="*/ 95 h 223"/>
                  <a:gd name="T78" fmla="*/ 1765 w 2190"/>
                  <a:gd name="T79" fmla="*/ 84 h 223"/>
                  <a:gd name="T80" fmla="*/ 1810 w 2190"/>
                  <a:gd name="T81" fmla="*/ 75 h 223"/>
                  <a:gd name="T82" fmla="*/ 1855 w 2190"/>
                  <a:gd name="T83" fmla="*/ 65 h 223"/>
                  <a:gd name="T84" fmla="*/ 1899 w 2190"/>
                  <a:gd name="T85" fmla="*/ 56 h 223"/>
                  <a:gd name="T86" fmla="*/ 1944 w 2190"/>
                  <a:gd name="T87" fmla="*/ 46 h 223"/>
                  <a:gd name="T88" fmla="*/ 1989 w 2190"/>
                  <a:gd name="T89" fmla="*/ 37 h 223"/>
                  <a:gd name="T90" fmla="*/ 2033 w 2190"/>
                  <a:gd name="T91" fmla="*/ 28 h 223"/>
                  <a:gd name="T92" fmla="*/ 2078 w 2190"/>
                  <a:gd name="T93" fmla="*/ 20 h 223"/>
                  <a:gd name="T94" fmla="*/ 2123 w 2190"/>
                  <a:gd name="T95" fmla="*/ 12 h 223"/>
                  <a:gd name="T96" fmla="*/ 2167 w 2190"/>
                  <a:gd name="T97" fmla="*/ 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223">
                    <a:moveTo>
                      <a:pt x="0" y="215"/>
                    </a:moveTo>
                    <a:lnTo>
                      <a:pt x="22" y="215"/>
                    </a:lnTo>
                    <a:lnTo>
                      <a:pt x="44" y="215"/>
                    </a:lnTo>
                    <a:lnTo>
                      <a:pt x="67" y="215"/>
                    </a:lnTo>
                    <a:lnTo>
                      <a:pt x="89" y="215"/>
                    </a:lnTo>
                    <a:lnTo>
                      <a:pt x="111" y="215"/>
                    </a:lnTo>
                    <a:lnTo>
                      <a:pt x="134" y="215"/>
                    </a:lnTo>
                    <a:lnTo>
                      <a:pt x="156" y="215"/>
                    </a:lnTo>
                    <a:lnTo>
                      <a:pt x="178" y="215"/>
                    </a:lnTo>
                    <a:lnTo>
                      <a:pt x="201" y="215"/>
                    </a:lnTo>
                    <a:lnTo>
                      <a:pt x="223" y="216"/>
                    </a:lnTo>
                    <a:lnTo>
                      <a:pt x="245" y="216"/>
                    </a:lnTo>
                    <a:lnTo>
                      <a:pt x="268" y="217"/>
                    </a:lnTo>
                    <a:lnTo>
                      <a:pt x="290" y="218"/>
                    </a:lnTo>
                    <a:lnTo>
                      <a:pt x="313" y="219"/>
                    </a:lnTo>
                    <a:lnTo>
                      <a:pt x="335" y="220"/>
                    </a:lnTo>
                    <a:lnTo>
                      <a:pt x="357" y="221"/>
                    </a:lnTo>
                    <a:lnTo>
                      <a:pt x="379" y="221"/>
                    </a:lnTo>
                    <a:lnTo>
                      <a:pt x="402" y="222"/>
                    </a:lnTo>
                    <a:lnTo>
                      <a:pt x="424" y="222"/>
                    </a:lnTo>
                    <a:lnTo>
                      <a:pt x="447" y="223"/>
                    </a:lnTo>
                    <a:lnTo>
                      <a:pt x="469" y="223"/>
                    </a:lnTo>
                    <a:lnTo>
                      <a:pt x="491" y="223"/>
                    </a:lnTo>
                    <a:lnTo>
                      <a:pt x="514" y="223"/>
                    </a:lnTo>
                    <a:lnTo>
                      <a:pt x="536" y="223"/>
                    </a:lnTo>
                    <a:lnTo>
                      <a:pt x="558" y="223"/>
                    </a:lnTo>
                    <a:lnTo>
                      <a:pt x="581" y="222"/>
                    </a:lnTo>
                    <a:lnTo>
                      <a:pt x="603" y="222"/>
                    </a:lnTo>
                    <a:lnTo>
                      <a:pt x="625" y="221"/>
                    </a:lnTo>
                    <a:lnTo>
                      <a:pt x="648" y="220"/>
                    </a:lnTo>
                    <a:lnTo>
                      <a:pt x="670" y="219"/>
                    </a:lnTo>
                    <a:lnTo>
                      <a:pt x="693" y="218"/>
                    </a:lnTo>
                    <a:lnTo>
                      <a:pt x="715" y="217"/>
                    </a:lnTo>
                    <a:lnTo>
                      <a:pt x="737" y="216"/>
                    </a:lnTo>
                    <a:lnTo>
                      <a:pt x="759" y="215"/>
                    </a:lnTo>
                    <a:lnTo>
                      <a:pt x="782" y="213"/>
                    </a:lnTo>
                    <a:lnTo>
                      <a:pt x="804" y="212"/>
                    </a:lnTo>
                    <a:lnTo>
                      <a:pt x="827" y="211"/>
                    </a:lnTo>
                    <a:lnTo>
                      <a:pt x="849" y="210"/>
                    </a:lnTo>
                    <a:lnTo>
                      <a:pt x="871" y="209"/>
                    </a:lnTo>
                    <a:lnTo>
                      <a:pt x="894" y="207"/>
                    </a:lnTo>
                    <a:lnTo>
                      <a:pt x="916" y="206"/>
                    </a:lnTo>
                    <a:lnTo>
                      <a:pt x="938" y="205"/>
                    </a:lnTo>
                    <a:lnTo>
                      <a:pt x="961" y="204"/>
                    </a:lnTo>
                    <a:lnTo>
                      <a:pt x="983" y="203"/>
                    </a:lnTo>
                    <a:lnTo>
                      <a:pt x="1005" y="202"/>
                    </a:lnTo>
                    <a:lnTo>
                      <a:pt x="1028" y="201"/>
                    </a:lnTo>
                    <a:lnTo>
                      <a:pt x="1050" y="199"/>
                    </a:lnTo>
                    <a:lnTo>
                      <a:pt x="1072" y="198"/>
                    </a:lnTo>
                    <a:lnTo>
                      <a:pt x="1095" y="197"/>
                    </a:lnTo>
                    <a:lnTo>
                      <a:pt x="1117" y="196"/>
                    </a:lnTo>
                    <a:lnTo>
                      <a:pt x="1139" y="194"/>
                    </a:lnTo>
                    <a:lnTo>
                      <a:pt x="1162" y="193"/>
                    </a:lnTo>
                    <a:lnTo>
                      <a:pt x="1184" y="191"/>
                    </a:lnTo>
                    <a:lnTo>
                      <a:pt x="1206" y="190"/>
                    </a:lnTo>
                    <a:lnTo>
                      <a:pt x="1229" y="188"/>
                    </a:lnTo>
                    <a:lnTo>
                      <a:pt x="1251" y="186"/>
                    </a:lnTo>
                    <a:lnTo>
                      <a:pt x="1274" y="183"/>
                    </a:lnTo>
                    <a:lnTo>
                      <a:pt x="1296" y="181"/>
                    </a:lnTo>
                    <a:lnTo>
                      <a:pt x="1318" y="178"/>
                    </a:lnTo>
                    <a:lnTo>
                      <a:pt x="1340" y="174"/>
                    </a:lnTo>
                    <a:lnTo>
                      <a:pt x="1363" y="171"/>
                    </a:lnTo>
                    <a:lnTo>
                      <a:pt x="1385" y="167"/>
                    </a:lnTo>
                    <a:lnTo>
                      <a:pt x="1408" y="163"/>
                    </a:lnTo>
                    <a:lnTo>
                      <a:pt x="1430" y="159"/>
                    </a:lnTo>
                    <a:lnTo>
                      <a:pt x="1452" y="155"/>
                    </a:lnTo>
                    <a:lnTo>
                      <a:pt x="1475" y="150"/>
                    </a:lnTo>
                    <a:lnTo>
                      <a:pt x="1497" y="146"/>
                    </a:lnTo>
                    <a:lnTo>
                      <a:pt x="1519" y="141"/>
                    </a:lnTo>
                    <a:lnTo>
                      <a:pt x="1542" y="136"/>
                    </a:lnTo>
                    <a:lnTo>
                      <a:pt x="1564" y="131"/>
                    </a:lnTo>
                    <a:lnTo>
                      <a:pt x="1586" y="125"/>
                    </a:lnTo>
                    <a:lnTo>
                      <a:pt x="1609" y="120"/>
                    </a:lnTo>
                    <a:lnTo>
                      <a:pt x="1631" y="115"/>
                    </a:lnTo>
                    <a:lnTo>
                      <a:pt x="1653" y="110"/>
                    </a:lnTo>
                    <a:lnTo>
                      <a:pt x="1676" y="105"/>
                    </a:lnTo>
                    <a:lnTo>
                      <a:pt x="1698" y="100"/>
                    </a:lnTo>
                    <a:lnTo>
                      <a:pt x="1720" y="95"/>
                    </a:lnTo>
                    <a:lnTo>
                      <a:pt x="1743" y="90"/>
                    </a:lnTo>
                    <a:lnTo>
                      <a:pt x="1765" y="84"/>
                    </a:lnTo>
                    <a:lnTo>
                      <a:pt x="1787" y="80"/>
                    </a:lnTo>
                    <a:lnTo>
                      <a:pt x="1810" y="75"/>
                    </a:lnTo>
                    <a:lnTo>
                      <a:pt x="1832" y="70"/>
                    </a:lnTo>
                    <a:lnTo>
                      <a:pt x="1855" y="65"/>
                    </a:lnTo>
                    <a:lnTo>
                      <a:pt x="1877" y="60"/>
                    </a:lnTo>
                    <a:lnTo>
                      <a:pt x="1899" y="56"/>
                    </a:lnTo>
                    <a:lnTo>
                      <a:pt x="1921" y="51"/>
                    </a:lnTo>
                    <a:lnTo>
                      <a:pt x="1944" y="46"/>
                    </a:lnTo>
                    <a:lnTo>
                      <a:pt x="1966" y="42"/>
                    </a:lnTo>
                    <a:lnTo>
                      <a:pt x="1989" y="37"/>
                    </a:lnTo>
                    <a:lnTo>
                      <a:pt x="2011" y="33"/>
                    </a:lnTo>
                    <a:lnTo>
                      <a:pt x="2033" y="28"/>
                    </a:lnTo>
                    <a:lnTo>
                      <a:pt x="2056" y="24"/>
                    </a:lnTo>
                    <a:lnTo>
                      <a:pt x="2078" y="20"/>
                    </a:lnTo>
                    <a:lnTo>
                      <a:pt x="2100" y="16"/>
                    </a:lnTo>
                    <a:lnTo>
                      <a:pt x="2123" y="12"/>
                    </a:lnTo>
                    <a:lnTo>
                      <a:pt x="2145" y="8"/>
                    </a:lnTo>
                    <a:lnTo>
                      <a:pt x="2167" y="4"/>
                    </a:lnTo>
                    <a:lnTo>
                      <a:pt x="2190" y="0"/>
                    </a:lnTo>
                  </a:path>
                </a:pathLst>
              </a:custGeom>
              <a:noFill/>
              <a:ln w="1905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33" name="Freeform 37">
                <a:extLst>
                  <a:ext uri="{FF2B5EF4-FFF2-40B4-BE49-F238E27FC236}">
                    <a16:creationId xmlns:a16="http://schemas.microsoft.com/office/drawing/2014/main" id="{B270DCE2-C5DF-E310-EEAA-5AB0DA5AD12B}"/>
                  </a:ext>
                </a:extLst>
              </p:cNvPr>
              <p:cNvSpPr>
                <a:spLocks/>
              </p:cNvSpPr>
              <p:nvPr/>
            </p:nvSpPr>
            <p:spPr bwMode="auto">
              <a:xfrm>
                <a:off x="397" y="1119"/>
                <a:ext cx="2190" cy="228"/>
              </a:xfrm>
              <a:custGeom>
                <a:avLst/>
                <a:gdLst>
                  <a:gd name="T0" fmla="*/ 22 w 2190"/>
                  <a:gd name="T1" fmla="*/ 200 h 228"/>
                  <a:gd name="T2" fmla="*/ 67 w 2190"/>
                  <a:gd name="T3" fmla="*/ 200 h 228"/>
                  <a:gd name="T4" fmla="*/ 111 w 2190"/>
                  <a:gd name="T5" fmla="*/ 200 h 228"/>
                  <a:gd name="T6" fmla="*/ 156 w 2190"/>
                  <a:gd name="T7" fmla="*/ 201 h 228"/>
                  <a:gd name="T8" fmla="*/ 201 w 2190"/>
                  <a:gd name="T9" fmla="*/ 203 h 228"/>
                  <a:gd name="T10" fmla="*/ 245 w 2190"/>
                  <a:gd name="T11" fmla="*/ 207 h 228"/>
                  <a:gd name="T12" fmla="*/ 290 w 2190"/>
                  <a:gd name="T13" fmla="*/ 212 h 228"/>
                  <a:gd name="T14" fmla="*/ 335 w 2190"/>
                  <a:gd name="T15" fmla="*/ 216 h 228"/>
                  <a:gd name="T16" fmla="*/ 379 w 2190"/>
                  <a:gd name="T17" fmla="*/ 220 h 228"/>
                  <a:gd name="T18" fmla="*/ 424 w 2190"/>
                  <a:gd name="T19" fmla="*/ 223 h 228"/>
                  <a:gd name="T20" fmla="*/ 469 w 2190"/>
                  <a:gd name="T21" fmla="*/ 225 h 228"/>
                  <a:gd name="T22" fmla="*/ 514 w 2190"/>
                  <a:gd name="T23" fmla="*/ 226 h 228"/>
                  <a:gd name="T24" fmla="*/ 558 w 2190"/>
                  <a:gd name="T25" fmla="*/ 227 h 228"/>
                  <a:gd name="T26" fmla="*/ 603 w 2190"/>
                  <a:gd name="T27" fmla="*/ 228 h 228"/>
                  <a:gd name="T28" fmla="*/ 648 w 2190"/>
                  <a:gd name="T29" fmla="*/ 227 h 228"/>
                  <a:gd name="T30" fmla="*/ 693 w 2190"/>
                  <a:gd name="T31" fmla="*/ 227 h 228"/>
                  <a:gd name="T32" fmla="*/ 737 w 2190"/>
                  <a:gd name="T33" fmla="*/ 226 h 228"/>
                  <a:gd name="T34" fmla="*/ 782 w 2190"/>
                  <a:gd name="T35" fmla="*/ 225 h 228"/>
                  <a:gd name="T36" fmla="*/ 827 w 2190"/>
                  <a:gd name="T37" fmla="*/ 224 h 228"/>
                  <a:gd name="T38" fmla="*/ 871 w 2190"/>
                  <a:gd name="T39" fmla="*/ 223 h 228"/>
                  <a:gd name="T40" fmla="*/ 916 w 2190"/>
                  <a:gd name="T41" fmla="*/ 221 h 228"/>
                  <a:gd name="T42" fmla="*/ 961 w 2190"/>
                  <a:gd name="T43" fmla="*/ 220 h 228"/>
                  <a:gd name="T44" fmla="*/ 1005 w 2190"/>
                  <a:gd name="T45" fmla="*/ 219 h 228"/>
                  <a:gd name="T46" fmla="*/ 1050 w 2190"/>
                  <a:gd name="T47" fmla="*/ 217 h 228"/>
                  <a:gd name="T48" fmla="*/ 1095 w 2190"/>
                  <a:gd name="T49" fmla="*/ 216 h 228"/>
                  <a:gd name="T50" fmla="*/ 1139 w 2190"/>
                  <a:gd name="T51" fmla="*/ 214 h 228"/>
                  <a:gd name="T52" fmla="*/ 1184 w 2190"/>
                  <a:gd name="T53" fmla="*/ 211 h 228"/>
                  <a:gd name="T54" fmla="*/ 1229 w 2190"/>
                  <a:gd name="T55" fmla="*/ 208 h 228"/>
                  <a:gd name="T56" fmla="*/ 1274 w 2190"/>
                  <a:gd name="T57" fmla="*/ 203 h 228"/>
                  <a:gd name="T58" fmla="*/ 1318 w 2190"/>
                  <a:gd name="T59" fmla="*/ 197 h 228"/>
                  <a:gd name="T60" fmla="*/ 1363 w 2190"/>
                  <a:gd name="T61" fmla="*/ 190 h 228"/>
                  <a:gd name="T62" fmla="*/ 1408 w 2190"/>
                  <a:gd name="T63" fmla="*/ 182 h 228"/>
                  <a:gd name="T64" fmla="*/ 1452 w 2190"/>
                  <a:gd name="T65" fmla="*/ 172 h 228"/>
                  <a:gd name="T66" fmla="*/ 1497 w 2190"/>
                  <a:gd name="T67" fmla="*/ 162 h 228"/>
                  <a:gd name="T68" fmla="*/ 1542 w 2190"/>
                  <a:gd name="T69" fmla="*/ 151 h 228"/>
                  <a:gd name="T70" fmla="*/ 1586 w 2190"/>
                  <a:gd name="T71" fmla="*/ 139 h 228"/>
                  <a:gd name="T72" fmla="*/ 1631 w 2190"/>
                  <a:gd name="T73" fmla="*/ 128 h 228"/>
                  <a:gd name="T74" fmla="*/ 1676 w 2190"/>
                  <a:gd name="T75" fmla="*/ 116 h 228"/>
                  <a:gd name="T76" fmla="*/ 1720 w 2190"/>
                  <a:gd name="T77" fmla="*/ 105 h 228"/>
                  <a:gd name="T78" fmla="*/ 1765 w 2190"/>
                  <a:gd name="T79" fmla="*/ 94 h 228"/>
                  <a:gd name="T80" fmla="*/ 1810 w 2190"/>
                  <a:gd name="T81" fmla="*/ 83 h 228"/>
                  <a:gd name="T82" fmla="*/ 1855 w 2190"/>
                  <a:gd name="T83" fmla="*/ 72 h 228"/>
                  <a:gd name="T84" fmla="*/ 1899 w 2190"/>
                  <a:gd name="T85" fmla="*/ 62 h 228"/>
                  <a:gd name="T86" fmla="*/ 1944 w 2190"/>
                  <a:gd name="T87" fmla="*/ 51 h 228"/>
                  <a:gd name="T88" fmla="*/ 1989 w 2190"/>
                  <a:gd name="T89" fmla="*/ 41 h 228"/>
                  <a:gd name="T90" fmla="*/ 2033 w 2190"/>
                  <a:gd name="T91" fmla="*/ 32 h 228"/>
                  <a:gd name="T92" fmla="*/ 2078 w 2190"/>
                  <a:gd name="T93" fmla="*/ 22 h 228"/>
                  <a:gd name="T94" fmla="*/ 2123 w 2190"/>
                  <a:gd name="T95" fmla="*/ 13 h 228"/>
                  <a:gd name="T96" fmla="*/ 2167 w 2190"/>
                  <a:gd name="T97"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228">
                    <a:moveTo>
                      <a:pt x="0" y="200"/>
                    </a:moveTo>
                    <a:lnTo>
                      <a:pt x="22" y="200"/>
                    </a:lnTo>
                    <a:lnTo>
                      <a:pt x="44" y="200"/>
                    </a:lnTo>
                    <a:lnTo>
                      <a:pt x="67" y="200"/>
                    </a:lnTo>
                    <a:lnTo>
                      <a:pt x="89" y="200"/>
                    </a:lnTo>
                    <a:lnTo>
                      <a:pt x="111" y="200"/>
                    </a:lnTo>
                    <a:lnTo>
                      <a:pt x="134" y="200"/>
                    </a:lnTo>
                    <a:lnTo>
                      <a:pt x="156" y="201"/>
                    </a:lnTo>
                    <a:lnTo>
                      <a:pt x="178" y="201"/>
                    </a:lnTo>
                    <a:lnTo>
                      <a:pt x="201" y="203"/>
                    </a:lnTo>
                    <a:lnTo>
                      <a:pt x="223" y="205"/>
                    </a:lnTo>
                    <a:lnTo>
                      <a:pt x="245" y="207"/>
                    </a:lnTo>
                    <a:lnTo>
                      <a:pt x="268" y="209"/>
                    </a:lnTo>
                    <a:lnTo>
                      <a:pt x="290" y="212"/>
                    </a:lnTo>
                    <a:lnTo>
                      <a:pt x="313" y="214"/>
                    </a:lnTo>
                    <a:lnTo>
                      <a:pt x="335" y="216"/>
                    </a:lnTo>
                    <a:lnTo>
                      <a:pt x="357" y="218"/>
                    </a:lnTo>
                    <a:lnTo>
                      <a:pt x="379" y="220"/>
                    </a:lnTo>
                    <a:lnTo>
                      <a:pt x="402" y="221"/>
                    </a:lnTo>
                    <a:lnTo>
                      <a:pt x="424" y="223"/>
                    </a:lnTo>
                    <a:lnTo>
                      <a:pt x="447" y="224"/>
                    </a:lnTo>
                    <a:lnTo>
                      <a:pt x="469" y="225"/>
                    </a:lnTo>
                    <a:lnTo>
                      <a:pt x="491" y="226"/>
                    </a:lnTo>
                    <a:lnTo>
                      <a:pt x="514" y="226"/>
                    </a:lnTo>
                    <a:lnTo>
                      <a:pt x="536" y="227"/>
                    </a:lnTo>
                    <a:lnTo>
                      <a:pt x="558" y="227"/>
                    </a:lnTo>
                    <a:lnTo>
                      <a:pt x="581" y="228"/>
                    </a:lnTo>
                    <a:lnTo>
                      <a:pt x="603" y="228"/>
                    </a:lnTo>
                    <a:lnTo>
                      <a:pt x="625" y="228"/>
                    </a:lnTo>
                    <a:lnTo>
                      <a:pt x="648" y="227"/>
                    </a:lnTo>
                    <a:lnTo>
                      <a:pt x="670" y="227"/>
                    </a:lnTo>
                    <a:lnTo>
                      <a:pt x="693" y="227"/>
                    </a:lnTo>
                    <a:lnTo>
                      <a:pt x="715" y="226"/>
                    </a:lnTo>
                    <a:lnTo>
                      <a:pt x="737" y="226"/>
                    </a:lnTo>
                    <a:lnTo>
                      <a:pt x="759" y="226"/>
                    </a:lnTo>
                    <a:lnTo>
                      <a:pt x="782" y="225"/>
                    </a:lnTo>
                    <a:lnTo>
                      <a:pt x="804" y="224"/>
                    </a:lnTo>
                    <a:lnTo>
                      <a:pt x="827" y="224"/>
                    </a:lnTo>
                    <a:lnTo>
                      <a:pt x="849" y="223"/>
                    </a:lnTo>
                    <a:lnTo>
                      <a:pt x="871" y="223"/>
                    </a:lnTo>
                    <a:lnTo>
                      <a:pt x="894" y="222"/>
                    </a:lnTo>
                    <a:lnTo>
                      <a:pt x="916" y="221"/>
                    </a:lnTo>
                    <a:lnTo>
                      <a:pt x="938" y="221"/>
                    </a:lnTo>
                    <a:lnTo>
                      <a:pt x="961" y="220"/>
                    </a:lnTo>
                    <a:lnTo>
                      <a:pt x="983" y="219"/>
                    </a:lnTo>
                    <a:lnTo>
                      <a:pt x="1005" y="219"/>
                    </a:lnTo>
                    <a:lnTo>
                      <a:pt x="1028" y="218"/>
                    </a:lnTo>
                    <a:lnTo>
                      <a:pt x="1050" y="217"/>
                    </a:lnTo>
                    <a:lnTo>
                      <a:pt x="1072" y="217"/>
                    </a:lnTo>
                    <a:lnTo>
                      <a:pt x="1095" y="216"/>
                    </a:lnTo>
                    <a:lnTo>
                      <a:pt x="1117" y="215"/>
                    </a:lnTo>
                    <a:lnTo>
                      <a:pt x="1139" y="214"/>
                    </a:lnTo>
                    <a:lnTo>
                      <a:pt x="1162" y="213"/>
                    </a:lnTo>
                    <a:lnTo>
                      <a:pt x="1184" y="211"/>
                    </a:lnTo>
                    <a:lnTo>
                      <a:pt x="1206" y="210"/>
                    </a:lnTo>
                    <a:lnTo>
                      <a:pt x="1229" y="208"/>
                    </a:lnTo>
                    <a:lnTo>
                      <a:pt x="1251" y="206"/>
                    </a:lnTo>
                    <a:lnTo>
                      <a:pt x="1274" y="203"/>
                    </a:lnTo>
                    <a:lnTo>
                      <a:pt x="1296" y="200"/>
                    </a:lnTo>
                    <a:lnTo>
                      <a:pt x="1318" y="197"/>
                    </a:lnTo>
                    <a:lnTo>
                      <a:pt x="1340" y="194"/>
                    </a:lnTo>
                    <a:lnTo>
                      <a:pt x="1363" y="190"/>
                    </a:lnTo>
                    <a:lnTo>
                      <a:pt x="1385" y="186"/>
                    </a:lnTo>
                    <a:lnTo>
                      <a:pt x="1408" y="182"/>
                    </a:lnTo>
                    <a:lnTo>
                      <a:pt x="1430" y="177"/>
                    </a:lnTo>
                    <a:lnTo>
                      <a:pt x="1452" y="172"/>
                    </a:lnTo>
                    <a:lnTo>
                      <a:pt x="1475" y="167"/>
                    </a:lnTo>
                    <a:lnTo>
                      <a:pt x="1497" y="162"/>
                    </a:lnTo>
                    <a:lnTo>
                      <a:pt x="1519" y="156"/>
                    </a:lnTo>
                    <a:lnTo>
                      <a:pt x="1542" y="151"/>
                    </a:lnTo>
                    <a:lnTo>
                      <a:pt x="1564" y="145"/>
                    </a:lnTo>
                    <a:lnTo>
                      <a:pt x="1586" y="139"/>
                    </a:lnTo>
                    <a:lnTo>
                      <a:pt x="1609" y="134"/>
                    </a:lnTo>
                    <a:lnTo>
                      <a:pt x="1631" y="128"/>
                    </a:lnTo>
                    <a:lnTo>
                      <a:pt x="1653" y="122"/>
                    </a:lnTo>
                    <a:lnTo>
                      <a:pt x="1676" y="116"/>
                    </a:lnTo>
                    <a:lnTo>
                      <a:pt x="1698" y="111"/>
                    </a:lnTo>
                    <a:lnTo>
                      <a:pt x="1720" y="105"/>
                    </a:lnTo>
                    <a:lnTo>
                      <a:pt x="1743" y="100"/>
                    </a:lnTo>
                    <a:lnTo>
                      <a:pt x="1765" y="94"/>
                    </a:lnTo>
                    <a:lnTo>
                      <a:pt x="1787" y="88"/>
                    </a:lnTo>
                    <a:lnTo>
                      <a:pt x="1810" y="83"/>
                    </a:lnTo>
                    <a:lnTo>
                      <a:pt x="1832" y="77"/>
                    </a:lnTo>
                    <a:lnTo>
                      <a:pt x="1855" y="72"/>
                    </a:lnTo>
                    <a:lnTo>
                      <a:pt x="1877" y="67"/>
                    </a:lnTo>
                    <a:lnTo>
                      <a:pt x="1899" y="62"/>
                    </a:lnTo>
                    <a:lnTo>
                      <a:pt x="1921" y="56"/>
                    </a:lnTo>
                    <a:lnTo>
                      <a:pt x="1944" y="51"/>
                    </a:lnTo>
                    <a:lnTo>
                      <a:pt x="1966" y="46"/>
                    </a:lnTo>
                    <a:lnTo>
                      <a:pt x="1989" y="41"/>
                    </a:lnTo>
                    <a:lnTo>
                      <a:pt x="2011" y="36"/>
                    </a:lnTo>
                    <a:lnTo>
                      <a:pt x="2033" y="32"/>
                    </a:lnTo>
                    <a:lnTo>
                      <a:pt x="2056" y="27"/>
                    </a:lnTo>
                    <a:lnTo>
                      <a:pt x="2078" y="22"/>
                    </a:lnTo>
                    <a:lnTo>
                      <a:pt x="2100" y="18"/>
                    </a:lnTo>
                    <a:lnTo>
                      <a:pt x="2123" y="13"/>
                    </a:lnTo>
                    <a:lnTo>
                      <a:pt x="2145" y="9"/>
                    </a:lnTo>
                    <a:lnTo>
                      <a:pt x="2167" y="4"/>
                    </a:lnTo>
                    <a:lnTo>
                      <a:pt x="2190" y="0"/>
                    </a:lnTo>
                  </a:path>
                </a:pathLst>
              </a:custGeom>
              <a:noFill/>
              <a:ln w="1905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34" name="Freeform 38">
                <a:extLst>
                  <a:ext uri="{FF2B5EF4-FFF2-40B4-BE49-F238E27FC236}">
                    <a16:creationId xmlns:a16="http://schemas.microsoft.com/office/drawing/2014/main" id="{68319603-046C-9024-B4DA-7ECF253C1356}"/>
                  </a:ext>
                </a:extLst>
              </p:cNvPr>
              <p:cNvSpPr>
                <a:spLocks/>
              </p:cNvSpPr>
              <p:nvPr/>
            </p:nvSpPr>
            <p:spPr bwMode="auto">
              <a:xfrm>
                <a:off x="397" y="1101"/>
                <a:ext cx="2190" cy="288"/>
              </a:xfrm>
              <a:custGeom>
                <a:avLst/>
                <a:gdLst>
                  <a:gd name="T0" fmla="*/ 22 w 2190"/>
                  <a:gd name="T1" fmla="*/ 224 h 288"/>
                  <a:gd name="T2" fmla="*/ 67 w 2190"/>
                  <a:gd name="T3" fmla="*/ 224 h 288"/>
                  <a:gd name="T4" fmla="*/ 111 w 2190"/>
                  <a:gd name="T5" fmla="*/ 224 h 288"/>
                  <a:gd name="T6" fmla="*/ 156 w 2190"/>
                  <a:gd name="T7" fmla="*/ 227 h 288"/>
                  <a:gd name="T8" fmla="*/ 201 w 2190"/>
                  <a:gd name="T9" fmla="*/ 233 h 288"/>
                  <a:gd name="T10" fmla="*/ 245 w 2190"/>
                  <a:gd name="T11" fmla="*/ 241 h 288"/>
                  <a:gd name="T12" fmla="*/ 290 w 2190"/>
                  <a:gd name="T13" fmla="*/ 249 h 288"/>
                  <a:gd name="T14" fmla="*/ 335 w 2190"/>
                  <a:gd name="T15" fmla="*/ 256 h 288"/>
                  <a:gd name="T16" fmla="*/ 379 w 2190"/>
                  <a:gd name="T17" fmla="*/ 262 h 288"/>
                  <a:gd name="T18" fmla="*/ 424 w 2190"/>
                  <a:gd name="T19" fmla="*/ 266 h 288"/>
                  <a:gd name="T20" fmla="*/ 469 w 2190"/>
                  <a:gd name="T21" fmla="*/ 271 h 288"/>
                  <a:gd name="T22" fmla="*/ 514 w 2190"/>
                  <a:gd name="T23" fmla="*/ 274 h 288"/>
                  <a:gd name="T24" fmla="*/ 558 w 2190"/>
                  <a:gd name="T25" fmla="*/ 276 h 288"/>
                  <a:gd name="T26" fmla="*/ 603 w 2190"/>
                  <a:gd name="T27" fmla="*/ 277 h 288"/>
                  <a:gd name="T28" fmla="*/ 648 w 2190"/>
                  <a:gd name="T29" fmla="*/ 278 h 288"/>
                  <a:gd name="T30" fmla="*/ 693 w 2190"/>
                  <a:gd name="T31" fmla="*/ 279 h 288"/>
                  <a:gd name="T32" fmla="*/ 737 w 2190"/>
                  <a:gd name="T33" fmla="*/ 280 h 288"/>
                  <a:gd name="T34" fmla="*/ 782 w 2190"/>
                  <a:gd name="T35" fmla="*/ 281 h 288"/>
                  <a:gd name="T36" fmla="*/ 827 w 2190"/>
                  <a:gd name="T37" fmla="*/ 283 h 288"/>
                  <a:gd name="T38" fmla="*/ 871 w 2190"/>
                  <a:gd name="T39" fmla="*/ 284 h 288"/>
                  <a:gd name="T40" fmla="*/ 916 w 2190"/>
                  <a:gd name="T41" fmla="*/ 286 h 288"/>
                  <a:gd name="T42" fmla="*/ 961 w 2190"/>
                  <a:gd name="T43" fmla="*/ 287 h 288"/>
                  <a:gd name="T44" fmla="*/ 1005 w 2190"/>
                  <a:gd name="T45" fmla="*/ 288 h 288"/>
                  <a:gd name="T46" fmla="*/ 1050 w 2190"/>
                  <a:gd name="T47" fmla="*/ 287 h 288"/>
                  <a:gd name="T48" fmla="*/ 1095 w 2190"/>
                  <a:gd name="T49" fmla="*/ 285 h 288"/>
                  <a:gd name="T50" fmla="*/ 1139 w 2190"/>
                  <a:gd name="T51" fmla="*/ 282 h 288"/>
                  <a:gd name="T52" fmla="*/ 1184 w 2190"/>
                  <a:gd name="T53" fmla="*/ 276 h 288"/>
                  <a:gd name="T54" fmla="*/ 1229 w 2190"/>
                  <a:gd name="T55" fmla="*/ 269 h 288"/>
                  <a:gd name="T56" fmla="*/ 1274 w 2190"/>
                  <a:gd name="T57" fmla="*/ 261 h 288"/>
                  <a:gd name="T58" fmla="*/ 1318 w 2190"/>
                  <a:gd name="T59" fmla="*/ 252 h 288"/>
                  <a:gd name="T60" fmla="*/ 1363 w 2190"/>
                  <a:gd name="T61" fmla="*/ 243 h 288"/>
                  <a:gd name="T62" fmla="*/ 1408 w 2190"/>
                  <a:gd name="T63" fmla="*/ 233 h 288"/>
                  <a:gd name="T64" fmla="*/ 1452 w 2190"/>
                  <a:gd name="T65" fmla="*/ 224 h 288"/>
                  <a:gd name="T66" fmla="*/ 1497 w 2190"/>
                  <a:gd name="T67" fmla="*/ 216 h 288"/>
                  <a:gd name="T68" fmla="*/ 1542 w 2190"/>
                  <a:gd name="T69" fmla="*/ 207 h 288"/>
                  <a:gd name="T70" fmla="*/ 1586 w 2190"/>
                  <a:gd name="T71" fmla="*/ 199 h 288"/>
                  <a:gd name="T72" fmla="*/ 1631 w 2190"/>
                  <a:gd name="T73" fmla="*/ 190 h 288"/>
                  <a:gd name="T74" fmla="*/ 1676 w 2190"/>
                  <a:gd name="T75" fmla="*/ 181 h 288"/>
                  <a:gd name="T76" fmla="*/ 1720 w 2190"/>
                  <a:gd name="T77" fmla="*/ 171 h 288"/>
                  <a:gd name="T78" fmla="*/ 1765 w 2190"/>
                  <a:gd name="T79" fmla="*/ 160 h 288"/>
                  <a:gd name="T80" fmla="*/ 1810 w 2190"/>
                  <a:gd name="T81" fmla="*/ 147 h 288"/>
                  <a:gd name="T82" fmla="*/ 1855 w 2190"/>
                  <a:gd name="T83" fmla="*/ 133 h 288"/>
                  <a:gd name="T84" fmla="*/ 1899 w 2190"/>
                  <a:gd name="T85" fmla="*/ 118 h 288"/>
                  <a:gd name="T86" fmla="*/ 1944 w 2190"/>
                  <a:gd name="T87" fmla="*/ 101 h 288"/>
                  <a:gd name="T88" fmla="*/ 1989 w 2190"/>
                  <a:gd name="T89" fmla="*/ 83 h 288"/>
                  <a:gd name="T90" fmla="*/ 2033 w 2190"/>
                  <a:gd name="T91" fmla="*/ 65 h 288"/>
                  <a:gd name="T92" fmla="*/ 2078 w 2190"/>
                  <a:gd name="T93" fmla="*/ 46 h 288"/>
                  <a:gd name="T94" fmla="*/ 2123 w 2190"/>
                  <a:gd name="T95" fmla="*/ 28 h 288"/>
                  <a:gd name="T96" fmla="*/ 2167 w 2190"/>
                  <a:gd name="T97" fmla="*/ 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288">
                    <a:moveTo>
                      <a:pt x="0" y="224"/>
                    </a:moveTo>
                    <a:lnTo>
                      <a:pt x="22" y="224"/>
                    </a:lnTo>
                    <a:lnTo>
                      <a:pt x="44" y="224"/>
                    </a:lnTo>
                    <a:lnTo>
                      <a:pt x="67" y="224"/>
                    </a:lnTo>
                    <a:lnTo>
                      <a:pt x="89" y="224"/>
                    </a:lnTo>
                    <a:lnTo>
                      <a:pt x="111" y="224"/>
                    </a:lnTo>
                    <a:lnTo>
                      <a:pt x="134" y="225"/>
                    </a:lnTo>
                    <a:lnTo>
                      <a:pt x="156" y="227"/>
                    </a:lnTo>
                    <a:lnTo>
                      <a:pt x="178" y="230"/>
                    </a:lnTo>
                    <a:lnTo>
                      <a:pt x="201" y="233"/>
                    </a:lnTo>
                    <a:lnTo>
                      <a:pt x="223" y="237"/>
                    </a:lnTo>
                    <a:lnTo>
                      <a:pt x="245" y="241"/>
                    </a:lnTo>
                    <a:lnTo>
                      <a:pt x="268" y="245"/>
                    </a:lnTo>
                    <a:lnTo>
                      <a:pt x="290" y="249"/>
                    </a:lnTo>
                    <a:lnTo>
                      <a:pt x="313" y="252"/>
                    </a:lnTo>
                    <a:lnTo>
                      <a:pt x="335" y="256"/>
                    </a:lnTo>
                    <a:lnTo>
                      <a:pt x="357" y="259"/>
                    </a:lnTo>
                    <a:lnTo>
                      <a:pt x="379" y="262"/>
                    </a:lnTo>
                    <a:lnTo>
                      <a:pt x="402" y="264"/>
                    </a:lnTo>
                    <a:lnTo>
                      <a:pt x="424" y="266"/>
                    </a:lnTo>
                    <a:lnTo>
                      <a:pt x="447" y="269"/>
                    </a:lnTo>
                    <a:lnTo>
                      <a:pt x="469" y="271"/>
                    </a:lnTo>
                    <a:lnTo>
                      <a:pt x="491" y="272"/>
                    </a:lnTo>
                    <a:lnTo>
                      <a:pt x="514" y="274"/>
                    </a:lnTo>
                    <a:lnTo>
                      <a:pt x="536" y="275"/>
                    </a:lnTo>
                    <a:lnTo>
                      <a:pt x="558" y="276"/>
                    </a:lnTo>
                    <a:lnTo>
                      <a:pt x="581" y="277"/>
                    </a:lnTo>
                    <a:lnTo>
                      <a:pt x="603" y="277"/>
                    </a:lnTo>
                    <a:lnTo>
                      <a:pt x="625" y="278"/>
                    </a:lnTo>
                    <a:lnTo>
                      <a:pt x="648" y="278"/>
                    </a:lnTo>
                    <a:lnTo>
                      <a:pt x="670" y="279"/>
                    </a:lnTo>
                    <a:lnTo>
                      <a:pt x="693" y="279"/>
                    </a:lnTo>
                    <a:lnTo>
                      <a:pt x="715" y="280"/>
                    </a:lnTo>
                    <a:lnTo>
                      <a:pt x="737" y="280"/>
                    </a:lnTo>
                    <a:lnTo>
                      <a:pt x="759" y="281"/>
                    </a:lnTo>
                    <a:lnTo>
                      <a:pt x="782" y="281"/>
                    </a:lnTo>
                    <a:lnTo>
                      <a:pt x="804" y="282"/>
                    </a:lnTo>
                    <a:lnTo>
                      <a:pt x="827" y="283"/>
                    </a:lnTo>
                    <a:lnTo>
                      <a:pt x="849" y="283"/>
                    </a:lnTo>
                    <a:lnTo>
                      <a:pt x="871" y="284"/>
                    </a:lnTo>
                    <a:lnTo>
                      <a:pt x="894" y="285"/>
                    </a:lnTo>
                    <a:lnTo>
                      <a:pt x="916" y="286"/>
                    </a:lnTo>
                    <a:lnTo>
                      <a:pt x="938" y="286"/>
                    </a:lnTo>
                    <a:lnTo>
                      <a:pt x="961" y="287"/>
                    </a:lnTo>
                    <a:lnTo>
                      <a:pt x="983" y="288"/>
                    </a:lnTo>
                    <a:lnTo>
                      <a:pt x="1005" y="288"/>
                    </a:lnTo>
                    <a:lnTo>
                      <a:pt x="1028" y="288"/>
                    </a:lnTo>
                    <a:lnTo>
                      <a:pt x="1050" y="287"/>
                    </a:lnTo>
                    <a:lnTo>
                      <a:pt x="1072" y="286"/>
                    </a:lnTo>
                    <a:lnTo>
                      <a:pt x="1095" y="285"/>
                    </a:lnTo>
                    <a:lnTo>
                      <a:pt x="1117" y="284"/>
                    </a:lnTo>
                    <a:lnTo>
                      <a:pt x="1139" y="282"/>
                    </a:lnTo>
                    <a:lnTo>
                      <a:pt x="1162" y="279"/>
                    </a:lnTo>
                    <a:lnTo>
                      <a:pt x="1184" y="276"/>
                    </a:lnTo>
                    <a:lnTo>
                      <a:pt x="1206" y="273"/>
                    </a:lnTo>
                    <a:lnTo>
                      <a:pt x="1229" y="269"/>
                    </a:lnTo>
                    <a:lnTo>
                      <a:pt x="1251" y="265"/>
                    </a:lnTo>
                    <a:lnTo>
                      <a:pt x="1274" y="261"/>
                    </a:lnTo>
                    <a:lnTo>
                      <a:pt x="1296" y="256"/>
                    </a:lnTo>
                    <a:lnTo>
                      <a:pt x="1318" y="252"/>
                    </a:lnTo>
                    <a:lnTo>
                      <a:pt x="1340" y="247"/>
                    </a:lnTo>
                    <a:lnTo>
                      <a:pt x="1363" y="243"/>
                    </a:lnTo>
                    <a:lnTo>
                      <a:pt x="1385" y="238"/>
                    </a:lnTo>
                    <a:lnTo>
                      <a:pt x="1408" y="233"/>
                    </a:lnTo>
                    <a:lnTo>
                      <a:pt x="1430" y="229"/>
                    </a:lnTo>
                    <a:lnTo>
                      <a:pt x="1452" y="224"/>
                    </a:lnTo>
                    <a:lnTo>
                      <a:pt x="1475" y="220"/>
                    </a:lnTo>
                    <a:lnTo>
                      <a:pt x="1497" y="216"/>
                    </a:lnTo>
                    <a:lnTo>
                      <a:pt x="1519" y="211"/>
                    </a:lnTo>
                    <a:lnTo>
                      <a:pt x="1542" y="207"/>
                    </a:lnTo>
                    <a:lnTo>
                      <a:pt x="1564" y="203"/>
                    </a:lnTo>
                    <a:lnTo>
                      <a:pt x="1586" y="199"/>
                    </a:lnTo>
                    <a:lnTo>
                      <a:pt x="1609" y="194"/>
                    </a:lnTo>
                    <a:lnTo>
                      <a:pt x="1631" y="190"/>
                    </a:lnTo>
                    <a:lnTo>
                      <a:pt x="1653" y="186"/>
                    </a:lnTo>
                    <a:lnTo>
                      <a:pt x="1676" y="181"/>
                    </a:lnTo>
                    <a:lnTo>
                      <a:pt x="1698" y="176"/>
                    </a:lnTo>
                    <a:lnTo>
                      <a:pt x="1720" y="171"/>
                    </a:lnTo>
                    <a:lnTo>
                      <a:pt x="1743" y="166"/>
                    </a:lnTo>
                    <a:lnTo>
                      <a:pt x="1765" y="160"/>
                    </a:lnTo>
                    <a:lnTo>
                      <a:pt x="1787" y="154"/>
                    </a:lnTo>
                    <a:lnTo>
                      <a:pt x="1810" y="147"/>
                    </a:lnTo>
                    <a:lnTo>
                      <a:pt x="1832" y="141"/>
                    </a:lnTo>
                    <a:lnTo>
                      <a:pt x="1855" y="133"/>
                    </a:lnTo>
                    <a:lnTo>
                      <a:pt x="1877" y="126"/>
                    </a:lnTo>
                    <a:lnTo>
                      <a:pt x="1899" y="118"/>
                    </a:lnTo>
                    <a:lnTo>
                      <a:pt x="1921" y="110"/>
                    </a:lnTo>
                    <a:lnTo>
                      <a:pt x="1944" y="101"/>
                    </a:lnTo>
                    <a:lnTo>
                      <a:pt x="1966" y="92"/>
                    </a:lnTo>
                    <a:lnTo>
                      <a:pt x="1989" y="83"/>
                    </a:lnTo>
                    <a:lnTo>
                      <a:pt x="2011" y="74"/>
                    </a:lnTo>
                    <a:lnTo>
                      <a:pt x="2033" y="65"/>
                    </a:lnTo>
                    <a:lnTo>
                      <a:pt x="2056" y="56"/>
                    </a:lnTo>
                    <a:lnTo>
                      <a:pt x="2078" y="46"/>
                    </a:lnTo>
                    <a:lnTo>
                      <a:pt x="2100" y="37"/>
                    </a:lnTo>
                    <a:lnTo>
                      <a:pt x="2123" y="28"/>
                    </a:lnTo>
                    <a:lnTo>
                      <a:pt x="2145" y="18"/>
                    </a:lnTo>
                    <a:lnTo>
                      <a:pt x="2167" y="9"/>
                    </a:lnTo>
                    <a:lnTo>
                      <a:pt x="2190" y="0"/>
                    </a:lnTo>
                  </a:path>
                </a:pathLst>
              </a:custGeom>
              <a:noFill/>
              <a:ln w="19050"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35" name="Freeform 39">
                <a:extLst>
                  <a:ext uri="{FF2B5EF4-FFF2-40B4-BE49-F238E27FC236}">
                    <a16:creationId xmlns:a16="http://schemas.microsoft.com/office/drawing/2014/main" id="{29A31321-09AF-178E-CA39-CC243226F88E}"/>
                  </a:ext>
                </a:extLst>
              </p:cNvPr>
              <p:cNvSpPr>
                <a:spLocks/>
              </p:cNvSpPr>
              <p:nvPr/>
            </p:nvSpPr>
            <p:spPr bwMode="auto">
              <a:xfrm>
                <a:off x="397" y="1152"/>
                <a:ext cx="2190" cy="302"/>
              </a:xfrm>
              <a:custGeom>
                <a:avLst/>
                <a:gdLst>
                  <a:gd name="T0" fmla="*/ 22 w 2190"/>
                  <a:gd name="T1" fmla="*/ 179 h 302"/>
                  <a:gd name="T2" fmla="*/ 67 w 2190"/>
                  <a:gd name="T3" fmla="*/ 179 h 302"/>
                  <a:gd name="T4" fmla="*/ 111 w 2190"/>
                  <a:gd name="T5" fmla="*/ 181 h 302"/>
                  <a:gd name="T6" fmla="*/ 156 w 2190"/>
                  <a:gd name="T7" fmla="*/ 187 h 302"/>
                  <a:gd name="T8" fmla="*/ 201 w 2190"/>
                  <a:gd name="T9" fmla="*/ 199 h 302"/>
                  <a:gd name="T10" fmla="*/ 245 w 2190"/>
                  <a:gd name="T11" fmla="*/ 210 h 302"/>
                  <a:gd name="T12" fmla="*/ 290 w 2190"/>
                  <a:gd name="T13" fmla="*/ 221 h 302"/>
                  <a:gd name="T14" fmla="*/ 335 w 2190"/>
                  <a:gd name="T15" fmla="*/ 230 h 302"/>
                  <a:gd name="T16" fmla="*/ 379 w 2190"/>
                  <a:gd name="T17" fmla="*/ 239 h 302"/>
                  <a:gd name="T18" fmla="*/ 424 w 2190"/>
                  <a:gd name="T19" fmla="*/ 247 h 302"/>
                  <a:gd name="T20" fmla="*/ 469 w 2190"/>
                  <a:gd name="T21" fmla="*/ 254 h 302"/>
                  <a:gd name="T22" fmla="*/ 514 w 2190"/>
                  <a:gd name="T23" fmla="*/ 260 h 302"/>
                  <a:gd name="T24" fmla="*/ 558 w 2190"/>
                  <a:gd name="T25" fmla="*/ 265 h 302"/>
                  <a:gd name="T26" fmla="*/ 603 w 2190"/>
                  <a:gd name="T27" fmla="*/ 269 h 302"/>
                  <a:gd name="T28" fmla="*/ 648 w 2190"/>
                  <a:gd name="T29" fmla="*/ 273 h 302"/>
                  <a:gd name="T30" fmla="*/ 693 w 2190"/>
                  <a:gd name="T31" fmla="*/ 276 h 302"/>
                  <a:gd name="T32" fmla="*/ 737 w 2190"/>
                  <a:gd name="T33" fmla="*/ 280 h 302"/>
                  <a:gd name="T34" fmla="*/ 782 w 2190"/>
                  <a:gd name="T35" fmla="*/ 284 h 302"/>
                  <a:gd name="T36" fmla="*/ 827 w 2190"/>
                  <a:gd name="T37" fmla="*/ 288 h 302"/>
                  <a:gd name="T38" fmla="*/ 871 w 2190"/>
                  <a:gd name="T39" fmla="*/ 292 h 302"/>
                  <a:gd name="T40" fmla="*/ 916 w 2190"/>
                  <a:gd name="T41" fmla="*/ 295 h 302"/>
                  <a:gd name="T42" fmla="*/ 961 w 2190"/>
                  <a:gd name="T43" fmla="*/ 299 h 302"/>
                  <a:gd name="T44" fmla="*/ 1005 w 2190"/>
                  <a:gd name="T45" fmla="*/ 301 h 302"/>
                  <a:gd name="T46" fmla="*/ 1050 w 2190"/>
                  <a:gd name="T47" fmla="*/ 302 h 302"/>
                  <a:gd name="T48" fmla="*/ 1095 w 2190"/>
                  <a:gd name="T49" fmla="*/ 301 h 302"/>
                  <a:gd name="T50" fmla="*/ 1139 w 2190"/>
                  <a:gd name="T51" fmla="*/ 298 h 302"/>
                  <a:gd name="T52" fmla="*/ 1184 w 2190"/>
                  <a:gd name="T53" fmla="*/ 293 h 302"/>
                  <a:gd name="T54" fmla="*/ 1229 w 2190"/>
                  <a:gd name="T55" fmla="*/ 286 h 302"/>
                  <a:gd name="T56" fmla="*/ 1274 w 2190"/>
                  <a:gd name="T57" fmla="*/ 278 h 302"/>
                  <a:gd name="T58" fmla="*/ 1318 w 2190"/>
                  <a:gd name="T59" fmla="*/ 269 h 302"/>
                  <a:gd name="T60" fmla="*/ 1363 w 2190"/>
                  <a:gd name="T61" fmla="*/ 260 h 302"/>
                  <a:gd name="T62" fmla="*/ 1408 w 2190"/>
                  <a:gd name="T63" fmla="*/ 250 h 302"/>
                  <a:gd name="T64" fmla="*/ 1452 w 2190"/>
                  <a:gd name="T65" fmla="*/ 241 h 302"/>
                  <a:gd name="T66" fmla="*/ 1497 w 2190"/>
                  <a:gd name="T67" fmla="*/ 233 h 302"/>
                  <a:gd name="T68" fmla="*/ 1542 w 2190"/>
                  <a:gd name="T69" fmla="*/ 224 h 302"/>
                  <a:gd name="T70" fmla="*/ 1586 w 2190"/>
                  <a:gd name="T71" fmla="*/ 216 h 302"/>
                  <a:gd name="T72" fmla="*/ 1631 w 2190"/>
                  <a:gd name="T73" fmla="*/ 207 h 302"/>
                  <a:gd name="T74" fmla="*/ 1676 w 2190"/>
                  <a:gd name="T75" fmla="*/ 197 h 302"/>
                  <a:gd name="T76" fmla="*/ 1720 w 2190"/>
                  <a:gd name="T77" fmla="*/ 187 h 302"/>
                  <a:gd name="T78" fmla="*/ 1765 w 2190"/>
                  <a:gd name="T79" fmla="*/ 175 h 302"/>
                  <a:gd name="T80" fmla="*/ 1810 w 2190"/>
                  <a:gd name="T81" fmla="*/ 162 h 302"/>
                  <a:gd name="T82" fmla="*/ 1855 w 2190"/>
                  <a:gd name="T83" fmla="*/ 146 h 302"/>
                  <a:gd name="T84" fmla="*/ 1899 w 2190"/>
                  <a:gd name="T85" fmla="*/ 129 h 302"/>
                  <a:gd name="T86" fmla="*/ 1944 w 2190"/>
                  <a:gd name="T87" fmla="*/ 111 h 302"/>
                  <a:gd name="T88" fmla="*/ 1989 w 2190"/>
                  <a:gd name="T89" fmla="*/ 91 h 302"/>
                  <a:gd name="T90" fmla="*/ 2033 w 2190"/>
                  <a:gd name="T91" fmla="*/ 71 h 302"/>
                  <a:gd name="T92" fmla="*/ 2078 w 2190"/>
                  <a:gd name="T93" fmla="*/ 51 h 302"/>
                  <a:gd name="T94" fmla="*/ 2123 w 2190"/>
                  <a:gd name="T95" fmla="*/ 30 h 302"/>
                  <a:gd name="T96" fmla="*/ 2167 w 2190"/>
                  <a:gd name="T97" fmla="*/ 1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302">
                    <a:moveTo>
                      <a:pt x="0" y="179"/>
                    </a:moveTo>
                    <a:lnTo>
                      <a:pt x="22" y="179"/>
                    </a:lnTo>
                    <a:lnTo>
                      <a:pt x="44" y="179"/>
                    </a:lnTo>
                    <a:lnTo>
                      <a:pt x="67" y="179"/>
                    </a:lnTo>
                    <a:lnTo>
                      <a:pt x="89" y="179"/>
                    </a:lnTo>
                    <a:lnTo>
                      <a:pt x="111" y="181"/>
                    </a:lnTo>
                    <a:lnTo>
                      <a:pt x="134" y="183"/>
                    </a:lnTo>
                    <a:lnTo>
                      <a:pt x="156" y="187"/>
                    </a:lnTo>
                    <a:lnTo>
                      <a:pt x="178" y="193"/>
                    </a:lnTo>
                    <a:lnTo>
                      <a:pt x="201" y="199"/>
                    </a:lnTo>
                    <a:lnTo>
                      <a:pt x="223" y="204"/>
                    </a:lnTo>
                    <a:lnTo>
                      <a:pt x="245" y="210"/>
                    </a:lnTo>
                    <a:lnTo>
                      <a:pt x="268" y="215"/>
                    </a:lnTo>
                    <a:lnTo>
                      <a:pt x="290" y="221"/>
                    </a:lnTo>
                    <a:lnTo>
                      <a:pt x="313" y="226"/>
                    </a:lnTo>
                    <a:lnTo>
                      <a:pt x="335" y="230"/>
                    </a:lnTo>
                    <a:lnTo>
                      <a:pt x="357" y="235"/>
                    </a:lnTo>
                    <a:lnTo>
                      <a:pt x="379" y="239"/>
                    </a:lnTo>
                    <a:lnTo>
                      <a:pt x="402" y="243"/>
                    </a:lnTo>
                    <a:lnTo>
                      <a:pt x="424" y="247"/>
                    </a:lnTo>
                    <a:lnTo>
                      <a:pt x="447" y="251"/>
                    </a:lnTo>
                    <a:lnTo>
                      <a:pt x="469" y="254"/>
                    </a:lnTo>
                    <a:lnTo>
                      <a:pt x="491" y="257"/>
                    </a:lnTo>
                    <a:lnTo>
                      <a:pt x="514" y="260"/>
                    </a:lnTo>
                    <a:lnTo>
                      <a:pt x="536" y="262"/>
                    </a:lnTo>
                    <a:lnTo>
                      <a:pt x="558" y="265"/>
                    </a:lnTo>
                    <a:lnTo>
                      <a:pt x="581" y="267"/>
                    </a:lnTo>
                    <a:lnTo>
                      <a:pt x="603" y="269"/>
                    </a:lnTo>
                    <a:lnTo>
                      <a:pt x="625" y="271"/>
                    </a:lnTo>
                    <a:lnTo>
                      <a:pt x="648" y="273"/>
                    </a:lnTo>
                    <a:lnTo>
                      <a:pt x="670" y="275"/>
                    </a:lnTo>
                    <a:lnTo>
                      <a:pt x="693" y="276"/>
                    </a:lnTo>
                    <a:lnTo>
                      <a:pt x="715" y="278"/>
                    </a:lnTo>
                    <a:lnTo>
                      <a:pt x="737" y="280"/>
                    </a:lnTo>
                    <a:lnTo>
                      <a:pt x="759" y="282"/>
                    </a:lnTo>
                    <a:lnTo>
                      <a:pt x="782" y="284"/>
                    </a:lnTo>
                    <a:lnTo>
                      <a:pt x="804" y="286"/>
                    </a:lnTo>
                    <a:lnTo>
                      <a:pt x="827" y="288"/>
                    </a:lnTo>
                    <a:lnTo>
                      <a:pt x="849" y="290"/>
                    </a:lnTo>
                    <a:lnTo>
                      <a:pt x="871" y="292"/>
                    </a:lnTo>
                    <a:lnTo>
                      <a:pt x="894" y="294"/>
                    </a:lnTo>
                    <a:lnTo>
                      <a:pt x="916" y="295"/>
                    </a:lnTo>
                    <a:lnTo>
                      <a:pt x="938" y="297"/>
                    </a:lnTo>
                    <a:lnTo>
                      <a:pt x="961" y="299"/>
                    </a:lnTo>
                    <a:lnTo>
                      <a:pt x="983" y="300"/>
                    </a:lnTo>
                    <a:lnTo>
                      <a:pt x="1005" y="301"/>
                    </a:lnTo>
                    <a:lnTo>
                      <a:pt x="1028" y="302"/>
                    </a:lnTo>
                    <a:lnTo>
                      <a:pt x="1050" y="302"/>
                    </a:lnTo>
                    <a:lnTo>
                      <a:pt x="1072" y="302"/>
                    </a:lnTo>
                    <a:lnTo>
                      <a:pt x="1095" y="301"/>
                    </a:lnTo>
                    <a:lnTo>
                      <a:pt x="1117" y="299"/>
                    </a:lnTo>
                    <a:lnTo>
                      <a:pt x="1139" y="298"/>
                    </a:lnTo>
                    <a:lnTo>
                      <a:pt x="1162" y="295"/>
                    </a:lnTo>
                    <a:lnTo>
                      <a:pt x="1184" y="293"/>
                    </a:lnTo>
                    <a:lnTo>
                      <a:pt x="1206" y="289"/>
                    </a:lnTo>
                    <a:lnTo>
                      <a:pt x="1229" y="286"/>
                    </a:lnTo>
                    <a:lnTo>
                      <a:pt x="1251" y="282"/>
                    </a:lnTo>
                    <a:lnTo>
                      <a:pt x="1274" y="278"/>
                    </a:lnTo>
                    <a:lnTo>
                      <a:pt x="1296" y="273"/>
                    </a:lnTo>
                    <a:lnTo>
                      <a:pt x="1318" y="269"/>
                    </a:lnTo>
                    <a:lnTo>
                      <a:pt x="1340" y="264"/>
                    </a:lnTo>
                    <a:lnTo>
                      <a:pt x="1363" y="260"/>
                    </a:lnTo>
                    <a:lnTo>
                      <a:pt x="1385" y="255"/>
                    </a:lnTo>
                    <a:lnTo>
                      <a:pt x="1408" y="250"/>
                    </a:lnTo>
                    <a:lnTo>
                      <a:pt x="1430" y="246"/>
                    </a:lnTo>
                    <a:lnTo>
                      <a:pt x="1452" y="241"/>
                    </a:lnTo>
                    <a:lnTo>
                      <a:pt x="1475" y="237"/>
                    </a:lnTo>
                    <a:lnTo>
                      <a:pt x="1497" y="233"/>
                    </a:lnTo>
                    <a:lnTo>
                      <a:pt x="1519" y="228"/>
                    </a:lnTo>
                    <a:lnTo>
                      <a:pt x="1542" y="224"/>
                    </a:lnTo>
                    <a:lnTo>
                      <a:pt x="1564" y="220"/>
                    </a:lnTo>
                    <a:lnTo>
                      <a:pt x="1586" y="216"/>
                    </a:lnTo>
                    <a:lnTo>
                      <a:pt x="1609" y="211"/>
                    </a:lnTo>
                    <a:lnTo>
                      <a:pt x="1631" y="207"/>
                    </a:lnTo>
                    <a:lnTo>
                      <a:pt x="1653" y="202"/>
                    </a:lnTo>
                    <a:lnTo>
                      <a:pt x="1676" y="197"/>
                    </a:lnTo>
                    <a:lnTo>
                      <a:pt x="1698" y="192"/>
                    </a:lnTo>
                    <a:lnTo>
                      <a:pt x="1720" y="187"/>
                    </a:lnTo>
                    <a:lnTo>
                      <a:pt x="1743" y="181"/>
                    </a:lnTo>
                    <a:lnTo>
                      <a:pt x="1765" y="175"/>
                    </a:lnTo>
                    <a:lnTo>
                      <a:pt x="1787" y="169"/>
                    </a:lnTo>
                    <a:lnTo>
                      <a:pt x="1810" y="162"/>
                    </a:lnTo>
                    <a:lnTo>
                      <a:pt x="1832" y="154"/>
                    </a:lnTo>
                    <a:lnTo>
                      <a:pt x="1855" y="146"/>
                    </a:lnTo>
                    <a:lnTo>
                      <a:pt x="1877" y="138"/>
                    </a:lnTo>
                    <a:lnTo>
                      <a:pt x="1899" y="129"/>
                    </a:lnTo>
                    <a:lnTo>
                      <a:pt x="1921" y="120"/>
                    </a:lnTo>
                    <a:lnTo>
                      <a:pt x="1944" y="111"/>
                    </a:lnTo>
                    <a:lnTo>
                      <a:pt x="1966" y="101"/>
                    </a:lnTo>
                    <a:lnTo>
                      <a:pt x="1989" y="91"/>
                    </a:lnTo>
                    <a:lnTo>
                      <a:pt x="2011" y="82"/>
                    </a:lnTo>
                    <a:lnTo>
                      <a:pt x="2033" y="71"/>
                    </a:lnTo>
                    <a:lnTo>
                      <a:pt x="2056" y="61"/>
                    </a:lnTo>
                    <a:lnTo>
                      <a:pt x="2078" y="51"/>
                    </a:lnTo>
                    <a:lnTo>
                      <a:pt x="2100" y="41"/>
                    </a:lnTo>
                    <a:lnTo>
                      <a:pt x="2123" y="30"/>
                    </a:lnTo>
                    <a:lnTo>
                      <a:pt x="2145" y="20"/>
                    </a:lnTo>
                    <a:lnTo>
                      <a:pt x="2167" y="10"/>
                    </a:lnTo>
                    <a:lnTo>
                      <a:pt x="2190" y="0"/>
                    </a:lnTo>
                  </a:path>
                </a:pathLst>
              </a:custGeom>
              <a:noFill/>
              <a:ln w="19050"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36" name="Freeform 40">
                <a:extLst>
                  <a:ext uri="{FF2B5EF4-FFF2-40B4-BE49-F238E27FC236}">
                    <a16:creationId xmlns:a16="http://schemas.microsoft.com/office/drawing/2014/main" id="{2D7CC44A-4652-4BCF-FF1C-AD639ADDE87F}"/>
                  </a:ext>
                </a:extLst>
              </p:cNvPr>
              <p:cNvSpPr>
                <a:spLocks/>
              </p:cNvSpPr>
              <p:nvPr/>
            </p:nvSpPr>
            <p:spPr bwMode="auto">
              <a:xfrm>
                <a:off x="397" y="1223"/>
                <a:ext cx="2190" cy="303"/>
              </a:xfrm>
              <a:custGeom>
                <a:avLst/>
                <a:gdLst>
                  <a:gd name="T0" fmla="*/ 22 w 2190"/>
                  <a:gd name="T1" fmla="*/ 114 h 303"/>
                  <a:gd name="T2" fmla="*/ 67 w 2190"/>
                  <a:gd name="T3" fmla="*/ 114 h 303"/>
                  <a:gd name="T4" fmla="*/ 111 w 2190"/>
                  <a:gd name="T5" fmla="*/ 118 h 303"/>
                  <a:gd name="T6" fmla="*/ 156 w 2190"/>
                  <a:gd name="T7" fmla="*/ 131 h 303"/>
                  <a:gd name="T8" fmla="*/ 201 w 2190"/>
                  <a:gd name="T9" fmla="*/ 146 h 303"/>
                  <a:gd name="T10" fmla="*/ 245 w 2190"/>
                  <a:gd name="T11" fmla="*/ 162 h 303"/>
                  <a:gd name="T12" fmla="*/ 290 w 2190"/>
                  <a:gd name="T13" fmla="*/ 176 h 303"/>
                  <a:gd name="T14" fmla="*/ 335 w 2190"/>
                  <a:gd name="T15" fmla="*/ 190 h 303"/>
                  <a:gd name="T16" fmla="*/ 379 w 2190"/>
                  <a:gd name="T17" fmla="*/ 202 h 303"/>
                  <a:gd name="T18" fmla="*/ 424 w 2190"/>
                  <a:gd name="T19" fmla="*/ 213 h 303"/>
                  <a:gd name="T20" fmla="*/ 469 w 2190"/>
                  <a:gd name="T21" fmla="*/ 222 h 303"/>
                  <a:gd name="T22" fmla="*/ 514 w 2190"/>
                  <a:gd name="T23" fmla="*/ 231 h 303"/>
                  <a:gd name="T24" fmla="*/ 558 w 2190"/>
                  <a:gd name="T25" fmla="*/ 238 h 303"/>
                  <a:gd name="T26" fmla="*/ 603 w 2190"/>
                  <a:gd name="T27" fmla="*/ 245 h 303"/>
                  <a:gd name="T28" fmla="*/ 648 w 2190"/>
                  <a:gd name="T29" fmla="*/ 252 h 303"/>
                  <a:gd name="T30" fmla="*/ 693 w 2190"/>
                  <a:gd name="T31" fmla="*/ 260 h 303"/>
                  <a:gd name="T32" fmla="*/ 737 w 2190"/>
                  <a:gd name="T33" fmla="*/ 267 h 303"/>
                  <a:gd name="T34" fmla="*/ 782 w 2190"/>
                  <a:gd name="T35" fmla="*/ 276 h 303"/>
                  <a:gd name="T36" fmla="*/ 827 w 2190"/>
                  <a:gd name="T37" fmla="*/ 284 h 303"/>
                  <a:gd name="T38" fmla="*/ 871 w 2190"/>
                  <a:gd name="T39" fmla="*/ 291 h 303"/>
                  <a:gd name="T40" fmla="*/ 916 w 2190"/>
                  <a:gd name="T41" fmla="*/ 298 h 303"/>
                  <a:gd name="T42" fmla="*/ 961 w 2190"/>
                  <a:gd name="T43" fmla="*/ 302 h 303"/>
                  <a:gd name="T44" fmla="*/ 1005 w 2190"/>
                  <a:gd name="T45" fmla="*/ 303 h 303"/>
                  <a:gd name="T46" fmla="*/ 1050 w 2190"/>
                  <a:gd name="T47" fmla="*/ 302 h 303"/>
                  <a:gd name="T48" fmla="*/ 1095 w 2190"/>
                  <a:gd name="T49" fmla="*/ 299 h 303"/>
                  <a:gd name="T50" fmla="*/ 1139 w 2190"/>
                  <a:gd name="T51" fmla="*/ 294 h 303"/>
                  <a:gd name="T52" fmla="*/ 1184 w 2190"/>
                  <a:gd name="T53" fmla="*/ 288 h 303"/>
                  <a:gd name="T54" fmla="*/ 1229 w 2190"/>
                  <a:gd name="T55" fmla="*/ 282 h 303"/>
                  <a:gd name="T56" fmla="*/ 1274 w 2190"/>
                  <a:gd name="T57" fmla="*/ 276 h 303"/>
                  <a:gd name="T58" fmla="*/ 1318 w 2190"/>
                  <a:gd name="T59" fmla="*/ 270 h 303"/>
                  <a:gd name="T60" fmla="*/ 1363 w 2190"/>
                  <a:gd name="T61" fmla="*/ 265 h 303"/>
                  <a:gd name="T62" fmla="*/ 1408 w 2190"/>
                  <a:gd name="T63" fmla="*/ 260 h 303"/>
                  <a:gd name="T64" fmla="*/ 1452 w 2190"/>
                  <a:gd name="T65" fmla="*/ 254 h 303"/>
                  <a:gd name="T66" fmla="*/ 1497 w 2190"/>
                  <a:gd name="T67" fmla="*/ 247 h 303"/>
                  <a:gd name="T68" fmla="*/ 1542 w 2190"/>
                  <a:gd name="T69" fmla="*/ 238 h 303"/>
                  <a:gd name="T70" fmla="*/ 1586 w 2190"/>
                  <a:gd name="T71" fmla="*/ 228 h 303"/>
                  <a:gd name="T72" fmla="*/ 1631 w 2190"/>
                  <a:gd name="T73" fmla="*/ 214 h 303"/>
                  <a:gd name="T74" fmla="*/ 1676 w 2190"/>
                  <a:gd name="T75" fmla="*/ 199 h 303"/>
                  <a:gd name="T76" fmla="*/ 1720 w 2190"/>
                  <a:gd name="T77" fmla="*/ 183 h 303"/>
                  <a:gd name="T78" fmla="*/ 1765 w 2190"/>
                  <a:gd name="T79" fmla="*/ 166 h 303"/>
                  <a:gd name="T80" fmla="*/ 1810 w 2190"/>
                  <a:gd name="T81" fmla="*/ 149 h 303"/>
                  <a:gd name="T82" fmla="*/ 1855 w 2190"/>
                  <a:gd name="T83" fmla="*/ 132 h 303"/>
                  <a:gd name="T84" fmla="*/ 1899 w 2190"/>
                  <a:gd name="T85" fmla="*/ 115 h 303"/>
                  <a:gd name="T86" fmla="*/ 1944 w 2190"/>
                  <a:gd name="T87" fmla="*/ 98 h 303"/>
                  <a:gd name="T88" fmla="*/ 1989 w 2190"/>
                  <a:gd name="T89" fmla="*/ 82 h 303"/>
                  <a:gd name="T90" fmla="*/ 2033 w 2190"/>
                  <a:gd name="T91" fmla="*/ 66 h 303"/>
                  <a:gd name="T92" fmla="*/ 2078 w 2190"/>
                  <a:gd name="T93" fmla="*/ 48 h 303"/>
                  <a:gd name="T94" fmla="*/ 2123 w 2190"/>
                  <a:gd name="T95" fmla="*/ 31 h 303"/>
                  <a:gd name="T96" fmla="*/ 2167 w 2190"/>
                  <a:gd name="T97" fmla="*/ 1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303">
                    <a:moveTo>
                      <a:pt x="0" y="114"/>
                    </a:moveTo>
                    <a:lnTo>
                      <a:pt x="22" y="114"/>
                    </a:lnTo>
                    <a:lnTo>
                      <a:pt x="44" y="114"/>
                    </a:lnTo>
                    <a:lnTo>
                      <a:pt x="67" y="114"/>
                    </a:lnTo>
                    <a:lnTo>
                      <a:pt x="89" y="115"/>
                    </a:lnTo>
                    <a:lnTo>
                      <a:pt x="111" y="118"/>
                    </a:lnTo>
                    <a:lnTo>
                      <a:pt x="134" y="124"/>
                    </a:lnTo>
                    <a:lnTo>
                      <a:pt x="156" y="131"/>
                    </a:lnTo>
                    <a:lnTo>
                      <a:pt x="178" y="139"/>
                    </a:lnTo>
                    <a:lnTo>
                      <a:pt x="201" y="146"/>
                    </a:lnTo>
                    <a:lnTo>
                      <a:pt x="223" y="154"/>
                    </a:lnTo>
                    <a:lnTo>
                      <a:pt x="245" y="162"/>
                    </a:lnTo>
                    <a:lnTo>
                      <a:pt x="268" y="169"/>
                    </a:lnTo>
                    <a:lnTo>
                      <a:pt x="290" y="176"/>
                    </a:lnTo>
                    <a:lnTo>
                      <a:pt x="313" y="183"/>
                    </a:lnTo>
                    <a:lnTo>
                      <a:pt x="335" y="190"/>
                    </a:lnTo>
                    <a:lnTo>
                      <a:pt x="357" y="196"/>
                    </a:lnTo>
                    <a:lnTo>
                      <a:pt x="379" y="202"/>
                    </a:lnTo>
                    <a:lnTo>
                      <a:pt x="402" y="207"/>
                    </a:lnTo>
                    <a:lnTo>
                      <a:pt x="424" y="213"/>
                    </a:lnTo>
                    <a:lnTo>
                      <a:pt x="447" y="218"/>
                    </a:lnTo>
                    <a:lnTo>
                      <a:pt x="469" y="222"/>
                    </a:lnTo>
                    <a:lnTo>
                      <a:pt x="491" y="226"/>
                    </a:lnTo>
                    <a:lnTo>
                      <a:pt x="514" y="231"/>
                    </a:lnTo>
                    <a:lnTo>
                      <a:pt x="536" y="234"/>
                    </a:lnTo>
                    <a:lnTo>
                      <a:pt x="558" y="238"/>
                    </a:lnTo>
                    <a:lnTo>
                      <a:pt x="581" y="242"/>
                    </a:lnTo>
                    <a:lnTo>
                      <a:pt x="603" y="245"/>
                    </a:lnTo>
                    <a:lnTo>
                      <a:pt x="625" y="249"/>
                    </a:lnTo>
                    <a:lnTo>
                      <a:pt x="648" y="252"/>
                    </a:lnTo>
                    <a:lnTo>
                      <a:pt x="670" y="256"/>
                    </a:lnTo>
                    <a:lnTo>
                      <a:pt x="693" y="260"/>
                    </a:lnTo>
                    <a:lnTo>
                      <a:pt x="715" y="264"/>
                    </a:lnTo>
                    <a:lnTo>
                      <a:pt x="737" y="267"/>
                    </a:lnTo>
                    <a:lnTo>
                      <a:pt x="759" y="272"/>
                    </a:lnTo>
                    <a:lnTo>
                      <a:pt x="782" y="276"/>
                    </a:lnTo>
                    <a:lnTo>
                      <a:pt x="804" y="280"/>
                    </a:lnTo>
                    <a:lnTo>
                      <a:pt x="827" y="284"/>
                    </a:lnTo>
                    <a:lnTo>
                      <a:pt x="849" y="288"/>
                    </a:lnTo>
                    <a:lnTo>
                      <a:pt x="871" y="291"/>
                    </a:lnTo>
                    <a:lnTo>
                      <a:pt x="894" y="295"/>
                    </a:lnTo>
                    <a:lnTo>
                      <a:pt x="916" y="298"/>
                    </a:lnTo>
                    <a:lnTo>
                      <a:pt x="938" y="300"/>
                    </a:lnTo>
                    <a:lnTo>
                      <a:pt x="961" y="302"/>
                    </a:lnTo>
                    <a:lnTo>
                      <a:pt x="983" y="303"/>
                    </a:lnTo>
                    <a:lnTo>
                      <a:pt x="1005" y="303"/>
                    </a:lnTo>
                    <a:lnTo>
                      <a:pt x="1028" y="303"/>
                    </a:lnTo>
                    <a:lnTo>
                      <a:pt x="1050" y="302"/>
                    </a:lnTo>
                    <a:lnTo>
                      <a:pt x="1072" y="301"/>
                    </a:lnTo>
                    <a:lnTo>
                      <a:pt x="1095" y="299"/>
                    </a:lnTo>
                    <a:lnTo>
                      <a:pt x="1117" y="296"/>
                    </a:lnTo>
                    <a:lnTo>
                      <a:pt x="1139" y="294"/>
                    </a:lnTo>
                    <a:lnTo>
                      <a:pt x="1162" y="291"/>
                    </a:lnTo>
                    <a:lnTo>
                      <a:pt x="1184" y="288"/>
                    </a:lnTo>
                    <a:lnTo>
                      <a:pt x="1206" y="285"/>
                    </a:lnTo>
                    <a:lnTo>
                      <a:pt x="1229" y="282"/>
                    </a:lnTo>
                    <a:lnTo>
                      <a:pt x="1251" y="279"/>
                    </a:lnTo>
                    <a:lnTo>
                      <a:pt x="1274" y="276"/>
                    </a:lnTo>
                    <a:lnTo>
                      <a:pt x="1296" y="273"/>
                    </a:lnTo>
                    <a:lnTo>
                      <a:pt x="1318" y="270"/>
                    </a:lnTo>
                    <a:lnTo>
                      <a:pt x="1340" y="267"/>
                    </a:lnTo>
                    <a:lnTo>
                      <a:pt x="1363" y="265"/>
                    </a:lnTo>
                    <a:lnTo>
                      <a:pt x="1385" y="262"/>
                    </a:lnTo>
                    <a:lnTo>
                      <a:pt x="1408" y="260"/>
                    </a:lnTo>
                    <a:lnTo>
                      <a:pt x="1430" y="257"/>
                    </a:lnTo>
                    <a:lnTo>
                      <a:pt x="1452" y="254"/>
                    </a:lnTo>
                    <a:lnTo>
                      <a:pt x="1475" y="251"/>
                    </a:lnTo>
                    <a:lnTo>
                      <a:pt x="1497" y="247"/>
                    </a:lnTo>
                    <a:lnTo>
                      <a:pt x="1519" y="243"/>
                    </a:lnTo>
                    <a:lnTo>
                      <a:pt x="1542" y="238"/>
                    </a:lnTo>
                    <a:lnTo>
                      <a:pt x="1564" y="233"/>
                    </a:lnTo>
                    <a:lnTo>
                      <a:pt x="1586" y="228"/>
                    </a:lnTo>
                    <a:lnTo>
                      <a:pt x="1609" y="221"/>
                    </a:lnTo>
                    <a:lnTo>
                      <a:pt x="1631" y="214"/>
                    </a:lnTo>
                    <a:lnTo>
                      <a:pt x="1653" y="207"/>
                    </a:lnTo>
                    <a:lnTo>
                      <a:pt x="1676" y="199"/>
                    </a:lnTo>
                    <a:lnTo>
                      <a:pt x="1698" y="191"/>
                    </a:lnTo>
                    <a:lnTo>
                      <a:pt x="1720" y="183"/>
                    </a:lnTo>
                    <a:lnTo>
                      <a:pt x="1743" y="175"/>
                    </a:lnTo>
                    <a:lnTo>
                      <a:pt x="1765" y="166"/>
                    </a:lnTo>
                    <a:lnTo>
                      <a:pt x="1787" y="157"/>
                    </a:lnTo>
                    <a:lnTo>
                      <a:pt x="1810" y="149"/>
                    </a:lnTo>
                    <a:lnTo>
                      <a:pt x="1832" y="140"/>
                    </a:lnTo>
                    <a:lnTo>
                      <a:pt x="1855" y="132"/>
                    </a:lnTo>
                    <a:lnTo>
                      <a:pt x="1877" y="123"/>
                    </a:lnTo>
                    <a:lnTo>
                      <a:pt x="1899" y="115"/>
                    </a:lnTo>
                    <a:lnTo>
                      <a:pt x="1921" y="106"/>
                    </a:lnTo>
                    <a:lnTo>
                      <a:pt x="1944" y="98"/>
                    </a:lnTo>
                    <a:lnTo>
                      <a:pt x="1966" y="90"/>
                    </a:lnTo>
                    <a:lnTo>
                      <a:pt x="1989" y="82"/>
                    </a:lnTo>
                    <a:lnTo>
                      <a:pt x="2011" y="74"/>
                    </a:lnTo>
                    <a:lnTo>
                      <a:pt x="2033" y="66"/>
                    </a:lnTo>
                    <a:lnTo>
                      <a:pt x="2056" y="57"/>
                    </a:lnTo>
                    <a:lnTo>
                      <a:pt x="2078" y="48"/>
                    </a:lnTo>
                    <a:lnTo>
                      <a:pt x="2100" y="40"/>
                    </a:lnTo>
                    <a:lnTo>
                      <a:pt x="2123" y="31"/>
                    </a:lnTo>
                    <a:lnTo>
                      <a:pt x="2145" y="21"/>
                    </a:lnTo>
                    <a:lnTo>
                      <a:pt x="2167" y="11"/>
                    </a:lnTo>
                    <a:lnTo>
                      <a:pt x="2190" y="0"/>
                    </a:lnTo>
                  </a:path>
                </a:pathLst>
              </a:custGeom>
              <a:noFill/>
              <a:ln w="19050"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37" name="Freeform 41">
                <a:extLst>
                  <a:ext uri="{FF2B5EF4-FFF2-40B4-BE49-F238E27FC236}">
                    <a16:creationId xmlns:a16="http://schemas.microsoft.com/office/drawing/2014/main" id="{ABB4F4A8-49D9-A50C-84F9-3C9C9DB0BED5}"/>
                  </a:ext>
                </a:extLst>
              </p:cNvPr>
              <p:cNvSpPr>
                <a:spLocks/>
              </p:cNvSpPr>
              <p:nvPr/>
            </p:nvSpPr>
            <p:spPr bwMode="auto">
              <a:xfrm>
                <a:off x="397" y="1314"/>
                <a:ext cx="2190" cy="304"/>
              </a:xfrm>
              <a:custGeom>
                <a:avLst/>
                <a:gdLst>
                  <a:gd name="T0" fmla="*/ 22 w 2190"/>
                  <a:gd name="T1" fmla="*/ 29 h 304"/>
                  <a:gd name="T2" fmla="*/ 67 w 2190"/>
                  <a:gd name="T3" fmla="*/ 30 h 304"/>
                  <a:gd name="T4" fmla="*/ 111 w 2190"/>
                  <a:gd name="T5" fmla="*/ 38 h 304"/>
                  <a:gd name="T6" fmla="*/ 156 w 2190"/>
                  <a:gd name="T7" fmla="*/ 57 h 304"/>
                  <a:gd name="T8" fmla="*/ 201 w 2190"/>
                  <a:gd name="T9" fmla="*/ 77 h 304"/>
                  <a:gd name="T10" fmla="*/ 245 w 2190"/>
                  <a:gd name="T11" fmla="*/ 97 h 304"/>
                  <a:gd name="T12" fmla="*/ 290 w 2190"/>
                  <a:gd name="T13" fmla="*/ 116 h 304"/>
                  <a:gd name="T14" fmla="*/ 335 w 2190"/>
                  <a:gd name="T15" fmla="*/ 133 h 304"/>
                  <a:gd name="T16" fmla="*/ 379 w 2190"/>
                  <a:gd name="T17" fmla="*/ 150 h 304"/>
                  <a:gd name="T18" fmla="*/ 424 w 2190"/>
                  <a:gd name="T19" fmla="*/ 165 h 304"/>
                  <a:gd name="T20" fmla="*/ 469 w 2190"/>
                  <a:gd name="T21" fmla="*/ 179 h 304"/>
                  <a:gd name="T22" fmla="*/ 514 w 2190"/>
                  <a:gd name="T23" fmla="*/ 192 h 304"/>
                  <a:gd name="T24" fmla="*/ 558 w 2190"/>
                  <a:gd name="T25" fmla="*/ 204 h 304"/>
                  <a:gd name="T26" fmla="*/ 603 w 2190"/>
                  <a:gd name="T27" fmla="*/ 215 h 304"/>
                  <a:gd name="T28" fmla="*/ 648 w 2190"/>
                  <a:gd name="T29" fmla="*/ 226 h 304"/>
                  <a:gd name="T30" fmla="*/ 693 w 2190"/>
                  <a:gd name="T31" fmla="*/ 238 h 304"/>
                  <a:gd name="T32" fmla="*/ 737 w 2190"/>
                  <a:gd name="T33" fmla="*/ 250 h 304"/>
                  <a:gd name="T34" fmla="*/ 782 w 2190"/>
                  <a:gd name="T35" fmla="*/ 261 h 304"/>
                  <a:gd name="T36" fmla="*/ 827 w 2190"/>
                  <a:gd name="T37" fmla="*/ 273 h 304"/>
                  <a:gd name="T38" fmla="*/ 871 w 2190"/>
                  <a:gd name="T39" fmla="*/ 284 h 304"/>
                  <a:gd name="T40" fmla="*/ 916 w 2190"/>
                  <a:gd name="T41" fmla="*/ 293 h 304"/>
                  <a:gd name="T42" fmla="*/ 961 w 2190"/>
                  <a:gd name="T43" fmla="*/ 300 h 304"/>
                  <a:gd name="T44" fmla="*/ 1005 w 2190"/>
                  <a:gd name="T45" fmla="*/ 303 h 304"/>
                  <a:gd name="T46" fmla="*/ 1050 w 2190"/>
                  <a:gd name="T47" fmla="*/ 304 h 304"/>
                  <a:gd name="T48" fmla="*/ 1095 w 2190"/>
                  <a:gd name="T49" fmla="*/ 302 h 304"/>
                  <a:gd name="T50" fmla="*/ 1139 w 2190"/>
                  <a:gd name="T51" fmla="*/ 298 h 304"/>
                  <a:gd name="T52" fmla="*/ 1184 w 2190"/>
                  <a:gd name="T53" fmla="*/ 293 h 304"/>
                  <a:gd name="T54" fmla="*/ 1229 w 2190"/>
                  <a:gd name="T55" fmla="*/ 288 h 304"/>
                  <a:gd name="T56" fmla="*/ 1274 w 2190"/>
                  <a:gd name="T57" fmla="*/ 283 h 304"/>
                  <a:gd name="T58" fmla="*/ 1318 w 2190"/>
                  <a:gd name="T59" fmla="*/ 279 h 304"/>
                  <a:gd name="T60" fmla="*/ 1363 w 2190"/>
                  <a:gd name="T61" fmla="*/ 274 h 304"/>
                  <a:gd name="T62" fmla="*/ 1408 w 2190"/>
                  <a:gd name="T63" fmla="*/ 270 h 304"/>
                  <a:gd name="T64" fmla="*/ 1452 w 2190"/>
                  <a:gd name="T65" fmla="*/ 265 h 304"/>
                  <a:gd name="T66" fmla="*/ 1497 w 2190"/>
                  <a:gd name="T67" fmla="*/ 259 h 304"/>
                  <a:gd name="T68" fmla="*/ 1542 w 2190"/>
                  <a:gd name="T69" fmla="*/ 250 h 304"/>
                  <a:gd name="T70" fmla="*/ 1586 w 2190"/>
                  <a:gd name="T71" fmla="*/ 239 h 304"/>
                  <a:gd name="T72" fmla="*/ 1631 w 2190"/>
                  <a:gd name="T73" fmla="*/ 226 h 304"/>
                  <a:gd name="T74" fmla="*/ 1676 w 2190"/>
                  <a:gd name="T75" fmla="*/ 211 h 304"/>
                  <a:gd name="T76" fmla="*/ 1720 w 2190"/>
                  <a:gd name="T77" fmla="*/ 194 h 304"/>
                  <a:gd name="T78" fmla="*/ 1765 w 2190"/>
                  <a:gd name="T79" fmla="*/ 176 h 304"/>
                  <a:gd name="T80" fmla="*/ 1810 w 2190"/>
                  <a:gd name="T81" fmla="*/ 158 h 304"/>
                  <a:gd name="T82" fmla="*/ 1855 w 2190"/>
                  <a:gd name="T83" fmla="*/ 140 h 304"/>
                  <a:gd name="T84" fmla="*/ 1899 w 2190"/>
                  <a:gd name="T85" fmla="*/ 122 h 304"/>
                  <a:gd name="T86" fmla="*/ 1944 w 2190"/>
                  <a:gd name="T87" fmla="*/ 105 h 304"/>
                  <a:gd name="T88" fmla="*/ 1989 w 2190"/>
                  <a:gd name="T89" fmla="*/ 88 h 304"/>
                  <a:gd name="T90" fmla="*/ 2033 w 2190"/>
                  <a:gd name="T91" fmla="*/ 70 h 304"/>
                  <a:gd name="T92" fmla="*/ 2078 w 2190"/>
                  <a:gd name="T93" fmla="*/ 54 h 304"/>
                  <a:gd name="T94" fmla="*/ 2123 w 2190"/>
                  <a:gd name="T95" fmla="*/ 34 h 304"/>
                  <a:gd name="T96" fmla="*/ 2167 w 2190"/>
                  <a:gd name="T97" fmla="*/ 1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304">
                    <a:moveTo>
                      <a:pt x="0" y="29"/>
                    </a:moveTo>
                    <a:lnTo>
                      <a:pt x="22" y="29"/>
                    </a:lnTo>
                    <a:lnTo>
                      <a:pt x="44" y="29"/>
                    </a:lnTo>
                    <a:lnTo>
                      <a:pt x="67" y="30"/>
                    </a:lnTo>
                    <a:lnTo>
                      <a:pt x="89" y="32"/>
                    </a:lnTo>
                    <a:lnTo>
                      <a:pt x="111" y="38"/>
                    </a:lnTo>
                    <a:lnTo>
                      <a:pt x="134" y="47"/>
                    </a:lnTo>
                    <a:lnTo>
                      <a:pt x="156" y="57"/>
                    </a:lnTo>
                    <a:lnTo>
                      <a:pt x="178" y="67"/>
                    </a:lnTo>
                    <a:lnTo>
                      <a:pt x="201" y="77"/>
                    </a:lnTo>
                    <a:lnTo>
                      <a:pt x="223" y="87"/>
                    </a:lnTo>
                    <a:lnTo>
                      <a:pt x="245" y="97"/>
                    </a:lnTo>
                    <a:lnTo>
                      <a:pt x="268" y="106"/>
                    </a:lnTo>
                    <a:lnTo>
                      <a:pt x="290" y="116"/>
                    </a:lnTo>
                    <a:lnTo>
                      <a:pt x="313" y="125"/>
                    </a:lnTo>
                    <a:lnTo>
                      <a:pt x="335" y="133"/>
                    </a:lnTo>
                    <a:lnTo>
                      <a:pt x="357" y="142"/>
                    </a:lnTo>
                    <a:lnTo>
                      <a:pt x="379" y="150"/>
                    </a:lnTo>
                    <a:lnTo>
                      <a:pt x="402" y="158"/>
                    </a:lnTo>
                    <a:lnTo>
                      <a:pt x="424" y="165"/>
                    </a:lnTo>
                    <a:lnTo>
                      <a:pt x="447" y="173"/>
                    </a:lnTo>
                    <a:lnTo>
                      <a:pt x="469" y="179"/>
                    </a:lnTo>
                    <a:lnTo>
                      <a:pt x="491" y="186"/>
                    </a:lnTo>
                    <a:lnTo>
                      <a:pt x="514" y="192"/>
                    </a:lnTo>
                    <a:lnTo>
                      <a:pt x="536" y="198"/>
                    </a:lnTo>
                    <a:lnTo>
                      <a:pt x="558" y="204"/>
                    </a:lnTo>
                    <a:lnTo>
                      <a:pt x="581" y="210"/>
                    </a:lnTo>
                    <a:lnTo>
                      <a:pt x="603" y="215"/>
                    </a:lnTo>
                    <a:lnTo>
                      <a:pt x="625" y="221"/>
                    </a:lnTo>
                    <a:lnTo>
                      <a:pt x="648" y="226"/>
                    </a:lnTo>
                    <a:lnTo>
                      <a:pt x="670" y="232"/>
                    </a:lnTo>
                    <a:lnTo>
                      <a:pt x="693" y="238"/>
                    </a:lnTo>
                    <a:lnTo>
                      <a:pt x="715" y="244"/>
                    </a:lnTo>
                    <a:lnTo>
                      <a:pt x="737" y="250"/>
                    </a:lnTo>
                    <a:lnTo>
                      <a:pt x="759" y="256"/>
                    </a:lnTo>
                    <a:lnTo>
                      <a:pt x="782" y="261"/>
                    </a:lnTo>
                    <a:lnTo>
                      <a:pt x="804" y="267"/>
                    </a:lnTo>
                    <a:lnTo>
                      <a:pt x="827" y="273"/>
                    </a:lnTo>
                    <a:lnTo>
                      <a:pt x="849" y="279"/>
                    </a:lnTo>
                    <a:lnTo>
                      <a:pt x="871" y="284"/>
                    </a:lnTo>
                    <a:lnTo>
                      <a:pt x="894" y="289"/>
                    </a:lnTo>
                    <a:lnTo>
                      <a:pt x="916" y="293"/>
                    </a:lnTo>
                    <a:lnTo>
                      <a:pt x="938" y="297"/>
                    </a:lnTo>
                    <a:lnTo>
                      <a:pt x="961" y="300"/>
                    </a:lnTo>
                    <a:lnTo>
                      <a:pt x="983" y="302"/>
                    </a:lnTo>
                    <a:lnTo>
                      <a:pt x="1005" y="303"/>
                    </a:lnTo>
                    <a:lnTo>
                      <a:pt x="1028" y="304"/>
                    </a:lnTo>
                    <a:lnTo>
                      <a:pt x="1050" y="304"/>
                    </a:lnTo>
                    <a:lnTo>
                      <a:pt x="1072" y="303"/>
                    </a:lnTo>
                    <a:lnTo>
                      <a:pt x="1095" y="302"/>
                    </a:lnTo>
                    <a:lnTo>
                      <a:pt x="1117" y="300"/>
                    </a:lnTo>
                    <a:lnTo>
                      <a:pt x="1139" y="298"/>
                    </a:lnTo>
                    <a:lnTo>
                      <a:pt x="1162" y="295"/>
                    </a:lnTo>
                    <a:lnTo>
                      <a:pt x="1184" y="293"/>
                    </a:lnTo>
                    <a:lnTo>
                      <a:pt x="1206" y="290"/>
                    </a:lnTo>
                    <a:lnTo>
                      <a:pt x="1229" y="288"/>
                    </a:lnTo>
                    <a:lnTo>
                      <a:pt x="1251" y="285"/>
                    </a:lnTo>
                    <a:lnTo>
                      <a:pt x="1274" y="283"/>
                    </a:lnTo>
                    <a:lnTo>
                      <a:pt x="1296" y="281"/>
                    </a:lnTo>
                    <a:lnTo>
                      <a:pt x="1318" y="279"/>
                    </a:lnTo>
                    <a:lnTo>
                      <a:pt x="1340" y="276"/>
                    </a:lnTo>
                    <a:lnTo>
                      <a:pt x="1363" y="274"/>
                    </a:lnTo>
                    <a:lnTo>
                      <a:pt x="1385" y="272"/>
                    </a:lnTo>
                    <a:lnTo>
                      <a:pt x="1408" y="270"/>
                    </a:lnTo>
                    <a:lnTo>
                      <a:pt x="1430" y="268"/>
                    </a:lnTo>
                    <a:lnTo>
                      <a:pt x="1452" y="265"/>
                    </a:lnTo>
                    <a:lnTo>
                      <a:pt x="1475" y="262"/>
                    </a:lnTo>
                    <a:lnTo>
                      <a:pt x="1497" y="259"/>
                    </a:lnTo>
                    <a:lnTo>
                      <a:pt x="1519" y="255"/>
                    </a:lnTo>
                    <a:lnTo>
                      <a:pt x="1542" y="250"/>
                    </a:lnTo>
                    <a:lnTo>
                      <a:pt x="1564" y="245"/>
                    </a:lnTo>
                    <a:lnTo>
                      <a:pt x="1586" y="239"/>
                    </a:lnTo>
                    <a:lnTo>
                      <a:pt x="1609" y="233"/>
                    </a:lnTo>
                    <a:lnTo>
                      <a:pt x="1631" y="226"/>
                    </a:lnTo>
                    <a:lnTo>
                      <a:pt x="1653" y="219"/>
                    </a:lnTo>
                    <a:lnTo>
                      <a:pt x="1676" y="211"/>
                    </a:lnTo>
                    <a:lnTo>
                      <a:pt x="1698" y="202"/>
                    </a:lnTo>
                    <a:lnTo>
                      <a:pt x="1720" y="194"/>
                    </a:lnTo>
                    <a:lnTo>
                      <a:pt x="1743" y="185"/>
                    </a:lnTo>
                    <a:lnTo>
                      <a:pt x="1765" y="176"/>
                    </a:lnTo>
                    <a:lnTo>
                      <a:pt x="1787" y="167"/>
                    </a:lnTo>
                    <a:lnTo>
                      <a:pt x="1810" y="158"/>
                    </a:lnTo>
                    <a:lnTo>
                      <a:pt x="1832" y="149"/>
                    </a:lnTo>
                    <a:lnTo>
                      <a:pt x="1855" y="140"/>
                    </a:lnTo>
                    <a:lnTo>
                      <a:pt x="1877" y="131"/>
                    </a:lnTo>
                    <a:lnTo>
                      <a:pt x="1899" y="122"/>
                    </a:lnTo>
                    <a:lnTo>
                      <a:pt x="1921" y="114"/>
                    </a:lnTo>
                    <a:lnTo>
                      <a:pt x="1944" y="105"/>
                    </a:lnTo>
                    <a:lnTo>
                      <a:pt x="1966" y="96"/>
                    </a:lnTo>
                    <a:lnTo>
                      <a:pt x="1989" y="88"/>
                    </a:lnTo>
                    <a:lnTo>
                      <a:pt x="2011" y="79"/>
                    </a:lnTo>
                    <a:lnTo>
                      <a:pt x="2033" y="70"/>
                    </a:lnTo>
                    <a:lnTo>
                      <a:pt x="2056" y="62"/>
                    </a:lnTo>
                    <a:lnTo>
                      <a:pt x="2078" y="54"/>
                    </a:lnTo>
                    <a:lnTo>
                      <a:pt x="2100" y="44"/>
                    </a:lnTo>
                    <a:lnTo>
                      <a:pt x="2123" y="34"/>
                    </a:lnTo>
                    <a:lnTo>
                      <a:pt x="2145" y="24"/>
                    </a:lnTo>
                    <a:lnTo>
                      <a:pt x="2167" y="13"/>
                    </a:lnTo>
                    <a:lnTo>
                      <a:pt x="2190" y="0"/>
                    </a:lnTo>
                  </a:path>
                </a:pathLst>
              </a:custGeom>
              <a:noFill/>
              <a:ln w="19050"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38" name="Freeform 42">
                <a:extLst>
                  <a:ext uri="{FF2B5EF4-FFF2-40B4-BE49-F238E27FC236}">
                    <a16:creationId xmlns:a16="http://schemas.microsoft.com/office/drawing/2014/main" id="{B0E9E8B9-6D84-0CA5-1446-88F6026F5911}"/>
                  </a:ext>
                </a:extLst>
              </p:cNvPr>
              <p:cNvSpPr>
                <a:spLocks/>
              </p:cNvSpPr>
              <p:nvPr/>
            </p:nvSpPr>
            <p:spPr bwMode="auto">
              <a:xfrm>
                <a:off x="397" y="1349"/>
                <a:ext cx="2190" cy="361"/>
              </a:xfrm>
              <a:custGeom>
                <a:avLst/>
                <a:gdLst>
                  <a:gd name="T0" fmla="*/ 22 w 2190"/>
                  <a:gd name="T1" fmla="*/ 0 h 361"/>
                  <a:gd name="T2" fmla="*/ 67 w 2190"/>
                  <a:gd name="T3" fmla="*/ 1 h 361"/>
                  <a:gd name="T4" fmla="*/ 111 w 2190"/>
                  <a:gd name="T5" fmla="*/ 16 h 361"/>
                  <a:gd name="T6" fmla="*/ 156 w 2190"/>
                  <a:gd name="T7" fmla="*/ 41 h 361"/>
                  <a:gd name="T8" fmla="*/ 201 w 2190"/>
                  <a:gd name="T9" fmla="*/ 67 h 361"/>
                  <a:gd name="T10" fmla="*/ 245 w 2190"/>
                  <a:gd name="T11" fmla="*/ 91 h 361"/>
                  <a:gd name="T12" fmla="*/ 290 w 2190"/>
                  <a:gd name="T13" fmla="*/ 115 h 361"/>
                  <a:gd name="T14" fmla="*/ 335 w 2190"/>
                  <a:gd name="T15" fmla="*/ 138 h 361"/>
                  <a:gd name="T16" fmla="*/ 379 w 2190"/>
                  <a:gd name="T17" fmla="*/ 159 h 361"/>
                  <a:gd name="T18" fmla="*/ 424 w 2190"/>
                  <a:gd name="T19" fmla="*/ 179 h 361"/>
                  <a:gd name="T20" fmla="*/ 469 w 2190"/>
                  <a:gd name="T21" fmla="*/ 197 h 361"/>
                  <a:gd name="T22" fmla="*/ 514 w 2190"/>
                  <a:gd name="T23" fmla="*/ 213 h 361"/>
                  <a:gd name="T24" fmla="*/ 558 w 2190"/>
                  <a:gd name="T25" fmla="*/ 230 h 361"/>
                  <a:gd name="T26" fmla="*/ 603 w 2190"/>
                  <a:gd name="T27" fmla="*/ 246 h 361"/>
                  <a:gd name="T28" fmla="*/ 648 w 2190"/>
                  <a:gd name="T29" fmla="*/ 263 h 361"/>
                  <a:gd name="T30" fmla="*/ 693 w 2190"/>
                  <a:gd name="T31" fmla="*/ 280 h 361"/>
                  <a:gd name="T32" fmla="*/ 737 w 2190"/>
                  <a:gd name="T33" fmla="*/ 298 h 361"/>
                  <a:gd name="T34" fmla="*/ 782 w 2190"/>
                  <a:gd name="T35" fmla="*/ 316 h 361"/>
                  <a:gd name="T36" fmla="*/ 827 w 2190"/>
                  <a:gd name="T37" fmla="*/ 331 h 361"/>
                  <a:gd name="T38" fmla="*/ 871 w 2190"/>
                  <a:gd name="T39" fmla="*/ 344 h 361"/>
                  <a:gd name="T40" fmla="*/ 916 w 2190"/>
                  <a:gd name="T41" fmla="*/ 354 h 361"/>
                  <a:gd name="T42" fmla="*/ 961 w 2190"/>
                  <a:gd name="T43" fmla="*/ 359 h 361"/>
                  <a:gd name="T44" fmla="*/ 1005 w 2190"/>
                  <a:gd name="T45" fmla="*/ 361 h 361"/>
                  <a:gd name="T46" fmla="*/ 1050 w 2190"/>
                  <a:gd name="T47" fmla="*/ 361 h 361"/>
                  <a:gd name="T48" fmla="*/ 1095 w 2190"/>
                  <a:gd name="T49" fmla="*/ 360 h 361"/>
                  <a:gd name="T50" fmla="*/ 1139 w 2190"/>
                  <a:gd name="T51" fmla="*/ 359 h 361"/>
                  <a:gd name="T52" fmla="*/ 1184 w 2190"/>
                  <a:gd name="T53" fmla="*/ 359 h 361"/>
                  <a:gd name="T54" fmla="*/ 1229 w 2190"/>
                  <a:gd name="T55" fmla="*/ 359 h 361"/>
                  <a:gd name="T56" fmla="*/ 1274 w 2190"/>
                  <a:gd name="T57" fmla="*/ 360 h 361"/>
                  <a:gd name="T58" fmla="*/ 1318 w 2190"/>
                  <a:gd name="T59" fmla="*/ 359 h 361"/>
                  <a:gd name="T60" fmla="*/ 1363 w 2190"/>
                  <a:gd name="T61" fmla="*/ 357 h 361"/>
                  <a:gd name="T62" fmla="*/ 1408 w 2190"/>
                  <a:gd name="T63" fmla="*/ 352 h 361"/>
                  <a:gd name="T64" fmla="*/ 1452 w 2190"/>
                  <a:gd name="T65" fmla="*/ 344 h 361"/>
                  <a:gd name="T66" fmla="*/ 1497 w 2190"/>
                  <a:gd name="T67" fmla="*/ 333 h 361"/>
                  <a:gd name="T68" fmla="*/ 1542 w 2190"/>
                  <a:gd name="T69" fmla="*/ 320 h 361"/>
                  <a:gd name="T70" fmla="*/ 1586 w 2190"/>
                  <a:gd name="T71" fmla="*/ 306 h 361"/>
                  <a:gd name="T72" fmla="*/ 1631 w 2190"/>
                  <a:gd name="T73" fmla="*/ 291 h 361"/>
                  <a:gd name="T74" fmla="*/ 1676 w 2190"/>
                  <a:gd name="T75" fmla="*/ 278 h 361"/>
                  <a:gd name="T76" fmla="*/ 1720 w 2190"/>
                  <a:gd name="T77" fmla="*/ 263 h 361"/>
                  <a:gd name="T78" fmla="*/ 1765 w 2190"/>
                  <a:gd name="T79" fmla="*/ 251 h 361"/>
                  <a:gd name="T80" fmla="*/ 1810 w 2190"/>
                  <a:gd name="T81" fmla="*/ 237 h 361"/>
                  <a:gd name="T82" fmla="*/ 1855 w 2190"/>
                  <a:gd name="T83" fmla="*/ 219 h 361"/>
                  <a:gd name="T84" fmla="*/ 1899 w 2190"/>
                  <a:gd name="T85" fmla="*/ 200 h 361"/>
                  <a:gd name="T86" fmla="*/ 1944 w 2190"/>
                  <a:gd name="T87" fmla="*/ 181 h 361"/>
                  <a:gd name="T88" fmla="*/ 1989 w 2190"/>
                  <a:gd name="T89" fmla="*/ 163 h 361"/>
                  <a:gd name="T90" fmla="*/ 2033 w 2190"/>
                  <a:gd name="T91" fmla="*/ 144 h 361"/>
                  <a:gd name="T92" fmla="*/ 2078 w 2190"/>
                  <a:gd name="T93" fmla="*/ 116 h 361"/>
                  <a:gd name="T94" fmla="*/ 2123 w 2190"/>
                  <a:gd name="T95" fmla="*/ 114 h 361"/>
                  <a:gd name="T96" fmla="*/ 2167 w 2190"/>
                  <a:gd name="T97"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361">
                    <a:moveTo>
                      <a:pt x="0" y="0"/>
                    </a:moveTo>
                    <a:lnTo>
                      <a:pt x="22" y="0"/>
                    </a:lnTo>
                    <a:lnTo>
                      <a:pt x="44" y="0"/>
                    </a:lnTo>
                    <a:lnTo>
                      <a:pt x="67" y="1"/>
                    </a:lnTo>
                    <a:lnTo>
                      <a:pt x="89" y="6"/>
                    </a:lnTo>
                    <a:lnTo>
                      <a:pt x="111" y="16"/>
                    </a:lnTo>
                    <a:lnTo>
                      <a:pt x="134" y="28"/>
                    </a:lnTo>
                    <a:lnTo>
                      <a:pt x="156" y="41"/>
                    </a:lnTo>
                    <a:lnTo>
                      <a:pt x="178" y="54"/>
                    </a:lnTo>
                    <a:lnTo>
                      <a:pt x="201" y="67"/>
                    </a:lnTo>
                    <a:lnTo>
                      <a:pt x="223" y="79"/>
                    </a:lnTo>
                    <a:lnTo>
                      <a:pt x="245" y="91"/>
                    </a:lnTo>
                    <a:lnTo>
                      <a:pt x="268" y="103"/>
                    </a:lnTo>
                    <a:lnTo>
                      <a:pt x="290" y="115"/>
                    </a:lnTo>
                    <a:lnTo>
                      <a:pt x="313" y="126"/>
                    </a:lnTo>
                    <a:lnTo>
                      <a:pt x="335" y="138"/>
                    </a:lnTo>
                    <a:lnTo>
                      <a:pt x="357" y="149"/>
                    </a:lnTo>
                    <a:lnTo>
                      <a:pt x="379" y="159"/>
                    </a:lnTo>
                    <a:lnTo>
                      <a:pt x="402" y="169"/>
                    </a:lnTo>
                    <a:lnTo>
                      <a:pt x="424" y="179"/>
                    </a:lnTo>
                    <a:lnTo>
                      <a:pt x="447" y="188"/>
                    </a:lnTo>
                    <a:lnTo>
                      <a:pt x="469" y="197"/>
                    </a:lnTo>
                    <a:lnTo>
                      <a:pt x="491" y="205"/>
                    </a:lnTo>
                    <a:lnTo>
                      <a:pt x="514" y="213"/>
                    </a:lnTo>
                    <a:lnTo>
                      <a:pt x="536" y="222"/>
                    </a:lnTo>
                    <a:lnTo>
                      <a:pt x="558" y="230"/>
                    </a:lnTo>
                    <a:lnTo>
                      <a:pt x="581" y="238"/>
                    </a:lnTo>
                    <a:lnTo>
                      <a:pt x="603" y="246"/>
                    </a:lnTo>
                    <a:lnTo>
                      <a:pt x="625" y="254"/>
                    </a:lnTo>
                    <a:lnTo>
                      <a:pt x="648" y="263"/>
                    </a:lnTo>
                    <a:lnTo>
                      <a:pt x="670" y="272"/>
                    </a:lnTo>
                    <a:lnTo>
                      <a:pt x="693" y="280"/>
                    </a:lnTo>
                    <a:lnTo>
                      <a:pt x="715" y="289"/>
                    </a:lnTo>
                    <a:lnTo>
                      <a:pt x="737" y="298"/>
                    </a:lnTo>
                    <a:lnTo>
                      <a:pt x="759" y="307"/>
                    </a:lnTo>
                    <a:lnTo>
                      <a:pt x="782" y="316"/>
                    </a:lnTo>
                    <a:lnTo>
                      <a:pt x="804" y="324"/>
                    </a:lnTo>
                    <a:lnTo>
                      <a:pt x="827" y="331"/>
                    </a:lnTo>
                    <a:lnTo>
                      <a:pt x="849" y="338"/>
                    </a:lnTo>
                    <a:lnTo>
                      <a:pt x="871" y="344"/>
                    </a:lnTo>
                    <a:lnTo>
                      <a:pt x="894" y="349"/>
                    </a:lnTo>
                    <a:lnTo>
                      <a:pt x="916" y="354"/>
                    </a:lnTo>
                    <a:lnTo>
                      <a:pt x="938" y="357"/>
                    </a:lnTo>
                    <a:lnTo>
                      <a:pt x="961" y="359"/>
                    </a:lnTo>
                    <a:lnTo>
                      <a:pt x="983" y="360"/>
                    </a:lnTo>
                    <a:lnTo>
                      <a:pt x="1005" y="361"/>
                    </a:lnTo>
                    <a:lnTo>
                      <a:pt x="1028" y="361"/>
                    </a:lnTo>
                    <a:lnTo>
                      <a:pt x="1050" y="361"/>
                    </a:lnTo>
                    <a:lnTo>
                      <a:pt x="1072" y="361"/>
                    </a:lnTo>
                    <a:lnTo>
                      <a:pt x="1095" y="360"/>
                    </a:lnTo>
                    <a:lnTo>
                      <a:pt x="1117" y="360"/>
                    </a:lnTo>
                    <a:lnTo>
                      <a:pt x="1139" y="359"/>
                    </a:lnTo>
                    <a:lnTo>
                      <a:pt x="1162" y="359"/>
                    </a:lnTo>
                    <a:lnTo>
                      <a:pt x="1184" y="359"/>
                    </a:lnTo>
                    <a:lnTo>
                      <a:pt x="1206" y="359"/>
                    </a:lnTo>
                    <a:lnTo>
                      <a:pt x="1229" y="359"/>
                    </a:lnTo>
                    <a:lnTo>
                      <a:pt x="1251" y="360"/>
                    </a:lnTo>
                    <a:lnTo>
                      <a:pt x="1274" y="360"/>
                    </a:lnTo>
                    <a:lnTo>
                      <a:pt x="1296" y="360"/>
                    </a:lnTo>
                    <a:lnTo>
                      <a:pt x="1318" y="359"/>
                    </a:lnTo>
                    <a:lnTo>
                      <a:pt x="1340" y="358"/>
                    </a:lnTo>
                    <a:lnTo>
                      <a:pt x="1363" y="357"/>
                    </a:lnTo>
                    <a:lnTo>
                      <a:pt x="1385" y="355"/>
                    </a:lnTo>
                    <a:lnTo>
                      <a:pt x="1408" y="352"/>
                    </a:lnTo>
                    <a:lnTo>
                      <a:pt x="1430" y="348"/>
                    </a:lnTo>
                    <a:lnTo>
                      <a:pt x="1452" y="344"/>
                    </a:lnTo>
                    <a:lnTo>
                      <a:pt x="1475" y="339"/>
                    </a:lnTo>
                    <a:lnTo>
                      <a:pt x="1497" y="333"/>
                    </a:lnTo>
                    <a:lnTo>
                      <a:pt x="1519" y="327"/>
                    </a:lnTo>
                    <a:lnTo>
                      <a:pt x="1542" y="320"/>
                    </a:lnTo>
                    <a:lnTo>
                      <a:pt x="1564" y="313"/>
                    </a:lnTo>
                    <a:lnTo>
                      <a:pt x="1586" y="306"/>
                    </a:lnTo>
                    <a:lnTo>
                      <a:pt x="1609" y="298"/>
                    </a:lnTo>
                    <a:lnTo>
                      <a:pt x="1631" y="291"/>
                    </a:lnTo>
                    <a:lnTo>
                      <a:pt x="1653" y="284"/>
                    </a:lnTo>
                    <a:lnTo>
                      <a:pt x="1676" y="278"/>
                    </a:lnTo>
                    <a:lnTo>
                      <a:pt x="1698" y="271"/>
                    </a:lnTo>
                    <a:lnTo>
                      <a:pt x="1720" y="263"/>
                    </a:lnTo>
                    <a:lnTo>
                      <a:pt x="1743" y="259"/>
                    </a:lnTo>
                    <a:lnTo>
                      <a:pt x="1765" y="251"/>
                    </a:lnTo>
                    <a:lnTo>
                      <a:pt x="1787" y="243"/>
                    </a:lnTo>
                    <a:lnTo>
                      <a:pt x="1810" y="237"/>
                    </a:lnTo>
                    <a:lnTo>
                      <a:pt x="1832" y="228"/>
                    </a:lnTo>
                    <a:lnTo>
                      <a:pt x="1855" y="219"/>
                    </a:lnTo>
                    <a:lnTo>
                      <a:pt x="1877" y="214"/>
                    </a:lnTo>
                    <a:lnTo>
                      <a:pt x="1899" y="200"/>
                    </a:lnTo>
                    <a:lnTo>
                      <a:pt x="1921" y="194"/>
                    </a:lnTo>
                    <a:lnTo>
                      <a:pt x="1944" y="181"/>
                    </a:lnTo>
                    <a:lnTo>
                      <a:pt x="1966" y="175"/>
                    </a:lnTo>
                    <a:lnTo>
                      <a:pt x="1989" y="163"/>
                    </a:lnTo>
                    <a:lnTo>
                      <a:pt x="2011" y="155"/>
                    </a:lnTo>
                    <a:lnTo>
                      <a:pt x="2033" y="144"/>
                    </a:lnTo>
                    <a:lnTo>
                      <a:pt x="2056" y="131"/>
                    </a:lnTo>
                    <a:lnTo>
                      <a:pt x="2078" y="116"/>
                    </a:lnTo>
                    <a:lnTo>
                      <a:pt x="2100" y="101"/>
                    </a:lnTo>
                    <a:lnTo>
                      <a:pt x="2123" y="114"/>
                    </a:lnTo>
                    <a:lnTo>
                      <a:pt x="2145" y="93"/>
                    </a:lnTo>
                    <a:lnTo>
                      <a:pt x="2167" y="81"/>
                    </a:lnTo>
                    <a:lnTo>
                      <a:pt x="2190" y="68"/>
                    </a:lnTo>
                  </a:path>
                </a:pathLst>
              </a:custGeom>
              <a:noFill/>
              <a:ln w="19050"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39" name="Freeform 43">
                <a:extLst>
                  <a:ext uri="{FF2B5EF4-FFF2-40B4-BE49-F238E27FC236}">
                    <a16:creationId xmlns:a16="http://schemas.microsoft.com/office/drawing/2014/main" id="{A28B82EE-B934-CD87-6248-92ED9A9566C4}"/>
                  </a:ext>
                </a:extLst>
              </p:cNvPr>
              <p:cNvSpPr>
                <a:spLocks/>
              </p:cNvSpPr>
              <p:nvPr/>
            </p:nvSpPr>
            <p:spPr bwMode="auto">
              <a:xfrm>
                <a:off x="397" y="1355"/>
                <a:ext cx="2190" cy="487"/>
              </a:xfrm>
              <a:custGeom>
                <a:avLst/>
                <a:gdLst>
                  <a:gd name="T0" fmla="*/ 22 w 2190"/>
                  <a:gd name="T1" fmla="*/ 0 h 487"/>
                  <a:gd name="T2" fmla="*/ 67 w 2190"/>
                  <a:gd name="T3" fmla="*/ 3 h 487"/>
                  <a:gd name="T4" fmla="*/ 111 w 2190"/>
                  <a:gd name="T5" fmla="*/ 25 h 487"/>
                  <a:gd name="T6" fmla="*/ 156 w 2190"/>
                  <a:gd name="T7" fmla="*/ 57 h 487"/>
                  <a:gd name="T8" fmla="*/ 201 w 2190"/>
                  <a:gd name="T9" fmla="*/ 87 h 487"/>
                  <a:gd name="T10" fmla="*/ 245 w 2190"/>
                  <a:gd name="T11" fmla="*/ 118 h 487"/>
                  <a:gd name="T12" fmla="*/ 290 w 2190"/>
                  <a:gd name="T13" fmla="*/ 148 h 487"/>
                  <a:gd name="T14" fmla="*/ 335 w 2190"/>
                  <a:gd name="T15" fmla="*/ 177 h 487"/>
                  <a:gd name="T16" fmla="*/ 379 w 2190"/>
                  <a:gd name="T17" fmla="*/ 204 h 487"/>
                  <a:gd name="T18" fmla="*/ 424 w 2190"/>
                  <a:gd name="T19" fmla="*/ 230 h 487"/>
                  <a:gd name="T20" fmla="*/ 469 w 2190"/>
                  <a:gd name="T21" fmla="*/ 254 h 487"/>
                  <a:gd name="T22" fmla="*/ 514 w 2190"/>
                  <a:gd name="T23" fmla="*/ 276 h 487"/>
                  <a:gd name="T24" fmla="*/ 558 w 2190"/>
                  <a:gd name="T25" fmla="*/ 299 h 487"/>
                  <a:gd name="T26" fmla="*/ 603 w 2190"/>
                  <a:gd name="T27" fmla="*/ 321 h 487"/>
                  <a:gd name="T28" fmla="*/ 648 w 2190"/>
                  <a:gd name="T29" fmla="*/ 343 h 487"/>
                  <a:gd name="T30" fmla="*/ 693 w 2190"/>
                  <a:gd name="T31" fmla="*/ 366 h 487"/>
                  <a:gd name="T32" fmla="*/ 737 w 2190"/>
                  <a:gd name="T33" fmla="*/ 389 h 487"/>
                  <a:gd name="T34" fmla="*/ 782 w 2190"/>
                  <a:gd name="T35" fmla="*/ 411 h 487"/>
                  <a:gd name="T36" fmla="*/ 827 w 2190"/>
                  <a:gd name="T37" fmla="*/ 431 h 487"/>
                  <a:gd name="T38" fmla="*/ 871 w 2190"/>
                  <a:gd name="T39" fmla="*/ 448 h 487"/>
                  <a:gd name="T40" fmla="*/ 916 w 2190"/>
                  <a:gd name="T41" fmla="*/ 460 h 487"/>
                  <a:gd name="T42" fmla="*/ 961 w 2190"/>
                  <a:gd name="T43" fmla="*/ 469 h 487"/>
                  <a:gd name="T44" fmla="*/ 1005 w 2190"/>
                  <a:gd name="T45" fmla="*/ 473 h 487"/>
                  <a:gd name="T46" fmla="*/ 1050 w 2190"/>
                  <a:gd name="T47" fmla="*/ 476 h 487"/>
                  <a:gd name="T48" fmla="*/ 1095 w 2190"/>
                  <a:gd name="T49" fmla="*/ 477 h 487"/>
                  <a:gd name="T50" fmla="*/ 1139 w 2190"/>
                  <a:gd name="T51" fmla="*/ 479 h 487"/>
                  <a:gd name="T52" fmla="*/ 1184 w 2190"/>
                  <a:gd name="T53" fmla="*/ 481 h 487"/>
                  <a:gd name="T54" fmla="*/ 1229 w 2190"/>
                  <a:gd name="T55" fmla="*/ 483 h 487"/>
                  <a:gd name="T56" fmla="*/ 1274 w 2190"/>
                  <a:gd name="T57" fmla="*/ 486 h 487"/>
                  <a:gd name="T58" fmla="*/ 1318 w 2190"/>
                  <a:gd name="T59" fmla="*/ 487 h 487"/>
                  <a:gd name="T60" fmla="*/ 1363 w 2190"/>
                  <a:gd name="T61" fmla="*/ 486 h 487"/>
                  <a:gd name="T62" fmla="*/ 1408 w 2190"/>
                  <a:gd name="T63" fmla="*/ 481 h 487"/>
                  <a:gd name="T64" fmla="*/ 1452 w 2190"/>
                  <a:gd name="T65" fmla="*/ 474 h 487"/>
                  <a:gd name="T66" fmla="*/ 1497 w 2190"/>
                  <a:gd name="T67" fmla="*/ 477 h 487"/>
                  <a:gd name="T68" fmla="*/ 1542 w 2190"/>
                  <a:gd name="T69" fmla="*/ 447 h 487"/>
                  <a:gd name="T70" fmla="*/ 1586 w 2190"/>
                  <a:gd name="T71" fmla="*/ 394 h 487"/>
                  <a:gd name="T72" fmla="*/ 1631 w 2190"/>
                  <a:gd name="T73" fmla="*/ 412 h 487"/>
                  <a:gd name="T74" fmla="*/ 1676 w 2190"/>
                  <a:gd name="T75" fmla="*/ 428 h 487"/>
                  <a:gd name="T76" fmla="*/ 1720 w 2190"/>
                  <a:gd name="T77" fmla="*/ 381 h 487"/>
                  <a:gd name="T78" fmla="*/ 1765 w 2190"/>
                  <a:gd name="T79" fmla="*/ 369 h 487"/>
                  <a:gd name="T80" fmla="*/ 1810 w 2190"/>
                  <a:gd name="T81" fmla="*/ 355 h 487"/>
                  <a:gd name="T82" fmla="*/ 1855 w 2190"/>
                  <a:gd name="T83" fmla="*/ 336 h 487"/>
                  <a:gd name="T84" fmla="*/ 1899 w 2190"/>
                  <a:gd name="T85" fmla="*/ 317 h 487"/>
                  <a:gd name="T86" fmla="*/ 1944 w 2190"/>
                  <a:gd name="T87" fmla="*/ 291 h 487"/>
                  <a:gd name="T88" fmla="*/ 1989 w 2190"/>
                  <a:gd name="T89" fmla="*/ 250 h 487"/>
                  <a:gd name="T90" fmla="*/ 2033 w 2190"/>
                  <a:gd name="T91" fmla="*/ 278 h 487"/>
                  <a:gd name="T92" fmla="*/ 2078 w 2190"/>
                  <a:gd name="T93" fmla="*/ 220 h 487"/>
                  <a:gd name="T94" fmla="*/ 2123 w 2190"/>
                  <a:gd name="T95" fmla="*/ 202 h 487"/>
                  <a:gd name="T96" fmla="*/ 2167 w 2190"/>
                  <a:gd name="T97" fmla="*/ 175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487">
                    <a:moveTo>
                      <a:pt x="0" y="0"/>
                    </a:moveTo>
                    <a:lnTo>
                      <a:pt x="22" y="0"/>
                    </a:lnTo>
                    <a:lnTo>
                      <a:pt x="44" y="1"/>
                    </a:lnTo>
                    <a:lnTo>
                      <a:pt x="67" y="3"/>
                    </a:lnTo>
                    <a:lnTo>
                      <a:pt x="89" y="12"/>
                    </a:lnTo>
                    <a:lnTo>
                      <a:pt x="111" y="25"/>
                    </a:lnTo>
                    <a:lnTo>
                      <a:pt x="134" y="41"/>
                    </a:lnTo>
                    <a:lnTo>
                      <a:pt x="156" y="57"/>
                    </a:lnTo>
                    <a:lnTo>
                      <a:pt x="178" y="72"/>
                    </a:lnTo>
                    <a:lnTo>
                      <a:pt x="201" y="87"/>
                    </a:lnTo>
                    <a:lnTo>
                      <a:pt x="223" y="103"/>
                    </a:lnTo>
                    <a:lnTo>
                      <a:pt x="245" y="118"/>
                    </a:lnTo>
                    <a:lnTo>
                      <a:pt x="268" y="133"/>
                    </a:lnTo>
                    <a:lnTo>
                      <a:pt x="290" y="148"/>
                    </a:lnTo>
                    <a:lnTo>
                      <a:pt x="313" y="162"/>
                    </a:lnTo>
                    <a:lnTo>
                      <a:pt x="335" y="177"/>
                    </a:lnTo>
                    <a:lnTo>
                      <a:pt x="357" y="191"/>
                    </a:lnTo>
                    <a:lnTo>
                      <a:pt x="379" y="204"/>
                    </a:lnTo>
                    <a:lnTo>
                      <a:pt x="402" y="217"/>
                    </a:lnTo>
                    <a:lnTo>
                      <a:pt x="424" y="230"/>
                    </a:lnTo>
                    <a:lnTo>
                      <a:pt x="447" y="242"/>
                    </a:lnTo>
                    <a:lnTo>
                      <a:pt x="469" y="254"/>
                    </a:lnTo>
                    <a:lnTo>
                      <a:pt x="491" y="265"/>
                    </a:lnTo>
                    <a:lnTo>
                      <a:pt x="514" y="276"/>
                    </a:lnTo>
                    <a:lnTo>
                      <a:pt x="536" y="288"/>
                    </a:lnTo>
                    <a:lnTo>
                      <a:pt x="558" y="299"/>
                    </a:lnTo>
                    <a:lnTo>
                      <a:pt x="581" y="310"/>
                    </a:lnTo>
                    <a:lnTo>
                      <a:pt x="603" y="321"/>
                    </a:lnTo>
                    <a:lnTo>
                      <a:pt x="625" y="332"/>
                    </a:lnTo>
                    <a:lnTo>
                      <a:pt x="648" y="343"/>
                    </a:lnTo>
                    <a:lnTo>
                      <a:pt x="670" y="355"/>
                    </a:lnTo>
                    <a:lnTo>
                      <a:pt x="693" y="366"/>
                    </a:lnTo>
                    <a:lnTo>
                      <a:pt x="715" y="378"/>
                    </a:lnTo>
                    <a:lnTo>
                      <a:pt x="737" y="389"/>
                    </a:lnTo>
                    <a:lnTo>
                      <a:pt x="759" y="401"/>
                    </a:lnTo>
                    <a:lnTo>
                      <a:pt x="782" y="411"/>
                    </a:lnTo>
                    <a:lnTo>
                      <a:pt x="804" y="422"/>
                    </a:lnTo>
                    <a:lnTo>
                      <a:pt x="827" y="431"/>
                    </a:lnTo>
                    <a:lnTo>
                      <a:pt x="849" y="440"/>
                    </a:lnTo>
                    <a:lnTo>
                      <a:pt x="871" y="448"/>
                    </a:lnTo>
                    <a:lnTo>
                      <a:pt x="894" y="455"/>
                    </a:lnTo>
                    <a:lnTo>
                      <a:pt x="916" y="460"/>
                    </a:lnTo>
                    <a:lnTo>
                      <a:pt x="938" y="465"/>
                    </a:lnTo>
                    <a:lnTo>
                      <a:pt x="961" y="469"/>
                    </a:lnTo>
                    <a:lnTo>
                      <a:pt x="983" y="471"/>
                    </a:lnTo>
                    <a:lnTo>
                      <a:pt x="1005" y="473"/>
                    </a:lnTo>
                    <a:lnTo>
                      <a:pt x="1028" y="475"/>
                    </a:lnTo>
                    <a:lnTo>
                      <a:pt x="1050" y="476"/>
                    </a:lnTo>
                    <a:lnTo>
                      <a:pt x="1072" y="477"/>
                    </a:lnTo>
                    <a:lnTo>
                      <a:pt x="1095" y="477"/>
                    </a:lnTo>
                    <a:lnTo>
                      <a:pt x="1117" y="478"/>
                    </a:lnTo>
                    <a:lnTo>
                      <a:pt x="1139" y="479"/>
                    </a:lnTo>
                    <a:lnTo>
                      <a:pt x="1162" y="480"/>
                    </a:lnTo>
                    <a:lnTo>
                      <a:pt x="1184" y="481"/>
                    </a:lnTo>
                    <a:lnTo>
                      <a:pt x="1206" y="482"/>
                    </a:lnTo>
                    <a:lnTo>
                      <a:pt x="1229" y="483"/>
                    </a:lnTo>
                    <a:lnTo>
                      <a:pt x="1251" y="484"/>
                    </a:lnTo>
                    <a:lnTo>
                      <a:pt x="1274" y="486"/>
                    </a:lnTo>
                    <a:lnTo>
                      <a:pt x="1296" y="486"/>
                    </a:lnTo>
                    <a:lnTo>
                      <a:pt x="1318" y="487"/>
                    </a:lnTo>
                    <a:lnTo>
                      <a:pt x="1340" y="486"/>
                    </a:lnTo>
                    <a:lnTo>
                      <a:pt x="1363" y="486"/>
                    </a:lnTo>
                    <a:lnTo>
                      <a:pt x="1385" y="485"/>
                    </a:lnTo>
                    <a:lnTo>
                      <a:pt x="1408" y="481"/>
                    </a:lnTo>
                    <a:lnTo>
                      <a:pt x="1430" y="483"/>
                    </a:lnTo>
                    <a:lnTo>
                      <a:pt x="1452" y="474"/>
                    </a:lnTo>
                    <a:lnTo>
                      <a:pt x="1475" y="474"/>
                    </a:lnTo>
                    <a:lnTo>
                      <a:pt x="1497" y="477"/>
                    </a:lnTo>
                    <a:lnTo>
                      <a:pt x="1519" y="457"/>
                    </a:lnTo>
                    <a:lnTo>
                      <a:pt x="1542" y="447"/>
                    </a:lnTo>
                    <a:lnTo>
                      <a:pt x="1564" y="443"/>
                    </a:lnTo>
                    <a:lnTo>
                      <a:pt x="1586" y="394"/>
                    </a:lnTo>
                    <a:lnTo>
                      <a:pt x="1609" y="424"/>
                    </a:lnTo>
                    <a:lnTo>
                      <a:pt x="1631" y="412"/>
                    </a:lnTo>
                    <a:lnTo>
                      <a:pt x="1653" y="405"/>
                    </a:lnTo>
                    <a:lnTo>
                      <a:pt x="1676" y="428"/>
                    </a:lnTo>
                    <a:lnTo>
                      <a:pt x="1698" y="388"/>
                    </a:lnTo>
                    <a:lnTo>
                      <a:pt x="1720" y="381"/>
                    </a:lnTo>
                    <a:lnTo>
                      <a:pt x="1743" y="382"/>
                    </a:lnTo>
                    <a:lnTo>
                      <a:pt x="1765" y="369"/>
                    </a:lnTo>
                    <a:lnTo>
                      <a:pt x="1787" y="363"/>
                    </a:lnTo>
                    <a:lnTo>
                      <a:pt x="1810" y="355"/>
                    </a:lnTo>
                    <a:lnTo>
                      <a:pt x="1832" y="341"/>
                    </a:lnTo>
                    <a:lnTo>
                      <a:pt x="1855" y="336"/>
                    </a:lnTo>
                    <a:lnTo>
                      <a:pt x="1877" y="326"/>
                    </a:lnTo>
                    <a:lnTo>
                      <a:pt x="1899" y="317"/>
                    </a:lnTo>
                    <a:lnTo>
                      <a:pt x="1921" y="307"/>
                    </a:lnTo>
                    <a:lnTo>
                      <a:pt x="1944" y="291"/>
                    </a:lnTo>
                    <a:lnTo>
                      <a:pt x="1966" y="271"/>
                    </a:lnTo>
                    <a:lnTo>
                      <a:pt x="1989" y="250"/>
                    </a:lnTo>
                    <a:lnTo>
                      <a:pt x="2011" y="288"/>
                    </a:lnTo>
                    <a:lnTo>
                      <a:pt x="2033" y="278"/>
                    </a:lnTo>
                    <a:lnTo>
                      <a:pt x="2056" y="247"/>
                    </a:lnTo>
                    <a:lnTo>
                      <a:pt x="2078" y="220"/>
                    </a:lnTo>
                    <a:lnTo>
                      <a:pt x="2100" y="205"/>
                    </a:lnTo>
                    <a:lnTo>
                      <a:pt x="2123" y="202"/>
                    </a:lnTo>
                    <a:lnTo>
                      <a:pt x="2145" y="189"/>
                    </a:lnTo>
                    <a:lnTo>
                      <a:pt x="2167" y="175"/>
                    </a:lnTo>
                    <a:lnTo>
                      <a:pt x="2190" y="168"/>
                    </a:lnTo>
                  </a:path>
                </a:pathLst>
              </a:custGeom>
              <a:noFill/>
              <a:ln w="1905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40" name="Freeform 44">
                <a:extLst>
                  <a:ext uri="{FF2B5EF4-FFF2-40B4-BE49-F238E27FC236}">
                    <a16:creationId xmlns:a16="http://schemas.microsoft.com/office/drawing/2014/main" id="{D7B9FB85-60D2-9F1C-E803-B35BB7CEE27C}"/>
                  </a:ext>
                </a:extLst>
              </p:cNvPr>
              <p:cNvSpPr>
                <a:spLocks/>
              </p:cNvSpPr>
              <p:nvPr/>
            </p:nvSpPr>
            <p:spPr bwMode="auto">
              <a:xfrm>
                <a:off x="397" y="1362"/>
                <a:ext cx="2190" cy="673"/>
              </a:xfrm>
              <a:custGeom>
                <a:avLst/>
                <a:gdLst>
                  <a:gd name="T0" fmla="*/ 22 w 2190"/>
                  <a:gd name="T1" fmla="*/ 0 h 673"/>
                  <a:gd name="T2" fmla="*/ 67 w 2190"/>
                  <a:gd name="T3" fmla="*/ 5 h 673"/>
                  <a:gd name="T4" fmla="*/ 111 w 2190"/>
                  <a:gd name="T5" fmla="*/ 36 h 673"/>
                  <a:gd name="T6" fmla="*/ 156 w 2190"/>
                  <a:gd name="T7" fmla="*/ 73 h 673"/>
                  <a:gd name="T8" fmla="*/ 201 w 2190"/>
                  <a:gd name="T9" fmla="*/ 110 h 673"/>
                  <a:gd name="T10" fmla="*/ 245 w 2190"/>
                  <a:gd name="T11" fmla="*/ 147 h 673"/>
                  <a:gd name="T12" fmla="*/ 290 w 2190"/>
                  <a:gd name="T13" fmla="*/ 184 h 673"/>
                  <a:gd name="T14" fmla="*/ 335 w 2190"/>
                  <a:gd name="T15" fmla="*/ 219 h 673"/>
                  <a:gd name="T16" fmla="*/ 379 w 2190"/>
                  <a:gd name="T17" fmla="*/ 253 h 673"/>
                  <a:gd name="T18" fmla="*/ 424 w 2190"/>
                  <a:gd name="T19" fmla="*/ 284 h 673"/>
                  <a:gd name="T20" fmla="*/ 469 w 2190"/>
                  <a:gd name="T21" fmla="*/ 314 h 673"/>
                  <a:gd name="T22" fmla="*/ 514 w 2190"/>
                  <a:gd name="T23" fmla="*/ 343 h 673"/>
                  <a:gd name="T24" fmla="*/ 558 w 2190"/>
                  <a:gd name="T25" fmla="*/ 372 h 673"/>
                  <a:gd name="T26" fmla="*/ 603 w 2190"/>
                  <a:gd name="T27" fmla="*/ 401 h 673"/>
                  <a:gd name="T28" fmla="*/ 648 w 2190"/>
                  <a:gd name="T29" fmla="*/ 432 h 673"/>
                  <a:gd name="T30" fmla="*/ 693 w 2190"/>
                  <a:gd name="T31" fmla="*/ 462 h 673"/>
                  <a:gd name="T32" fmla="*/ 737 w 2190"/>
                  <a:gd name="T33" fmla="*/ 492 h 673"/>
                  <a:gd name="T34" fmla="*/ 782 w 2190"/>
                  <a:gd name="T35" fmla="*/ 518 h 673"/>
                  <a:gd name="T36" fmla="*/ 827 w 2190"/>
                  <a:gd name="T37" fmla="*/ 541 h 673"/>
                  <a:gd name="T38" fmla="*/ 871 w 2190"/>
                  <a:gd name="T39" fmla="*/ 558 h 673"/>
                  <a:gd name="T40" fmla="*/ 916 w 2190"/>
                  <a:gd name="T41" fmla="*/ 570 h 673"/>
                  <a:gd name="T42" fmla="*/ 961 w 2190"/>
                  <a:gd name="T43" fmla="*/ 578 h 673"/>
                  <a:gd name="T44" fmla="*/ 1005 w 2190"/>
                  <a:gd name="T45" fmla="*/ 585 h 673"/>
                  <a:gd name="T46" fmla="*/ 1050 w 2190"/>
                  <a:gd name="T47" fmla="*/ 592 h 673"/>
                  <a:gd name="T48" fmla="*/ 1095 w 2190"/>
                  <a:gd name="T49" fmla="*/ 599 h 673"/>
                  <a:gd name="T50" fmla="*/ 1139 w 2190"/>
                  <a:gd name="T51" fmla="*/ 608 h 673"/>
                  <a:gd name="T52" fmla="*/ 1184 w 2190"/>
                  <a:gd name="T53" fmla="*/ 613 h 673"/>
                  <a:gd name="T54" fmla="*/ 1229 w 2190"/>
                  <a:gd name="T55" fmla="*/ 623 h 673"/>
                  <a:gd name="T56" fmla="*/ 1274 w 2190"/>
                  <a:gd name="T57" fmla="*/ 566 h 673"/>
                  <a:gd name="T58" fmla="*/ 1318 w 2190"/>
                  <a:gd name="T59" fmla="*/ 633 h 673"/>
                  <a:gd name="T60" fmla="*/ 1363 w 2190"/>
                  <a:gd name="T61" fmla="*/ 593 h 673"/>
                  <a:gd name="T62" fmla="*/ 1408 w 2190"/>
                  <a:gd name="T63" fmla="*/ 632 h 673"/>
                  <a:gd name="T64" fmla="*/ 1452 w 2190"/>
                  <a:gd name="T65" fmla="*/ 621 h 673"/>
                  <a:gd name="T66" fmla="*/ 1497 w 2190"/>
                  <a:gd name="T67" fmla="*/ 599 h 673"/>
                  <a:gd name="T68" fmla="*/ 1542 w 2190"/>
                  <a:gd name="T69" fmla="*/ 583 h 673"/>
                  <a:gd name="T70" fmla="*/ 1586 w 2190"/>
                  <a:gd name="T71" fmla="*/ 566 h 673"/>
                  <a:gd name="T72" fmla="*/ 1631 w 2190"/>
                  <a:gd name="T73" fmla="*/ 528 h 673"/>
                  <a:gd name="T74" fmla="*/ 1676 w 2190"/>
                  <a:gd name="T75" fmla="*/ 521 h 673"/>
                  <a:gd name="T76" fmla="*/ 1720 w 2190"/>
                  <a:gd name="T77" fmla="*/ 513 h 673"/>
                  <a:gd name="T78" fmla="*/ 1765 w 2190"/>
                  <a:gd name="T79" fmla="*/ 487 h 673"/>
                  <a:gd name="T80" fmla="*/ 1810 w 2190"/>
                  <a:gd name="T81" fmla="*/ 477 h 673"/>
                  <a:gd name="T82" fmla="*/ 1855 w 2190"/>
                  <a:gd name="T83" fmla="*/ 463 h 673"/>
                  <a:gd name="T84" fmla="*/ 1899 w 2190"/>
                  <a:gd name="T85" fmla="*/ 429 h 673"/>
                  <a:gd name="T86" fmla="*/ 1944 w 2190"/>
                  <a:gd name="T87" fmla="*/ 406 h 673"/>
                  <a:gd name="T88" fmla="*/ 1989 w 2190"/>
                  <a:gd name="T89" fmla="*/ 289 h 673"/>
                  <a:gd name="T90" fmla="*/ 2033 w 2190"/>
                  <a:gd name="T91" fmla="*/ 325 h 673"/>
                  <a:gd name="T92" fmla="*/ 2078 w 2190"/>
                  <a:gd name="T93" fmla="*/ 380 h 673"/>
                  <a:gd name="T94" fmla="*/ 2123 w 2190"/>
                  <a:gd name="T95" fmla="*/ 281 h 673"/>
                  <a:gd name="T96" fmla="*/ 2167 w 2190"/>
                  <a:gd name="T97" fmla="*/ 30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673">
                    <a:moveTo>
                      <a:pt x="0" y="0"/>
                    </a:moveTo>
                    <a:lnTo>
                      <a:pt x="22" y="0"/>
                    </a:lnTo>
                    <a:lnTo>
                      <a:pt x="44" y="0"/>
                    </a:lnTo>
                    <a:lnTo>
                      <a:pt x="67" y="5"/>
                    </a:lnTo>
                    <a:lnTo>
                      <a:pt x="89" y="18"/>
                    </a:lnTo>
                    <a:lnTo>
                      <a:pt x="111" y="36"/>
                    </a:lnTo>
                    <a:lnTo>
                      <a:pt x="134" y="54"/>
                    </a:lnTo>
                    <a:lnTo>
                      <a:pt x="156" y="73"/>
                    </a:lnTo>
                    <a:lnTo>
                      <a:pt x="178" y="92"/>
                    </a:lnTo>
                    <a:lnTo>
                      <a:pt x="201" y="110"/>
                    </a:lnTo>
                    <a:lnTo>
                      <a:pt x="223" y="128"/>
                    </a:lnTo>
                    <a:lnTo>
                      <a:pt x="245" y="147"/>
                    </a:lnTo>
                    <a:lnTo>
                      <a:pt x="268" y="166"/>
                    </a:lnTo>
                    <a:lnTo>
                      <a:pt x="290" y="184"/>
                    </a:lnTo>
                    <a:lnTo>
                      <a:pt x="313" y="202"/>
                    </a:lnTo>
                    <a:lnTo>
                      <a:pt x="335" y="219"/>
                    </a:lnTo>
                    <a:lnTo>
                      <a:pt x="357" y="236"/>
                    </a:lnTo>
                    <a:lnTo>
                      <a:pt x="379" y="253"/>
                    </a:lnTo>
                    <a:lnTo>
                      <a:pt x="402" y="269"/>
                    </a:lnTo>
                    <a:lnTo>
                      <a:pt x="424" y="284"/>
                    </a:lnTo>
                    <a:lnTo>
                      <a:pt x="447" y="299"/>
                    </a:lnTo>
                    <a:lnTo>
                      <a:pt x="469" y="314"/>
                    </a:lnTo>
                    <a:lnTo>
                      <a:pt x="491" y="328"/>
                    </a:lnTo>
                    <a:lnTo>
                      <a:pt x="514" y="343"/>
                    </a:lnTo>
                    <a:lnTo>
                      <a:pt x="536" y="357"/>
                    </a:lnTo>
                    <a:lnTo>
                      <a:pt x="558" y="372"/>
                    </a:lnTo>
                    <a:lnTo>
                      <a:pt x="581" y="386"/>
                    </a:lnTo>
                    <a:lnTo>
                      <a:pt x="603" y="401"/>
                    </a:lnTo>
                    <a:lnTo>
                      <a:pt x="625" y="416"/>
                    </a:lnTo>
                    <a:lnTo>
                      <a:pt x="648" y="432"/>
                    </a:lnTo>
                    <a:lnTo>
                      <a:pt x="670" y="447"/>
                    </a:lnTo>
                    <a:lnTo>
                      <a:pt x="693" y="462"/>
                    </a:lnTo>
                    <a:lnTo>
                      <a:pt x="715" y="477"/>
                    </a:lnTo>
                    <a:lnTo>
                      <a:pt x="737" y="492"/>
                    </a:lnTo>
                    <a:lnTo>
                      <a:pt x="759" y="506"/>
                    </a:lnTo>
                    <a:lnTo>
                      <a:pt x="782" y="518"/>
                    </a:lnTo>
                    <a:lnTo>
                      <a:pt x="804" y="530"/>
                    </a:lnTo>
                    <a:lnTo>
                      <a:pt x="827" y="541"/>
                    </a:lnTo>
                    <a:lnTo>
                      <a:pt x="849" y="550"/>
                    </a:lnTo>
                    <a:lnTo>
                      <a:pt x="871" y="558"/>
                    </a:lnTo>
                    <a:lnTo>
                      <a:pt x="894" y="564"/>
                    </a:lnTo>
                    <a:lnTo>
                      <a:pt x="916" y="570"/>
                    </a:lnTo>
                    <a:lnTo>
                      <a:pt x="938" y="574"/>
                    </a:lnTo>
                    <a:lnTo>
                      <a:pt x="961" y="578"/>
                    </a:lnTo>
                    <a:lnTo>
                      <a:pt x="983" y="582"/>
                    </a:lnTo>
                    <a:lnTo>
                      <a:pt x="1005" y="585"/>
                    </a:lnTo>
                    <a:lnTo>
                      <a:pt x="1028" y="588"/>
                    </a:lnTo>
                    <a:lnTo>
                      <a:pt x="1050" y="592"/>
                    </a:lnTo>
                    <a:lnTo>
                      <a:pt x="1072" y="595"/>
                    </a:lnTo>
                    <a:lnTo>
                      <a:pt x="1095" y="599"/>
                    </a:lnTo>
                    <a:lnTo>
                      <a:pt x="1117" y="604"/>
                    </a:lnTo>
                    <a:lnTo>
                      <a:pt x="1139" y="608"/>
                    </a:lnTo>
                    <a:lnTo>
                      <a:pt x="1162" y="613"/>
                    </a:lnTo>
                    <a:lnTo>
                      <a:pt x="1184" y="613"/>
                    </a:lnTo>
                    <a:lnTo>
                      <a:pt x="1206" y="619"/>
                    </a:lnTo>
                    <a:lnTo>
                      <a:pt x="1229" y="623"/>
                    </a:lnTo>
                    <a:lnTo>
                      <a:pt x="1251" y="630"/>
                    </a:lnTo>
                    <a:lnTo>
                      <a:pt x="1274" y="566"/>
                    </a:lnTo>
                    <a:lnTo>
                      <a:pt x="1296" y="629"/>
                    </a:lnTo>
                    <a:lnTo>
                      <a:pt x="1318" y="633"/>
                    </a:lnTo>
                    <a:lnTo>
                      <a:pt x="1340" y="641"/>
                    </a:lnTo>
                    <a:lnTo>
                      <a:pt x="1363" y="593"/>
                    </a:lnTo>
                    <a:lnTo>
                      <a:pt x="1385" y="673"/>
                    </a:lnTo>
                    <a:lnTo>
                      <a:pt x="1408" y="632"/>
                    </a:lnTo>
                    <a:lnTo>
                      <a:pt x="1430" y="605"/>
                    </a:lnTo>
                    <a:lnTo>
                      <a:pt x="1452" y="621"/>
                    </a:lnTo>
                    <a:lnTo>
                      <a:pt x="1475" y="610"/>
                    </a:lnTo>
                    <a:lnTo>
                      <a:pt x="1497" y="599"/>
                    </a:lnTo>
                    <a:lnTo>
                      <a:pt x="1519" y="589"/>
                    </a:lnTo>
                    <a:lnTo>
                      <a:pt x="1542" y="583"/>
                    </a:lnTo>
                    <a:lnTo>
                      <a:pt x="1564" y="575"/>
                    </a:lnTo>
                    <a:lnTo>
                      <a:pt x="1586" y="566"/>
                    </a:lnTo>
                    <a:lnTo>
                      <a:pt x="1609" y="551"/>
                    </a:lnTo>
                    <a:lnTo>
                      <a:pt x="1631" y="528"/>
                    </a:lnTo>
                    <a:lnTo>
                      <a:pt x="1653" y="557"/>
                    </a:lnTo>
                    <a:lnTo>
                      <a:pt x="1676" y="521"/>
                    </a:lnTo>
                    <a:lnTo>
                      <a:pt x="1698" y="515"/>
                    </a:lnTo>
                    <a:lnTo>
                      <a:pt x="1720" y="513"/>
                    </a:lnTo>
                    <a:lnTo>
                      <a:pt x="1743" y="619"/>
                    </a:lnTo>
                    <a:lnTo>
                      <a:pt x="1765" y="487"/>
                    </a:lnTo>
                    <a:lnTo>
                      <a:pt x="1787" y="477"/>
                    </a:lnTo>
                    <a:lnTo>
                      <a:pt x="1810" y="477"/>
                    </a:lnTo>
                    <a:lnTo>
                      <a:pt x="1832" y="459"/>
                    </a:lnTo>
                    <a:lnTo>
                      <a:pt x="1855" y="463"/>
                    </a:lnTo>
                    <a:lnTo>
                      <a:pt x="1877" y="445"/>
                    </a:lnTo>
                    <a:lnTo>
                      <a:pt x="1899" y="429"/>
                    </a:lnTo>
                    <a:lnTo>
                      <a:pt x="1921" y="420"/>
                    </a:lnTo>
                    <a:lnTo>
                      <a:pt x="1944" y="406"/>
                    </a:lnTo>
                    <a:lnTo>
                      <a:pt x="1966" y="394"/>
                    </a:lnTo>
                    <a:lnTo>
                      <a:pt x="1989" y="289"/>
                    </a:lnTo>
                    <a:lnTo>
                      <a:pt x="2011" y="362"/>
                    </a:lnTo>
                    <a:lnTo>
                      <a:pt x="2033" y="325"/>
                    </a:lnTo>
                    <a:lnTo>
                      <a:pt x="2056" y="322"/>
                    </a:lnTo>
                    <a:lnTo>
                      <a:pt x="2078" y="380"/>
                    </a:lnTo>
                    <a:lnTo>
                      <a:pt x="2100" y="284"/>
                    </a:lnTo>
                    <a:lnTo>
                      <a:pt x="2123" y="281"/>
                    </a:lnTo>
                    <a:lnTo>
                      <a:pt x="2145" y="297"/>
                    </a:lnTo>
                    <a:lnTo>
                      <a:pt x="2167" y="300"/>
                    </a:lnTo>
                    <a:lnTo>
                      <a:pt x="2190" y="253"/>
                    </a:lnTo>
                  </a:path>
                </a:pathLst>
              </a:custGeom>
              <a:noFill/>
              <a:ln w="1905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41" name="Freeform 45">
                <a:extLst>
                  <a:ext uri="{FF2B5EF4-FFF2-40B4-BE49-F238E27FC236}">
                    <a16:creationId xmlns:a16="http://schemas.microsoft.com/office/drawing/2014/main" id="{3654A09C-3337-C80B-F963-A7AA06569C5D}"/>
                  </a:ext>
                </a:extLst>
              </p:cNvPr>
              <p:cNvSpPr>
                <a:spLocks/>
              </p:cNvSpPr>
              <p:nvPr/>
            </p:nvSpPr>
            <p:spPr bwMode="auto">
              <a:xfrm>
                <a:off x="397" y="1368"/>
                <a:ext cx="2190" cy="856"/>
              </a:xfrm>
              <a:custGeom>
                <a:avLst/>
                <a:gdLst>
                  <a:gd name="T0" fmla="*/ 22 w 2190"/>
                  <a:gd name="T1" fmla="*/ 0 h 856"/>
                  <a:gd name="T2" fmla="*/ 67 w 2190"/>
                  <a:gd name="T3" fmla="*/ 9 h 856"/>
                  <a:gd name="T4" fmla="*/ 111 w 2190"/>
                  <a:gd name="T5" fmla="*/ 49 h 856"/>
                  <a:gd name="T6" fmla="*/ 156 w 2190"/>
                  <a:gd name="T7" fmla="*/ 93 h 856"/>
                  <a:gd name="T8" fmla="*/ 201 w 2190"/>
                  <a:gd name="T9" fmla="*/ 137 h 856"/>
                  <a:gd name="T10" fmla="*/ 245 w 2190"/>
                  <a:gd name="T11" fmla="*/ 181 h 856"/>
                  <a:gd name="T12" fmla="*/ 290 w 2190"/>
                  <a:gd name="T13" fmla="*/ 226 h 856"/>
                  <a:gd name="T14" fmla="*/ 335 w 2190"/>
                  <a:gd name="T15" fmla="*/ 269 h 856"/>
                  <a:gd name="T16" fmla="*/ 379 w 2190"/>
                  <a:gd name="T17" fmla="*/ 311 h 856"/>
                  <a:gd name="T18" fmla="*/ 424 w 2190"/>
                  <a:gd name="T19" fmla="*/ 350 h 856"/>
                  <a:gd name="T20" fmla="*/ 469 w 2190"/>
                  <a:gd name="T21" fmla="*/ 388 h 856"/>
                  <a:gd name="T22" fmla="*/ 514 w 2190"/>
                  <a:gd name="T23" fmla="*/ 424 h 856"/>
                  <a:gd name="T24" fmla="*/ 558 w 2190"/>
                  <a:gd name="T25" fmla="*/ 461 h 856"/>
                  <a:gd name="T26" fmla="*/ 603 w 2190"/>
                  <a:gd name="T27" fmla="*/ 498 h 856"/>
                  <a:gd name="T28" fmla="*/ 648 w 2190"/>
                  <a:gd name="T29" fmla="*/ 535 h 856"/>
                  <a:gd name="T30" fmla="*/ 693 w 2190"/>
                  <a:gd name="T31" fmla="*/ 572 h 856"/>
                  <a:gd name="T32" fmla="*/ 737 w 2190"/>
                  <a:gd name="T33" fmla="*/ 608 h 856"/>
                  <a:gd name="T34" fmla="*/ 782 w 2190"/>
                  <a:gd name="T35" fmla="*/ 640 h 856"/>
                  <a:gd name="T36" fmla="*/ 827 w 2190"/>
                  <a:gd name="T37" fmla="*/ 667 h 856"/>
                  <a:gd name="T38" fmla="*/ 871 w 2190"/>
                  <a:gd name="T39" fmla="*/ 688 h 856"/>
                  <a:gd name="T40" fmla="*/ 916 w 2190"/>
                  <a:gd name="T41" fmla="*/ 704 h 856"/>
                  <a:gd name="T42" fmla="*/ 961 w 2190"/>
                  <a:gd name="T43" fmla="*/ 716 h 856"/>
                  <a:gd name="T44" fmla="*/ 1005 w 2190"/>
                  <a:gd name="T45" fmla="*/ 725 h 856"/>
                  <a:gd name="T46" fmla="*/ 1050 w 2190"/>
                  <a:gd name="T47" fmla="*/ 738 h 856"/>
                  <a:gd name="T48" fmla="*/ 1095 w 2190"/>
                  <a:gd name="T49" fmla="*/ 736 h 856"/>
                  <a:gd name="T50" fmla="*/ 1139 w 2190"/>
                  <a:gd name="T51" fmla="*/ 757 h 856"/>
                  <a:gd name="T52" fmla="*/ 1184 w 2190"/>
                  <a:gd name="T53" fmla="*/ 764 h 856"/>
                  <a:gd name="T54" fmla="*/ 1229 w 2190"/>
                  <a:gd name="T55" fmla="*/ 767 h 856"/>
                  <a:gd name="T56" fmla="*/ 1274 w 2190"/>
                  <a:gd name="T57" fmla="*/ 856 h 856"/>
                  <a:gd name="T58" fmla="*/ 1318 w 2190"/>
                  <a:gd name="T59" fmla="*/ 734 h 856"/>
                  <a:gd name="T60" fmla="*/ 1363 w 2190"/>
                  <a:gd name="T61" fmla="*/ 789 h 856"/>
                  <a:gd name="T62" fmla="*/ 1408 w 2190"/>
                  <a:gd name="T63" fmla="*/ 766 h 856"/>
                  <a:gd name="T64" fmla="*/ 1452 w 2190"/>
                  <a:gd name="T65" fmla="*/ 740 h 856"/>
                  <a:gd name="T66" fmla="*/ 1497 w 2190"/>
                  <a:gd name="T67" fmla="*/ 753 h 856"/>
                  <a:gd name="T68" fmla="*/ 1542 w 2190"/>
                  <a:gd name="T69" fmla="*/ 721 h 856"/>
                  <a:gd name="T70" fmla="*/ 1586 w 2190"/>
                  <a:gd name="T71" fmla="*/ 694 h 856"/>
                  <a:gd name="T72" fmla="*/ 1631 w 2190"/>
                  <a:gd name="T73" fmla="*/ 683 h 856"/>
                  <a:gd name="T74" fmla="*/ 1676 w 2190"/>
                  <a:gd name="T75" fmla="*/ 653 h 856"/>
                  <a:gd name="T76" fmla="*/ 1720 w 2190"/>
                  <a:gd name="T77" fmla="*/ 633 h 856"/>
                  <a:gd name="T78" fmla="*/ 1765 w 2190"/>
                  <a:gd name="T79" fmla="*/ 605 h 856"/>
                  <a:gd name="T80" fmla="*/ 1810 w 2190"/>
                  <a:gd name="T81" fmla="*/ 586 h 856"/>
                  <a:gd name="T82" fmla="*/ 1855 w 2190"/>
                  <a:gd name="T83" fmla="*/ 580 h 856"/>
                  <a:gd name="T84" fmla="*/ 1899 w 2190"/>
                  <a:gd name="T85" fmla="*/ 549 h 856"/>
                  <a:gd name="T86" fmla="*/ 1944 w 2190"/>
                  <a:gd name="T87" fmla="*/ 521 h 856"/>
                  <a:gd name="T88" fmla="*/ 1989 w 2190"/>
                  <a:gd name="T89" fmla="*/ 472 h 856"/>
                  <a:gd name="T90" fmla="*/ 2033 w 2190"/>
                  <a:gd name="T91" fmla="*/ 448 h 856"/>
                  <a:gd name="T92" fmla="*/ 2078 w 2190"/>
                  <a:gd name="T93" fmla="*/ 426 h 856"/>
                  <a:gd name="T94" fmla="*/ 2123 w 2190"/>
                  <a:gd name="T95" fmla="*/ 394 h 856"/>
                  <a:gd name="T96" fmla="*/ 2167 w 2190"/>
                  <a:gd name="T97" fmla="*/ 36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856">
                    <a:moveTo>
                      <a:pt x="0" y="0"/>
                    </a:moveTo>
                    <a:lnTo>
                      <a:pt x="22" y="0"/>
                    </a:lnTo>
                    <a:lnTo>
                      <a:pt x="44" y="1"/>
                    </a:lnTo>
                    <a:lnTo>
                      <a:pt x="67" y="9"/>
                    </a:lnTo>
                    <a:lnTo>
                      <a:pt x="89" y="27"/>
                    </a:lnTo>
                    <a:lnTo>
                      <a:pt x="111" y="49"/>
                    </a:lnTo>
                    <a:lnTo>
                      <a:pt x="134" y="71"/>
                    </a:lnTo>
                    <a:lnTo>
                      <a:pt x="156" y="93"/>
                    </a:lnTo>
                    <a:lnTo>
                      <a:pt x="178" y="115"/>
                    </a:lnTo>
                    <a:lnTo>
                      <a:pt x="201" y="137"/>
                    </a:lnTo>
                    <a:lnTo>
                      <a:pt x="223" y="159"/>
                    </a:lnTo>
                    <a:lnTo>
                      <a:pt x="245" y="181"/>
                    </a:lnTo>
                    <a:lnTo>
                      <a:pt x="268" y="204"/>
                    </a:lnTo>
                    <a:lnTo>
                      <a:pt x="290" y="226"/>
                    </a:lnTo>
                    <a:lnTo>
                      <a:pt x="313" y="248"/>
                    </a:lnTo>
                    <a:lnTo>
                      <a:pt x="335" y="269"/>
                    </a:lnTo>
                    <a:lnTo>
                      <a:pt x="357" y="291"/>
                    </a:lnTo>
                    <a:lnTo>
                      <a:pt x="379" y="311"/>
                    </a:lnTo>
                    <a:lnTo>
                      <a:pt x="402" y="331"/>
                    </a:lnTo>
                    <a:lnTo>
                      <a:pt x="424" y="350"/>
                    </a:lnTo>
                    <a:lnTo>
                      <a:pt x="447" y="369"/>
                    </a:lnTo>
                    <a:lnTo>
                      <a:pt x="469" y="388"/>
                    </a:lnTo>
                    <a:lnTo>
                      <a:pt x="491" y="406"/>
                    </a:lnTo>
                    <a:lnTo>
                      <a:pt x="514" y="424"/>
                    </a:lnTo>
                    <a:lnTo>
                      <a:pt x="536" y="442"/>
                    </a:lnTo>
                    <a:lnTo>
                      <a:pt x="558" y="461"/>
                    </a:lnTo>
                    <a:lnTo>
                      <a:pt x="581" y="479"/>
                    </a:lnTo>
                    <a:lnTo>
                      <a:pt x="603" y="498"/>
                    </a:lnTo>
                    <a:lnTo>
                      <a:pt x="625" y="516"/>
                    </a:lnTo>
                    <a:lnTo>
                      <a:pt x="648" y="535"/>
                    </a:lnTo>
                    <a:lnTo>
                      <a:pt x="670" y="554"/>
                    </a:lnTo>
                    <a:lnTo>
                      <a:pt x="693" y="572"/>
                    </a:lnTo>
                    <a:lnTo>
                      <a:pt x="715" y="590"/>
                    </a:lnTo>
                    <a:lnTo>
                      <a:pt x="737" y="608"/>
                    </a:lnTo>
                    <a:lnTo>
                      <a:pt x="759" y="624"/>
                    </a:lnTo>
                    <a:lnTo>
                      <a:pt x="782" y="640"/>
                    </a:lnTo>
                    <a:lnTo>
                      <a:pt x="804" y="654"/>
                    </a:lnTo>
                    <a:lnTo>
                      <a:pt x="827" y="667"/>
                    </a:lnTo>
                    <a:lnTo>
                      <a:pt x="849" y="678"/>
                    </a:lnTo>
                    <a:lnTo>
                      <a:pt x="871" y="688"/>
                    </a:lnTo>
                    <a:lnTo>
                      <a:pt x="894" y="697"/>
                    </a:lnTo>
                    <a:lnTo>
                      <a:pt x="916" y="704"/>
                    </a:lnTo>
                    <a:lnTo>
                      <a:pt x="938" y="711"/>
                    </a:lnTo>
                    <a:lnTo>
                      <a:pt x="961" y="716"/>
                    </a:lnTo>
                    <a:lnTo>
                      <a:pt x="983" y="721"/>
                    </a:lnTo>
                    <a:lnTo>
                      <a:pt x="1005" y="725"/>
                    </a:lnTo>
                    <a:lnTo>
                      <a:pt x="1028" y="733"/>
                    </a:lnTo>
                    <a:lnTo>
                      <a:pt x="1050" y="738"/>
                    </a:lnTo>
                    <a:lnTo>
                      <a:pt x="1072" y="739"/>
                    </a:lnTo>
                    <a:lnTo>
                      <a:pt x="1095" y="736"/>
                    </a:lnTo>
                    <a:lnTo>
                      <a:pt x="1117" y="822"/>
                    </a:lnTo>
                    <a:lnTo>
                      <a:pt x="1139" y="757"/>
                    </a:lnTo>
                    <a:lnTo>
                      <a:pt x="1162" y="805"/>
                    </a:lnTo>
                    <a:lnTo>
                      <a:pt x="1184" y="764"/>
                    </a:lnTo>
                    <a:lnTo>
                      <a:pt x="1206" y="760"/>
                    </a:lnTo>
                    <a:lnTo>
                      <a:pt x="1229" y="767"/>
                    </a:lnTo>
                    <a:lnTo>
                      <a:pt x="1251" y="772"/>
                    </a:lnTo>
                    <a:lnTo>
                      <a:pt x="1274" y="856"/>
                    </a:lnTo>
                    <a:lnTo>
                      <a:pt x="1296" y="765"/>
                    </a:lnTo>
                    <a:lnTo>
                      <a:pt x="1318" y="734"/>
                    </a:lnTo>
                    <a:lnTo>
                      <a:pt x="1340" y="771"/>
                    </a:lnTo>
                    <a:lnTo>
                      <a:pt x="1363" y="789"/>
                    </a:lnTo>
                    <a:lnTo>
                      <a:pt x="1385" y="757"/>
                    </a:lnTo>
                    <a:lnTo>
                      <a:pt x="1408" y="766"/>
                    </a:lnTo>
                    <a:lnTo>
                      <a:pt x="1430" y="808"/>
                    </a:lnTo>
                    <a:lnTo>
                      <a:pt x="1452" y="740"/>
                    </a:lnTo>
                    <a:lnTo>
                      <a:pt x="1475" y="816"/>
                    </a:lnTo>
                    <a:lnTo>
                      <a:pt x="1497" y="753"/>
                    </a:lnTo>
                    <a:lnTo>
                      <a:pt x="1519" y="720"/>
                    </a:lnTo>
                    <a:lnTo>
                      <a:pt x="1542" y="721"/>
                    </a:lnTo>
                    <a:lnTo>
                      <a:pt x="1564" y="700"/>
                    </a:lnTo>
                    <a:lnTo>
                      <a:pt x="1586" y="694"/>
                    </a:lnTo>
                    <a:lnTo>
                      <a:pt x="1609" y="703"/>
                    </a:lnTo>
                    <a:lnTo>
                      <a:pt x="1631" y="683"/>
                    </a:lnTo>
                    <a:lnTo>
                      <a:pt x="1653" y="671"/>
                    </a:lnTo>
                    <a:lnTo>
                      <a:pt x="1676" y="653"/>
                    </a:lnTo>
                    <a:lnTo>
                      <a:pt x="1698" y="664"/>
                    </a:lnTo>
                    <a:lnTo>
                      <a:pt x="1720" y="633"/>
                    </a:lnTo>
                    <a:lnTo>
                      <a:pt x="1743" y="623"/>
                    </a:lnTo>
                    <a:lnTo>
                      <a:pt x="1765" y="605"/>
                    </a:lnTo>
                    <a:lnTo>
                      <a:pt x="1787" y="599"/>
                    </a:lnTo>
                    <a:lnTo>
                      <a:pt x="1810" y="586"/>
                    </a:lnTo>
                    <a:lnTo>
                      <a:pt x="1832" y="581"/>
                    </a:lnTo>
                    <a:lnTo>
                      <a:pt x="1855" y="580"/>
                    </a:lnTo>
                    <a:lnTo>
                      <a:pt x="1877" y="559"/>
                    </a:lnTo>
                    <a:lnTo>
                      <a:pt x="1899" y="549"/>
                    </a:lnTo>
                    <a:lnTo>
                      <a:pt x="1921" y="539"/>
                    </a:lnTo>
                    <a:lnTo>
                      <a:pt x="1944" y="521"/>
                    </a:lnTo>
                    <a:lnTo>
                      <a:pt x="1966" y="498"/>
                    </a:lnTo>
                    <a:lnTo>
                      <a:pt x="1989" y="472"/>
                    </a:lnTo>
                    <a:lnTo>
                      <a:pt x="2011" y="472"/>
                    </a:lnTo>
                    <a:lnTo>
                      <a:pt x="2033" y="448"/>
                    </a:lnTo>
                    <a:lnTo>
                      <a:pt x="2056" y="441"/>
                    </a:lnTo>
                    <a:lnTo>
                      <a:pt x="2078" y="426"/>
                    </a:lnTo>
                    <a:lnTo>
                      <a:pt x="2100" y="412"/>
                    </a:lnTo>
                    <a:lnTo>
                      <a:pt x="2123" y="394"/>
                    </a:lnTo>
                    <a:lnTo>
                      <a:pt x="2145" y="399"/>
                    </a:lnTo>
                    <a:lnTo>
                      <a:pt x="2167" y="363"/>
                    </a:lnTo>
                    <a:lnTo>
                      <a:pt x="2190" y="364"/>
                    </a:lnTo>
                  </a:path>
                </a:pathLst>
              </a:custGeom>
              <a:noFill/>
              <a:ln w="19050"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42" name="Freeform 46">
                <a:extLst>
                  <a:ext uri="{FF2B5EF4-FFF2-40B4-BE49-F238E27FC236}">
                    <a16:creationId xmlns:a16="http://schemas.microsoft.com/office/drawing/2014/main" id="{93D8FF9F-2632-CB87-69D8-5A07BAFDCB1B}"/>
                  </a:ext>
                </a:extLst>
              </p:cNvPr>
              <p:cNvSpPr>
                <a:spLocks/>
              </p:cNvSpPr>
              <p:nvPr/>
            </p:nvSpPr>
            <p:spPr bwMode="auto">
              <a:xfrm>
                <a:off x="397" y="1374"/>
                <a:ext cx="2190" cy="969"/>
              </a:xfrm>
              <a:custGeom>
                <a:avLst/>
                <a:gdLst>
                  <a:gd name="T0" fmla="*/ 22 w 2190"/>
                  <a:gd name="T1" fmla="*/ 0 h 969"/>
                  <a:gd name="T2" fmla="*/ 67 w 2190"/>
                  <a:gd name="T3" fmla="*/ 14 h 969"/>
                  <a:gd name="T4" fmla="*/ 111 w 2190"/>
                  <a:gd name="T5" fmla="*/ 63 h 969"/>
                  <a:gd name="T6" fmla="*/ 156 w 2190"/>
                  <a:gd name="T7" fmla="*/ 114 h 969"/>
                  <a:gd name="T8" fmla="*/ 201 w 2190"/>
                  <a:gd name="T9" fmla="*/ 166 h 969"/>
                  <a:gd name="T10" fmla="*/ 245 w 2190"/>
                  <a:gd name="T11" fmla="*/ 219 h 969"/>
                  <a:gd name="T12" fmla="*/ 290 w 2190"/>
                  <a:gd name="T13" fmla="*/ 273 h 969"/>
                  <a:gd name="T14" fmla="*/ 335 w 2190"/>
                  <a:gd name="T15" fmla="*/ 324 h 969"/>
                  <a:gd name="T16" fmla="*/ 379 w 2190"/>
                  <a:gd name="T17" fmla="*/ 374 h 969"/>
                  <a:gd name="T18" fmla="*/ 424 w 2190"/>
                  <a:gd name="T19" fmla="*/ 420 h 969"/>
                  <a:gd name="T20" fmla="*/ 469 w 2190"/>
                  <a:gd name="T21" fmla="*/ 465 h 969"/>
                  <a:gd name="T22" fmla="*/ 514 w 2190"/>
                  <a:gd name="T23" fmla="*/ 510 h 969"/>
                  <a:gd name="T24" fmla="*/ 558 w 2190"/>
                  <a:gd name="T25" fmla="*/ 556 h 969"/>
                  <a:gd name="T26" fmla="*/ 603 w 2190"/>
                  <a:gd name="T27" fmla="*/ 602 h 969"/>
                  <a:gd name="T28" fmla="*/ 648 w 2190"/>
                  <a:gd name="T29" fmla="*/ 649 h 969"/>
                  <a:gd name="T30" fmla="*/ 693 w 2190"/>
                  <a:gd name="T31" fmla="*/ 695 h 969"/>
                  <a:gd name="T32" fmla="*/ 737 w 2190"/>
                  <a:gd name="T33" fmla="*/ 736 h 969"/>
                  <a:gd name="T34" fmla="*/ 782 w 2190"/>
                  <a:gd name="T35" fmla="*/ 771 h 969"/>
                  <a:gd name="T36" fmla="*/ 827 w 2190"/>
                  <a:gd name="T37" fmla="*/ 799 h 969"/>
                  <a:gd name="T38" fmla="*/ 871 w 2190"/>
                  <a:gd name="T39" fmla="*/ 818 h 969"/>
                  <a:gd name="T40" fmla="*/ 916 w 2190"/>
                  <a:gd name="T41" fmla="*/ 838 h 969"/>
                  <a:gd name="T42" fmla="*/ 961 w 2190"/>
                  <a:gd name="T43" fmla="*/ 870 h 969"/>
                  <a:gd name="T44" fmla="*/ 1005 w 2190"/>
                  <a:gd name="T45" fmla="*/ 880 h 969"/>
                  <a:gd name="T46" fmla="*/ 1050 w 2190"/>
                  <a:gd name="T47" fmla="*/ 626 h 969"/>
                  <a:gd name="T48" fmla="*/ 1095 w 2190"/>
                  <a:gd name="T49" fmla="*/ 902 h 969"/>
                  <a:gd name="T50" fmla="*/ 1139 w 2190"/>
                  <a:gd name="T51" fmla="*/ 904 h 969"/>
                  <a:gd name="T52" fmla="*/ 1184 w 2190"/>
                  <a:gd name="T53" fmla="*/ 903 h 969"/>
                  <a:gd name="T54" fmla="*/ 1229 w 2190"/>
                  <a:gd name="T55" fmla="*/ 890 h 969"/>
                  <a:gd name="T56" fmla="*/ 1274 w 2190"/>
                  <a:gd name="T57" fmla="*/ 969 h 969"/>
                  <a:gd name="T58" fmla="*/ 1318 w 2190"/>
                  <a:gd name="T59" fmla="*/ 913 h 969"/>
                  <a:gd name="T60" fmla="*/ 1363 w 2190"/>
                  <a:gd name="T61" fmla="*/ 917 h 969"/>
                  <a:gd name="T62" fmla="*/ 1408 w 2190"/>
                  <a:gd name="T63" fmla="*/ 807 h 969"/>
                  <a:gd name="T64" fmla="*/ 1452 w 2190"/>
                  <a:gd name="T65" fmla="*/ 916 h 969"/>
                  <a:gd name="T66" fmla="*/ 1497 w 2190"/>
                  <a:gd name="T67" fmla="*/ 848 h 969"/>
                  <a:gd name="T68" fmla="*/ 1542 w 2190"/>
                  <a:gd name="T69" fmla="*/ 846 h 969"/>
                  <a:gd name="T70" fmla="*/ 1586 w 2190"/>
                  <a:gd name="T71" fmla="*/ 826 h 969"/>
                  <a:gd name="T72" fmla="*/ 1631 w 2190"/>
                  <a:gd name="T73" fmla="*/ 814 h 969"/>
                  <a:gd name="T74" fmla="*/ 1676 w 2190"/>
                  <a:gd name="T75" fmla="*/ 784 h 969"/>
                  <a:gd name="T76" fmla="*/ 1720 w 2190"/>
                  <a:gd name="T77" fmla="*/ 785 h 969"/>
                  <a:gd name="T78" fmla="*/ 1765 w 2190"/>
                  <a:gd name="T79" fmla="*/ 745 h 969"/>
                  <a:gd name="T80" fmla="*/ 1810 w 2190"/>
                  <a:gd name="T81" fmla="*/ 730 h 969"/>
                  <a:gd name="T82" fmla="*/ 1855 w 2190"/>
                  <a:gd name="T83" fmla="*/ 680 h 969"/>
                  <a:gd name="T84" fmla="*/ 1899 w 2190"/>
                  <a:gd name="T85" fmla="*/ 672 h 969"/>
                  <a:gd name="T86" fmla="*/ 1944 w 2190"/>
                  <a:gd name="T87" fmla="*/ 627 h 969"/>
                  <a:gd name="T88" fmla="*/ 1989 w 2190"/>
                  <a:gd name="T89" fmla="*/ 574 h 969"/>
                  <a:gd name="T90" fmla="*/ 2033 w 2190"/>
                  <a:gd name="T91" fmla="*/ 553 h 969"/>
                  <a:gd name="T92" fmla="*/ 2078 w 2190"/>
                  <a:gd name="T93" fmla="*/ 544 h 969"/>
                  <a:gd name="T94" fmla="*/ 2123 w 2190"/>
                  <a:gd name="T95" fmla="*/ 470 h 969"/>
                  <a:gd name="T96" fmla="*/ 2167 w 2190"/>
                  <a:gd name="T97" fmla="*/ 44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969">
                    <a:moveTo>
                      <a:pt x="0" y="0"/>
                    </a:moveTo>
                    <a:lnTo>
                      <a:pt x="22" y="0"/>
                    </a:lnTo>
                    <a:lnTo>
                      <a:pt x="44" y="2"/>
                    </a:lnTo>
                    <a:lnTo>
                      <a:pt x="67" y="14"/>
                    </a:lnTo>
                    <a:lnTo>
                      <a:pt x="89" y="37"/>
                    </a:lnTo>
                    <a:lnTo>
                      <a:pt x="111" y="63"/>
                    </a:lnTo>
                    <a:lnTo>
                      <a:pt x="134" y="89"/>
                    </a:lnTo>
                    <a:lnTo>
                      <a:pt x="156" y="114"/>
                    </a:lnTo>
                    <a:lnTo>
                      <a:pt x="178" y="140"/>
                    </a:lnTo>
                    <a:lnTo>
                      <a:pt x="201" y="166"/>
                    </a:lnTo>
                    <a:lnTo>
                      <a:pt x="223" y="193"/>
                    </a:lnTo>
                    <a:lnTo>
                      <a:pt x="245" y="219"/>
                    </a:lnTo>
                    <a:lnTo>
                      <a:pt x="268" y="246"/>
                    </a:lnTo>
                    <a:lnTo>
                      <a:pt x="290" y="273"/>
                    </a:lnTo>
                    <a:lnTo>
                      <a:pt x="313" y="299"/>
                    </a:lnTo>
                    <a:lnTo>
                      <a:pt x="335" y="324"/>
                    </a:lnTo>
                    <a:lnTo>
                      <a:pt x="357" y="349"/>
                    </a:lnTo>
                    <a:lnTo>
                      <a:pt x="379" y="374"/>
                    </a:lnTo>
                    <a:lnTo>
                      <a:pt x="402" y="397"/>
                    </a:lnTo>
                    <a:lnTo>
                      <a:pt x="424" y="420"/>
                    </a:lnTo>
                    <a:lnTo>
                      <a:pt x="447" y="443"/>
                    </a:lnTo>
                    <a:lnTo>
                      <a:pt x="469" y="465"/>
                    </a:lnTo>
                    <a:lnTo>
                      <a:pt x="491" y="488"/>
                    </a:lnTo>
                    <a:lnTo>
                      <a:pt x="514" y="510"/>
                    </a:lnTo>
                    <a:lnTo>
                      <a:pt x="536" y="533"/>
                    </a:lnTo>
                    <a:lnTo>
                      <a:pt x="558" y="556"/>
                    </a:lnTo>
                    <a:lnTo>
                      <a:pt x="581" y="579"/>
                    </a:lnTo>
                    <a:lnTo>
                      <a:pt x="603" y="602"/>
                    </a:lnTo>
                    <a:lnTo>
                      <a:pt x="625" y="626"/>
                    </a:lnTo>
                    <a:lnTo>
                      <a:pt x="648" y="649"/>
                    </a:lnTo>
                    <a:lnTo>
                      <a:pt x="670" y="672"/>
                    </a:lnTo>
                    <a:lnTo>
                      <a:pt x="693" y="695"/>
                    </a:lnTo>
                    <a:lnTo>
                      <a:pt x="715" y="716"/>
                    </a:lnTo>
                    <a:lnTo>
                      <a:pt x="737" y="736"/>
                    </a:lnTo>
                    <a:lnTo>
                      <a:pt x="759" y="754"/>
                    </a:lnTo>
                    <a:lnTo>
                      <a:pt x="782" y="771"/>
                    </a:lnTo>
                    <a:lnTo>
                      <a:pt x="804" y="786"/>
                    </a:lnTo>
                    <a:lnTo>
                      <a:pt x="827" y="799"/>
                    </a:lnTo>
                    <a:lnTo>
                      <a:pt x="849" y="810"/>
                    </a:lnTo>
                    <a:lnTo>
                      <a:pt x="871" y="818"/>
                    </a:lnTo>
                    <a:lnTo>
                      <a:pt x="894" y="830"/>
                    </a:lnTo>
                    <a:lnTo>
                      <a:pt x="916" y="838"/>
                    </a:lnTo>
                    <a:lnTo>
                      <a:pt x="938" y="954"/>
                    </a:lnTo>
                    <a:lnTo>
                      <a:pt x="961" y="870"/>
                    </a:lnTo>
                    <a:lnTo>
                      <a:pt x="983" y="868"/>
                    </a:lnTo>
                    <a:lnTo>
                      <a:pt x="1005" y="880"/>
                    </a:lnTo>
                    <a:lnTo>
                      <a:pt x="1028" y="956"/>
                    </a:lnTo>
                    <a:lnTo>
                      <a:pt x="1050" y="626"/>
                    </a:lnTo>
                    <a:lnTo>
                      <a:pt x="1072" y="897"/>
                    </a:lnTo>
                    <a:lnTo>
                      <a:pt x="1095" y="902"/>
                    </a:lnTo>
                    <a:lnTo>
                      <a:pt x="1117" y="888"/>
                    </a:lnTo>
                    <a:lnTo>
                      <a:pt x="1139" y="904"/>
                    </a:lnTo>
                    <a:lnTo>
                      <a:pt x="1162" y="898"/>
                    </a:lnTo>
                    <a:lnTo>
                      <a:pt x="1184" y="903"/>
                    </a:lnTo>
                    <a:lnTo>
                      <a:pt x="1206" y="935"/>
                    </a:lnTo>
                    <a:lnTo>
                      <a:pt x="1229" y="890"/>
                    </a:lnTo>
                    <a:lnTo>
                      <a:pt x="1251" y="966"/>
                    </a:lnTo>
                    <a:lnTo>
                      <a:pt x="1274" y="969"/>
                    </a:lnTo>
                    <a:lnTo>
                      <a:pt x="1296" y="898"/>
                    </a:lnTo>
                    <a:lnTo>
                      <a:pt x="1318" y="913"/>
                    </a:lnTo>
                    <a:lnTo>
                      <a:pt x="1340" y="909"/>
                    </a:lnTo>
                    <a:lnTo>
                      <a:pt x="1363" y="917"/>
                    </a:lnTo>
                    <a:lnTo>
                      <a:pt x="1385" y="892"/>
                    </a:lnTo>
                    <a:lnTo>
                      <a:pt x="1408" y="807"/>
                    </a:lnTo>
                    <a:lnTo>
                      <a:pt x="1430" y="906"/>
                    </a:lnTo>
                    <a:lnTo>
                      <a:pt x="1452" y="916"/>
                    </a:lnTo>
                    <a:lnTo>
                      <a:pt x="1475" y="945"/>
                    </a:lnTo>
                    <a:lnTo>
                      <a:pt x="1497" y="848"/>
                    </a:lnTo>
                    <a:lnTo>
                      <a:pt x="1519" y="905"/>
                    </a:lnTo>
                    <a:lnTo>
                      <a:pt x="1542" y="846"/>
                    </a:lnTo>
                    <a:lnTo>
                      <a:pt x="1564" y="830"/>
                    </a:lnTo>
                    <a:lnTo>
                      <a:pt x="1586" y="826"/>
                    </a:lnTo>
                    <a:lnTo>
                      <a:pt x="1609" y="811"/>
                    </a:lnTo>
                    <a:lnTo>
                      <a:pt x="1631" y="814"/>
                    </a:lnTo>
                    <a:lnTo>
                      <a:pt x="1653" y="771"/>
                    </a:lnTo>
                    <a:lnTo>
                      <a:pt x="1676" y="784"/>
                    </a:lnTo>
                    <a:lnTo>
                      <a:pt x="1698" y="768"/>
                    </a:lnTo>
                    <a:lnTo>
                      <a:pt x="1720" y="785"/>
                    </a:lnTo>
                    <a:lnTo>
                      <a:pt x="1743" y="758"/>
                    </a:lnTo>
                    <a:lnTo>
                      <a:pt x="1765" y="745"/>
                    </a:lnTo>
                    <a:lnTo>
                      <a:pt x="1787" y="722"/>
                    </a:lnTo>
                    <a:lnTo>
                      <a:pt x="1810" y="730"/>
                    </a:lnTo>
                    <a:lnTo>
                      <a:pt x="1832" y="693"/>
                    </a:lnTo>
                    <a:lnTo>
                      <a:pt x="1855" y="680"/>
                    </a:lnTo>
                    <a:lnTo>
                      <a:pt x="1877" y="635"/>
                    </a:lnTo>
                    <a:lnTo>
                      <a:pt x="1899" y="672"/>
                    </a:lnTo>
                    <a:lnTo>
                      <a:pt x="1921" y="640"/>
                    </a:lnTo>
                    <a:lnTo>
                      <a:pt x="1944" y="627"/>
                    </a:lnTo>
                    <a:lnTo>
                      <a:pt x="1966" y="637"/>
                    </a:lnTo>
                    <a:lnTo>
                      <a:pt x="1989" y="574"/>
                    </a:lnTo>
                    <a:lnTo>
                      <a:pt x="2011" y="587"/>
                    </a:lnTo>
                    <a:lnTo>
                      <a:pt x="2033" y="553"/>
                    </a:lnTo>
                    <a:lnTo>
                      <a:pt x="2056" y="519"/>
                    </a:lnTo>
                    <a:lnTo>
                      <a:pt x="2078" y="544"/>
                    </a:lnTo>
                    <a:lnTo>
                      <a:pt x="2100" y="471"/>
                    </a:lnTo>
                    <a:lnTo>
                      <a:pt x="2123" y="470"/>
                    </a:lnTo>
                    <a:lnTo>
                      <a:pt x="2145" y="467"/>
                    </a:lnTo>
                    <a:lnTo>
                      <a:pt x="2167" y="448"/>
                    </a:lnTo>
                    <a:lnTo>
                      <a:pt x="2190" y="446"/>
                    </a:lnTo>
                  </a:path>
                </a:pathLst>
              </a:custGeom>
              <a:noFill/>
              <a:ln w="19050"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43" name="Freeform 47">
                <a:extLst>
                  <a:ext uri="{FF2B5EF4-FFF2-40B4-BE49-F238E27FC236}">
                    <a16:creationId xmlns:a16="http://schemas.microsoft.com/office/drawing/2014/main" id="{DE6DBB4A-F230-F627-05B4-E50DF58C095B}"/>
                  </a:ext>
                </a:extLst>
              </p:cNvPr>
              <p:cNvSpPr>
                <a:spLocks/>
              </p:cNvSpPr>
              <p:nvPr/>
            </p:nvSpPr>
            <p:spPr bwMode="auto">
              <a:xfrm>
                <a:off x="397" y="1380"/>
                <a:ext cx="2190" cy="1239"/>
              </a:xfrm>
              <a:custGeom>
                <a:avLst/>
                <a:gdLst>
                  <a:gd name="T0" fmla="*/ 22 w 2190"/>
                  <a:gd name="T1" fmla="*/ 0 h 1239"/>
                  <a:gd name="T2" fmla="*/ 67 w 2190"/>
                  <a:gd name="T3" fmla="*/ 22 h 1239"/>
                  <a:gd name="T4" fmla="*/ 111 w 2190"/>
                  <a:gd name="T5" fmla="*/ 79 h 1239"/>
                  <a:gd name="T6" fmla="*/ 156 w 2190"/>
                  <a:gd name="T7" fmla="*/ 138 h 1239"/>
                  <a:gd name="T8" fmla="*/ 201 w 2190"/>
                  <a:gd name="T9" fmla="*/ 199 h 1239"/>
                  <a:gd name="T10" fmla="*/ 245 w 2190"/>
                  <a:gd name="T11" fmla="*/ 262 h 1239"/>
                  <a:gd name="T12" fmla="*/ 290 w 2190"/>
                  <a:gd name="T13" fmla="*/ 325 h 1239"/>
                  <a:gd name="T14" fmla="*/ 335 w 2190"/>
                  <a:gd name="T15" fmla="*/ 387 h 1239"/>
                  <a:gd name="T16" fmla="*/ 379 w 2190"/>
                  <a:gd name="T17" fmla="*/ 446 h 1239"/>
                  <a:gd name="T18" fmla="*/ 424 w 2190"/>
                  <a:gd name="T19" fmla="*/ 502 h 1239"/>
                  <a:gd name="T20" fmla="*/ 469 w 2190"/>
                  <a:gd name="T21" fmla="*/ 557 h 1239"/>
                  <a:gd name="T22" fmla="*/ 514 w 2190"/>
                  <a:gd name="T23" fmla="*/ 611 h 1239"/>
                  <a:gd name="T24" fmla="*/ 558 w 2190"/>
                  <a:gd name="T25" fmla="*/ 666 h 1239"/>
                  <a:gd name="T26" fmla="*/ 603 w 2190"/>
                  <a:gd name="T27" fmla="*/ 722 h 1239"/>
                  <a:gd name="T28" fmla="*/ 648 w 2190"/>
                  <a:gd name="T29" fmla="*/ 777 h 1239"/>
                  <a:gd name="T30" fmla="*/ 693 w 2190"/>
                  <a:gd name="T31" fmla="*/ 830 h 1239"/>
                  <a:gd name="T32" fmla="*/ 737 w 2190"/>
                  <a:gd name="T33" fmla="*/ 878 h 1239"/>
                  <a:gd name="T34" fmla="*/ 782 w 2190"/>
                  <a:gd name="T35" fmla="*/ 917 h 1239"/>
                  <a:gd name="T36" fmla="*/ 827 w 2190"/>
                  <a:gd name="T37" fmla="*/ 931 h 1239"/>
                  <a:gd name="T38" fmla="*/ 871 w 2190"/>
                  <a:gd name="T39" fmla="*/ 973 h 1239"/>
                  <a:gd name="T40" fmla="*/ 916 w 2190"/>
                  <a:gd name="T41" fmla="*/ 988 h 1239"/>
                  <a:gd name="T42" fmla="*/ 961 w 2190"/>
                  <a:gd name="T43" fmla="*/ 747 h 1239"/>
                  <a:gd name="T44" fmla="*/ 1005 w 2190"/>
                  <a:gd name="T45" fmla="*/ 858 h 1239"/>
                  <a:gd name="T46" fmla="*/ 1050 w 2190"/>
                  <a:gd name="T47" fmla="*/ 1126 h 1239"/>
                  <a:gd name="T48" fmla="*/ 1095 w 2190"/>
                  <a:gd name="T49" fmla="*/ 891 h 1239"/>
                  <a:gd name="T50" fmla="*/ 1139 w 2190"/>
                  <a:gd name="T51" fmla="*/ 1175 h 1239"/>
                  <a:gd name="T52" fmla="*/ 1184 w 2190"/>
                  <a:gd name="T53" fmla="*/ 1051 h 1239"/>
                  <a:gd name="T54" fmla="*/ 1229 w 2190"/>
                  <a:gd name="T55" fmla="*/ 1009 h 1239"/>
                  <a:gd name="T56" fmla="*/ 1274 w 2190"/>
                  <a:gd name="T57" fmla="*/ 1042 h 1239"/>
                  <a:gd name="T58" fmla="*/ 1318 w 2190"/>
                  <a:gd name="T59" fmla="*/ 1030 h 1239"/>
                  <a:gd name="T60" fmla="*/ 1363 w 2190"/>
                  <a:gd name="T61" fmla="*/ 1080 h 1239"/>
                  <a:gd name="T62" fmla="*/ 1408 w 2190"/>
                  <a:gd name="T63" fmla="*/ 970 h 1239"/>
                  <a:gd name="T64" fmla="*/ 1452 w 2190"/>
                  <a:gd name="T65" fmla="*/ 1011 h 1239"/>
                  <a:gd name="T66" fmla="*/ 1497 w 2190"/>
                  <a:gd name="T67" fmla="*/ 1022 h 1239"/>
                  <a:gd name="T68" fmla="*/ 1542 w 2190"/>
                  <a:gd name="T69" fmla="*/ 1023 h 1239"/>
                  <a:gd name="T70" fmla="*/ 1586 w 2190"/>
                  <a:gd name="T71" fmla="*/ 946 h 1239"/>
                  <a:gd name="T72" fmla="*/ 1631 w 2190"/>
                  <a:gd name="T73" fmla="*/ 1099 h 1239"/>
                  <a:gd name="T74" fmla="*/ 1676 w 2190"/>
                  <a:gd name="T75" fmla="*/ 917 h 1239"/>
                  <a:gd name="T76" fmla="*/ 1720 w 2190"/>
                  <a:gd name="T77" fmla="*/ 889 h 1239"/>
                  <a:gd name="T78" fmla="*/ 1765 w 2190"/>
                  <a:gd name="T79" fmla="*/ 867 h 1239"/>
                  <a:gd name="T80" fmla="*/ 1810 w 2190"/>
                  <a:gd name="T81" fmla="*/ 847 h 1239"/>
                  <a:gd name="T82" fmla="*/ 1855 w 2190"/>
                  <a:gd name="T83" fmla="*/ 806 h 1239"/>
                  <a:gd name="T84" fmla="*/ 1899 w 2190"/>
                  <a:gd name="T85" fmla="*/ 777 h 1239"/>
                  <a:gd name="T86" fmla="*/ 1944 w 2190"/>
                  <a:gd name="T87" fmla="*/ 739 h 1239"/>
                  <a:gd name="T88" fmla="*/ 1989 w 2190"/>
                  <a:gd name="T89" fmla="*/ 708 h 1239"/>
                  <a:gd name="T90" fmla="*/ 2033 w 2190"/>
                  <a:gd name="T91" fmla="*/ 688 h 1239"/>
                  <a:gd name="T92" fmla="*/ 2078 w 2190"/>
                  <a:gd name="T93" fmla="*/ 641 h 1239"/>
                  <a:gd name="T94" fmla="*/ 2123 w 2190"/>
                  <a:gd name="T95" fmla="*/ 608 h 1239"/>
                  <a:gd name="T96" fmla="*/ 2167 w 2190"/>
                  <a:gd name="T97" fmla="*/ 56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0" h="1239">
                    <a:moveTo>
                      <a:pt x="0" y="0"/>
                    </a:moveTo>
                    <a:lnTo>
                      <a:pt x="22" y="0"/>
                    </a:lnTo>
                    <a:lnTo>
                      <a:pt x="44" y="3"/>
                    </a:lnTo>
                    <a:lnTo>
                      <a:pt x="67" y="22"/>
                    </a:lnTo>
                    <a:lnTo>
                      <a:pt x="89" y="50"/>
                    </a:lnTo>
                    <a:lnTo>
                      <a:pt x="111" y="79"/>
                    </a:lnTo>
                    <a:lnTo>
                      <a:pt x="134" y="109"/>
                    </a:lnTo>
                    <a:lnTo>
                      <a:pt x="156" y="138"/>
                    </a:lnTo>
                    <a:lnTo>
                      <a:pt x="178" y="168"/>
                    </a:lnTo>
                    <a:lnTo>
                      <a:pt x="201" y="199"/>
                    </a:lnTo>
                    <a:lnTo>
                      <a:pt x="223" y="230"/>
                    </a:lnTo>
                    <a:lnTo>
                      <a:pt x="245" y="262"/>
                    </a:lnTo>
                    <a:lnTo>
                      <a:pt x="268" y="294"/>
                    </a:lnTo>
                    <a:lnTo>
                      <a:pt x="290" y="325"/>
                    </a:lnTo>
                    <a:lnTo>
                      <a:pt x="313" y="356"/>
                    </a:lnTo>
                    <a:lnTo>
                      <a:pt x="335" y="387"/>
                    </a:lnTo>
                    <a:lnTo>
                      <a:pt x="357" y="417"/>
                    </a:lnTo>
                    <a:lnTo>
                      <a:pt x="379" y="446"/>
                    </a:lnTo>
                    <a:lnTo>
                      <a:pt x="402" y="474"/>
                    </a:lnTo>
                    <a:lnTo>
                      <a:pt x="424" y="502"/>
                    </a:lnTo>
                    <a:lnTo>
                      <a:pt x="447" y="530"/>
                    </a:lnTo>
                    <a:lnTo>
                      <a:pt x="469" y="557"/>
                    </a:lnTo>
                    <a:lnTo>
                      <a:pt x="491" y="584"/>
                    </a:lnTo>
                    <a:lnTo>
                      <a:pt x="514" y="611"/>
                    </a:lnTo>
                    <a:lnTo>
                      <a:pt x="536" y="639"/>
                    </a:lnTo>
                    <a:lnTo>
                      <a:pt x="558" y="666"/>
                    </a:lnTo>
                    <a:lnTo>
                      <a:pt x="581" y="694"/>
                    </a:lnTo>
                    <a:lnTo>
                      <a:pt x="603" y="722"/>
                    </a:lnTo>
                    <a:lnTo>
                      <a:pt x="625" y="749"/>
                    </a:lnTo>
                    <a:lnTo>
                      <a:pt x="648" y="777"/>
                    </a:lnTo>
                    <a:lnTo>
                      <a:pt x="670" y="804"/>
                    </a:lnTo>
                    <a:lnTo>
                      <a:pt x="693" y="830"/>
                    </a:lnTo>
                    <a:lnTo>
                      <a:pt x="715" y="855"/>
                    </a:lnTo>
                    <a:lnTo>
                      <a:pt x="737" y="878"/>
                    </a:lnTo>
                    <a:lnTo>
                      <a:pt x="759" y="900"/>
                    </a:lnTo>
                    <a:lnTo>
                      <a:pt x="782" y="917"/>
                    </a:lnTo>
                    <a:lnTo>
                      <a:pt x="804" y="933"/>
                    </a:lnTo>
                    <a:lnTo>
                      <a:pt x="827" y="931"/>
                    </a:lnTo>
                    <a:lnTo>
                      <a:pt x="849" y="962"/>
                    </a:lnTo>
                    <a:lnTo>
                      <a:pt x="871" y="973"/>
                    </a:lnTo>
                    <a:lnTo>
                      <a:pt x="894" y="983"/>
                    </a:lnTo>
                    <a:lnTo>
                      <a:pt x="916" y="988"/>
                    </a:lnTo>
                    <a:lnTo>
                      <a:pt x="938" y="990"/>
                    </a:lnTo>
                    <a:lnTo>
                      <a:pt x="961" y="747"/>
                    </a:lnTo>
                    <a:lnTo>
                      <a:pt x="983" y="1127"/>
                    </a:lnTo>
                    <a:lnTo>
                      <a:pt x="1005" y="858"/>
                    </a:lnTo>
                    <a:lnTo>
                      <a:pt x="1028" y="1040"/>
                    </a:lnTo>
                    <a:lnTo>
                      <a:pt x="1050" y="1126"/>
                    </a:lnTo>
                    <a:lnTo>
                      <a:pt x="1072" y="1000"/>
                    </a:lnTo>
                    <a:lnTo>
                      <a:pt x="1095" y="891"/>
                    </a:lnTo>
                    <a:lnTo>
                      <a:pt x="1117" y="1239"/>
                    </a:lnTo>
                    <a:lnTo>
                      <a:pt x="1139" y="1175"/>
                    </a:lnTo>
                    <a:lnTo>
                      <a:pt x="1162" y="1091"/>
                    </a:lnTo>
                    <a:lnTo>
                      <a:pt x="1184" y="1051"/>
                    </a:lnTo>
                    <a:lnTo>
                      <a:pt x="1206" y="1062"/>
                    </a:lnTo>
                    <a:lnTo>
                      <a:pt x="1229" y="1009"/>
                    </a:lnTo>
                    <a:lnTo>
                      <a:pt x="1251" y="1084"/>
                    </a:lnTo>
                    <a:lnTo>
                      <a:pt x="1274" y="1042"/>
                    </a:lnTo>
                    <a:lnTo>
                      <a:pt x="1296" y="1040"/>
                    </a:lnTo>
                    <a:lnTo>
                      <a:pt x="1318" y="1030"/>
                    </a:lnTo>
                    <a:lnTo>
                      <a:pt x="1340" y="1031"/>
                    </a:lnTo>
                    <a:lnTo>
                      <a:pt x="1363" y="1080"/>
                    </a:lnTo>
                    <a:lnTo>
                      <a:pt x="1385" y="1037"/>
                    </a:lnTo>
                    <a:lnTo>
                      <a:pt x="1408" y="970"/>
                    </a:lnTo>
                    <a:lnTo>
                      <a:pt x="1430" y="1026"/>
                    </a:lnTo>
                    <a:lnTo>
                      <a:pt x="1452" y="1011"/>
                    </a:lnTo>
                    <a:lnTo>
                      <a:pt x="1475" y="1069"/>
                    </a:lnTo>
                    <a:lnTo>
                      <a:pt x="1497" y="1022"/>
                    </a:lnTo>
                    <a:lnTo>
                      <a:pt x="1519" y="1009"/>
                    </a:lnTo>
                    <a:lnTo>
                      <a:pt x="1542" y="1023"/>
                    </a:lnTo>
                    <a:lnTo>
                      <a:pt x="1564" y="991"/>
                    </a:lnTo>
                    <a:lnTo>
                      <a:pt x="1586" y="946"/>
                    </a:lnTo>
                    <a:lnTo>
                      <a:pt x="1609" y="944"/>
                    </a:lnTo>
                    <a:lnTo>
                      <a:pt x="1631" y="1099"/>
                    </a:lnTo>
                    <a:lnTo>
                      <a:pt x="1653" y="936"/>
                    </a:lnTo>
                    <a:lnTo>
                      <a:pt x="1676" y="917"/>
                    </a:lnTo>
                    <a:lnTo>
                      <a:pt x="1698" y="896"/>
                    </a:lnTo>
                    <a:lnTo>
                      <a:pt x="1720" y="889"/>
                    </a:lnTo>
                    <a:lnTo>
                      <a:pt x="1743" y="887"/>
                    </a:lnTo>
                    <a:lnTo>
                      <a:pt x="1765" y="867"/>
                    </a:lnTo>
                    <a:lnTo>
                      <a:pt x="1787" y="763"/>
                    </a:lnTo>
                    <a:lnTo>
                      <a:pt x="1810" y="847"/>
                    </a:lnTo>
                    <a:lnTo>
                      <a:pt x="1832" y="831"/>
                    </a:lnTo>
                    <a:lnTo>
                      <a:pt x="1855" y="806"/>
                    </a:lnTo>
                    <a:lnTo>
                      <a:pt x="1877" y="797"/>
                    </a:lnTo>
                    <a:lnTo>
                      <a:pt x="1899" y="777"/>
                    </a:lnTo>
                    <a:lnTo>
                      <a:pt x="1921" y="767"/>
                    </a:lnTo>
                    <a:lnTo>
                      <a:pt x="1944" y="739"/>
                    </a:lnTo>
                    <a:lnTo>
                      <a:pt x="1966" y="737"/>
                    </a:lnTo>
                    <a:lnTo>
                      <a:pt x="1989" y="708"/>
                    </a:lnTo>
                    <a:lnTo>
                      <a:pt x="2011" y="681"/>
                    </a:lnTo>
                    <a:lnTo>
                      <a:pt x="2033" y="688"/>
                    </a:lnTo>
                    <a:lnTo>
                      <a:pt x="2056" y="645"/>
                    </a:lnTo>
                    <a:lnTo>
                      <a:pt x="2078" y="641"/>
                    </a:lnTo>
                    <a:lnTo>
                      <a:pt x="2100" y="552"/>
                    </a:lnTo>
                    <a:lnTo>
                      <a:pt x="2123" y="608"/>
                    </a:lnTo>
                    <a:lnTo>
                      <a:pt x="2145" y="489"/>
                    </a:lnTo>
                    <a:lnTo>
                      <a:pt x="2167" y="563"/>
                    </a:lnTo>
                    <a:lnTo>
                      <a:pt x="2190" y="551"/>
                    </a:lnTo>
                  </a:path>
                </a:pathLst>
              </a:custGeom>
              <a:noFill/>
              <a:ln w="19050"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44" name="Group 50">
              <a:extLst>
                <a:ext uri="{FF2B5EF4-FFF2-40B4-BE49-F238E27FC236}">
                  <a16:creationId xmlns:a16="http://schemas.microsoft.com/office/drawing/2014/main" id="{014CCB45-AEB1-09EB-32C7-1A0F4E7BF647}"/>
                </a:ext>
              </a:extLst>
            </p:cNvPr>
            <p:cNvGrpSpPr>
              <a:grpSpLocks noChangeAspect="1"/>
            </p:cNvGrpSpPr>
            <p:nvPr/>
          </p:nvGrpSpPr>
          <p:grpSpPr bwMode="auto">
            <a:xfrm>
              <a:off x="4871404" y="1736726"/>
              <a:ext cx="3878263" cy="3024188"/>
              <a:chOff x="3155" y="1094"/>
              <a:chExt cx="2443" cy="1905"/>
            </a:xfrm>
          </p:grpSpPr>
          <p:sp>
            <p:nvSpPr>
              <p:cNvPr id="45" name="Line 52">
                <a:extLst>
                  <a:ext uri="{FF2B5EF4-FFF2-40B4-BE49-F238E27FC236}">
                    <a16:creationId xmlns:a16="http://schemas.microsoft.com/office/drawing/2014/main" id="{437BCFF0-40CE-309D-E6F1-C7CBAC245DAC}"/>
                  </a:ext>
                </a:extLst>
              </p:cNvPr>
              <p:cNvSpPr>
                <a:spLocks noChangeShapeType="1"/>
              </p:cNvSpPr>
              <p:nvPr/>
            </p:nvSpPr>
            <p:spPr bwMode="auto">
              <a:xfrm>
                <a:off x="3306" y="2860"/>
                <a:ext cx="2235"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46" name="Line 53">
                <a:extLst>
                  <a:ext uri="{FF2B5EF4-FFF2-40B4-BE49-F238E27FC236}">
                    <a16:creationId xmlns:a16="http://schemas.microsoft.com/office/drawing/2014/main" id="{1E375FC6-7919-E8AB-231D-76717715BEEF}"/>
                  </a:ext>
                </a:extLst>
              </p:cNvPr>
              <p:cNvSpPr>
                <a:spLocks noChangeShapeType="1"/>
              </p:cNvSpPr>
              <p:nvPr/>
            </p:nvSpPr>
            <p:spPr bwMode="auto">
              <a:xfrm>
                <a:off x="3306" y="1094"/>
                <a:ext cx="2235"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47" name="Line 54">
                <a:extLst>
                  <a:ext uri="{FF2B5EF4-FFF2-40B4-BE49-F238E27FC236}">
                    <a16:creationId xmlns:a16="http://schemas.microsoft.com/office/drawing/2014/main" id="{B4571038-8106-F968-0704-F00D2B4197BF}"/>
                  </a:ext>
                </a:extLst>
              </p:cNvPr>
              <p:cNvSpPr>
                <a:spLocks noChangeShapeType="1"/>
              </p:cNvSpPr>
              <p:nvPr/>
            </p:nvSpPr>
            <p:spPr bwMode="auto">
              <a:xfrm flipV="1">
                <a:off x="3306" y="2837"/>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48" name="Line 55">
                <a:extLst>
                  <a:ext uri="{FF2B5EF4-FFF2-40B4-BE49-F238E27FC236}">
                    <a16:creationId xmlns:a16="http://schemas.microsoft.com/office/drawing/2014/main" id="{85DE6633-63BF-DF9D-1C20-963B42872EAB}"/>
                  </a:ext>
                </a:extLst>
              </p:cNvPr>
              <p:cNvSpPr>
                <a:spLocks noChangeShapeType="1"/>
              </p:cNvSpPr>
              <p:nvPr/>
            </p:nvSpPr>
            <p:spPr bwMode="auto">
              <a:xfrm flipV="1">
                <a:off x="3679" y="2837"/>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49" name="Line 56">
                <a:extLst>
                  <a:ext uri="{FF2B5EF4-FFF2-40B4-BE49-F238E27FC236}">
                    <a16:creationId xmlns:a16="http://schemas.microsoft.com/office/drawing/2014/main" id="{0CAAD8CC-C157-599C-B125-CD01E529F9AF}"/>
                  </a:ext>
                </a:extLst>
              </p:cNvPr>
              <p:cNvSpPr>
                <a:spLocks noChangeShapeType="1"/>
              </p:cNvSpPr>
              <p:nvPr/>
            </p:nvSpPr>
            <p:spPr bwMode="auto">
              <a:xfrm flipV="1">
                <a:off x="4051" y="2837"/>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0" name="Line 57">
                <a:extLst>
                  <a:ext uri="{FF2B5EF4-FFF2-40B4-BE49-F238E27FC236}">
                    <a16:creationId xmlns:a16="http://schemas.microsoft.com/office/drawing/2014/main" id="{32849AC2-53CB-9F83-CFAF-E27DD2A1D9C7}"/>
                  </a:ext>
                </a:extLst>
              </p:cNvPr>
              <p:cNvSpPr>
                <a:spLocks noChangeShapeType="1"/>
              </p:cNvSpPr>
              <p:nvPr/>
            </p:nvSpPr>
            <p:spPr bwMode="auto">
              <a:xfrm flipV="1">
                <a:off x="4424" y="2837"/>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1" name="Line 58">
                <a:extLst>
                  <a:ext uri="{FF2B5EF4-FFF2-40B4-BE49-F238E27FC236}">
                    <a16:creationId xmlns:a16="http://schemas.microsoft.com/office/drawing/2014/main" id="{D216A4A7-E9BE-A89D-E2DC-35A7C0BBAE3B}"/>
                  </a:ext>
                </a:extLst>
              </p:cNvPr>
              <p:cNvSpPr>
                <a:spLocks noChangeShapeType="1"/>
              </p:cNvSpPr>
              <p:nvPr/>
            </p:nvSpPr>
            <p:spPr bwMode="auto">
              <a:xfrm flipV="1">
                <a:off x="4796" y="2837"/>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2" name="Line 59">
                <a:extLst>
                  <a:ext uri="{FF2B5EF4-FFF2-40B4-BE49-F238E27FC236}">
                    <a16:creationId xmlns:a16="http://schemas.microsoft.com/office/drawing/2014/main" id="{09D319A9-0335-8DE1-1F23-6CEA1EE06931}"/>
                  </a:ext>
                </a:extLst>
              </p:cNvPr>
              <p:cNvSpPr>
                <a:spLocks noChangeShapeType="1"/>
              </p:cNvSpPr>
              <p:nvPr/>
            </p:nvSpPr>
            <p:spPr bwMode="auto">
              <a:xfrm flipV="1">
                <a:off x="5168" y="2837"/>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3" name="Line 60">
                <a:extLst>
                  <a:ext uri="{FF2B5EF4-FFF2-40B4-BE49-F238E27FC236}">
                    <a16:creationId xmlns:a16="http://schemas.microsoft.com/office/drawing/2014/main" id="{8B028825-5EE9-F47C-D27C-9E252E26F1E7}"/>
                  </a:ext>
                </a:extLst>
              </p:cNvPr>
              <p:cNvSpPr>
                <a:spLocks noChangeShapeType="1"/>
              </p:cNvSpPr>
              <p:nvPr/>
            </p:nvSpPr>
            <p:spPr bwMode="auto">
              <a:xfrm flipV="1">
                <a:off x="5541" y="2837"/>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4" name="Line 61">
                <a:extLst>
                  <a:ext uri="{FF2B5EF4-FFF2-40B4-BE49-F238E27FC236}">
                    <a16:creationId xmlns:a16="http://schemas.microsoft.com/office/drawing/2014/main" id="{B18EE6A7-0A06-C493-61C2-BC4C155D2DD4}"/>
                  </a:ext>
                </a:extLst>
              </p:cNvPr>
              <p:cNvSpPr>
                <a:spLocks noChangeShapeType="1"/>
              </p:cNvSpPr>
              <p:nvPr/>
            </p:nvSpPr>
            <p:spPr bwMode="auto">
              <a:xfrm>
                <a:off x="3306" y="109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5" name="Line 62">
                <a:extLst>
                  <a:ext uri="{FF2B5EF4-FFF2-40B4-BE49-F238E27FC236}">
                    <a16:creationId xmlns:a16="http://schemas.microsoft.com/office/drawing/2014/main" id="{0848B27A-8A28-541C-54D8-776F74489E93}"/>
                  </a:ext>
                </a:extLst>
              </p:cNvPr>
              <p:cNvSpPr>
                <a:spLocks noChangeShapeType="1"/>
              </p:cNvSpPr>
              <p:nvPr/>
            </p:nvSpPr>
            <p:spPr bwMode="auto">
              <a:xfrm>
                <a:off x="3679" y="109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6" name="Line 63">
                <a:extLst>
                  <a:ext uri="{FF2B5EF4-FFF2-40B4-BE49-F238E27FC236}">
                    <a16:creationId xmlns:a16="http://schemas.microsoft.com/office/drawing/2014/main" id="{8EC60837-5E70-F0F0-9D16-EF9BD80F31B5}"/>
                  </a:ext>
                </a:extLst>
              </p:cNvPr>
              <p:cNvSpPr>
                <a:spLocks noChangeShapeType="1"/>
              </p:cNvSpPr>
              <p:nvPr/>
            </p:nvSpPr>
            <p:spPr bwMode="auto">
              <a:xfrm>
                <a:off x="4051" y="109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7" name="Line 64">
                <a:extLst>
                  <a:ext uri="{FF2B5EF4-FFF2-40B4-BE49-F238E27FC236}">
                    <a16:creationId xmlns:a16="http://schemas.microsoft.com/office/drawing/2014/main" id="{899B2682-D302-413B-D43E-ABE6CAD7624D}"/>
                  </a:ext>
                </a:extLst>
              </p:cNvPr>
              <p:cNvSpPr>
                <a:spLocks noChangeShapeType="1"/>
              </p:cNvSpPr>
              <p:nvPr/>
            </p:nvSpPr>
            <p:spPr bwMode="auto">
              <a:xfrm>
                <a:off x="4424" y="109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8" name="Line 65">
                <a:extLst>
                  <a:ext uri="{FF2B5EF4-FFF2-40B4-BE49-F238E27FC236}">
                    <a16:creationId xmlns:a16="http://schemas.microsoft.com/office/drawing/2014/main" id="{E0D36059-839D-D873-F8B2-F3BF9240190D}"/>
                  </a:ext>
                </a:extLst>
              </p:cNvPr>
              <p:cNvSpPr>
                <a:spLocks noChangeShapeType="1"/>
              </p:cNvSpPr>
              <p:nvPr/>
            </p:nvSpPr>
            <p:spPr bwMode="auto">
              <a:xfrm>
                <a:off x="4796" y="109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59" name="Line 66">
                <a:extLst>
                  <a:ext uri="{FF2B5EF4-FFF2-40B4-BE49-F238E27FC236}">
                    <a16:creationId xmlns:a16="http://schemas.microsoft.com/office/drawing/2014/main" id="{D77D83B0-304D-FEA2-50B0-13A22FB263A5}"/>
                  </a:ext>
                </a:extLst>
              </p:cNvPr>
              <p:cNvSpPr>
                <a:spLocks noChangeShapeType="1"/>
              </p:cNvSpPr>
              <p:nvPr/>
            </p:nvSpPr>
            <p:spPr bwMode="auto">
              <a:xfrm>
                <a:off x="5168" y="109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0" name="Line 67">
                <a:extLst>
                  <a:ext uri="{FF2B5EF4-FFF2-40B4-BE49-F238E27FC236}">
                    <a16:creationId xmlns:a16="http://schemas.microsoft.com/office/drawing/2014/main" id="{B823D8B2-206D-8784-2726-130BF19196CA}"/>
                  </a:ext>
                </a:extLst>
              </p:cNvPr>
              <p:cNvSpPr>
                <a:spLocks noChangeShapeType="1"/>
              </p:cNvSpPr>
              <p:nvPr/>
            </p:nvSpPr>
            <p:spPr bwMode="auto">
              <a:xfrm>
                <a:off x="5541" y="109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1" name="Rectangle 68">
                <a:extLst>
                  <a:ext uri="{FF2B5EF4-FFF2-40B4-BE49-F238E27FC236}">
                    <a16:creationId xmlns:a16="http://schemas.microsoft.com/office/drawing/2014/main" id="{2AE174DE-DA77-9DB3-8EB3-66338E0F2562}"/>
                  </a:ext>
                </a:extLst>
              </p:cNvPr>
              <p:cNvSpPr>
                <a:spLocks noChangeArrowheads="1"/>
              </p:cNvSpPr>
              <p:nvPr/>
            </p:nvSpPr>
            <p:spPr bwMode="auto">
              <a:xfrm>
                <a:off x="3286" y="2897"/>
                <a:ext cx="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6</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62" name="Rectangle 69">
                <a:extLst>
                  <a:ext uri="{FF2B5EF4-FFF2-40B4-BE49-F238E27FC236}">
                    <a16:creationId xmlns:a16="http://schemas.microsoft.com/office/drawing/2014/main" id="{6E09C172-644C-1AB4-BCCE-FE6CAF8EB4DF}"/>
                  </a:ext>
                </a:extLst>
              </p:cNvPr>
              <p:cNvSpPr>
                <a:spLocks noChangeArrowheads="1"/>
              </p:cNvSpPr>
              <p:nvPr/>
            </p:nvSpPr>
            <p:spPr bwMode="auto">
              <a:xfrm>
                <a:off x="3660" y="2897"/>
                <a:ext cx="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8</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63" name="Rectangle 70">
                <a:extLst>
                  <a:ext uri="{FF2B5EF4-FFF2-40B4-BE49-F238E27FC236}">
                    <a16:creationId xmlns:a16="http://schemas.microsoft.com/office/drawing/2014/main" id="{E70CA146-11CE-CDF2-39CE-8A78E0686FD2}"/>
                  </a:ext>
                </a:extLst>
              </p:cNvPr>
              <p:cNvSpPr>
                <a:spLocks noChangeArrowheads="1"/>
              </p:cNvSpPr>
              <p:nvPr/>
            </p:nvSpPr>
            <p:spPr bwMode="auto">
              <a:xfrm>
                <a:off x="4013" y="2897"/>
                <a:ext cx="9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10</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64" name="Rectangle 71">
                <a:extLst>
                  <a:ext uri="{FF2B5EF4-FFF2-40B4-BE49-F238E27FC236}">
                    <a16:creationId xmlns:a16="http://schemas.microsoft.com/office/drawing/2014/main" id="{0732CA1B-C559-EAC6-2D37-2B7F60A96FD8}"/>
                  </a:ext>
                </a:extLst>
              </p:cNvPr>
              <p:cNvSpPr>
                <a:spLocks noChangeArrowheads="1"/>
              </p:cNvSpPr>
              <p:nvPr/>
            </p:nvSpPr>
            <p:spPr bwMode="auto">
              <a:xfrm>
                <a:off x="4388" y="2897"/>
                <a:ext cx="9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12</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65" name="Rectangle 72">
                <a:extLst>
                  <a:ext uri="{FF2B5EF4-FFF2-40B4-BE49-F238E27FC236}">
                    <a16:creationId xmlns:a16="http://schemas.microsoft.com/office/drawing/2014/main" id="{6835F779-920E-FE3B-43D7-2548176F1B92}"/>
                  </a:ext>
                </a:extLst>
              </p:cNvPr>
              <p:cNvSpPr>
                <a:spLocks noChangeArrowheads="1"/>
              </p:cNvSpPr>
              <p:nvPr/>
            </p:nvSpPr>
            <p:spPr bwMode="auto">
              <a:xfrm>
                <a:off x="4758" y="2897"/>
                <a:ext cx="9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14</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66" name="Rectangle 73">
                <a:extLst>
                  <a:ext uri="{FF2B5EF4-FFF2-40B4-BE49-F238E27FC236}">
                    <a16:creationId xmlns:a16="http://schemas.microsoft.com/office/drawing/2014/main" id="{630364AF-661D-6D39-C96A-A85783C164AE}"/>
                  </a:ext>
                </a:extLst>
              </p:cNvPr>
              <p:cNvSpPr>
                <a:spLocks noChangeArrowheads="1"/>
              </p:cNvSpPr>
              <p:nvPr/>
            </p:nvSpPr>
            <p:spPr bwMode="auto">
              <a:xfrm>
                <a:off x="5132" y="2897"/>
                <a:ext cx="9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16</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67" name="Rectangle 74">
                <a:extLst>
                  <a:ext uri="{FF2B5EF4-FFF2-40B4-BE49-F238E27FC236}">
                    <a16:creationId xmlns:a16="http://schemas.microsoft.com/office/drawing/2014/main" id="{1EB3F982-C2E3-4DDB-B1E7-73CF18EB968C}"/>
                  </a:ext>
                </a:extLst>
              </p:cNvPr>
              <p:cNvSpPr>
                <a:spLocks noChangeArrowheads="1"/>
              </p:cNvSpPr>
              <p:nvPr/>
            </p:nvSpPr>
            <p:spPr bwMode="auto">
              <a:xfrm>
                <a:off x="5503" y="2897"/>
                <a:ext cx="9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18</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68" name="Line 75">
                <a:extLst>
                  <a:ext uri="{FF2B5EF4-FFF2-40B4-BE49-F238E27FC236}">
                    <a16:creationId xmlns:a16="http://schemas.microsoft.com/office/drawing/2014/main" id="{7A1EAA5B-C6DD-46B8-9AC6-13FB8B33A534}"/>
                  </a:ext>
                </a:extLst>
              </p:cNvPr>
              <p:cNvSpPr>
                <a:spLocks noChangeShapeType="1"/>
              </p:cNvSpPr>
              <p:nvPr/>
            </p:nvSpPr>
            <p:spPr bwMode="auto">
              <a:xfrm flipV="1">
                <a:off x="3306" y="1094"/>
                <a:ext cx="0" cy="176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9" name="Line 76">
                <a:extLst>
                  <a:ext uri="{FF2B5EF4-FFF2-40B4-BE49-F238E27FC236}">
                    <a16:creationId xmlns:a16="http://schemas.microsoft.com/office/drawing/2014/main" id="{FB6061BA-0DA3-DB82-2A3E-ADC4D1A87BF4}"/>
                  </a:ext>
                </a:extLst>
              </p:cNvPr>
              <p:cNvSpPr>
                <a:spLocks noChangeShapeType="1"/>
              </p:cNvSpPr>
              <p:nvPr/>
            </p:nvSpPr>
            <p:spPr bwMode="auto">
              <a:xfrm flipV="1">
                <a:off x="5541" y="1094"/>
                <a:ext cx="0" cy="176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0" name="Line 77">
                <a:extLst>
                  <a:ext uri="{FF2B5EF4-FFF2-40B4-BE49-F238E27FC236}">
                    <a16:creationId xmlns:a16="http://schemas.microsoft.com/office/drawing/2014/main" id="{79B968F0-850B-025A-41C4-4AC6260D4092}"/>
                  </a:ext>
                </a:extLst>
              </p:cNvPr>
              <p:cNvSpPr>
                <a:spLocks noChangeShapeType="1"/>
              </p:cNvSpPr>
              <p:nvPr/>
            </p:nvSpPr>
            <p:spPr bwMode="auto">
              <a:xfrm>
                <a:off x="3306" y="2860"/>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1" name="Line 78">
                <a:extLst>
                  <a:ext uri="{FF2B5EF4-FFF2-40B4-BE49-F238E27FC236}">
                    <a16:creationId xmlns:a16="http://schemas.microsoft.com/office/drawing/2014/main" id="{AC764C89-51D2-5B3F-8A19-D2B3540D76E3}"/>
                  </a:ext>
                </a:extLst>
              </p:cNvPr>
              <p:cNvSpPr>
                <a:spLocks noChangeShapeType="1"/>
              </p:cNvSpPr>
              <p:nvPr/>
            </p:nvSpPr>
            <p:spPr bwMode="auto">
              <a:xfrm>
                <a:off x="3306" y="2664"/>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2" name="Line 79">
                <a:extLst>
                  <a:ext uri="{FF2B5EF4-FFF2-40B4-BE49-F238E27FC236}">
                    <a16:creationId xmlns:a16="http://schemas.microsoft.com/office/drawing/2014/main" id="{DC7F0F42-06FC-90AB-806B-1E05145748EF}"/>
                  </a:ext>
                </a:extLst>
              </p:cNvPr>
              <p:cNvSpPr>
                <a:spLocks noChangeShapeType="1"/>
              </p:cNvSpPr>
              <p:nvPr/>
            </p:nvSpPr>
            <p:spPr bwMode="auto">
              <a:xfrm>
                <a:off x="3306" y="2467"/>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3" name="Line 80">
                <a:extLst>
                  <a:ext uri="{FF2B5EF4-FFF2-40B4-BE49-F238E27FC236}">
                    <a16:creationId xmlns:a16="http://schemas.microsoft.com/office/drawing/2014/main" id="{C9543622-8E28-6D9C-3329-0C9435607C7E}"/>
                  </a:ext>
                </a:extLst>
              </p:cNvPr>
              <p:cNvSpPr>
                <a:spLocks noChangeShapeType="1"/>
              </p:cNvSpPr>
              <p:nvPr/>
            </p:nvSpPr>
            <p:spPr bwMode="auto">
              <a:xfrm>
                <a:off x="3306" y="2271"/>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4" name="Line 81">
                <a:extLst>
                  <a:ext uri="{FF2B5EF4-FFF2-40B4-BE49-F238E27FC236}">
                    <a16:creationId xmlns:a16="http://schemas.microsoft.com/office/drawing/2014/main" id="{72AE39A1-499D-C8EF-3A8E-58993F434C9E}"/>
                  </a:ext>
                </a:extLst>
              </p:cNvPr>
              <p:cNvSpPr>
                <a:spLocks noChangeShapeType="1"/>
              </p:cNvSpPr>
              <p:nvPr/>
            </p:nvSpPr>
            <p:spPr bwMode="auto">
              <a:xfrm>
                <a:off x="3306" y="2075"/>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5" name="Line 82">
                <a:extLst>
                  <a:ext uri="{FF2B5EF4-FFF2-40B4-BE49-F238E27FC236}">
                    <a16:creationId xmlns:a16="http://schemas.microsoft.com/office/drawing/2014/main" id="{90ED2834-57FD-37DD-937C-E1E3902808CD}"/>
                  </a:ext>
                </a:extLst>
              </p:cNvPr>
              <p:cNvSpPr>
                <a:spLocks noChangeShapeType="1"/>
              </p:cNvSpPr>
              <p:nvPr/>
            </p:nvSpPr>
            <p:spPr bwMode="auto">
              <a:xfrm>
                <a:off x="3306" y="1879"/>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6" name="Line 83">
                <a:extLst>
                  <a:ext uri="{FF2B5EF4-FFF2-40B4-BE49-F238E27FC236}">
                    <a16:creationId xmlns:a16="http://schemas.microsoft.com/office/drawing/2014/main" id="{EA8B1305-00DF-F33A-4EA5-4C02FF013645}"/>
                  </a:ext>
                </a:extLst>
              </p:cNvPr>
              <p:cNvSpPr>
                <a:spLocks noChangeShapeType="1"/>
              </p:cNvSpPr>
              <p:nvPr/>
            </p:nvSpPr>
            <p:spPr bwMode="auto">
              <a:xfrm>
                <a:off x="3306" y="1683"/>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7" name="Line 84">
                <a:extLst>
                  <a:ext uri="{FF2B5EF4-FFF2-40B4-BE49-F238E27FC236}">
                    <a16:creationId xmlns:a16="http://schemas.microsoft.com/office/drawing/2014/main" id="{B212D92D-26A6-5D9C-7794-26D7119E3C1C}"/>
                  </a:ext>
                </a:extLst>
              </p:cNvPr>
              <p:cNvSpPr>
                <a:spLocks noChangeShapeType="1"/>
              </p:cNvSpPr>
              <p:nvPr/>
            </p:nvSpPr>
            <p:spPr bwMode="auto">
              <a:xfrm>
                <a:off x="3306" y="1487"/>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8" name="Line 85">
                <a:extLst>
                  <a:ext uri="{FF2B5EF4-FFF2-40B4-BE49-F238E27FC236}">
                    <a16:creationId xmlns:a16="http://schemas.microsoft.com/office/drawing/2014/main" id="{192BBA40-BAE8-FBEF-5852-55300CA638BD}"/>
                  </a:ext>
                </a:extLst>
              </p:cNvPr>
              <p:cNvSpPr>
                <a:spLocks noChangeShapeType="1"/>
              </p:cNvSpPr>
              <p:nvPr/>
            </p:nvSpPr>
            <p:spPr bwMode="auto">
              <a:xfrm>
                <a:off x="3306" y="1291"/>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79" name="Line 86">
                <a:extLst>
                  <a:ext uri="{FF2B5EF4-FFF2-40B4-BE49-F238E27FC236}">
                    <a16:creationId xmlns:a16="http://schemas.microsoft.com/office/drawing/2014/main" id="{53465CA2-8A9B-0979-1778-D57B2FD16B5A}"/>
                  </a:ext>
                </a:extLst>
              </p:cNvPr>
              <p:cNvSpPr>
                <a:spLocks noChangeShapeType="1"/>
              </p:cNvSpPr>
              <p:nvPr/>
            </p:nvSpPr>
            <p:spPr bwMode="auto">
              <a:xfrm>
                <a:off x="3306" y="1094"/>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0" name="Line 87">
                <a:extLst>
                  <a:ext uri="{FF2B5EF4-FFF2-40B4-BE49-F238E27FC236}">
                    <a16:creationId xmlns:a16="http://schemas.microsoft.com/office/drawing/2014/main" id="{CD5946E5-5AAB-3477-5879-D269523FCEC4}"/>
                  </a:ext>
                </a:extLst>
              </p:cNvPr>
              <p:cNvSpPr>
                <a:spLocks noChangeShapeType="1"/>
              </p:cNvSpPr>
              <p:nvPr/>
            </p:nvSpPr>
            <p:spPr bwMode="auto">
              <a:xfrm flipH="1">
                <a:off x="5519" y="2860"/>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1" name="Line 88">
                <a:extLst>
                  <a:ext uri="{FF2B5EF4-FFF2-40B4-BE49-F238E27FC236}">
                    <a16:creationId xmlns:a16="http://schemas.microsoft.com/office/drawing/2014/main" id="{2C11FFC8-4779-60EA-892C-8116B6E5255A}"/>
                  </a:ext>
                </a:extLst>
              </p:cNvPr>
              <p:cNvSpPr>
                <a:spLocks noChangeShapeType="1"/>
              </p:cNvSpPr>
              <p:nvPr/>
            </p:nvSpPr>
            <p:spPr bwMode="auto">
              <a:xfrm flipH="1">
                <a:off x="5519" y="2664"/>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2" name="Line 89">
                <a:extLst>
                  <a:ext uri="{FF2B5EF4-FFF2-40B4-BE49-F238E27FC236}">
                    <a16:creationId xmlns:a16="http://schemas.microsoft.com/office/drawing/2014/main" id="{FD2FE171-90AE-9F85-CBE6-9FC7965BDC70}"/>
                  </a:ext>
                </a:extLst>
              </p:cNvPr>
              <p:cNvSpPr>
                <a:spLocks noChangeShapeType="1"/>
              </p:cNvSpPr>
              <p:nvPr/>
            </p:nvSpPr>
            <p:spPr bwMode="auto">
              <a:xfrm flipH="1">
                <a:off x="5519" y="2467"/>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3" name="Line 90">
                <a:extLst>
                  <a:ext uri="{FF2B5EF4-FFF2-40B4-BE49-F238E27FC236}">
                    <a16:creationId xmlns:a16="http://schemas.microsoft.com/office/drawing/2014/main" id="{C98955D1-81B6-FFFC-779E-0D065678526A}"/>
                  </a:ext>
                </a:extLst>
              </p:cNvPr>
              <p:cNvSpPr>
                <a:spLocks noChangeShapeType="1"/>
              </p:cNvSpPr>
              <p:nvPr/>
            </p:nvSpPr>
            <p:spPr bwMode="auto">
              <a:xfrm flipH="1">
                <a:off x="5519" y="2271"/>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4" name="Line 91">
                <a:extLst>
                  <a:ext uri="{FF2B5EF4-FFF2-40B4-BE49-F238E27FC236}">
                    <a16:creationId xmlns:a16="http://schemas.microsoft.com/office/drawing/2014/main" id="{553B0EFA-44D3-F977-4F7F-2F5EEA8CADD9}"/>
                  </a:ext>
                </a:extLst>
              </p:cNvPr>
              <p:cNvSpPr>
                <a:spLocks noChangeShapeType="1"/>
              </p:cNvSpPr>
              <p:nvPr/>
            </p:nvSpPr>
            <p:spPr bwMode="auto">
              <a:xfrm flipH="1">
                <a:off x="5519" y="2075"/>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5" name="Line 92">
                <a:extLst>
                  <a:ext uri="{FF2B5EF4-FFF2-40B4-BE49-F238E27FC236}">
                    <a16:creationId xmlns:a16="http://schemas.microsoft.com/office/drawing/2014/main" id="{96B08854-BD33-124C-F371-E6B729D5A8E5}"/>
                  </a:ext>
                </a:extLst>
              </p:cNvPr>
              <p:cNvSpPr>
                <a:spLocks noChangeShapeType="1"/>
              </p:cNvSpPr>
              <p:nvPr/>
            </p:nvSpPr>
            <p:spPr bwMode="auto">
              <a:xfrm flipH="1">
                <a:off x="5519" y="1879"/>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6" name="Line 93">
                <a:extLst>
                  <a:ext uri="{FF2B5EF4-FFF2-40B4-BE49-F238E27FC236}">
                    <a16:creationId xmlns:a16="http://schemas.microsoft.com/office/drawing/2014/main" id="{73BC0A5B-88F1-59F8-9661-B03B8CED6E73}"/>
                  </a:ext>
                </a:extLst>
              </p:cNvPr>
              <p:cNvSpPr>
                <a:spLocks noChangeShapeType="1"/>
              </p:cNvSpPr>
              <p:nvPr/>
            </p:nvSpPr>
            <p:spPr bwMode="auto">
              <a:xfrm flipH="1">
                <a:off x="5519" y="1683"/>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7" name="Line 94">
                <a:extLst>
                  <a:ext uri="{FF2B5EF4-FFF2-40B4-BE49-F238E27FC236}">
                    <a16:creationId xmlns:a16="http://schemas.microsoft.com/office/drawing/2014/main" id="{E09F11FF-F222-6E85-058D-5217E1E862D2}"/>
                  </a:ext>
                </a:extLst>
              </p:cNvPr>
              <p:cNvSpPr>
                <a:spLocks noChangeShapeType="1"/>
              </p:cNvSpPr>
              <p:nvPr/>
            </p:nvSpPr>
            <p:spPr bwMode="auto">
              <a:xfrm flipH="1">
                <a:off x="5519" y="1487"/>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8" name="Line 95">
                <a:extLst>
                  <a:ext uri="{FF2B5EF4-FFF2-40B4-BE49-F238E27FC236}">
                    <a16:creationId xmlns:a16="http://schemas.microsoft.com/office/drawing/2014/main" id="{5D19A6C4-E6E3-AD3F-AF5C-9ECF318774C7}"/>
                  </a:ext>
                </a:extLst>
              </p:cNvPr>
              <p:cNvSpPr>
                <a:spLocks noChangeShapeType="1"/>
              </p:cNvSpPr>
              <p:nvPr/>
            </p:nvSpPr>
            <p:spPr bwMode="auto">
              <a:xfrm flipH="1">
                <a:off x="5519" y="1291"/>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89" name="Line 96">
                <a:extLst>
                  <a:ext uri="{FF2B5EF4-FFF2-40B4-BE49-F238E27FC236}">
                    <a16:creationId xmlns:a16="http://schemas.microsoft.com/office/drawing/2014/main" id="{6FA058E3-4FF5-C8E1-F5C0-1BAEFCFFFFB5}"/>
                  </a:ext>
                </a:extLst>
              </p:cNvPr>
              <p:cNvSpPr>
                <a:spLocks noChangeShapeType="1"/>
              </p:cNvSpPr>
              <p:nvPr/>
            </p:nvSpPr>
            <p:spPr bwMode="auto">
              <a:xfrm flipH="1">
                <a:off x="5519" y="1094"/>
                <a:ext cx="2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90" name="Rectangle 97">
                <a:extLst>
                  <a:ext uri="{FF2B5EF4-FFF2-40B4-BE49-F238E27FC236}">
                    <a16:creationId xmlns:a16="http://schemas.microsoft.com/office/drawing/2014/main" id="{E5D81AEE-2596-D44C-7A5B-A9B3A22D23CB}"/>
                  </a:ext>
                </a:extLst>
              </p:cNvPr>
              <p:cNvSpPr>
                <a:spLocks noChangeArrowheads="1"/>
              </p:cNvSpPr>
              <p:nvPr/>
            </p:nvSpPr>
            <p:spPr bwMode="auto">
              <a:xfrm>
                <a:off x="3155" y="2797"/>
                <a:ext cx="11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262626"/>
                    </a:solidFill>
                    <a:effectLst/>
                    <a:latin typeface="Arial" panose="020B0604020202020204" pitchFamily="34" charset="0"/>
                  </a:rPr>
                  <a:t>0.4</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91" name="Rectangle 99">
                <a:extLst>
                  <a:ext uri="{FF2B5EF4-FFF2-40B4-BE49-F238E27FC236}">
                    <a16:creationId xmlns:a16="http://schemas.microsoft.com/office/drawing/2014/main" id="{2360C226-3996-B6EA-546D-0756FD2B7EEA}"/>
                  </a:ext>
                </a:extLst>
              </p:cNvPr>
              <p:cNvSpPr>
                <a:spLocks noChangeArrowheads="1"/>
              </p:cNvSpPr>
              <p:nvPr/>
            </p:nvSpPr>
            <p:spPr bwMode="auto">
              <a:xfrm>
                <a:off x="3155" y="2406"/>
                <a:ext cx="11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0.6</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92" name="Rectangle 101">
                <a:extLst>
                  <a:ext uri="{FF2B5EF4-FFF2-40B4-BE49-F238E27FC236}">
                    <a16:creationId xmlns:a16="http://schemas.microsoft.com/office/drawing/2014/main" id="{8F306AE2-653C-2D5D-E5E9-93656468538B}"/>
                  </a:ext>
                </a:extLst>
              </p:cNvPr>
              <p:cNvSpPr>
                <a:spLocks noChangeArrowheads="1"/>
              </p:cNvSpPr>
              <p:nvPr/>
            </p:nvSpPr>
            <p:spPr bwMode="auto">
              <a:xfrm>
                <a:off x="3155" y="2014"/>
                <a:ext cx="11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0.8</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93" name="Rectangle 103">
                <a:extLst>
                  <a:ext uri="{FF2B5EF4-FFF2-40B4-BE49-F238E27FC236}">
                    <a16:creationId xmlns:a16="http://schemas.microsoft.com/office/drawing/2014/main" id="{E789B5B6-6FD8-39CB-64A4-F6E74E8AD24E}"/>
                  </a:ext>
                </a:extLst>
              </p:cNvPr>
              <p:cNvSpPr>
                <a:spLocks noChangeArrowheads="1"/>
              </p:cNvSpPr>
              <p:nvPr/>
            </p:nvSpPr>
            <p:spPr bwMode="auto">
              <a:xfrm>
                <a:off x="3210" y="1619"/>
                <a:ext cx="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94" name="Rectangle 105">
                <a:extLst>
                  <a:ext uri="{FF2B5EF4-FFF2-40B4-BE49-F238E27FC236}">
                    <a16:creationId xmlns:a16="http://schemas.microsoft.com/office/drawing/2014/main" id="{45D2F7F0-20F6-7998-39F2-2565DE0B3E85}"/>
                  </a:ext>
                </a:extLst>
              </p:cNvPr>
              <p:cNvSpPr>
                <a:spLocks noChangeArrowheads="1"/>
              </p:cNvSpPr>
              <p:nvPr/>
            </p:nvSpPr>
            <p:spPr bwMode="auto">
              <a:xfrm>
                <a:off x="3155" y="1228"/>
                <a:ext cx="11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262626"/>
                    </a:solidFill>
                    <a:effectLst/>
                    <a:latin typeface="Arial" panose="020B0604020202020204" pitchFamily="34" charset="0"/>
                  </a:rPr>
                  <a:t>1.2</a:t>
                </a:r>
                <a:endParaRPr kumimoji="0" lang="en-US" altLang="en-US" sz="1050" b="0" i="0" u="none" strike="noStrike" cap="none" normalizeH="0" baseline="0">
                  <a:ln>
                    <a:noFill/>
                  </a:ln>
                  <a:solidFill>
                    <a:schemeClr val="tx1"/>
                  </a:solidFill>
                  <a:effectLst/>
                  <a:latin typeface="Arial" panose="020B0604020202020204" pitchFamily="34" charset="0"/>
                </a:endParaRPr>
              </a:p>
            </p:txBody>
          </p:sp>
          <p:sp>
            <p:nvSpPr>
              <p:cNvPr id="95" name="Freeform 107">
                <a:extLst>
                  <a:ext uri="{FF2B5EF4-FFF2-40B4-BE49-F238E27FC236}">
                    <a16:creationId xmlns:a16="http://schemas.microsoft.com/office/drawing/2014/main" id="{A2E01302-BCD4-061B-1A19-BA165CAA205D}"/>
                  </a:ext>
                </a:extLst>
              </p:cNvPr>
              <p:cNvSpPr>
                <a:spLocks/>
              </p:cNvSpPr>
              <p:nvPr/>
            </p:nvSpPr>
            <p:spPr bwMode="auto">
              <a:xfrm>
                <a:off x="3306" y="1173"/>
                <a:ext cx="2049" cy="1569"/>
              </a:xfrm>
              <a:custGeom>
                <a:avLst/>
                <a:gdLst>
                  <a:gd name="T0" fmla="*/ 0 w 2049"/>
                  <a:gd name="T1" fmla="*/ 1569 h 1569"/>
                  <a:gd name="T2" fmla="*/ 186 w 2049"/>
                  <a:gd name="T3" fmla="*/ 1373 h 1569"/>
                  <a:gd name="T4" fmla="*/ 373 w 2049"/>
                  <a:gd name="T5" fmla="*/ 667 h 1569"/>
                  <a:gd name="T6" fmla="*/ 559 w 2049"/>
                  <a:gd name="T7" fmla="*/ 588 h 1569"/>
                  <a:gd name="T8" fmla="*/ 745 w 2049"/>
                  <a:gd name="T9" fmla="*/ 667 h 1569"/>
                  <a:gd name="T10" fmla="*/ 931 w 2049"/>
                  <a:gd name="T11" fmla="*/ 628 h 1569"/>
                  <a:gd name="T12" fmla="*/ 1118 w 2049"/>
                  <a:gd name="T13" fmla="*/ 628 h 1569"/>
                  <a:gd name="T14" fmla="*/ 1304 w 2049"/>
                  <a:gd name="T15" fmla="*/ 118 h 1569"/>
                  <a:gd name="T16" fmla="*/ 1490 w 2049"/>
                  <a:gd name="T17" fmla="*/ 0 h 1569"/>
                  <a:gd name="T18" fmla="*/ 1676 w 2049"/>
                  <a:gd name="T19" fmla="*/ 196 h 1569"/>
                  <a:gd name="T20" fmla="*/ 1862 w 2049"/>
                  <a:gd name="T21" fmla="*/ 196 h 1569"/>
                  <a:gd name="T22" fmla="*/ 2049 w 2049"/>
                  <a:gd name="T23" fmla="*/ 471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9" h="1569">
                    <a:moveTo>
                      <a:pt x="0" y="1569"/>
                    </a:moveTo>
                    <a:lnTo>
                      <a:pt x="186" y="1373"/>
                    </a:lnTo>
                    <a:lnTo>
                      <a:pt x="373" y="667"/>
                    </a:lnTo>
                    <a:lnTo>
                      <a:pt x="559" y="588"/>
                    </a:lnTo>
                    <a:lnTo>
                      <a:pt x="745" y="667"/>
                    </a:lnTo>
                    <a:lnTo>
                      <a:pt x="931" y="628"/>
                    </a:lnTo>
                    <a:lnTo>
                      <a:pt x="1118" y="628"/>
                    </a:lnTo>
                    <a:lnTo>
                      <a:pt x="1304" y="118"/>
                    </a:lnTo>
                    <a:lnTo>
                      <a:pt x="1490" y="0"/>
                    </a:lnTo>
                    <a:lnTo>
                      <a:pt x="1676" y="196"/>
                    </a:lnTo>
                    <a:lnTo>
                      <a:pt x="1862" y="196"/>
                    </a:lnTo>
                    <a:lnTo>
                      <a:pt x="2049" y="471"/>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dirty="0"/>
              </a:p>
            </p:txBody>
          </p:sp>
        </p:gr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30B5B1E0-8058-A464-59C7-F4D8FD961EC1}"/>
                    </a:ext>
                  </a:extLst>
                </p:cNvPr>
                <p:cNvSpPr txBox="1"/>
                <p:nvPr/>
              </p:nvSpPr>
              <p:spPr>
                <a:xfrm>
                  <a:off x="1766855" y="1846498"/>
                  <a:ext cx="445763" cy="182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𝑛</m:t>
                            </m:r>
                          </m:e>
                          <m:sub>
                            <m:r>
                              <a:rPr lang="en-US" sz="1100" b="0" i="1" smtClean="0">
                                <a:latin typeface="Cambria Math" panose="02040503050406030204" pitchFamily="18" charset="0"/>
                              </a:rPr>
                              <m:t>𝑦</m:t>
                            </m:r>
                          </m:sub>
                        </m:sSub>
                        <m:r>
                          <a:rPr lang="en-US" sz="1100" b="0" i="1" smtClean="0">
                            <a:latin typeface="Cambria Math" panose="02040503050406030204" pitchFamily="18" charset="0"/>
                          </a:rPr>
                          <m:t>=6</m:t>
                        </m:r>
                      </m:oMath>
                    </m:oMathPara>
                  </a14:m>
                  <a:endParaRPr lang="en-US" sz="1100" dirty="0"/>
                </a:p>
              </p:txBody>
            </p:sp>
          </mc:Choice>
          <mc:Fallback xmlns="">
            <p:sp>
              <p:nvSpPr>
                <p:cNvPr id="96" name="TextBox 95">
                  <a:extLst>
                    <a:ext uri="{FF2B5EF4-FFF2-40B4-BE49-F238E27FC236}">
                      <a16:creationId xmlns:a16="http://schemas.microsoft.com/office/drawing/2014/main" id="{30B5B1E0-8058-A464-59C7-F4D8FD961EC1}"/>
                    </a:ext>
                  </a:extLst>
                </p:cNvPr>
                <p:cNvSpPr txBox="1">
                  <a:spLocks noRot="1" noChangeAspect="1" noMove="1" noResize="1" noEditPoints="1" noAdjustHandles="1" noChangeArrowheads="1" noChangeShapeType="1" noTextEdit="1"/>
                </p:cNvSpPr>
                <p:nvPr/>
              </p:nvSpPr>
              <p:spPr>
                <a:xfrm>
                  <a:off x="1766855" y="1846498"/>
                  <a:ext cx="445763" cy="182614"/>
                </a:xfrm>
                <a:prstGeom prst="rect">
                  <a:avLst/>
                </a:prstGeom>
                <a:blipFill>
                  <a:blip r:embed="rId3"/>
                  <a:stretch>
                    <a:fillRect l="-8955" r="-1343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B1A398B4-880F-9512-1988-F985A1FA8F69}"/>
                    </a:ext>
                  </a:extLst>
                </p:cNvPr>
                <p:cNvSpPr txBox="1"/>
                <p:nvPr/>
              </p:nvSpPr>
              <p:spPr>
                <a:xfrm>
                  <a:off x="1277811" y="3429000"/>
                  <a:ext cx="524310" cy="182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𝑛</m:t>
                            </m:r>
                          </m:e>
                          <m:sub>
                            <m:r>
                              <a:rPr lang="en-US" sz="1100" b="0" i="1" smtClean="0">
                                <a:latin typeface="Cambria Math" panose="02040503050406030204" pitchFamily="18" charset="0"/>
                              </a:rPr>
                              <m:t>𝑦</m:t>
                            </m:r>
                          </m:sub>
                        </m:sSub>
                        <m:r>
                          <a:rPr lang="en-US" sz="1100" b="0" i="1" smtClean="0">
                            <a:latin typeface="Cambria Math" panose="02040503050406030204" pitchFamily="18" charset="0"/>
                          </a:rPr>
                          <m:t>=17</m:t>
                        </m:r>
                      </m:oMath>
                    </m:oMathPara>
                  </a14:m>
                  <a:endParaRPr lang="en-US" sz="1100" dirty="0"/>
                </a:p>
              </p:txBody>
            </p:sp>
          </mc:Choice>
          <mc:Fallback xmlns="">
            <p:sp>
              <p:nvSpPr>
                <p:cNvPr id="97" name="TextBox 96">
                  <a:extLst>
                    <a:ext uri="{FF2B5EF4-FFF2-40B4-BE49-F238E27FC236}">
                      <a16:creationId xmlns:a16="http://schemas.microsoft.com/office/drawing/2014/main" id="{B1A398B4-880F-9512-1988-F985A1FA8F69}"/>
                    </a:ext>
                  </a:extLst>
                </p:cNvPr>
                <p:cNvSpPr txBox="1">
                  <a:spLocks noRot="1" noChangeAspect="1" noMove="1" noResize="1" noEditPoints="1" noAdjustHandles="1" noChangeArrowheads="1" noChangeShapeType="1" noTextEdit="1"/>
                </p:cNvSpPr>
                <p:nvPr/>
              </p:nvSpPr>
              <p:spPr>
                <a:xfrm>
                  <a:off x="1277811" y="3429000"/>
                  <a:ext cx="524310" cy="182614"/>
                </a:xfrm>
                <a:prstGeom prst="rect">
                  <a:avLst/>
                </a:prstGeom>
                <a:blipFill>
                  <a:blip r:embed="rId4"/>
                  <a:stretch>
                    <a:fillRect l="-7595" r="-12658"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284E0711-499E-7BE0-5897-EEC8B584031E}"/>
                    </a:ext>
                  </a:extLst>
                </p:cNvPr>
                <p:cNvSpPr txBox="1"/>
                <p:nvPr/>
              </p:nvSpPr>
              <p:spPr>
                <a:xfrm>
                  <a:off x="2356188" y="2512142"/>
                  <a:ext cx="524310" cy="182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𝑛</m:t>
                            </m:r>
                          </m:e>
                          <m:sub>
                            <m:r>
                              <a:rPr lang="en-US" sz="1100" b="0" i="1" smtClean="0">
                                <a:latin typeface="Cambria Math" panose="02040503050406030204" pitchFamily="18" charset="0"/>
                              </a:rPr>
                              <m:t>𝑦</m:t>
                            </m:r>
                          </m:sub>
                        </m:sSub>
                        <m:r>
                          <a:rPr lang="en-US" sz="1100" b="0" i="1" smtClean="0">
                            <a:latin typeface="Cambria Math" panose="02040503050406030204" pitchFamily="18" charset="0"/>
                          </a:rPr>
                          <m:t>=12</m:t>
                        </m:r>
                      </m:oMath>
                    </m:oMathPara>
                  </a14:m>
                  <a:endParaRPr lang="en-US" sz="1100" dirty="0"/>
                </a:p>
              </p:txBody>
            </p:sp>
          </mc:Choice>
          <mc:Fallback xmlns="">
            <p:sp>
              <p:nvSpPr>
                <p:cNvPr id="98" name="TextBox 97">
                  <a:extLst>
                    <a:ext uri="{FF2B5EF4-FFF2-40B4-BE49-F238E27FC236}">
                      <a16:creationId xmlns:a16="http://schemas.microsoft.com/office/drawing/2014/main" id="{284E0711-499E-7BE0-5897-EEC8B584031E}"/>
                    </a:ext>
                  </a:extLst>
                </p:cNvPr>
                <p:cNvSpPr txBox="1">
                  <a:spLocks noRot="1" noChangeAspect="1" noMove="1" noResize="1" noEditPoints="1" noAdjustHandles="1" noChangeArrowheads="1" noChangeShapeType="1" noTextEdit="1"/>
                </p:cNvSpPr>
                <p:nvPr/>
              </p:nvSpPr>
              <p:spPr>
                <a:xfrm>
                  <a:off x="2356188" y="2512142"/>
                  <a:ext cx="524310" cy="182614"/>
                </a:xfrm>
                <a:prstGeom prst="rect">
                  <a:avLst/>
                </a:prstGeom>
                <a:blipFill>
                  <a:blip r:embed="rId5"/>
                  <a:stretch>
                    <a:fillRect l="-7595" r="-12658"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0A497C54-7934-D772-2B50-1E7C58C5C93A}"/>
                    </a:ext>
                  </a:extLst>
                </p:cNvPr>
                <p:cNvSpPr txBox="1"/>
                <p:nvPr/>
              </p:nvSpPr>
              <p:spPr>
                <a:xfrm>
                  <a:off x="5773994" y="4748981"/>
                  <a:ext cx="2250681" cy="357983"/>
                </a:xfrm>
                <a:prstGeom prst="rect">
                  <a:avLst/>
                </a:prstGeom>
                <a:noFill/>
              </p:spPr>
              <p:txBody>
                <a:bodyPr wrap="none" rtlCol="0">
                  <a:spAutoFit/>
                </a:bodyPr>
                <a:lstStyle/>
                <a:p>
                  <a:r>
                    <a:rPr lang="en-US" sz="1600" dirty="0"/>
                    <a:t>Number of samples,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𝑦</m:t>
                          </m:r>
                        </m:sub>
                      </m:sSub>
                    </m:oMath>
                  </a14:m>
                  <a:endParaRPr lang="en-US" sz="1600" dirty="0"/>
                </a:p>
              </p:txBody>
            </p:sp>
          </mc:Choice>
          <mc:Fallback xmlns="">
            <p:sp>
              <p:nvSpPr>
                <p:cNvPr id="99" name="TextBox 98">
                  <a:extLst>
                    <a:ext uri="{FF2B5EF4-FFF2-40B4-BE49-F238E27FC236}">
                      <a16:creationId xmlns:a16="http://schemas.microsoft.com/office/drawing/2014/main" id="{0A497C54-7934-D772-2B50-1E7C58C5C93A}"/>
                    </a:ext>
                  </a:extLst>
                </p:cNvPr>
                <p:cNvSpPr txBox="1">
                  <a:spLocks noRot="1" noChangeAspect="1" noMove="1" noResize="1" noEditPoints="1" noAdjustHandles="1" noChangeArrowheads="1" noChangeShapeType="1" noTextEdit="1"/>
                </p:cNvSpPr>
                <p:nvPr/>
              </p:nvSpPr>
              <p:spPr>
                <a:xfrm>
                  <a:off x="5773994" y="4748981"/>
                  <a:ext cx="2250681" cy="357983"/>
                </a:xfrm>
                <a:prstGeom prst="rect">
                  <a:avLst/>
                </a:prstGeom>
                <a:blipFill>
                  <a:blip r:embed="rId6"/>
                  <a:stretch>
                    <a:fillRect l="-1765" t="-3704" r="-5000"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3C86326-F270-A026-ACB2-2CBA1AA5D3D9}"/>
                    </a:ext>
                  </a:extLst>
                </p:cNvPr>
                <p:cNvSpPr txBox="1"/>
                <p:nvPr/>
              </p:nvSpPr>
              <p:spPr>
                <a:xfrm rot="16200000">
                  <a:off x="4513299" y="2977447"/>
                  <a:ext cx="410945"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𝑜𝑝𝑡</m:t>
                            </m:r>
                          </m:sub>
                        </m:sSub>
                      </m:oMath>
                    </m:oMathPara>
                  </a14:m>
                  <a:endParaRPr lang="en-US" sz="1600" dirty="0"/>
                </a:p>
              </p:txBody>
            </p:sp>
          </mc:Choice>
          <mc:Fallback xmlns="">
            <p:sp>
              <p:nvSpPr>
                <p:cNvPr id="100" name="TextBox 99">
                  <a:extLst>
                    <a:ext uri="{FF2B5EF4-FFF2-40B4-BE49-F238E27FC236}">
                      <a16:creationId xmlns:a16="http://schemas.microsoft.com/office/drawing/2014/main" id="{C3C86326-F270-A026-ACB2-2CBA1AA5D3D9}"/>
                    </a:ext>
                  </a:extLst>
                </p:cNvPr>
                <p:cNvSpPr txBox="1">
                  <a:spLocks noRot="1" noChangeAspect="1" noMove="1" noResize="1" noEditPoints="1" noAdjustHandles="1" noChangeArrowheads="1" noChangeShapeType="1" noTextEdit="1"/>
                </p:cNvSpPr>
                <p:nvPr/>
              </p:nvSpPr>
              <p:spPr>
                <a:xfrm rot="16200000">
                  <a:off x="4513299" y="2977447"/>
                  <a:ext cx="410945" cy="265201"/>
                </a:xfrm>
                <a:prstGeom prst="rect">
                  <a:avLst/>
                </a:prstGeom>
                <a:blipFill>
                  <a:blip r:embed="rId7"/>
                  <a:stretch>
                    <a:fillRect t="-11290" r="-37500" b="-17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781E405-3B70-D17A-3D07-A9984B2C83ED}"/>
                    </a:ext>
                  </a:extLst>
                </p:cNvPr>
                <p:cNvSpPr txBox="1"/>
                <p:nvPr/>
              </p:nvSpPr>
              <p:spPr>
                <a:xfrm>
                  <a:off x="2453715" y="4748981"/>
                  <a:ext cx="1631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𝜃</m:t>
                        </m:r>
                      </m:oMath>
                    </m:oMathPara>
                  </a14:m>
                  <a:endParaRPr lang="en-US" sz="1600" dirty="0"/>
                </a:p>
              </p:txBody>
            </p:sp>
          </mc:Choice>
          <mc:Fallback xmlns="">
            <p:sp>
              <p:nvSpPr>
                <p:cNvPr id="101" name="TextBox 100">
                  <a:extLst>
                    <a:ext uri="{FF2B5EF4-FFF2-40B4-BE49-F238E27FC236}">
                      <a16:creationId xmlns:a16="http://schemas.microsoft.com/office/drawing/2014/main" id="{1781E405-3B70-D17A-3D07-A9984B2C83ED}"/>
                    </a:ext>
                  </a:extLst>
                </p:cNvPr>
                <p:cNvSpPr txBox="1">
                  <a:spLocks noRot="1" noChangeAspect="1" noMove="1" noResize="1" noEditPoints="1" noAdjustHandles="1" noChangeArrowheads="1" noChangeShapeType="1" noTextEdit="1"/>
                </p:cNvSpPr>
                <p:nvPr/>
              </p:nvSpPr>
              <p:spPr>
                <a:xfrm>
                  <a:off x="2453715" y="4748981"/>
                  <a:ext cx="163122" cy="246221"/>
                </a:xfrm>
                <a:prstGeom prst="rect">
                  <a:avLst/>
                </a:prstGeom>
                <a:blipFill>
                  <a:blip r:embed="rId8"/>
                  <a:stretch>
                    <a:fillRect l="-40000" r="-32000" b="-16216"/>
                  </a:stretch>
                </a:blipFill>
              </p:spPr>
              <p:txBody>
                <a:bodyPr/>
                <a:lstStyle/>
                <a:p>
                  <a:r>
                    <a:rPr lang="en-US">
                      <a:noFill/>
                    </a:rPr>
                    <a:t> </a:t>
                  </a:r>
                </a:p>
              </p:txBody>
            </p:sp>
          </mc:Fallback>
        </mc:AlternateContent>
        <p:sp>
          <p:nvSpPr>
            <p:cNvPr id="102" name="TextBox 101">
              <a:extLst>
                <a:ext uri="{FF2B5EF4-FFF2-40B4-BE49-F238E27FC236}">
                  <a16:creationId xmlns:a16="http://schemas.microsoft.com/office/drawing/2014/main" id="{0F675341-CE78-3459-C32E-0DAB1113A657}"/>
                </a:ext>
              </a:extLst>
            </p:cNvPr>
            <p:cNvSpPr txBox="1"/>
            <p:nvPr/>
          </p:nvSpPr>
          <p:spPr>
            <a:xfrm rot="16200000">
              <a:off x="-838408" y="2940771"/>
              <a:ext cx="2197461" cy="338554"/>
            </a:xfrm>
            <a:prstGeom prst="rect">
              <a:avLst/>
            </a:prstGeom>
            <a:noFill/>
          </p:spPr>
          <p:txBody>
            <a:bodyPr wrap="none" rtlCol="0">
              <a:spAutoFit/>
            </a:bodyPr>
            <a:lstStyle/>
            <a:p>
              <a:r>
                <a:rPr lang="en-US" sz="1600" dirty="0"/>
                <a:t>Negative log-likelihood</a:t>
              </a:r>
            </a:p>
          </p:txBody>
        </p:sp>
      </p:grpSp>
    </p:spTree>
    <p:extLst>
      <p:ext uri="{BB962C8B-B14F-4D97-AF65-F5344CB8AC3E}">
        <p14:creationId xmlns:p14="http://schemas.microsoft.com/office/powerpoint/2010/main" val="3061333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B815625-750F-D0DE-1320-6F6AAC501A9F}"/>
                  </a:ext>
                </a:extLst>
              </p:cNvPr>
              <p:cNvSpPr>
                <a:spLocks noGrp="1"/>
              </p:cNvSpPr>
              <p:nvPr>
                <p:ph type="body" sz="quarter" idx="10"/>
              </p:nvPr>
            </p:nvSpPr>
            <p:spPr/>
            <p:txBody>
              <a:bodyPr/>
              <a:lstStyle/>
              <a:p>
                <a:r>
                  <a:rPr lang="en-US" dirty="0"/>
                  <a:t>No. of samples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min. </a:t>
                </a:r>
                <a14:m>
                  <m:oMath xmlns:m="http://schemas.openxmlformats.org/officeDocument/2006/math">
                    <m:r>
                      <a:rPr lang="en-US" b="0" i="1" smtClean="0">
                        <a:latin typeface="Cambria Math" panose="02040503050406030204" pitchFamily="18" charset="0"/>
                      </a:rPr>
                      <m:t>𝜃</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endParaRPr lang="en-US" dirty="0"/>
              </a:p>
              <a:p>
                <a:r>
                  <a:rPr lang="en-US" dirty="0"/>
                  <a:t>the distance between samples decreases as the number of samples increases</a:t>
                </a:r>
              </a:p>
              <a:p>
                <a:pPr lvl="1"/>
                <a:r>
                  <a:rPr lang="en-US" dirty="0"/>
                  <a:t>when </a:t>
                </a:r>
                <a14:m>
                  <m:oMath xmlns:m="http://schemas.openxmlformats.org/officeDocument/2006/math">
                    <m:r>
                      <a:rPr lang="en-US" i="1">
                        <a:latin typeface="Cambria Math" panose="02040503050406030204" pitchFamily="18" charset="0"/>
                      </a:rPr>
                      <m:t>7≤</m:t>
                    </m:r>
                    <m:r>
                      <a:rPr lang="en-US" i="1">
                        <a:latin typeface="Cambria Math" panose="02040503050406030204" pitchFamily="18" charset="0"/>
                      </a:rPr>
                      <m:t>𝑛</m:t>
                    </m:r>
                    <m:r>
                      <a:rPr lang="en-US" i="1">
                        <a:latin typeface="Cambria Math" panose="02040503050406030204" pitchFamily="18" charset="0"/>
                      </a:rPr>
                      <m:t>≤12</m:t>
                    </m:r>
                  </m:oMath>
                </a14:m>
                <a:r>
                  <a:rPr lang="en-US" dirty="0"/>
                  <a:t>, this relationship can be written as </a:t>
                </a:r>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rPr>
                      <m:t>≈3.2</m:t>
                    </m:r>
                    <m:r>
                      <a:rPr lang="en-US" i="1">
                        <a:latin typeface="Cambria Math" panose="02040503050406030204" pitchFamily="18" charset="0"/>
                      </a:rPr>
                      <m:t>𝑑</m:t>
                    </m:r>
                  </m:oMath>
                </a14:m>
                <a:r>
                  <a:rPr lang="en-US" dirty="0"/>
                  <a:t>, </a:t>
                </a:r>
              </a:p>
            </p:txBody>
          </p:sp>
        </mc:Choice>
        <mc:Fallback xmlns="">
          <p:sp>
            <p:nvSpPr>
              <p:cNvPr id="2" name="Text Placeholder 1">
                <a:extLst>
                  <a:ext uri="{FF2B5EF4-FFF2-40B4-BE49-F238E27FC236}">
                    <a16:creationId xmlns:a16="http://schemas.microsoft.com/office/drawing/2014/main" id="{0B815625-750F-D0DE-1320-6F6AAC501A9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29294F6-BA41-9C4B-8C5F-8D734840CB37}"/>
              </a:ext>
            </a:extLst>
          </p:cNvPr>
          <p:cNvSpPr>
            <a:spLocks noGrp="1"/>
          </p:cNvSpPr>
          <p:nvPr>
            <p:ph type="title"/>
          </p:nvPr>
        </p:nvSpPr>
        <p:spPr/>
        <p:txBody>
          <a:bodyPr>
            <a:normAutofit fontScale="90000"/>
          </a:bodyPr>
          <a:lstStyle/>
          <a:p>
            <a:r>
              <a:rPr lang="en-US" dirty="0"/>
              <a:t>Issues Related to the Number of Samples</a:t>
            </a:r>
          </a:p>
        </p:txBody>
      </p:sp>
      <p:grpSp>
        <p:nvGrpSpPr>
          <p:cNvPr id="120" name="Group 119">
            <a:extLst>
              <a:ext uri="{FF2B5EF4-FFF2-40B4-BE49-F238E27FC236}">
                <a16:creationId xmlns:a16="http://schemas.microsoft.com/office/drawing/2014/main" id="{0912A63B-CE29-3F1C-00C6-70E14E3955E3}"/>
              </a:ext>
            </a:extLst>
          </p:cNvPr>
          <p:cNvGrpSpPr/>
          <p:nvPr/>
        </p:nvGrpSpPr>
        <p:grpSpPr>
          <a:xfrm>
            <a:off x="704007" y="3341711"/>
            <a:ext cx="7881643" cy="3164285"/>
            <a:chOff x="10627" y="1277940"/>
            <a:chExt cx="8992089" cy="3610101"/>
          </a:xfrm>
        </p:grpSpPr>
        <p:grpSp>
          <p:nvGrpSpPr>
            <p:cNvPr id="4" name="Group 3">
              <a:extLst>
                <a:ext uri="{FF2B5EF4-FFF2-40B4-BE49-F238E27FC236}">
                  <a16:creationId xmlns:a16="http://schemas.microsoft.com/office/drawing/2014/main" id="{BD13D7EC-69C1-FAB2-0AC4-91D4C370441C}"/>
                </a:ext>
              </a:extLst>
            </p:cNvPr>
            <p:cNvGrpSpPr>
              <a:grpSpLocks noChangeAspect="1"/>
            </p:cNvGrpSpPr>
            <p:nvPr/>
          </p:nvGrpSpPr>
          <p:grpSpPr bwMode="auto">
            <a:xfrm>
              <a:off x="4926014" y="1393825"/>
              <a:ext cx="4076702" cy="3157538"/>
              <a:chOff x="3103" y="878"/>
              <a:chExt cx="2568" cy="1989"/>
            </a:xfrm>
          </p:grpSpPr>
          <p:sp>
            <p:nvSpPr>
              <p:cNvPr id="5" name="Rectangle 5">
                <a:extLst>
                  <a:ext uri="{FF2B5EF4-FFF2-40B4-BE49-F238E27FC236}">
                    <a16:creationId xmlns:a16="http://schemas.microsoft.com/office/drawing/2014/main" id="{9CC5E7DE-1BF2-B28F-01E5-337261C901CC}"/>
                  </a:ext>
                </a:extLst>
              </p:cNvPr>
              <p:cNvSpPr>
                <a:spLocks noChangeArrowheads="1"/>
              </p:cNvSpPr>
              <p:nvPr/>
            </p:nvSpPr>
            <p:spPr bwMode="auto">
              <a:xfrm>
                <a:off x="3282" y="878"/>
                <a:ext cx="2348" cy="185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3200"/>
              </a:p>
            </p:txBody>
          </p:sp>
          <p:sp>
            <p:nvSpPr>
              <p:cNvPr id="6" name="Line 6">
                <a:extLst>
                  <a:ext uri="{FF2B5EF4-FFF2-40B4-BE49-F238E27FC236}">
                    <a16:creationId xmlns:a16="http://schemas.microsoft.com/office/drawing/2014/main" id="{8C64E829-6406-76A5-EC0A-AAF550460A6E}"/>
                  </a:ext>
                </a:extLst>
              </p:cNvPr>
              <p:cNvSpPr>
                <a:spLocks noChangeShapeType="1"/>
              </p:cNvSpPr>
              <p:nvPr/>
            </p:nvSpPr>
            <p:spPr bwMode="auto">
              <a:xfrm>
                <a:off x="3282" y="2735"/>
                <a:ext cx="234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 name="Line 7">
                <a:extLst>
                  <a:ext uri="{FF2B5EF4-FFF2-40B4-BE49-F238E27FC236}">
                    <a16:creationId xmlns:a16="http://schemas.microsoft.com/office/drawing/2014/main" id="{6A1422F2-8031-BE91-C08E-877AEA63AD5B}"/>
                  </a:ext>
                </a:extLst>
              </p:cNvPr>
              <p:cNvSpPr>
                <a:spLocks noChangeShapeType="1"/>
              </p:cNvSpPr>
              <p:nvPr/>
            </p:nvSpPr>
            <p:spPr bwMode="auto">
              <a:xfrm>
                <a:off x="3282" y="878"/>
                <a:ext cx="234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 name="Line 8">
                <a:extLst>
                  <a:ext uri="{FF2B5EF4-FFF2-40B4-BE49-F238E27FC236}">
                    <a16:creationId xmlns:a16="http://schemas.microsoft.com/office/drawing/2014/main" id="{684CE907-8547-6940-14FB-623B16906613}"/>
                  </a:ext>
                </a:extLst>
              </p:cNvPr>
              <p:cNvSpPr>
                <a:spLocks noChangeShapeType="1"/>
              </p:cNvSpPr>
              <p:nvPr/>
            </p:nvSpPr>
            <p:spPr bwMode="auto">
              <a:xfrm flipV="1">
                <a:off x="3282"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 name="Line 9">
                <a:extLst>
                  <a:ext uri="{FF2B5EF4-FFF2-40B4-BE49-F238E27FC236}">
                    <a16:creationId xmlns:a16="http://schemas.microsoft.com/office/drawing/2014/main" id="{33657BED-746E-6709-828D-7023B0C06498}"/>
                  </a:ext>
                </a:extLst>
              </p:cNvPr>
              <p:cNvSpPr>
                <a:spLocks noChangeShapeType="1"/>
              </p:cNvSpPr>
              <p:nvPr/>
            </p:nvSpPr>
            <p:spPr bwMode="auto">
              <a:xfrm flipV="1">
                <a:off x="3575"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 name="Line 10">
                <a:extLst>
                  <a:ext uri="{FF2B5EF4-FFF2-40B4-BE49-F238E27FC236}">
                    <a16:creationId xmlns:a16="http://schemas.microsoft.com/office/drawing/2014/main" id="{1BF547CC-DC1B-3D58-247E-548D3BD65480}"/>
                  </a:ext>
                </a:extLst>
              </p:cNvPr>
              <p:cNvSpPr>
                <a:spLocks noChangeShapeType="1"/>
              </p:cNvSpPr>
              <p:nvPr/>
            </p:nvSpPr>
            <p:spPr bwMode="auto">
              <a:xfrm flipV="1">
                <a:off x="3869"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 name="Line 11">
                <a:extLst>
                  <a:ext uri="{FF2B5EF4-FFF2-40B4-BE49-F238E27FC236}">
                    <a16:creationId xmlns:a16="http://schemas.microsoft.com/office/drawing/2014/main" id="{46FD2F9E-FC65-6E7A-D97A-1AB3A90A668E}"/>
                  </a:ext>
                </a:extLst>
              </p:cNvPr>
              <p:cNvSpPr>
                <a:spLocks noChangeShapeType="1"/>
              </p:cNvSpPr>
              <p:nvPr/>
            </p:nvSpPr>
            <p:spPr bwMode="auto">
              <a:xfrm flipV="1">
                <a:off x="4162"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 name="Line 12">
                <a:extLst>
                  <a:ext uri="{FF2B5EF4-FFF2-40B4-BE49-F238E27FC236}">
                    <a16:creationId xmlns:a16="http://schemas.microsoft.com/office/drawing/2014/main" id="{697A43CF-8596-C769-878B-2AD705B1CF2E}"/>
                  </a:ext>
                </a:extLst>
              </p:cNvPr>
              <p:cNvSpPr>
                <a:spLocks noChangeShapeType="1"/>
              </p:cNvSpPr>
              <p:nvPr/>
            </p:nvSpPr>
            <p:spPr bwMode="auto">
              <a:xfrm flipV="1">
                <a:off x="4456"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 name="Line 13">
                <a:extLst>
                  <a:ext uri="{FF2B5EF4-FFF2-40B4-BE49-F238E27FC236}">
                    <a16:creationId xmlns:a16="http://schemas.microsoft.com/office/drawing/2014/main" id="{E2ECA3C6-C975-6D36-3D24-940024F112B0}"/>
                  </a:ext>
                </a:extLst>
              </p:cNvPr>
              <p:cNvSpPr>
                <a:spLocks noChangeShapeType="1"/>
              </p:cNvSpPr>
              <p:nvPr/>
            </p:nvSpPr>
            <p:spPr bwMode="auto">
              <a:xfrm flipV="1">
                <a:off x="4749"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 name="Line 14">
                <a:extLst>
                  <a:ext uri="{FF2B5EF4-FFF2-40B4-BE49-F238E27FC236}">
                    <a16:creationId xmlns:a16="http://schemas.microsoft.com/office/drawing/2014/main" id="{90F6C841-6A3D-F895-5863-B2EA280C421C}"/>
                  </a:ext>
                </a:extLst>
              </p:cNvPr>
              <p:cNvSpPr>
                <a:spLocks noChangeShapeType="1"/>
              </p:cNvSpPr>
              <p:nvPr/>
            </p:nvSpPr>
            <p:spPr bwMode="auto">
              <a:xfrm flipV="1">
                <a:off x="5043"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 name="Line 15">
                <a:extLst>
                  <a:ext uri="{FF2B5EF4-FFF2-40B4-BE49-F238E27FC236}">
                    <a16:creationId xmlns:a16="http://schemas.microsoft.com/office/drawing/2014/main" id="{DAA18033-F54A-8C97-1EE5-775625E4F686}"/>
                  </a:ext>
                </a:extLst>
              </p:cNvPr>
              <p:cNvSpPr>
                <a:spLocks noChangeShapeType="1"/>
              </p:cNvSpPr>
              <p:nvPr/>
            </p:nvSpPr>
            <p:spPr bwMode="auto">
              <a:xfrm flipV="1">
                <a:off x="5336"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 name="Line 16">
                <a:extLst>
                  <a:ext uri="{FF2B5EF4-FFF2-40B4-BE49-F238E27FC236}">
                    <a16:creationId xmlns:a16="http://schemas.microsoft.com/office/drawing/2014/main" id="{C26077FB-B37A-9251-339D-9ECA20015917}"/>
                  </a:ext>
                </a:extLst>
              </p:cNvPr>
              <p:cNvSpPr>
                <a:spLocks noChangeShapeType="1"/>
              </p:cNvSpPr>
              <p:nvPr/>
            </p:nvSpPr>
            <p:spPr bwMode="auto">
              <a:xfrm flipV="1">
                <a:off x="5630"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 name="Line 17">
                <a:extLst>
                  <a:ext uri="{FF2B5EF4-FFF2-40B4-BE49-F238E27FC236}">
                    <a16:creationId xmlns:a16="http://schemas.microsoft.com/office/drawing/2014/main" id="{137D2B1A-49B5-18E5-4F52-F603CA8617C0}"/>
                  </a:ext>
                </a:extLst>
              </p:cNvPr>
              <p:cNvSpPr>
                <a:spLocks noChangeShapeType="1"/>
              </p:cNvSpPr>
              <p:nvPr/>
            </p:nvSpPr>
            <p:spPr bwMode="auto">
              <a:xfrm>
                <a:off x="3282" y="87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8" name="Line 18">
                <a:extLst>
                  <a:ext uri="{FF2B5EF4-FFF2-40B4-BE49-F238E27FC236}">
                    <a16:creationId xmlns:a16="http://schemas.microsoft.com/office/drawing/2014/main" id="{77CB3F6B-CEAE-9A23-2DA0-AD80BAB67E6A}"/>
                  </a:ext>
                </a:extLst>
              </p:cNvPr>
              <p:cNvSpPr>
                <a:spLocks noChangeShapeType="1"/>
              </p:cNvSpPr>
              <p:nvPr/>
            </p:nvSpPr>
            <p:spPr bwMode="auto">
              <a:xfrm>
                <a:off x="3575" y="87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9" name="Line 19">
                <a:extLst>
                  <a:ext uri="{FF2B5EF4-FFF2-40B4-BE49-F238E27FC236}">
                    <a16:creationId xmlns:a16="http://schemas.microsoft.com/office/drawing/2014/main" id="{AB6F99EF-CC68-703F-A981-DF3B98BBA4B3}"/>
                  </a:ext>
                </a:extLst>
              </p:cNvPr>
              <p:cNvSpPr>
                <a:spLocks noChangeShapeType="1"/>
              </p:cNvSpPr>
              <p:nvPr/>
            </p:nvSpPr>
            <p:spPr bwMode="auto">
              <a:xfrm>
                <a:off x="3869" y="87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 name="Line 20">
                <a:extLst>
                  <a:ext uri="{FF2B5EF4-FFF2-40B4-BE49-F238E27FC236}">
                    <a16:creationId xmlns:a16="http://schemas.microsoft.com/office/drawing/2014/main" id="{603199C7-196E-A045-6C29-8B68D108B364}"/>
                  </a:ext>
                </a:extLst>
              </p:cNvPr>
              <p:cNvSpPr>
                <a:spLocks noChangeShapeType="1"/>
              </p:cNvSpPr>
              <p:nvPr/>
            </p:nvSpPr>
            <p:spPr bwMode="auto">
              <a:xfrm>
                <a:off x="4162" y="87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 name="Line 21">
                <a:extLst>
                  <a:ext uri="{FF2B5EF4-FFF2-40B4-BE49-F238E27FC236}">
                    <a16:creationId xmlns:a16="http://schemas.microsoft.com/office/drawing/2014/main" id="{533BE05E-AD1F-F02A-0CC1-A8CA7BD8BBA1}"/>
                  </a:ext>
                </a:extLst>
              </p:cNvPr>
              <p:cNvSpPr>
                <a:spLocks noChangeShapeType="1"/>
              </p:cNvSpPr>
              <p:nvPr/>
            </p:nvSpPr>
            <p:spPr bwMode="auto">
              <a:xfrm>
                <a:off x="4456" y="87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 name="Line 22">
                <a:extLst>
                  <a:ext uri="{FF2B5EF4-FFF2-40B4-BE49-F238E27FC236}">
                    <a16:creationId xmlns:a16="http://schemas.microsoft.com/office/drawing/2014/main" id="{A3FFEEB1-B2A4-1B37-6A33-3411F8CA3FD1}"/>
                  </a:ext>
                </a:extLst>
              </p:cNvPr>
              <p:cNvSpPr>
                <a:spLocks noChangeShapeType="1"/>
              </p:cNvSpPr>
              <p:nvPr/>
            </p:nvSpPr>
            <p:spPr bwMode="auto">
              <a:xfrm>
                <a:off x="4749" y="87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 name="Line 23">
                <a:extLst>
                  <a:ext uri="{FF2B5EF4-FFF2-40B4-BE49-F238E27FC236}">
                    <a16:creationId xmlns:a16="http://schemas.microsoft.com/office/drawing/2014/main" id="{95D2C818-3570-7B00-5916-96DD48A5AA44}"/>
                  </a:ext>
                </a:extLst>
              </p:cNvPr>
              <p:cNvSpPr>
                <a:spLocks noChangeShapeType="1"/>
              </p:cNvSpPr>
              <p:nvPr/>
            </p:nvSpPr>
            <p:spPr bwMode="auto">
              <a:xfrm>
                <a:off x="5043" y="87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 name="Line 24">
                <a:extLst>
                  <a:ext uri="{FF2B5EF4-FFF2-40B4-BE49-F238E27FC236}">
                    <a16:creationId xmlns:a16="http://schemas.microsoft.com/office/drawing/2014/main" id="{7CEF5226-099D-D0D7-38B9-CE8804B46F3B}"/>
                  </a:ext>
                </a:extLst>
              </p:cNvPr>
              <p:cNvSpPr>
                <a:spLocks noChangeShapeType="1"/>
              </p:cNvSpPr>
              <p:nvPr/>
            </p:nvSpPr>
            <p:spPr bwMode="auto">
              <a:xfrm>
                <a:off x="5336" y="87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5" name="Line 25">
                <a:extLst>
                  <a:ext uri="{FF2B5EF4-FFF2-40B4-BE49-F238E27FC236}">
                    <a16:creationId xmlns:a16="http://schemas.microsoft.com/office/drawing/2014/main" id="{BDE0E793-BF97-F410-CDEA-2917C99CA02A}"/>
                  </a:ext>
                </a:extLst>
              </p:cNvPr>
              <p:cNvSpPr>
                <a:spLocks noChangeShapeType="1"/>
              </p:cNvSpPr>
              <p:nvPr/>
            </p:nvSpPr>
            <p:spPr bwMode="auto">
              <a:xfrm>
                <a:off x="5630" y="878"/>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 name="Rectangle 26">
                <a:extLst>
                  <a:ext uri="{FF2B5EF4-FFF2-40B4-BE49-F238E27FC236}">
                    <a16:creationId xmlns:a16="http://schemas.microsoft.com/office/drawing/2014/main" id="{B5DD9E1B-C887-9E94-6521-29F43892CD5C}"/>
                  </a:ext>
                </a:extLst>
              </p:cNvPr>
              <p:cNvSpPr>
                <a:spLocks noChangeArrowheads="1"/>
              </p:cNvSpPr>
              <p:nvPr/>
            </p:nvSpPr>
            <p:spPr bwMode="auto">
              <a:xfrm>
                <a:off x="3232" y="275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6</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27" name="Rectangle 27">
                <a:extLst>
                  <a:ext uri="{FF2B5EF4-FFF2-40B4-BE49-F238E27FC236}">
                    <a16:creationId xmlns:a16="http://schemas.microsoft.com/office/drawing/2014/main" id="{7DD95D37-DEC8-E748-71F2-36B319640B37}"/>
                  </a:ext>
                </a:extLst>
              </p:cNvPr>
              <p:cNvSpPr>
                <a:spLocks noChangeArrowheads="1"/>
              </p:cNvSpPr>
              <p:nvPr/>
            </p:nvSpPr>
            <p:spPr bwMode="auto">
              <a:xfrm>
                <a:off x="3524" y="275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8" name="Rectangle 28">
                <a:extLst>
                  <a:ext uri="{FF2B5EF4-FFF2-40B4-BE49-F238E27FC236}">
                    <a16:creationId xmlns:a16="http://schemas.microsoft.com/office/drawing/2014/main" id="{737EB83B-CAEF-7FE7-4764-3D2551A7BA76}"/>
                  </a:ext>
                </a:extLst>
              </p:cNvPr>
              <p:cNvSpPr>
                <a:spLocks noChangeArrowheads="1"/>
              </p:cNvSpPr>
              <p:nvPr/>
            </p:nvSpPr>
            <p:spPr bwMode="auto">
              <a:xfrm>
                <a:off x="3822" y="275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9" name="Rectangle 29">
                <a:extLst>
                  <a:ext uri="{FF2B5EF4-FFF2-40B4-BE49-F238E27FC236}">
                    <a16:creationId xmlns:a16="http://schemas.microsoft.com/office/drawing/2014/main" id="{132F4D5B-618A-890D-49B9-26CFEB0F2AC0}"/>
                  </a:ext>
                </a:extLst>
              </p:cNvPr>
              <p:cNvSpPr>
                <a:spLocks noChangeArrowheads="1"/>
              </p:cNvSpPr>
              <p:nvPr/>
            </p:nvSpPr>
            <p:spPr bwMode="auto">
              <a:xfrm>
                <a:off x="4114" y="275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9</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0" name="Rectangle 30">
                <a:extLst>
                  <a:ext uri="{FF2B5EF4-FFF2-40B4-BE49-F238E27FC236}">
                    <a16:creationId xmlns:a16="http://schemas.microsoft.com/office/drawing/2014/main" id="{26999A4F-BD8C-A507-DF42-B11C58BB0CF2}"/>
                  </a:ext>
                </a:extLst>
              </p:cNvPr>
              <p:cNvSpPr>
                <a:spLocks noChangeArrowheads="1"/>
              </p:cNvSpPr>
              <p:nvPr/>
            </p:nvSpPr>
            <p:spPr bwMode="auto">
              <a:xfrm>
                <a:off x="4390" y="275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1" name="Rectangle 31">
                <a:extLst>
                  <a:ext uri="{FF2B5EF4-FFF2-40B4-BE49-F238E27FC236}">
                    <a16:creationId xmlns:a16="http://schemas.microsoft.com/office/drawing/2014/main" id="{8244ACD8-F9D7-A758-F4E4-062A38B44F8F}"/>
                  </a:ext>
                </a:extLst>
              </p:cNvPr>
              <p:cNvSpPr>
                <a:spLocks noChangeArrowheads="1"/>
              </p:cNvSpPr>
              <p:nvPr/>
            </p:nvSpPr>
            <p:spPr bwMode="auto">
              <a:xfrm>
                <a:off x="4682" y="2751"/>
                <a:ext cx="1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2" name="Rectangle 32">
                <a:extLst>
                  <a:ext uri="{FF2B5EF4-FFF2-40B4-BE49-F238E27FC236}">
                    <a16:creationId xmlns:a16="http://schemas.microsoft.com/office/drawing/2014/main" id="{E3E2B460-5C79-4A9A-366B-ACD115D33917}"/>
                  </a:ext>
                </a:extLst>
              </p:cNvPr>
              <p:cNvSpPr>
                <a:spLocks noChangeArrowheads="1"/>
              </p:cNvSpPr>
              <p:nvPr/>
            </p:nvSpPr>
            <p:spPr bwMode="auto">
              <a:xfrm>
                <a:off x="4980" y="275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3" name="Rectangle 33">
                <a:extLst>
                  <a:ext uri="{FF2B5EF4-FFF2-40B4-BE49-F238E27FC236}">
                    <a16:creationId xmlns:a16="http://schemas.microsoft.com/office/drawing/2014/main" id="{F58D6465-0897-174F-53B4-510D402D3859}"/>
                  </a:ext>
                </a:extLst>
              </p:cNvPr>
              <p:cNvSpPr>
                <a:spLocks noChangeArrowheads="1"/>
              </p:cNvSpPr>
              <p:nvPr/>
            </p:nvSpPr>
            <p:spPr bwMode="auto">
              <a:xfrm>
                <a:off x="5272" y="275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13</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4" name="Rectangle 34">
                <a:extLst>
                  <a:ext uri="{FF2B5EF4-FFF2-40B4-BE49-F238E27FC236}">
                    <a16:creationId xmlns:a16="http://schemas.microsoft.com/office/drawing/2014/main" id="{300FA0FF-3548-F2A6-D7C3-07D97A85F51D}"/>
                  </a:ext>
                </a:extLst>
              </p:cNvPr>
              <p:cNvSpPr>
                <a:spLocks noChangeArrowheads="1"/>
              </p:cNvSpPr>
              <p:nvPr/>
            </p:nvSpPr>
            <p:spPr bwMode="auto">
              <a:xfrm>
                <a:off x="5564" y="275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5" name="Line 35">
                <a:extLst>
                  <a:ext uri="{FF2B5EF4-FFF2-40B4-BE49-F238E27FC236}">
                    <a16:creationId xmlns:a16="http://schemas.microsoft.com/office/drawing/2014/main" id="{D59E35FC-C473-A892-9486-4968482EDA8C}"/>
                  </a:ext>
                </a:extLst>
              </p:cNvPr>
              <p:cNvSpPr>
                <a:spLocks noChangeShapeType="1"/>
              </p:cNvSpPr>
              <p:nvPr/>
            </p:nvSpPr>
            <p:spPr bwMode="auto">
              <a:xfrm flipV="1">
                <a:off x="3282" y="878"/>
                <a:ext cx="0" cy="185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6" name="Line 36">
                <a:extLst>
                  <a:ext uri="{FF2B5EF4-FFF2-40B4-BE49-F238E27FC236}">
                    <a16:creationId xmlns:a16="http://schemas.microsoft.com/office/drawing/2014/main" id="{08BD2BBB-6C31-E1DB-2A21-B39AFC3F0DB5}"/>
                  </a:ext>
                </a:extLst>
              </p:cNvPr>
              <p:cNvSpPr>
                <a:spLocks noChangeShapeType="1"/>
              </p:cNvSpPr>
              <p:nvPr/>
            </p:nvSpPr>
            <p:spPr bwMode="auto">
              <a:xfrm flipV="1">
                <a:off x="5630" y="878"/>
                <a:ext cx="0" cy="185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7" name="Line 37">
                <a:extLst>
                  <a:ext uri="{FF2B5EF4-FFF2-40B4-BE49-F238E27FC236}">
                    <a16:creationId xmlns:a16="http://schemas.microsoft.com/office/drawing/2014/main" id="{17DC5472-192B-6A23-092B-4D971D344153}"/>
                  </a:ext>
                </a:extLst>
              </p:cNvPr>
              <p:cNvSpPr>
                <a:spLocks noChangeShapeType="1"/>
              </p:cNvSpPr>
              <p:nvPr/>
            </p:nvSpPr>
            <p:spPr bwMode="auto">
              <a:xfrm>
                <a:off x="3282" y="2735"/>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8" name="Line 38">
                <a:extLst>
                  <a:ext uri="{FF2B5EF4-FFF2-40B4-BE49-F238E27FC236}">
                    <a16:creationId xmlns:a16="http://schemas.microsoft.com/office/drawing/2014/main" id="{FE75DA0E-290D-34F6-9CD9-73D550480215}"/>
                  </a:ext>
                </a:extLst>
              </p:cNvPr>
              <p:cNvSpPr>
                <a:spLocks noChangeShapeType="1"/>
              </p:cNvSpPr>
              <p:nvPr/>
            </p:nvSpPr>
            <p:spPr bwMode="auto">
              <a:xfrm>
                <a:off x="3282" y="2529"/>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9" name="Line 39">
                <a:extLst>
                  <a:ext uri="{FF2B5EF4-FFF2-40B4-BE49-F238E27FC236}">
                    <a16:creationId xmlns:a16="http://schemas.microsoft.com/office/drawing/2014/main" id="{1AFDE942-7A40-DE35-CA29-C9C787C166F3}"/>
                  </a:ext>
                </a:extLst>
              </p:cNvPr>
              <p:cNvSpPr>
                <a:spLocks noChangeShapeType="1"/>
              </p:cNvSpPr>
              <p:nvPr/>
            </p:nvSpPr>
            <p:spPr bwMode="auto">
              <a:xfrm>
                <a:off x="3282" y="2322"/>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0" name="Line 40">
                <a:extLst>
                  <a:ext uri="{FF2B5EF4-FFF2-40B4-BE49-F238E27FC236}">
                    <a16:creationId xmlns:a16="http://schemas.microsoft.com/office/drawing/2014/main" id="{50FD08F0-5A1A-4DB3-DE15-1C17A0AA5090}"/>
                  </a:ext>
                </a:extLst>
              </p:cNvPr>
              <p:cNvSpPr>
                <a:spLocks noChangeShapeType="1"/>
              </p:cNvSpPr>
              <p:nvPr/>
            </p:nvSpPr>
            <p:spPr bwMode="auto">
              <a:xfrm>
                <a:off x="3282" y="2116"/>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1" name="Line 41">
                <a:extLst>
                  <a:ext uri="{FF2B5EF4-FFF2-40B4-BE49-F238E27FC236}">
                    <a16:creationId xmlns:a16="http://schemas.microsoft.com/office/drawing/2014/main" id="{40BD1851-EFA2-0F37-E6B2-3B84983EE708}"/>
                  </a:ext>
                </a:extLst>
              </p:cNvPr>
              <p:cNvSpPr>
                <a:spLocks noChangeShapeType="1"/>
              </p:cNvSpPr>
              <p:nvPr/>
            </p:nvSpPr>
            <p:spPr bwMode="auto">
              <a:xfrm>
                <a:off x="3282" y="1909"/>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2" name="Line 42">
                <a:extLst>
                  <a:ext uri="{FF2B5EF4-FFF2-40B4-BE49-F238E27FC236}">
                    <a16:creationId xmlns:a16="http://schemas.microsoft.com/office/drawing/2014/main" id="{9CEAC1D5-CC01-041D-8AD8-ABD8BEBC6C18}"/>
                  </a:ext>
                </a:extLst>
              </p:cNvPr>
              <p:cNvSpPr>
                <a:spLocks noChangeShapeType="1"/>
              </p:cNvSpPr>
              <p:nvPr/>
            </p:nvSpPr>
            <p:spPr bwMode="auto">
              <a:xfrm>
                <a:off x="3282" y="1703"/>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3" name="Line 43">
                <a:extLst>
                  <a:ext uri="{FF2B5EF4-FFF2-40B4-BE49-F238E27FC236}">
                    <a16:creationId xmlns:a16="http://schemas.microsoft.com/office/drawing/2014/main" id="{052AA0DB-AD4E-C335-7F13-14693F0B9F27}"/>
                  </a:ext>
                </a:extLst>
              </p:cNvPr>
              <p:cNvSpPr>
                <a:spLocks noChangeShapeType="1"/>
              </p:cNvSpPr>
              <p:nvPr/>
            </p:nvSpPr>
            <p:spPr bwMode="auto">
              <a:xfrm>
                <a:off x="3282" y="1497"/>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4" name="Line 44">
                <a:extLst>
                  <a:ext uri="{FF2B5EF4-FFF2-40B4-BE49-F238E27FC236}">
                    <a16:creationId xmlns:a16="http://schemas.microsoft.com/office/drawing/2014/main" id="{5EE83725-E5F1-F4AD-9303-9D6D2AFEADBE}"/>
                  </a:ext>
                </a:extLst>
              </p:cNvPr>
              <p:cNvSpPr>
                <a:spLocks noChangeShapeType="1"/>
              </p:cNvSpPr>
              <p:nvPr/>
            </p:nvSpPr>
            <p:spPr bwMode="auto">
              <a:xfrm>
                <a:off x="3282" y="1291"/>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5" name="Line 45">
                <a:extLst>
                  <a:ext uri="{FF2B5EF4-FFF2-40B4-BE49-F238E27FC236}">
                    <a16:creationId xmlns:a16="http://schemas.microsoft.com/office/drawing/2014/main" id="{18289DF8-0AD5-7D40-748D-75E544CEDE4A}"/>
                  </a:ext>
                </a:extLst>
              </p:cNvPr>
              <p:cNvSpPr>
                <a:spLocks noChangeShapeType="1"/>
              </p:cNvSpPr>
              <p:nvPr/>
            </p:nvSpPr>
            <p:spPr bwMode="auto">
              <a:xfrm>
                <a:off x="3282" y="1084"/>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6" name="Line 46">
                <a:extLst>
                  <a:ext uri="{FF2B5EF4-FFF2-40B4-BE49-F238E27FC236}">
                    <a16:creationId xmlns:a16="http://schemas.microsoft.com/office/drawing/2014/main" id="{39A851CF-2B48-2687-B591-5A93283E7994}"/>
                  </a:ext>
                </a:extLst>
              </p:cNvPr>
              <p:cNvSpPr>
                <a:spLocks noChangeShapeType="1"/>
              </p:cNvSpPr>
              <p:nvPr/>
            </p:nvSpPr>
            <p:spPr bwMode="auto">
              <a:xfrm>
                <a:off x="3282" y="878"/>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7" name="Line 47">
                <a:extLst>
                  <a:ext uri="{FF2B5EF4-FFF2-40B4-BE49-F238E27FC236}">
                    <a16:creationId xmlns:a16="http://schemas.microsoft.com/office/drawing/2014/main" id="{05B8A000-0D62-BF24-5057-DE0C3B9B8F25}"/>
                  </a:ext>
                </a:extLst>
              </p:cNvPr>
              <p:cNvSpPr>
                <a:spLocks noChangeShapeType="1"/>
              </p:cNvSpPr>
              <p:nvPr/>
            </p:nvSpPr>
            <p:spPr bwMode="auto">
              <a:xfrm flipH="1">
                <a:off x="5607" y="2735"/>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8" name="Line 48">
                <a:extLst>
                  <a:ext uri="{FF2B5EF4-FFF2-40B4-BE49-F238E27FC236}">
                    <a16:creationId xmlns:a16="http://schemas.microsoft.com/office/drawing/2014/main" id="{0C577B11-C50D-A23F-6A69-2F3CABC8F16B}"/>
                  </a:ext>
                </a:extLst>
              </p:cNvPr>
              <p:cNvSpPr>
                <a:spLocks noChangeShapeType="1"/>
              </p:cNvSpPr>
              <p:nvPr/>
            </p:nvSpPr>
            <p:spPr bwMode="auto">
              <a:xfrm flipH="1">
                <a:off x="5607" y="2529"/>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9" name="Line 49">
                <a:extLst>
                  <a:ext uri="{FF2B5EF4-FFF2-40B4-BE49-F238E27FC236}">
                    <a16:creationId xmlns:a16="http://schemas.microsoft.com/office/drawing/2014/main" id="{827B5416-D282-9D3A-AC15-68929CBA12C7}"/>
                  </a:ext>
                </a:extLst>
              </p:cNvPr>
              <p:cNvSpPr>
                <a:spLocks noChangeShapeType="1"/>
              </p:cNvSpPr>
              <p:nvPr/>
            </p:nvSpPr>
            <p:spPr bwMode="auto">
              <a:xfrm flipH="1">
                <a:off x="5607" y="232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0" name="Line 50">
                <a:extLst>
                  <a:ext uri="{FF2B5EF4-FFF2-40B4-BE49-F238E27FC236}">
                    <a16:creationId xmlns:a16="http://schemas.microsoft.com/office/drawing/2014/main" id="{3A4F733D-9AA0-3429-2FEA-27284DCAB130}"/>
                  </a:ext>
                </a:extLst>
              </p:cNvPr>
              <p:cNvSpPr>
                <a:spLocks noChangeShapeType="1"/>
              </p:cNvSpPr>
              <p:nvPr/>
            </p:nvSpPr>
            <p:spPr bwMode="auto">
              <a:xfrm flipH="1">
                <a:off x="5607" y="2116"/>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1" name="Line 51">
                <a:extLst>
                  <a:ext uri="{FF2B5EF4-FFF2-40B4-BE49-F238E27FC236}">
                    <a16:creationId xmlns:a16="http://schemas.microsoft.com/office/drawing/2014/main" id="{74E7D3D7-30EA-6C05-FFF3-D027373D5E5C}"/>
                  </a:ext>
                </a:extLst>
              </p:cNvPr>
              <p:cNvSpPr>
                <a:spLocks noChangeShapeType="1"/>
              </p:cNvSpPr>
              <p:nvPr/>
            </p:nvSpPr>
            <p:spPr bwMode="auto">
              <a:xfrm flipH="1">
                <a:off x="5607" y="1909"/>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2" name="Line 52">
                <a:extLst>
                  <a:ext uri="{FF2B5EF4-FFF2-40B4-BE49-F238E27FC236}">
                    <a16:creationId xmlns:a16="http://schemas.microsoft.com/office/drawing/2014/main" id="{A815F8BF-2BE4-2C70-D543-FBC9C03A3A8D}"/>
                  </a:ext>
                </a:extLst>
              </p:cNvPr>
              <p:cNvSpPr>
                <a:spLocks noChangeShapeType="1"/>
              </p:cNvSpPr>
              <p:nvPr/>
            </p:nvSpPr>
            <p:spPr bwMode="auto">
              <a:xfrm flipH="1">
                <a:off x="5607" y="170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3" name="Line 53">
                <a:extLst>
                  <a:ext uri="{FF2B5EF4-FFF2-40B4-BE49-F238E27FC236}">
                    <a16:creationId xmlns:a16="http://schemas.microsoft.com/office/drawing/2014/main" id="{2C6F0A7C-4814-AEBC-A312-F531F39F02DC}"/>
                  </a:ext>
                </a:extLst>
              </p:cNvPr>
              <p:cNvSpPr>
                <a:spLocks noChangeShapeType="1"/>
              </p:cNvSpPr>
              <p:nvPr/>
            </p:nvSpPr>
            <p:spPr bwMode="auto">
              <a:xfrm flipH="1">
                <a:off x="5607" y="1497"/>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4" name="Line 54">
                <a:extLst>
                  <a:ext uri="{FF2B5EF4-FFF2-40B4-BE49-F238E27FC236}">
                    <a16:creationId xmlns:a16="http://schemas.microsoft.com/office/drawing/2014/main" id="{DD3BEAB1-7C72-5834-4685-DB32C5363175}"/>
                  </a:ext>
                </a:extLst>
              </p:cNvPr>
              <p:cNvSpPr>
                <a:spLocks noChangeShapeType="1"/>
              </p:cNvSpPr>
              <p:nvPr/>
            </p:nvSpPr>
            <p:spPr bwMode="auto">
              <a:xfrm flipH="1">
                <a:off x="5607" y="1291"/>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5" name="Line 55">
                <a:extLst>
                  <a:ext uri="{FF2B5EF4-FFF2-40B4-BE49-F238E27FC236}">
                    <a16:creationId xmlns:a16="http://schemas.microsoft.com/office/drawing/2014/main" id="{6658E3A7-0B6B-77DF-CE63-C9425424C882}"/>
                  </a:ext>
                </a:extLst>
              </p:cNvPr>
              <p:cNvSpPr>
                <a:spLocks noChangeShapeType="1"/>
              </p:cNvSpPr>
              <p:nvPr/>
            </p:nvSpPr>
            <p:spPr bwMode="auto">
              <a:xfrm flipH="1">
                <a:off x="5607" y="1084"/>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6" name="Line 56">
                <a:extLst>
                  <a:ext uri="{FF2B5EF4-FFF2-40B4-BE49-F238E27FC236}">
                    <a16:creationId xmlns:a16="http://schemas.microsoft.com/office/drawing/2014/main" id="{C65265AC-38F4-1D99-7C94-961AFB41C5D4}"/>
                  </a:ext>
                </a:extLst>
              </p:cNvPr>
              <p:cNvSpPr>
                <a:spLocks noChangeShapeType="1"/>
              </p:cNvSpPr>
              <p:nvPr/>
            </p:nvSpPr>
            <p:spPr bwMode="auto">
              <a:xfrm flipH="1">
                <a:off x="5607" y="878"/>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7" name="Rectangle 57">
                <a:extLst>
                  <a:ext uri="{FF2B5EF4-FFF2-40B4-BE49-F238E27FC236}">
                    <a16:creationId xmlns:a16="http://schemas.microsoft.com/office/drawing/2014/main" id="{4825E68C-820A-BCCE-2FA2-B0EEE24D42BE}"/>
                  </a:ext>
                </a:extLst>
              </p:cNvPr>
              <p:cNvSpPr>
                <a:spLocks noChangeArrowheads="1"/>
              </p:cNvSpPr>
              <p:nvPr/>
            </p:nvSpPr>
            <p:spPr bwMode="auto">
              <a:xfrm>
                <a:off x="3103" y="266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0.2</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58" name="Rectangle 59">
                <a:extLst>
                  <a:ext uri="{FF2B5EF4-FFF2-40B4-BE49-F238E27FC236}">
                    <a16:creationId xmlns:a16="http://schemas.microsoft.com/office/drawing/2014/main" id="{7524F465-F397-1141-F99B-6322AD1B832E}"/>
                  </a:ext>
                </a:extLst>
              </p:cNvPr>
              <p:cNvSpPr>
                <a:spLocks noChangeArrowheads="1"/>
              </p:cNvSpPr>
              <p:nvPr/>
            </p:nvSpPr>
            <p:spPr bwMode="auto">
              <a:xfrm>
                <a:off x="3103" y="225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0.3</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59" name="Rectangle 61">
                <a:extLst>
                  <a:ext uri="{FF2B5EF4-FFF2-40B4-BE49-F238E27FC236}">
                    <a16:creationId xmlns:a16="http://schemas.microsoft.com/office/drawing/2014/main" id="{08B190E9-7D84-68B3-86CE-2D7B001DABCF}"/>
                  </a:ext>
                </a:extLst>
              </p:cNvPr>
              <p:cNvSpPr>
                <a:spLocks noChangeArrowheads="1"/>
              </p:cNvSpPr>
              <p:nvPr/>
            </p:nvSpPr>
            <p:spPr bwMode="auto">
              <a:xfrm>
                <a:off x="3103" y="1839"/>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60" name="Rectangle 63">
                <a:extLst>
                  <a:ext uri="{FF2B5EF4-FFF2-40B4-BE49-F238E27FC236}">
                    <a16:creationId xmlns:a16="http://schemas.microsoft.com/office/drawing/2014/main" id="{5D5ECD21-0B0F-27AD-7EEA-22E8FE8E3D9F}"/>
                  </a:ext>
                </a:extLst>
              </p:cNvPr>
              <p:cNvSpPr>
                <a:spLocks noChangeArrowheads="1"/>
              </p:cNvSpPr>
              <p:nvPr/>
            </p:nvSpPr>
            <p:spPr bwMode="auto">
              <a:xfrm>
                <a:off x="3103" y="142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61" name="Rectangle 65">
                <a:extLst>
                  <a:ext uri="{FF2B5EF4-FFF2-40B4-BE49-F238E27FC236}">
                    <a16:creationId xmlns:a16="http://schemas.microsoft.com/office/drawing/2014/main" id="{A0A049A9-AE69-1826-A810-B757C48FA29F}"/>
                  </a:ext>
                </a:extLst>
              </p:cNvPr>
              <p:cNvSpPr>
                <a:spLocks noChangeArrowheads="1"/>
              </p:cNvSpPr>
              <p:nvPr/>
            </p:nvSpPr>
            <p:spPr bwMode="auto">
              <a:xfrm>
                <a:off x="3103" y="1011"/>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0.6</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62" name="Freeform 67">
                <a:extLst>
                  <a:ext uri="{FF2B5EF4-FFF2-40B4-BE49-F238E27FC236}">
                    <a16:creationId xmlns:a16="http://schemas.microsoft.com/office/drawing/2014/main" id="{F54499FB-BAA9-6A05-7B30-88442DA63C8C}"/>
                  </a:ext>
                </a:extLst>
              </p:cNvPr>
              <p:cNvSpPr>
                <a:spLocks/>
              </p:cNvSpPr>
              <p:nvPr/>
            </p:nvSpPr>
            <p:spPr bwMode="auto">
              <a:xfrm>
                <a:off x="3282" y="878"/>
                <a:ext cx="2348" cy="1857"/>
              </a:xfrm>
              <a:custGeom>
                <a:avLst/>
                <a:gdLst>
                  <a:gd name="T0" fmla="*/ 0 w 2348"/>
                  <a:gd name="T1" fmla="*/ 0 h 1857"/>
                  <a:gd name="T2" fmla="*/ 293 w 2348"/>
                  <a:gd name="T3" fmla="*/ 743 h 1857"/>
                  <a:gd name="T4" fmla="*/ 587 w 2348"/>
                  <a:gd name="T5" fmla="*/ 990 h 1857"/>
                  <a:gd name="T6" fmla="*/ 880 w 2348"/>
                  <a:gd name="T7" fmla="*/ 1238 h 1857"/>
                  <a:gd name="T8" fmla="*/ 1174 w 2348"/>
                  <a:gd name="T9" fmla="*/ 1362 h 1857"/>
                  <a:gd name="T10" fmla="*/ 1467 w 2348"/>
                  <a:gd name="T11" fmla="*/ 1485 h 1857"/>
                  <a:gd name="T12" fmla="*/ 1761 w 2348"/>
                  <a:gd name="T13" fmla="*/ 1568 h 1857"/>
                  <a:gd name="T14" fmla="*/ 2054 w 2348"/>
                  <a:gd name="T15" fmla="*/ 1774 h 1857"/>
                  <a:gd name="T16" fmla="*/ 2348 w 2348"/>
                  <a:gd name="T17"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8" h="1857">
                    <a:moveTo>
                      <a:pt x="0" y="0"/>
                    </a:moveTo>
                    <a:lnTo>
                      <a:pt x="293" y="743"/>
                    </a:lnTo>
                    <a:lnTo>
                      <a:pt x="587" y="990"/>
                    </a:lnTo>
                    <a:lnTo>
                      <a:pt x="880" y="1238"/>
                    </a:lnTo>
                    <a:lnTo>
                      <a:pt x="1174" y="1362"/>
                    </a:lnTo>
                    <a:lnTo>
                      <a:pt x="1467" y="1485"/>
                    </a:lnTo>
                    <a:lnTo>
                      <a:pt x="1761" y="1568"/>
                    </a:lnTo>
                    <a:lnTo>
                      <a:pt x="2054" y="1774"/>
                    </a:lnTo>
                    <a:lnTo>
                      <a:pt x="2348" y="1857"/>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grpSp>
        <p:grpSp>
          <p:nvGrpSpPr>
            <p:cNvPr id="63" name="Group 70">
              <a:extLst>
                <a:ext uri="{FF2B5EF4-FFF2-40B4-BE49-F238E27FC236}">
                  <a16:creationId xmlns:a16="http://schemas.microsoft.com/office/drawing/2014/main" id="{5B4269E9-4F38-10AD-87FF-80AB7B8FF6F2}"/>
                </a:ext>
              </a:extLst>
            </p:cNvPr>
            <p:cNvGrpSpPr>
              <a:grpSpLocks noChangeAspect="1"/>
            </p:cNvGrpSpPr>
            <p:nvPr/>
          </p:nvGrpSpPr>
          <p:grpSpPr bwMode="auto">
            <a:xfrm>
              <a:off x="241305" y="1277940"/>
              <a:ext cx="4164019" cy="3306767"/>
              <a:chOff x="152" y="805"/>
              <a:chExt cx="2623" cy="2083"/>
            </a:xfrm>
          </p:grpSpPr>
          <p:sp>
            <p:nvSpPr>
              <p:cNvPr id="64" name="Rectangle 63">
                <a:extLst>
                  <a:ext uri="{FF2B5EF4-FFF2-40B4-BE49-F238E27FC236}">
                    <a16:creationId xmlns:a16="http://schemas.microsoft.com/office/drawing/2014/main" id="{F98C4104-E965-F335-F63C-EC86007AFE9C}"/>
                  </a:ext>
                </a:extLst>
              </p:cNvPr>
              <p:cNvSpPr>
                <a:spLocks noChangeArrowheads="1"/>
              </p:cNvSpPr>
              <p:nvPr/>
            </p:nvSpPr>
            <p:spPr bwMode="auto">
              <a:xfrm>
                <a:off x="395" y="878"/>
                <a:ext cx="2348" cy="185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3200"/>
              </a:p>
            </p:txBody>
          </p:sp>
          <p:sp>
            <p:nvSpPr>
              <p:cNvPr id="65" name="Line 72">
                <a:extLst>
                  <a:ext uri="{FF2B5EF4-FFF2-40B4-BE49-F238E27FC236}">
                    <a16:creationId xmlns:a16="http://schemas.microsoft.com/office/drawing/2014/main" id="{695BC265-5399-8F02-F054-F4F79B50D420}"/>
                  </a:ext>
                </a:extLst>
              </p:cNvPr>
              <p:cNvSpPr>
                <a:spLocks noChangeShapeType="1"/>
              </p:cNvSpPr>
              <p:nvPr/>
            </p:nvSpPr>
            <p:spPr bwMode="auto">
              <a:xfrm>
                <a:off x="395" y="2735"/>
                <a:ext cx="234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6" name="Line 73">
                <a:extLst>
                  <a:ext uri="{FF2B5EF4-FFF2-40B4-BE49-F238E27FC236}">
                    <a16:creationId xmlns:a16="http://schemas.microsoft.com/office/drawing/2014/main" id="{DBB0CC8E-31AF-4A53-1DBB-ABD7D6BE2ADF}"/>
                  </a:ext>
                </a:extLst>
              </p:cNvPr>
              <p:cNvSpPr>
                <a:spLocks noChangeShapeType="1"/>
              </p:cNvSpPr>
              <p:nvPr/>
            </p:nvSpPr>
            <p:spPr bwMode="auto">
              <a:xfrm flipV="1">
                <a:off x="395"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7" name="Line 74">
                <a:extLst>
                  <a:ext uri="{FF2B5EF4-FFF2-40B4-BE49-F238E27FC236}">
                    <a16:creationId xmlns:a16="http://schemas.microsoft.com/office/drawing/2014/main" id="{4EE802EB-BBCC-6233-169F-6947D351D6DC}"/>
                  </a:ext>
                </a:extLst>
              </p:cNvPr>
              <p:cNvSpPr>
                <a:spLocks noChangeShapeType="1"/>
              </p:cNvSpPr>
              <p:nvPr/>
            </p:nvSpPr>
            <p:spPr bwMode="auto">
              <a:xfrm flipV="1">
                <a:off x="630"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8" name="Line 75">
                <a:extLst>
                  <a:ext uri="{FF2B5EF4-FFF2-40B4-BE49-F238E27FC236}">
                    <a16:creationId xmlns:a16="http://schemas.microsoft.com/office/drawing/2014/main" id="{DEDDF4AB-18D4-EC8F-3FE0-AC070B847B43}"/>
                  </a:ext>
                </a:extLst>
              </p:cNvPr>
              <p:cNvSpPr>
                <a:spLocks noChangeShapeType="1"/>
              </p:cNvSpPr>
              <p:nvPr/>
            </p:nvSpPr>
            <p:spPr bwMode="auto">
              <a:xfrm flipV="1">
                <a:off x="865"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9" name="Line 76">
                <a:extLst>
                  <a:ext uri="{FF2B5EF4-FFF2-40B4-BE49-F238E27FC236}">
                    <a16:creationId xmlns:a16="http://schemas.microsoft.com/office/drawing/2014/main" id="{A962BB02-CC42-B400-A3F1-09992C622DA9}"/>
                  </a:ext>
                </a:extLst>
              </p:cNvPr>
              <p:cNvSpPr>
                <a:spLocks noChangeShapeType="1"/>
              </p:cNvSpPr>
              <p:nvPr/>
            </p:nvSpPr>
            <p:spPr bwMode="auto">
              <a:xfrm flipV="1">
                <a:off x="1100"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0" name="Line 77">
                <a:extLst>
                  <a:ext uri="{FF2B5EF4-FFF2-40B4-BE49-F238E27FC236}">
                    <a16:creationId xmlns:a16="http://schemas.microsoft.com/office/drawing/2014/main" id="{81E89C20-7872-E531-B88F-45BEB9F98B8D}"/>
                  </a:ext>
                </a:extLst>
              </p:cNvPr>
              <p:cNvSpPr>
                <a:spLocks noChangeShapeType="1"/>
              </p:cNvSpPr>
              <p:nvPr/>
            </p:nvSpPr>
            <p:spPr bwMode="auto">
              <a:xfrm flipV="1">
                <a:off x="1334"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 name="Line 78">
                <a:extLst>
                  <a:ext uri="{FF2B5EF4-FFF2-40B4-BE49-F238E27FC236}">
                    <a16:creationId xmlns:a16="http://schemas.microsoft.com/office/drawing/2014/main" id="{CF534EBF-F95F-2739-7E1A-3B864B6B0BE9}"/>
                  </a:ext>
                </a:extLst>
              </p:cNvPr>
              <p:cNvSpPr>
                <a:spLocks noChangeShapeType="1"/>
              </p:cNvSpPr>
              <p:nvPr/>
            </p:nvSpPr>
            <p:spPr bwMode="auto">
              <a:xfrm flipV="1">
                <a:off x="1569"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2" name="Line 79">
                <a:extLst>
                  <a:ext uri="{FF2B5EF4-FFF2-40B4-BE49-F238E27FC236}">
                    <a16:creationId xmlns:a16="http://schemas.microsoft.com/office/drawing/2014/main" id="{D85C4FE1-567F-4890-DA1E-DBB5FAD68B53}"/>
                  </a:ext>
                </a:extLst>
              </p:cNvPr>
              <p:cNvSpPr>
                <a:spLocks noChangeShapeType="1"/>
              </p:cNvSpPr>
              <p:nvPr/>
            </p:nvSpPr>
            <p:spPr bwMode="auto">
              <a:xfrm flipV="1">
                <a:off x="1804"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 name="Line 80">
                <a:extLst>
                  <a:ext uri="{FF2B5EF4-FFF2-40B4-BE49-F238E27FC236}">
                    <a16:creationId xmlns:a16="http://schemas.microsoft.com/office/drawing/2014/main" id="{1AB7213E-9359-BF84-8C55-155DE8D21A91}"/>
                  </a:ext>
                </a:extLst>
              </p:cNvPr>
              <p:cNvSpPr>
                <a:spLocks noChangeShapeType="1"/>
              </p:cNvSpPr>
              <p:nvPr/>
            </p:nvSpPr>
            <p:spPr bwMode="auto">
              <a:xfrm flipV="1">
                <a:off x="2039"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 name="Line 81">
                <a:extLst>
                  <a:ext uri="{FF2B5EF4-FFF2-40B4-BE49-F238E27FC236}">
                    <a16:creationId xmlns:a16="http://schemas.microsoft.com/office/drawing/2014/main" id="{FFF378C6-3B52-1556-C590-EE8C137B7AE5}"/>
                  </a:ext>
                </a:extLst>
              </p:cNvPr>
              <p:cNvSpPr>
                <a:spLocks noChangeShapeType="1"/>
              </p:cNvSpPr>
              <p:nvPr/>
            </p:nvSpPr>
            <p:spPr bwMode="auto">
              <a:xfrm flipV="1">
                <a:off x="2274"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 name="Line 82">
                <a:extLst>
                  <a:ext uri="{FF2B5EF4-FFF2-40B4-BE49-F238E27FC236}">
                    <a16:creationId xmlns:a16="http://schemas.microsoft.com/office/drawing/2014/main" id="{3AD90017-625D-36E8-F250-CC3517C6BADC}"/>
                  </a:ext>
                </a:extLst>
              </p:cNvPr>
              <p:cNvSpPr>
                <a:spLocks noChangeShapeType="1"/>
              </p:cNvSpPr>
              <p:nvPr/>
            </p:nvSpPr>
            <p:spPr bwMode="auto">
              <a:xfrm flipV="1">
                <a:off x="2508"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 name="Line 83">
                <a:extLst>
                  <a:ext uri="{FF2B5EF4-FFF2-40B4-BE49-F238E27FC236}">
                    <a16:creationId xmlns:a16="http://schemas.microsoft.com/office/drawing/2014/main" id="{6258F7F0-ADF9-A313-5C8D-3F917CA20204}"/>
                  </a:ext>
                </a:extLst>
              </p:cNvPr>
              <p:cNvSpPr>
                <a:spLocks noChangeShapeType="1"/>
              </p:cNvSpPr>
              <p:nvPr/>
            </p:nvSpPr>
            <p:spPr bwMode="auto">
              <a:xfrm flipV="1">
                <a:off x="2743" y="27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 name="Rectangle 76">
                <a:extLst>
                  <a:ext uri="{FF2B5EF4-FFF2-40B4-BE49-F238E27FC236}">
                    <a16:creationId xmlns:a16="http://schemas.microsoft.com/office/drawing/2014/main" id="{FD32DB97-C3B0-B870-3FCC-6DEFD2512156}"/>
                  </a:ext>
                </a:extLst>
              </p:cNvPr>
              <p:cNvSpPr>
                <a:spLocks noChangeArrowheads="1"/>
              </p:cNvSpPr>
              <p:nvPr/>
            </p:nvSpPr>
            <p:spPr bwMode="auto">
              <a:xfrm>
                <a:off x="373" y="277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8" name="Rectangle 77">
                <a:extLst>
                  <a:ext uri="{FF2B5EF4-FFF2-40B4-BE49-F238E27FC236}">
                    <a16:creationId xmlns:a16="http://schemas.microsoft.com/office/drawing/2014/main" id="{690CB437-D189-2C87-1C2E-5A36BDCDFB9F}"/>
                  </a:ext>
                </a:extLst>
              </p:cNvPr>
              <p:cNvSpPr>
                <a:spLocks noChangeArrowheads="1"/>
              </p:cNvSpPr>
              <p:nvPr/>
            </p:nvSpPr>
            <p:spPr bwMode="auto">
              <a:xfrm>
                <a:off x="817" y="277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9" name="Rectangle 78">
                <a:extLst>
                  <a:ext uri="{FF2B5EF4-FFF2-40B4-BE49-F238E27FC236}">
                    <a16:creationId xmlns:a16="http://schemas.microsoft.com/office/drawing/2014/main" id="{CEE86D28-07ED-A634-C018-3BEBE530C68F}"/>
                  </a:ext>
                </a:extLst>
              </p:cNvPr>
              <p:cNvSpPr>
                <a:spLocks noChangeArrowheads="1"/>
              </p:cNvSpPr>
              <p:nvPr/>
            </p:nvSpPr>
            <p:spPr bwMode="auto">
              <a:xfrm>
                <a:off x="1288" y="277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80" name="Rectangle 79">
                <a:extLst>
                  <a:ext uri="{FF2B5EF4-FFF2-40B4-BE49-F238E27FC236}">
                    <a16:creationId xmlns:a16="http://schemas.microsoft.com/office/drawing/2014/main" id="{7F5293EA-E365-6EE3-C9BC-93F6C94FD8AD}"/>
                  </a:ext>
                </a:extLst>
              </p:cNvPr>
              <p:cNvSpPr>
                <a:spLocks noChangeArrowheads="1"/>
              </p:cNvSpPr>
              <p:nvPr/>
            </p:nvSpPr>
            <p:spPr bwMode="auto">
              <a:xfrm>
                <a:off x="1753" y="277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0.6</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81" name="Rectangle 80">
                <a:extLst>
                  <a:ext uri="{FF2B5EF4-FFF2-40B4-BE49-F238E27FC236}">
                    <a16:creationId xmlns:a16="http://schemas.microsoft.com/office/drawing/2014/main" id="{4CE6298C-54EA-4256-1161-5B34C5F8B131}"/>
                  </a:ext>
                </a:extLst>
              </p:cNvPr>
              <p:cNvSpPr>
                <a:spLocks noChangeArrowheads="1"/>
              </p:cNvSpPr>
              <p:nvPr/>
            </p:nvSpPr>
            <p:spPr bwMode="auto">
              <a:xfrm>
                <a:off x="2223" y="277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82" name="Rectangle 81">
                <a:extLst>
                  <a:ext uri="{FF2B5EF4-FFF2-40B4-BE49-F238E27FC236}">
                    <a16:creationId xmlns:a16="http://schemas.microsoft.com/office/drawing/2014/main" id="{A04331DC-BC91-7B95-778C-3D2DD30EDDB2}"/>
                  </a:ext>
                </a:extLst>
              </p:cNvPr>
              <p:cNvSpPr>
                <a:spLocks noChangeArrowheads="1"/>
              </p:cNvSpPr>
              <p:nvPr/>
            </p:nvSpPr>
            <p:spPr bwMode="auto">
              <a:xfrm>
                <a:off x="2721" y="277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83" name="Line 95">
                <a:extLst>
                  <a:ext uri="{FF2B5EF4-FFF2-40B4-BE49-F238E27FC236}">
                    <a16:creationId xmlns:a16="http://schemas.microsoft.com/office/drawing/2014/main" id="{05259C87-0CDA-B05D-8FCA-55EC1BB09D0F}"/>
                  </a:ext>
                </a:extLst>
              </p:cNvPr>
              <p:cNvSpPr>
                <a:spLocks noChangeShapeType="1"/>
              </p:cNvSpPr>
              <p:nvPr/>
            </p:nvSpPr>
            <p:spPr bwMode="auto">
              <a:xfrm flipV="1">
                <a:off x="395" y="878"/>
                <a:ext cx="0" cy="185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4" name="Line 96">
                <a:extLst>
                  <a:ext uri="{FF2B5EF4-FFF2-40B4-BE49-F238E27FC236}">
                    <a16:creationId xmlns:a16="http://schemas.microsoft.com/office/drawing/2014/main" id="{DC788168-CFDD-8935-E8F8-B170F3949B5A}"/>
                  </a:ext>
                </a:extLst>
              </p:cNvPr>
              <p:cNvSpPr>
                <a:spLocks noChangeShapeType="1"/>
              </p:cNvSpPr>
              <p:nvPr/>
            </p:nvSpPr>
            <p:spPr bwMode="auto">
              <a:xfrm>
                <a:off x="395" y="2735"/>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5" name="Line 97">
                <a:extLst>
                  <a:ext uri="{FF2B5EF4-FFF2-40B4-BE49-F238E27FC236}">
                    <a16:creationId xmlns:a16="http://schemas.microsoft.com/office/drawing/2014/main" id="{A0BE77CE-0052-CFBB-51E4-06D029538E66}"/>
                  </a:ext>
                </a:extLst>
              </p:cNvPr>
              <p:cNvSpPr>
                <a:spLocks noChangeShapeType="1"/>
              </p:cNvSpPr>
              <p:nvPr/>
            </p:nvSpPr>
            <p:spPr bwMode="auto">
              <a:xfrm>
                <a:off x="395" y="2425"/>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6" name="Line 98">
                <a:extLst>
                  <a:ext uri="{FF2B5EF4-FFF2-40B4-BE49-F238E27FC236}">
                    <a16:creationId xmlns:a16="http://schemas.microsoft.com/office/drawing/2014/main" id="{53799CA5-E675-7D52-3153-710F2C80896C}"/>
                  </a:ext>
                </a:extLst>
              </p:cNvPr>
              <p:cNvSpPr>
                <a:spLocks noChangeShapeType="1"/>
              </p:cNvSpPr>
              <p:nvPr/>
            </p:nvSpPr>
            <p:spPr bwMode="auto">
              <a:xfrm>
                <a:off x="395" y="2116"/>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7" name="Line 99">
                <a:extLst>
                  <a:ext uri="{FF2B5EF4-FFF2-40B4-BE49-F238E27FC236}">
                    <a16:creationId xmlns:a16="http://schemas.microsoft.com/office/drawing/2014/main" id="{3C7BE639-B1CF-50BE-B07F-5B54FA0A7B58}"/>
                  </a:ext>
                </a:extLst>
              </p:cNvPr>
              <p:cNvSpPr>
                <a:spLocks noChangeShapeType="1"/>
              </p:cNvSpPr>
              <p:nvPr/>
            </p:nvSpPr>
            <p:spPr bwMode="auto">
              <a:xfrm>
                <a:off x="395" y="1806"/>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8" name="Line 100">
                <a:extLst>
                  <a:ext uri="{FF2B5EF4-FFF2-40B4-BE49-F238E27FC236}">
                    <a16:creationId xmlns:a16="http://schemas.microsoft.com/office/drawing/2014/main" id="{50DBA248-6894-837C-76E9-7BB40435A6BD}"/>
                  </a:ext>
                </a:extLst>
              </p:cNvPr>
              <p:cNvSpPr>
                <a:spLocks noChangeShapeType="1"/>
              </p:cNvSpPr>
              <p:nvPr/>
            </p:nvSpPr>
            <p:spPr bwMode="auto">
              <a:xfrm>
                <a:off x="395" y="1497"/>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9" name="Line 101">
                <a:extLst>
                  <a:ext uri="{FF2B5EF4-FFF2-40B4-BE49-F238E27FC236}">
                    <a16:creationId xmlns:a16="http://schemas.microsoft.com/office/drawing/2014/main" id="{DE8D0782-A8F9-DD4E-C3B1-7CC8DBB3EE07}"/>
                  </a:ext>
                </a:extLst>
              </p:cNvPr>
              <p:cNvSpPr>
                <a:spLocks noChangeShapeType="1"/>
              </p:cNvSpPr>
              <p:nvPr/>
            </p:nvSpPr>
            <p:spPr bwMode="auto">
              <a:xfrm>
                <a:off x="395" y="1187"/>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0" name="Line 102">
                <a:extLst>
                  <a:ext uri="{FF2B5EF4-FFF2-40B4-BE49-F238E27FC236}">
                    <a16:creationId xmlns:a16="http://schemas.microsoft.com/office/drawing/2014/main" id="{1765D462-EE37-451C-CD33-2F15D06C5403}"/>
                  </a:ext>
                </a:extLst>
              </p:cNvPr>
              <p:cNvSpPr>
                <a:spLocks noChangeShapeType="1"/>
              </p:cNvSpPr>
              <p:nvPr/>
            </p:nvSpPr>
            <p:spPr bwMode="auto">
              <a:xfrm>
                <a:off x="395" y="878"/>
                <a:ext cx="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1" name="Rectangle 90">
                <a:extLst>
                  <a:ext uri="{FF2B5EF4-FFF2-40B4-BE49-F238E27FC236}">
                    <a16:creationId xmlns:a16="http://schemas.microsoft.com/office/drawing/2014/main" id="{67605285-665C-E68C-7773-52F91AE3DF96}"/>
                  </a:ext>
                </a:extLst>
              </p:cNvPr>
              <p:cNvSpPr>
                <a:spLocks noChangeArrowheads="1"/>
              </p:cNvSpPr>
              <p:nvPr/>
            </p:nvSpPr>
            <p:spPr bwMode="auto">
              <a:xfrm>
                <a:off x="152" y="2662"/>
                <a:ext cx="1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-100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92" name="Rectangle 91">
                <a:extLst>
                  <a:ext uri="{FF2B5EF4-FFF2-40B4-BE49-F238E27FC236}">
                    <a16:creationId xmlns:a16="http://schemas.microsoft.com/office/drawing/2014/main" id="{30048E61-5790-521B-6DF3-408370BEAAAD}"/>
                  </a:ext>
                </a:extLst>
              </p:cNvPr>
              <p:cNvSpPr>
                <a:spLocks noChangeArrowheads="1"/>
              </p:cNvSpPr>
              <p:nvPr/>
            </p:nvSpPr>
            <p:spPr bwMode="auto">
              <a:xfrm>
                <a:off x="218" y="2353"/>
                <a:ext cx="1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-80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93" name="Rectangle 92">
                <a:extLst>
                  <a:ext uri="{FF2B5EF4-FFF2-40B4-BE49-F238E27FC236}">
                    <a16:creationId xmlns:a16="http://schemas.microsoft.com/office/drawing/2014/main" id="{6D60CF36-ECDE-3299-018F-D0E30B36DF91}"/>
                  </a:ext>
                </a:extLst>
              </p:cNvPr>
              <p:cNvSpPr>
                <a:spLocks noChangeArrowheads="1"/>
              </p:cNvSpPr>
              <p:nvPr/>
            </p:nvSpPr>
            <p:spPr bwMode="auto">
              <a:xfrm>
                <a:off x="225" y="2045"/>
                <a:ext cx="1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-60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94" name="Rectangle 93">
                <a:extLst>
                  <a:ext uri="{FF2B5EF4-FFF2-40B4-BE49-F238E27FC236}">
                    <a16:creationId xmlns:a16="http://schemas.microsoft.com/office/drawing/2014/main" id="{7124C1E8-EACC-63C6-7133-2005205D0F01}"/>
                  </a:ext>
                </a:extLst>
              </p:cNvPr>
              <p:cNvSpPr>
                <a:spLocks noChangeArrowheads="1"/>
              </p:cNvSpPr>
              <p:nvPr/>
            </p:nvSpPr>
            <p:spPr bwMode="auto">
              <a:xfrm>
                <a:off x="218" y="1736"/>
                <a:ext cx="1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-40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95" name="Rectangle 94">
                <a:extLst>
                  <a:ext uri="{FF2B5EF4-FFF2-40B4-BE49-F238E27FC236}">
                    <a16:creationId xmlns:a16="http://schemas.microsoft.com/office/drawing/2014/main" id="{1F33DDEA-B164-CA68-45EB-E0161820A5DA}"/>
                  </a:ext>
                </a:extLst>
              </p:cNvPr>
              <p:cNvSpPr>
                <a:spLocks noChangeArrowheads="1"/>
              </p:cNvSpPr>
              <p:nvPr/>
            </p:nvSpPr>
            <p:spPr bwMode="auto">
              <a:xfrm>
                <a:off x="225" y="1422"/>
                <a:ext cx="1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96" name="Rectangle 95">
                <a:extLst>
                  <a:ext uri="{FF2B5EF4-FFF2-40B4-BE49-F238E27FC236}">
                    <a16:creationId xmlns:a16="http://schemas.microsoft.com/office/drawing/2014/main" id="{0A04915D-133A-3ACF-C39F-AC91330F1A3B}"/>
                  </a:ext>
                </a:extLst>
              </p:cNvPr>
              <p:cNvSpPr>
                <a:spLocks noChangeArrowheads="1"/>
              </p:cNvSpPr>
              <p:nvPr/>
            </p:nvSpPr>
            <p:spPr bwMode="auto">
              <a:xfrm>
                <a:off x="283" y="111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97" name="Rectangle 96">
                <a:extLst>
                  <a:ext uri="{FF2B5EF4-FFF2-40B4-BE49-F238E27FC236}">
                    <a16:creationId xmlns:a16="http://schemas.microsoft.com/office/drawing/2014/main" id="{BD1CBB07-44E6-3B47-A3CD-96241C1A73C3}"/>
                  </a:ext>
                </a:extLst>
              </p:cNvPr>
              <p:cNvSpPr>
                <a:spLocks noChangeArrowheads="1"/>
              </p:cNvSpPr>
              <p:nvPr/>
            </p:nvSpPr>
            <p:spPr bwMode="auto">
              <a:xfrm>
                <a:off x="252" y="80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20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98" name="Freeform 110">
                <a:extLst>
                  <a:ext uri="{FF2B5EF4-FFF2-40B4-BE49-F238E27FC236}">
                    <a16:creationId xmlns:a16="http://schemas.microsoft.com/office/drawing/2014/main" id="{20FBEAEE-A464-12B3-5800-47A8ABB07CC9}"/>
                  </a:ext>
                </a:extLst>
              </p:cNvPr>
              <p:cNvSpPr>
                <a:spLocks/>
              </p:cNvSpPr>
              <p:nvPr/>
            </p:nvSpPr>
            <p:spPr bwMode="auto">
              <a:xfrm>
                <a:off x="419" y="1382"/>
                <a:ext cx="2301" cy="137"/>
              </a:xfrm>
              <a:custGeom>
                <a:avLst/>
                <a:gdLst>
                  <a:gd name="T0" fmla="*/ 23 w 2301"/>
                  <a:gd name="T1" fmla="*/ 67 h 137"/>
                  <a:gd name="T2" fmla="*/ 70 w 2301"/>
                  <a:gd name="T3" fmla="*/ 67 h 137"/>
                  <a:gd name="T4" fmla="*/ 117 w 2301"/>
                  <a:gd name="T5" fmla="*/ 67 h 137"/>
                  <a:gd name="T6" fmla="*/ 164 w 2301"/>
                  <a:gd name="T7" fmla="*/ 67 h 137"/>
                  <a:gd name="T8" fmla="*/ 211 w 2301"/>
                  <a:gd name="T9" fmla="*/ 68 h 137"/>
                  <a:gd name="T10" fmla="*/ 258 w 2301"/>
                  <a:gd name="T11" fmla="*/ 71 h 137"/>
                  <a:gd name="T12" fmla="*/ 305 w 2301"/>
                  <a:gd name="T13" fmla="*/ 75 h 137"/>
                  <a:gd name="T14" fmla="*/ 352 w 2301"/>
                  <a:gd name="T15" fmla="*/ 80 h 137"/>
                  <a:gd name="T16" fmla="*/ 399 w 2301"/>
                  <a:gd name="T17" fmla="*/ 86 h 137"/>
                  <a:gd name="T18" fmla="*/ 446 w 2301"/>
                  <a:gd name="T19" fmla="*/ 91 h 137"/>
                  <a:gd name="T20" fmla="*/ 493 w 2301"/>
                  <a:gd name="T21" fmla="*/ 96 h 137"/>
                  <a:gd name="T22" fmla="*/ 540 w 2301"/>
                  <a:gd name="T23" fmla="*/ 100 h 137"/>
                  <a:gd name="T24" fmla="*/ 587 w 2301"/>
                  <a:gd name="T25" fmla="*/ 104 h 137"/>
                  <a:gd name="T26" fmla="*/ 634 w 2301"/>
                  <a:gd name="T27" fmla="*/ 107 h 137"/>
                  <a:gd name="T28" fmla="*/ 681 w 2301"/>
                  <a:gd name="T29" fmla="*/ 110 h 137"/>
                  <a:gd name="T30" fmla="*/ 728 w 2301"/>
                  <a:gd name="T31" fmla="*/ 113 h 137"/>
                  <a:gd name="T32" fmla="*/ 774 w 2301"/>
                  <a:gd name="T33" fmla="*/ 116 h 137"/>
                  <a:gd name="T34" fmla="*/ 821 w 2301"/>
                  <a:gd name="T35" fmla="*/ 118 h 137"/>
                  <a:gd name="T36" fmla="*/ 868 w 2301"/>
                  <a:gd name="T37" fmla="*/ 120 h 137"/>
                  <a:gd name="T38" fmla="*/ 915 w 2301"/>
                  <a:gd name="T39" fmla="*/ 122 h 137"/>
                  <a:gd name="T40" fmla="*/ 962 w 2301"/>
                  <a:gd name="T41" fmla="*/ 124 h 137"/>
                  <a:gd name="T42" fmla="*/ 1009 w 2301"/>
                  <a:gd name="T43" fmla="*/ 125 h 137"/>
                  <a:gd name="T44" fmla="*/ 1056 w 2301"/>
                  <a:gd name="T45" fmla="*/ 127 h 137"/>
                  <a:gd name="T46" fmla="*/ 1103 w 2301"/>
                  <a:gd name="T47" fmla="*/ 129 h 137"/>
                  <a:gd name="T48" fmla="*/ 1150 w 2301"/>
                  <a:gd name="T49" fmla="*/ 130 h 137"/>
                  <a:gd name="T50" fmla="*/ 1197 w 2301"/>
                  <a:gd name="T51" fmla="*/ 132 h 137"/>
                  <a:gd name="T52" fmla="*/ 1244 w 2301"/>
                  <a:gd name="T53" fmla="*/ 133 h 137"/>
                  <a:gd name="T54" fmla="*/ 1291 w 2301"/>
                  <a:gd name="T55" fmla="*/ 134 h 137"/>
                  <a:gd name="T56" fmla="*/ 1338 w 2301"/>
                  <a:gd name="T57" fmla="*/ 135 h 137"/>
                  <a:gd name="T58" fmla="*/ 1385 w 2301"/>
                  <a:gd name="T59" fmla="*/ 136 h 137"/>
                  <a:gd name="T60" fmla="*/ 1432 w 2301"/>
                  <a:gd name="T61" fmla="*/ 137 h 137"/>
                  <a:gd name="T62" fmla="*/ 1479 w 2301"/>
                  <a:gd name="T63" fmla="*/ 137 h 137"/>
                  <a:gd name="T64" fmla="*/ 1526 w 2301"/>
                  <a:gd name="T65" fmla="*/ 137 h 137"/>
                  <a:gd name="T66" fmla="*/ 1573 w 2301"/>
                  <a:gd name="T67" fmla="*/ 137 h 137"/>
                  <a:gd name="T68" fmla="*/ 1620 w 2301"/>
                  <a:gd name="T69" fmla="*/ 135 h 137"/>
                  <a:gd name="T70" fmla="*/ 1667 w 2301"/>
                  <a:gd name="T71" fmla="*/ 133 h 137"/>
                  <a:gd name="T72" fmla="*/ 1714 w 2301"/>
                  <a:gd name="T73" fmla="*/ 131 h 137"/>
                  <a:gd name="T74" fmla="*/ 1761 w 2301"/>
                  <a:gd name="T75" fmla="*/ 126 h 137"/>
                  <a:gd name="T76" fmla="*/ 1808 w 2301"/>
                  <a:gd name="T77" fmla="*/ 122 h 137"/>
                  <a:gd name="T78" fmla="*/ 1855 w 2301"/>
                  <a:gd name="T79" fmla="*/ 116 h 137"/>
                  <a:gd name="T80" fmla="*/ 1902 w 2301"/>
                  <a:gd name="T81" fmla="*/ 108 h 137"/>
                  <a:gd name="T82" fmla="*/ 1948 w 2301"/>
                  <a:gd name="T83" fmla="*/ 100 h 137"/>
                  <a:gd name="T84" fmla="*/ 1995 w 2301"/>
                  <a:gd name="T85" fmla="*/ 90 h 137"/>
                  <a:gd name="T86" fmla="*/ 2042 w 2301"/>
                  <a:gd name="T87" fmla="*/ 79 h 137"/>
                  <a:gd name="T88" fmla="*/ 2089 w 2301"/>
                  <a:gd name="T89" fmla="*/ 67 h 137"/>
                  <a:gd name="T90" fmla="*/ 2136 w 2301"/>
                  <a:gd name="T91" fmla="*/ 53 h 137"/>
                  <a:gd name="T92" fmla="*/ 2183 w 2301"/>
                  <a:gd name="T93" fmla="*/ 39 h 137"/>
                  <a:gd name="T94" fmla="*/ 2230 w 2301"/>
                  <a:gd name="T95" fmla="*/ 24 h 137"/>
                  <a:gd name="T96" fmla="*/ 2277 w 2301"/>
                  <a:gd name="T97"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1" h="137">
                    <a:moveTo>
                      <a:pt x="0" y="67"/>
                    </a:moveTo>
                    <a:lnTo>
                      <a:pt x="23" y="67"/>
                    </a:lnTo>
                    <a:lnTo>
                      <a:pt x="47" y="67"/>
                    </a:lnTo>
                    <a:lnTo>
                      <a:pt x="70" y="67"/>
                    </a:lnTo>
                    <a:lnTo>
                      <a:pt x="94" y="67"/>
                    </a:lnTo>
                    <a:lnTo>
                      <a:pt x="117" y="67"/>
                    </a:lnTo>
                    <a:lnTo>
                      <a:pt x="141" y="67"/>
                    </a:lnTo>
                    <a:lnTo>
                      <a:pt x="164" y="67"/>
                    </a:lnTo>
                    <a:lnTo>
                      <a:pt x="187" y="67"/>
                    </a:lnTo>
                    <a:lnTo>
                      <a:pt x="211" y="68"/>
                    </a:lnTo>
                    <a:lnTo>
                      <a:pt x="234" y="69"/>
                    </a:lnTo>
                    <a:lnTo>
                      <a:pt x="258" y="71"/>
                    </a:lnTo>
                    <a:lnTo>
                      <a:pt x="281" y="73"/>
                    </a:lnTo>
                    <a:lnTo>
                      <a:pt x="305" y="75"/>
                    </a:lnTo>
                    <a:lnTo>
                      <a:pt x="328" y="77"/>
                    </a:lnTo>
                    <a:lnTo>
                      <a:pt x="352" y="80"/>
                    </a:lnTo>
                    <a:lnTo>
                      <a:pt x="375" y="83"/>
                    </a:lnTo>
                    <a:lnTo>
                      <a:pt x="399" y="86"/>
                    </a:lnTo>
                    <a:lnTo>
                      <a:pt x="422" y="88"/>
                    </a:lnTo>
                    <a:lnTo>
                      <a:pt x="446" y="91"/>
                    </a:lnTo>
                    <a:lnTo>
                      <a:pt x="469" y="93"/>
                    </a:lnTo>
                    <a:lnTo>
                      <a:pt x="493" y="96"/>
                    </a:lnTo>
                    <a:lnTo>
                      <a:pt x="516" y="98"/>
                    </a:lnTo>
                    <a:lnTo>
                      <a:pt x="540" y="100"/>
                    </a:lnTo>
                    <a:lnTo>
                      <a:pt x="563" y="102"/>
                    </a:lnTo>
                    <a:lnTo>
                      <a:pt x="587" y="104"/>
                    </a:lnTo>
                    <a:lnTo>
                      <a:pt x="610" y="106"/>
                    </a:lnTo>
                    <a:lnTo>
                      <a:pt x="634" y="107"/>
                    </a:lnTo>
                    <a:lnTo>
                      <a:pt x="657" y="109"/>
                    </a:lnTo>
                    <a:lnTo>
                      <a:pt x="681" y="110"/>
                    </a:lnTo>
                    <a:lnTo>
                      <a:pt x="704" y="112"/>
                    </a:lnTo>
                    <a:lnTo>
                      <a:pt x="728" y="113"/>
                    </a:lnTo>
                    <a:lnTo>
                      <a:pt x="751" y="115"/>
                    </a:lnTo>
                    <a:lnTo>
                      <a:pt x="774" y="116"/>
                    </a:lnTo>
                    <a:lnTo>
                      <a:pt x="798" y="117"/>
                    </a:lnTo>
                    <a:lnTo>
                      <a:pt x="821" y="118"/>
                    </a:lnTo>
                    <a:lnTo>
                      <a:pt x="845" y="119"/>
                    </a:lnTo>
                    <a:lnTo>
                      <a:pt x="868" y="120"/>
                    </a:lnTo>
                    <a:lnTo>
                      <a:pt x="892" y="121"/>
                    </a:lnTo>
                    <a:lnTo>
                      <a:pt x="915" y="122"/>
                    </a:lnTo>
                    <a:lnTo>
                      <a:pt x="939" y="123"/>
                    </a:lnTo>
                    <a:lnTo>
                      <a:pt x="962" y="124"/>
                    </a:lnTo>
                    <a:lnTo>
                      <a:pt x="986" y="125"/>
                    </a:lnTo>
                    <a:lnTo>
                      <a:pt x="1009" y="125"/>
                    </a:lnTo>
                    <a:lnTo>
                      <a:pt x="1033" y="126"/>
                    </a:lnTo>
                    <a:lnTo>
                      <a:pt x="1056" y="127"/>
                    </a:lnTo>
                    <a:lnTo>
                      <a:pt x="1080" y="128"/>
                    </a:lnTo>
                    <a:lnTo>
                      <a:pt x="1103" y="129"/>
                    </a:lnTo>
                    <a:lnTo>
                      <a:pt x="1127" y="130"/>
                    </a:lnTo>
                    <a:lnTo>
                      <a:pt x="1150" y="130"/>
                    </a:lnTo>
                    <a:lnTo>
                      <a:pt x="1174" y="131"/>
                    </a:lnTo>
                    <a:lnTo>
                      <a:pt x="1197" y="132"/>
                    </a:lnTo>
                    <a:lnTo>
                      <a:pt x="1221" y="132"/>
                    </a:lnTo>
                    <a:lnTo>
                      <a:pt x="1244" y="133"/>
                    </a:lnTo>
                    <a:lnTo>
                      <a:pt x="1268" y="134"/>
                    </a:lnTo>
                    <a:lnTo>
                      <a:pt x="1291" y="134"/>
                    </a:lnTo>
                    <a:lnTo>
                      <a:pt x="1315" y="135"/>
                    </a:lnTo>
                    <a:lnTo>
                      <a:pt x="1338" y="135"/>
                    </a:lnTo>
                    <a:lnTo>
                      <a:pt x="1361" y="136"/>
                    </a:lnTo>
                    <a:lnTo>
                      <a:pt x="1385" y="136"/>
                    </a:lnTo>
                    <a:lnTo>
                      <a:pt x="1408" y="137"/>
                    </a:lnTo>
                    <a:lnTo>
                      <a:pt x="1432" y="137"/>
                    </a:lnTo>
                    <a:lnTo>
                      <a:pt x="1455" y="137"/>
                    </a:lnTo>
                    <a:lnTo>
                      <a:pt x="1479" y="137"/>
                    </a:lnTo>
                    <a:lnTo>
                      <a:pt x="1502" y="137"/>
                    </a:lnTo>
                    <a:lnTo>
                      <a:pt x="1526" y="137"/>
                    </a:lnTo>
                    <a:lnTo>
                      <a:pt x="1549" y="137"/>
                    </a:lnTo>
                    <a:lnTo>
                      <a:pt x="1573" y="137"/>
                    </a:lnTo>
                    <a:lnTo>
                      <a:pt x="1596" y="136"/>
                    </a:lnTo>
                    <a:lnTo>
                      <a:pt x="1620" y="135"/>
                    </a:lnTo>
                    <a:lnTo>
                      <a:pt x="1643" y="134"/>
                    </a:lnTo>
                    <a:lnTo>
                      <a:pt x="1667" y="133"/>
                    </a:lnTo>
                    <a:lnTo>
                      <a:pt x="1690" y="132"/>
                    </a:lnTo>
                    <a:lnTo>
                      <a:pt x="1714" y="131"/>
                    </a:lnTo>
                    <a:lnTo>
                      <a:pt x="1737" y="129"/>
                    </a:lnTo>
                    <a:lnTo>
                      <a:pt x="1761" y="126"/>
                    </a:lnTo>
                    <a:lnTo>
                      <a:pt x="1784" y="124"/>
                    </a:lnTo>
                    <a:lnTo>
                      <a:pt x="1808" y="122"/>
                    </a:lnTo>
                    <a:lnTo>
                      <a:pt x="1831" y="119"/>
                    </a:lnTo>
                    <a:lnTo>
                      <a:pt x="1855" y="116"/>
                    </a:lnTo>
                    <a:lnTo>
                      <a:pt x="1878" y="112"/>
                    </a:lnTo>
                    <a:lnTo>
                      <a:pt x="1902" y="108"/>
                    </a:lnTo>
                    <a:lnTo>
                      <a:pt x="1925" y="104"/>
                    </a:lnTo>
                    <a:lnTo>
                      <a:pt x="1948" y="100"/>
                    </a:lnTo>
                    <a:lnTo>
                      <a:pt x="1972" y="95"/>
                    </a:lnTo>
                    <a:lnTo>
                      <a:pt x="1995" y="90"/>
                    </a:lnTo>
                    <a:lnTo>
                      <a:pt x="2019" y="85"/>
                    </a:lnTo>
                    <a:lnTo>
                      <a:pt x="2042" y="79"/>
                    </a:lnTo>
                    <a:lnTo>
                      <a:pt x="2066" y="73"/>
                    </a:lnTo>
                    <a:lnTo>
                      <a:pt x="2089" y="67"/>
                    </a:lnTo>
                    <a:lnTo>
                      <a:pt x="2113" y="60"/>
                    </a:lnTo>
                    <a:lnTo>
                      <a:pt x="2136" y="53"/>
                    </a:lnTo>
                    <a:lnTo>
                      <a:pt x="2160" y="47"/>
                    </a:lnTo>
                    <a:lnTo>
                      <a:pt x="2183" y="39"/>
                    </a:lnTo>
                    <a:lnTo>
                      <a:pt x="2207" y="32"/>
                    </a:lnTo>
                    <a:lnTo>
                      <a:pt x="2230" y="24"/>
                    </a:lnTo>
                    <a:lnTo>
                      <a:pt x="2254" y="17"/>
                    </a:lnTo>
                    <a:lnTo>
                      <a:pt x="2277" y="8"/>
                    </a:lnTo>
                    <a:lnTo>
                      <a:pt x="2301" y="0"/>
                    </a:lnTo>
                  </a:path>
                </a:pathLst>
              </a:custGeom>
              <a:noFill/>
              <a:ln w="2540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9" name="Freeform 111">
                <a:extLst>
                  <a:ext uri="{FF2B5EF4-FFF2-40B4-BE49-F238E27FC236}">
                    <a16:creationId xmlns:a16="http://schemas.microsoft.com/office/drawing/2014/main" id="{C3588D05-AC20-BDC8-224C-7A863E2C5C2A}"/>
                  </a:ext>
                </a:extLst>
              </p:cNvPr>
              <p:cNvSpPr>
                <a:spLocks/>
              </p:cNvSpPr>
              <p:nvPr/>
            </p:nvSpPr>
            <p:spPr bwMode="auto">
              <a:xfrm>
                <a:off x="419" y="1073"/>
                <a:ext cx="2301" cy="557"/>
              </a:xfrm>
              <a:custGeom>
                <a:avLst/>
                <a:gdLst>
                  <a:gd name="T0" fmla="*/ 23 w 2301"/>
                  <a:gd name="T1" fmla="*/ 445 h 557"/>
                  <a:gd name="T2" fmla="*/ 70 w 2301"/>
                  <a:gd name="T3" fmla="*/ 445 h 557"/>
                  <a:gd name="T4" fmla="*/ 117 w 2301"/>
                  <a:gd name="T5" fmla="*/ 445 h 557"/>
                  <a:gd name="T6" fmla="*/ 164 w 2301"/>
                  <a:gd name="T7" fmla="*/ 447 h 557"/>
                  <a:gd name="T8" fmla="*/ 211 w 2301"/>
                  <a:gd name="T9" fmla="*/ 452 h 557"/>
                  <a:gd name="T10" fmla="*/ 258 w 2301"/>
                  <a:gd name="T11" fmla="*/ 462 h 557"/>
                  <a:gd name="T12" fmla="*/ 305 w 2301"/>
                  <a:gd name="T13" fmla="*/ 474 h 557"/>
                  <a:gd name="T14" fmla="*/ 352 w 2301"/>
                  <a:gd name="T15" fmla="*/ 485 h 557"/>
                  <a:gd name="T16" fmla="*/ 399 w 2301"/>
                  <a:gd name="T17" fmla="*/ 495 h 557"/>
                  <a:gd name="T18" fmla="*/ 446 w 2301"/>
                  <a:gd name="T19" fmla="*/ 505 h 557"/>
                  <a:gd name="T20" fmla="*/ 493 w 2301"/>
                  <a:gd name="T21" fmla="*/ 513 h 557"/>
                  <a:gd name="T22" fmla="*/ 540 w 2301"/>
                  <a:gd name="T23" fmla="*/ 520 h 557"/>
                  <a:gd name="T24" fmla="*/ 587 w 2301"/>
                  <a:gd name="T25" fmla="*/ 526 h 557"/>
                  <a:gd name="T26" fmla="*/ 634 w 2301"/>
                  <a:gd name="T27" fmla="*/ 531 h 557"/>
                  <a:gd name="T28" fmla="*/ 681 w 2301"/>
                  <a:gd name="T29" fmla="*/ 536 h 557"/>
                  <a:gd name="T30" fmla="*/ 728 w 2301"/>
                  <a:gd name="T31" fmla="*/ 540 h 557"/>
                  <a:gd name="T32" fmla="*/ 774 w 2301"/>
                  <a:gd name="T33" fmla="*/ 544 h 557"/>
                  <a:gd name="T34" fmla="*/ 821 w 2301"/>
                  <a:gd name="T35" fmla="*/ 547 h 557"/>
                  <a:gd name="T36" fmla="*/ 868 w 2301"/>
                  <a:gd name="T37" fmla="*/ 550 h 557"/>
                  <a:gd name="T38" fmla="*/ 915 w 2301"/>
                  <a:gd name="T39" fmla="*/ 553 h 557"/>
                  <a:gd name="T40" fmla="*/ 962 w 2301"/>
                  <a:gd name="T41" fmla="*/ 555 h 557"/>
                  <a:gd name="T42" fmla="*/ 1009 w 2301"/>
                  <a:gd name="T43" fmla="*/ 556 h 557"/>
                  <a:gd name="T44" fmla="*/ 1056 w 2301"/>
                  <a:gd name="T45" fmla="*/ 557 h 557"/>
                  <a:gd name="T46" fmla="*/ 1103 w 2301"/>
                  <a:gd name="T47" fmla="*/ 557 h 557"/>
                  <a:gd name="T48" fmla="*/ 1150 w 2301"/>
                  <a:gd name="T49" fmla="*/ 556 h 557"/>
                  <a:gd name="T50" fmla="*/ 1197 w 2301"/>
                  <a:gd name="T51" fmla="*/ 554 h 557"/>
                  <a:gd name="T52" fmla="*/ 1244 w 2301"/>
                  <a:gd name="T53" fmla="*/ 550 h 557"/>
                  <a:gd name="T54" fmla="*/ 1291 w 2301"/>
                  <a:gd name="T55" fmla="*/ 545 h 557"/>
                  <a:gd name="T56" fmla="*/ 1338 w 2301"/>
                  <a:gd name="T57" fmla="*/ 538 h 557"/>
                  <a:gd name="T58" fmla="*/ 1385 w 2301"/>
                  <a:gd name="T59" fmla="*/ 528 h 557"/>
                  <a:gd name="T60" fmla="*/ 1432 w 2301"/>
                  <a:gd name="T61" fmla="*/ 517 h 557"/>
                  <a:gd name="T62" fmla="*/ 1479 w 2301"/>
                  <a:gd name="T63" fmla="*/ 502 h 557"/>
                  <a:gd name="T64" fmla="*/ 1526 w 2301"/>
                  <a:gd name="T65" fmla="*/ 486 h 557"/>
                  <a:gd name="T66" fmla="*/ 1573 w 2301"/>
                  <a:gd name="T67" fmla="*/ 467 h 557"/>
                  <a:gd name="T68" fmla="*/ 1620 w 2301"/>
                  <a:gd name="T69" fmla="*/ 445 h 557"/>
                  <a:gd name="T70" fmla="*/ 1667 w 2301"/>
                  <a:gd name="T71" fmla="*/ 422 h 557"/>
                  <a:gd name="T72" fmla="*/ 1714 w 2301"/>
                  <a:gd name="T73" fmla="*/ 396 h 557"/>
                  <a:gd name="T74" fmla="*/ 1761 w 2301"/>
                  <a:gd name="T75" fmla="*/ 368 h 557"/>
                  <a:gd name="T76" fmla="*/ 1808 w 2301"/>
                  <a:gd name="T77" fmla="*/ 339 h 557"/>
                  <a:gd name="T78" fmla="*/ 1855 w 2301"/>
                  <a:gd name="T79" fmla="*/ 309 h 557"/>
                  <a:gd name="T80" fmla="*/ 1902 w 2301"/>
                  <a:gd name="T81" fmla="*/ 278 h 557"/>
                  <a:gd name="T82" fmla="*/ 1948 w 2301"/>
                  <a:gd name="T83" fmla="*/ 246 h 557"/>
                  <a:gd name="T84" fmla="*/ 1995 w 2301"/>
                  <a:gd name="T85" fmla="*/ 213 h 557"/>
                  <a:gd name="T86" fmla="*/ 2042 w 2301"/>
                  <a:gd name="T87" fmla="*/ 180 h 557"/>
                  <a:gd name="T88" fmla="*/ 2089 w 2301"/>
                  <a:gd name="T89" fmla="*/ 147 h 557"/>
                  <a:gd name="T90" fmla="*/ 2136 w 2301"/>
                  <a:gd name="T91" fmla="*/ 114 h 557"/>
                  <a:gd name="T92" fmla="*/ 2183 w 2301"/>
                  <a:gd name="T93" fmla="*/ 81 h 557"/>
                  <a:gd name="T94" fmla="*/ 2230 w 2301"/>
                  <a:gd name="T95" fmla="*/ 48 h 557"/>
                  <a:gd name="T96" fmla="*/ 2277 w 2301"/>
                  <a:gd name="T97" fmla="*/ 1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1" h="557">
                    <a:moveTo>
                      <a:pt x="0" y="445"/>
                    </a:moveTo>
                    <a:lnTo>
                      <a:pt x="23" y="445"/>
                    </a:lnTo>
                    <a:lnTo>
                      <a:pt x="47" y="445"/>
                    </a:lnTo>
                    <a:lnTo>
                      <a:pt x="70" y="445"/>
                    </a:lnTo>
                    <a:lnTo>
                      <a:pt x="94" y="445"/>
                    </a:lnTo>
                    <a:lnTo>
                      <a:pt x="117" y="445"/>
                    </a:lnTo>
                    <a:lnTo>
                      <a:pt x="141" y="445"/>
                    </a:lnTo>
                    <a:lnTo>
                      <a:pt x="164" y="447"/>
                    </a:lnTo>
                    <a:lnTo>
                      <a:pt x="187" y="449"/>
                    </a:lnTo>
                    <a:lnTo>
                      <a:pt x="211" y="452"/>
                    </a:lnTo>
                    <a:lnTo>
                      <a:pt x="234" y="457"/>
                    </a:lnTo>
                    <a:lnTo>
                      <a:pt x="258" y="462"/>
                    </a:lnTo>
                    <a:lnTo>
                      <a:pt x="281" y="468"/>
                    </a:lnTo>
                    <a:lnTo>
                      <a:pt x="305" y="474"/>
                    </a:lnTo>
                    <a:lnTo>
                      <a:pt x="328" y="479"/>
                    </a:lnTo>
                    <a:lnTo>
                      <a:pt x="352" y="485"/>
                    </a:lnTo>
                    <a:lnTo>
                      <a:pt x="375" y="490"/>
                    </a:lnTo>
                    <a:lnTo>
                      <a:pt x="399" y="495"/>
                    </a:lnTo>
                    <a:lnTo>
                      <a:pt x="422" y="500"/>
                    </a:lnTo>
                    <a:lnTo>
                      <a:pt x="446" y="505"/>
                    </a:lnTo>
                    <a:lnTo>
                      <a:pt x="469" y="509"/>
                    </a:lnTo>
                    <a:lnTo>
                      <a:pt x="493" y="513"/>
                    </a:lnTo>
                    <a:lnTo>
                      <a:pt x="516" y="516"/>
                    </a:lnTo>
                    <a:lnTo>
                      <a:pt x="540" y="520"/>
                    </a:lnTo>
                    <a:lnTo>
                      <a:pt x="563" y="523"/>
                    </a:lnTo>
                    <a:lnTo>
                      <a:pt x="587" y="526"/>
                    </a:lnTo>
                    <a:lnTo>
                      <a:pt x="610" y="529"/>
                    </a:lnTo>
                    <a:lnTo>
                      <a:pt x="634" y="531"/>
                    </a:lnTo>
                    <a:lnTo>
                      <a:pt x="657" y="534"/>
                    </a:lnTo>
                    <a:lnTo>
                      <a:pt x="681" y="536"/>
                    </a:lnTo>
                    <a:lnTo>
                      <a:pt x="704" y="538"/>
                    </a:lnTo>
                    <a:lnTo>
                      <a:pt x="728" y="540"/>
                    </a:lnTo>
                    <a:lnTo>
                      <a:pt x="751" y="542"/>
                    </a:lnTo>
                    <a:lnTo>
                      <a:pt x="774" y="544"/>
                    </a:lnTo>
                    <a:lnTo>
                      <a:pt x="798" y="545"/>
                    </a:lnTo>
                    <a:lnTo>
                      <a:pt x="821" y="547"/>
                    </a:lnTo>
                    <a:lnTo>
                      <a:pt x="845" y="549"/>
                    </a:lnTo>
                    <a:lnTo>
                      <a:pt x="868" y="550"/>
                    </a:lnTo>
                    <a:lnTo>
                      <a:pt x="892" y="552"/>
                    </a:lnTo>
                    <a:lnTo>
                      <a:pt x="915" y="553"/>
                    </a:lnTo>
                    <a:lnTo>
                      <a:pt x="939" y="554"/>
                    </a:lnTo>
                    <a:lnTo>
                      <a:pt x="962" y="555"/>
                    </a:lnTo>
                    <a:lnTo>
                      <a:pt x="986" y="556"/>
                    </a:lnTo>
                    <a:lnTo>
                      <a:pt x="1009" y="556"/>
                    </a:lnTo>
                    <a:lnTo>
                      <a:pt x="1033" y="557"/>
                    </a:lnTo>
                    <a:lnTo>
                      <a:pt x="1056" y="557"/>
                    </a:lnTo>
                    <a:lnTo>
                      <a:pt x="1080" y="557"/>
                    </a:lnTo>
                    <a:lnTo>
                      <a:pt x="1103" y="557"/>
                    </a:lnTo>
                    <a:lnTo>
                      <a:pt x="1127" y="557"/>
                    </a:lnTo>
                    <a:lnTo>
                      <a:pt x="1150" y="556"/>
                    </a:lnTo>
                    <a:lnTo>
                      <a:pt x="1174" y="555"/>
                    </a:lnTo>
                    <a:lnTo>
                      <a:pt x="1197" y="554"/>
                    </a:lnTo>
                    <a:lnTo>
                      <a:pt x="1221" y="552"/>
                    </a:lnTo>
                    <a:lnTo>
                      <a:pt x="1244" y="550"/>
                    </a:lnTo>
                    <a:lnTo>
                      <a:pt x="1268" y="548"/>
                    </a:lnTo>
                    <a:lnTo>
                      <a:pt x="1291" y="545"/>
                    </a:lnTo>
                    <a:lnTo>
                      <a:pt x="1315" y="541"/>
                    </a:lnTo>
                    <a:lnTo>
                      <a:pt x="1338" y="538"/>
                    </a:lnTo>
                    <a:lnTo>
                      <a:pt x="1361" y="533"/>
                    </a:lnTo>
                    <a:lnTo>
                      <a:pt x="1385" y="528"/>
                    </a:lnTo>
                    <a:lnTo>
                      <a:pt x="1408" y="523"/>
                    </a:lnTo>
                    <a:lnTo>
                      <a:pt x="1432" y="517"/>
                    </a:lnTo>
                    <a:lnTo>
                      <a:pt x="1455" y="510"/>
                    </a:lnTo>
                    <a:lnTo>
                      <a:pt x="1479" y="502"/>
                    </a:lnTo>
                    <a:lnTo>
                      <a:pt x="1502" y="495"/>
                    </a:lnTo>
                    <a:lnTo>
                      <a:pt x="1526" y="486"/>
                    </a:lnTo>
                    <a:lnTo>
                      <a:pt x="1549" y="477"/>
                    </a:lnTo>
                    <a:lnTo>
                      <a:pt x="1573" y="467"/>
                    </a:lnTo>
                    <a:lnTo>
                      <a:pt x="1596" y="456"/>
                    </a:lnTo>
                    <a:lnTo>
                      <a:pt x="1620" y="445"/>
                    </a:lnTo>
                    <a:lnTo>
                      <a:pt x="1643" y="434"/>
                    </a:lnTo>
                    <a:lnTo>
                      <a:pt x="1667" y="422"/>
                    </a:lnTo>
                    <a:lnTo>
                      <a:pt x="1690" y="409"/>
                    </a:lnTo>
                    <a:lnTo>
                      <a:pt x="1714" y="396"/>
                    </a:lnTo>
                    <a:lnTo>
                      <a:pt x="1737" y="382"/>
                    </a:lnTo>
                    <a:lnTo>
                      <a:pt x="1761" y="368"/>
                    </a:lnTo>
                    <a:lnTo>
                      <a:pt x="1784" y="354"/>
                    </a:lnTo>
                    <a:lnTo>
                      <a:pt x="1808" y="339"/>
                    </a:lnTo>
                    <a:lnTo>
                      <a:pt x="1831" y="324"/>
                    </a:lnTo>
                    <a:lnTo>
                      <a:pt x="1855" y="309"/>
                    </a:lnTo>
                    <a:lnTo>
                      <a:pt x="1878" y="293"/>
                    </a:lnTo>
                    <a:lnTo>
                      <a:pt x="1902" y="278"/>
                    </a:lnTo>
                    <a:lnTo>
                      <a:pt x="1925" y="262"/>
                    </a:lnTo>
                    <a:lnTo>
                      <a:pt x="1948" y="246"/>
                    </a:lnTo>
                    <a:lnTo>
                      <a:pt x="1972" y="229"/>
                    </a:lnTo>
                    <a:lnTo>
                      <a:pt x="1995" y="213"/>
                    </a:lnTo>
                    <a:lnTo>
                      <a:pt x="2019" y="197"/>
                    </a:lnTo>
                    <a:lnTo>
                      <a:pt x="2042" y="180"/>
                    </a:lnTo>
                    <a:lnTo>
                      <a:pt x="2066" y="164"/>
                    </a:lnTo>
                    <a:lnTo>
                      <a:pt x="2089" y="147"/>
                    </a:lnTo>
                    <a:lnTo>
                      <a:pt x="2113" y="131"/>
                    </a:lnTo>
                    <a:lnTo>
                      <a:pt x="2136" y="114"/>
                    </a:lnTo>
                    <a:lnTo>
                      <a:pt x="2160" y="98"/>
                    </a:lnTo>
                    <a:lnTo>
                      <a:pt x="2183" y="81"/>
                    </a:lnTo>
                    <a:lnTo>
                      <a:pt x="2207" y="65"/>
                    </a:lnTo>
                    <a:lnTo>
                      <a:pt x="2230" y="48"/>
                    </a:lnTo>
                    <a:lnTo>
                      <a:pt x="2254" y="32"/>
                    </a:lnTo>
                    <a:lnTo>
                      <a:pt x="2277" y="16"/>
                    </a:lnTo>
                    <a:lnTo>
                      <a:pt x="2301" y="0"/>
                    </a:lnTo>
                  </a:path>
                </a:pathLst>
              </a:custGeom>
              <a:noFill/>
              <a:ln w="25400"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0" name="Freeform 112">
                <a:extLst>
                  <a:ext uri="{FF2B5EF4-FFF2-40B4-BE49-F238E27FC236}">
                    <a16:creationId xmlns:a16="http://schemas.microsoft.com/office/drawing/2014/main" id="{C1E06004-604D-2F61-A8ED-B55286103B77}"/>
                  </a:ext>
                </a:extLst>
              </p:cNvPr>
              <p:cNvSpPr>
                <a:spLocks/>
              </p:cNvSpPr>
              <p:nvPr/>
            </p:nvSpPr>
            <p:spPr bwMode="auto">
              <a:xfrm>
                <a:off x="419" y="878"/>
                <a:ext cx="1919" cy="930"/>
              </a:xfrm>
              <a:custGeom>
                <a:avLst/>
                <a:gdLst>
                  <a:gd name="T0" fmla="*/ 23 w 1919"/>
                  <a:gd name="T1" fmla="*/ 711 h 930"/>
                  <a:gd name="T2" fmla="*/ 70 w 1919"/>
                  <a:gd name="T3" fmla="*/ 711 h 930"/>
                  <a:gd name="T4" fmla="*/ 117 w 1919"/>
                  <a:gd name="T5" fmla="*/ 711 h 930"/>
                  <a:gd name="T6" fmla="*/ 164 w 1919"/>
                  <a:gd name="T7" fmla="*/ 718 h 930"/>
                  <a:gd name="T8" fmla="*/ 211 w 1919"/>
                  <a:gd name="T9" fmla="*/ 734 h 930"/>
                  <a:gd name="T10" fmla="*/ 258 w 1919"/>
                  <a:gd name="T11" fmla="*/ 753 h 930"/>
                  <a:gd name="T12" fmla="*/ 305 w 1919"/>
                  <a:gd name="T13" fmla="*/ 772 h 930"/>
                  <a:gd name="T14" fmla="*/ 352 w 1919"/>
                  <a:gd name="T15" fmla="*/ 789 h 930"/>
                  <a:gd name="T16" fmla="*/ 399 w 1919"/>
                  <a:gd name="T17" fmla="*/ 806 h 930"/>
                  <a:gd name="T18" fmla="*/ 446 w 1919"/>
                  <a:gd name="T19" fmla="*/ 821 h 930"/>
                  <a:gd name="T20" fmla="*/ 493 w 1919"/>
                  <a:gd name="T21" fmla="*/ 836 h 930"/>
                  <a:gd name="T22" fmla="*/ 540 w 1919"/>
                  <a:gd name="T23" fmla="*/ 850 h 930"/>
                  <a:gd name="T24" fmla="*/ 587 w 1919"/>
                  <a:gd name="T25" fmla="*/ 864 h 930"/>
                  <a:gd name="T26" fmla="*/ 634 w 1919"/>
                  <a:gd name="T27" fmla="*/ 877 h 930"/>
                  <a:gd name="T28" fmla="*/ 681 w 1919"/>
                  <a:gd name="T29" fmla="*/ 889 h 930"/>
                  <a:gd name="T30" fmla="*/ 728 w 1919"/>
                  <a:gd name="T31" fmla="*/ 900 h 930"/>
                  <a:gd name="T32" fmla="*/ 774 w 1919"/>
                  <a:gd name="T33" fmla="*/ 910 h 930"/>
                  <a:gd name="T34" fmla="*/ 821 w 1919"/>
                  <a:gd name="T35" fmla="*/ 918 h 930"/>
                  <a:gd name="T36" fmla="*/ 868 w 1919"/>
                  <a:gd name="T37" fmla="*/ 925 h 930"/>
                  <a:gd name="T38" fmla="*/ 915 w 1919"/>
                  <a:gd name="T39" fmla="*/ 929 h 930"/>
                  <a:gd name="T40" fmla="*/ 962 w 1919"/>
                  <a:gd name="T41" fmla="*/ 930 h 930"/>
                  <a:gd name="T42" fmla="*/ 1009 w 1919"/>
                  <a:gd name="T43" fmla="*/ 926 h 930"/>
                  <a:gd name="T44" fmla="*/ 1056 w 1919"/>
                  <a:gd name="T45" fmla="*/ 916 h 930"/>
                  <a:gd name="T46" fmla="*/ 1103 w 1919"/>
                  <a:gd name="T47" fmla="*/ 899 h 930"/>
                  <a:gd name="T48" fmla="*/ 1150 w 1919"/>
                  <a:gd name="T49" fmla="*/ 874 h 930"/>
                  <a:gd name="T50" fmla="*/ 1197 w 1919"/>
                  <a:gd name="T51" fmla="*/ 842 h 930"/>
                  <a:gd name="T52" fmla="*/ 1244 w 1919"/>
                  <a:gd name="T53" fmla="*/ 801 h 930"/>
                  <a:gd name="T54" fmla="*/ 1291 w 1919"/>
                  <a:gd name="T55" fmla="*/ 755 h 930"/>
                  <a:gd name="T56" fmla="*/ 1338 w 1919"/>
                  <a:gd name="T57" fmla="*/ 703 h 930"/>
                  <a:gd name="T58" fmla="*/ 1385 w 1919"/>
                  <a:gd name="T59" fmla="*/ 647 h 930"/>
                  <a:gd name="T60" fmla="*/ 1432 w 1919"/>
                  <a:gd name="T61" fmla="*/ 590 h 930"/>
                  <a:gd name="T62" fmla="*/ 1479 w 1919"/>
                  <a:gd name="T63" fmla="*/ 531 h 930"/>
                  <a:gd name="T64" fmla="*/ 1526 w 1919"/>
                  <a:gd name="T65" fmla="*/ 471 h 930"/>
                  <a:gd name="T66" fmla="*/ 1573 w 1919"/>
                  <a:gd name="T67" fmla="*/ 412 h 930"/>
                  <a:gd name="T68" fmla="*/ 1620 w 1919"/>
                  <a:gd name="T69" fmla="*/ 353 h 930"/>
                  <a:gd name="T70" fmla="*/ 1667 w 1919"/>
                  <a:gd name="T71" fmla="*/ 295 h 930"/>
                  <a:gd name="T72" fmla="*/ 1714 w 1919"/>
                  <a:gd name="T73" fmla="*/ 238 h 930"/>
                  <a:gd name="T74" fmla="*/ 1761 w 1919"/>
                  <a:gd name="T75" fmla="*/ 182 h 930"/>
                  <a:gd name="T76" fmla="*/ 1808 w 1919"/>
                  <a:gd name="T77" fmla="*/ 126 h 930"/>
                  <a:gd name="T78" fmla="*/ 1855 w 1919"/>
                  <a:gd name="T79" fmla="*/ 73 h 930"/>
                  <a:gd name="T80" fmla="*/ 1902 w 1919"/>
                  <a:gd name="T81" fmla="*/ 2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9" h="930">
                    <a:moveTo>
                      <a:pt x="0" y="711"/>
                    </a:moveTo>
                    <a:lnTo>
                      <a:pt x="23" y="711"/>
                    </a:lnTo>
                    <a:lnTo>
                      <a:pt x="47" y="711"/>
                    </a:lnTo>
                    <a:lnTo>
                      <a:pt x="70" y="711"/>
                    </a:lnTo>
                    <a:lnTo>
                      <a:pt x="94" y="711"/>
                    </a:lnTo>
                    <a:lnTo>
                      <a:pt x="117" y="711"/>
                    </a:lnTo>
                    <a:lnTo>
                      <a:pt x="141" y="714"/>
                    </a:lnTo>
                    <a:lnTo>
                      <a:pt x="164" y="718"/>
                    </a:lnTo>
                    <a:lnTo>
                      <a:pt x="187" y="725"/>
                    </a:lnTo>
                    <a:lnTo>
                      <a:pt x="211" y="734"/>
                    </a:lnTo>
                    <a:lnTo>
                      <a:pt x="234" y="743"/>
                    </a:lnTo>
                    <a:lnTo>
                      <a:pt x="258" y="753"/>
                    </a:lnTo>
                    <a:lnTo>
                      <a:pt x="281" y="762"/>
                    </a:lnTo>
                    <a:lnTo>
                      <a:pt x="305" y="772"/>
                    </a:lnTo>
                    <a:lnTo>
                      <a:pt x="328" y="780"/>
                    </a:lnTo>
                    <a:lnTo>
                      <a:pt x="352" y="789"/>
                    </a:lnTo>
                    <a:lnTo>
                      <a:pt x="375" y="798"/>
                    </a:lnTo>
                    <a:lnTo>
                      <a:pt x="399" y="806"/>
                    </a:lnTo>
                    <a:lnTo>
                      <a:pt x="422" y="814"/>
                    </a:lnTo>
                    <a:lnTo>
                      <a:pt x="446" y="821"/>
                    </a:lnTo>
                    <a:lnTo>
                      <a:pt x="469" y="829"/>
                    </a:lnTo>
                    <a:lnTo>
                      <a:pt x="493" y="836"/>
                    </a:lnTo>
                    <a:lnTo>
                      <a:pt x="516" y="843"/>
                    </a:lnTo>
                    <a:lnTo>
                      <a:pt x="540" y="850"/>
                    </a:lnTo>
                    <a:lnTo>
                      <a:pt x="563" y="858"/>
                    </a:lnTo>
                    <a:lnTo>
                      <a:pt x="587" y="864"/>
                    </a:lnTo>
                    <a:lnTo>
                      <a:pt x="610" y="871"/>
                    </a:lnTo>
                    <a:lnTo>
                      <a:pt x="634" y="877"/>
                    </a:lnTo>
                    <a:lnTo>
                      <a:pt x="657" y="883"/>
                    </a:lnTo>
                    <a:lnTo>
                      <a:pt x="681" y="889"/>
                    </a:lnTo>
                    <a:lnTo>
                      <a:pt x="704" y="895"/>
                    </a:lnTo>
                    <a:lnTo>
                      <a:pt x="728" y="900"/>
                    </a:lnTo>
                    <a:lnTo>
                      <a:pt x="751" y="905"/>
                    </a:lnTo>
                    <a:lnTo>
                      <a:pt x="774" y="910"/>
                    </a:lnTo>
                    <a:lnTo>
                      <a:pt x="798" y="914"/>
                    </a:lnTo>
                    <a:lnTo>
                      <a:pt x="821" y="918"/>
                    </a:lnTo>
                    <a:lnTo>
                      <a:pt x="845" y="922"/>
                    </a:lnTo>
                    <a:lnTo>
                      <a:pt x="868" y="925"/>
                    </a:lnTo>
                    <a:lnTo>
                      <a:pt x="892" y="928"/>
                    </a:lnTo>
                    <a:lnTo>
                      <a:pt x="915" y="929"/>
                    </a:lnTo>
                    <a:lnTo>
                      <a:pt x="939" y="930"/>
                    </a:lnTo>
                    <a:lnTo>
                      <a:pt x="962" y="930"/>
                    </a:lnTo>
                    <a:lnTo>
                      <a:pt x="986" y="928"/>
                    </a:lnTo>
                    <a:lnTo>
                      <a:pt x="1009" y="926"/>
                    </a:lnTo>
                    <a:lnTo>
                      <a:pt x="1033" y="921"/>
                    </a:lnTo>
                    <a:lnTo>
                      <a:pt x="1056" y="916"/>
                    </a:lnTo>
                    <a:lnTo>
                      <a:pt x="1080" y="908"/>
                    </a:lnTo>
                    <a:lnTo>
                      <a:pt x="1103" y="899"/>
                    </a:lnTo>
                    <a:lnTo>
                      <a:pt x="1127" y="888"/>
                    </a:lnTo>
                    <a:lnTo>
                      <a:pt x="1150" y="874"/>
                    </a:lnTo>
                    <a:lnTo>
                      <a:pt x="1174" y="859"/>
                    </a:lnTo>
                    <a:lnTo>
                      <a:pt x="1197" y="842"/>
                    </a:lnTo>
                    <a:lnTo>
                      <a:pt x="1221" y="822"/>
                    </a:lnTo>
                    <a:lnTo>
                      <a:pt x="1244" y="801"/>
                    </a:lnTo>
                    <a:lnTo>
                      <a:pt x="1268" y="779"/>
                    </a:lnTo>
                    <a:lnTo>
                      <a:pt x="1291" y="755"/>
                    </a:lnTo>
                    <a:lnTo>
                      <a:pt x="1315" y="729"/>
                    </a:lnTo>
                    <a:lnTo>
                      <a:pt x="1338" y="703"/>
                    </a:lnTo>
                    <a:lnTo>
                      <a:pt x="1361" y="675"/>
                    </a:lnTo>
                    <a:lnTo>
                      <a:pt x="1385" y="647"/>
                    </a:lnTo>
                    <a:lnTo>
                      <a:pt x="1408" y="619"/>
                    </a:lnTo>
                    <a:lnTo>
                      <a:pt x="1432" y="590"/>
                    </a:lnTo>
                    <a:lnTo>
                      <a:pt x="1455" y="560"/>
                    </a:lnTo>
                    <a:lnTo>
                      <a:pt x="1479" y="531"/>
                    </a:lnTo>
                    <a:lnTo>
                      <a:pt x="1502" y="501"/>
                    </a:lnTo>
                    <a:lnTo>
                      <a:pt x="1526" y="471"/>
                    </a:lnTo>
                    <a:lnTo>
                      <a:pt x="1549" y="442"/>
                    </a:lnTo>
                    <a:lnTo>
                      <a:pt x="1573" y="412"/>
                    </a:lnTo>
                    <a:lnTo>
                      <a:pt x="1596" y="382"/>
                    </a:lnTo>
                    <a:lnTo>
                      <a:pt x="1620" y="353"/>
                    </a:lnTo>
                    <a:lnTo>
                      <a:pt x="1643" y="324"/>
                    </a:lnTo>
                    <a:lnTo>
                      <a:pt x="1667" y="295"/>
                    </a:lnTo>
                    <a:lnTo>
                      <a:pt x="1690" y="266"/>
                    </a:lnTo>
                    <a:lnTo>
                      <a:pt x="1714" y="238"/>
                    </a:lnTo>
                    <a:lnTo>
                      <a:pt x="1737" y="210"/>
                    </a:lnTo>
                    <a:lnTo>
                      <a:pt x="1761" y="182"/>
                    </a:lnTo>
                    <a:lnTo>
                      <a:pt x="1784" y="154"/>
                    </a:lnTo>
                    <a:lnTo>
                      <a:pt x="1808" y="126"/>
                    </a:lnTo>
                    <a:lnTo>
                      <a:pt x="1831" y="99"/>
                    </a:lnTo>
                    <a:lnTo>
                      <a:pt x="1855" y="73"/>
                    </a:lnTo>
                    <a:lnTo>
                      <a:pt x="1878" y="46"/>
                    </a:lnTo>
                    <a:lnTo>
                      <a:pt x="1902" y="20"/>
                    </a:lnTo>
                    <a:lnTo>
                      <a:pt x="1919" y="0"/>
                    </a:lnTo>
                  </a:path>
                </a:pathLst>
              </a:custGeom>
              <a:noFill/>
              <a:ln w="25400"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1" name="Freeform 113">
                <a:extLst>
                  <a:ext uri="{FF2B5EF4-FFF2-40B4-BE49-F238E27FC236}">
                    <a16:creationId xmlns:a16="http://schemas.microsoft.com/office/drawing/2014/main" id="{38D3B60F-EBE9-31C3-ACCE-D708BEBF4FE1}"/>
                  </a:ext>
                </a:extLst>
              </p:cNvPr>
              <p:cNvSpPr>
                <a:spLocks/>
              </p:cNvSpPr>
              <p:nvPr/>
            </p:nvSpPr>
            <p:spPr bwMode="auto">
              <a:xfrm>
                <a:off x="419" y="878"/>
                <a:ext cx="1612" cy="1055"/>
              </a:xfrm>
              <a:custGeom>
                <a:avLst/>
                <a:gdLst>
                  <a:gd name="T0" fmla="*/ 23 w 1612"/>
                  <a:gd name="T1" fmla="*/ 783 h 1055"/>
                  <a:gd name="T2" fmla="*/ 70 w 1612"/>
                  <a:gd name="T3" fmla="*/ 783 h 1055"/>
                  <a:gd name="T4" fmla="*/ 117 w 1612"/>
                  <a:gd name="T5" fmla="*/ 786 h 1055"/>
                  <a:gd name="T6" fmla="*/ 164 w 1612"/>
                  <a:gd name="T7" fmla="*/ 803 h 1055"/>
                  <a:gd name="T8" fmla="*/ 211 w 1612"/>
                  <a:gd name="T9" fmla="*/ 830 h 1055"/>
                  <a:gd name="T10" fmla="*/ 258 w 1612"/>
                  <a:gd name="T11" fmla="*/ 859 h 1055"/>
                  <a:gd name="T12" fmla="*/ 305 w 1612"/>
                  <a:gd name="T13" fmla="*/ 886 h 1055"/>
                  <a:gd name="T14" fmla="*/ 352 w 1612"/>
                  <a:gd name="T15" fmla="*/ 911 h 1055"/>
                  <a:gd name="T16" fmla="*/ 399 w 1612"/>
                  <a:gd name="T17" fmla="*/ 934 h 1055"/>
                  <a:gd name="T18" fmla="*/ 446 w 1612"/>
                  <a:gd name="T19" fmla="*/ 956 h 1055"/>
                  <a:gd name="T20" fmla="*/ 493 w 1612"/>
                  <a:gd name="T21" fmla="*/ 976 h 1055"/>
                  <a:gd name="T22" fmla="*/ 540 w 1612"/>
                  <a:gd name="T23" fmla="*/ 995 h 1055"/>
                  <a:gd name="T24" fmla="*/ 587 w 1612"/>
                  <a:gd name="T25" fmla="*/ 1012 h 1055"/>
                  <a:gd name="T26" fmla="*/ 634 w 1612"/>
                  <a:gd name="T27" fmla="*/ 1027 h 1055"/>
                  <a:gd name="T28" fmla="*/ 681 w 1612"/>
                  <a:gd name="T29" fmla="*/ 1040 h 1055"/>
                  <a:gd name="T30" fmla="*/ 728 w 1612"/>
                  <a:gd name="T31" fmla="*/ 1049 h 1055"/>
                  <a:gd name="T32" fmla="*/ 774 w 1612"/>
                  <a:gd name="T33" fmla="*/ 1054 h 1055"/>
                  <a:gd name="T34" fmla="*/ 821 w 1612"/>
                  <a:gd name="T35" fmla="*/ 1054 h 1055"/>
                  <a:gd name="T36" fmla="*/ 868 w 1612"/>
                  <a:gd name="T37" fmla="*/ 1045 h 1055"/>
                  <a:gd name="T38" fmla="*/ 915 w 1612"/>
                  <a:gd name="T39" fmla="*/ 1027 h 1055"/>
                  <a:gd name="T40" fmla="*/ 962 w 1612"/>
                  <a:gd name="T41" fmla="*/ 999 h 1055"/>
                  <a:gd name="T42" fmla="*/ 1009 w 1612"/>
                  <a:gd name="T43" fmla="*/ 958 h 1055"/>
                  <a:gd name="T44" fmla="*/ 1056 w 1612"/>
                  <a:gd name="T45" fmla="*/ 907 h 1055"/>
                  <a:gd name="T46" fmla="*/ 1103 w 1612"/>
                  <a:gd name="T47" fmla="*/ 845 h 1055"/>
                  <a:gd name="T48" fmla="*/ 1150 w 1612"/>
                  <a:gd name="T49" fmla="*/ 776 h 1055"/>
                  <a:gd name="T50" fmla="*/ 1197 w 1612"/>
                  <a:gd name="T51" fmla="*/ 702 h 1055"/>
                  <a:gd name="T52" fmla="*/ 1244 w 1612"/>
                  <a:gd name="T53" fmla="*/ 623 h 1055"/>
                  <a:gd name="T54" fmla="*/ 1291 w 1612"/>
                  <a:gd name="T55" fmla="*/ 543 h 1055"/>
                  <a:gd name="T56" fmla="*/ 1338 w 1612"/>
                  <a:gd name="T57" fmla="*/ 461 h 1055"/>
                  <a:gd name="T58" fmla="*/ 1385 w 1612"/>
                  <a:gd name="T59" fmla="*/ 380 h 1055"/>
                  <a:gd name="T60" fmla="*/ 1432 w 1612"/>
                  <a:gd name="T61" fmla="*/ 299 h 1055"/>
                  <a:gd name="T62" fmla="*/ 1479 w 1612"/>
                  <a:gd name="T63" fmla="*/ 219 h 1055"/>
                  <a:gd name="T64" fmla="*/ 1526 w 1612"/>
                  <a:gd name="T65" fmla="*/ 141 h 1055"/>
                  <a:gd name="T66" fmla="*/ 1573 w 1612"/>
                  <a:gd name="T67" fmla="*/ 63 h 1055"/>
                  <a:gd name="T68" fmla="*/ 1612 w 1612"/>
                  <a:gd name="T69"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2" h="1055">
                    <a:moveTo>
                      <a:pt x="0" y="783"/>
                    </a:moveTo>
                    <a:lnTo>
                      <a:pt x="23" y="783"/>
                    </a:lnTo>
                    <a:lnTo>
                      <a:pt x="47" y="783"/>
                    </a:lnTo>
                    <a:lnTo>
                      <a:pt x="70" y="783"/>
                    </a:lnTo>
                    <a:lnTo>
                      <a:pt x="94" y="783"/>
                    </a:lnTo>
                    <a:lnTo>
                      <a:pt x="117" y="786"/>
                    </a:lnTo>
                    <a:lnTo>
                      <a:pt x="141" y="793"/>
                    </a:lnTo>
                    <a:lnTo>
                      <a:pt x="164" y="803"/>
                    </a:lnTo>
                    <a:lnTo>
                      <a:pt x="187" y="816"/>
                    </a:lnTo>
                    <a:lnTo>
                      <a:pt x="211" y="830"/>
                    </a:lnTo>
                    <a:lnTo>
                      <a:pt x="234" y="845"/>
                    </a:lnTo>
                    <a:lnTo>
                      <a:pt x="258" y="859"/>
                    </a:lnTo>
                    <a:lnTo>
                      <a:pt x="281" y="873"/>
                    </a:lnTo>
                    <a:lnTo>
                      <a:pt x="305" y="886"/>
                    </a:lnTo>
                    <a:lnTo>
                      <a:pt x="328" y="898"/>
                    </a:lnTo>
                    <a:lnTo>
                      <a:pt x="352" y="911"/>
                    </a:lnTo>
                    <a:lnTo>
                      <a:pt x="375" y="922"/>
                    </a:lnTo>
                    <a:lnTo>
                      <a:pt x="399" y="934"/>
                    </a:lnTo>
                    <a:lnTo>
                      <a:pt x="422" y="945"/>
                    </a:lnTo>
                    <a:lnTo>
                      <a:pt x="446" y="956"/>
                    </a:lnTo>
                    <a:lnTo>
                      <a:pt x="469" y="966"/>
                    </a:lnTo>
                    <a:lnTo>
                      <a:pt x="493" y="976"/>
                    </a:lnTo>
                    <a:lnTo>
                      <a:pt x="516" y="985"/>
                    </a:lnTo>
                    <a:lnTo>
                      <a:pt x="540" y="995"/>
                    </a:lnTo>
                    <a:lnTo>
                      <a:pt x="563" y="1003"/>
                    </a:lnTo>
                    <a:lnTo>
                      <a:pt x="587" y="1012"/>
                    </a:lnTo>
                    <a:lnTo>
                      <a:pt x="610" y="1020"/>
                    </a:lnTo>
                    <a:lnTo>
                      <a:pt x="634" y="1027"/>
                    </a:lnTo>
                    <a:lnTo>
                      <a:pt x="657" y="1034"/>
                    </a:lnTo>
                    <a:lnTo>
                      <a:pt x="681" y="1040"/>
                    </a:lnTo>
                    <a:lnTo>
                      <a:pt x="704" y="1045"/>
                    </a:lnTo>
                    <a:lnTo>
                      <a:pt x="728" y="1049"/>
                    </a:lnTo>
                    <a:lnTo>
                      <a:pt x="751" y="1052"/>
                    </a:lnTo>
                    <a:lnTo>
                      <a:pt x="774" y="1054"/>
                    </a:lnTo>
                    <a:lnTo>
                      <a:pt x="798" y="1055"/>
                    </a:lnTo>
                    <a:lnTo>
                      <a:pt x="821" y="1054"/>
                    </a:lnTo>
                    <a:lnTo>
                      <a:pt x="845" y="1051"/>
                    </a:lnTo>
                    <a:lnTo>
                      <a:pt x="868" y="1045"/>
                    </a:lnTo>
                    <a:lnTo>
                      <a:pt x="892" y="1037"/>
                    </a:lnTo>
                    <a:lnTo>
                      <a:pt x="915" y="1027"/>
                    </a:lnTo>
                    <a:lnTo>
                      <a:pt x="939" y="1014"/>
                    </a:lnTo>
                    <a:lnTo>
                      <a:pt x="962" y="999"/>
                    </a:lnTo>
                    <a:lnTo>
                      <a:pt x="986" y="980"/>
                    </a:lnTo>
                    <a:lnTo>
                      <a:pt x="1009" y="958"/>
                    </a:lnTo>
                    <a:lnTo>
                      <a:pt x="1033" y="934"/>
                    </a:lnTo>
                    <a:lnTo>
                      <a:pt x="1056" y="907"/>
                    </a:lnTo>
                    <a:lnTo>
                      <a:pt x="1080" y="877"/>
                    </a:lnTo>
                    <a:lnTo>
                      <a:pt x="1103" y="845"/>
                    </a:lnTo>
                    <a:lnTo>
                      <a:pt x="1127" y="811"/>
                    </a:lnTo>
                    <a:lnTo>
                      <a:pt x="1150" y="776"/>
                    </a:lnTo>
                    <a:lnTo>
                      <a:pt x="1174" y="739"/>
                    </a:lnTo>
                    <a:lnTo>
                      <a:pt x="1197" y="702"/>
                    </a:lnTo>
                    <a:lnTo>
                      <a:pt x="1221" y="663"/>
                    </a:lnTo>
                    <a:lnTo>
                      <a:pt x="1244" y="623"/>
                    </a:lnTo>
                    <a:lnTo>
                      <a:pt x="1268" y="583"/>
                    </a:lnTo>
                    <a:lnTo>
                      <a:pt x="1291" y="543"/>
                    </a:lnTo>
                    <a:lnTo>
                      <a:pt x="1315" y="502"/>
                    </a:lnTo>
                    <a:lnTo>
                      <a:pt x="1338" y="461"/>
                    </a:lnTo>
                    <a:lnTo>
                      <a:pt x="1361" y="421"/>
                    </a:lnTo>
                    <a:lnTo>
                      <a:pt x="1385" y="380"/>
                    </a:lnTo>
                    <a:lnTo>
                      <a:pt x="1408" y="340"/>
                    </a:lnTo>
                    <a:lnTo>
                      <a:pt x="1432" y="299"/>
                    </a:lnTo>
                    <a:lnTo>
                      <a:pt x="1455" y="259"/>
                    </a:lnTo>
                    <a:lnTo>
                      <a:pt x="1479" y="219"/>
                    </a:lnTo>
                    <a:lnTo>
                      <a:pt x="1502" y="180"/>
                    </a:lnTo>
                    <a:lnTo>
                      <a:pt x="1526" y="141"/>
                    </a:lnTo>
                    <a:lnTo>
                      <a:pt x="1549" y="102"/>
                    </a:lnTo>
                    <a:lnTo>
                      <a:pt x="1573" y="63"/>
                    </a:lnTo>
                    <a:lnTo>
                      <a:pt x="1596" y="25"/>
                    </a:lnTo>
                    <a:lnTo>
                      <a:pt x="1612" y="0"/>
                    </a:lnTo>
                  </a:path>
                </a:pathLst>
              </a:custGeom>
              <a:noFill/>
              <a:ln w="25400"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2" name="Freeform 114">
                <a:extLst>
                  <a:ext uri="{FF2B5EF4-FFF2-40B4-BE49-F238E27FC236}">
                    <a16:creationId xmlns:a16="http://schemas.microsoft.com/office/drawing/2014/main" id="{A68B8DFE-3736-39BD-AC44-1D6503C3A3A0}"/>
                  </a:ext>
                </a:extLst>
              </p:cNvPr>
              <p:cNvSpPr>
                <a:spLocks/>
              </p:cNvSpPr>
              <p:nvPr/>
            </p:nvSpPr>
            <p:spPr bwMode="auto">
              <a:xfrm>
                <a:off x="419" y="878"/>
                <a:ext cx="1449" cy="1234"/>
              </a:xfrm>
              <a:custGeom>
                <a:avLst/>
                <a:gdLst>
                  <a:gd name="T0" fmla="*/ 0 w 1449"/>
                  <a:gd name="T1" fmla="*/ 855 h 1234"/>
                  <a:gd name="T2" fmla="*/ 23 w 1449"/>
                  <a:gd name="T3" fmla="*/ 855 h 1234"/>
                  <a:gd name="T4" fmla="*/ 47 w 1449"/>
                  <a:gd name="T5" fmla="*/ 855 h 1234"/>
                  <a:gd name="T6" fmla="*/ 70 w 1449"/>
                  <a:gd name="T7" fmla="*/ 855 h 1234"/>
                  <a:gd name="T8" fmla="*/ 94 w 1449"/>
                  <a:gd name="T9" fmla="*/ 857 h 1234"/>
                  <a:gd name="T10" fmla="*/ 117 w 1449"/>
                  <a:gd name="T11" fmla="*/ 865 h 1234"/>
                  <a:gd name="T12" fmla="*/ 141 w 1449"/>
                  <a:gd name="T13" fmla="*/ 878 h 1234"/>
                  <a:gd name="T14" fmla="*/ 164 w 1449"/>
                  <a:gd name="T15" fmla="*/ 896 h 1234"/>
                  <a:gd name="T16" fmla="*/ 187 w 1449"/>
                  <a:gd name="T17" fmla="*/ 916 h 1234"/>
                  <a:gd name="T18" fmla="*/ 211 w 1449"/>
                  <a:gd name="T19" fmla="*/ 936 h 1234"/>
                  <a:gd name="T20" fmla="*/ 234 w 1449"/>
                  <a:gd name="T21" fmla="*/ 955 h 1234"/>
                  <a:gd name="T22" fmla="*/ 258 w 1449"/>
                  <a:gd name="T23" fmla="*/ 974 h 1234"/>
                  <a:gd name="T24" fmla="*/ 281 w 1449"/>
                  <a:gd name="T25" fmla="*/ 992 h 1234"/>
                  <a:gd name="T26" fmla="*/ 305 w 1449"/>
                  <a:gd name="T27" fmla="*/ 1010 h 1234"/>
                  <a:gd name="T28" fmla="*/ 328 w 1449"/>
                  <a:gd name="T29" fmla="*/ 1027 h 1234"/>
                  <a:gd name="T30" fmla="*/ 352 w 1449"/>
                  <a:gd name="T31" fmla="*/ 1044 h 1234"/>
                  <a:gd name="T32" fmla="*/ 375 w 1449"/>
                  <a:gd name="T33" fmla="*/ 1061 h 1234"/>
                  <a:gd name="T34" fmla="*/ 399 w 1449"/>
                  <a:gd name="T35" fmla="*/ 1078 h 1234"/>
                  <a:gd name="T36" fmla="*/ 422 w 1449"/>
                  <a:gd name="T37" fmla="*/ 1094 h 1234"/>
                  <a:gd name="T38" fmla="*/ 446 w 1449"/>
                  <a:gd name="T39" fmla="*/ 1110 h 1234"/>
                  <a:gd name="T40" fmla="*/ 469 w 1449"/>
                  <a:gd name="T41" fmla="*/ 1126 h 1234"/>
                  <a:gd name="T42" fmla="*/ 493 w 1449"/>
                  <a:gd name="T43" fmla="*/ 1141 h 1234"/>
                  <a:gd name="T44" fmla="*/ 516 w 1449"/>
                  <a:gd name="T45" fmla="*/ 1156 h 1234"/>
                  <a:gd name="T46" fmla="*/ 540 w 1449"/>
                  <a:gd name="T47" fmla="*/ 1170 h 1234"/>
                  <a:gd name="T48" fmla="*/ 563 w 1449"/>
                  <a:gd name="T49" fmla="*/ 1183 h 1234"/>
                  <a:gd name="T50" fmla="*/ 587 w 1449"/>
                  <a:gd name="T51" fmla="*/ 1195 h 1234"/>
                  <a:gd name="T52" fmla="*/ 610 w 1449"/>
                  <a:gd name="T53" fmla="*/ 1207 h 1234"/>
                  <a:gd name="T54" fmla="*/ 634 w 1449"/>
                  <a:gd name="T55" fmla="*/ 1216 h 1234"/>
                  <a:gd name="T56" fmla="*/ 657 w 1449"/>
                  <a:gd name="T57" fmla="*/ 1224 h 1234"/>
                  <a:gd name="T58" fmla="*/ 681 w 1449"/>
                  <a:gd name="T59" fmla="*/ 1230 h 1234"/>
                  <a:gd name="T60" fmla="*/ 704 w 1449"/>
                  <a:gd name="T61" fmla="*/ 1233 h 1234"/>
                  <a:gd name="T62" fmla="*/ 728 w 1449"/>
                  <a:gd name="T63" fmla="*/ 1234 h 1234"/>
                  <a:gd name="T64" fmla="*/ 751 w 1449"/>
                  <a:gd name="T65" fmla="*/ 1231 h 1234"/>
                  <a:gd name="T66" fmla="*/ 774 w 1449"/>
                  <a:gd name="T67" fmla="*/ 1225 h 1234"/>
                  <a:gd name="T68" fmla="*/ 798 w 1449"/>
                  <a:gd name="T69" fmla="*/ 1214 h 1234"/>
                  <a:gd name="T70" fmla="*/ 821 w 1449"/>
                  <a:gd name="T71" fmla="*/ 1199 h 1234"/>
                  <a:gd name="T72" fmla="*/ 845 w 1449"/>
                  <a:gd name="T73" fmla="*/ 1178 h 1234"/>
                  <a:gd name="T74" fmla="*/ 868 w 1449"/>
                  <a:gd name="T75" fmla="*/ 1154 h 1234"/>
                  <a:gd name="T76" fmla="*/ 892 w 1449"/>
                  <a:gd name="T77" fmla="*/ 1124 h 1234"/>
                  <a:gd name="T78" fmla="*/ 915 w 1449"/>
                  <a:gd name="T79" fmla="*/ 1091 h 1234"/>
                  <a:gd name="T80" fmla="*/ 939 w 1449"/>
                  <a:gd name="T81" fmla="*/ 1053 h 1234"/>
                  <a:gd name="T82" fmla="*/ 962 w 1449"/>
                  <a:gd name="T83" fmla="*/ 1012 h 1234"/>
                  <a:gd name="T84" fmla="*/ 986 w 1449"/>
                  <a:gd name="T85" fmla="*/ 969 h 1234"/>
                  <a:gd name="T86" fmla="*/ 1009 w 1449"/>
                  <a:gd name="T87" fmla="*/ 923 h 1234"/>
                  <a:gd name="T88" fmla="*/ 1033 w 1449"/>
                  <a:gd name="T89" fmla="*/ 875 h 1234"/>
                  <a:gd name="T90" fmla="*/ 1056 w 1449"/>
                  <a:gd name="T91" fmla="*/ 826 h 1234"/>
                  <a:gd name="T92" fmla="*/ 1080 w 1449"/>
                  <a:gd name="T93" fmla="*/ 776 h 1234"/>
                  <a:gd name="T94" fmla="*/ 1103 w 1449"/>
                  <a:gd name="T95" fmla="*/ 725 h 1234"/>
                  <a:gd name="T96" fmla="*/ 1127 w 1449"/>
                  <a:gd name="T97" fmla="*/ 674 h 1234"/>
                  <a:gd name="T98" fmla="*/ 1150 w 1449"/>
                  <a:gd name="T99" fmla="*/ 623 h 1234"/>
                  <a:gd name="T100" fmla="*/ 1174 w 1449"/>
                  <a:gd name="T101" fmla="*/ 572 h 1234"/>
                  <a:gd name="T102" fmla="*/ 1197 w 1449"/>
                  <a:gd name="T103" fmla="*/ 521 h 1234"/>
                  <a:gd name="T104" fmla="*/ 1221 w 1449"/>
                  <a:gd name="T105" fmla="*/ 470 h 1234"/>
                  <a:gd name="T106" fmla="*/ 1244 w 1449"/>
                  <a:gd name="T107" fmla="*/ 419 h 1234"/>
                  <a:gd name="T108" fmla="*/ 1268 w 1449"/>
                  <a:gd name="T109" fmla="*/ 369 h 1234"/>
                  <a:gd name="T110" fmla="*/ 1291 w 1449"/>
                  <a:gd name="T111" fmla="*/ 320 h 1234"/>
                  <a:gd name="T112" fmla="*/ 1315 w 1449"/>
                  <a:gd name="T113" fmla="*/ 271 h 1234"/>
                  <a:gd name="T114" fmla="*/ 1338 w 1449"/>
                  <a:gd name="T115" fmla="*/ 222 h 1234"/>
                  <a:gd name="T116" fmla="*/ 1361 w 1449"/>
                  <a:gd name="T117" fmla="*/ 174 h 1234"/>
                  <a:gd name="T118" fmla="*/ 1385 w 1449"/>
                  <a:gd name="T119" fmla="*/ 127 h 1234"/>
                  <a:gd name="T120" fmla="*/ 1408 w 1449"/>
                  <a:gd name="T121" fmla="*/ 80 h 1234"/>
                  <a:gd name="T122" fmla="*/ 1432 w 1449"/>
                  <a:gd name="T123" fmla="*/ 33 h 1234"/>
                  <a:gd name="T124" fmla="*/ 1449 w 1449"/>
                  <a:gd name="T125"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9" h="1234">
                    <a:moveTo>
                      <a:pt x="0" y="855"/>
                    </a:moveTo>
                    <a:lnTo>
                      <a:pt x="23" y="855"/>
                    </a:lnTo>
                    <a:lnTo>
                      <a:pt x="47" y="855"/>
                    </a:lnTo>
                    <a:lnTo>
                      <a:pt x="70" y="855"/>
                    </a:lnTo>
                    <a:lnTo>
                      <a:pt x="94" y="857"/>
                    </a:lnTo>
                    <a:lnTo>
                      <a:pt x="117" y="865"/>
                    </a:lnTo>
                    <a:lnTo>
                      <a:pt x="141" y="878"/>
                    </a:lnTo>
                    <a:lnTo>
                      <a:pt x="164" y="896"/>
                    </a:lnTo>
                    <a:lnTo>
                      <a:pt x="187" y="916"/>
                    </a:lnTo>
                    <a:lnTo>
                      <a:pt x="211" y="936"/>
                    </a:lnTo>
                    <a:lnTo>
                      <a:pt x="234" y="955"/>
                    </a:lnTo>
                    <a:lnTo>
                      <a:pt x="258" y="974"/>
                    </a:lnTo>
                    <a:lnTo>
                      <a:pt x="281" y="992"/>
                    </a:lnTo>
                    <a:lnTo>
                      <a:pt x="305" y="1010"/>
                    </a:lnTo>
                    <a:lnTo>
                      <a:pt x="328" y="1027"/>
                    </a:lnTo>
                    <a:lnTo>
                      <a:pt x="352" y="1044"/>
                    </a:lnTo>
                    <a:lnTo>
                      <a:pt x="375" y="1061"/>
                    </a:lnTo>
                    <a:lnTo>
                      <a:pt x="399" y="1078"/>
                    </a:lnTo>
                    <a:lnTo>
                      <a:pt x="422" y="1094"/>
                    </a:lnTo>
                    <a:lnTo>
                      <a:pt x="446" y="1110"/>
                    </a:lnTo>
                    <a:lnTo>
                      <a:pt x="469" y="1126"/>
                    </a:lnTo>
                    <a:lnTo>
                      <a:pt x="493" y="1141"/>
                    </a:lnTo>
                    <a:lnTo>
                      <a:pt x="516" y="1156"/>
                    </a:lnTo>
                    <a:lnTo>
                      <a:pt x="540" y="1170"/>
                    </a:lnTo>
                    <a:lnTo>
                      <a:pt x="563" y="1183"/>
                    </a:lnTo>
                    <a:lnTo>
                      <a:pt x="587" y="1195"/>
                    </a:lnTo>
                    <a:lnTo>
                      <a:pt x="610" y="1207"/>
                    </a:lnTo>
                    <a:lnTo>
                      <a:pt x="634" y="1216"/>
                    </a:lnTo>
                    <a:lnTo>
                      <a:pt x="657" y="1224"/>
                    </a:lnTo>
                    <a:lnTo>
                      <a:pt x="681" y="1230"/>
                    </a:lnTo>
                    <a:lnTo>
                      <a:pt x="704" y="1233"/>
                    </a:lnTo>
                    <a:lnTo>
                      <a:pt x="728" y="1234"/>
                    </a:lnTo>
                    <a:lnTo>
                      <a:pt x="751" y="1231"/>
                    </a:lnTo>
                    <a:lnTo>
                      <a:pt x="774" y="1225"/>
                    </a:lnTo>
                    <a:lnTo>
                      <a:pt x="798" y="1214"/>
                    </a:lnTo>
                    <a:lnTo>
                      <a:pt x="821" y="1199"/>
                    </a:lnTo>
                    <a:lnTo>
                      <a:pt x="845" y="1178"/>
                    </a:lnTo>
                    <a:lnTo>
                      <a:pt x="868" y="1154"/>
                    </a:lnTo>
                    <a:lnTo>
                      <a:pt x="892" y="1124"/>
                    </a:lnTo>
                    <a:lnTo>
                      <a:pt x="915" y="1091"/>
                    </a:lnTo>
                    <a:lnTo>
                      <a:pt x="939" y="1053"/>
                    </a:lnTo>
                    <a:lnTo>
                      <a:pt x="962" y="1012"/>
                    </a:lnTo>
                    <a:lnTo>
                      <a:pt x="986" y="969"/>
                    </a:lnTo>
                    <a:lnTo>
                      <a:pt x="1009" y="923"/>
                    </a:lnTo>
                    <a:lnTo>
                      <a:pt x="1033" y="875"/>
                    </a:lnTo>
                    <a:lnTo>
                      <a:pt x="1056" y="826"/>
                    </a:lnTo>
                    <a:lnTo>
                      <a:pt x="1080" y="776"/>
                    </a:lnTo>
                    <a:lnTo>
                      <a:pt x="1103" y="725"/>
                    </a:lnTo>
                    <a:lnTo>
                      <a:pt x="1127" y="674"/>
                    </a:lnTo>
                    <a:lnTo>
                      <a:pt x="1150" y="623"/>
                    </a:lnTo>
                    <a:lnTo>
                      <a:pt x="1174" y="572"/>
                    </a:lnTo>
                    <a:lnTo>
                      <a:pt x="1197" y="521"/>
                    </a:lnTo>
                    <a:lnTo>
                      <a:pt x="1221" y="470"/>
                    </a:lnTo>
                    <a:lnTo>
                      <a:pt x="1244" y="419"/>
                    </a:lnTo>
                    <a:lnTo>
                      <a:pt x="1268" y="369"/>
                    </a:lnTo>
                    <a:lnTo>
                      <a:pt x="1291" y="320"/>
                    </a:lnTo>
                    <a:lnTo>
                      <a:pt x="1315" y="271"/>
                    </a:lnTo>
                    <a:lnTo>
                      <a:pt x="1338" y="222"/>
                    </a:lnTo>
                    <a:lnTo>
                      <a:pt x="1361" y="174"/>
                    </a:lnTo>
                    <a:lnTo>
                      <a:pt x="1385" y="127"/>
                    </a:lnTo>
                    <a:lnTo>
                      <a:pt x="1408" y="80"/>
                    </a:lnTo>
                    <a:lnTo>
                      <a:pt x="1432" y="33"/>
                    </a:lnTo>
                    <a:lnTo>
                      <a:pt x="1449" y="0"/>
                    </a:lnTo>
                  </a:path>
                </a:pathLst>
              </a:custGeom>
              <a:noFill/>
              <a:ln w="25400"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3" name="Freeform 115">
                <a:extLst>
                  <a:ext uri="{FF2B5EF4-FFF2-40B4-BE49-F238E27FC236}">
                    <a16:creationId xmlns:a16="http://schemas.microsoft.com/office/drawing/2014/main" id="{813AA70F-F749-3E1F-B453-D54F9621D787}"/>
                  </a:ext>
                </a:extLst>
              </p:cNvPr>
              <p:cNvSpPr>
                <a:spLocks/>
              </p:cNvSpPr>
              <p:nvPr/>
            </p:nvSpPr>
            <p:spPr bwMode="auto">
              <a:xfrm>
                <a:off x="419" y="878"/>
                <a:ext cx="1213" cy="1386"/>
              </a:xfrm>
              <a:custGeom>
                <a:avLst/>
                <a:gdLst>
                  <a:gd name="T0" fmla="*/ 0 w 1213"/>
                  <a:gd name="T1" fmla="*/ 924 h 1386"/>
                  <a:gd name="T2" fmla="*/ 23 w 1213"/>
                  <a:gd name="T3" fmla="*/ 924 h 1386"/>
                  <a:gd name="T4" fmla="*/ 47 w 1213"/>
                  <a:gd name="T5" fmla="*/ 924 h 1386"/>
                  <a:gd name="T6" fmla="*/ 70 w 1213"/>
                  <a:gd name="T7" fmla="*/ 925 h 1386"/>
                  <a:gd name="T8" fmla="*/ 94 w 1213"/>
                  <a:gd name="T9" fmla="*/ 931 h 1386"/>
                  <a:gd name="T10" fmla="*/ 117 w 1213"/>
                  <a:gd name="T11" fmla="*/ 946 h 1386"/>
                  <a:gd name="T12" fmla="*/ 141 w 1213"/>
                  <a:gd name="T13" fmla="*/ 969 h 1386"/>
                  <a:gd name="T14" fmla="*/ 164 w 1213"/>
                  <a:gd name="T15" fmla="*/ 995 h 1386"/>
                  <a:gd name="T16" fmla="*/ 187 w 1213"/>
                  <a:gd name="T17" fmla="*/ 1021 h 1386"/>
                  <a:gd name="T18" fmla="*/ 211 w 1213"/>
                  <a:gd name="T19" fmla="*/ 1046 h 1386"/>
                  <a:gd name="T20" fmla="*/ 234 w 1213"/>
                  <a:gd name="T21" fmla="*/ 1071 h 1386"/>
                  <a:gd name="T22" fmla="*/ 258 w 1213"/>
                  <a:gd name="T23" fmla="*/ 1095 h 1386"/>
                  <a:gd name="T24" fmla="*/ 281 w 1213"/>
                  <a:gd name="T25" fmla="*/ 1118 h 1386"/>
                  <a:gd name="T26" fmla="*/ 305 w 1213"/>
                  <a:gd name="T27" fmla="*/ 1142 h 1386"/>
                  <a:gd name="T28" fmla="*/ 328 w 1213"/>
                  <a:gd name="T29" fmla="*/ 1164 h 1386"/>
                  <a:gd name="T30" fmla="*/ 352 w 1213"/>
                  <a:gd name="T31" fmla="*/ 1186 h 1386"/>
                  <a:gd name="T32" fmla="*/ 375 w 1213"/>
                  <a:gd name="T33" fmla="*/ 1208 h 1386"/>
                  <a:gd name="T34" fmla="*/ 399 w 1213"/>
                  <a:gd name="T35" fmla="*/ 1229 h 1386"/>
                  <a:gd name="T36" fmla="*/ 422 w 1213"/>
                  <a:gd name="T37" fmla="*/ 1250 h 1386"/>
                  <a:gd name="T38" fmla="*/ 446 w 1213"/>
                  <a:gd name="T39" fmla="*/ 1270 h 1386"/>
                  <a:gd name="T40" fmla="*/ 469 w 1213"/>
                  <a:gd name="T41" fmla="*/ 1289 h 1386"/>
                  <a:gd name="T42" fmla="*/ 493 w 1213"/>
                  <a:gd name="T43" fmla="*/ 1307 h 1386"/>
                  <a:gd name="T44" fmla="*/ 516 w 1213"/>
                  <a:gd name="T45" fmla="*/ 1324 h 1386"/>
                  <a:gd name="T46" fmla="*/ 540 w 1213"/>
                  <a:gd name="T47" fmla="*/ 1340 h 1386"/>
                  <a:gd name="T48" fmla="*/ 563 w 1213"/>
                  <a:gd name="T49" fmla="*/ 1353 h 1386"/>
                  <a:gd name="T50" fmla="*/ 587 w 1213"/>
                  <a:gd name="T51" fmla="*/ 1366 h 1386"/>
                  <a:gd name="T52" fmla="*/ 610 w 1213"/>
                  <a:gd name="T53" fmla="*/ 1375 h 1386"/>
                  <a:gd name="T54" fmla="*/ 634 w 1213"/>
                  <a:gd name="T55" fmla="*/ 1382 h 1386"/>
                  <a:gd name="T56" fmla="*/ 657 w 1213"/>
                  <a:gd name="T57" fmla="*/ 1386 h 1386"/>
                  <a:gd name="T58" fmla="*/ 681 w 1213"/>
                  <a:gd name="T59" fmla="*/ 1385 h 1386"/>
                  <a:gd name="T60" fmla="*/ 704 w 1213"/>
                  <a:gd name="T61" fmla="*/ 1380 h 1386"/>
                  <a:gd name="T62" fmla="*/ 728 w 1213"/>
                  <a:gd name="T63" fmla="*/ 1369 h 1386"/>
                  <a:gd name="T64" fmla="*/ 751 w 1213"/>
                  <a:gd name="T65" fmla="*/ 1351 h 1386"/>
                  <a:gd name="T66" fmla="*/ 774 w 1213"/>
                  <a:gd name="T67" fmla="*/ 1327 h 1386"/>
                  <a:gd name="T68" fmla="*/ 798 w 1213"/>
                  <a:gd name="T69" fmla="*/ 1296 h 1386"/>
                  <a:gd name="T70" fmla="*/ 821 w 1213"/>
                  <a:gd name="T71" fmla="*/ 1257 h 1386"/>
                  <a:gd name="T72" fmla="*/ 845 w 1213"/>
                  <a:gd name="T73" fmla="*/ 1211 h 1386"/>
                  <a:gd name="T74" fmla="*/ 868 w 1213"/>
                  <a:gd name="T75" fmla="*/ 1158 h 1386"/>
                  <a:gd name="T76" fmla="*/ 892 w 1213"/>
                  <a:gd name="T77" fmla="*/ 1099 h 1386"/>
                  <a:gd name="T78" fmla="*/ 915 w 1213"/>
                  <a:gd name="T79" fmla="*/ 1034 h 1386"/>
                  <a:gd name="T80" fmla="*/ 939 w 1213"/>
                  <a:gd name="T81" fmla="*/ 964 h 1386"/>
                  <a:gd name="T82" fmla="*/ 962 w 1213"/>
                  <a:gd name="T83" fmla="*/ 891 h 1386"/>
                  <a:gd name="T84" fmla="*/ 986 w 1213"/>
                  <a:gd name="T85" fmla="*/ 814 h 1386"/>
                  <a:gd name="T86" fmla="*/ 1009 w 1213"/>
                  <a:gd name="T87" fmla="*/ 734 h 1386"/>
                  <a:gd name="T88" fmla="*/ 1033 w 1213"/>
                  <a:gd name="T89" fmla="*/ 652 h 1386"/>
                  <a:gd name="T90" fmla="*/ 1056 w 1213"/>
                  <a:gd name="T91" fmla="*/ 569 h 1386"/>
                  <a:gd name="T92" fmla="*/ 1080 w 1213"/>
                  <a:gd name="T93" fmla="*/ 484 h 1386"/>
                  <a:gd name="T94" fmla="*/ 1103 w 1213"/>
                  <a:gd name="T95" fmla="*/ 399 h 1386"/>
                  <a:gd name="T96" fmla="*/ 1127 w 1213"/>
                  <a:gd name="T97" fmla="*/ 313 h 1386"/>
                  <a:gd name="T98" fmla="*/ 1150 w 1213"/>
                  <a:gd name="T99" fmla="*/ 228 h 1386"/>
                  <a:gd name="T100" fmla="*/ 1174 w 1213"/>
                  <a:gd name="T101" fmla="*/ 142 h 1386"/>
                  <a:gd name="T102" fmla="*/ 1197 w 1213"/>
                  <a:gd name="T103" fmla="*/ 57 h 1386"/>
                  <a:gd name="T104" fmla="*/ 1213 w 1213"/>
                  <a:gd name="T105"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3" h="1386">
                    <a:moveTo>
                      <a:pt x="0" y="924"/>
                    </a:moveTo>
                    <a:lnTo>
                      <a:pt x="23" y="924"/>
                    </a:lnTo>
                    <a:lnTo>
                      <a:pt x="47" y="924"/>
                    </a:lnTo>
                    <a:lnTo>
                      <a:pt x="70" y="925"/>
                    </a:lnTo>
                    <a:lnTo>
                      <a:pt x="94" y="931"/>
                    </a:lnTo>
                    <a:lnTo>
                      <a:pt x="117" y="946"/>
                    </a:lnTo>
                    <a:lnTo>
                      <a:pt x="141" y="969"/>
                    </a:lnTo>
                    <a:lnTo>
                      <a:pt x="164" y="995"/>
                    </a:lnTo>
                    <a:lnTo>
                      <a:pt x="187" y="1021"/>
                    </a:lnTo>
                    <a:lnTo>
                      <a:pt x="211" y="1046"/>
                    </a:lnTo>
                    <a:lnTo>
                      <a:pt x="234" y="1071"/>
                    </a:lnTo>
                    <a:lnTo>
                      <a:pt x="258" y="1095"/>
                    </a:lnTo>
                    <a:lnTo>
                      <a:pt x="281" y="1118"/>
                    </a:lnTo>
                    <a:lnTo>
                      <a:pt x="305" y="1142"/>
                    </a:lnTo>
                    <a:lnTo>
                      <a:pt x="328" y="1164"/>
                    </a:lnTo>
                    <a:lnTo>
                      <a:pt x="352" y="1186"/>
                    </a:lnTo>
                    <a:lnTo>
                      <a:pt x="375" y="1208"/>
                    </a:lnTo>
                    <a:lnTo>
                      <a:pt x="399" y="1229"/>
                    </a:lnTo>
                    <a:lnTo>
                      <a:pt x="422" y="1250"/>
                    </a:lnTo>
                    <a:lnTo>
                      <a:pt x="446" y="1270"/>
                    </a:lnTo>
                    <a:lnTo>
                      <a:pt x="469" y="1289"/>
                    </a:lnTo>
                    <a:lnTo>
                      <a:pt x="493" y="1307"/>
                    </a:lnTo>
                    <a:lnTo>
                      <a:pt x="516" y="1324"/>
                    </a:lnTo>
                    <a:lnTo>
                      <a:pt x="540" y="1340"/>
                    </a:lnTo>
                    <a:lnTo>
                      <a:pt x="563" y="1353"/>
                    </a:lnTo>
                    <a:lnTo>
                      <a:pt x="587" y="1366"/>
                    </a:lnTo>
                    <a:lnTo>
                      <a:pt x="610" y="1375"/>
                    </a:lnTo>
                    <a:lnTo>
                      <a:pt x="634" y="1382"/>
                    </a:lnTo>
                    <a:lnTo>
                      <a:pt x="657" y="1386"/>
                    </a:lnTo>
                    <a:lnTo>
                      <a:pt x="681" y="1385"/>
                    </a:lnTo>
                    <a:lnTo>
                      <a:pt x="704" y="1380"/>
                    </a:lnTo>
                    <a:lnTo>
                      <a:pt x="728" y="1369"/>
                    </a:lnTo>
                    <a:lnTo>
                      <a:pt x="751" y="1351"/>
                    </a:lnTo>
                    <a:lnTo>
                      <a:pt x="774" y="1327"/>
                    </a:lnTo>
                    <a:lnTo>
                      <a:pt x="798" y="1296"/>
                    </a:lnTo>
                    <a:lnTo>
                      <a:pt x="821" y="1257"/>
                    </a:lnTo>
                    <a:lnTo>
                      <a:pt x="845" y="1211"/>
                    </a:lnTo>
                    <a:lnTo>
                      <a:pt x="868" y="1158"/>
                    </a:lnTo>
                    <a:lnTo>
                      <a:pt x="892" y="1099"/>
                    </a:lnTo>
                    <a:lnTo>
                      <a:pt x="915" y="1034"/>
                    </a:lnTo>
                    <a:lnTo>
                      <a:pt x="939" y="964"/>
                    </a:lnTo>
                    <a:lnTo>
                      <a:pt x="962" y="891"/>
                    </a:lnTo>
                    <a:lnTo>
                      <a:pt x="986" y="814"/>
                    </a:lnTo>
                    <a:lnTo>
                      <a:pt x="1009" y="734"/>
                    </a:lnTo>
                    <a:lnTo>
                      <a:pt x="1033" y="652"/>
                    </a:lnTo>
                    <a:lnTo>
                      <a:pt x="1056" y="569"/>
                    </a:lnTo>
                    <a:lnTo>
                      <a:pt x="1080" y="484"/>
                    </a:lnTo>
                    <a:lnTo>
                      <a:pt x="1103" y="399"/>
                    </a:lnTo>
                    <a:lnTo>
                      <a:pt x="1127" y="313"/>
                    </a:lnTo>
                    <a:lnTo>
                      <a:pt x="1150" y="228"/>
                    </a:lnTo>
                    <a:lnTo>
                      <a:pt x="1174" y="142"/>
                    </a:lnTo>
                    <a:lnTo>
                      <a:pt x="1197" y="57"/>
                    </a:lnTo>
                    <a:lnTo>
                      <a:pt x="1213" y="0"/>
                    </a:lnTo>
                  </a:path>
                </a:pathLst>
              </a:custGeom>
              <a:noFill/>
              <a:ln w="25400"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4" name="Freeform 116">
                <a:extLst>
                  <a:ext uri="{FF2B5EF4-FFF2-40B4-BE49-F238E27FC236}">
                    <a16:creationId xmlns:a16="http://schemas.microsoft.com/office/drawing/2014/main" id="{FA1ED9B7-70D5-45A4-FFED-F53F64468F29}"/>
                  </a:ext>
                </a:extLst>
              </p:cNvPr>
              <p:cNvSpPr>
                <a:spLocks/>
              </p:cNvSpPr>
              <p:nvPr/>
            </p:nvSpPr>
            <p:spPr bwMode="auto">
              <a:xfrm>
                <a:off x="419" y="878"/>
                <a:ext cx="999" cy="1588"/>
              </a:xfrm>
              <a:custGeom>
                <a:avLst/>
                <a:gdLst>
                  <a:gd name="T0" fmla="*/ 0 w 999"/>
                  <a:gd name="T1" fmla="*/ 997 h 1588"/>
                  <a:gd name="T2" fmla="*/ 23 w 999"/>
                  <a:gd name="T3" fmla="*/ 997 h 1588"/>
                  <a:gd name="T4" fmla="*/ 47 w 999"/>
                  <a:gd name="T5" fmla="*/ 997 h 1588"/>
                  <a:gd name="T6" fmla="*/ 70 w 999"/>
                  <a:gd name="T7" fmla="*/ 1000 h 1588"/>
                  <a:gd name="T8" fmla="*/ 94 w 999"/>
                  <a:gd name="T9" fmla="*/ 1012 h 1588"/>
                  <a:gd name="T10" fmla="*/ 117 w 999"/>
                  <a:gd name="T11" fmla="*/ 1038 h 1588"/>
                  <a:gd name="T12" fmla="*/ 141 w 999"/>
                  <a:gd name="T13" fmla="*/ 1070 h 1588"/>
                  <a:gd name="T14" fmla="*/ 164 w 999"/>
                  <a:gd name="T15" fmla="*/ 1104 h 1588"/>
                  <a:gd name="T16" fmla="*/ 187 w 999"/>
                  <a:gd name="T17" fmla="*/ 1137 h 1588"/>
                  <a:gd name="T18" fmla="*/ 211 w 999"/>
                  <a:gd name="T19" fmla="*/ 1169 h 1588"/>
                  <a:gd name="T20" fmla="*/ 234 w 999"/>
                  <a:gd name="T21" fmla="*/ 1201 h 1588"/>
                  <a:gd name="T22" fmla="*/ 258 w 999"/>
                  <a:gd name="T23" fmla="*/ 1232 h 1588"/>
                  <a:gd name="T24" fmla="*/ 281 w 999"/>
                  <a:gd name="T25" fmla="*/ 1263 h 1588"/>
                  <a:gd name="T26" fmla="*/ 305 w 999"/>
                  <a:gd name="T27" fmla="*/ 1294 h 1588"/>
                  <a:gd name="T28" fmla="*/ 328 w 999"/>
                  <a:gd name="T29" fmla="*/ 1325 h 1588"/>
                  <a:gd name="T30" fmla="*/ 352 w 999"/>
                  <a:gd name="T31" fmla="*/ 1356 h 1588"/>
                  <a:gd name="T32" fmla="*/ 375 w 999"/>
                  <a:gd name="T33" fmla="*/ 1387 h 1588"/>
                  <a:gd name="T34" fmla="*/ 399 w 999"/>
                  <a:gd name="T35" fmla="*/ 1417 h 1588"/>
                  <a:gd name="T36" fmla="*/ 422 w 999"/>
                  <a:gd name="T37" fmla="*/ 1447 h 1588"/>
                  <a:gd name="T38" fmla="*/ 446 w 999"/>
                  <a:gd name="T39" fmla="*/ 1475 h 1588"/>
                  <a:gd name="T40" fmla="*/ 469 w 999"/>
                  <a:gd name="T41" fmla="*/ 1502 h 1588"/>
                  <a:gd name="T42" fmla="*/ 493 w 999"/>
                  <a:gd name="T43" fmla="*/ 1527 h 1588"/>
                  <a:gd name="T44" fmla="*/ 516 w 999"/>
                  <a:gd name="T45" fmla="*/ 1549 h 1588"/>
                  <a:gd name="T46" fmla="*/ 540 w 999"/>
                  <a:gd name="T47" fmla="*/ 1567 h 1588"/>
                  <a:gd name="T48" fmla="*/ 563 w 999"/>
                  <a:gd name="T49" fmla="*/ 1581 h 1588"/>
                  <a:gd name="T50" fmla="*/ 587 w 999"/>
                  <a:gd name="T51" fmla="*/ 1588 h 1588"/>
                  <a:gd name="T52" fmla="*/ 610 w 999"/>
                  <a:gd name="T53" fmla="*/ 1588 h 1588"/>
                  <a:gd name="T54" fmla="*/ 634 w 999"/>
                  <a:gd name="T55" fmla="*/ 1581 h 1588"/>
                  <a:gd name="T56" fmla="*/ 657 w 999"/>
                  <a:gd name="T57" fmla="*/ 1565 h 1588"/>
                  <a:gd name="T58" fmla="*/ 681 w 999"/>
                  <a:gd name="T59" fmla="*/ 1540 h 1588"/>
                  <a:gd name="T60" fmla="*/ 704 w 999"/>
                  <a:gd name="T61" fmla="*/ 1505 h 1588"/>
                  <a:gd name="T62" fmla="*/ 728 w 999"/>
                  <a:gd name="T63" fmla="*/ 1457 h 1588"/>
                  <a:gd name="T64" fmla="*/ 751 w 999"/>
                  <a:gd name="T65" fmla="*/ 1396 h 1588"/>
                  <a:gd name="T66" fmla="*/ 774 w 999"/>
                  <a:gd name="T67" fmla="*/ 1319 h 1588"/>
                  <a:gd name="T68" fmla="*/ 798 w 999"/>
                  <a:gd name="T69" fmla="*/ 1224 h 1588"/>
                  <a:gd name="T70" fmla="*/ 821 w 999"/>
                  <a:gd name="T71" fmla="*/ 1112 h 1588"/>
                  <a:gd name="T72" fmla="*/ 845 w 999"/>
                  <a:gd name="T73" fmla="*/ 984 h 1588"/>
                  <a:gd name="T74" fmla="*/ 868 w 999"/>
                  <a:gd name="T75" fmla="*/ 844 h 1588"/>
                  <a:gd name="T76" fmla="*/ 892 w 999"/>
                  <a:gd name="T77" fmla="*/ 695 h 1588"/>
                  <a:gd name="T78" fmla="*/ 915 w 999"/>
                  <a:gd name="T79" fmla="*/ 543 h 1588"/>
                  <a:gd name="T80" fmla="*/ 939 w 999"/>
                  <a:gd name="T81" fmla="*/ 389 h 1588"/>
                  <a:gd name="T82" fmla="*/ 962 w 999"/>
                  <a:gd name="T83" fmla="*/ 236 h 1588"/>
                  <a:gd name="T84" fmla="*/ 986 w 999"/>
                  <a:gd name="T85" fmla="*/ 84 h 1588"/>
                  <a:gd name="T86" fmla="*/ 999 w 999"/>
                  <a:gd name="T87"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9" h="1588">
                    <a:moveTo>
                      <a:pt x="0" y="997"/>
                    </a:moveTo>
                    <a:lnTo>
                      <a:pt x="23" y="997"/>
                    </a:lnTo>
                    <a:lnTo>
                      <a:pt x="47" y="997"/>
                    </a:lnTo>
                    <a:lnTo>
                      <a:pt x="70" y="1000"/>
                    </a:lnTo>
                    <a:lnTo>
                      <a:pt x="94" y="1012"/>
                    </a:lnTo>
                    <a:lnTo>
                      <a:pt x="117" y="1038"/>
                    </a:lnTo>
                    <a:lnTo>
                      <a:pt x="141" y="1070"/>
                    </a:lnTo>
                    <a:lnTo>
                      <a:pt x="164" y="1104"/>
                    </a:lnTo>
                    <a:lnTo>
                      <a:pt x="187" y="1137"/>
                    </a:lnTo>
                    <a:lnTo>
                      <a:pt x="211" y="1169"/>
                    </a:lnTo>
                    <a:lnTo>
                      <a:pt x="234" y="1201"/>
                    </a:lnTo>
                    <a:lnTo>
                      <a:pt x="258" y="1232"/>
                    </a:lnTo>
                    <a:lnTo>
                      <a:pt x="281" y="1263"/>
                    </a:lnTo>
                    <a:lnTo>
                      <a:pt x="305" y="1294"/>
                    </a:lnTo>
                    <a:lnTo>
                      <a:pt x="328" y="1325"/>
                    </a:lnTo>
                    <a:lnTo>
                      <a:pt x="352" y="1356"/>
                    </a:lnTo>
                    <a:lnTo>
                      <a:pt x="375" y="1387"/>
                    </a:lnTo>
                    <a:lnTo>
                      <a:pt x="399" y="1417"/>
                    </a:lnTo>
                    <a:lnTo>
                      <a:pt x="422" y="1447"/>
                    </a:lnTo>
                    <a:lnTo>
                      <a:pt x="446" y="1475"/>
                    </a:lnTo>
                    <a:lnTo>
                      <a:pt x="469" y="1502"/>
                    </a:lnTo>
                    <a:lnTo>
                      <a:pt x="493" y="1527"/>
                    </a:lnTo>
                    <a:lnTo>
                      <a:pt x="516" y="1549"/>
                    </a:lnTo>
                    <a:lnTo>
                      <a:pt x="540" y="1567"/>
                    </a:lnTo>
                    <a:lnTo>
                      <a:pt x="563" y="1581"/>
                    </a:lnTo>
                    <a:lnTo>
                      <a:pt x="587" y="1588"/>
                    </a:lnTo>
                    <a:lnTo>
                      <a:pt x="610" y="1588"/>
                    </a:lnTo>
                    <a:lnTo>
                      <a:pt x="634" y="1581"/>
                    </a:lnTo>
                    <a:lnTo>
                      <a:pt x="657" y="1565"/>
                    </a:lnTo>
                    <a:lnTo>
                      <a:pt x="681" y="1540"/>
                    </a:lnTo>
                    <a:lnTo>
                      <a:pt x="704" y="1505"/>
                    </a:lnTo>
                    <a:lnTo>
                      <a:pt x="728" y="1457"/>
                    </a:lnTo>
                    <a:lnTo>
                      <a:pt x="751" y="1396"/>
                    </a:lnTo>
                    <a:lnTo>
                      <a:pt x="774" y="1319"/>
                    </a:lnTo>
                    <a:lnTo>
                      <a:pt x="798" y="1224"/>
                    </a:lnTo>
                    <a:lnTo>
                      <a:pt x="821" y="1112"/>
                    </a:lnTo>
                    <a:lnTo>
                      <a:pt x="845" y="984"/>
                    </a:lnTo>
                    <a:lnTo>
                      <a:pt x="868" y="844"/>
                    </a:lnTo>
                    <a:lnTo>
                      <a:pt x="892" y="695"/>
                    </a:lnTo>
                    <a:lnTo>
                      <a:pt x="915" y="543"/>
                    </a:lnTo>
                    <a:lnTo>
                      <a:pt x="939" y="389"/>
                    </a:lnTo>
                    <a:lnTo>
                      <a:pt x="962" y="236"/>
                    </a:lnTo>
                    <a:lnTo>
                      <a:pt x="986" y="84"/>
                    </a:lnTo>
                    <a:lnTo>
                      <a:pt x="999" y="0"/>
                    </a:lnTo>
                  </a:path>
                </a:pathLst>
              </a:custGeom>
              <a:noFill/>
              <a:ln w="2540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5" name="Freeform 117">
                <a:extLst>
                  <a:ext uri="{FF2B5EF4-FFF2-40B4-BE49-F238E27FC236}">
                    <a16:creationId xmlns:a16="http://schemas.microsoft.com/office/drawing/2014/main" id="{E232744B-9FD5-2D2D-6824-A4C2A448470E}"/>
                  </a:ext>
                </a:extLst>
              </p:cNvPr>
              <p:cNvSpPr>
                <a:spLocks/>
              </p:cNvSpPr>
              <p:nvPr/>
            </p:nvSpPr>
            <p:spPr bwMode="auto">
              <a:xfrm>
                <a:off x="419" y="878"/>
                <a:ext cx="900" cy="1634"/>
              </a:xfrm>
              <a:custGeom>
                <a:avLst/>
                <a:gdLst>
                  <a:gd name="T0" fmla="*/ 0 w 900"/>
                  <a:gd name="T1" fmla="*/ 1070 h 1634"/>
                  <a:gd name="T2" fmla="*/ 23 w 900"/>
                  <a:gd name="T3" fmla="*/ 1070 h 1634"/>
                  <a:gd name="T4" fmla="*/ 47 w 900"/>
                  <a:gd name="T5" fmla="*/ 1070 h 1634"/>
                  <a:gd name="T6" fmla="*/ 70 w 900"/>
                  <a:gd name="T7" fmla="*/ 1076 h 1634"/>
                  <a:gd name="T8" fmla="*/ 94 w 900"/>
                  <a:gd name="T9" fmla="*/ 1099 h 1634"/>
                  <a:gd name="T10" fmla="*/ 117 w 900"/>
                  <a:gd name="T11" fmla="*/ 1135 h 1634"/>
                  <a:gd name="T12" fmla="*/ 141 w 900"/>
                  <a:gd name="T13" fmla="*/ 1177 h 1634"/>
                  <a:gd name="T14" fmla="*/ 164 w 900"/>
                  <a:gd name="T15" fmla="*/ 1218 h 1634"/>
                  <a:gd name="T16" fmla="*/ 187 w 900"/>
                  <a:gd name="T17" fmla="*/ 1258 h 1634"/>
                  <a:gd name="T18" fmla="*/ 211 w 900"/>
                  <a:gd name="T19" fmla="*/ 1297 h 1634"/>
                  <a:gd name="T20" fmla="*/ 234 w 900"/>
                  <a:gd name="T21" fmla="*/ 1336 h 1634"/>
                  <a:gd name="T22" fmla="*/ 258 w 900"/>
                  <a:gd name="T23" fmla="*/ 1374 h 1634"/>
                  <a:gd name="T24" fmla="*/ 281 w 900"/>
                  <a:gd name="T25" fmla="*/ 1411 h 1634"/>
                  <a:gd name="T26" fmla="*/ 305 w 900"/>
                  <a:gd name="T27" fmla="*/ 1448 h 1634"/>
                  <a:gd name="T28" fmla="*/ 328 w 900"/>
                  <a:gd name="T29" fmla="*/ 1483 h 1634"/>
                  <a:gd name="T30" fmla="*/ 352 w 900"/>
                  <a:gd name="T31" fmla="*/ 1517 h 1634"/>
                  <a:gd name="T32" fmla="*/ 375 w 900"/>
                  <a:gd name="T33" fmla="*/ 1549 h 1634"/>
                  <a:gd name="T34" fmla="*/ 399 w 900"/>
                  <a:gd name="T35" fmla="*/ 1577 h 1634"/>
                  <a:gd name="T36" fmla="*/ 422 w 900"/>
                  <a:gd name="T37" fmla="*/ 1601 h 1634"/>
                  <a:gd name="T38" fmla="*/ 446 w 900"/>
                  <a:gd name="T39" fmla="*/ 1620 h 1634"/>
                  <a:gd name="T40" fmla="*/ 469 w 900"/>
                  <a:gd name="T41" fmla="*/ 1631 h 1634"/>
                  <a:gd name="T42" fmla="*/ 493 w 900"/>
                  <a:gd name="T43" fmla="*/ 1634 h 1634"/>
                  <a:gd name="T44" fmla="*/ 516 w 900"/>
                  <a:gd name="T45" fmla="*/ 1627 h 1634"/>
                  <a:gd name="T46" fmla="*/ 540 w 900"/>
                  <a:gd name="T47" fmla="*/ 1610 h 1634"/>
                  <a:gd name="T48" fmla="*/ 563 w 900"/>
                  <a:gd name="T49" fmla="*/ 1584 h 1634"/>
                  <a:gd name="T50" fmla="*/ 587 w 900"/>
                  <a:gd name="T51" fmla="*/ 1549 h 1634"/>
                  <a:gd name="T52" fmla="*/ 610 w 900"/>
                  <a:gd name="T53" fmla="*/ 1509 h 1634"/>
                  <a:gd name="T54" fmla="*/ 634 w 900"/>
                  <a:gd name="T55" fmla="*/ 1465 h 1634"/>
                  <a:gd name="T56" fmla="*/ 657 w 900"/>
                  <a:gd name="T57" fmla="*/ 1421 h 1634"/>
                  <a:gd name="T58" fmla="*/ 681 w 900"/>
                  <a:gd name="T59" fmla="*/ 1376 h 1634"/>
                  <a:gd name="T60" fmla="*/ 704 w 900"/>
                  <a:gd name="T61" fmla="*/ 1329 h 1634"/>
                  <a:gd name="T62" fmla="*/ 728 w 900"/>
                  <a:gd name="T63" fmla="*/ 1276 h 1634"/>
                  <a:gd name="T64" fmla="*/ 751 w 900"/>
                  <a:gd name="T65" fmla="*/ 1203 h 1634"/>
                  <a:gd name="T66" fmla="*/ 774 w 900"/>
                  <a:gd name="T67" fmla="*/ 1097 h 1634"/>
                  <a:gd name="T68" fmla="*/ 798 w 900"/>
                  <a:gd name="T69" fmla="*/ 945 h 1634"/>
                  <a:gd name="T70" fmla="*/ 821 w 900"/>
                  <a:gd name="T71" fmla="*/ 753 h 1634"/>
                  <a:gd name="T72" fmla="*/ 845 w 900"/>
                  <a:gd name="T73" fmla="*/ 536 h 1634"/>
                  <a:gd name="T74" fmla="*/ 868 w 900"/>
                  <a:gd name="T75" fmla="*/ 308 h 1634"/>
                  <a:gd name="T76" fmla="*/ 892 w 900"/>
                  <a:gd name="T77" fmla="*/ 81 h 1634"/>
                  <a:gd name="T78" fmla="*/ 900 w 900"/>
                  <a:gd name="T7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0" h="1634">
                    <a:moveTo>
                      <a:pt x="0" y="1070"/>
                    </a:moveTo>
                    <a:lnTo>
                      <a:pt x="23" y="1070"/>
                    </a:lnTo>
                    <a:lnTo>
                      <a:pt x="47" y="1070"/>
                    </a:lnTo>
                    <a:lnTo>
                      <a:pt x="70" y="1076"/>
                    </a:lnTo>
                    <a:lnTo>
                      <a:pt x="94" y="1099"/>
                    </a:lnTo>
                    <a:lnTo>
                      <a:pt x="117" y="1135"/>
                    </a:lnTo>
                    <a:lnTo>
                      <a:pt x="141" y="1177"/>
                    </a:lnTo>
                    <a:lnTo>
                      <a:pt x="164" y="1218"/>
                    </a:lnTo>
                    <a:lnTo>
                      <a:pt x="187" y="1258"/>
                    </a:lnTo>
                    <a:lnTo>
                      <a:pt x="211" y="1297"/>
                    </a:lnTo>
                    <a:lnTo>
                      <a:pt x="234" y="1336"/>
                    </a:lnTo>
                    <a:lnTo>
                      <a:pt x="258" y="1374"/>
                    </a:lnTo>
                    <a:lnTo>
                      <a:pt x="281" y="1411"/>
                    </a:lnTo>
                    <a:lnTo>
                      <a:pt x="305" y="1448"/>
                    </a:lnTo>
                    <a:lnTo>
                      <a:pt x="328" y="1483"/>
                    </a:lnTo>
                    <a:lnTo>
                      <a:pt x="352" y="1517"/>
                    </a:lnTo>
                    <a:lnTo>
                      <a:pt x="375" y="1549"/>
                    </a:lnTo>
                    <a:lnTo>
                      <a:pt x="399" y="1577"/>
                    </a:lnTo>
                    <a:lnTo>
                      <a:pt x="422" y="1601"/>
                    </a:lnTo>
                    <a:lnTo>
                      <a:pt x="446" y="1620"/>
                    </a:lnTo>
                    <a:lnTo>
                      <a:pt x="469" y="1631"/>
                    </a:lnTo>
                    <a:lnTo>
                      <a:pt x="493" y="1634"/>
                    </a:lnTo>
                    <a:lnTo>
                      <a:pt x="516" y="1627"/>
                    </a:lnTo>
                    <a:lnTo>
                      <a:pt x="540" y="1610"/>
                    </a:lnTo>
                    <a:lnTo>
                      <a:pt x="563" y="1584"/>
                    </a:lnTo>
                    <a:lnTo>
                      <a:pt x="587" y="1549"/>
                    </a:lnTo>
                    <a:lnTo>
                      <a:pt x="610" y="1509"/>
                    </a:lnTo>
                    <a:lnTo>
                      <a:pt x="634" y="1465"/>
                    </a:lnTo>
                    <a:lnTo>
                      <a:pt x="657" y="1421"/>
                    </a:lnTo>
                    <a:lnTo>
                      <a:pt x="681" y="1376"/>
                    </a:lnTo>
                    <a:lnTo>
                      <a:pt x="704" y="1329"/>
                    </a:lnTo>
                    <a:lnTo>
                      <a:pt x="728" y="1276"/>
                    </a:lnTo>
                    <a:lnTo>
                      <a:pt x="751" y="1203"/>
                    </a:lnTo>
                    <a:lnTo>
                      <a:pt x="774" y="1097"/>
                    </a:lnTo>
                    <a:lnTo>
                      <a:pt x="798" y="945"/>
                    </a:lnTo>
                    <a:lnTo>
                      <a:pt x="821" y="753"/>
                    </a:lnTo>
                    <a:lnTo>
                      <a:pt x="845" y="536"/>
                    </a:lnTo>
                    <a:lnTo>
                      <a:pt x="868" y="308"/>
                    </a:lnTo>
                    <a:lnTo>
                      <a:pt x="892" y="81"/>
                    </a:lnTo>
                    <a:lnTo>
                      <a:pt x="900" y="0"/>
                    </a:lnTo>
                  </a:path>
                </a:pathLst>
              </a:custGeom>
              <a:noFill/>
              <a:ln w="2540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6" name="Freeform 118">
                <a:extLst>
                  <a:ext uri="{FF2B5EF4-FFF2-40B4-BE49-F238E27FC236}">
                    <a16:creationId xmlns:a16="http://schemas.microsoft.com/office/drawing/2014/main" id="{ECC5A176-7B38-7242-E99C-8C641AE319C5}"/>
                  </a:ext>
                </a:extLst>
              </p:cNvPr>
              <p:cNvSpPr>
                <a:spLocks/>
              </p:cNvSpPr>
              <p:nvPr/>
            </p:nvSpPr>
            <p:spPr bwMode="auto">
              <a:xfrm>
                <a:off x="419" y="878"/>
                <a:ext cx="751" cy="1850"/>
              </a:xfrm>
              <a:custGeom>
                <a:avLst/>
                <a:gdLst>
                  <a:gd name="T0" fmla="*/ 0 w 751"/>
                  <a:gd name="T1" fmla="*/ 1140 h 1850"/>
                  <a:gd name="T2" fmla="*/ 23 w 751"/>
                  <a:gd name="T3" fmla="*/ 1140 h 1850"/>
                  <a:gd name="T4" fmla="*/ 47 w 751"/>
                  <a:gd name="T5" fmla="*/ 1141 h 1850"/>
                  <a:gd name="T6" fmla="*/ 70 w 751"/>
                  <a:gd name="T7" fmla="*/ 1154 h 1850"/>
                  <a:gd name="T8" fmla="*/ 94 w 751"/>
                  <a:gd name="T9" fmla="*/ 1189 h 1850"/>
                  <a:gd name="T10" fmla="*/ 117 w 751"/>
                  <a:gd name="T11" fmla="*/ 1237 h 1850"/>
                  <a:gd name="T12" fmla="*/ 141 w 751"/>
                  <a:gd name="T13" fmla="*/ 1288 h 1850"/>
                  <a:gd name="T14" fmla="*/ 164 w 751"/>
                  <a:gd name="T15" fmla="*/ 1337 h 1850"/>
                  <a:gd name="T16" fmla="*/ 187 w 751"/>
                  <a:gd name="T17" fmla="*/ 1386 h 1850"/>
                  <a:gd name="T18" fmla="*/ 211 w 751"/>
                  <a:gd name="T19" fmla="*/ 1434 h 1850"/>
                  <a:gd name="T20" fmla="*/ 234 w 751"/>
                  <a:gd name="T21" fmla="*/ 1481 h 1850"/>
                  <a:gd name="T22" fmla="*/ 258 w 751"/>
                  <a:gd name="T23" fmla="*/ 1529 h 1850"/>
                  <a:gd name="T24" fmla="*/ 281 w 751"/>
                  <a:gd name="T25" fmla="*/ 1577 h 1850"/>
                  <a:gd name="T26" fmla="*/ 305 w 751"/>
                  <a:gd name="T27" fmla="*/ 1626 h 1850"/>
                  <a:gd name="T28" fmla="*/ 328 w 751"/>
                  <a:gd name="T29" fmla="*/ 1674 h 1850"/>
                  <a:gd name="T30" fmla="*/ 352 w 751"/>
                  <a:gd name="T31" fmla="*/ 1722 h 1850"/>
                  <a:gd name="T32" fmla="*/ 375 w 751"/>
                  <a:gd name="T33" fmla="*/ 1767 h 1850"/>
                  <a:gd name="T34" fmla="*/ 399 w 751"/>
                  <a:gd name="T35" fmla="*/ 1808 h 1850"/>
                  <a:gd name="T36" fmla="*/ 422 w 751"/>
                  <a:gd name="T37" fmla="*/ 1838 h 1850"/>
                  <a:gd name="T38" fmla="*/ 446 w 751"/>
                  <a:gd name="T39" fmla="*/ 1850 h 1850"/>
                  <a:gd name="T40" fmla="*/ 469 w 751"/>
                  <a:gd name="T41" fmla="*/ 1832 h 1850"/>
                  <a:gd name="T42" fmla="*/ 493 w 751"/>
                  <a:gd name="T43" fmla="*/ 1772 h 1850"/>
                  <a:gd name="T44" fmla="*/ 516 w 751"/>
                  <a:gd name="T45" fmla="*/ 1666 h 1850"/>
                  <a:gd name="T46" fmla="*/ 540 w 751"/>
                  <a:gd name="T47" fmla="*/ 1524 h 1850"/>
                  <a:gd name="T48" fmla="*/ 563 w 751"/>
                  <a:gd name="T49" fmla="*/ 1357 h 1850"/>
                  <a:gd name="T50" fmla="*/ 587 w 751"/>
                  <a:gd name="T51" fmla="*/ 1179 h 1850"/>
                  <a:gd name="T52" fmla="*/ 610 w 751"/>
                  <a:gd name="T53" fmla="*/ 997 h 1850"/>
                  <a:gd name="T54" fmla="*/ 634 w 751"/>
                  <a:gd name="T55" fmla="*/ 817 h 1850"/>
                  <a:gd name="T56" fmla="*/ 657 w 751"/>
                  <a:gd name="T57" fmla="*/ 642 h 1850"/>
                  <a:gd name="T58" fmla="*/ 681 w 751"/>
                  <a:gd name="T59" fmla="*/ 472 h 1850"/>
                  <a:gd name="T60" fmla="*/ 704 w 751"/>
                  <a:gd name="T61" fmla="*/ 309 h 1850"/>
                  <a:gd name="T62" fmla="*/ 728 w 751"/>
                  <a:gd name="T63" fmla="*/ 151 h 1850"/>
                  <a:gd name="T64" fmla="*/ 751 w 751"/>
                  <a:gd name="T65" fmla="*/ 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1" h="1850">
                    <a:moveTo>
                      <a:pt x="0" y="1140"/>
                    </a:moveTo>
                    <a:lnTo>
                      <a:pt x="23" y="1140"/>
                    </a:lnTo>
                    <a:lnTo>
                      <a:pt x="47" y="1141"/>
                    </a:lnTo>
                    <a:lnTo>
                      <a:pt x="70" y="1154"/>
                    </a:lnTo>
                    <a:lnTo>
                      <a:pt x="94" y="1189"/>
                    </a:lnTo>
                    <a:lnTo>
                      <a:pt x="117" y="1237"/>
                    </a:lnTo>
                    <a:lnTo>
                      <a:pt x="141" y="1288"/>
                    </a:lnTo>
                    <a:lnTo>
                      <a:pt x="164" y="1337"/>
                    </a:lnTo>
                    <a:lnTo>
                      <a:pt x="187" y="1386"/>
                    </a:lnTo>
                    <a:lnTo>
                      <a:pt x="211" y="1434"/>
                    </a:lnTo>
                    <a:lnTo>
                      <a:pt x="234" y="1481"/>
                    </a:lnTo>
                    <a:lnTo>
                      <a:pt x="258" y="1529"/>
                    </a:lnTo>
                    <a:lnTo>
                      <a:pt x="281" y="1577"/>
                    </a:lnTo>
                    <a:lnTo>
                      <a:pt x="305" y="1626"/>
                    </a:lnTo>
                    <a:lnTo>
                      <a:pt x="328" y="1674"/>
                    </a:lnTo>
                    <a:lnTo>
                      <a:pt x="352" y="1722"/>
                    </a:lnTo>
                    <a:lnTo>
                      <a:pt x="375" y="1767"/>
                    </a:lnTo>
                    <a:lnTo>
                      <a:pt x="399" y="1808"/>
                    </a:lnTo>
                    <a:lnTo>
                      <a:pt x="422" y="1838"/>
                    </a:lnTo>
                    <a:lnTo>
                      <a:pt x="446" y="1850"/>
                    </a:lnTo>
                    <a:lnTo>
                      <a:pt x="469" y="1832"/>
                    </a:lnTo>
                    <a:lnTo>
                      <a:pt x="493" y="1772"/>
                    </a:lnTo>
                    <a:lnTo>
                      <a:pt x="516" y="1666"/>
                    </a:lnTo>
                    <a:lnTo>
                      <a:pt x="540" y="1524"/>
                    </a:lnTo>
                    <a:lnTo>
                      <a:pt x="563" y="1357"/>
                    </a:lnTo>
                    <a:lnTo>
                      <a:pt x="587" y="1179"/>
                    </a:lnTo>
                    <a:lnTo>
                      <a:pt x="610" y="997"/>
                    </a:lnTo>
                    <a:lnTo>
                      <a:pt x="634" y="817"/>
                    </a:lnTo>
                    <a:lnTo>
                      <a:pt x="657" y="642"/>
                    </a:lnTo>
                    <a:lnTo>
                      <a:pt x="681" y="472"/>
                    </a:lnTo>
                    <a:lnTo>
                      <a:pt x="704" y="309"/>
                    </a:lnTo>
                    <a:lnTo>
                      <a:pt x="728" y="151"/>
                    </a:lnTo>
                    <a:lnTo>
                      <a:pt x="751" y="0"/>
                    </a:lnTo>
                  </a:path>
                </a:pathLst>
              </a:custGeom>
              <a:noFill/>
              <a:ln w="25400"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gr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28062D19-56B3-43A6-ECDC-9BD6C3C02E06}"/>
                    </a:ext>
                  </a:extLst>
                </p:cNvPr>
                <p:cNvSpPr txBox="1"/>
                <p:nvPr/>
              </p:nvSpPr>
              <p:spPr>
                <a:xfrm>
                  <a:off x="4711140" y="2710946"/>
                  <a:ext cx="1631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𝜃</m:t>
                        </m:r>
                      </m:oMath>
                    </m:oMathPara>
                  </a14:m>
                  <a:endParaRPr lang="en-US" sz="1600" dirty="0"/>
                </a:p>
              </p:txBody>
            </p:sp>
          </mc:Choice>
          <mc:Fallback xmlns="">
            <p:sp>
              <p:nvSpPr>
                <p:cNvPr id="107" name="TextBox 106">
                  <a:extLst>
                    <a:ext uri="{FF2B5EF4-FFF2-40B4-BE49-F238E27FC236}">
                      <a16:creationId xmlns:a16="http://schemas.microsoft.com/office/drawing/2014/main" id="{28062D19-56B3-43A6-ECDC-9BD6C3C02E06}"/>
                    </a:ext>
                  </a:extLst>
                </p:cNvPr>
                <p:cNvSpPr txBox="1">
                  <a:spLocks noRot="1" noChangeAspect="1" noMove="1" noResize="1" noEditPoints="1" noAdjustHandles="1" noChangeArrowheads="1" noChangeShapeType="1" noTextEdit="1"/>
                </p:cNvSpPr>
                <p:nvPr/>
              </p:nvSpPr>
              <p:spPr>
                <a:xfrm>
                  <a:off x="4711140" y="2710946"/>
                  <a:ext cx="163122" cy="246221"/>
                </a:xfrm>
                <a:prstGeom prst="rect">
                  <a:avLst/>
                </a:prstGeom>
                <a:blipFill>
                  <a:blip r:embed="rId3"/>
                  <a:stretch>
                    <a:fillRect l="-41667" r="-37500"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7BD8486E-E12F-65BE-BCE0-84FA4A7FFFC5}"/>
                    </a:ext>
                  </a:extLst>
                </p:cNvPr>
                <p:cNvSpPr txBox="1"/>
                <p:nvPr/>
              </p:nvSpPr>
              <p:spPr>
                <a:xfrm>
                  <a:off x="2362366" y="4549487"/>
                  <a:ext cx="34778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𝜃</m:t>
                        </m:r>
                      </m:oMath>
                    </m:oMathPara>
                  </a14:m>
                  <a:endParaRPr lang="en-US" sz="1600" dirty="0"/>
                </a:p>
              </p:txBody>
            </p:sp>
          </mc:Choice>
          <mc:Fallback xmlns="">
            <p:sp>
              <p:nvSpPr>
                <p:cNvPr id="108" name="TextBox 107">
                  <a:extLst>
                    <a:ext uri="{FF2B5EF4-FFF2-40B4-BE49-F238E27FC236}">
                      <a16:creationId xmlns:a16="http://schemas.microsoft.com/office/drawing/2014/main" id="{7BD8486E-E12F-65BE-BCE0-84FA4A7FFFC5}"/>
                    </a:ext>
                  </a:extLst>
                </p:cNvPr>
                <p:cNvSpPr txBox="1">
                  <a:spLocks noRot="1" noChangeAspect="1" noMove="1" noResize="1" noEditPoints="1" noAdjustHandles="1" noChangeArrowheads="1" noChangeShapeType="1" noTextEdit="1"/>
                </p:cNvSpPr>
                <p:nvPr/>
              </p:nvSpPr>
              <p:spPr>
                <a:xfrm>
                  <a:off x="2362366" y="4549487"/>
                  <a:ext cx="347788" cy="338554"/>
                </a:xfrm>
                <a:prstGeom prst="rect">
                  <a:avLst/>
                </a:prstGeom>
                <a:blipFill>
                  <a:blip r:embed="rId4"/>
                  <a:stretch>
                    <a:fillRect b="-4167"/>
                  </a:stretch>
                </a:blipFill>
              </p:spPr>
              <p:txBody>
                <a:bodyPr/>
                <a:lstStyle/>
                <a:p>
                  <a:r>
                    <a:rPr lang="en-US">
                      <a:noFill/>
                    </a:rPr>
                    <a:t> </a:t>
                  </a:r>
                </a:p>
              </p:txBody>
            </p:sp>
          </mc:Fallback>
        </mc:AlternateContent>
        <p:sp>
          <p:nvSpPr>
            <p:cNvPr id="109" name="TextBox 108">
              <a:extLst>
                <a:ext uri="{FF2B5EF4-FFF2-40B4-BE49-F238E27FC236}">
                  <a16:creationId xmlns:a16="http://schemas.microsoft.com/office/drawing/2014/main" id="{1E5B155F-6D7C-3A20-D11B-5A171DEA17EE}"/>
                </a:ext>
              </a:extLst>
            </p:cNvPr>
            <p:cNvSpPr txBox="1"/>
            <p:nvPr/>
          </p:nvSpPr>
          <p:spPr>
            <a:xfrm>
              <a:off x="6311265" y="4549487"/>
              <a:ext cx="1513748" cy="338554"/>
            </a:xfrm>
            <a:prstGeom prst="rect">
              <a:avLst/>
            </a:prstGeom>
            <a:noFill/>
          </p:spPr>
          <p:txBody>
            <a:bodyPr wrap="none" rtlCol="0">
              <a:spAutoFit/>
            </a:bodyPr>
            <a:lstStyle/>
            <a:p>
              <a:r>
                <a:rPr lang="en-US" sz="1600" dirty="0"/>
                <a:t>No. of samples</a:t>
              </a:r>
            </a:p>
          </p:txBody>
        </p:sp>
        <p:sp>
          <p:nvSpPr>
            <p:cNvPr id="110" name="TextBox 109">
              <a:extLst>
                <a:ext uri="{FF2B5EF4-FFF2-40B4-BE49-F238E27FC236}">
                  <a16:creationId xmlns:a16="http://schemas.microsoft.com/office/drawing/2014/main" id="{E9FA8E2A-1997-BA4B-9ABF-9EE6E117406C}"/>
                </a:ext>
              </a:extLst>
            </p:cNvPr>
            <p:cNvSpPr txBox="1"/>
            <p:nvPr/>
          </p:nvSpPr>
          <p:spPr>
            <a:xfrm rot="16200000">
              <a:off x="-943930" y="2642185"/>
              <a:ext cx="2247667" cy="338554"/>
            </a:xfrm>
            <a:prstGeom prst="rect">
              <a:avLst/>
            </a:prstGeom>
            <a:noFill/>
          </p:spPr>
          <p:txBody>
            <a:bodyPr wrap="none" rtlCol="0">
              <a:spAutoFit/>
            </a:bodyPr>
            <a:lstStyle/>
            <a:p>
              <a:r>
                <a:rPr lang="en-US" sz="1600" dirty="0"/>
                <a:t>Negative Log-likelihood</a:t>
              </a:r>
            </a:p>
          </p:txBody>
        </p:sp>
        <p:sp>
          <p:nvSpPr>
            <p:cNvPr id="111" name="TextBox 110">
              <a:extLst>
                <a:ext uri="{FF2B5EF4-FFF2-40B4-BE49-F238E27FC236}">
                  <a16:creationId xmlns:a16="http://schemas.microsoft.com/office/drawing/2014/main" id="{A50B1A5E-5370-9383-D2D3-6A577E36A72B}"/>
                </a:ext>
              </a:extLst>
            </p:cNvPr>
            <p:cNvSpPr txBox="1"/>
            <p:nvPr/>
          </p:nvSpPr>
          <p:spPr>
            <a:xfrm>
              <a:off x="4027473" y="2122837"/>
              <a:ext cx="293670" cy="338554"/>
            </a:xfrm>
            <a:prstGeom prst="rect">
              <a:avLst/>
            </a:prstGeom>
            <a:noFill/>
          </p:spPr>
          <p:txBody>
            <a:bodyPr wrap="none" rtlCol="0">
              <a:spAutoFit/>
            </a:bodyPr>
            <a:lstStyle/>
            <a:p>
              <a:r>
                <a:rPr lang="en-US" sz="1600" dirty="0"/>
                <a:t>6</a:t>
              </a:r>
            </a:p>
          </p:txBody>
        </p:sp>
        <p:sp>
          <p:nvSpPr>
            <p:cNvPr id="112" name="TextBox 111">
              <a:extLst>
                <a:ext uri="{FF2B5EF4-FFF2-40B4-BE49-F238E27FC236}">
                  <a16:creationId xmlns:a16="http://schemas.microsoft.com/office/drawing/2014/main" id="{20900D59-C3CF-73FA-4B8C-CDD11A43C10A}"/>
                </a:ext>
              </a:extLst>
            </p:cNvPr>
            <p:cNvSpPr txBox="1"/>
            <p:nvPr/>
          </p:nvSpPr>
          <p:spPr>
            <a:xfrm>
              <a:off x="3774181" y="1910608"/>
              <a:ext cx="293670" cy="338554"/>
            </a:xfrm>
            <a:prstGeom prst="rect">
              <a:avLst/>
            </a:prstGeom>
            <a:noFill/>
          </p:spPr>
          <p:txBody>
            <a:bodyPr wrap="none" rtlCol="0">
              <a:spAutoFit/>
            </a:bodyPr>
            <a:lstStyle/>
            <a:p>
              <a:r>
                <a:rPr lang="en-US" sz="1600" dirty="0"/>
                <a:t>7</a:t>
              </a:r>
            </a:p>
          </p:txBody>
        </p:sp>
        <p:sp>
          <p:nvSpPr>
            <p:cNvPr id="113" name="TextBox 112">
              <a:extLst>
                <a:ext uri="{FF2B5EF4-FFF2-40B4-BE49-F238E27FC236}">
                  <a16:creationId xmlns:a16="http://schemas.microsoft.com/office/drawing/2014/main" id="{9C2D9DDC-9434-F528-2F12-4FEF26F20B41}"/>
                </a:ext>
              </a:extLst>
            </p:cNvPr>
            <p:cNvSpPr txBox="1"/>
            <p:nvPr/>
          </p:nvSpPr>
          <p:spPr>
            <a:xfrm>
              <a:off x="3282184" y="1660787"/>
              <a:ext cx="293670" cy="338554"/>
            </a:xfrm>
            <a:prstGeom prst="rect">
              <a:avLst/>
            </a:prstGeom>
            <a:noFill/>
          </p:spPr>
          <p:txBody>
            <a:bodyPr wrap="none" rtlCol="0">
              <a:spAutoFit/>
            </a:bodyPr>
            <a:lstStyle/>
            <a:p>
              <a:r>
                <a:rPr lang="en-US" sz="1600" dirty="0"/>
                <a:t>8</a:t>
              </a:r>
            </a:p>
          </p:txBody>
        </p:sp>
        <p:sp>
          <p:nvSpPr>
            <p:cNvPr id="114" name="TextBox 113">
              <a:extLst>
                <a:ext uri="{FF2B5EF4-FFF2-40B4-BE49-F238E27FC236}">
                  <a16:creationId xmlns:a16="http://schemas.microsoft.com/office/drawing/2014/main" id="{F11B3A89-3018-FA43-CF6E-7CF27554C8D6}"/>
                </a:ext>
              </a:extLst>
            </p:cNvPr>
            <p:cNvSpPr txBox="1"/>
            <p:nvPr/>
          </p:nvSpPr>
          <p:spPr>
            <a:xfrm>
              <a:off x="3014664" y="1452263"/>
              <a:ext cx="293670" cy="338554"/>
            </a:xfrm>
            <a:prstGeom prst="rect">
              <a:avLst/>
            </a:prstGeom>
            <a:noFill/>
          </p:spPr>
          <p:txBody>
            <a:bodyPr wrap="none" rtlCol="0">
              <a:spAutoFit/>
            </a:bodyPr>
            <a:lstStyle/>
            <a:p>
              <a:r>
                <a:rPr lang="en-US" sz="1600" dirty="0"/>
                <a:t>9</a:t>
              </a:r>
            </a:p>
          </p:txBody>
        </p:sp>
        <p:sp>
          <p:nvSpPr>
            <p:cNvPr id="115" name="TextBox 114">
              <a:extLst>
                <a:ext uri="{FF2B5EF4-FFF2-40B4-BE49-F238E27FC236}">
                  <a16:creationId xmlns:a16="http://schemas.microsoft.com/office/drawing/2014/main" id="{F5717A36-AF7A-3B0F-F100-08C1191C3BA5}"/>
                </a:ext>
              </a:extLst>
            </p:cNvPr>
            <p:cNvSpPr txBox="1"/>
            <p:nvPr/>
          </p:nvSpPr>
          <p:spPr>
            <a:xfrm>
              <a:off x="2735096" y="1452759"/>
              <a:ext cx="402674" cy="338554"/>
            </a:xfrm>
            <a:prstGeom prst="rect">
              <a:avLst/>
            </a:prstGeom>
            <a:noFill/>
          </p:spPr>
          <p:txBody>
            <a:bodyPr wrap="none" rtlCol="0">
              <a:spAutoFit/>
            </a:bodyPr>
            <a:lstStyle/>
            <a:p>
              <a:r>
                <a:rPr lang="en-US" sz="1600" dirty="0"/>
                <a:t>10</a:t>
              </a:r>
            </a:p>
          </p:txBody>
        </p:sp>
        <p:sp>
          <p:nvSpPr>
            <p:cNvPr id="116" name="TextBox 115">
              <a:extLst>
                <a:ext uri="{FF2B5EF4-FFF2-40B4-BE49-F238E27FC236}">
                  <a16:creationId xmlns:a16="http://schemas.microsoft.com/office/drawing/2014/main" id="{F187DCDE-81F2-3977-D26B-EC10DAB941A8}"/>
                </a:ext>
              </a:extLst>
            </p:cNvPr>
            <p:cNvSpPr txBox="1"/>
            <p:nvPr/>
          </p:nvSpPr>
          <p:spPr>
            <a:xfrm>
              <a:off x="2430292" y="1449294"/>
              <a:ext cx="402674" cy="338554"/>
            </a:xfrm>
            <a:prstGeom prst="rect">
              <a:avLst/>
            </a:prstGeom>
            <a:noFill/>
          </p:spPr>
          <p:txBody>
            <a:bodyPr wrap="none" rtlCol="0">
              <a:spAutoFit/>
            </a:bodyPr>
            <a:lstStyle/>
            <a:p>
              <a:r>
                <a:rPr lang="en-US" sz="1600" dirty="0"/>
                <a:t>11</a:t>
              </a:r>
            </a:p>
          </p:txBody>
        </p:sp>
        <p:sp>
          <p:nvSpPr>
            <p:cNvPr id="117" name="TextBox 116">
              <a:extLst>
                <a:ext uri="{FF2B5EF4-FFF2-40B4-BE49-F238E27FC236}">
                  <a16:creationId xmlns:a16="http://schemas.microsoft.com/office/drawing/2014/main" id="{81178127-D74F-FAF7-250A-BA8950D5DD35}"/>
                </a:ext>
              </a:extLst>
            </p:cNvPr>
            <p:cNvSpPr txBox="1"/>
            <p:nvPr/>
          </p:nvSpPr>
          <p:spPr>
            <a:xfrm>
              <a:off x="2108172" y="1459685"/>
              <a:ext cx="402674" cy="338554"/>
            </a:xfrm>
            <a:prstGeom prst="rect">
              <a:avLst/>
            </a:prstGeom>
            <a:noFill/>
          </p:spPr>
          <p:txBody>
            <a:bodyPr wrap="none" rtlCol="0">
              <a:spAutoFit/>
            </a:bodyPr>
            <a:lstStyle/>
            <a:p>
              <a:r>
                <a:rPr lang="en-US" sz="1600" dirty="0"/>
                <a:t>12</a:t>
              </a:r>
            </a:p>
          </p:txBody>
        </p:sp>
        <p:sp>
          <p:nvSpPr>
            <p:cNvPr id="118" name="TextBox 117">
              <a:extLst>
                <a:ext uri="{FF2B5EF4-FFF2-40B4-BE49-F238E27FC236}">
                  <a16:creationId xmlns:a16="http://schemas.microsoft.com/office/drawing/2014/main" id="{7F24F713-42CD-1AF2-1AB9-BFA2FE25D109}"/>
                </a:ext>
              </a:extLst>
            </p:cNvPr>
            <p:cNvSpPr txBox="1"/>
            <p:nvPr/>
          </p:nvSpPr>
          <p:spPr>
            <a:xfrm>
              <a:off x="1869185" y="1459685"/>
              <a:ext cx="402674" cy="338554"/>
            </a:xfrm>
            <a:prstGeom prst="rect">
              <a:avLst/>
            </a:prstGeom>
            <a:noFill/>
          </p:spPr>
          <p:txBody>
            <a:bodyPr wrap="none" rtlCol="0">
              <a:spAutoFit/>
            </a:bodyPr>
            <a:lstStyle/>
            <a:p>
              <a:r>
                <a:rPr lang="en-US" sz="1600" dirty="0"/>
                <a:t>13</a:t>
              </a:r>
            </a:p>
          </p:txBody>
        </p:sp>
        <p:sp>
          <p:nvSpPr>
            <p:cNvPr id="119" name="TextBox 118">
              <a:extLst>
                <a:ext uri="{FF2B5EF4-FFF2-40B4-BE49-F238E27FC236}">
                  <a16:creationId xmlns:a16="http://schemas.microsoft.com/office/drawing/2014/main" id="{A058104F-29D0-2BF1-7CB3-8DD7C2F8B13A}"/>
                </a:ext>
              </a:extLst>
            </p:cNvPr>
            <p:cNvSpPr txBox="1"/>
            <p:nvPr/>
          </p:nvSpPr>
          <p:spPr>
            <a:xfrm>
              <a:off x="1453550" y="1470076"/>
              <a:ext cx="402674" cy="338554"/>
            </a:xfrm>
            <a:prstGeom prst="rect">
              <a:avLst/>
            </a:prstGeom>
            <a:noFill/>
          </p:spPr>
          <p:txBody>
            <a:bodyPr wrap="none" rtlCol="0">
              <a:spAutoFit/>
            </a:bodyPr>
            <a:lstStyle/>
            <a:p>
              <a:r>
                <a:rPr lang="en-US" sz="1600" dirty="0"/>
                <a:t>14</a:t>
              </a:r>
            </a:p>
          </p:txBody>
        </p:sp>
      </p:grpSp>
    </p:spTree>
    <p:extLst>
      <p:ext uri="{BB962C8B-B14F-4D97-AF65-F5344CB8AC3E}">
        <p14:creationId xmlns:p14="http://schemas.microsoft.com/office/powerpoint/2010/main" val="2390529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D95F21D-0550-AADA-D8AF-B5AC37705DAE}"/>
                  </a:ext>
                </a:extLst>
              </p:cNvPr>
              <p:cNvSpPr>
                <a:spLocks noGrp="1"/>
              </p:cNvSpPr>
              <p:nvPr>
                <p:ph type="body" sz="quarter" idx="10"/>
              </p:nvPr>
            </p:nvSpPr>
            <p:spPr/>
            <p:txBody>
              <a:bodyPr/>
              <a:lstStyle/>
              <a:p>
                <a:r>
                  <a:rPr lang="en-US" dirty="0"/>
                  <a:t>PRS needs to solve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𝑝</m:t>
                        </m:r>
                      </m:sub>
                    </m:sSub>
                  </m:oMath>
                </a14:m>
                <a:r>
                  <a:rPr lang="en-US" dirty="0"/>
                  <a:t> matrix once</a:t>
                </a:r>
              </a:p>
              <a:p>
                <a:r>
                  <a:rPr lang="en-US" dirty="0"/>
                  <a:t>Kriging needs the inverse of </a:t>
                </a:r>
                <a14:m>
                  <m:oMath xmlns:m="http://schemas.openxmlformats.org/officeDocument/2006/math">
                    <m:r>
                      <a:rPr lang="en-US" b="0" i="1" smtClean="0">
                        <a:latin typeface="Cambria Math" panose="02040503050406030204" pitchFamily="18" charset="0"/>
                      </a:rPr>
                      <m:t>𝑅</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oMath>
                </a14:m>
                <a:endParaRPr lang="en-US" dirty="0"/>
              </a:p>
              <a:p>
                <a:pPr lvl="1"/>
                <a:r>
                  <a:rPr lang="en-US" dirty="0"/>
                  <a:t>Especially during optimization to find </a:t>
                </a:r>
                <a14:m>
                  <m:oMath xmlns:m="http://schemas.openxmlformats.org/officeDocument/2006/math">
                    <m:r>
                      <a:rPr lang="en-US" b="0" i="1" smtClean="0">
                        <a:latin typeface="Cambria Math" panose="02040503050406030204" pitchFamily="18" charset="0"/>
                      </a:rPr>
                      <m:t>𝜃</m:t>
                    </m:r>
                  </m:oMath>
                </a14:m>
                <a:r>
                  <a:rPr lang="en-US" dirty="0"/>
                  <a:t> iteratively</a:t>
                </a:r>
              </a:p>
              <a:p>
                <a:r>
                  <a:rPr lang="en-US" dirty="0"/>
                  <a:t>MLE or cross-validation optimization problem solved to obtain the kriging fit is often ill-conditioned leading to poor fit, or poor estimate of the prediction variance.</a:t>
                </a:r>
              </a:p>
              <a:p>
                <a:r>
                  <a:rPr lang="en-US" dirty="0"/>
                  <a:t>Poor estimate of the prediction variance can be checked by comparing it to the cross-validation error.</a:t>
                </a:r>
              </a:p>
              <a:p>
                <a:r>
                  <a:rPr lang="en-US" dirty="0"/>
                  <a:t>Poor fits are often characterized by the kriging surrogate having large curvature near data points.</a:t>
                </a:r>
              </a:p>
              <a:p>
                <a:r>
                  <a:rPr lang="en-US" dirty="0"/>
                  <a:t>It is recommended to visualize by plotting the kriging fit and its standard error.</a:t>
                </a:r>
              </a:p>
            </p:txBody>
          </p:sp>
        </mc:Choice>
        <mc:Fallback xmlns="">
          <p:sp>
            <p:nvSpPr>
              <p:cNvPr id="2" name="Text Placeholder 1">
                <a:extLst>
                  <a:ext uri="{FF2B5EF4-FFF2-40B4-BE49-F238E27FC236}">
                    <a16:creationId xmlns:a16="http://schemas.microsoft.com/office/drawing/2014/main" id="{7D95F21D-0550-AADA-D8AF-B5AC37705DA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1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9330CC4-3BC6-680B-7E9B-092198DAC27D}"/>
              </a:ext>
            </a:extLst>
          </p:cNvPr>
          <p:cNvSpPr>
            <a:spLocks noGrp="1"/>
          </p:cNvSpPr>
          <p:nvPr>
            <p:ph type="title"/>
          </p:nvPr>
        </p:nvSpPr>
        <p:spPr/>
        <p:txBody>
          <a:bodyPr>
            <a:normAutofit fontScale="90000"/>
          </a:bodyPr>
          <a:lstStyle/>
          <a:p>
            <a:r>
              <a:rPr lang="en-US" dirty="0"/>
              <a:t>Computational Cost of Kriging Surrogate</a:t>
            </a:r>
          </a:p>
        </p:txBody>
      </p:sp>
    </p:spTree>
    <p:extLst>
      <p:ext uri="{BB962C8B-B14F-4D97-AF65-F5344CB8AC3E}">
        <p14:creationId xmlns:p14="http://schemas.microsoft.com/office/powerpoint/2010/main" val="6057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In linear regression, the process of fitting involves solving a set of linear equations once.</a:t>
            </a:r>
          </a:p>
          <a:p>
            <a:r>
              <a:rPr lang="en-US" dirty="0"/>
              <a:t>Moving least squares performs the fit for each function evaluation, using only nearby points.</a:t>
            </a:r>
          </a:p>
          <a:p>
            <a:r>
              <a:rPr lang="en-US" dirty="0"/>
              <a:t>Radial basis surrogates use shape functions that are based around data points and decay away from them, so that nearby data have more influence on prediction. </a:t>
            </a:r>
          </a:p>
          <a:p>
            <a:r>
              <a:rPr lang="en-US" dirty="0"/>
              <a:t>Kriging, is even more expensive, we have a spread constant in every direction, and we have to perform optimization to calculate the best set of constants (hyperparameters).</a:t>
            </a:r>
          </a:p>
          <a:p>
            <a:pPr lvl="1"/>
            <a:r>
              <a:rPr lang="en-US" dirty="0"/>
              <a:t>With many hundreds of data points this can become significant computational burden.</a:t>
            </a:r>
          </a:p>
        </p:txBody>
      </p:sp>
      <p:sp>
        <p:nvSpPr>
          <p:cNvPr id="2" name="Title 1"/>
          <p:cNvSpPr>
            <a:spLocks noGrp="1"/>
          </p:cNvSpPr>
          <p:nvPr>
            <p:ph type="title"/>
          </p:nvPr>
        </p:nvSpPr>
        <p:spPr/>
        <p:txBody>
          <a:bodyPr>
            <a:normAutofit fontScale="90000"/>
          </a:bodyPr>
          <a:lstStyle/>
          <a:p>
            <a:r>
              <a:rPr lang="en-US" dirty="0"/>
              <a:t>Kriging and Cost of Surrogates</a:t>
            </a:r>
          </a:p>
        </p:txBody>
      </p:sp>
    </p:spTree>
    <p:extLst>
      <p:ext uri="{BB962C8B-B14F-4D97-AF65-F5344CB8AC3E}">
        <p14:creationId xmlns:p14="http://schemas.microsoft.com/office/powerpoint/2010/main" val="85284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671679-38F7-4207-AAA0-4151238FED09}"/>
              </a:ext>
            </a:extLst>
          </p:cNvPr>
          <p:cNvSpPr>
            <a:spLocks noGrp="1"/>
          </p:cNvSpPr>
          <p:nvPr>
            <p:ph type="title"/>
          </p:nvPr>
        </p:nvSpPr>
        <p:spPr/>
        <p:txBody>
          <a:bodyPr>
            <a:normAutofit fontScale="90000"/>
          </a:bodyPr>
          <a:lstStyle/>
          <a:p>
            <a:r>
              <a:rPr lang="en-US" dirty="0"/>
              <a:t>Comparison b/w RMSE and MLE</a:t>
            </a:r>
          </a:p>
        </p:txBody>
      </p:sp>
      <p:pic>
        <p:nvPicPr>
          <p:cNvPr id="4" name="Picture 3">
            <a:extLst>
              <a:ext uri="{FF2B5EF4-FFF2-40B4-BE49-F238E27FC236}">
                <a16:creationId xmlns:a16="http://schemas.microsoft.com/office/drawing/2014/main" id="{A1E2BBDA-F9AC-4704-83B5-4B173C2D2639}"/>
              </a:ext>
            </a:extLst>
          </p:cNvPr>
          <p:cNvPicPr>
            <a:picLocks noChangeAspect="1"/>
          </p:cNvPicPr>
          <p:nvPr/>
        </p:nvPicPr>
        <p:blipFill>
          <a:blip r:embed="rId2"/>
          <a:stretch>
            <a:fillRect/>
          </a:stretch>
        </p:blipFill>
        <p:spPr>
          <a:xfrm>
            <a:off x="389504" y="580579"/>
            <a:ext cx="8074765" cy="5909233"/>
          </a:xfrm>
          <a:prstGeom prst="rect">
            <a:avLst/>
          </a:prstGeom>
        </p:spPr>
      </p:pic>
      <p:sp>
        <p:nvSpPr>
          <p:cNvPr id="5" name="TextBox 4">
            <a:extLst>
              <a:ext uri="{FF2B5EF4-FFF2-40B4-BE49-F238E27FC236}">
                <a16:creationId xmlns:a16="http://schemas.microsoft.com/office/drawing/2014/main" id="{EED4F5B0-7A7D-403A-9C61-0B71FBBD2A5C}"/>
              </a:ext>
            </a:extLst>
          </p:cNvPr>
          <p:cNvSpPr txBox="1"/>
          <p:nvPr/>
        </p:nvSpPr>
        <p:spPr>
          <a:xfrm>
            <a:off x="3487668" y="2152481"/>
            <a:ext cx="1470274" cy="338554"/>
          </a:xfrm>
          <a:prstGeom prst="rect">
            <a:avLst/>
          </a:prstGeom>
          <a:noFill/>
        </p:spPr>
        <p:txBody>
          <a:bodyPr wrap="none" rtlCol="0">
            <a:spAutoFit/>
          </a:bodyPr>
          <a:lstStyle/>
          <a:p>
            <a:pPr algn="l"/>
            <a:r>
              <a:rPr lang="en-US" sz="1600" dirty="0"/>
              <a:t>Discontinuous</a:t>
            </a:r>
          </a:p>
        </p:txBody>
      </p:sp>
      <p:sp>
        <p:nvSpPr>
          <p:cNvPr id="6" name="TextBox 5">
            <a:extLst>
              <a:ext uri="{FF2B5EF4-FFF2-40B4-BE49-F238E27FC236}">
                <a16:creationId xmlns:a16="http://schemas.microsoft.com/office/drawing/2014/main" id="{1CF2D65E-AAB6-4716-9B5B-46240A4E0F1D}"/>
              </a:ext>
            </a:extLst>
          </p:cNvPr>
          <p:cNvSpPr txBox="1"/>
          <p:nvPr/>
        </p:nvSpPr>
        <p:spPr>
          <a:xfrm>
            <a:off x="1019596" y="2233401"/>
            <a:ext cx="748923" cy="369332"/>
          </a:xfrm>
          <a:prstGeom prst="rect">
            <a:avLst/>
          </a:prstGeom>
          <a:noFill/>
        </p:spPr>
        <p:txBody>
          <a:bodyPr wrap="none" rtlCol="0">
            <a:spAutoFit/>
          </a:bodyPr>
          <a:lstStyle/>
          <a:p>
            <a:pPr algn="l"/>
            <a:r>
              <a:rPr lang="en-US" dirty="0"/>
              <a:t>Good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950F25-9362-4892-AC42-F70737BD2ED1}"/>
                  </a:ext>
                </a:extLst>
              </p:cNvPr>
              <p:cNvSpPr txBox="1"/>
              <p:nvPr/>
            </p:nvSpPr>
            <p:spPr>
              <a:xfrm>
                <a:off x="6235010" y="2031239"/>
                <a:ext cx="1935145" cy="369332"/>
              </a:xfrm>
              <a:prstGeom prst="rect">
                <a:avLst/>
              </a:prstGeom>
              <a:noFill/>
            </p:spPr>
            <p:txBody>
              <a:bodyPr wrap="none" rtlCol="0">
                <a:spAutoFit/>
              </a:bodyPr>
              <a:lstStyle/>
              <a:p>
                <a:pPr algn="l"/>
                <a:r>
                  <a:rPr lang="en-US" dirty="0"/>
                  <a:t>MLE</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min RMSE</a:t>
                </a:r>
              </a:p>
            </p:txBody>
          </p:sp>
        </mc:Choice>
        <mc:Fallback xmlns="">
          <p:sp>
            <p:nvSpPr>
              <p:cNvPr id="7" name="TextBox 6">
                <a:extLst>
                  <a:ext uri="{FF2B5EF4-FFF2-40B4-BE49-F238E27FC236}">
                    <a16:creationId xmlns:a16="http://schemas.microsoft.com/office/drawing/2014/main" id="{46950F25-9362-4892-AC42-F70737BD2ED1}"/>
                  </a:ext>
                </a:extLst>
              </p:cNvPr>
              <p:cNvSpPr txBox="1">
                <a:spLocks noRot="1" noChangeAspect="1" noMove="1" noResize="1" noEditPoints="1" noAdjustHandles="1" noChangeArrowheads="1" noChangeShapeType="1" noTextEdit="1"/>
              </p:cNvSpPr>
              <p:nvPr/>
            </p:nvSpPr>
            <p:spPr>
              <a:xfrm>
                <a:off x="6235010" y="2031239"/>
                <a:ext cx="1935145" cy="369332"/>
              </a:xfrm>
              <a:prstGeom prst="rect">
                <a:avLst/>
              </a:prstGeom>
              <a:blipFill>
                <a:blip r:embed="rId3"/>
                <a:stretch>
                  <a:fillRect l="-2839" t="-8197" r="-1577" b="-2459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DEDA376-571B-4CC4-8F4E-829A47135E6D}"/>
              </a:ext>
            </a:extLst>
          </p:cNvPr>
          <p:cNvSpPr txBox="1"/>
          <p:nvPr/>
        </p:nvSpPr>
        <p:spPr>
          <a:xfrm>
            <a:off x="2783660" y="6077119"/>
            <a:ext cx="3223959" cy="369332"/>
          </a:xfrm>
          <a:prstGeom prst="rect">
            <a:avLst/>
          </a:prstGeom>
          <a:solidFill>
            <a:schemeClr val="bg1"/>
          </a:solidFill>
        </p:spPr>
        <p:txBody>
          <a:bodyPr wrap="none" rtlCol="0">
            <a:spAutoFit/>
          </a:bodyPr>
          <a:lstStyle/>
          <a:p>
            <a:pPr algn="l"/>
            <a:r>
              <a:rPr lang="en-US" dirty="0"/>
              <a:t>More than 2 hyperparameters</a:t>
            </a:r>
          </a:p>
        </p:txBody>
      </p:sp>
    </p:spTree>
    <p:extLst>
      <p:ext uri="{BB962C8B-B14F-4D97-AF65-F5344CB8AC3E}">
        <p14:creationId xmlns:p14="http://schemas.microsoft.com/office/powerpoint/2010/main" val="2049341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539" y="429828"/>
            <a:ext cx="3563131" cy="267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E63922FE-8D4F-4D18-9AEE-7AEBEA1B6811}"/>
                  </a:ext>
                </a:extLst>
              </p:cNvPr>
              <p:cNvSpPr>
                <a:spLocks noGrp="1"/>
              </p:cNvSpPr>
              <p:nvPr>
                <p:ph type="body" sz="quarter" idx="10"/>
              </p:nvPr>
            </p:nvSpPr>
            <p:spPr/>
            <p:txBody>
              <a:bodyPr>
                <a:normAutofit/>
              </a:bodyPr>
              <a:lstStyle/>
              <a:p>
                <a:r>
                  <a:rPr lang="en-US" sz="2000" dirty="0"/>
                  <a:t>Use 9 data and a constant global </a:t>
                </a:r>
                <a:br>
                  <a:rPr lang="en-US" sz="2000" dirty="0"/>
                </a:br>
                <a:r>
                  <a:rPr lang="en-US" sz="2000" dirty="0"/>
                  <a:t>function </a:t>
                </a:r>
                <a14:m>
                  <m:oMath xmlns:m="http://schemas.openxmlformats.org/officeDocument/2006/math">
                    <m:r>
                      <a:rPr lang="en-US" sz="2000" b="0" i="1" smtClean="0">
                        <a:latin typeface="Cambria Math" panose="02040503050406030204" pitchFamily="18" charset="0"/>
                      </a:rPr>
                      <m:t>𝜉</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=0</m:t>
                    </m:r>
                  </m:oMath>
                </a14:m>
                <a:r>
                  <a:rPr lang="en-US" sz="2000" dirty="0"/>
                  <a:t> to fit a quadratic </a:t>
                </a:r>
                <a:br>
                  <a:rPr lang="en-US" sz="2000" dirty="0"/>
                </a:br>
                <a:r>
                  <a:rPr lang="en-US" sz="2000" dirty="0"/>
                  <a:t>function </a:t>
                </a:r>
                <a14:m>
                  <m:oMath xmlns:m="http://schemas.openxmlformats.org/officeDocument/2006/math">
                    <m:r>
                      <a:rPr lang="en-US" sz="2000" b="0" i="1" smtClean="0">
                        <a:latin typeface="Cambria Math" panose="02040503050406030204" pitchFamily="18" charset="0"/>
                      </a:rPr>
                      <m:t>𝑦</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+5</m:t>
                    </m:r>
                    <m:r>
                      <a:rPr lang="en-US" sz="2000" b="0" i="1" smtClean="0">
                        <a:latin typeface="Cambria Math" panose="02040503050406030204" pitchFamily="18" charset="0"/>
                      </a:rPr>
                      <m:t>𝑥</m:t>
                    </m:r>
                    <m:r>
                      <a:rPr lang="en-US" sz="2000" b="0" i="1" smtClean="0">
                        <a:latin typeface="Cambria Math" panose="02040503050406030204" pitchFamily="18" charset="0"/>
                      </a:rPr>
                      <m:t>−10</m:t>
                    </m:r>
                  </m:oMath>
                </a14:m>
                <a:endParaRPr lang="en-US" sz="2000" dirty="0"/>
              </a:p>
              <a:p>
                <a:r>
                  <a:rPr lang="en-US" sz="2000" dirty="0"/>
                  <a:t>Covariance</a:t>
                </a:r>
                <a:br>
                  <a:rPr lang="en-US" sz="2000" dirty="0"/>
                </a:br>
                <a:r>
                  <a:rPr lang="en-US" sz="2000" dirty="0"/>
                  <a:t> </a:t>
                </a:r>
                <a14:m>
                  <m:oMath xmlns:m="http://schemas.openxmlformats.org/officeDocument/2006/math">
                    <m:r>
                      <m:rPr>
                        <m:sty m:val="p"/>
                      </m:rPr>
                      <a:rPr lang="en-US" sz="2000">
                        <a:latin typeface="Cambria Math"/>
                      </a:rPr>
                      <m:t>c</m:t>
                    </m:r>
                    <m:r>
                      <a:rPr lang="en-US" sz="2000" i="1">
                        <a:latin typeface="Cambria Math"/>
                      </a:rPr>
                      <m:t>𝑜𝑣</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𝑖</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𝑗</m:t>
                            </m:r>
                          </m:sub>
                        </m:sSub>
                      </m:e>
                    </m:d>
                    <m:r>
                      <a:rPr lang="en-US" sz="2000" i="1">
                        <a:latin typeface="Cambria Math"/>
                      </a:rPr>
                      <m:t>=</m:t>
                    </m:r>
                    <m:func>
                      <m:funcPr>
                        <m:ctrlPr>
                          <a:rPr lang="en-US" sz="2000" i="1">
                            <a:latin typeface="Cambria Math" panose="02040503050406030204" pitchFamily="18" charset="0"/>
                          </a:rPr>
                        </m:ctrlPr>
                      </m:funcPr>
                      <m:fName>
                        <m:r>
                          <m:rPr>
                            <m:sty m:val="p"/>
                          </m:rPr>
                          <a:rPr lang="en-US" sz="2000">
                            <a:latin typeface="Cambria Math"/>
                          </a:rPr>
                          <m:t>exp</m:t>
                        </m:r>
                      </m:fName>
                      <m:e>
                        <m:d>
                          <m:dPr>
                            <m:ctrlPr>
                              <a:rPr lang="en-US" sz="2000" b="0" i="1" smtClean="0">
                                <a:latin typeface="Cambria Math" panose="02040503050406030204" pitchFamily="18" charset="0"/>
                              </a:rPr>
                            </m:ctrlPr>
                          </m:dPr>
                          <m:e>
                            <m:r>
                              <a:rPr lang="en-US" sz="2000" i="1">
                                <a:latin typeface="Cambria Math"/>
                              </a:rPr>
                              <m:t>−</m:t>
                            </m:r>
                            <m:sSup>
                              <m:sSupPr>
                                <m:ctrlPr>
                                  <a:rPr lang="en-US" sz="2000" i="1">
                                    <a:latin typeface="Cambria Math" panose="02040503050406030204" pitchFamily="18" charset="0"/>
                                    <a:ea typeface="Cambria Math"/>
                                  </a:rPr>
                                </m:ctrlPr>
                              </m:sSupPr>
                              <m:e>
                                <m:d>
                                  <m:dPr>
                                    <m:ctrlPr>
                                      <a:rPr lang="en-US" sz="2000" i="1">
                                        <a:latin typeface="Cambria Math" panose="02040503050406030204" pitchFamily="18" charset="0"/>
                                        <a:ea typeface="Cambria Math"/>
                                      </a:rPr>
                                    </m:ctrlPr>
                                  </m:dPr>
                                  <m:e>
                                    <m:f>
                                      <m:fPr>
                                        <m:ctrlPr>
                                          <a:rPr lang="en-US" sz="2000" i="1">
                                            <a:latin typeface="Cambria Math" panose="02040503050406030204" pitchFamily="18" charset="0"/>
                                            <a:ea typeface="Cambria Math"/>
                                          </a:rPr>
                                        </m:ctrlPr>
                                      </m:fPr>
                                      <m:num>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𝑖</m:t>
                                            </m:r>
                                          </m:sub>
                                        </m:sSub>
                                        <m:r>
                                          <a:rPr lang="en-US" sz="2000" i="1">
                                            <a:latin typeface="Cambria Math"/>
                                            <a:ea typeface="Cambria Math"/>
                                          </a:rPr>
                                          <m:t>−</m:t>
                                        </m:r>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𝑗</m:t>
                                            </m:r>
                                          </m:sub>
                                        </m:sSub>
                                      </m:num>
                                      <m:den>
                                        <m:r>
                                          <a:rPr lang="en-US" sz="2000" i="1">
                                            <a:latin typeface="Cambria Math"/>
                                            <a:ea typeface="Cambria Math"/>
                                          </a:rPr>
                                          <m:t>𝜃</m:t>
                                        </m:r>
                                      </m:den>
                                    </m:f>
                                  </m:e>
                                </m:d>
                              </m:e>
                              <m:sup>
                                <m:r>
                                  <a:rPr lang="en-US" sz="2000" i="1">
                                    <a:latin typeface="Cambria Math"/>
                                    <a:ea typeface="Cambria Math"/>
                                  </a:rPr>
                                  <m:t>2</m:t>
                                </m:r>
                              </m:sup>
                            </m:sSup>
                          </m:e>
                        </m:d>
                      </m:e>
                    </m:func>
                  </m:oMath>
                </a14:m>
                <a:endParaRPr lang="en-US" sz="2000" dirty="0"/>
              </a:p>
            </p:txBody>
          </p:sp>
        </mc:Choice>
        <mc:Fallback xmlns="">
          <p:sp>
            <p:nvSpPr>
              <p:cNvPr id="6" name="Text Placeholder 5">
                <a:extLst>
                  <a:ext uri="{FF2B5EF4-FFF2-40B4-BE49-F238E27FC236}">
                    <a16:creationId xmlns:a16="http://schemas.microsoft.com/office/drawing/2014/main" id="{E63922FE-8D4F-4D18-9AEE-7AEBEA1B6811}"/>
                  </a:ext>
                </a:extLst>
              </p:cNvPr>
              <p:cNvSpPr>
                <a:spLocks noGrp="1" noRot="1" noChangeAspect="1" noMove="1" noResize="1" noEditPoints="1" noAdjustHandles="1" noChangeArrowheads="1" noChangeShapeType="1" noTextEdit="1"/>
              </p:cNvSpPr>
              <p:nvPr>
                <p:ph type="body" sz="quarter" idx="10"/>
              </p:nvPr>
            </p:nvSpPr>
            <p:spPr>
              <a:blipFill>
                <a:blip r:embed="rId4"/>
                <a:stretch>
                  <a:fillRect l="-643" t="-975"/>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Quadratic Function Fit</a:t>
            </a:r>
          </a:p>
        </p:txBody>
      </p:sp>
      <p:pic>
        <p:nvPicPr>
          <p:cNvPr id="7" name="Picture 3">
            <a:extLst>
              <a:ext uri="{FF2B5EF4-FFF2-40B4-BE49-F238E27FC236}">
                <a16:creationId xmlns:a16="http://schemas.microsoft.com/office/drawing/2014/main" id="{8B76CAB0-F2BA-4F73-8FE7-F7997EF28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880" y="3037774"/>
            <a:ext cx="3563131" cy="267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082E8F1F-7E9C-4380-89A6-CCA003068D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1" y="3037774"/>
            <a:ext cx="3562351" cy="267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B10461-09E8-41EB-966D-8D53A2FC2DA8}"/>
                  </a:ext>
                </a:extLst>
              </p:cNvPr>
              <p:cNvSpPr txBox="1"/>
              <p:nvPr/>
            </p:nvSpPr>
            <p:spPr>
              <a:xfrm>
                <a:off x="571500" y="5745480"/>
                <a:ext cx="3231975" cy="707886"/>
              </a:xfrm>
              <a:prstGeom prst="rect">
                <a:avLst/>
              </a:prstGeom>
              <a:noFill/>
            </p:spPr>
            <p:txBody>
              <a:bodyPr wrap="none" rtlCol="0">
                <a:spAutoFit/>
              </a:bodyPr>
              <a:lstStyle/>
              <a:p>
                <a:pPr algn="ctr"/>
                <a:r>
                  <a:rPr lang="en-US" sz="2000" dirty="0"/>
                  <a:t>Too large </a:t>
                </a:r>
                <a14:m>
                  <m:oMath xmlns:m="http://schemas.openxmlformats.org/officeDocument/2006/math">
                    <m:r>
                      <a:rPr lang="en-US" sz="2000" b="0" i="1" smtClean="0">
                        <a:latin typeface="Cambria Math" panose="02040503050406030204" pitchFamily="18" charset="0"/>
                      </a:rPr>
                      <m:t>𝜃</m:t>
                    </m:r>
                  </m:oMath>
                </a14:m>
                <a:endParaRPr lang="en-US" sz="2000" dirty="0"/>
              </a:p>
              <a:p>
                <a:pPr algn="ctr"/>
                <a:r>
                  <a:rPr lang="en-US" sz="2000" dirty="0"/>
                  <a:t>Good fit with poor variance</a:t>
                </a:r>
              </a:p>
            </p:txBody>
          </p:sp>
        </mc:Choice>
        <mc:Fallback xmlns="">
          <p:sp>
            <p:nvSpPr>
              <p:cNvPr id="3" name="TextBox 2">
                <a:extLst>
                  <a:ext uri="{FF2B5EF4-FFF2-40B4-BE49-F238E27FC236}">
                    <a16:creationId xmlns:a16="http://schemas.microsoft.com/office/drawing/2014/main" id="{EDB10461-09E8-41EB-966D-8D53A2FC2DA8}"/>
                  </a:ext>
                </a:extLst>
              </p:cNvPr>
              <p:cNvSpPr txBox="1">
                <a:spLocks noRot="1" noChangeAspect="1" noMove="1" noResize="1" noEditPoints="1" noAdjustHandles="1" noChangeArrowheads="1" noChangeShapeType="1" noTextEdit="1"/>
              </p:cNvSpPr>
              <p:nvPr/>
            </p:nvSpPr>
            <p:spPr>
              <a:xfrm>
                <a:off x="571500" y="5745480"/>
                <a:ext cx="3231975" cy="707886"/>
              </a:xfrm>
              <a:prstGeom prst="rect">
                <a:avLst/>
              </a:prstGeom>
              <a:blipFill>
                <a:blip r:embed="rId7"/>
                <a:stretch>
                  <a:fillRect l="-1887" t="-4310" r="-1509"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5DE1863-C86F-4E59-B3A9-788A478362B1}"/>
                  </a:ext>
                </a:extLst>
              </p:cNvPr>
              <p:cNvSpPr txBox="1"/>
              <p:nvPr/>
            </p:nvSpPr>
            <p:spPr>
              <a:xfrm>
                <a:off x="5467036" y="5745480"/>
                <a:ext cx="3062057" cy="707886"/>
              </a:xfrm>
              <a:prstGeom prst="rect">
                <a:avLst/>
              </a:prstGeom>
              <a:noFill/>
            </p:spPr>
            <p:txBody>
              <a:bodyPr wrap="none" rtlCol="0">
                <a:spAutoFit/>
              </a:bodyPr>
              <a:lstStyle/>
              <a:p>
                <a:pPr algn="ctr"/>
                <a:r>
                  <a:rPr lang="en-US" sz="2000" dirty="0"/>
                  <a:t>Too small </a:t>
                </a:r>
                <a14:m>
                  <m:oMath xmlns:m="http://schemas.openxmlformats.org/officeDocument/2006/math">
                    <m:r>
                      <a:rPr lang="en-US" sz="2000" b="0" i="1" smtClean="0">
                        <a:latin typeface="Cambria Math" panose="02040503050406030204" pitchFamily="18" charset="0"/>
                      </a:rPr>
                      <m:t>𝜃</m:t>
                    </m:r>
                  </m:oMath>
                </a14:m>
                <a:endParaRPr lang="en-US" sz="2000" dirty="0"/>
              </a:p>
              <a:p>
                <a:pPr algn="ctr"/>
                <a:r>
                  <a:rPr lang="en-US" sz="2000" dirty="0"/>
                  <a:t>Bad fit with poor variance</a:t>
                </a:r>
              </a:p>
            </p:txBody>
          </p:sp>
        </mc:Choice>
        <mc:Fallback xmlns="">
          <p:sp>
            <p:nvSpPr>
              <p:cNvPr id="9" name="TextBox 8">
                <a:extLst>
                  <a:ext uri="{FF2B5EF4-FFF2-40B4-BE49-F238E27FC236}">
                    <a16:creationId xmlns:a16="http://schemas.microsoft.com/office/drawing/2014/main" id="{85DE1863-C86F-4E59-B3A9-788A478362B1}"/>
                  </a:ext>
                </a:extLst>
              </p:cNvPr>
              <p:cNvSpPr txBox="1">
                <a:spLocks noRot="1" noChangeAspect="1" noMove="1" noResize="1" noEditPoints="1" noAdjustHandles="1" noChangeArrowheads="1" noChangeShapeType="1" noTextEdit="1"/>
              </p:cNvSpPr>
              <p:nvPr/>
            </p:nvSpPr>
            <p:spPr>
              <a:xfrm>
                <a:off x="5467036" y="5745480"/>
                <a:ext cx="3062057" cy="707886"/>
              </a:xfrm>
              <a:prstGeom prst="rect">
                <a:avLst/>
              </a:prstGeom>
              <a:blipFill>
                <a:blip r:embed="rId8"/>
                <a:stretch>
                  <a:fillRect l="-1992" t="-4310" r="-1793" b="-14655"/>
                </a:stretch>
              </a:blipFill>
            </p:spPr>
            <p:txBody>
              <a:bodyPr/>
              <a:lstStyle/>
              <a:p>
                <a:r>
                  <a:rPr lang="en-US">
                    <a:noFill/>
                  </a:rPr>
                  <a:t> </a:t>
                </a:r>
              </a:p>
            </p:txBody>
          </p:sp>
        </mc:Fallback>
      </mc:AlternateContent>
    </p:spTree>
    <p:extLst>
      <p:ext uri="{BB962C8B-B14F-4D97-AF65-F5344CB8AC3E}">
        <p14:creationId xmlns:p14="http://schemas.microsoft.com/office/powerpoint/2010/main" val="121852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C2DAD20-DE34-419F-813E-697DB6E1C7FF}"/>
                  </a:ext>
                </a:extLst>
              </p:cNvPr>
              <p:cNvSpPr>
                <a:spLocks noGrp="1"/>
              </p:cNvSpPr>
              <p:nvPr>
                <p:ph type="body" sz="quarter" idx="10"/>
              </p:nvPr>
            </p:nvSpPr>
            <p:spPr/>
            <p:txBody>
              <a:bodyPr>
                <a:normAutofit/>
              </a:bodyPr>
              <a:lstStyle/>
              <a:p>
                <a:r>
                  <a:rPr lang="en-US" sz="2000" dirty="0"/>
                  <a:t>Fit data </a:t>
                </a:r>
                <a14:m>
                  <m:oMath xmlns:m="http://schemas.openxmlformats.org/officeDocument/2006/math">
                    <m:r>
                      <a:rPr lang="en-US" sz="2000" b="1" i="0" smtClean="0">
                        <a:latin typeface="Cambria Math" panose="02040503050406030204" pitchFamily="18" charset="0"/>
                      </a:rPr>
                      <m:t>𝐱</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0, 5, 10, 15, 20</m:t>
                            </m:r>
                          </m:e>
                        </m:d>
                      </m:e>
                      <m:sup>
                        <m:r>
                          <m:rPr>
                            <m:sty m:val="p"/>
                          </m:rPr>
                          <a:rPr lang="en-US" sz="2000" b="0" i="0" smtClean="0">
                            <a:latin typeface="Cambria Math" panose="02040503050406030204" pitchFamily="18" charset="0"/>
                          </a:rPr>
                          <m:t>T</m:t>
                        </m:r>
                      </m:sup>
                    </m:sSup>
                  </m:oMath>
                </a14:m>
                <a:r>
                  <a:rPr lang="en-US" sz="2000" dirty="0"/>
                  <a:t>, </a:t>
                </a:r>
                <a14:m>
                  <m:oMath xmlns:m="http://schemas.openxmlformats.org/officeDocument/2006/math">
                    <m:r>
                      <a:rPr lang="en-US" sz="2000" b="1" i="0" smtClean="0">
                        <a:latin typeface="Cambria Math" panose="02040503050406030204" pitchFamily="18" charset="0"/>
                      </a:rPr>
                      <m:t>𝐲</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1, 0.99, 0.99, 0.94, 0.95</m:t>
                            </m:r>
                          </m:e>
                        </m:d>
                      </m:e>
                      <m:sup>
                        <m:r>
                          <m:rPr>
                            <m:sty m:val="p"/>
                          </m:rPr>
                          <a:rPr lang="en-US" sz="2000" b="0" i="0" smtClean="0">
                            <a:latin typeface="Cambria Math" panose="02040503050406030204" pitchFamily="18" charset="0"/>
                          </a:rPr>
                          <m:t>T</m:t>
                        </m:r>
                      </m:sup>
                    </m:sSup>
                  </m:oMath>
                </a14:m>
                <a:r>
                  <a:rPr lang="en-US" sz="2000" dirty="0"/>
                  <a:t> for the global function using ordinary Kriging with </a:t>
                </a:r>
                <a14:m>
                  <m:oMath xmlns:m="http://schemas.openxmlformats.org/officeDocument/2006/math">
                    <m:r>
                      <a:rPr lang="en-US" sz="2000" b="0" i="1" smtClean="0">
                        <a:latin typeface="Cambria Math" panose="02040503050406030204" pitchFamily="18" charset="0"/>
                      </a:rPr>
                      <m:t>𝜃</m:t>
                    </m:r>
                    <m:r>
                      <a:rPr lang="en-US" sz="2000" b="0" i="1" smtClean="0">
                        <a:latin typeface="Cambria Math" panose="02040503050406030204" pitchFamily="18" charset="0"/>
                      </a:rPr>
                      <m:t>=5.2</m:t>
                    </m:r>
                  </m:oMath>
                </a14:m>
                <a:endParaRPr lang="en-US" sz="2000" b="0" dirty="0"/>
              </a:p>
              <a:p>
                <a:pPr lvl="1"/>
                <a:r>
                  <a:rPr lang="en-US" sz="1800" dirty="0"/>
                  <a:t>For ordinary Kriging, </a:t>
                </a:r>
                <a14:m>
                  <m:oMath xmlns:m="http://schemas.openxmlformats.org/officeDocument/2006/math">
                    <m:r>
                      <a:rPr lang="en-US" sz="1800" b="1" i="0" smtClean="0">
                        <a:latin typeface="Cambria Math" panose="02040503050406030204" pitchFamily="18" charset="0"/>
                      </a:rPr>
                      <m:t>𝐗</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1, 1, 1, 1, 1</m:t>
                            </m:r>
                          </m:e>
                        </m:d>
                      </m:e>
                      <m:sup>
                        <m:r>
                          <m:rPr>
                            <m:sty m:val="p"/>
                          </m:rPr>
                          <a:rPr lang="en-US" sz="1800" b="0" i="0" smtClean="0">
                            <a:latin typeface="Cambria Math" panose="02040503050406030204" pitchFamily="18" charset="0"/>
                          </a:rPr>
                          <m:t>T</m:t>
                        </m:r>
                      </m:sup>
                    </m:sSup>
                  </m:oMath>
                </a14:m>
                <a:r>
                  <a:rPr lang="en-US" sz="1800" dirty="0"/>
                  <a:t> and </a:t>
                </a:r>
                <a14:m>
                  <m:oMath xmlns:m="http://schemas.openxmlformats.org/officeDocument/2006/math">
                    <m:r>
                      <a:rPr lang="en-US" sz="1800" b="0" i="1" smtClean="0">
                        <a:latin typeface="Cambria Math" panose="02040503050406030204" pitchFamily="18" charset="0"/>
                      </a:rPr>
                      <m:t>𝜉</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=[1]</m:t>
                    </m:r>
                  </m:oMath>
                </a14:m>
                <a:endParaRPr lang="en-US" sz="1800" dirty="0"/>
              </a:p>
              <a:p>
                <a:pPr marL="515938" lvl="1" indent="0">
                  <a:spcBef>
                    <a:spcPts val="0"/>
                  </a:spcBef>
                  <a:buNone/>
                </a:pPr>
                <a:r>
                  <a:rPr lang="en-US" sz="1600" dirty="0">
                    <a:latin typeface="Courier New" panose="02070309020205020404" pitchFamily="49" charset="0"/>
                    <a:cs typeface="Courier New" panose="02070309020205020404" pitchFamily="49" charset="0"/>
                  </a:rPr>
                  <a:t>y=[1 0.99 0.99 0.94 0.95]’;            % measurement data</a:t>
                </a:r>
              </a:p>
              <a:p>
                <a:pPr marL="515938" lvl="1" indent="0">
                  <a:spcBef>
                    <a:spcPts val="0"/>
                  </a:spcBef>
                  <a:buNone/>
                </a:pPr>
                <a:r>
                  <a:rPr lang="en-US" sz="1600" dirty="0">
                    <a:latin typeface="Courier New" panose="02070309020205020404" pitchFamily="49" charset="0"/>
                    <a:cs typeface="Courier New" panose="02070309020205020404" pitchFamily="49" charset="0"/>
                  </a:rPr>
                  <a:t>x=[0 5 10 15 20]';                       % input variable</a:t>
                </a:r>
              </a:p>
              <a:p>
                <a:pPr marL="515938" lvl="1" indent="0">
                  <a:spcBef>
                    <a:spcPts val="0"/>
                  </a:spcBef>
                  <a:buNone/>
                </a:pPr>
                <a:r>
                  <a:rPr lang="en-US" sz="1600" dirty="0">
                    <a:latin typeface="Courier New" panose="02070309020205020404" pitchFamily="49" charset="0"/>
                    <a:cs typeface="Courier New" panose="02070309020205020404" pitchFamily="49" charset="0"/>
                  </a:rPr>
                  <a:t>X=ones(5,1);                              % design matrix</a:t>
                </a:r>
              </a:p>
              <a:p>
                <a:pPr marL="515938" lvl="1" indent="0">
                  <a:spcBef>
                    <a:spcPts val="0"/>
                  </a:spcBef>
                  <a:buNone/>
                </a:pPr>
                <a:r>
                  <a:rPr lang="en-US" sz="1600" dirty="0" err="1">
                    <a:latin typeface="Courier New" panose="02070309020205020404" pitchFamily="49" charset="0"/>
                    <a:cs typeface="Courier New" panose="02070309020205020404" pitchFamily="49" charset="0"/>
                  </a:rPr>
                  <a:t>ny</a:t>
                </a:r>
                <a:r>
                  <a:rPr lang="en-US" sz="1600" dirty="0">
                    <a:latin typeface="Courier New" panose="02070309020205020404" pitchFamily="49" charset="0"/>
                    <a:cs typeface="Courier New" panose="02070309020205020404" pitchFamily="49" charset="0"/>
                  </a:rPr>
                  <a:t>=length(y); np=size(X,2);</a:t>
                </a:r>
              </a:p>
              <a:p>
                <a:pPr lvl="1"/>
                <a:r>
                  <a:rPr lang="en-US" sz="1800" dirty="0"/>
                  <a:t>Correlation matrix </a:t>
                </a:r>
                <a14:m>
                  <m:oMath xmlns:m="http://schemas.openxmlformats.org/officeDocument/2006/math">
                    <m:r>
                      <a:rPr lang="en-US" sz="1800" b="1" i="0" smtClean="0">
                        <a:latin typeface="Cambria Math" panose="02040503050406030204" pitchFamily="18" charset="0"/>
                      </a:rPr>
                      <m:t>𝐑</m:t>
                    </m:r>
                  </m:oMath>
                </a14:m>
                <a:endParaRPr lang="en-US" sz="1800" b="1" dirty="0"/>
              </a:p>
              <a:p>
                <a:pPr marL="515938" lvl="1" indent="0">
                  <a:spcBef>
                    <a:spcPts val="0"/>
                  </a:spcBef>
                  <a:buNone/>
                </a:pPr>
                <a:r>
                  <a:rPr lang="da-DK" sz="1600" dirty="0">
                    <a:latin typeface="Courier New" panose="02070309020205020404" pitchFamily="49" charset="0"/>
                    <a:cs typeface="Courier New" panose="02070309020205020404" pitchFamily="49" charset="0"/>
                  </a:rPr>
                  <a:t>h=5.2;</a:t>
                </a:r>
              </a:p>
              <a:p>
                <a:pPr marL="515938" lvl="1" indent="0">
                  <a:spcBef>
                    <a:spcPts val="0"/>
                  </a:spcBef>
                  <a:buNone/>
                </a:pPr>
                <a:r>
                  <a:rPr lang="da-DK" sz="1600" dirty="0">
                    <a:latin typeface="Courier New" panose="02070309020205020404" pitchFamily="49" charset="0"/>
                    <a:cs typeface="Courier New" panose="02070309020205020404" pitchFamily="49" charset="0"/>
                  </a:rPr>
                  <a:t>for k=1:ny; for l=1:ny;</a:t>
                </a:r>
              </a:p>
              <a:p>
                <a:pPr marL="515938" lvl="1" indent="0">
                  <a:spcBef>
                    <a:spcPts val="0"/>
                  </a:spcBef>
                  <a:buNone/>
                </a:pPr>
                <a:r>
                  <a:rPr lang="da-DK" sz="1600" dirty="0">
                    <a:latin typeface="Courier New" panose="02070309020205020404" pitchFamily="49" charset="0"/>
                    <a:cs typeface="Courier New" panose="02070309020205020404" pitchFamily="49" charset="0"/>
                  </a:rPr>
                  <a:t>    R(k,l)=exp(-(norm(x(k,:)-x(l,:))/h)^2);</a:t>
                </a:r>
              </a:p>
              <a:p>
                <a:pPr marL="515938" lvl="1" indent="0">
                  <a:spcBef>
                    <a:spcPts val="0"/>
                  </a:spcBef>
                  <a:buNone/>
                </a:pPr>
                <a:r>
                  <a:rPr lang="da-DK" sz="1600" dirty="0">
                    <a:latin typeface="Courier New" panose="02070309020205020404" pitchFamily="49" charset="0"/>
                    <a:cs typeface="Courier New" panose="02070309020205020404" pitchFamily="49" charset="0"/>
                  </a:rPr>
                  <a:t>end; end;</a:t>
                </a:r>
              </a:p>
              <a:p>
                <a:pPr lvl="1"/>
                <a:endParaRPr lang="en-US" sz="1800" dirty="0"/>
              </a:p>
            </p:txBody>
          </p:sp>
        </mc:Choice>
        <mc:Fallback xmlns="">
          <p:sp>
            <p:nvSpPr>
              <p:cNvPr id="2" name="Text Placeholder 1">
                <a:extLst>
                  <a:ext uri="{FF2B5EF4-FFF2-40B4-BE49-F238E27FC236}">
                    <a16:creationId xmlns:a16="http://schemas.microsoft.com/office/drawing/2014/main" id="{DC2DAD20-DE34-419F-813E-697DB6E1C7F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E445222-4DB5-4B07-ABDC-D6698B82DB83}"/>
              </a:ext>
            </a:extLst>
          </p:cNvPr>
          <p:cNvSpPr>
            <a:spLocks noGrp="1"/>
          </p:cNvSpPr>
          <p:nvPr>
            <p:ph type="title"/>
          </p:nvPr>
        </p:nvSpPr>
        <p:spPr/>
        <p:txBody>
          <a:bodyPr>
            <a:normAutofit fontScale="90000"/>
          </a:bodyPr>
          <a:lstStyle/>
          <a:p>
            <a:r>
              <a:rPr lang="en-US" dirty="0"/>
              <a:t>Ex7.9) Kriging Prediction and Hyperparameter</a:t>
            </a:r>
          </a:p>
        </p:txBody>
      </p:sp>
      <p:sp>
        <p:nvSpPr>
          <p:cNvPr id="4" name="Rectangle 2">
            <a:extLst>
              <a:ext uri="{FF2B5EF4-FFF2-40B4-BE49-F238E27FC236}">
                <a16:creationId xmlns:a16="http://schemas.microsoft.com/office/drawing/2014/main" id="{AC35BB37-7A80-4B23-AD50-F0D18297F887}"/>
              </a:ext>
            </a:extLst>
          </p:cNvPr>
          <p:cNvSpPr>
            <a:spLocks noChangeArrowheads="1"/>
          </p:cNvSpPr>
          <p:nvPr/>
        </p:nvSpPr>
        <p:spPr bwMode="auto">
          <a:xfrm>
            <a:off x="15472" y="28230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B70E7E86-583C-4589-8BFD-875231F8A6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034193F-2CDB-44B4-AAB2-6867D2953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372E89DB-A0BF-4FA9-A516-4CB8EEFE1633}"/>
              </a:ext>
            </a:extLst>
          </p:cNvPr>
          <p:cNvGraphicFramePr>
            <a:graphicFrameLocks noChangeAspect="1"/>
          </p:cNvGraphicFramePr>
          <p:nvPr>
            <p:extLst>
              <p:ext uri="{D42A27DB-BD31-4B8C-83A1-F6EECF244321}">
                <p14:modId xmlns:p14="http://schemas.microsoft.com/office/powerpoint/2010/main" val="3769809783"/>
              </p:ext>
            </p:extLst>
          </p:nvPr>
        </p:nvGraphicFramePr>
        <p:xfrm>
          <a:off x="1639507" y="4327941"/>
          <a:ext cx="5492751" cy="1873250"/>
        </p:xfrm>
        <a:graphic>
          <a:graphicData uri="http://schemas.openxmlformats.org/presentationml/2006/ole">
            <mc:AlternateContent xmlns:mc="http://schemas.openxmlformats.org/markup-compatibility/2006">
              <mc:Choice xmlns:v="urn:schemas-microsoft-com:vml" Requires="v">
                <p:oleObj name="Equation" r:id="rId3" imgW="5499000" imgH="1879560" progId="Equation.DSMT4">
                  <p:embed/>
                </p:oleObj>
              </mc:Choice>
              <mc:Fallback>
                <p:oleObj name="Equation" r:id="rId3" imgW="5499000" imgH="1879560" progId="Equation.DSMT4">
                  <p:embed/>
                  <p:pic>
                    <p:nvPicPr>
                      <p:cNvPr id="9" name="Object 8">
                        <a:extLst>
                          <a:ext uri="{FF2B5EF4-FFF2-40B4-BE49-F238E27FC236}">
                            <a16:creationId xmlns:a16="http://schemas.microsoft.com/office/drawing/2014/main" id="{372E89DB-A0BF-4FA9-A516-4CB8EEFE1633}"/>
                          </a:ext>
                        </a:extLst>
                      </p:cNvPr>
                      <p:cNvPicPr>
                        <a:picLocks noChangeAspect="1" noChangeArrowheads="1"/>
                      </p:cNvPicPr>
                      <p:nvPr/>
                    </p:nvPicPr>
                    <p:blipFill>
                      <a:blip r:embed="rId4"/>
                      <a:srcRect/>
                      <a:stretch>
                        <a:fillRect/>
                      </a:stretch>
                    </p:blipFill>
                    <p:spPr bwMode="auto">
                      <a:xfrm>
                        <a:off x="1639507" y="4327941"/>
                        <a:ext cx="5492751" cy="187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7839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88B2774-0CA7-4B10-9DC8-9066675F87C8}"/>
                  </a:ext>
                </a:extLst>
              </p:cNvPr>
              <p:cNvSpPr>
                <a:spLocks noGrp="1"/>
              </p:cNvSpPr>
              <p:nvPr>
                <p:ph type="body" sz="quarter" idx="10"/>
              </p:nvPr>
            </p:nvSpPr>
            <p:spPr/>
            <p:txBody>
              <a:bodyPr>
                <a:normAutofit/>
              </a:bodyPr>
              <a:lstStyle/>
              <a:p>
                <a:r>
                  <a:rPr lang="en-US" sz="2000" dirty="0"/>
                  <a:t>Global function parameters</a:t>
                </a:r>
              </a:p>
              <a:p>
                <a:pPr marL="457200" lvl="1" indent="0">
                  <a:spcBef>
                    <a:spcPts val="0"/>
                  </a:spcBef>
                  <a:buNone/>
                </a:pPr>
                <a:r>
                  <a:rPr lang="en-US" sz="1600" noProof="1">
                    <a:latin typeface="Courier New" panose="02070309020205020404" pitchFamily="49" charset="0"/>
                    <a:cs typeface="Courier New" panose="02070309020205020404" pitchFamily="49" charset="0"/>
                  </a:rPr>
                  <a:t>Rinv=inv(R);</a:t>
                </a:r>
              </a:p>
              <a:p>
                <a:pPr marL="457200" lvl="1" indent="0">
                  <a:spcBef>
                    <a:spcPts val="0"/>
                  </a:spcBef>
                  <a:buNone/>
                </a:pPr>
                <a:r>
                  <a:rPr lang="en-US" sz="1600" noProof="1">
                    <a:latin typeface="Courier New" panose="02070309020205020404" pitchFamily="49" charset="0"/>
                    <a:cs typeface="Courier New" panose="02070309020205020404" pitchFamily="49" charset="0"/>
                  </a:rPr>
                  <a:t>thetaH=(X'*Rinv*X)\(X'* Rinv*y);</a:t>
                </a:r>
              </a:p>
              <a:p>
                <a:pPr marL="457200" lvl="1" indent="0">
                  <a:spcBef>
                    <a:spcPts val="0"/>
                  </a:spcBef>
                  <a:buNone/>
                </a:pPr>
                <a:r>
                  <a:rPr lang="en-US" sz="1600" noProof="1">
                    <a:latin typeface="Courier New" panose="02070309020205020404" pitchFamily="49" charset="0"/>
                    <a:cs typeface="Courier New" panose="02070309020205020404" pitchFamily="49" charset="0"/>
                  </a:rPr>
                  <a:t>sigmaH=sqrt(1/(ny-np)*((y-X*thetaH)'*Rinv*(y-X*thetaH)));</a:t>
                </a:r>
              </a:p>
              <a:p>
                <a:pPr lvl="1"/>
                <a:endParaRPr lang="en-US" sz="1800" dirty="0"/>
              </a:p>
              <a:p>
                <a:endParaRPr lang="en-US" sz="2000" dirty="0"/>
              </a:p>
              <a:p>
                <a:r>
                  <a:rPr lang="en-US" sz="2000" dirty="0"/>
                  <a:t>Estimate the optimum hyperparameter</a:t>
                </a:r>
              </a:p>
              <a:p>
                <a:pPr lvl="1"/>
                <a:r>
                  <a:rPr lang="en-US" sz="1800" dirty="0"/>
                  <a:t>Instead of optimization the hyperparameter, we calculate it graphically</a:t>
                </a:r>
              </a:p>
              <a:p>
                <a:pPr lvl="1"/>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𝜃</m:t>
                        </m:r>
                      </m:e>
                      <m:sub>
                        <m:r>
                          <a:rPr lang="en-US" sz="1800" b="0" i="1" smtClean="0">
                            <a:latin typeface="Cambria Math" panose="02040503050406030204" pitchFamily="18" charset="0"/>
                          </a:rPr>
                          <m:t>𝑜𝑝𝑡</m:t>
                        </m:r>
                      </m:sub>
                    </m:sSub>
                    <m:r>
                      <a:rPr lang="en-US" sz="1800" b="0" i="1" smtClean="0">
                        <a:latin typeface="Cambria Math" panose="02040503050406030204" pitchFamily="18" charset="0"/>
                      </a:rPr>
                      <m:t>=5.2</m:t>
                    </m:r>
                  </m:oMath>
                </a14:m>
                <a:endParaRPr lang="en-US" sz="1800" dirty="0"/>
              </a:p>
              <a:p>
                <a:pPr lvl="1"/>
                <a:r>
                  <a:rPr lang="en-US" sz="1800" dirty="0"/>
                  <a:t>We used this value in calculating</a:t>
                </a:r>
                <a:br>
                  <a:rPr lang="en-US" sz="1800" dirty="0"/>
                </a:b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𝛽</m:t>
                        </m:r>
                      </m:e>
                    </m:acc>
                  </m:oMath>
                </a14:m>
                <a:r>
                  <a:rPr lang="en-US" sz="1800" dirty="0"/>
                  <a:t> and </a:t>
                </a:r>
                <a14:m>
                  <m:oMath xmlns:m="http://schemas.openxmlformats.org/officeDocument/2006/math">
                    <m:sSup>
                      <m:sSupPr>
                        <m:ctrlPr>
                          <a:rPr lang="en-US" sz="1800" b="0" i="1" smtClean="0">
                            <a:latin typeface="Cambria Math" panose="02040503050406030204" pitchFamily="18" charset="0"/>
                          </a:rPr>
                        </m:ctrlPr>
                      </m:sSupPr>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𝜎</m:t>
                            </m:r>
                          </m:e>
                        </m:acc>
                      </m:e>
                      <m:sup>
                        <m:r>
                          <a:rPr lang="en-US" sz="1800" b="0" i="1" smtClean="0">
                            <a:latin typeface="Cambria Math" panose="02040503050406030204" pitchFamily="18" charset="0"/>
                          </a:rPr>
                          <m:t>2</m:t>
                        </m:r>
                      </m:sup>
                    </m:sSup>
                  </m:oMath>
                </a14:m>
                <a:endParaRPr lang="en-US" sz="1800" dirty="0"/>
              </a:p>
            </p:txBody>
          </p:sp>
        </mc:Choice>
        <mc:Fallback xmlns="">
          <p:sp>
            <p:nvSpPr>
              <p:cNvPr id="2" name="Text Placeholder 1">
                <a:extLst>
                  <a:ext uri="{FF2B5EF4-FFF2-40B4-BE49-F238E27FC236}">
                    <a16:creationId xmlns:a16="http://schemas.microsoft.com/office/drawing/2014/main" id="{688B2774-0CA7-4B10-9DC8-9066675F87C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2069587-D3D4-414E-9BC2-10ACEA671D67}"/>
              </a:ext>
            </a:extLst>
          </p:cNvPr>
          <p:cNvSpPr>
            <a:spLocks noGrp="1"/>
          </p:cNvSpPr>
          <p:nvPr>
            <p:ph type="title"/>
          </p:nvPr>
        </p:nvSpPr>
        <p:spPr/>
        <p:txBody>
          <a:bodyPr>
            <a:normAutofit fontScale="90000"/>
          </a:bodyPr>
          <a:lstStyle/>
          <a:p>
            <a:r>
              <a:rPr lang="en-US" dirty="0"/>
              <a:t>Ex7.9) Kriging Prediction and Hyperparameter </a:t>
            </a:r>
            <a:r>
              <a:rPr lang="en-US" i="1" dirty="0"/>
              <a:t>cont.</a:t>
            </a:r>
          </a:p>
        </p:txBody>
      </p:sp>
      <p:sp>
        <p:nvSpPr>
          <p:cNvPr id="4" name="Rectangle 2">
            <a:extLst>
              <a:ext uri="{FF2B5EF4-FFF2-40B4-BE49-F238E27FC236}">
                <a16:creationId xmlns:a16="http://schemas.microsoft.com/office/drawing/2014/main" id="{36E00A57-F031-4F52-998E-A67FFDBE03B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D2A4F233-6085-4E58-AB8D-9D54830E83A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그림 23">
            <a:extLst>
              <a:ext uri="{FF2B5EF4-FFF2-40B4-BE49-F238E27FC236}">
                <a16:creationId xmlns:a16="http://schemas.microsoft.com/office/drawing/2014/main" id="{C4C29D66-1943-40E9-8725-4832310138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463" y="4242661"/>
            <a:ext cx="2963908" cy="2221794"/>
          </a:xfrm>
          <a:prstGeom prst="rect">
            <a:avLst/>
          </a:prstGeom>
          <a:noFill/>
          <a:ln>
            <a:no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F0A7E23-E7F1-35FA-54B4-18F877B3EE55}"/>
                  </a:ext>
                </a:extLst>
              </p:cNvPr>
              <p:cNvSpPr txBox="1"/>
              <p:nvPr/>
            </p:nvSpPr>
            <p:spPr>
              <a:xfrm>
                <a:off x="812831" y="1783165"/>
                <a:ext cx="6033896" cy="4667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𝐗</m:t>
                              </m:r>
                            </m:e>
                          </m:d>
                        </m:e>
                        <m:sup>
                          <m:r>
                            <a:rPr lang="en-US" i="1">
                              <a:latin typeface="Cambria Math" panose="02040503050406030204" pitchFamily="18" charset="0"/>
                            </a:rPr>
                            <m:t>−1</m:t>
                          </m:r>
                        </m:sup>
                      </m:sSup>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𝐲</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3.0989</m:t>
                          </m:r>
                        </m:e>
                        <m:sup>
                          <m:r>
                            <a:rPr lang="en-US" i="1">
                              <a:latin typeface="Cambria Math" panose="02040503050406030204" pitchFamily="18" charset="0"/>
                            </a:rPr>
                            <m:t>−1</m:t>
                          </m:r>
                        </m:sup>
                      </m:sSup>
                      <m:r>
                        <a:rPr lang="en-US" i="1">
                          <a:latin typeface="Cambria Math" panose="02040503050406030204" pitchFamily="18" charset="0"/>
                        </a:rPr>
                        <m:t>×3.0226=0.9754</m:t>
                      </m:r>
                    </m:oMath>
                  </m:oMathPara>
                </a14:m>
                <a:endParaRPr lang="en-US" sz="2400" dirty="0"/>
              </a:p>
            </p:txBody>
          </p:sp>
        </mc:Choice>
        <mc:Fallback xmlns="">
          <p:sp>
            <p:nvSpPr>
              <p:cNvPr id="8" name="TextBox 7">
                <a:extLst>
                  <a:ext uri="{FF2B5EF4-FFF2-40B4-BE49-F238E27FC236}">
                    <a16:creationId xmlns:a16="http://schemas.microsoft.com/office/drawing/2014/main" id="{AF0A7E23-E7F1-35FA-54B4-18F877B3EE55}"/>
                  </a:ext>
                </a:extLst>
              </p:cNvPr>
              <p:cNvSpPr txBox="1">
                <a:spLocks noRot="1" noChangeAspect="1" noMove="1" noResize="1" noEditPoints="1" noAdjustHandles="1" noChangeArrowheads="1" noChangeShapeType="1" noTextEdit="1"/>
              </p:cNvSpPr>
              <p:nvPr/>
            </p:nvSpPr>
            <p:spPr>
              <a:xfrm>
                <a:off x="812831" y="1783165"/>
                <a:ext cx="6033896" cy="466731"/>
              </a:xfrm>
              <a:prstGeom prst="rect">
                <a:avLst/>
              </a:prstGeom>
              <a:blipFill>
                <a:blip r:embed="rId4"/>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05E9309-7A76-E1C9-B073-4E5E35A1E058}"/>
                  </a:ext>
                </a:extLst>
              </p:cNvPr>
              <p:cNvSpPr txBox="1"/>
              <p:nvPr/>
            </p:nvSpPr>
            <p:spPr>
              <a:xfrm>
                <a:off x="812831" y="2211670"/>
                <a:ext cx="6195670" cy="8073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1" i="1">
                                      <a:latin typeface="Cambria Math" panose="02040503050406030204" pitchFamily="18" charset="0"/>
                                    </a:rPr>
                                    <m:t>𝐲</m:t>
                                  </m:r>
                                  <m:r>
                                    <a:rPr lang="en-US" i="1">
                                      <a:latin typeface="Cambria Math" panose="02040503050406030204" pitchFamily="18" charset="0"/>
                                    </a:rPr>
                                    <m:t>−</m:t>
                                  </m:r>
                                  <m:r>
                                    <a:rPr lang="en-US" b="1" i="1">
                                      <a:latin typeface="Cambria Math" panose="02040503050406030204" pitchFamily="18" charset="0"/>
                                    </a:rPr>
                                    <m:t>𝐗</m:t>
                                  </m:r>
                                  <m:acc>
                                    <m:accPr>
                                      <m:chr m:val="̂"/>
                                      <m:ctrlPr>
                                        <a:rPr lang="en-US" i="1">
                                          <a:latin typeface="Cambria Math" panose="02040503050406030204" pitchFamily="18" charset="0"/>
                                        </a:rPr>
                                      </m:ctrlPr>
                                    </m:accPr>
                                    <m:e>
                                      <m:r>
                                        <a:rPr lang="en-US" b="1" i="1">
                                          <a:latin typeface="Cambria Math" panose="02040503050406030204" pitchFamily="18" charset="0"/>
                                        </a:rPr>
                                        <m:t>𝛃</m:t>
                                      </m:r>
                                    </m:e>
                                  </m:acc>
                                </m:e>
                              </m:d>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b="1" i="1">
                                  <a:latin typeface="Cambria Math" panose="02040503050406030204" pitchFamily="18" charset="0"/>
                                </a:rPr>
                                <m:t>𝐲</m:t>
                              </m:r>
                              <m:r>
                                <a:rPr lang="en-US" i="1">
                                  <a:latin typeface="Cambria Math" panose="02040503050406030204" pitchFamily="18" charset="0"/>
                                </a:rPr>
                                <m:t>−</m:t>
                              </m:r>
                              <m:r>
                                <a:rPr lang="en-US" b="1" i="1">
                                  <a:latin typeface="Cambria Math" panose="02040503050406030204" pitchFamily="18" charset="0"/>
                                </a:rPr>
                                <m:t>𝐗</m:t>
                              </m:r>
                              <m:acc>
                                <m:accPr>
                                  <m:chr m:val="̂"/>
                                  <m:ctrlPr>
                                    <a:rPr lang="en-US" i="1">
                                      <a:latin typeface="Cambria Math" panose="02040503050406030204" pitchFamily="18" charset="0"/>
                                    </a:rPr>
                                  </m:ctrlPr>
                                </m:accPr>
                                <m:e>
                                  <m:r>
                                    <a:rPr lang="en-US" b="1" i="1">
                                      <a:latin typeface="Cambria Math" panose="02040503050406030204" pitchFamily="18" charset="0"/>
                                    </a:rPr>
                                    <m:t>𝛃</m:t>
                                  </m:r>
                                </m:e>
                              </m:acc>
                            </m:e>
                          </m:d>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𝑝</m:t>
                              </m:r>
                            </m:sub>
                          </m:sSub>
                        </m:den>
                      </m:f>
                      <m:r>
                        <a:rPr lang="en-US" i="1">
                          <a:latin typeface="Cambria Math" panose="02040503050406030204" pitchFamily="18" charset="0"/>
                        </a:rPr>
                        <m:t>=7.28×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−4</m:t>
                          </m:r>
                        </m:sup>
                      </m:sSup>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𝜎</m:t>
                          </m:r>
                        </m:e>
                      </m:acc>
                      <m:r>
                        <a:rPr lang="en-US" i="1">
                          <a:latin typeface="Cambria Math" panose="02040503050406030204" pitchFamily="18" charset="0"/>
                        </a:rPr>
                        <m:t>=0.0270</m:t>
                      </m:r>
                    </m:oMath>
                  </m:oMathPara>
                </a14:m>
                <a:endParaRPr lang="en-US" sz="2400" dirty="0"/>
              </a:p>
            </p:txBody>
          </p:sp>
        </mc:Choice>
        <mc:Fallback xmlns="">
          <p:sp>
            <p:nvSpPr>
              <p:cNvPr id="11" name="TextBox 10">
                <a:extLst>
                  <a:ext uri="{FF2B5EF4-FFF2-40B4-BE49-F238E27FC236}">
                    <a16:creationId xmlns:a16="http://schemas.microsoft.com/office/drawing/2014/main" id="{A05E9309-7A76-E1C9-B073-4E5E35A1E058}"/>
                  </a:ext>
                </a:extLst>
              </p:cNvPr>
              <p:cNvSpPr txBox="1">
                <a:spLocks noRot="1" noChangeAspect="1" noMove="1" noResize="1" noEditPoints="1" noAdjustHandles="1" noChangeArrowheads="1" noChangeShapeType="1" noTextEdit="1"/>
              </p:cNvSpPr>
              <p:nvPr/>
            </p:nvSpPr>
            <p:spPr>
              <a:xfrm>
                <a:off x="812831" y="2211670"/>
                <a:ext cx="6195670" cy="80733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5784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2F2D5B-943F-4DC8-B2A1-2482588AA1A8}"/>
                  </a:ext>
                </a:extLst>
              </p:cNvPr>
              <p:cNvSpPr>
                <a:spLocks noGrp="1"/>
              </p:cNvSpPr>
              <p:nvPr>
                <p:ph type="body" sz="quarter" idx="10"/>
              </p:nvPr>
            </p:nvSpPr>
            <p:spPr/>
            <p:txBody>
              <a:bodyPr>
                <a:normAutofit/>
              </a:bodyPr>
              <a:lstStyle/>
              <a:p>
                <a:r>
                  <a:rPr lang="en-US" sz="2000" dirty="0"/>
                  <a:t>Matlab code for the graph</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Prediction at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=10</m:t>
                    </m:r>
                  </m:oMath>
                </a14:m>
                <a:endParaRPr lang="en-US" sz="2000" dirty="0"/>
              </a:p>
              <a:p>
                <a:endParaRPr lang="en-US" sz="2000" dirty="0"/>
              </a:p>
              <a:p>
                <a:pPr lvl="1" algn="ctr">
                  <a:spcBef>
                    <a:spcPts val="3600"/>
                  </a:spcBef>
                </a:pPr>
                <a:r>
                  <a:rPr lang="en-US" sz="1800" dirty="0">
                    <a:solidFill>
                      <a:srgbClr val="0000CC"/>
                    </a:solidFill>
                  </a:rPr>
                  <a:t>Exact at the sample point !</a:t>
                </a:r>
              </a:p>
            </p:txBody>
          </p:sp>
        </mc:Choice>
        <mc:Fallback xmlns="">
          <p:sp>
            <p:nvSpPr>
              <p:cNvPr id="2" name="Text Placeholder 1">
                <a:extLst>
                  <a:ext uri="{FF2B5EF4-FFF2-40B4-BE49-F238E27FC236}">
                    <a16:creationId xmlns:a16="http://schemas.microsoft.com/office/drawing/2014/main" id="{E72F2D5B-943F-4DC8-B2A1-2482588AA1A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5160402-4A9C-4E35-A208-FEFA2F07A76A}"/>
              </a:ext>
            </a:extLst>
          </p:cNvPr>
          <p:cNvSpPr>
            <a:spLocks noGrp="1"/>
          </p:cNvSpPr>
          <p:nvPr>
            <p:ph type="title"/>
          </p:nvPr>
        </p:nvSpPr>
        <p:spPr/>
        <p:txBody>
          <a:bodyPr>
            <a:normAutofit fontScale="90000"/>
          </a:bodyPr>
          <a:lstStyle/>
          <a:p>
            <a:r>
              <a:rPr lang="en-US" dirty="0"/>
              <a:t>Ex7.9) Kriging Prediction and Hyperparameter </a:t>
            </a:r>
            <a:r>
              <a:rPr lang="en-US" i="1" dirty="0"/>
              <a:t>cont.</a:t>
            </a:r>
            <a:endParaRPr lang="en-US" dirty="0"/>
          </a:p>
        </p:txBody>
      </p:sp>
      <p:sp>
        <p:nvSpPr>
          <p:cNvPr id="4" name="TextBox 3">
            <a:extLst>
              <a:ext uri="{FF2B5EF4-FFF2-40B4-BE49-F238E27FC236}">
                <a16:creationId xmlns:a16="http://schemas.microsoft.com/office/drawing/2014/main" id="{A0A5C457-0A8D-4F97-8B54-9D09849232B2}"/>
              </a:ext>
            </a:extLst>
          </p:cNvPr>
          <p:cNvSpPr txBox="1"/>
          <p:nvPr/>
        </p:nvSpPr>
        <p:spPr>
          <a:xfrm>
            <a:off x="500743" y="1182915"/>
            <a:ext cx="7928774" cy="3046988"/>
          </a:xfrm>
          <a:prstGeom prst="rect">
            <a:avLst/>
          </a:prstGeom>
          <a:noFill/>
        </p:spPr>
        <p:txBody>
          <a:bodyPr wrap="none" rtlCol="0">
            <a:spAutoFit/>
          </a:bodyPr>
          <a:lstStyle/>
          <a:p>
            <a:pPr lvl="1">
              <a:spcBef>
                <a:spcPts val="0"/>
              </a:spcBef>
            </a:pPr>
            <a:r>
              <a:rPr lang="en-US" sz="1600" noProof="1">
                <a:latin typeface="Courier New" panose="02070309020205020404" pitchFamily="49" charset="0"/>
                <a:cs typeface="Courier New" panose="02070309020205020404" pitchFamily="49" charset="0"/>
              </a:rPr>
              <a:t>h=zeros(20,1); Obj=zeros(20,1);</a:t>
            </a:r>
          </a:p>
          <a:p>
            <a:pPr lvl="1">
              <a:spcBef>
                <a:spcPts val="0"/>
              </a:spcBef>
            </a:pPr>
            <a:r>
              <a:rPr lang="en-US" sz="1600" noProof="1">
                <a:latin typeface="Courier New" panose="02070309020205020404" pitchFamily="49" charset="0"/>
                <a:cs typeface="Courier New" panose="02070309020205020404" pitchFamily="49" charset="0"/>
              </a:rPr>
              <a:t>for i=1:20</a:t>
            </a:r>
          </a:p>
          <a:p>
            <a:pPr lvl="1">
              <a:spcBef>
                <a:spcPts val="0"/>
              </a:spcBef>
            </a:pPr>
            <a:r>
              <a:rPr lang="en-US" sz="1600" noProof="1">
                <a:latin typeface="Courier New" panose="02070309020205020404" pitchFamily="49" charset="0"/>
                <a:cs typeface="Courier New" panose="02070309020205020404" pitchFamily="49" charset="0"/>
              </a:rPr>
              <a:t>  h(i)=0.5*i;</a:t>
            </a:r>
          </a:p>
          <a:p>
            <a:pPr lvl="1">
              <a:spcBef>
                <a:spcPts val="0"/>
              </a:spcBef>
            </a:pPr>
            <a:r>
              <a:rPr lang="en-US" sz="1600" noProof="1">
                <a:latin typeface="Courier New" panose="02070309020205020404" pitchFamily="49" charset="0"/>
                <a:cs typeface="Courier New" panose="02070309020205020404" pitchFamily="49" charset="0"/>
              </a:rPr>
              <a:t>  for k=1:ny; for l=1:ny;</a:t>
            </a:r>
          </a:p>
          <a:p>
            <a:pPr lvl="1">
              <a:spcBef>
                <a:spcPts val="0"/>
              </a:spcBef>
            </a:pPr>
            <a:r>
              <a:rPr lang="en-US" sz="1600" noProof="1">
                <a:latin typeface="Courier New" panose="02070309020205020404" pitchFamily="49" charset="0"/>
                <a:cs typeface="Courier New" panose="02070309020205020404" pitchFamily="49" charset="0"/>
              </a:rPr>
              <a:t>    R(k,l)=exp(-(norm(x(k,:)-x(l,:))/h(i))^2);</a:t>
            </a:r>
          </a:p>
          <a:p>
            <a:pPr lvl="1">
              <a:spcBef>
                <a:spcPts val="0"/>
              </a:spcBef>
            </a:pPr>
            <a:r>
              <a:rPr lang="en-US" sz="1600" noProof="1">
                <a:latin typeface="Courier New" panose="02070309020205020404" pitchFamily="49" charset="0"/>
                <a:cs typeface="Courier New" panose="02070309020205020404" pitchFamily="49" charset="0"/>
              </a:rPr>
              <a:t>  end; end;</a:t>
            </a:r>
          </a:p>
          <a:p>
            <a:pPr lvl="1">
              <a:spcBef>
                <a:spcPts val="0"/>
              </a:spcBef>
            </a:pPr>
            <a:r>
              <a:rPr lang="en-US" sz="1600" noProof="1">
                <a:latin typeface="Courier New" panose="02070309020205020404" pitchFamily="49" charset="0"/>
                <a:cs typeface="Courier New" panose="02070309020205020404" pitchFamily="49" charset="0"/>
              </a:rPr>
              <a:t>  Rinv=inv(R);</a:t>
            </a:r>
          </a:p>
          <a:p>
            <a:pPr lvl="1">
              <a:spcBef>
                <a:spcPts val="0"/>
              </a:spcBef>
            </a:pPr>
            <a:r>
              <a:rPr lang="en-US" sz="1600" noProof="1">
                <a:latin typeface="Courier New" panose="02070309020205020404" pitchFamily="49" charset="0"/>
                <a:cs typeface="Courier New" panose="02070309020205020404" pitchFamily="49" charset="0"/>
              </a:rPr>
              <a:t>  thetaH=(X'*Rinv*X)\(X'* Rinv*y);</a:t>
            </a:r>
          </a:p>
          <a:p>
            <a:pPr lvl="1">
              <a:spcBef>
                <a:spcPts val="0"/>
              </a:spcBef>
            </a:pPr>
            <a:r>
              <a:rPr lang="en-US" sz="1600" noProof="1">
                <a:latin typeface="Courier New" panose="02070309020205020404" pitchFamily="49" charset="0"/>
                <a:cs typeface="Courier New" panose="02070309020205020404" pitchFamily="49" charset="0"/>
              </a:rPr>
              <a:t>  sigmaH=sqrt(1/(ny-np)*((y-X*thetaH)'*Rinv*(y-X*thetaH)));</a:t>
            </a:r>
          </a:p>
          <a:p>
            <a:pPr lvl="1">
              <a:spcBef>
                <a:spcPts val="0"/>
              </a:spcBef>
            </a:pPr>
            <a:r>
              <a:rPr lang="en-US" sz="1600" noProof="1">
                <a:latin typeface="Courier New" panose="02070309020205020404" pitchFamily="49" charset="0"/>
                <a:cs typeface="Courier New" panose="02070309020205020404" pitchFamily="49" charset="0"/>
              </a:rPr>
              <a:t>  Obj(i)=log(sigmaH^(2*(ny-np))*det(R));</a:t>
            </a:r>
          </a:p>
          <a:p>
            <a:pPr lvl="1">
              <a:spcBef>
                <a:spcPts val="0"/>
              </a:spcBef>
            </a:pPr>
            <a:r>
              <a:rPr lang="en-US" sz="1600" noProof="1">
                <a:latin typeface="Courier New" panose="02070309020205020404" pitchFamily="49" charset="0"/>
                <a:cs typeface="Courier New" panose="02070309020205020404" pitchFamily="49" charset="0"/>
              </a:rPr>
              <a:t>end</a:t>
            </a:r>
          </a:p>
          <a:p>
            <a:pPr lvl="1">
              <a:spcBef>
                <a:spcPts val="0"/>
              </a:spcBef>
            </a:pPr>
            <a:r>
              <a:rPr lang="en-US" sz="1600" noProof="1">
                <a:latin typeface="Courier New" panose="02070309020205020404" pitchFamily="49" charset="0"/>
                <a:cs typeface="Courier New" panose="02070309020205020404" pitchFamily="49" charset="0"/>
              </a:rPr>
              <a:t>plot(h,Obj,'linewidth',2); grid on;</a:t>
            </a:r>
            <a:endParaRPr lang="en-US" noProof="1">
              <a:latin typeface="Courier New" panose="02070309020205020404" pitchFamily="49" charset="0"/>
              <a:cs typeface="Courier New" panose="02070309020205020404" pitchFamily="49" charset="0"/>
            </a:endParaRPr>
          </a:p>
        </p:txBody>
      </p:sp>
      <p:sp>
        <p:nvSpPr>
          <p:cNvPr id="5" name="Rectangle 2">
            <a:extLst>
              <a:ext uri="{FF2B5EF4-FFF2-40B4-BE49-F238E27FC236}">
                <a16:creationId xmlns:a16="http://schemas.microsoft.com/office/drawing/2014/main" id="{EC8140A6-EB35-4F5F-8049-A72A6BA36B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36F8FA-F172-BD32-7640-520028861BDC}"/>
                  </a:ext>
                </a:extLst>
              </p:cNvPr>
              <p:cNvSpPr txBox="1"/>
              <p:nvPr/>
            </p:nvSpPr>
            <p:spPr>
              <a:xfrm>
                <a:off x="1232807" y="4636736"/>
                <a:ext cx="6016455"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𝐫</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𝑅</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panose="02040503050406030204" pitchFamily="18" charset="0"/>
                                </a:rPr>
                                <m:t>𝑥</m:t>
                              </m:r>
                            </m:e>
                          </m:d>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0.0248</m:t>
                                    </m:r>
                                  </m:e>
                                  <m:e>
                                    <m:r>
                                      <a:rPr lang="en-US" i="1">
                                        <a:latin typeface="Cambria Math" panose="02040503050406030204" pitchFamily="18" charset="0"/>
                                      </a:rPr>
                                      <m:t>0.3967</m:t>
                                    </m:r>
                                  </m:e>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0.3967</m:t>
                                          </m:r>
                                        </m:e>
                                        <m:e>
                                          <m:r>
                                            <a:rPr lang="en-US" i="1">
                                              <a:latin typeface="Cambria Math" panose="02040503050406030204" pitchFamily="18" charset="0"/>
                                            </a:rPr>
                                            <m:t>0.0248</m:t>
                                          </m:r>
                                        </m:e>
                                      </m:mr>
                                    </m:m>
                                  </m:e>
                                </m:mr>
                              </m:m>
                            </m:e>
                          </m:d>
                        </m:e>
                        <m:sup>
                          <m:r>
                            <a:rPr lang="en-US" i="1">
                              <a:latin typeface="Cambria Math" panose="02040503050406030204" pitchFamily="18" charset="0"/>
                            </a:rPr>
                            <m:t>𝑇</m:t>
                          </m:r>
                        </m:sup>
                      </m:sSup>
                    </m:oMath>
                  </m:oMathPara>
                </a14:m>
                <a:endParaRPr lang="en-US" sz="2400" dirty="0"/>
              </a:p>
            </p:txBody>
          </p:sp>
        </mc:Choice>
        <mc:Fallback xmlns="">
          <p:sp>
            <p:nvSpPr>
              <p:cNvPr id="8" name="TextBox 7">
                <a:extLst>
                  <a:ext uri="{FF2B5EF4-FFF2-40B4-BE49-F238E27FC236}">
                    <a16:creationId xmlns:a16="http://schemas.microsoft.com/office/drawing/2014/main" id="{0036F8FA-F172-BD32-7640-520028861BDC}"/>
                  </a:ext>
                </a:extLst>
              </p:cNvPr>
              <p:cNvSpPr txBox="1">
                <a:spLocks noRot="1" noChangeAspect="1" noMove="1" noResize="1" noEditPoints="1" noAdjustHandles="1" noChangeArrowheads="1" noChangeShapeType="1" noTextEdit="1"/>
              </p:cNvSpPr>
              <p:nvPr/>
            </p:nvSpPr>
            <p:spPr>
              <a:xfrm>
                <a:off x="1232807" y="4636736"/>
                <a:ext cx="6016455" cy="37427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D4BFA73-FCF2-5C0D-D63B-0851DEB0C11F}"/>
                  </a:ext>
                </a:extLst>
              </p:cNvPr>
              <p:cNvSpPr txBox="1"/>
              <p:nvPr/>
            </p:nvSpPr>
            <p:spPr>
              <a:xfrm>
                <a:off x="1232807" y="5083742"/>
                <a:ext cx="5843074"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i="1">
                              <a:latin typeface="Cambria Math" panose="02040503050406030204" pitchFamily="18" charset="0"/>
                            </a:rPr>
                            <m:t>10</m:t>
                          </m:r>
                        </m:e>
                      </m:d>
                      <m:r>
                        <a:rPr lang="en-US" b="0" i="1" smtClean="0">
                          <a:latin typeface="Cambria Math" panose="02040503050406030204" pitchFamily="18" charset="0"/>
                        </a:rPr>
                        <m:t>=</m:t>
                      </m:r>
                      <m:r>
                        <a:rPr lang="en-US" i="1">
                          <a:latin typeface="Cambria Math" panose="02040503050406030204" pitchFamily="18" charset="0"/>
                        </a:rPr>
                        <m:t>𝜉</m:t>
                      </m:r>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𝐫</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i="1">
                          <a:latin typeface="Cambria Math" panose="02040503050406030204" pitchFamily="18" charset="0"/>
                        </a:rPr>
                        <m:t>(</m:t>
                      </m:r>
                      <m:r>
                        <a:rPr lang="en-US" b="1" i="1">
                          <a:latin typeface="Cambria Math" panose="02040503050406030204" pitchFamily="18" charset="0"/>
                        </a:rPr>
                        <m:t>𝐲</m:t>
                      </m:r>
                      <m:r>
                        <a:rPr lang="en-US" i="1">
                          <a:latin typeface="Cambria Math" panose="02040503050406030204" pitchFamily="18" charset="0"/>
                        </a:rPr>
                        <m:t>−</m:t>
                      </m:r>
                      <m:r>
                        <a:rPr lang="en-US" b="1" i="1">
                          <a:latin typeface="Cambria Math" panose="02040503050406030204" pitchFamily="18" charset="0"/>
                        </a:rPr>
                        <m:t>𝐗</m:t>
                      </m:r>
                      <m:acc>
                        <m:accPr>
                          <m:chr m:val="̂"/>
                          <m:ctrlPr>
                            <a:rPr lang="en-US" i="1">
                              <a:latin typeface="Cambria Math" panose="02040503050406030204" pitchFamily="18" charset="0"/>
                            </a:rPr>
                          </m:ctrlPr>
                        </m:accPr>
                        <m:e>
                          <m:r>
                            <a:rPr lang="en-US" b="1" i="1">
                              <a:latin typeface="Cambria Math" panose="02040503050406030204" pitchFamily="18" charset="0"/>
                            </a:rPr>
                            <m:t>𝛃</m:t>
                          </m:r>
                        </m:e>
                      </m:acc>
                      <m:r>
                        <a:rPr lang="en-US" i="1">
                          <a:latin typeface="Cambria Math" panose="02040503050406030204" pitchFamily="18" charset="0"/>
                        </a:rPr>
                        <m:t>)=0.9754+0.0146=0.99</m:t>
                      </m:r>
                    </m:oMath>
                  </m:oMathPara>
                </a14:m>
                <a:endParaRPr lang="en-US" sz="2400" dirty="0"/>
              </a:p>
            </p:txBody>
          </p:sp>
        </mc:Choice>
        <mc:Fallback xmlns="">
          <p:sp>
            <p:nvSpPr>
              <p:cNvPr id="11" name="TextBox 10">
                <a:extLst>
                  <a:ext uri="{FF2B5EF4-FFF2-40B4-BE49-F238E27FC236}">
                    <a16:creationId xmlns:a16="http://schemas.microsoft.com/office/drawing/2014/main" id="{4D4BFA73-FCF2-5C0D-D63B-0851DEB0C11F}"/>
                  </a:ext>
                </a:extLst>
              </p:cNvPr>
              <p:cNvSpPr txBox="1">
                <a:spLocks noRot="1" noChangeAspect="1" noMove="1" noResize="1" noEditPoints="1" noAdjustHandles="1" noChangeArrowheads="1" noChangeShapeType="1" noTextEdit="1"/>
              </p:cNvSpPr>
              <p:nvPr/>
            </p:nvSpPr>
            <p:spPr>
              <a:xfrm>
                <a:off x="1232807" y="5083742"/>
                <a:ext cx="5843074" cy="384464"/>
              </a:xfrm>
              <a:prstGeom prst="rect">
                <a:avLst/>
              </a:prstGeom>
              <a:blipFill>
                <a:blip r:embed="rId4"/>
                <a:stretch>
                  <a:fillRect t="-7937" b="-12698"/>
                </a:stretch>
              </a:blipFill>
            </p:spPr>
            <p:txBody>
              <a:bodyPr/>
              <a:lstStyle/>
              <a:p>
                <a:r>
                  <a:rPr lang="en-US">
                    <a:noFill/>
                  </a:rPr>
                  <a:t> </a:t>
                </a:r>
              </a:p>
            </p:txBody>
          </p:sp>
        </mc:Fallback>
      </mc:AlternateContent>
    </p:spTree>
    <p:extLst>
      <p:ext uri="{BB962C8B-B14F-4D97-AF65-F5344CB8AC3E}">
        <p14:creationId xmlns:p14="http://schemas.microsoft.com/office/powerpoint/2010/main" val="1424228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9378457-892D-4719-8292-22DC9EE07663}"/>
                  </a:ext>
                </a:extLst>
              </p:cNvPr>
              <p:cNvSpPr>
                <a:spLocks noGrp="1"/>
              </p:cNvSpPr>
              <p:nvPr>
                <p:ph type="body" sz="quarter" idx="10"/>
              </p:nvPr>
            </p:nvSpPr>
            <p:spPr/>
            <p:txBody>
              <a:bodyPr/>
              <a:lstStyle/>
              <a:p>
                <a:r>
                  <a:rPr lang="en-US" dirty="0"/>
                  <a:t>Prediction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=14</m:t>
                    </m:r>
                  </m:oMath>
                </a14:m>
                <a:endParaRPr lang="en-US" dirty="0"/>
              </a:p>
              <a:p>
                <a:endParaRPr lang="en-US" dirty="0"/>
              </a:p>
              <a:p>
                <a:pPr marL="457200" lvl="1" indent="0">
                  <a:spcBef>
                    <a:spcPts val="3600"/>
                  </a:spcBef>
                  <a:buNone/>
                </a:pPr>
                <a:r>
                  <a:rPr lang="en-US" sz="1800" noProof="1">
                    <a:latin typeface="Courier New" panose="02070309020205020404" pitchFamily="49" charset="0"/>
                    <a:cs typeface="Courier New" panose="02070309020205020404" pitchFamily="49" charset="0"/>
                  </a:rPr>
                  <a:t>xNew=10; %or xNew=14</a:t>
                </a:r>
              </a:p>
              <a:p>
                <a:pPr marL="457200" lvl="1" indent="0">
                  <a:spcBef>
                    <a:spcPts val="0"/>
                  </a:spcBef>
                  <a:buNone/>
                </a:pPr>
                <a:r>
                  <a:rPr lang="en-US" sz="1800" noProof="1">
                    <a:latin typeface="Courier New" panose="02070309020205020404" pitchFamily="49" charset="0"/>
                    <a:cs typeface="Courier New" panose="02070309020205020404" pitchFamily="49" charset="0"/>
                  </a:rPr>
                  <a:t>for k=1:ny; r(k,1)=exp(-(norm(x(k,:)-xNew)/h)^2); end;</a:t>
                </a:r>
              </a:p>
              <a:p>
                <a:pPr marL="457200" lvl="1" indent="0">
                  <a:spcBef>
                    <a:spcPts val="0"/>
                  </a:spcBef>
                  <a:buNone/>
                </a:pPr>
                <a:r>
                  <a:rPr lang="en-US" sz="1800" noProof="1">
                    <a:latin typeface="Courier New" panose="02070309020205020404" pitchFamily="49" charset="0"/>
                    <a:cs typeface="Courier New" panose="02070309020205020404" pitchFamily="49" charset="0"/>
                  </a:rPr>
                  <a:t>gpDepar=r'*Rinv*(y-X*thetaH);</a:t>
                </a:r>
              </a:p>
              <a:p>
                <a:pPr lvl="1"/>
                <a:endParaRPr lang="en-US" dirty="0"/>
              </a:p>
            </p:txBody>
          </p:sp>
        </mc:Choice>
        <mc:Fallback xmlns="">
          <p:sp>
            <p:nvSpPr>
              <p:cNvPr id="2" name="Text Placeholder 1">
                <a:extLst>
                  <a:ext uri="{FF2B5EF4-FFF2-40B4-BE49-F238E27FC236}">
                    <a16:creationId xmlns:a16="http://schemas.microsoft.com/office/drawing/2014/main" id="{09378457-892D-4719-8292-22DC9EE0766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802ECAB-A692-49BE-AAFF-505195018D46}"/>
              </a:ext>
            </a:extLst>
          </p:cNvPr>
          <p:cNvSpPr>
            <a:spLocks noGrp="1"/>
          </p:cNvSpPr>
          <p:nvPr>
            <p:ph type="title"/>
          </p:nvPr>
        </p:nvSpPr>
        <p:spPr/>
        <p:txBody>
          <a:bodyPr>
            <a:normAutofit fontScale="90000"/>
          </a:bodyPr>
          <a:lstStyle/>
          <a:p>
            <a:r>
              <a:rPr lang="en-US" dirty="0"/>
              <a:t>Ex7.9) Kriging Prediction and Hyperparameter </a:t>
            </a:r>
            <a:r>
              <a:rPr lang="en-US" i="1" dirty="0"/>
              <a:t>cont.</a:t>
            </a:r>
            <a:endParaRPr lang="en-US" dirty="0"/>
          </a:p>
        </p:txBody>
      </p:sp>
      <p:sp>
        <p:nvSpPr>
          <p:cNvPr id="4" name="Rectangle 2">
            <a:extLst>
              <a:ext uri="{FF2B5EF4-FFF2-40B4-BE49-F238E27FC236}">
                <a16:creationId xmlns:a16="http://schemas.microsoft.com/office/drawing/2014/main" id="{9A0F8280-E7AF-48C1-B3B3-FA8923B07F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그림 4314">
            <a:extLst>
              <a:ext uri="{FF2B5EF4-FFF2-40B4-BE49-F238E27FC236}">
                <a16:creationId xmlns:a16="http://schemas.microsoft.com/office/drawing/2014/main" id="{BC04B32C-A3D7-404A-8576-AEDB391F50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87" y="3080906"/>
            <a:ext cx="3916657" cy="2940686"/>
          </a:xfrm>
          <a:prstGeom prst="rect">
            <a:avLst/>
          </a:prstGeom>
          <a:noFill/>
          <a:ln>
            <a:noFill/>
          </a:ln>
        </p:spPr>
      </p:pic>
      <p:pic>
        <p:nvPicPr>
          <p:cNvPr id="8" name="그림 4315">
            <a:extLst>
              <a:ext uri="{FF2B5EF4-FFF2-40B4-BE49-F238E27FC236}">
                <a16:creationId xmlns:a16="http://schemas.microsoft.com/office/drawing/2014/main" id="{5B4C1A29-4295-4BC5-8A41-D7F784957B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8231" y="3150529"/>
            <a:ext cx="3916657" cy="2940686"/>
          </a:xfrm>
          <a:prstGeom prst="rect">
            <a:avLst/>
          </a:prstGeom>
          <a:noFill/>
          <a:ln>
            <a:no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74CC15E-6FAA-481D-BB5F-DE636DA1356E}"/>
                  </a:ext>
                </a:extLst>
              </p:cNvPr>
              <p:cNvSpPr txBox="1"/>
              <p:nvPr/>
            </p:nvSpPr>
            <p:spPr>
              <a:xfrm>
                <a:off x="2951942" y="3269608"/>
                <a:ext cx="1080039"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𝜃</m:t>
                      </m:r>
                      <m:r>
                        <a:rPr lang="en-US" sz="2000" b="0" i="1" smtClean="0">
                          <a:latin typeface="Cambria Math" panose="02040503050406030204" pitchFamily="18" charset="0"/>
                        </a:rPr>
                        <m:t>=5.2</m:t>
                      </m:r>
                    </m:oMath>
                  </m:oMathPara>
                </a14:m>
                <a:endParaRPr lang="en-US" sz="2000" dirty="0"/>
              </a:p>
            </p:txBody>
          </p:sp>
        </mc:Choice>
        <mc:Fallback xmlns="">
          <p:sp>
            <p:nvSpPr>
              <p:cNvPr id="9" name="TextBox 8">
                <a:extLst>
                  <a:ext uri="{FF2B5EF4-FFF2-40B4-BE49-F238E27FC236}">
                    <a16:creationId xmlns:a16="http://schemas.microsoft.com/office/drawing/2014/main" id="{574CC15E-6FAA-481D-BB5F-DE636DA1356E}"/>
                  </a:ext>
                </a:extLst>
              </p:cNvPr>
              <p:cNvSpPr txBox="1">
                <a:spLocks noRot="1" noChangeAspect="1" noMove="1" noResize="1" noEditPoints="1" noAdjustHandles="1" noChangeArrowheads="1" noChangeShapeType="1" noTextEdit="1"/>
              </p:cNvSpPr>
              <p:nvPr/>
            </p:nvSpPr>
            <p:spPr>
              <a:xfrm>
                <a:off x="2951942" y="3269608"/>
                <a:ext cx="1080039"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558F5F8-EA4D-48F8-9605-BD4109B3B7A0}"/>
                  </a:ext>
                </a:extLst>
              </p:cNvPr>
              <p:cNvSpPr txBox="1"/>
              <p:nvPr/>
            </p:nvSpPr>
            <p:spPr>
              <a:xfrm>
                <a:off x="7001986" y="3387445"/>
                <a:ext cx="1080039"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𝜃</m:t>
                      </m:r>
                      <m:r>
                        <a:rPr lang="en-US" sz="2000" b="0" i="1" smtClean="0">
                          <a:latin typeface="Cambria Math" panose="02040503050406030204" pitchFamily="18" charset="0"/>
                        </a:rPr>
                        <m:t>=0.5</m:t>
                      </m:r>
                    </m:oMath>
                  </m:oMathPara>
                </a14:m>
                <a:endParaRPr lang="en-US" sz="2000" dirty="0"/>
              </a:p>
            </p:txBody>
          </p:sp>
        </mc:Choice>
        <mc:Fallback xmlns="">
          <p:sp>
            <p:nvSpPr>
              <p:cNvPr id="10" name="TextBox 9">
                <a:extLst>
                  <a:ext uri="{FF2B5EF4-FFF2-40B4-BE49-F238E27FC236}">
                    <a16:creationId xmlns:a16="http://schemas.microsoft.com/office/drawing/2014/main" id="{6558F5F8-EA4D-48F8-9605-BD4109B3B7A0}"/>
                  </a:ext>
                </a:extLst>
              </p:cNvPr>
              <p:cNvSpPr txBox="1">
                <a:spLocks noRot="1" noChangeAspect="1" noMove="1" noResize="1" noEditPoints="1" noAdjustHandles="1" noChangeArrowheads="1" noChangeShapeType="1" noTextEdit="1"/>
              </p:cNvSpPr>
              <p:nvPr/>
            </p:nvSpPr>
            <p:spPr>
              <a:xfrm>
                <a:off x="7001986" y="3387445"/>
                <a:ext cx="1080039" cy="4001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DB4207A-5EB7-590E-3152-4937D3689807}"/>
                  </a:ext>
                </a:extLst>
              </p:cNvPr>
              <p:cNvSpPr txBox="1"/>
              <p:nvPr/>
            </p:nvSpPr>
            <p:spPr>
              <a:xfrm>
                <a:off x="883421" y="1671805"/>
                <a:ext cx="6227795"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4</m:t>
                          </m:r>
                        </m:e>
                      </m:d>
                      <m:r>
                        <a:rPr lang="en-US" b="0" i="1" smtClean="0">
                          <a:latin typeface="Cambria Math" panose="02040503050406030204" pitchFamily="18" charset="0"/>
                        </a:rPr>
                        <m:t>=</m:t>
                      </m:r>
                      <m:r>
                        <a:rPr lang="en-US" i="1">
                          <a:latin typeface="Cambria Math" panose="02040503050406030204" pitchFamily="18" charset="0"/>
                        </a:rPr>
                        <m:t>𝜉</m:t>
                      </m:r>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𝐫</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i="1">
                          <a:latin typeface="Cambria Math" panose="02040503050406030204" pitchFamily="18" charset="0"/>
                        </a:rPr>
                        <m:t>(</m:t>
                      </m:r>
                      <m:r>
                        <a:rPr lang="en-US" b="1" i="1">
                          <a:latin typeface="Cambria Math" panose="02040503050406030204" pitchFamily="18" charset="0"/>
                        </a:rPr>
                        <m:t>𝐲</m:t>
                      </m:r>
                      <m:r>
                        <a:rPr lang="en-US" i="1">
                          <a:latin typeface="Cambria Math" panose="02040503050406030204" pitchFamily="18" charset="0"/>
                        </a:rPr>
                        <m:t>−</m:t>
                      </m:r>
                      <m:r>
                        <a:rPr lang="en-US" b="1" i="1">
                          <a:latin typeface="Cambria Math" panose="02040503050406030204" pitchFamily="18" charset="0"/>
                        </a:rPr>
                        <m:t>𝐗</m:t>
                      </m:r>
                      <m:acc>
                        <m:accPr>
                          <m:chr m:val="̂"/>
                          <m:ctrlPr>
                            <a:rPr lang="en-US" i="1">
                              <a:latin typeface="Cambria Math" panose="02040503050406030204" pitchFamily="18" charset="0"/>
                            </a:rPr>
                          </m:ctrlPr>
                        </m:accPr>
                        <m:e>
                          <m:r>
                            <a:rPr lang="en-US" b="1" i="1">
                              <a:latin typeface="Cambria Math" panose="02040503050406030204" pitchFamily="18" charset="0"/>
                            </a:rPr>
                            <m:t>𝛃</m:t>
                          </m:r>
                        </m:e>
                      </m:acc>
                      <m:r>
                        <a:rPr lang="en-US" i="1">
                          <a:latin typeface="Cambria Math" panose="02040503050406030204" pitchFamily="18" charset="0"/>
                        </a:rPr>
                        <m:t>)=0.9754−0.0272=0.9482</m:t>
                      </m:r>
                    </m:oMath>
                  </m:oMathPara>
                </a14:m>
                <a:endParaRPr lang="en-US" sz="2400" dirty="0"/>
              </a:p>
            </p:txBody>
          </p:sp>
        </mc:Choice>
        <mc:Fallback xmlns="">
          <p:sp>
            <p:nvSpPr>
              <p:cNvPr id="11" name="TextBox 10">
                <a:extLst>
                  <a:ext uri="{FF2B5EF4-FFF2-40B4-BE49-F238E27FC236}">
                    <a16:creationId xmlns:a16="http://schemas.microsoft.com/office/drawing/2014/main" id="{9DB4207A-5EB7-590E-3152-4937D3689807}"/>
                  </a:ext>
                </a:extLst>
              </p:cNvPr>
              <p:cNvSpPr txBox="1">
                <a:spLocks noRot="1" noChangeAspect="1" noMove="1" noResize="1" noEditPoints="1" noAdjustHandles="1" noChangeArrowheads="1" noChangeShapeType="1" noTextEdit="1"/>
              </p:cNvSpPr>
              <p:nvPr/>
            </p:nvSpPr>
            <p:spPr>
              <a:xfrm>
                <a:off x="883421" y="1671805"/>
                <a:ext cx="6227795" cy="384464"/>
              </a:xfrm>
              <a:prstGeom prst="rect">
                <a:avLst/>
              </a:prstGeom>
              <a:blipFill>
                <a:blip r:embed="rId12"/>
                <a:stretch>
                  <a:fillRect t="-7937"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1285473-6E52-98D7-D7E5-5AE864223979}"/>
                  </a:ext>
                </a:extLst>
              </p:cNvPr>
              <p:cNvSpPr txBox="1"/>
              <p:nvPr/>
            </p:nvSpPr>
            <p:spPr>
              <a:xfrm>
                <a:off x="956249" y="1238081"/>
                <a:ext cx="5049459"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𝐫</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0.0007</m:t>
                                    </m:r>
                                  </m:e>
                                  <m:e>
                                    <m:r>
                                      <a:rPr lang="en-US" i="1">
                                        <a:latin typeface="Cambria Math" panose="02040503050406030204" pitchFamily="18" charset="0"/>
                                      </a:rPr>
                                      <m:t>0.05</m:t>
                                    </m:r>
                                  </m:e>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0.5534</m:t>
                                          </m:r>
                                        </m:e>
                                        <m:e>
                                          <m:r>
                                            <a:rPr lang="en-US" i="1">
                                              <a:latin typeface="Cambria Math" panose="02040503050406030204" pitchFamily="18" charset="0"/>
                                            </a:rPr>
                                            <m:t>0.9637</m:t>
                                          </m:r>
                                        </m:e>
                                        <m:e>
                                          <m:r>
                                            <a:rPr lang="en-US" i="1">
                                              <a:latin typeface="Cambria Math" panose="02040503050406030204" pitchFamily="18" charset="0"/>
                                            </a:rPr>
                                            <m:t>0.2641</m:t>
                                          </m:r>
                                        </m:e>
                                      </m:mr>
                                    </m:m>
                                  </m:e>
                                </m:mr>
                              </m:m>
                            </m:e>
                          </m:d>
                        </m:e>
                        <m:sup>
                          <m:r>
                            <a:rPr lang="en-US" i="1">
                              <a:latin typeface="Cambria Math" panose="02040503050406030204" pitchFamily="18" charset="0"/>
                            </a:rPr>
                            <m:t>𝑇</m:t>
                          </m:r>
                        </m:sup>
                      </m:sSup>
                    </m:oMath>
                  </m:oMathPara>
                </a14:m>
                <a:endParaRPr lang="en-US" sz="2400" dirty="0"/>
              </a:p>
            </p:txBody>
          </p:sp>
        </mc:Choice>
        <mc:Fallback xmlns="">
          <p:sp>
            <p:nvSpPr>
              <p:cNvPr id="12" name="TextBox 11">
                <a:extLst>
                  <a:ext uri="{FF2B5EF4-FFF2-40B4-BE49-F238E27FC236}">
                    <a16:creationId xmlns:a16="http://schemas.microsoft.com/office/drawing/2014/main" id="{F1285473-6E52-98D7-D7E5-5AE864223979}"/>
                  </a:ext>
                </a:extLst>
              </p:cNvPr>
              <p:cNvSpPr txBox="1">
                <a:spLocks noRot="1" noChangeAspect="1" noMove="1" noResize="1" noEditPoints="1" noAdjustHandles="1" noChangeArrowheads="1" noChangeShapeType="1" noTextEdit="1"/>
              </p:cNvSpPr>
              <p:nvPr/>
            </p:nvSpPr>
            <p:spPr>
              <a:xfrm>
                <a:off x="956249" y="1238081"/>
                <a:ext cx="5049459" cy="37427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6302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7AF73B3-B832-CF67-465F-1EB0076A9CB8}"/>
                  </a:ext>
                </a:extLst>
              </p:cNvPr>
              <p:cNvSpPr>
                <a:spLocks noGrp="1"/>
              </p:cNvSpPr>
              <p:nvPr>
                <p:ph type="body" sz="quarter" idx="10"/>
              </p:nvPr>
            </p:nvSpPr>
            <p:spPr/>
            <p:txBody>
              <a:bodyPr>
                <a:normAutofit/>
              </a:bodyPr>
              <a:lstStyle/>
              <a:p>
                <a:r>
                  <a:rPr lang="en-US" sz="2000" dirty="0"/>
                  <a:t>equally spaced 20 samples from </a:t>
                </a: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𝑥</m:t>
                        </m:r>
                      </m:e>
                    </m:func>
                    <m:r>
                      <a:rPr lang="en-US" sz="2000" i="1">
                        <a:latin typeface="Cambria Math" panose="02040503050406030204" pitchFamily="18" charset="0"/>
                      </a:rPr>
                      <m:t>+0.2</m:t>
                    </m:r>
                    <m:r>
                      <a:rPr lang="en-US" sz="2000" i="1">
                        <a:latin typeface="Cambria Math" panose="02040503050406030204" pitchFamily="18" charset="0"/>
                      </a:rPr>
                      <m:t>𝑥</m:t>
                    </m:r>
                  </m:oMath>
                </a14:m>
                <a:r>
                  <a:rPr lang="en-US" sz="2000" dirty="0"/>
                  <a:t> in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∈[0,2</m:t>
                    </m:r>
                    <m:r>
                      <a:rPr lang="en-US" sz="2000" i="1">
                        <a:latin typeface="Cambria Math" panose="02040503050406030204" pitchFamily="18" charset="0"/>
                      </a:rPr>
                      <m:t>𝜋</m:t>
                    </m:r>
                    <m:r>
                      <a:rPr lang="en-US" sz="2000" i="1">
                        <a:latin typeface="Cambria Math" panose="02040503050406030204" pitchFamily="18" charset="0"/>
                      </a:rPr>
                      <m:t>]</m:t>
                    </m:r>
                  </m:oMath>
                </a14:m>
                <a:r>
                  <a:rPr lang="en-US" sz="2000" dirty="0"/>
                  <a:t> </a:t>
                </a:r>
                <a:endParaRPr lang="en-US" sz="1800" dirty="0"/>
              </a:p>
            </p:txBody>
          </p:sp>
        </mc:Choice>
        <mc:Fallback xmlns="">
          <p:sp>
            <p:nvSpPr>
              <p:cNvPr id="2" name="Text Placeholder 1">
                <a:extLst>
                  <a:ext uri="{FF2B5EF4-FFF2-40B4-BE49-F238E27FC236}">
                    <a16:creationId xmlns:a16="http://schemas.microsoft.com/office/drawing/2014/main" id="{D7AF73B3-B832-CF67-465F-1EB0076A9CB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56EB0CE-F9A3-F9D0-7322-BC7724502834}"/>
              </a:ext>
            </a:extLst>
          </p:cNvPr>
          <p:cNvSpPr>
            <a:spLocks noGrp="1"/>
          </p:cNvSpPr>
          <p:nvPr>
            <p:ph type="title"/>
          </p:nvPr>
        </p:nvSpPr>
        <p:spPr/>
        <p:txBody>
          <a:bodyPr>
            <a:normAutofit fontScale="90000"/>
          </a:bodyPr>
          <a:lstStyle/>
          <a:p>
            <a:r>
              <a:rPr lang="en-US" dirty="0"/>
              <a:t>Ex7.10) Hyperparameter and Extrapolation Accuracy</a:t>
            </a:r>
          </a:p>
        </p:txBody>
      </p:sp>
      <p:sp>
        <p:nvSpPr>
          <p:cNvPr id="5" name="TextBox 4">
            <a:extLst>
              <a:ext uri="{FF2B5EF4-FFF2-40B4-BE49-F238E27FC236}">
                <a16:creationId xmlns:a16="http://schemas.microsoft.com/office/drawing/2014/main" id="{51921F37-A310-FE45-1E4A-C48C6A356000}"/>
              </a:ext>
            </a:extLst>
          </p:cNvPr>
          <p:cNvSpPr txBox="1"/>
          <p:nvPr/>
        </p:nvSpPr>
        <p:spPr>
          <a:xfrm>
            <a:off x="808492" y="1166842"/>
            <a:ext cx="6785832" cy="4524315"/>
          </a:xfrm>
          <a:prstGeom prst="rect">
            <a:avLst/>
          </a:prstGeom>
          <a:noFill/>
        </p:spPr>
        <p:txBody>
          <a:bodyPr wrap="none" rtlCol="0">
            <a:spAutoFit/>
          </a:bodyPr>
          <a:lstStyle/>
          <a:p>
            <a:pPr algn="l"/>
            <a:r>
              <a:rPr lang="en-US" sz="1200">
                <a:latin typeface="Courier New" panose="02070309020205020404" pitchFamily="49" charset="0"/>
                <a:cs typeface="Courier New" panose="02070309020205020404" pitchFamily="49" charset="0"/>
              </a:rPr>
              <a:t>clear; ny=20; nth=10;</a:t>
            </a:r>
          </a:p>
          <a:p>
            <a:pPr algn="l"/>
            <a:r>
              <a:rPr lang="en-US" sz="1200">
                <a:latin typeface="Courier New" panose="02070309020205020404" pitchFamily="49" charset="0"/>
                <a:cs typeface="Courier New" panose="02070309020205020404" pitchFamily="49" charset="0"/>
              </a:rPr>
              <a:t>x=linspace(0,2*pi,ny)'; thmin=0.1;</a:t>
            </a:r>
          </a:p>
          <a:p>
            <a:pPr algn="l"/>
            <a:r>
              <a:rPr lang="en-US" sz="1200">
                <a:latin typeface="Courier New" panose="02070309020205020404" pitchFamily="49" charset="0"/>
                <a:cs typeface="Courier New" panose="02070309020205020404" pitchFamily="49" charset="0"/>
              </a:rPr>
              <a:t>y=sin(x)+0.2*x;</a:t>
            </a:r>
          </a:p>
          <a:p>
            <a:pPr algn="l"/>
            <a:r>
              <a:rPr lang="en-US" sz="1200">
                <a:latin typeface="Courier New" panose="02070309020205020404" pitchFamily="49" charset="0"/>
                <a:cs typeface="Courier New" panose="02070309020205020404" pitchFamily="49" charset="0"/>
              </a:rPr>
              <a:t>th=linspace(thmin,2.0,nth)';</a:t>
            </a:r>
          </a:p>
          <a:p>
            <a:pPr algn="l"/>
            <a:r>
              <a:rPr lang="en-US" sz="1200">
                <a:latin typeface="Courier New" panose="02070309020205020404" pitchFamily="49" charset="0"/>
                <a:cs typeface="Courier New" panose="02070309020205020404" pitchFamily="49" charset="0"/>
              </a:rPr>
              <a:t>s=[-pi:0.05:3*pi]';</a:t>
            </a:r>
          </a:p>
          <a:p>
            <a:pPr algn="l"/>
            <a:r>
              <a:rPr lang="en-US" sz="1200">
                <a:latin typeface="Courier New" panose="02070309020205020404" pitchFamily="49" charset="0"/>
                <a:cs typeface="Courier New" panose="02070309020205020404" pitchFamily="49" charset="0"/>
              </a:rPr>
              <a:t>X=ones(ny,1);</a:t>
            </a:r>
          </a:p>
          <a:p>
            <a:pPr algn="l"/>
            <a:r>
              <a:rPr lang="en-US" sz="1200">
                <a:latin typeface="Courier New" panose="02070309020205020404" pitchFamily="49" charset="0"/>
                <a:cs typeface="Courier New" panose="02070309020205020404" pitchFamily="49" charset="0"/>
              </a:rPr>
              <a:t>for k=1:nth                        % Loop for increasing hyperparameter</a:t>
            </a:r>
          </a:p>
          <a:p>
            <a:pPr algn="l"/>
            <a:r>
              <a:rPr lang="en-US" sz="1200">
                <a:latin typeface="Courier New" panose="02070309020205020404" pitchFamily="49" charset="0"/>
                <a:cs typeface="Courier New" panose="02070309020205020404" pitchFamily="49" charset="0"/>
              </a:rPr>
              <a:t> for i=1:ny, for j=1:ny                            % Correlation matrix</a:t>
            </a:r>
          </a:p>
          <a:p>
            <a:pPr algn="l"/>
            <a:r>
              <a:rPr lang="en-US" sz="1200">
                <a:latin typeface="Courier New" panose="02070309020205020404" pitchFamily="49" charset="0"/>
                <a:cs typeface="Courier New" panose="02070309020205020404" pitchFamily="49" charset="0"/>
              </a:rPr>
              <a:t>  R(i,j)=exp(-((x(i)-x(j))/th(k)).^2);</a:t>
            </a:r>
          </a:p>
          <a:p>
            <a:pPr algn="l"/>
            <a:r>
              <a:rPr lang="en-US" sz="1200">
                <a:latin typeface="Courier New" panose="02070309020205020404" pitchFamily="49" charset="0"/>
                <a:cs typeface="Courier New" panose="02070309020205020404" pitchFamily="49" charset="0"/>
              </a:rPr>
              <a:t> end, end</a:t>
            </a:r>
          </a:p>
          <a:p>
            <a:pPr algn="l"/>
            <a:r>
              <a:rPr lang="en-US" sz="1200">
                <a:latin typeface="Courier New" panose="02070309020205020404" pitchFamily="49" charset="0"/>
                <a:cs typeface="Courier New" panose="02070309020205020404" pitchFamily="49" charset="0"/>
              </a:rPr>
              <a:t> if rcond(R) &lt; eps, break; end         % Check for reciprocal cond. No.</a:t>
            </a:r>
          </a:p>
          <a:p>
            <a:pPr algn="l"/>
            <a:r>
              <a:rPr lang="en-US" sz="1200">
                <a:latin typeface="Courier New" panose="02070309020205020404" pitchFamily="49" charset="0"/>
                <a:cs typeface="Courier New" panose="02070309020205020404" pitchFamily="49" charset="0"/>
              </a:rPr>
              <a:t> Rinv=inv(R);</a:t>
            </a:r>
          </a:p>
          <a:p>
            <a:pPr algn="l"/>
            <a:r>
              <a:rPr lang="en-US" sz="1200">
                <a:latin typeface="Courier New" panose="02070309020205020404" pitchFamily="49" charset="0"/>
                <a:cs typeface="Courier New" panose="02070309020205020404" pitchFamily="49" charset="0"/>
              </a:rPr>
              <a:t> beta=inv(X'*Rinv*X)*(X'*Rinv*y);             % Global coefficient beta</a:t>
            </a:r>
          </a:p>
          <a:p>
            <a:pPr algn="l"/>
            <a:r>
              <a:rPr lang="en-US" sz="1200">
                <a:latin typeface="Courier New" panose="02070309020205020404" pitchFamily="49" charset="0"/>
                <a:cs typeface="Courier New" panose="02070309020205020404" pitchFamily="49" charset="0"/>
              </a:rPr>
              <a:t> ym=y-beta;</a:t>
            </a:r>
          </a:p>
          <a:p>
            <a:pPr algn="l"/>
            <a:r>
              <a:rPr lang="en-US" sz="1200">
                <a:latin typeface="Courier New" panose="02070309020205020404" pitchFamily="49" charset="0"/>
                <a:cs typeface="Courier New" panose="02070309020205020404" pitchFamily="49" charset="0"/>
              </a:rPr>
              <a:t> Like(k)=log((ym'*Rinv*ym/(ny-1))^(ny-1)*det(R)); % Neg. log-likelihood</a:t>
            </a:r>
          </a:p>
          <a:p>
            <a:pPr algn="l"/>
            <a:r>
              <a:rPr lang="en-US" sz="1200">
                <a:latin typeface="Courier New" panose="02070309020205020404" pitchFamily="49" charset="0"/>
                <a:cs typeface="Courier New" panose="02070309020205020404" pitchFamily="49" charset="0"/>
              </a:rPr>
              <a:t> for i=1:ny</a:t>
            </a:r>
          </a:p>
          <a:p>
            <a:pPr algn="l"/>
            <a:r>
              <a:rPr lang="en-US" sz="1200">
                <a:latin typeface="Courier New" panose="02070309020205020404" pitchFamily="49" charset="0"/>
                <a:cs typeface="Courier New" panose="02070309020205020404" pitchFamily="49" charset="0"/>
              </a:rPr>
              <a:t>  r(:,i)=exp(-((s-x(i))/th(k)).^2);   % Correlation at prediction point</a:t>
            </a:r>
          </a:p>
          <a:p>
            <a:pPr algn="l"/>
            <a:r>
              <a:rPr lang="en-US" sz="1200">
                <a:latin typeface="Courier New" panose="02070309020205020404" pitchFamily="49" charset="0"/>
                <a:cs typeface="Courier New" panose="02070309020205020404" pitchFamily="49" charset="0"/>
              </a:rPr>
              <a:t> end</a:t>
            </a:r>
          </a:p>
          <a:p>
            <a:pPr algn="l"/>
            <a:r>
              <a:rPr lang="en-US" sz="1200">
                <a:latin typeface="Courier New" panose="02070309020205020404" pitchFamily="49" charset="0"/>
                <a:cs typeface="Courier New" panose="02070309020205020404" pitchFamily="49" charset="0"/>
              </a:rPr>
              <a:t> yhat(:,k)=beta+r*Rinv*ym;                        % Kriging predictions</a:t>
            </a:r>
          </a:p>
          <a:p>
            <a:pPr algn="l"/>
            <a:r>
              <a:rPr lang="en-US" sz="1200">
                <a:latin typeface="Courier New" panose="02070309020205020404" pitchFamily="49" charset="0"/>
                <a:cs typeface="Courier New" panose="02070309020205020404" pitchFamily="49" charset="0"/>
              </a:rPr>
              <a:t> figure(1); plot(s,yhat); hold on;</a:t>
            </a:r>
          </a:p>
          <a:p>
            <a:pPr algn="l"/>
            <a:r>
              <a:rPr lang="en-US" sz="1200">
                <a:latin typeface="Courier New" panose="02070309020205020404" pitchFamily="49" charset="0"/>
                <a:cs typeface="Courier New" panose="02070309020205020404" pitchFamily="49" charset="0"/>
              </a:rPr>
              <a:t> fprintf("k=%2d th=%5.3f beta=%5.3f Like=%8.3e\n",k,th(k),beta,Like(k))</a:t>
            </a:r>
          </a:p>
          <a:p>
            <a:pPr algn="l"/>
            <a:r>
              <a:rPr lang="en-US" sz="1200">
                <a:latin typeface="Courier New" panose="02070309020205020404" pitchFamily="49" charset="0"/>
                <a:cs typeface="Courier New" panose="02070309020205020404" pitchFamily="49" charset="0"/>
              </a:rPr>
              <a:t>end</a:t>
            </a:r>
          </a:p>
          <a:p>
            <a:pPr algn="l"/>
            <a:r>
              <a:rPr lang="en-US" sz="1200">
                <a:latin typeface="Courier New" panose="02070309020205020404" pitchFamily="49" charset="0"/>
                <a:cs typeface="Courier New" panose="02070309020205020404" pitchFamily="49" charset="0"/>
              </a:rPr>
              <a:t>plot(x,y,'*',s,sin(s)+0.2*s,'k--'); hold off;</a:t>
            </a:r>
          </a:p>
          <a:p>
            <a:pPr algn="l"/>
            <a:r>
              <a:rPr lang="en-US" sz="1200">
                <a:latin typeface="Courier New" panose="02070309020205020404" pitchFamily="49" charset="0"/>
                <a:cs typeface="Courier New" panose="02070309020205020404" pitchFamily="49" charset="0"/>
              </a:rPr>
              <a:t>figure(2); plot(th(1:size(Like,2)),Like','b*-');</a:t>
            </a:r>
            <a:endParaRPr lang="en-US"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05113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B1A5F05-DD6C-BDA5-A5B4-2846C489DADE}"/>
                  </a:ext>
                </a:extLst>
              </p:cNvPr>
              <p:cNvSpPr>
                <a:spLocks noGrp="1"/>
              </p:cNvSpPr>
              <p:nvPr>
                <p:ph type="body" sz="quarter" idx="10"/>
              </p:nvPr>
            </p:nvSpPr>
            <p:spPr/>
            <p:txBody>
              <a:bodyPr>
                <a:normAutofit/>
              </a:bodyPr>
              <a:lstStyle/>
              <a:p>
                <a:r>
                  <a:rPr lang="en-US" sz="2000" dirty="0"/>
                  <a:t>The negative log-likelihood function continues to decrease until the correlation matrix becomes singular</a:t>
                </a:r>
              </a:p>
              <a:p>
                <a14:m>
                  <m:oMath xmlns:m="http://schemas.openxmlformats.org/officeDocument/2006/math">
                    <m:r>
                      <a:rPr lang="en-US" sz="2000" i="1">
                        <a:latin typeface="Cambria Math" panose="02040503050406030204" pitchFamily="18" charset="0"/>
                      </a:rPr>
                      <m:t>𝜃</m:t>
                    </m:r>
                    <m:r>
                      <a:rPr lang="en-US" sz="2000" i="1">
                        <a:latin typeface="Cambria Math" panose="02040503050406030204" pitchFamily="18" charset="0"/>
                      </a:rPr>
                      <m:t>=0.1</m:t>
                    </m:r>
                  </m:oMath>
                </a14:m>
                <a:r>
                  <a:rPr lang="en-US" sz="2000" dirty="0"/>
                  <a:t>: the predictions oscillate between samples since the correlation decays quickly</a:t>
                </a:r>
              </a:p>
              <a:p>
                <a14:m>
                  <m:oMath xmlns:m="http://schemas.openxmlformats.org/officeDocument/2006/math">
                    <m:r>
                      <a:rPr lang="en-US" sz="2000" i="1">
                        <a:latin typeface="Cambria Math" panose="02040503050406030204" pitchFamily="18" charset="0"/>
                      </a:rPr>
                      <m:t>𝜃</m:t>
                    </m:r>
                    <m:r>
                      <a:rPr lang="en-US" sz="2000" i="1">
                        <a:latin typeface="Cambria Math" panose="02040503050406030204" pitchFamily="18" charset="0"/>
                      </a:rPr>
                      <m:t>&gt;0.36</m:t>
                    </m:r>
                  </m:oMath>
                </a14:m>
                <a:r>
                  <a:rPr lang="en-US" sz="2000" dirty="0"/>
                  <a:t>, all predictions are almost the same in the interpolation region</a:t>
                </a:r>
              </a:p>
              <a:p>
                <a:r>
                  <a:rPr lang="en-US" sz="2000" dirty="0"/>
                  <a:t>predictions are significantly different in the extrapolation region</a:t>
                </a:r>
                <a:endParaRPr lang="en-US" sz="1400" dirty="0"/>
              </a:p>
            </p:txBody>
          </p:sp>
        </mc:Choice>
        <mc:Fallback xmlns="">
          <p:sp>
            <p:nvSpPr>
              <p:cNvPr id="2" name="Text Placeholder 1">
                <a:extLst>
                  <a:ext uri="{FF2B5EF4-FFF2-40B4-BE49-F238E27FC236}">
                    <a16:creationId xmlns:a16="http://schemas.microsoft.com/office/drawing/2014/main" id="{9B1A5F05-DD6C-BDA5-A5B4-2846C489DAD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r="-57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4D8701B-1C3C-C497-FF56-E72C838706D7}"/>
              </a:ext>
            </a:extLst>
          </p:cNvPr>
          <p:cNvSpPr>
            <a:spLocks noGrp="1"/>
          </p:cNvSpPr>
          <p:nvPr>
            <p:ph type="title"/>
          </p:nvPr>
        </p:nvSpPr>
        <p:spPr/>
        <p:txBody>
          <a:bodyPr>
            <a:normAutofit fontScale="90000"/>
          </a:bodyPr>
          <a:lstStyle/>
          <a:p>
            <a:r>
              <a:rPr lang="en-US" dirty="0"/>
              <a:t>Ex7.10) Hyperparameter and Extrapolation Accuracy </a:t>
            </a:r>
            <a:r>
              <a:rPr lang="en-US" i="1" dirty="0"/>
              <a:t>cont</a:t>
            </a:r>
            <a:r>
              <a:rPr lang="en-US" dirty="0"/>
              <a:t>.</a:t>
            </a:r>
          </a:p>
        </p:txBody>
      </p:sp>
      <p:grpSp>
        <p:nvGrpSpPr>
          <p:cNvPr id="4" name="Group 3">
            <a:extLst>
              <a:ext uri="{FF2B5EF4-FFF2-40B4-BE49-F238E27FC236}">
                <a16:creationId xmlns:a16="http://schemas.microsoft.com/office/drawing/2014/main" id="{C660A20D-F48B-BF2A-F43B-573B54FA08FD}"/>
              </a:ext>
            </a:extLst>
          </p:cNvPr>
          <p:cNvGrpSpPr/>
          <p:nvPr/>
        </p:nvGrpSpPr>
        <p:grpSpPr>
          <a:xfrm>
            <a:off x="559442" y="3759552"/>
            <a:ext cx="7718571" cy="2734063"/>
            <a:chOff x="381417" y="1995488"/>
            <a:chExt cx="7718571" cy="2734063"/>
          </a:xfrm>
        </p:grpSpPr>
        <p:grpSp>
          <p:nvGrpSpPr>
            <p:cNvPr id="5" name="Group 4">
              <a:extLst>
                <a:ext uri="{FF2B5EF4-FFF2-40B4-BE49-F238E27FC236}">
                  <a16:creationId xmlns:a16="http://schemas.microsoft.com/office/drawing/2014/main" id="{B609D217-05A6-58B6-485D-3DDD9F37D537}"/>
                </a:ext>
              </a:extLst>
            </p:cNvPr>
            <p:cNvGrpSpPr>
              <a:grpSpLocks noChangeAspect="1"/>
            </p:cNvGrpSpPr>
            <p:nvPr/>
          </p:nvGrpSpPr>
          <p:grpSpPr bwMode="auto">
            <a:xfrm>
              <a:off x="639764" y="1995488"/>
              <a:ext cx="3275014" cy="2532063"/>
              <a:chOff x="403" y="1257"/>
              <a:chExt cx="2063" cy="1595"/>
            </a:xfrm>
          </p:grpSpPr>
          <p:sp>
            <p:nvSpPr>
              <p:cNvPr id="134" name="Line 6">
                <a:extLst>
                  <a:ext uri="{FF2B5EF4-FFF2-40B4-BE49-F238E27FC236}">
                    <a16:creationId xmlns:a16="http://schemas.microsoft.com/office/drawing/2014/main" id="{2D6E3783-8C06-1FAC-F15A-FD5310DBCCE0}"/>
                  </a:ext>
                </a:extLst>
              </p:cNvPr>
              <p:cNvSpPr>
                <a:spLocks noChangeShapeType="1"/>
              </p:cNvSpPr>
              <p:nvPr/>
            </p:nvSpPr>
            <p:spPr bwMode="auto">
              <a:xfrm>
                <a:off x="593" y="2717"/>
                <a:ext cx="178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5" name="Line 7">
                <a:extLst>
                  <a:ext uri="{FF2B5EF4-FFF2-40B4-BE49-F238E27FC236}">
                    <a16:creationId xmlns:a16="http://schemas.microsoft.com/office/drawing/2014/main" id="{B2F170E4-DDD8-FA86-5613-E74AE982A5F7}"/>
                  </a:ext>
                </a:extLst>
              </p:cNvPr>
              <p:cNvSpPr>
                <a:spLocks noChangeShapeType="1"/>
              </p:cNvSpPr>
              <p:nvPr/>
            </p:nvSpPr>
            <p:spPr bwMode="auto">
              <a:xfrm>
                <a:off x="593" y="1305"/>
                <a:ext cx="178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6" name="Line 8">
                <a:extLst>
                  <a:ext uri="{FF2B5EF4-FFF2-40B4-BE49-F238E27FC236}">
                    <a16:creationId xmlns:a16="http://schemas.microsoft.com/office/drawing/2014/main" id="{2BEC390A-7C50-1D2C-6FE3-5837677705D3}"/>
                  </a:ext>
                </a:extLst>
              </p:cNvPr>
              <p:cNvSpPr>
                <a:spLocks noChangeShapeType="1"/>
              </p:cNvSpPr>
              <p:nvPr/>
            </p:nvSpPr>
            <p:spPr bwMode="auto">
              <a:xfrm flipV="1">
                <a:off x="593"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7" name="Line 9">
                <a:extLst>
                  <a:ext uri="{FF2B5EF4-FFF2-40B4-BE49-F238E27FC236}">
                    <a16:creationId xmlns:a16="http://schemas.microsoft.com/office/drawing/2014/main" id="{6C412904-2DD6-C6D4-EFA5-C14D88461918}"/>
                  </a:ext>
                </a:extLst>
              </p:cNvPr>
              <p:cNvSpPr>
                <a:spLocks noChangeShapeType="1"/>
              </p:cNvSpPr>
              <p:nvPr/>
            </p:nvSpPr>
            <p:spPr bwMode="auto">
              <a:xfrm flipV="1">
                <a:off x="817"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8" name="Line 10">
                <a:extLst>
                  <a:ext uri="{FF2B5EF4-FFF2-40B4-BE49-F238E27FC236}">
                    <a16:creationId xmlns:a16="http://schemas.microsoft.com/office/drawing/2014/main" id="{81391059-35D2-4162-A299-5BD71A67AB73}"/>
                  </a:ext>
                </a:extLst>
              </p:cNvPr>
              <p:cNvSpPr>
                <a:spLocks noChangeShapeType="1"/>
              </p:cNvSpPr>
              <p:nvPr/>
            </p:nvSpPr>
            <p:spPr bwMode="auto">
              <a:xfrm flipV="1">
                <a:off x="1040"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9" name="Line 11">
                <a:extLst>
                  <a:ext uri="{FF2B5EF4-FFF2-40B4-BE49-F238E27FC236}">
                    <a16:creationId xmlns:a16="http://schemas.microsoft.com/office/drawing/2014/main" id="{0BD28835-8AB8-D22E-918B-7A36B6711520}"/>
                  </a:ext>
                </a:extLst>
              </p:cNvPr>
              <p:cNvSpPr>
                <a:spLocks noChangeShapeType="1"/>
              </p:cNvSpPr>
              <p:nvPr/>
            </p:nvSpPr>
            <p:spPr bwMode="auto">
              <a:xfrm flipV="1">
                <a:off x="1264"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0" name="Line 12">
                <a:extLst>
                  <a:ext uri="{FF2B5EF4-FFF2-40B4-BE49-F238E27FC236}">
                    <a16:creationId xmlns:a16="http://schemas.microsoft.com/office/drawing/2014/main" id="{3FD39509-DBDB-4F21-631D-9D736BF0166B}"/>
                  </a:ext>
                </a:extLst>
              </p:cNvPr>
              <p:cNvSpPr>
                <a:spLocks noChangeShapeType="1"/>
              </p:cNvSpPr>
              <p:nvPr/>
            </p:nvSpPr>
            <p:spPr bwMode="auto">
              <a:xfrm flipV="1">
                <a:off x="1487"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1" name="Line 13">
                <a:extLst>
                  <a:ext uri="{FF2B5EF4-FFF2-40B4-BE49-F238E27FC236}">
                    <a16:creationId xmlns:a16="http://schemas.microsoft.com/office/drawing/2014/main" id="{D936D5C8-A42F-3402-6D64-EDF70682CD97}"/>
                  </a:ext>
                </a:extLst>
              </p:cNvPr>
              <p:cNvSpPr>
                <a:spLocks noChangeShapeType="1"/>
              </p:cNvSpPr>
              <p:nvPr/>
            </p:nvSpPr>
            <p:spPr bwMode="auto">
              <a:xfrm flipV="1">
                <a:off x="1711"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2" name="Line 14">
                <a:extLst>
                  <a:ext uri="{FF2B5EF4-FFF2-40B4-BE49-F238E27FC236}">
                    <a16:creationId xmlns:a16="http://schemas.microsoft.com/office/drawing/2014/main" id="{63CFD055-C2BE-5AA2-466C-2C948AE248A6}"/>
                  </a:ext>
                </a:extLst>
              </p:cNvPr>
              <p:cNvSpPr>
                <a:spLocks noChangeShapeType="1"/>
              </p:cNvSpPr>
              <p:nvPr/>
            </p:nvSpPr>
            <p:spPr bwMode="auto">
              <a:xfrm flipV="1">
                <a:off x="1934"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3" name="Line 15">
                <a:extLst>
                  <a:ext uri="{FF2B5EF4-FFF2-40B4-BE49-F238E27FC236}">
                    <a16:creationId xmlns:a16="http://schemas.microsoft.com/office/drawing/2014/main" id="{4AB9C258-F658-5A7F-F0E1-145A082D6930}"/>
                  </a:ext>
                </a:extLst>
              </p:cNvPr>
              <p:cNvSpPr>
                <a:spLocks noChangeShapeType="1"/>
              </p:cNvSpPr>
              <p:nvPr/>
            </p:nvSpPr>
            <p:spPr bwMode="auto">
              <a:xfrm flipV="1">
                <a:off x="2158"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4" name="Line 16">
                <a:extLst>
                  <a:ext uri="{FF2B5EF4-FFF2-40B4-BE49-F238E27FC236}">
                    <a16:creationId xmlns:a16="http://schemas.microsoft.com/office/drawing/2014/main" id="{1498B253-C6E2-D3C2-8F06-9123142D3ADA}"/>
                  </a:ext>
                </a:extLst>
              </p:cNvPr>
              <p:cNvSpPr>
                <a:spLocks noChangeShapeType="1"/>
              </p:cNvSpPr>
              <p:nvPr/>
            </p:nvSpPr>
            <p:spPr bwMode="auto">
              <a:xfrm flipV="1">
                <a:off x="2381"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5" name="Line 17">
                <a:extLst>
                  <a:ext uri="{FF2B5EF4-FFF2-40B4-BE49-F238E27FC236}">
                    <a16:creationId xmlns:a16="http://schemas.microsoft.com/office/drawing/2014/main" id="{637543E5-6DA2-64D6-7C8E-3E3C923BD55B}"/>
                  </a:ext>
                </a:extLst>
              </p:cNvPr>
              <p:cNvSpPr>
                <a:spLocks noChangeShapeType="1"/>
              </p:cNvSpPr>
              <p:nvPr/>
            </p:nvSpPr>
            <p:spPr bwMode="auto">
              <a:xfrm>
                <a:off x="593"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6" name="Line 18">
                <a:extLst>
                  <a:ext uri="{FF2B5EF4-FFF2-40B4-BE49-F238E27FC236}">
                    <a16:creationId xmlns:a16="http://schemas.microsoft.com/office/drawing/2014/main" id="{40021337-08E4-4F8E-3DB5-A5990B7D9350}"/>
                  </a:ext>
                </a:extLst>
              </p:cNvPr>
              <p:cNvSpPr>
                <a:spLocks noChangeShapeType="1"/>
              </p:cNvSpPr>
              <p:nvPr/>
            </p:nvSpPr>
            <p:spPr bwMode="auto">
              <a:xfrm>
                <a:off x="817"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7" name="Line 19">
                <a:extLst>
                  <a:ext uri="{FF2B5EF4-FFF2-40B4-BE49-F238E27FC236}">
                    <a16:creationId xmlns:a16="http://schemas.microsoft.com/office/drawing/2014/main" id="{E8D9E81B-E06E-E368-FE84-27CF9B789E86}"/>
                  </a:ext>
                </a:extLst>
              </p:cNvPr>
              <p:cNvSpPr>
                <a:spLocks noChangeShapeType="1"/>
              </p:cNvSpPr>
              <p:nvPr/>
            </p:nvSpPr>
            <p:spPr bwMode="auto">
              <a:xfrm>
                <a:off x="1040"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8" name="Line 20">
                <a:extLst>
                  <a:ext uri="{FF2B5EF4-FFF2-40B4-BE49-F238E27FC236}">
                    <a16:creationId xmlns:a16="http://schemas.microsoft.com/office/drawing/2014/main" id="{CC9BC30A-3875-6E73-C967-1E568064F674}"/>
                  </a:ext>
                </a:extLst>
              </p:cNvPr>
              <p:cNvSpPr>
                <a:spLocks noChangeShapeType="1"/>
              </p:cNvSpPr>
              <p:nvPr/>
            </p:nvSpPr>
            <p:spPr bwMode="auto">
              <a:xfrm>
                <a:off x="1264"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9" name="Line 21">
                <a:extLst>
                  <a:ext uri="{FF2B5EF4-FFF2-40B4-BE49-F238E27FC236}">
                    <a16:creationId xmlns:a16="http://schemas.microsoft.com/office/drawing/2014/main" id="{7E028128-FFB8-1BFA-18A8-88606901A4D2}"/>
                  </a:ext>
                </a:extLst>
              </p:cNvPr>
              <p:cNvSpPr>
                <a:spLocks noChangeShapeType="1"/>
              </p:cNvSpPr>
              <p:nvPr/>
            </p:nvSpPr>
            <p:spPr bwMode="auto">
              <a:xfrm>
                <a:off x="1487"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0" name="Line 22">
                <a:extLst>
                  <a:ext uri="{FF2B5EF4-FFF2-40B4-BE49-F238E27FC236}">
                    <a16:creationId xmlns:a16="http://schemas.microsoft.com/office/drawing/2014/main" id="{A98C0335-225B-42BB-34D5-410A75AD59E5}"/>
                  </a:ext>
                </a:extLst>
              </p:cNvPr>
              <p:cNvSpPr>
                <a:spLocks noChangeShapeType="1"/>
              </p:cNvSpPr>
              <p:nvPr/>
            </p:nvSpPr>
            <p:spPr bwMode="auto">
              <a:xfrm>
                <a:off x="1711"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1" name="Line 23">
                <a:extLst>
                  <a:ext uri="{FF2B5EF4-FFF2-40B4-BE49-F238E27FC236}">
                    <a16:creationId xmlns:a16="http://schemas.microsoft.com/office/drawing/2014/main" id="{A6EB2683-A126-5DD5-2EE1-06BD2BEFAF53}"/>
                  </a:ext>
                </a:extLst>
              </p:cNvPr>
              <p:cNvSpPr>
                <a:spLocks noChangeShapeType="1"/>
              </p:cNvSpPr>
              <p:nvPr/>
            </p:nvSpPr>
            <p:spPr bwMode="auto">
              <a:xfrm>
                <a:off x="1934"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2" name="Line 24">
                <a:extLst>
                  <a:ext uri="{FF2B5EF4-FFF2-40B4-BE49-F238E27FC236}">
                    <a16:creationId xmlns:a16="http://schemas.microsoft.com/office/drawing/2014/main" id="{035B4526-48C2-74FA-3CC9-49687E10BE28}"/>
                  </a:ext>
                </a:extLst>
              </p:cNvPr>
              <p:cNvSpPr>
                <a:spLocks noChangeShapeType="1"/>
              </p:cNvSpPr>
              <p:nvPr/>
            </p:nvSpPr>
            <p:spPr bwMode="auto">
              <a:xfrm>
                <a:off x="2158"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3" name="Line 25">
                <a:extLst>
                  <a:ext uri="{FF2B5EF4-FFF2-40B4-BE49-F238E27FC236}">
                    <a16:creationId xmlns:a16="http://schemas.microsoft.com/office/drawing/2014/main" id="{3A76FDD7-DCCD-D410-2FDD-2A8A66AADF4A}"/>
                  </a:ext>
                </a:extLst>
              </p:cNvPr>
              <p:cNvSpPr>
                <a:spLocks noChangeShapeType="1"/>
              </p:cNvSpPr>
              <p:nvPr/>
            </p:nvSpPr>
            <p:spPr bwMode="auto">
              <a:xfrm>
                <a:off x="2381"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4" name="Rectangle 26">
                <a:extLst>
                  <a:ext uri="{FF2B5EF4-FFF2-40B4-BE49-F238E27FC236}">
                    <a16:creationId xmlns:a16="http://schemas.microsoft.com/office/drawing/2014/main" id="{E49CDD1C-B27B-3979-6936-8674752B8DA7}"/>
                  </a:ext>
                </a:extLst>
              </p:cNvPr>
              <p:cNvSpPr>
                <a:spLocks noChangeArrowheads="1"/>
              </p:cNvSpPr>
              <p:nvPr/>
            </p:nvSpPr>
            <p:spPr bwMode="auto">
              <a:xfrm>
                <a:off x="577" y="274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5" name="Rectangle 27">
                <a:extLst>
                  <a:ext uri="{FF2B5EF4-FFF2-40B4-BE49-F238E27FC236}">
                    <a16:creationId xmlns:a16="http://schemas.microsoft.com/office/drawing/2014/main" id="{22ED037E-1F2C-656C-B848-FC9212BB5948}"/>
                  </a:ext>
                </a:extLst>
              </p:cNvPr>
              <p:cNvSpPr>
                <a:spLocks noChangeArrowheads="1"/>
              </p:cNvSpPr>
              <p:nvPr/>
            </p:nvSpPr>
            <p:spPr bwMode="auto">
              <a:xfrm>
                <a:off x="777" y="2745"/>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6" name="Rectangle 28">
                <a:extLst>
                  <a:ext uri="{FF2B5EF4-FFF2-40B4-BE49-F238E27FC236}">
                    <a16:creationId xmlns:a16="http://schemas.microsoft.com/office/drawing/2014/main" id="{2D339AC4-AC4A-6976-9BFA-21CAEB829C78}"/>
                  </a:ext>
                </a:extLst>
              </p:cNvPr>
              <p:cNvSpPr>
                <a:spLocks noChangeArrowheads="1"/>
              </p:cNvSpPr>
              <p:nvPr/>
            </p:nvSpPr>
            <p:spPr bwMode="auto">
              <a:xfrm>
                <a:off x="1003" y="2745"/>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7" name="Rectangle 29">
                <a:extLst>
                  <a:ext uri="{FF2B5EF4-FFF2-40B4-BE49-F238E27FC236}">
                    <a16:creationId xmlns:a16="http://schemas.microsoft.com/office/drawing/2014/main" id="{7301811E-2810-0BFE-FC86-5D43BD5DE456}"/>
                  </a:ext>
                </a:extLst>
              </p:cNvPr>
              <p:cNvSpPr>
                <a:spLocks noChangeArrowheads="1"/>
              </p:cNvSpPr>
              <p:nvPr/>
            </p:nvSpPr>
            <p:spPr bwMode="auto">
              <a:xfrm>
                <a:off x="1225" y="2745"/>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8" name="Rectangle 30">
                <a:extLst>
                  <a:ext uri="{FF2B5EF4-FFF2-40B4-BE49-F238E27FC236}">
                    <a16:creationId xmlns:a16="http://schemas.microsoft.com/office/drawing/2014/main" id="{30DDDC93-3880-3F01-7BA3-94DA1E79C401}"/>
                  </a:ext>
                </a:extLst>
              </p:cNvPr>
              <p:cNvSpPr>
                <a:spLocks noChangeArrowheads="1"/>
              </p:cNvSpPr>
              <p:nvPr/>
            </p:nvSpPr>
            <p:spPr bwMode="auto">
              <a:xfrm>
                <a:off x="1450" y="2745"/>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9" name="Rectangle 31">
                <a:extLst>
                  <a:ext uri="{FF2B5EF4-FFF2-40B4-BE49-F238E27FC236}">
                    <a16:creationId xmlns:a16="http://schemas.microsoft.com/office/drawing/2014/main" id="{433075C7-C74A-96AE-E36C-71D9EC00D35D}"/>
                  </a:ext>
                </a:extLst>
              </p:cNvPr>
              <p:cNvSpPr>
                <a:spLocks noChangeArrowheads="1"/>
              </p:cNvSpPr>
              <p:nvPr/>
            </p:nvSpPr>
            <p:spPr bwMode="auto">
              <a:xfrm>
                <a:off x="1695" y="274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0" name="Rectangle 32">
                <a:extLst>
                  <a:ext uri="{FF2B5EF4-FFF2-40B4-BE49-F238E27FC236}">
                    <a16:creationId xmlns:a16="http://schemas.microsoft.com/office/drawing/2014/main" id="{242A9D81-B0EF-1A13-0964-ADE53EBAF5C3}"/>
                  </a:ext>
                </a:extLst>
              </p:cNvPr>
              <p:cNvSpPr>
                <a:spLocks noChangeArrowheads="1"/>
              </p:cNvSpPr>
              <p:nvPr/>
            </p:nvSpPr>
            <p:spPr bwMode="auto">
              <a:xfrm>
                <a:off x="1895" y="2745"/>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1" name="Rectangle 33">
                <a:extLst>
                  <a:ext uri="{FF2B5EF4-FFF2-40B4-BE49-F238E27FC236}">
                    <a16:creationId xmlns:a16="http://schemas.microsoft.com/office/drawing/2014/main" id="{C7271734-F672-4FC3-7A25-022863578A87}"/>
                  </a:ext>
                </a:extLst>
              </p:cNvPr>
              <p:cNvSpPr>
                <a:spLocks noChangeArrowheads="1"/>
              </p:cNvSpPr>
              <p:nvPr/>
            </p:nvSpPr>
            <p:spPr bwMode="auto">
              <a:xfrm>
                <a:off x="2120" y="2745"/>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2" name="Rectangle 34">
                <a:extLst>
                  <a:ext uri="{FF2B5EF4-FFF2-40B4-BE49-F238E27FC236}">
                    <a16:creationId xmlns:a16="http://schemas.microsoft.com/office/drawing/2014/main" id="{CE4F8010-F0E1-54A8-A3BA-C9DCCA37D005}"/>
                  </a:ext>
                </a:extLst>
              </p:cNvPr>
              <p:cNvSpPr>
                <a:spLocks noChangeArrowheads="1"/>
              </p:cNvSpPr>
              <p:nvPr/>
            </p:nvSpPr>
            <p:spPr bwMode="auto">
              <a:xfrm>
                <a:off x="2343" y="2745"/>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1.6</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63" name="Line 35">
                <a:extLst>
                  <a:ext uri="{FF2B5EF4-FFF2-40B4-BE49-F238E27FC236}">
                    <a16:creationId xmlns:a16="http://schemas.microsoft.com/office/drawing/2014/main" id="{C085896A-5ACC-58E0-5AD2-E174AF0F9A75}"/>
                  </a:ext>
                </a:extLst>
              </p:cNvPr>
              <p:cNvSpPr>
                <a:spLocks noChangeShapeType="1"/>
              </p:cNvSpPr>
              <p:nvPr/>
            </p:nvSpPr>
            <p:spPr bwMode="auto">
              <a:xfrm flipV="1">
                <a:off x="593" y="1305"/>
                <a:ext cx="0" cy="1412"/>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4" name="Line 36">
                <a:extLst>
                  <a:ext uri="{FF2B5EF4-FFF2-40B4-BE49-F238E27FC236}">
                    <a16:creationId xmlns:a16="http://schemas.microsoft.com/office/drawing/2014/main" id="{E091A837-97ED-C186-1FA0-C2F9ADA07764}"/>
                  </a:ext>
                </a:extLst>
              </p:cNvPr>
              <p:cNvSpPr>
                <a:spLocks noChangeShapeType="1"/>
              </p:cNvSpPr>
              <p:nvPr/>
            </p:nvSpPr>
            <p:spPr bwMode="auto">
              <a:xfrm flipV="1">
                <a:off x="2381" y="1305"/>
                <a:ext cx="0" cy="1412"/>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5" name="Line 37">
                <a:extLst>
                  <a:ext uri="{FF2B5EF4-FFF2-40B4-BE49-F238E27FC236}">
                    <a16:creationId xmlns:a16="http://schemas.microsoft.com/office/drawing/2014/main" id="{1503672D-F8D0-5154-E959-88F2EF1C1DAF}"/>
                  </a:ext>
                </a:extLst>
              </p:cNvPr>
              <p:cNvSpPr>
                <a:spLocks noChangeShapeType="1"/>
              </p:cNvSpPr>
              <p:nvPr/>
            </p:nvSpPr>
            <p:spPr bwMode="auto">
              <a:xfrm>
                <a:off x="593" y="271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6" name="Line 38">
                <a:extLst>
                  <a:ext uri="{FF2B5EF4-FFF2-40B4-BE49-F238E27FC236}">
                    <a16:creationId xmlns:a16="http://schemas.microsoft.com/office/drawing/2014/main" id="{0EC0108E-FE0E-B9A7-85EA-5185579D36CF}"/>
                  </a:ext>
                </a:extLst>
              </p:cNvPr>
              <p:cNvSpPr>
                <a:spLocks noChangeShapeType="1"/>
              </p:cNvSpPr>
              <p:nvPr/>
            </p:nvSpPr>
            <p:spPr bwMode="auto">
              <a:xfrm>
                <a:off x="593" y="25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7" name="Line 39">
                <a:extLst>
                  <a:ext uri="{FF2B5EF4-FFF2-40B4-BE49-F238E27FC236}">
                    <a16:creationId xmlns:a16="http://schemas.microsoft.com/office/drawing/2014/main" id="{F0482C25-72C4-B353-19B2-188A0BBC10D7}"/>
                  </a:ext>
                </a:extLst>
              </p:cNvPr>
              <p:cNvSpPr>
                <a:spLocks noChangeShapeType="1"/>
              </p:cNvSpPr>
              <p:nvPr/>
            </p:nvSpPr>
            <p:spPr bwMode="auto">
              <a:xfrm>
                <a:off x="593" y="243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8" name="Line 40">
                <a:extLst>
                  <a:ext uri="{FF2B5EF4-FFF2-40B4-BE49-F238E27FC236}">
                    <a16:creationId xmlns:a16="http://schemas.microsoft.com/office/drawing/2014/main" id="{D7432F36-C0AA-7364-E401-783D08F983B6}"/>
                  </a:ext>
                </a:extLst>
              </p:cNvPr>
              <p:cNvSpPr>
                <a:spLocks noChangeShapeType="1"/>
              </p:cNvSpPr>
              <p:nvPr/>
            </p:nvSpPr>
            <p:spPr bwMode="auto">
              <a:xfrm>
                <a:off x="593" y="229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9" name="Line 41">
                <a:extLst>
                  <a:ext uri="{FF2B5EF4-FFF2-40B4-BE49-F238E27FC236}">
                    <a16:creationId xmlns:a16="http://schemas.microsoft.com/office/drawing/2014/main" id="{A4862C0D-0D82-6F95-1074-3B2162BE85B4}"/>
                  </a:ext>
                </a:extLst>
              </p:cNvPr>
              <p:cNvSpPr>
                <a:spLocks noChangeShapeType="1"/>
              </p:cNvSpPr>
              <p:nvPr/>
            </p:nvSpPr>
            <p:spPr bwMode="auto">
              <a:xfrm>
                <a:off x="593" y="215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0" name="Line 42">
                <a:extLst>
                  <a:ext uri="{FF2B5EF4-FFF2-40B4-BE49-F238E27FC236}">
                    <a16:creationId xmlns:a16="http://schemas.microsoft.com/office/drawing/2014/main" id="{A10C21F3-2E67-AD9E-3C7C-3EA55C5990E8}"/>
                  </a:ext>
                </a:extLst>
              </p:cNvPr>
              <p:cNvSpPr>
                <a:spLocks noChangeShapeType="1"/>
              </p:cNvSpPr>
              <p:nvPr/>
            </p:nvSpPr>
            <p:spPr bwMode="auto">
              <a:xfrm>
                <a:off x="593" y="201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1" name="Line 43">
                <a:extLst>
                  <a:ext uri="{FF2B5EF4-FFF2-40B4-BE49-F238E27FC236}">
                    <a16:creationId xmlns:a16="http://schemas.microsoft.com/office/drawing/2014/main" id="{294695F5-11AA-50B3-6B87-BF40324925DE}"/>
                  </a:ext>
                </a:extLst>
              </p:cNvPr>
              <p:cNvSpPr>
                <a:spLocks noChangeShapeType="1"/>
              </p:cNvSpPr>
              <p:nvPr/>
            </p:nvSpPr>
            <p:spPr bwMode="auto">
              <a:xfrm>
                <a:off x="593" y="187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2" name="Line 44">
                <a:extLst>
                  <a:ext uri="{FF2B5EF4-FFF2-40B4-BE49-F238E27FC236}">
                    <a16:creationId xmlns:a16="http://schemas.microsoft.com/office/drawing/2014/main" id="{D6EC9B15-08F1-33DE-4C90-78FC9C8A37C2}"/>
                  </a:ext>
                </a:extLst>
              </p:cNvPr>
              <p:cNvSpPr>
                <a:spLocks noChangeShapeType="1"/>
              </p:cNvSpPr>
              <p:nvPr/>
            </p:nvSpPr>
            <p:spPr bwMode="auto">
              <a:xfrm>
                <a:off x="593" y="172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3" name="Line 45">
                <a:extLst>
                  <a:ext uri="{FF2B5EF4-FFF2-40B4-BE49-F238E27FC236}">
                    <a16:creationId xmlns:a16="http://schemas.microsoft.com/office/drawing/2014/main" id="{1298CBEC-488B-7C3B-0BBD-12FCBB25416F}"/>
                  </a:ext>
                </a:extLst>
              </p:cNvPr>
              <p:cNvSpPr>
                <a:spLocks noChangeShapeType="1"/>
              </p:cNvSpPr>
              <p:nvPr/>
            </p:nvSpPr>
            <p:spPr bwMode="auto">
              <a:xfrm>
                <a:off x="593" y="158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4" name="Line 46">
                <a:extLst>
                  <a:ext uri="{FF2B5EF4-FFF2-40B4-BE49-F238E27FC236}">
                    <a16:creationId xmlns:a16="http://schemas.microsoft.com/office/drawing/2014/main" id="{E1E1E56B-DA31-1CFD-C329-D5E3E959CBAE}"/>
                  </a:ext>
                </a:extLst>
              </p:cNvPr>
              <p:cNvSpPr>
                <a:spLocks noChangeShapeType="1"/>
              </p:cNvSpPr>
              <p:nvPr/>
            </p:nvSpPr>
            <p:spPr bwMode="auto">
              <a:xfrm>
                <a:off x="593" y="144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5" name="Line 47">
                <a:extLst>
                  <a:ext uri="{FF2B5EF4-FFF2-40B4-BE49-F238E27FC236}">
                    <a16:creationId xmlns:a16="http://schemas.microsoft.com/office/drawing/2014/main" id="{B444D8CB-3A1A-614C-540B-4AE5B3E4A35C}"/>
                  </a:ext>
                </a:extLst>
              </p:cNvPr>
              <p:cNvSpPr>
                <a:spLocks noChangeShapeType="1"/>
              </p:cNvSpPr>
              <p:nvPr/>
            </p:nvSpPr>
            <p:spPr bwMode="auto">
              <a:xfrm>
                <a:off x="593" y="130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6" name="Line 48">
                <a:extLst>
                  <a:ext uri="{FF2B5EF4-FFF2-40B4-BE49-F238E27FC236}">
                    <a16:creationId xmlns:a16="http://schemas.microsoft.com/office/drawing/2014/main" id="{865D072E-F5D9-413F-1326-C91FCD6AFFF6}"/>
                  </a:ext>
                </a:extLst>
              </p:cNvPr>
              <p:cNvSpPr>
                <a:spLocks noChangeShapeType="1"/>
              </p:cNvSpPr>
              <p:nvPr/>
            </p:nvSpPr>
            <p:spPr bwMode="auto">
              <a:xfrm flipH="1">
                <a:off x="2363" y="271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7" name="Line 49">
                <a:extLst>
                  <a:ext uri="{FF2B5EF4-FFF2-40B4-BE49-F238E27FC236}">
                    <a16:creationId xmlns:a16="http://schemas.microsoft.com/office/drawing/2014/main" id="{6224AC04-E27C-72B1-F15B-DDB817164C60}"/>
                  </a:ext>
                </a:extLst>
              </p:cNvPr>
              <p:cNvSpPr>
                <a:spLocks noChangeShapeType="1"/>
              </p:cNvSpPr>
              <p:nvPr/>
            </p:nvSpPr>
            <p:spPr bwMode="auto">
              <a:xfrm flipH="1">
                <a:off x="2363" y="25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8" name="Line 50">
                <a:extLst>
                  <a:ext uri="{FF2B5EF4-FFF2-40B4-BE49-F238E27FC236}">
                    <a16:creationId xmlns:a16="http://schemas.microsoft.com/office/drawing/2014/main" id="{6C543A3F-5820-C032-502E-1978C972990B}"/>
                  </a:ext>
                </a:extLst>
              </p:cNvPr>
              <p:cNvSpPr>
                <a:spLocks noChangeShapeType="1"/>
              </p:cNvSpPr>
              <p:nvPr/>
            </p:nvSpPr>
            <p:spPr bwMode="auto">
              <a:xfrm flipH="1">
                <a:off x="2363" y="243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9" name="Line 51">
                <a:extLst>
                  <a:ext uri="{FF2B5EF4-FFF2-40B4-BE49-F238E27FC236}">
                    <a16:creationId xmlns:a16="http://schemas.microsoft.com/office/drawing/2014/main" id="{4C3AAD9B-4FCD-15F2-6AB8-F9932F6AFDEC}"/>
                  </a:ext>
                </a:extLst>
              </p:cNvPr>
              <p:cNvSpPr>
                <a:spLocks noChangeShapeType="1"/>
              </p:cNvSpPr>
              <p:nvPr/>
            </p:nvSpPr>
            <p:spPr bwMode="auto">
              <a:xfrm flipH="1">
                <a:off x="2363" y="229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0" name="Line 52">
                <a:extLst>
                  <a:ext uri="{FF2B5EF4-FFF2-40B4-BE49-F238E27FC236}">
                    <a16:creationId xmlns:a16="http://schemas.microsoft.com/office/drawing/2014/main" id="{9382CFE4-8FD5-DE13-E40C-C4F6FABFABC6}"/>
                  </a:ext>
                </a:extLst>
              </p:cNvPr>
              <p:cNvSpPr>
                <a:spLocks noChangeShapeType="1"/>
              </p:cNvSpPr>
              <p:nvPr/>
            </p:nvSpPr>
            <p:spPr bwMode="auto">
              <a:xfrm flipH="1">
                <a:off x="2363" y="215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1" name="Line 53">
                <a:extLst>
                  <a:ext uri="{FF2B5EF4-FFF2-40B4-BE49-F238E27FC236}">
                    <a16:creationId xmlns:a16="http://schemas.microsoft.com/office/drawing/2014/main" id="{F2755FA6-3DDA-F86F-4B15-F552A8C11EA4}"/>
                  </a:ext>
                </a:extLst>
              </p:cNvPr>
              <p:cNvSpPr>
                <a:spLocks noChangeShapeType="1"/>
              </p:cNvSpPr>
              <p:nvPr/>
            </p:nvSpPr>
            <p:spPr bwMode="auto">
              <a:xfrm flipH="1">
                <a:off x="2363" y="201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2" name="Line 54">
                <a:extLst>
                  <a:ext uri="{FF2B5EF4-FFF2-40B4-BE49-F238E27FC236}">
                    <a16:creationId xmlns:a16="http://schemas.microsoft.com/office/drawing/2014/main" id="{963C5CEF-E455-6E56-E7CF-A4DEAA653FF8}"/>
                  </a:ext>
                </a:extLst>
              </p:cNvPr>
              <p:cNvSpPr>
                <a:spLocks noChangeShapeType="1"/>
              </p:cNvSpPr>
              <p:nvPr/>
            </p:nvSpPr>
            <p:spPr bwMode="auto">
              <a:xfrm flipH="1">
                <a:off x="2363" y="187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3" name="Line 55">
                <a:extLst>
                  <a:ext uri="{FF2B5EF4-FFF2-40B4-BE49-F238E27FC236}">
                    <a16:creationId xmlns:a16="http://schemas.microsoft.com/office/drawing/2014/main" id="{206A1441-4D8E-F0C1-4A38-7508714E2CA0}"/>
                  </a:ext>
                </a:extLst>
              </p:cNvPr>
              <p:cNvSpPr>
                <a:spLocks noChangeShapeType="1"/>
              </p:cNvSpPr>
              <p:nvPr/>
            </p:nvSpPr>
            <p:spPr bwMode="auto">
              <a:xfrm flipH="1">
                <a:off x="2363" y="172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4" name="Line 56">
                <a:extLst>
                  <a:ext uri="{FF2B5EF4-FFF2-40B4-BE49-F238E27FC236}">
                    <a16:creationId xmlns:a16="http://schemas.microsoft.com/office/drawing/2014/main" id="{4B1B0F58-AB3F-5026-7AA2-B27F74000E49}"/>
                  </a:ext>
                </a:extLst>
              </p:cNvPr>
              <p:cNvSpPr>
                <a:spLocks noChangeShapeType="1"/>
              </p:cNvSpPr>
              <p:nvPr/>
            </p:nvSpPr>
            <p:spPr bwMode="auto">
              <a:xfrm flipH="1">
                <a:off x="2363" y="158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5" name="Line 57">
                <a:extLst>
                  <a:ext uri="{FF2B5EF4-FFF2-40B4-BE49-F238E27FC236}">
                    <a16:creationId xmlns:a16="http://schemas.microsoft.com/office/drawing/2014/main" id="{16506DD2-F877-94F2-8876-2B5BDF0837F0}"/>
                  </a:ext>
                </a:extLst>
              </p:cNvPr>
              <p:cNvSpPr>
                <a:spLocks noChangeShapeType="1"/>
              </p:cNvSpPr>
              <p:nvPr/>
            </p:nvSpPr>
            <p:spPr bwMode="auto">
              <a:xfrm flipH="1">
                <a:off x="2363" y="144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6" name="Line 58">
                <a:extLst>
                  <a:ext uri="{FF2B5EF4-FFF2-40B4-BE49-F238E27FC236}">
                    <a16:creationId xmlns:a16="http://schemas.microsoft.com/office/drawing/2014/main" id="{8F5A9FCA-0486-458F-85A4-B9C8B4CF2257}"/>
                  </a:ext>
                </a:extLst>
              </p:cNvPr>
              <p:cNvSpPr>
                <a:spLocks noChangeShapeType="1"/>
              </p:cNvSpPr>
              <p:nvPr/>
            </p:nvSpPr>
            <p:spPr bwMode="auto">
              <a:xfrm flipH="1">
                <a:off x="2363" y="130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7" name="Rectangle 59">
                <a:extLst>
                  <a:ext uri="{FF2B5EF4-FFF2-40B4-BE49-F238E27FC236}">
                    <a16:creationId xmlns:a16="http://schemas.microsoft.com/office/drawing/2014/main" id="{A996BB4F-E616-842E-1422-4B47709FBD7D}"/>
                  </a:ext>
                </a:extLst>
              </p:cNvPr>
              <p:cNvSpPr>
                <a:spLocks noChangeArrowheads="1"/>
              </p:cNvSpPr>
              <p:nvPr/>
            </p:nvSpPr>
            <p:spPr bwMode="auto">
              <a:xfrm>
                <a:off x="403" y="2669"/>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-220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88" name="Rectangle 61">
                <a:extLst>
                  <a:ext uri="{FF2B5EF4-FFF2-40B4-BE49-F238E27FC236}">
                    <a16:creationId xmlns:a16="http://schemas.microsoft.com/office/drawing/2014/main" id="{B44904E6-6F96-206D-D3E1-6FE4A753F97C}"/>
                  </a:ext>
                </a:extLst>
              </p:cNvPr>
              <p:cNvSpPr>
                <a:spLocks noChangeArrowheads="1"/>
              </p:cNvSpPr>
              <p:nvPr/>
            </p:nvSpPr>
            <p:spPr bwMode="auto">
              <a:xfrm>
                <a:off x="403" y="2386"/>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-180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89" name="Rectangle 63">
                <a:extLst>
                  <a:ext uri="{FF2B5EF4-FFF2-40B4-BE49-F238E27FC236}">
                    <a16:creationId xmlns:a16="http://schemas.microsoft.com/office/drawing/2014/main" id="{7D0E9271-218C-243B-C9D4-CEC5418A0B1C}"/>
                  </a:ext>
                </a:extLst>
              </p:cNvPr>
              <p:cNvSpPr>
                <a:spLocks noChangeArrowheads="1"/>
              </p:cNvSpPr>
              <p:nvPr/>
            </p:nvSpPr>
            <p:spPr bwMode="auto">
              <a:xfrm>
                <a:off x="403" y="2103"/>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90" name="Rectangle 65">
                <a:extLst>
                  <a:ext uri="{FF2B5EF4-FFF2-40B4-BE49-F238E27FC236}">
                    <a16:creationId xmlns:a16="http://schemas.microsoft.com/office/drawing/2014/main" id="{05F532EB-71CE-36E2-C9B3-FEB6CD2EA707}"/>
                  </a:ext>
                </a:extLst>
              </p:cNvPr>
              <p:cNvSpPr>
                <a:spLocks noChangeArrowheads="1"/>
              </p:cNvSpPr>
              <p:nvPr/>
            </p:nvSpPr>
            <p:spPr bwMode="auto">
              <a:xfrm>
                <a:off x="403" y="1823"/>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91" name="Rectangle 67">
                <a:extLst>
                  <a:ext uri="{FF2B5EF4-FFF2-40B4-BE49-F238E27FC236}">
                    <a16:creationId xmlns:a16="http://schemas.microsoft.com/office/drawing/2014/main" id="{C2E6775A-93B7-EAC5-D631-D35D2A4559D7}"/>
                  </a:ext>
                </a:extLst>
              </p:cNvPr>
              <p:cNvSpPr>
                <a:spLocks noChangeArrowheads="1"/>
              </p:cNvSpPr>
              <p:nvPr/>
            </p:nvSpPr>
            <p:spPr bwMode="auto">
              <a:xfrm>
                <a:off x="436" y="1540"/>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92" name="Rectangle 69">
                <a:extLst>
                  <a:ext uri="{FF2B5EF4-FFF2-40B4-BE49-F238E27FC236}">
                    <a16:creationId xmlns:a16="http://schemas.microsoft.com/office/drawing/2014/main" id="{14CEBC35-2EEB-23CA-90C8-DBEF550664A0}"/>
                  </a:ext>
                </a:extLst>
              </p:cNvPr>
              <p:cNvSpPr>
                <a:spLocks noChangeArrowheads="1"/>
              </p:cNvSpPr>
              <p:nvPr/>
            </p:nvSpPr>
            <p:spPr bwMode="auto">
              <a:xfrm>
                <a:off x="436" y="1257"/>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93" name="Freeform 70">
                <a:extLst>
                  <a:ext uri="{FF2B5EF4-FFF2-40B4-BE49-F238E27FC236}">
                    <a16:creationId xmlns:a16="http://schemas.microsoft.com/office/drawing/2014/main" id="{7CD32F78-1558-235D-65ED-E73D4371E5D8}"/>
                  </a:ext>
                </a:extLst>
              </p:cNvPr>
              <p:cNvSpPr>
                <a:spLocks/>
              </p:cNvSpPr>
              <p:nvPr/>
            </p:nvSpPr>
            <p:spPr bwMode="auto">
              <a:xfrm>
                <a:off x="769" y="1349"/>
                <a:ext cx="1602" cy="1350"/>
              </a:xfrm>
              <a:custGeom>
                <a:avLst/>
                <a:gdLst>
                  <a:gd name="T0" fmla="*/ 0 w 1602"/>
                  <a:gd name="T1" fmla="*/ 0 h 1350"/>
                  <a:gd name="T2" fmla="*/ 229 w 1602"/>
                  <a:gd name="T3" fmla="*/ 99 h 1350"/>
                  <a:gd name="T4" fmla="*/ 458 w 1602"/>
                  <a:gd name="T5" fmla="*/ 252 h 1350"/>
                  <a:gd name="T6" fmla="*/ 686 w 1602"/>
                  <a:gd name="T7" fmla="*/ 442 h 1350"/>
                  <a:gd name="T8" fmla="*/ 915 w 1602"/>
                  <a:gd name="T9" fmla="*/ 654 h 1350"/>
                  <a:gd name="T10" fmla="*/ 1144 w 1602"/>
                  <a:gd name="T11" fmla="*/ 880 h 1350"/>
                  <a:gd name="T12" fmla="*/ 1373 w 1602"/>
                  <a:gd name="T13" fmla="*/ 1113 h 1350"/>
                  <a:gd name="T14" fmla="*/ 1602 w 1602"/>
                  <a:gd name="T15" fmla="*/ 1350 h 1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2" h="1350">
                    <a:moveTo>
                      <a:pt x="0" y="0"/>
                    </a:moveTo>
                    <a:lnTo>
                      <a:pt x="229" y="99"/>
                    </a:lnTo>
                    <a:lnTo>
                      <a:pt x="458" y="252"/>
                    </a:lnTo>
                    <a:lnTo>
                      <a:pt x="686" y="442"/>
                    </a:lnTo>
                    <a:lnTo>
                      <a:pt x="915" y="654"/>
                    </a:lnTo>
                    <a:lnTo>
                      <a:pt x="1144" y="880"/>
                    </a:lnTo>
                    <a:lnTo>
                      <a:pt x="1373" y="1113"/>
                    </a:lnTo>
                    <a:lnTo>
                      <a:pt x="1602" y="135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4" name="Freeform 71">
                <a:extLst>
                  <a:ext uri="{FF2B5EF4-FFF2-40B4-BE49-F238E27FC236}">
                    <a16:creationId xmlns:a16="http://schemas.microsoft.com/office/drawing/2014/main" id="{D5751E29-0326-8716-DCF9-7EB91CDE22CF}"/>
                  </a:ext>
                </a:extLst>
              </p:cNvPr>
              <p:cNvSpPr>
                <a:spLocks noEditPoints="1"/>
              </p:cNvSpPr>
              <p:nvPr/>
            </p:nvSpPr>
            <p:spPr bwMode="auto">
              <a:xfrm>
                <a:off x="752" y="1332"/>
                <a:ext cx="33" cy="33"/>
              </a:xfrm>
              <a:custGeom>
                <a:avLst/>
                <a:gdLst>
                  <a:gd name="T0" fmla="*/ 17 w 33"/>
                  <a:gd name="T1" fmla="*/ 0 h 33"/>
                  <a:gd name="T2" fmla="*/ 17 w 33"/>
                  <a:gd name="T3" fmla="*/ 33 h 33"/>
                  <a:gd name="T4" fmla="*/ 0 w 33"/>
                  <a:gd name="T5" fmla="*/ 17 h 33"/>
                  <a:gd name="T6" fmla="*/ 33 w 33"/>
                  <a:gd name="T7" fmla="*/ 17 h 33"/>
                  <a:gd name="T8" fmla="*/ 5 w 33"/>
                  <a:gd name="T9" fmla="*/ 5 h 33"/>
                  <a:gd name="T10" fmla="*/ 29 w 33"/>
                  <a:gd name="T11" fmla="*/ 29 h 33"/>
                  <a:gd name="T12" fmla="*/ 5 w 33"/>
                  <a:gd name="T13" fmla="*/ 29 h 33"/>
                  <a:gd name="T14" fmla="*/ 29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7"/>
                    </a:moveTo>
                    <a:lnTo>
                      <a:pt x="33" y="17"/>
                    </a:lnTo>
                    <a:moveTo>
                      <a:pt x="5" y="5"/>
                    </a:moveTo>
                    <a:lnTo>
                      <a:pt x="29" y="29"/>
                    </a:lnTo>
                    <a:moveTo>
                      <a:pt x="5" y="29"/>
                    </a:moveTo>
                    <a:lnTo>
                      <a:pt x="29" y="5"/>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5" name="Freeform 72">
                <a:extLst>
                  <a:ext uri="{FF2B5EF4-FFF2-40B4-BE49-F238E27FC236}">
                    <a16:creationId xmlns:a16="http://schemas.microsoft.com/office/drawing/2014/main" id="{64D3A67C-355B-9B8B-3860-BB0A9C9A3856}"/>
                  </a:ext>
                </a:extLst>
              </p:cNvPr>
              <p:cNvSpPr>
                <a:spLocks noEditPoints="1"/>
              </p:cNvSpPr>
              <p:nvPr/>
            </p:nvSpPr>
            <p:spPr bwMode="auto">
              <a:xfrm>
                <a:off x="981" y="1431"/>
                <a:ext cx="33" cy="33"/>
              </a:xfrm>
              <a:custGeom>
                <a:avLst/>
                <a:gdLst>
                  <a:gd name="T0" fmla="*/ 17 w 33"/>
                  <a:gd name="T1" fmla="*/ 0 h 33"/>
                  <a:gd name="T2" fmla="*/ 17 w 33"/>
                  <a:gd name="T3" fmla="*/ 33 h 33"/>
                  <a:gd name="T4" fmla="*/ 0 w 33"/>
                  <a:gd name="T5" fmla="*/ 17 h 33"/>
                  <a:gd name="T6" fmla="*/ 33 w 33"/>
                  <a:gd name="T7" fmla="*/ 17 h 33"/>
                  <a:gd name="T8" fmla="*/ 5 w 33"/>
                  <a:gd name="T9" fmla="*/ 5 h 33"/>
                  <a:gd name="T10" fmla="*/ 28 w 33"/>
                  <a:gd name="T11" fmla="*/ 29 h 33"/>
                  <a:gd name="T12" fmla="*/ 5 w 33"/>
                  <a:gd name="T13" fmla="*/ 29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7"/>
                    </a:moveTo>
                    <a:lnTo>
                      <a:pt x="33" y="17"/>
                    </a:lnTo>
                    <a:moveTo>
                      <a:pt x="5" y="5"/>
                    </a:moveTo>
                    <a:lnTo>
                      <a:pt x="28" y="29"/>
                    </a:lnTo>
                    <a:moveTo>
                      <a:pt x="5" y="29"/>
                    </a:moveTo>
                    <a:lnTo>
                      <a:pt x="28" y="5"/>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6" name="Freeform 73">
                <a:extLst>
                  <a:ext uri="{FF2B5EF4-FFF2-40B4-BE49-F238E27FC236}">
                    <a16:creationId xmlns:a16="http://schemas.microsoft.com/office/drawing/2014/main" id="{8D1BF2C5-BD43-4808-AC3F-F14D12AF9625}"/>
                  </a:ext>
                </a:extLst>
              </p:cNvPr>
              <p:cNvSpPr>
                <a:spLocks noEditPoints="1"/>
              </p:cNvSpPr>
              <p:nvPr/>
            </p:nvSpPr>
            <p:spPr bwMode="auto">
              <a:xfrm>
                <a:off x="1210" y="1585"/>
                <a:ext cx="33" cy="32"/>
              </a:xfrm>
              <a:custGeom>
                <a:avLst/>
                <a:gdLst>
                  <a:gd name="T0" fmla="*/ 17 w 33"/>
                  <a:gd name="T1" fmla="*/ 0 h 32"/>
                  <a:gd name="T2" fmla="*/ 17 w 33"/>
                  <a:gd name="T3" fmla="*/ 32 h 32"/>
                  <a:gd name="T4" fmla="*/ 0 w 33"/>
                  <a:gd name="T5" fmla="*/ 16 h 32"/>
                  <a:gd name="T6" fmla="*/ 33 w 33"/>
                  <a:gd name="T7" fmla="*/ 16 h 32"/>
                  <a:gd name="T8" fmla="*/ 5 w 33"/>
                  <a:gd name="T9" fmla="*/ 4 h 32"/>
                  <a:gd name="T10" fmla="*/ 28 w 33"/>
                  <a:gd name="T11" fmla="*/ 28 h 32"/>
                  <a:gd name="T12" fmla="*/ 5 w 33"/>
                  <a:gd name="T13" fmla="*/ 28 h 32"/>
                  <a:gd name="T14" fmla="*/ 28 w 33"/>
                  <a:gd name="T15" fmla="*/ 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7" y="0"/>
                    </a:moveTo>
                    <a:lnTo>
                      <a:pt x="17" y="32"/>
                    </a:lnTo>
                    <a:moveTo>
                      <a:pt x="0" y="16"/>
                    </a:moveTo>
                    <a:lnTo>
                      <a:pt x="33" y="16"/>
                    </a:lnTo>
                    <a:moveTo>
                      <a:pt x="5" y="4"/>
                    </a:moveTo>
                    <a:lnTo>
                      <a:pt x="28" y="28"/>
                    </a:lnTo>
                    <a:moveTo>
                      <a:pt x="5" y="28"/>
                    </a:moveTo>
                    <a:lnTo>
                      <a:pt x="28" y="4"/>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7" name="Freeform 74">
                <a:extLst>
                  <a:ext uri="{FF2B5EF4-FFF2-40B4-BE49-F238E27FC236}">
                    <a16:creationId xmlns:a16="http://schemas.microsoft.com/office/drawing/2014/main" id="{F82BDA1A-E3D3-8CA9-83BE-6975A3293044}"/>
                  </a:ext>
                </a:extLst>
              </p:cNvPr>
              <p:cNvSpPr>
                <a:spLocks noEditPoints="1"/>
              </p:cNvSpPr>
              <p:nvPr/>
            </p:nvSpPr>
            <p:spPr bwMode="auto">
              <a:xfrm>
                <a:off x="1439" y="1775"/>
                <a:ext cx="33" cy="33"/>
              </a:xfrm>
              <a:custGeom>
                <a:avLst/>
                <a:gdLst>
                  <a:gd name="T0" fmla="*/ 16 w 33"/>
                  <a:gd name="T1" fmla="*/ 0 h 33"/>
                  <a:gd name="T2" fmla="*/ 16 w 33"/>
                  <a:gd name="T3" fmla="*/ 33 h 33"/>
                  <a:gd name="T4" fmla="*/ 0 w 33"/>
                  <a:gd name="T5" fmla="*/ 16 h 33"/>
                  <a:gd name="T6" fmla="*/ 33 w 33"/>
                  <a:gd name="T7" fmla="*/ 16 h 33"/>
                  <a:gd name="T8" fmla="*/ 5 w 33"/>
                  <a:gd name="T9" fmla="*/ 4 h 33"/>
                  <a:gd name="T10" fmla="*/ 28 w 33"/>
                  <a:gd name="T11" fmla="*/ 28 h 33"/>
                  <a:gd name="T12" fmla="*/ 5 w 33"/>
                  <a:gd name="T13" fmla="*/ 28 h 33"/>
                  <a:gd name="T14" fmla="*/ 28 w 33"/>
                  <a:gd name="T15" fmla="*/ 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6"/>
                    </a:moveTo>
                    <a:lnTo>
                      <a:pt x="33" y="16"/>
                    </a:lnTo>
                    <a:moveTo>
                      <a:pt x="5" y="4"/>
                    </a:moveTo>
                    <a:lnTo>
                      <a:pt x="28" y="28"/>
                    </a:lnTo>
                    <a:moveTo>
                      <a:pt x="5" y="28"/>
                    </a:moveTo>
                    <a:lnTo>
                      <a:pt x="28" y="4"/>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8" name="Freeform 75">
                <a:extLst>
                  <a:ext uri="{FF2B5EF4-FFF2-40B4-BE49-F238E27FC236}">
                    <a16:creationId xmlns:a16="http://schemas.microsoft.com/office/drawing/2014/main" id="{1A98A392-57CB-5C4C-C59E-2879AFF8EBB9}"/>
                  </a:ext>
                </a:extLst>
              </p:cNvPr>
              <p:cNvSpPr>
                <a:spLocks noEditPoints="1"/>
              </p:cNvSpPr>
              <p:nvPr/>
            </p:nvSpPr>
            <p:spPr bwMode="auto">
              <a:xfrm>
                <a:off x="1668" y="1987"/>
                <a:ext cx="33" cy="33"/>
              </a:xfrm>
              <a:custGeom>
                <a:avLst/>
                <a:gdLst>
                  <a:gd name="T0" fmla="*/ 16 w 33"/>
                  <a:gd name="T1" fmla="*/ 0 h 33"/>
                  <a:gd name="T2" fmla="*/ 16 w 33"/>
                  <a:gd name="T3" fmla="*/ 33 h 33"/>
                  <a:gd name="T4" fmla="*/ 0 w 33"/>
                  <a:gd name="T5" fmla="*/ 16 h 33"/>
                  <a:gd name="T6" fmla="*/ 33 w 33"/>
                  <a:gd name="T7" fmla="*/ 16 h 33"/>
                  <a:gd name="T8" fmla="*/ 4 w 33"/>
                  <a:gd name="T9" fmla="*/ 5 h 33"/>
                  <a:gd name="T10" fmla="*/ 28 w 33"/>
                  <a:gd name="T11" fmla="*/ 28 h 33"/>
                  <a:gd name="T12" fmla="*/ 4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6"/>
                    </a:moveTo>
                    <a:lnTo>
                      <a:pt x="33" y="16"/>
                    </a:lnTo>
                    <a:moveTo>
                      <a:pt x="4" y="5"/>
                    </a:moveTo>
                    <a:lnTo>
                      <a:pt x="28" y="28"/>
                    </a:lnTo>
                    <a:moveTo>
                      <a:pt x="4" y="28"/>
                    </a:moveTo>
                    <a:lnTo>
                      <a:pt x="28" y="5"/>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199" name="Freeform 76">
                <a:extLst>
                  <a:ext uri="{FF2B5EF4-FFF2-40B4-BE49-F238E27FC236}">
                    <a16:creationId xmlns:a16="http://schemas.microsoft.com/office/drawing/2014/main" id="{5D88994F-B5B5-522A-71F2-66926F878E0A}"/>
                  </a:ext>
                </a:extLst>
              </p:cNvPr>
              <p:cNvSpPr>
                <a:spLocks noEditPoints="1"/>
              </p:cNvSpPr>
              <p:nvPr/>
            </p:nvSpPr>
            <p:spPr bwMode="auto">
              <a:xfrm>
                <a:off x="1896" y="2212"/>
                <a:ext cx="33" cy="33"/>
              </a:xfrm>
              <a:custGeom>
                <a:avLst/>
                <a:gdLst>
                  <a:gd name="T0" fmla="*/ 17 w 33"/>
                  <a:gd name="T1" fmla="*/ 0 h 33"/>
                  <a:gd name="T2" fmla="*/ 17 w 33"/>
                  <a:gd name="T3" fmla="*/ 33 h 33"/>
                  <a:gd name="T4" fmla="*/ 0 w 33"/>
                  <a:gd name="T5" fmla="*/ 17 h 33"/>
                  <a:gd name="T6" fmla="*/ 33 w 33"/>
                  <a:gd name="T7" fmla="*/ 17 h 33"/>
                  <a:gd name="T8" fmla="*/ 5 w 33"/>
                  <a:gd name="T9" fmla="*/ 5 h 33"/>
                  <a:gd name="T10" fmla="*/ 29 w 33"/>
                  <a:gd name="T11" fmla="*/ 28 h 33"/>
                  <a:gd name="T12" fmla="*/ 5 w 33"/>
                  <a:gd name="T13" fmla="*/ 28 h 33"/>
                  <a:gd name="T14" fmla="*/ 29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7"/>
                    </a:moveTo>
                    <a:lnTo>
                      <a:pt x="33" y="17"/>
                    </a:lnTo>
                    <a:moveTo>
                      <a:pt x="5" y="5"/>
                    </a:moveTo>
                    <a:lnTo>
                      <a:pt x="29" y="28"/>
                    </a:lnTo>
                    <a:moveTo>
                      <a:pt x="5" y="28"/>
                    </a:moveTo>
                    <a:lnTo>
                      <a:pt x="29" y="5"/>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0" name="Freeform 77">
                <a:extLst>
                  <a:ext uri="{FF2B5EF4-FFF2-40B4-BE49-F238E27FC236}">
                    <a16:creationId xmlns:a16="http://schemas.microsoft.com/office/drawing/2014/main" id="{3523F1C1-899F-6599-0C50-3F4F581A7B2A}"/>
                  </a:ext>
                </a:extLst>
              </p:cNvPr>
              <p:cNvSpPr>
                <a:spLocks noEditPoints="1"/>
              </p:cNvSpPr>
              <p:nvPr/>
            </p:nvSpPr>
            <p:spPr bwMode="auto">
              <a:xfrm>
                <a:off x="2125" y="2445"/>
                <a:ext cx="33" cy="33"/>
              </a:xfrm>
              <a:custGeom>
                <a:avLst/>
                <a:gdLst>
                  <a:gd name="T0" fmla="*/ 17 w 33"/>
                  <a:gd name="T1" fmla="*/ 0 h 33"/>
                  <a:gd name="T2" fmla="*/ 17 w 33"/>
                  <a:gd name="T3" fmla="*/ 33 h 33"/>
                  <a:gd name="T4" fmla="*/ 0 w 33"/>
                  <a:gd name="T5" fmla="*/ 17 h 33"/>
                  <a:gd name="T6" fmla="*/ 33 w 33"/>
                  <a:gd name="T7" fmla="*/ 17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7"/>
                    </a:moveTo>
                    <a:lnTo>
                      <a:pt x="33" y="17"/>
                    </a:lnTo>
                    <a:moveTo>
                      <a:pt x="5" y="5"/>
                    </a:moveTo>
                    <a:lnTo>
                      <a:pt x="28" y="28"/>
                    </a:lnTo>
                    <a:moveTo>
                      <a:pt x="5" y="28"/>
                    </a:moveTo>
                    <a:lnTo>
                      <a:pt x="28" y="5"/>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1" name="Freeform 78">
                <a:extLst>
                  <a:ext uri="{FF2B5EF4-FFF2-40B4-BE49-F238E27FC236}">
                    <a16:creationId xmlns:a16="http://schemas.microsoft.com/office/drawing/2014/main" id="{FF4AEA0A-CC2B-A5FC-8E2B-762282AD1351}"/>
                  </a:ext>
                </a:extLst>
              </p:cNvPr>
              <p:cNvSpPr>
                <a:spLocks noEditPoints="1"/>
              </p:cNvSpPr>
              <p:nvPr/>
            </p:nvSpPr>
            <p:spPr bwMode="auto">
              <a:xfrm>
                <a:off x="2354" y="2683"/>
                <a:ext cx="33" cy="33"/>
              </a:xfrm>
              <a:custGeom>
                <a:avLst/>
                <a:gdLst>
                  <a:gd name="T0" fmla="*/ 17 w 33"/>
                  <a:gd name="T1" fmla="*/ 0 h 33"/>
                  <a:gd name="T2" fmla="*/ 17 w 33"/>
                  <a:gd name="T3" fmla="*/ 33 h 33"/>
                  <a:gd name="T4" fmla="*/ 0 w 33"/>
                  <a:gd name="T5" fmla="*/ 16 h 33"/>
                  <a:gd name="T6" fmla="*/ 33 w 33"/>
                  <a:gd name="T7" fmla="*/ 16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6"/>
                    </a:moveTo>
                    <a:lnTo>
                      <a:pt x="33" y="16"/>
                    </a:lnTo>
                    <a:moveTo>
                      <a:pt x="5" y="5"/>
                    </a:moveTo>
                    <a:lnTo>
                      <a:pt x="28" y="28"/>
                    </a:lnTo>
                    <a:moveTo>
                      <a:pt x="5" y="28"/>
                    </a:moveTo>
                    <a:lnTo>
                      <a:pt x="28" y="5"/>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6" name="Group 5">
              <a:extLst>
                <a:ext uri="{FF2B5EF4-FFF2-40B4-BE49-F238E27FC236}">
                  <a16:creationId xmlns:a16="http://schemas.microsoft.com/office/drawing/2014/main" id="{713F3835-9025-334B-0AE5-F50CAD60AB09}"/>
                </a:ext>
              </a:extLst>
            </p:cNvPr>
            <p:cNvGrpSpPr>
              <a:grpSpLocks noChangeAspect="1"/>
            </p:cNvGrpSpPr>
            <p:nvPr/>
          </p:nvGrpSpPr>
          <p:grpSpPr bwMode="auto">
            <a:xfrm>
              <a:off x="4370390" y="1995488"/>
              <a:ext cx="3089276" cy="2532063"/>
              <a:chOff x="2753" y="1257"/>
              <a:chExt cx="1946" cy="1595"/>
            </a:xfrm>
          </p:grpSpPr>
          <p:sp>
            <p:nvSpPr>
              <p:cNvPr id="24" name="Line 83">
                <a:extLst>
                  <a:ext uri="{FF2B5EF4-FFF2-40B4-BE49-F238E27FC236}">
                    <a16:creationId xmlns:a16="http://schemas.microsoft.com/office/drawing/2014/main" id="{828DD84A-E3D3-DA74-86B5-445C804A3F21}"/>
                  </a:ext>
                </a:extLst>
              </p:cNvPr>
              <p:cNvSpPr>
                <a:spLocks noChangeShapeType="1"/>
              </p:cNvSpPr>
              <p:nvPr/>
            </p:nvSpPr>
            <p:spPr bwMode="auto">
              <a:xfrm>
                <a:off x="2842" y="2717"/>
                <a:ext cx="178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84">
                <a:extLst>
                  <a:ext uri="{FF2B5EF4-FFF2-40B4-BE49-F238E27FC236}">
                    <a16:creationId xmlns:a16="http://schemas.microsoft.com/office/drawing/2014/main" id="{E82AB66B-4578-EBC5-2532-19BABD91E897}"/>
                  </a:ext>
                </a:extLst>
              </p:cNvPr>
              <p:cNvSpPr>
                <a:spLocks noChangeShapeType="1"/>
              </p:cNvSpPr>
              <p:nvPr/>
            </p:nvSpPr>
            <p:spPr bwMode="auto">
              <a:xfrm>
                <a:off x="2842" y="1305"/>
                <a:ext cx="178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85">
                <a:extLst>
                  <a:ext uri="{FF2B5EF4-FFF2-40B4-BE49-F238E27FC236}">
                    <a16:creationId xmlns:a16="http://schemas.microsoft.com/office/drawing/2014/main" id="{126E4E6F-CC74-ECBE-023C-C4E6680F041F}"/>
                  </a:ext>
                </a:extLst>
              </p:cNvPr>
              <p:cNvSpPr>
                <a:spLocks noChangeShapeType="1"/>
              </p:cNvSpPr>
              <p:nvPr/>
            </p:nvSpPr>
            <p:spPr bwMode="auto">
              <a:xfrm flipV="1">
                <a:off x="2842"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Line 86">
                <a:extLst>
                  <a:ext uri="{FF2B5EF4-FFF2-40B4-BE49-F238E27FC236}">
                    <a16:creationId xmlns:a16="http://schemas.microsoft.com/office/drawing/2014/main" id="{C02B37A5-CC6F-ACF5-F7B4-61321DA64445}"/>
                  </a:ext>
                </a:extLst>
              </p:cNvPr>
              <p:cNvSpPr>
                <a:spLocks noChangeShapeType="1"/>
              </p:cNvSpPr>
              <p:nvPr/>
            </p:nvSpPr>
            <p:spPr bwMode="auto">
              <a:xfrm flipV="1">
                <a:off x="3098"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 name="Line 87">
                <a:extLst>
                  <a:ext uri="{FF2B5EF4-FFF2-40B4-BE49-F238E27FC236}">
                    <a16:creationId xmlns:a16="http://schemas.microsoft.com/office/drawing/2014/main" id="{BA0C1611-BBE0-4CAD-43D4-FEA258102E67}"/>
                  </a:ext>
                </a:extLst>
              </p:cNvPr>
              <p:cNvSpPr>
                <a:spLocks noChangeShapeType="1"/>
              </p:cNvSpPr>
              <p:nvPr/>
            </p:nvSpPr>
            <p:spPr bwMode="auto">
              <a:xfrm flipV="1">
                <a:off x="3353"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9" name="Line 88">
                <a:extLst>
                  <a:ext uri="{FF2B5EF4-FFF2-40B4-BE49-F238E27FC236}">
                    <a16:creationId xmlns:a16="http://schemas.microsoft.com/office/drawing/2014/main" id="{EB4FEF8C-79A9-26A3-16E6-1F5C6DA551B5}"/>
                  </a:ext>
                </a:extLst>
              </p:cNvPr>
              <p:cNvSpPr>
                <a:spLocks noChangeShapeType="1"/>
              </p:cNvSpPr>
              <p:nvPr/>
            </p:nvSpPr>
            <p:spPr bwMode="auto">
              <a:xfrm flipV="1">
                <a:off x="3609"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0" name="Line 89">
                <a:extLst>
                  <a:ext uri="{FF2B5EF4-FFF2-40B4-BE49-F238E27FC236}">
                    <a16:creationId xmlns:a16="http://schemas.microsoft.com/office/drawing/2014/main" id="{3B261503-24E6-FE0A-E18D-41911EE67A9C}"/>
                  </a:ext>
                </a:extLst>
              </p:cNvPr>
              <p:cNvSpPr>
                <a:spLocks noChangeShapeType="1"/>
              </p:cNvSpPr>
              <p:nvPr/>
            </p:nvSpPr>
            <p:spPr bwMode="auto">
              <a:xfrm flipV="1">
                <a:off x="3864"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1" name="Line 90">
                <a:extLst>
                  <a:ext uri="{FF2B5EF4-FFF2-40B4-BE49-F238E27FC236}">
                    <a16:creationId xmlns:a16="http://schemas.microsoft.com/office/drawing/2014/main" id="{51B6BCF9-ABB7-5765-9842-28F991F50E1E}"/>
                  </a:ext>
                </a:extLst>
              </p:cNvPr>
              <p:cNvSpPr>
                <a:spLocks noChangeShapeType="1"/>
              </p:cNvSpPr>
              <p:nvPr/>
            </p:nvSpPr>
            <p:spPr bwMode="auto">
              <a:xfrm flipV="1">
                <a:off x="4119"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2" name="Line 91">
                <a:extLst>
                  <a:ext uri="{FF2B5EF4-FFF2-40B4-BE49-F238E27FC236}">
                    <a16:creationId xmlns:a16="http://schemas.microsoft.com/office/drawing/2014/main" id="{922CB535-D1C1-FAD3-3F20-584BC4EB1CB7}"/>
                  </a:ext>
                </a:extLst>
              </p:cNvPr>
              <p:cNvSpPr>
                <a:spLocks noChangeShapeType="1"/>
              </p:cNvSpPr>
              <p:nvPr/>
            </p:nvSpPr>
            <p:spPr bwMode="auto">
              <a:xfrm flipV="1">
                <a:off x="4375"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3" name="Line 92">
                <a:extLst>
                  <a:ext uri="{FF2B5EF4-FFF2-40B4-BE49-F238E27FC236}">
                    <a16:creationId xmlns:a16="http://schemas.microsoft.com/office/drawing/2014/main" id="{7420345B-C312-FDBB-039D-4A9F0AF52F48}"/>
                  </a:ext>
                </a:extLst>
              </p:cNvPr>
              <p:cNvSpPr>
                <a:spLocks noChangeShapeType="1"/>
              </p:cNvSpPr>
              <p:nvPr/>
            </p:nvSpPr>
            <p:spPr bwMode="auto">
              <a:xfrm flipV="1">
                <a:off x="4630" y="269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4" name="Line 93">
                <a:extLst>
                  <a:ext uri="{FF2B5EF4-FFF2-40B4-BE49-F238E27FC236}">
                    <a16:creationId xmlns:a16="http://schemas.microsoft.com/office/drawing/2014/main" id="{4410E7CA-A9BC-81FC-CEA4-03D30FD8B08A}"/>
                  </a:ext>
                </a:extLst>
              </p:cNvPr>
              <p:cNvSpPr>
                <a:spLocks noChangeShapeType="1"/>
              </p:cNvSpPr>
              <p:nvPr/>
            </p:nvSpPr>
            <p:spPr bwMode="auto">
              <a:xfrm>
                <a:off x="2842"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5" name="Line 94">
                <a:extLst>
                  <a:ext uri="{FF2B5EF4-FFF2-40B4-BE49-F238E27FC236}">
                    <a16:creationId xmlns:a16="http://schemas.microsoft.com/office/drawing/2014/main" id="{2595D492-2531-A358-1799-6A4F33C1543A}"/>
                  </a:ext>
                </a:extLst>
              </p:cNvPr>
              <p:cNvSpPr>
                <a:spLocks noChangeShapeType="1"/>
              </p:cNvSpPr>
              <p:nvPr/>
            </p:nvSpPr>
            <p:spPr bwMode="auto">
              <a:xfrm>
                <a:off x="3098"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 name="Line 95">
                <a:extLst>
                  <a:ext uri="{FF2B5EF4-FFF2-40B4-BE49-F238E27FC236}">
                    <a16:creationId xmlns:a16="http://schemas.microsoft.com/office/drawing/2014/main" id="{E6C6A1FE-3864-5AC4-6458-27E85E4866B3}"/>
                  </a:ext>
                </a:extLst>
              </p:cNvPr>
              <p:cNvSpPr>
                <a:spLocks noChangeShapeType="1"/>
              </p:cNvSpPr>
              <p:nvPr/>
            </p:nvSpPr>
            <p:spPr bwMode="auto">
              <a:xfrm>
                <a:off x="3353"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 name="Line 96">
                <a:extLst>
                  <a:ext uri="{FF2B5EF4-FFF2-40B4-BE49-F238E27FC236}">
                    <a16:creationId xmlns:a16="http://schemas.microsoft.com/office/drawing/2014/main" id="{4FD06C49-6429-0332-186D-345637BFD519}"/>
                  </a:ext>
                </a:extLst>
              </p:cNvPr>
              <p:cNvSpPr>
                <a:spLocks noChangeShapeType="1"/>
              </p:cNvSpPr>
              <p:nvPr/>
            </p:nvSpPr>
            <p:spPr bwMode="auto">
              <a:xfrm>
                <a:off x="3609"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 name="Line 97">
                <a:extLst>
                  <a:ext uri="{FF2B5EF4-FFF2-40B4-BE49-F238E27FC236}">
                    <a16:creationId xmlns:a16="http://schemas.microsoft.com/office/drawing/2014/main" id="{1569AC83-D5BF-1BA0-1311-1B17D0004FFB}"/>
                  </a:ext>
                </a:extLst>
              </p:cNvPr>
              <p:cNvSpPr>
                <a:spLocks noChangeShapeType="1"/>
              </p:cNvSpPr>
              <p:nvPr/>
            </p:nvSpPr>
            <p:spPr bwMode="auto">
              <a:xfrm>
                <a:off x="3864"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 name="Line 98">
                <a:extLst>
                  <a:ext uri="{FF2B5EF4-FFF2-40B4-BE49-F238E27FC236}">
                    <a16:creationId xmlns:a16="http://schemas.microsoft.com/office/drawing/2014/main" id="{33B05AEA-A9E0-ECDF-9BC2-512166689C63}"/>
                  </a:ext>
                </a:extLst>
              </p:cNvPr>
              <p:cNvSpPr>
                <a:spLocks noChangeShapeType="1"/>
              </p:cNvSpPr>
              <p:nvPr/>
            </p:nvSpPr>
            <p:spPr bwMode="auto">
              <a:xfrm>
                <a:off x="4119"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0" name="Line 99">
                <a:extLst>
                  <a:ext uri="{FF2B5EF4-FFF2-40B4-BE49-F238E27FC236}">
                    <a16:creationId xmlns:a16="http://schemas.microsoft.com/office/drawing/2014/main" id="{DD0624FE-18A8-57BA-6802-68CE9885E5A9}"/>
                  </a:ext>
                </a:extLst>
              </p:cNvPr>
              <p:cNvSpPr>
                <a:spLocks noChangeShapeType="1"/>
              </p:cNvSpPr>
              <p:nvPr/>
            </p:nvSpPr>
            <p:spPr bwMode="auto">
              <a:xfrm>
                <a:off x="4375"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1" name="Line 100">
                <a:extLst>
                  <a:ext uri="{FF2B5EF4-FFF2-40B4-BE49-F238E27FC236}">
                    <a16:creationId xmlns:a16="http://schemas.microsoft.com/office/drawing/2014/main" id="{0E73409F-A51B-4347-1590-7BBAD7664C12}"/>
                  </a:ext>
                </a:extLst>
              </p:cNvPr>
              <p:cNvSpPr>
                <a:spLocks noChangeShapeType="1"/>
              </p:cNvSpPr>
              <p:nvPr/>
            </p:nvSpPr>
            <p:spPr bwMode="auto">
              <a:xfrm>
                <a:off x="4630" y="130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Rectangle 101">
                <a:extLst>
                  <a:ext uri="{FF2B5EF4-FFF2-40B4-BE49-F238E27FC236}">
                    <a16:creationId xmlns:a16="http://schemas.microsoft.com/office/drawing/2014/main" id="{9B8D841A-16B2-E429-C9AE-4B517D326767}"/>
                  </a:ext>
                </a:extLst>
              </p:cNvPr>
              <p:cNvSpPr>
                <a:spLocks noChangeArrowheads="1"/>
              </p:cNvSpPr>
              <p:nvPr/>
            </p:nvSpPr>
            <p:spPr bwMode="auto">
              <a:xfrm>
                <a:off x="2818" y="2745"/>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3" name="Rectangle 102">
                <a:extLst>
                  <a:ext uri="{FF2B5EF4-FFF2-40B4-BE49-F238E27FC236}">
                    <a16:creationId xmlns:a16="http://schemas.microsoft.com/office/drawing/2014/main" id="{1B291736-3DED-822C-A4A1-31089F4037EC}"/>
                  </a:ext>
                </a:extLst>
              </p:cNvPr>
              <p:cNvSpPr>
                <a:spLocks noChangeArrowheads="1"/>
              </p:cNvSpPr>
              <p:nvPr/>
            </p:nvSpPr>
            <p:spPr bwMode="auto">
              <a:xfrm>
                <a:off x="3073" y="2745"/>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4" name="Rectangle 103">
                <a:extLst>
                  <a:ext uri="{FF2B5EF4-FFF2-40B4-BE49-F238E27FC236}">
                    <a16:creationId xmlns:a16="http://schemas.microsoft.com/office/drawing/2014/main" id="{937F6219-0A02-177B-7221-8FFFA6762343}"/>
                  </a:ext>
                </a:extLst>
              </p:cNvPr>
              <p:cNvSpPr>
                <a:spLocks noChangeArrowheads="1"/>
              </p:cNvSpPr>
              <p:nvPr/>
            </p:nvSpPr>
            <p:spPr bwMode="auto">
              <a:xfrm>
                <a:off x="3337" y="274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5" name="Rectangle 104">
                <a:extLst>
                  <a:ext uri="{FF2B5EF4-FFF2-40B4-BE49-F238E27FC236}">
                    <a16:creationId xmlns:a16="http://schemas.microsoft.com/office/drawing/2014/main" id="{11635BC5-6075-7302-61B4-251C9406AF9B}"/>
                  </a:ext>
                </a:extLst>
              </p:cNvPr>
              <p:cNvSpPr>
                <a:spLocks noChangeArrowheads="1"/>
              </p:cNvSpPr>
              <p:nvPr/>
            </p:nvSpPr>
            <p:spPr bwMode="auto">
              <a:xfrm>
                <a:off x="3592" y="274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6" name="Rectangle 105">
                <a:extLst>
                  <a:ext uri="{FF2B5EF4-FFF2-40B4-BE49-F238E27FC236}">
                    <a16:creationId xmlns:a16="http://schemas.microsoft.com/office/drawing/2014/main" id="{DCDB8DC7-A435-F9F9-75A8-1B27C7181315}"/>
                  </a:ext>
                </a:extLst>
              </p:cNvPr>
              <p:cNvSpPr>
                <a:spLocks noChangeArrowheads="1"/>
              </p:cNvSpPr>
              <p:nvPr/>
            </p:nvSpPr>
            <p:spPr bwMode="auto">
              <a:xfrm>
                <a:off x="3847" y="274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7" name="Rectangle 106">
                <a:extLst>
                  <a:ext uri="{FF2B5EF4-FFF2-40B4-BE49-F238E27FC236}">
                    <a16:creationId xmlns:a16="http://schemas.microsoft.com/office/drawing/2014/main" id="{86DE6AD3-6369-EFB7-DD68-A51470DA0534}"/>
                  </a:ext>
                </a:extLst>
              </p:cNvPr>
              <p:cNvSpPr>
                <a:spLocks noChangeArrowheads="1"/>
              </p:cNvSpPr>
              <p:nvPr/>
            </p:nvSpPr>
            <p:spPr bwMode="auto">
              <a:xfrm>
                <a:off x="4103" y="274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8" name="Rectangle 107">
                <a:extLst>
                  <a:ext uri="{FF2B5EF4-FFF2-40B4-BE49-F238E27FC236}">
                    <a16:creationId xmlns:a16="http://schemas.microsoft.com/office/drawing/2014/main" id="{95C7C5E0-624D-668A-2E4D-9336C542E53C}"/>
                  </a:ext>
                </a:extLst>
              </p:cNvPr>
              <p:cNvSpPr>
                <a:spLocks noChangeArrowheads="1"/>
              </p:cNvSpPr>
              <p:nvPr/>
            </p:nvSpPr>
            <p:spPr bwMode="auto">
              <a:xfrm>
                <a:off x="4358" y="274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9" name="Rectangle 108">
                <a:extLst>
                  <a:ext uri="{FF2B5EF4-FFF2-40B4-BE49-F238E27FC236}">
                    <a16:creationId xmlns:a16="http://schemas.microsoft.com/office/drawing/2014/main" id="{C7197912-6DFE-9D16-F7DB-FA25CABA2D2C}"/>
                  </a:ext>
                </a:extLst>
              </p:cNvPr>
              <p:cNvSpPr>
                <a:spLocks noChangeArrowheads="1"/>
              </p:cNvSpPr>
              <p:nvPr/>
            </p:nvSpPr>
            <p:spPr bwMode="auto">
              <a:xfrm>
                <a:off x="4600" y="274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0" name="Line 109">
                <a:extLst>
                  <a:ext uri="{FF2B5EF4-FFF2-40B4-BE49-F238E27FC236}">
                    <a16:creationId xmlns:a16="http://schemas.microsoft.com/office/drawing/2014/main" id="{3CCF6FDB-3DFE-D6CA-7031-D15F1A80D847}"/>
                  </a:ext>
                </a:extLst>
              </p:cNvPr>
              <p:cNvSpPr>
                <a:spLocks noChangeShapeType="1"/>
              </p:cNvSpPr>
              <p:nvPr/>
            </p:nvSpPr>
            <p:spPr bwMode="auto">
              <a:xfrm flipV="1">
                <a:off x="2842" y="1305"/>
                <a:ext cx="0" cy="1412"/>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1" name="Line 110">
                <a:extLst>
                  <a:ext uri="{FF2B5EF4-FFF2-40B4-BE49-F238E27FC236}">
                    <a16:creationId xmlns:a16="http://schemas.microsoft.com/office/drawing/2014/main" id="{431D5B1F-D127-7432-7E22-82FC4CAC60A9}"/>
                  </a:ext>
                </a:extLst>
              </p:cNvPr>
              <p:cNvSpPr>
                <a:spLocks noChangeShapeType="1"/>
              </p:cNvSpPr>
              <p:nvPr/>
            </p:nvSpPr>
            <p:spPr bwMode="auto">
              <a:xfrm flipV="1">
                <a:off x="4630" y="1305"/>
                <a:ext cx="0" cy="1412"/>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2" name="Line 111">
                <a:extLst>
                  <a:ext uri="{FF2B5EF4-FFF2-40B4-BE49-F238E27FC236}">
                    <a16:creationId xmlns:a16="http://schemas.microsoft.com/office/drawing/2014/main" id="{6B570E74-4DCF-30C1-CC44-6EFE48813B4F}"/>
                  </a:ext>
                </a:extLst>
              </p:cNvPr>
              <p:cNvSpPr>
                <a:spLocks noChangeShapeType="1"/>
              </p:cNvSpPr>
              <p:nvPr/>
            </p:nvSpPr>
            <p:spPr bwMode="auto">
              <a:xfrm>
                <a:off x="2842" y="271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3" name="Line 112">
                <a:extLst>
                  <a:ext uri="{FF2B5EF4-FFF2-40B4-BE49-F238E27FC236}">
                    <a16:creationId xmlns:a16="http://schemas.microsoft.com/office/drawing/2014/main" id="{94B51D91-8B65-BF05-0DBB-1F5783B3D5FE}"/>
                  </a:ext>
                </a:extLst>
              </p:cNvPr>
              <p:cNvSpPr>
                <a:spLocks noChangeShapeType="1"/>
              </p:cNvSpPr>
              <p:nvPr/>
            </p:nvSpPr>
            <p:spPr bwMode="auto">
              <a:xfrm>
                <a:off x="2842" y="256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Line 113">
                <a:extLst>
                  <a:ext uri="{FF2B5EF4-FFF2-40B4-BE49-F238E27FC236}">
                    <a16:creationId xmlns:a16="http://schemas.microsoft.com/office/drawing/2014/main" id="{9A791941-EA78-B430-AB90-3CEFB56B5FF2}"/>
                  </a:ext>
                </a:extLst>
              </p:cNvPr>
              <p:cNvSpPr>
                <a:spLocks noChangeShapeType="1"/>
              </p:cNvSpPr>
              <p:nvPr/>
            </p:nvSpPr>
            <p:spPr bwMode="auto">
              <a:xfrm>
                <a:off x="2842" y="240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Line 114">
                <a:extLst>
                  <a:ext uri="{FF2B5EF4-FFF2-40B4-BE49-F238E27FC236}">
                    <a16:creationId xmlns:a16="http://schemas.microsoft.com/office/drawing/2014/main" id="{5367EA7A-7F08-6EEA-48FC-854076B0D1EB}"/>
                  </a:ext>
                </a:extLst>
              </p:cNvPr>
              <p:cNvSpPr>
                <a:spLocks noChangeShapeType="1"/>
              </p:cNvSpPr>
              <p:nvPr/>
            </p:nvSpPr>
            <p:spPr bwMode="auto">
              <a:xfrm>
                <a:off x="2842" y="224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6" name="Line 115">
                <a:extLst>
                  <a:ext uri="{FF2B5EF4-FFF2-40B4-BE49-F238E27FC236}">
                    <a16:creationId xmlns:a16="http://schemas.microsoft.com/office/drawing/2014/main" id="{969F0FCA-CCA3-4FC7-438D-71FD43380279}"/>
                  </a:ext>
                </a:extLst>
              </p:cNvPr>
              <p:cNvSpPr>
                <a:spLocks noChangeShapeType="1"/>
              </p:cNvSpPr>
              <p:nvPr/>
            </p:nvSpPr>
            <p:spPr bwMode="auto">
              <a:xfrm>
                <a:off x="2842" y="209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7" name="Line 116">
                <a:extLst>
                  <a:ext uri="{FF2B5EF4-FFF2-40B4-BE49-F238E27FC236}">
                    <a16:creationId xmlns:a16="http://schemas.microsoft.com/office/drawing/2014/main" id="{5E3B6947-79A0-66E3-FF6D-06B2E5928C28}"/>
                  </a:ext>
                </a:extLst>
              </p:cNvPr>
              <p:cNvSpPr>
                <a:spLocks noChangeShapeType="1"/>
              </p:cNvSpPr>
              <p:nvPr/>
            </p:nvSpPr>
            <p:spPr bwMode="auto">
              <a:xfrm>
                <a:off x="2842" y="193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8" name="Line 117">
                <a:extLst>
                  <a:ext uri="{FF2B5EF4-FFF2-40B4-BE49-F238E27FC236}">
                    <a16:creationId xmlns:a16="http://schemas.microsoft.com/office/drawing/2014/main" id="{41448314-C71E-2D67-0D00-27FE62972E22}"/>
                  </a:ext>
                </a:extLst>
              </p:cNvPr>
              <p:cNvSpPr>
                <a:spLocks noChangeShapeType="1"/>
              </p:cNvSpPr>
              <p:nvPr/>
            </p:nvSpPr>
            <p:spPr bwMode="auto">
              <a:xfrm>
                <a:off x="2842" y="17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9" name="Line 118">
                <a:extLst>
                  <a:ext uri="{FF2B5EF4-FFF2-40B4-BE49-F238E27FC236}">
                    <a16:creationId xmlns:a16="http://schemas.microsoft.com/office/drawing/2014/main" id="{200B3F73-326D-D4AE-9C49-76EEB7DF32CE}"/>
                  </a:ext>
                </a:extLst>
              </p:cNvPr>
              <p:cNvSpPr>
                <a:spLocks noChangeShapeType="1"/>
              </p:cNvSpPr>
              <p:nvPr/>
            </p:nvSpPr>
            <p:spPr bwMode="auto">
              <a:xfrm>
                <a:off x="2842" y="16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0" name="Line 119">
                <a:extLst>
                  <a:ext uri="{FF2B5EF4-FFF2-40B4-BE49-F238E27FC236}">
                    <a16:creationId xmlns:a16="http://schemas.microsoft.com/office/drawing/2014/main" id="{F685F652-E2A7-DED2-C395-B67221816711}"/>
                  </a:ext>
                </a:extLst>
              </p:cNvPr>
              <p:cNvSpPr>
                <a:spLocks noChangeShapeType="1"/>
              </p:cNvSpPr>
              <p:nvPr/>
            </p:nvSpPr>
            <p:spPr bwMode="auto">
              <a:xfrm>
                <a:off x="2842" y="146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1" name="Line 120">
                <a:extLst>
                  <a:ext uri="{FF2B5EF4-FFF2-40B4-BE49-F238E27FC236}">
                    <a16:creationId xmlns:a16="http://schemas.microsoft.com/office/drawing/2014/main" id="{DF4F9567-E97B-E203-A0C8-2908F15E8210}"/>
                  </a:ext>
                </a:extLst>
              </p:cNvPr>
              <p:cNvSpPr>
                <a:spLocks noChangeShapeType="1"/>
              </p:cNvSpPr>
              <p:nvPr/>
            </p:nvSpPr>
            <p:spPr bwMode="auto">
              <a:xfrm>
                <a:off x="2842" y="130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2" name="Line 121">
                <a:extLst>
                  <a:ext uri="{FF2B5EF4-FFF2-40B4-BE49-F238E27FC236}">
                    <a16:creationId xmlns:a16="http://schemas.microsoft.com/office/drawing/2014/main" id="{083915F7-CD58-7303-78A3-EF5F6F06C5E6}"/>
                  </a:ext>
                </a:extLst>
              </p:cNvPr>
              <p:cNvSpPr>
                <a:spLocks noChangeShapeType="1"/>
              </p:cNvSpPr>
              <p:nvPr/>
            </p:nvSpPr>
            <p:spPr bwMode="auto">
              <a:xfrm flipH="1">
                <a:off x="4612" y="271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3" name="Line 122">
                <a:extLst>
                  <a:ext uri="{FF2B5EF4-FFF2-40B4-BE49-F238E27FC236}">
                    <a16:creationId xmlns:a16="http://schemas.microsoft.com/office/drawing/2014/main" id="{8318A91F-3A0E-C020-D16D-515A4DA57A01}"/>
                  </a:ext>
                </a:extLst>
              </p:cNvPr>
              <p:cNvSpPr>
                <a:spLocks noChangeShapeType="1"/>
              </p:cNvSpPr>
              <p:nvPr/>
            </p:nvSpPr>
            <p:spPr bwMode="auto">
              <a:xfrm flipH="1">
                <a:off x="4612" y="256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4" name="Line 123">
                <a:extLst>
                  <a:ext uri="{FF2B5EF4-FFF2-40B4-BE49-F238E27FC236}">
                    <a16:creationId xmlns:a16="http://schemas.microsoft.com/office/drawing/2014/main" id="{41632B20-F851-2E6E-0B22-BFE96EB47CE5}"/>
                  </a:ext>
                </a:extLst>
              </p:cNvPr>
              <p:cNvSpPr>
                <a:spLocks noChangeShapeType="1"/>
              </p:cNvSpPr>
              <p:nvPr/>
            </p:nvSpPr>
            <p:spPr bwMode="auto">
              <a:xfrm flipH="1">
                <a:off x="4612" y="240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5" name="Line 124">
                <a:extLst>
                  <a:ext uri="{FF2B5EF4-FFF2-40B4-BE49-F238E27FC236}">
                    <a16:creationId xmlns:a16="http://schemas.microsoft.com/office/drawing/2014/main" id="{DBC4ED92-F47D-2B28-F101-D15864C74A8A}"/>
                  </a:ext>
                </a:extLst>
              </p:cNvPr>
              <p:cNvSpPr>
                <a:spLocks noChangeShapeType="1"/>
              </p:cNvSpPr>
              <p:nvPr/>
            </p:nvSpPr>
            <p:spPr bwMode="auto">
              <a:xfrm flipH="1">
                <a:off x="4612" y="224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6" name="Line 125">
                <a:extLst>
                  <a:ext uri="{FF2B5EF4-FFF2-40B4-BE49-F238E27FC236}">
                    <a16:creationId xmlns:a16="http://schemas.microsoft.com/office/drawing/2014/main" id="{77ED9E3A-C446-C38A-962B-4EB18581F793}"/>
                  </a:ext>
                </a:extLst>
              </p:cNvPr>
              <p:cNvSpPr>
                <a:spLocks noChangeShapeType="1"/>
              </p:cNvSpPr>
              <p:nvPr/>
            </p:nvSpPr>
            <p:spPr bwMode="auto">
              <a:xfrm flipH="1">
                <a:off x="4612" y="209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7" name="Line 126">
                <a:extLst>
                  <a:ext uri="{FF2B5EF4-FFF2-40B4-BE49-F238E27FC236}">
                    <a16:creationId xmlns:a16="http://schemas.microsoft.com/office/drawing/2014/main" id="{9AD2288D-4F25-96D3-4951-547B79F22AD4}"/>
                  </a:ext>
                </a:extLst>
              </p:cNvPr>
              <p:cNvSpPr>
                <a:spLocks noChangeShapeType="1"/>
              </p:cNvSpPr>
              <p:nvPr/>
            </p:nvSpPr>
            <p:spPr bwMode="auto">
              <a:xfrm flipH="1">
                <a:off x="4612" y="193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Line 127">
                <a:extLst>
                  <a:ext uri="{FF2B5EF4-FFF2-40B4-BE49-F238E27FC236}">
                    <a16:creationId xmlns:a16="http://schemas.microsoft.com/office/drawing/2014/main" id="{C91F7791-38A7-BDA0-186B-3442461F8220}"/>
                  </a:ext>
                </a:extLst>
              </p:cNvPr>
              <p:cNvSpPr>
                <a:spLocks noChangeShapeType="1"/>
              </p:cNvSpPr>
              <p:nvPr/>
            </p:nvSpPr>
            <p:spPr bwMode="auto">
              <a:xfrm flipH="1">
                <a:off x="4612" y="17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Line 128">
                <a:extLst>
                  <a:ext uri="{FF2B5EF4-FFF2-40B4-BE49-F238E27FC236}">
                    <a16:creationId xmlns:a16="http://schemas.microsoft.com/office/drawing/2014/main" id="{C5BD578B-B04B-6492-CC68-3F204A687102}"/>
                  </a:ext>
                </a:extLst>
              </p:cNvPr>
              <p:cNvSpPr>
                <a:spLocks noChangeShapeType="1"/>
              </p:cNvSpPr>
              <p:nvPr/>
            </p:nvSpPr>
            <p:spPr bwMode="auto">
              <a:xfrm flipH="1">
                <a:off x="4612" y="16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Line 129">
                <a:extLst>
                  <a:ext uri="{FF2B5EF4-FFF2-40B4-BE49-F238E27FC236}">
                    <a16:creationId xmlns:a16="http://schemas.microsoft.com/office/drawing/2014/main" id="{19B59447-8218-E17E-E638-E170A6C63C99}"/>
                  </a:ext>
                </a:extLst>
              </p:cNvPr>
              <p:cNvSpPr>
                <a:spLocks noChangeShapeType="1"/>
              </p:cNvSpPr>
              <p:nvPr/>
            </p:nvSpPr>
            <p:spPr bwMode="auto">
              <a:xfrm flipH="1">
                <a:off x="4612" y="146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130">
                <a:extLst>
                  <a:ext uri="{FF2B5EF4-FFF2-40B4-BE49-F238E27FC236}">
                    <a16:creationId xmlns:a16="http://schemas.microsoft.com/office/drawing/2014/main" id="{6E13B52A-CC93-F121-6F41-BAB69BCCD10F}"/>
                  </a:ext>
                </a:extLst>
              </p:cNvPr>
              <p:cNvSpPr>
                <a:spLocks noChangeShapeType="1"/>
              </p:cNvSpPr>
              <p:nvPr/>
            </p:nvSpPr>
            <p:spPr bwMode="auto">
              <a:xfrm flipH="1">
                <a:off x="4612" y="130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Rectangle 132">
                <a:extLst>
                  <a:ext uri="{FF2B5EF4-FFF2-40B4-BE49-F238E27FC236}">
                    <a16:creationId xmlns:a16="http://schemas.microsoft.com/office/drawing/2014/main" id="{B9B86F0C-6C29-80DF-FDE9-446F24B28327}"/>
                  </a:ext>
                </a:extLst>
              </p:cNvPr>
              <p:cNvSpPr>
                <a:spLocks noChangeArrowheads="1"/>
              </p:cNvSpPr>
              <p:nvPr/>
            </p:nvSpPr>
            <p:spPr bwMode="auto">
              <a:xfrm>
                <a:off x="2753" y="2513"/>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3" name="Rectangle 134">
                <a:extLst>
                  <a:ext uri="{FF2B5EF4-FFF2-40B4-BE49-F238E27FC236}">
                    <a16:creationId xmlns:a16="http://schemas.microsoft.com/office/drawing/2014/main" id="{9C4D314A-FB72-2E2E-30B5-5A16D82D30D9}"/>
                  </a:ext>
                </a:extLst>
              </p:cNvPr>
              <p:cNvSpPr>
                <a:spLocks noChangeArrowheads="1"/>
              </p:cNvSpPr>
              <p:nvPr/>
            </p:nvSpPr>
            <p:spPr bwMode="auto">
              <a:xfrm>
                <a:off x="2769" y="219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4" name="Rectangle 136">
                <a:extLst>
                  <a:ext uri="{FF2B5EF4-FFF2-40B4-BE49-F238E27FC236}">
                    <a16:creationId xmlns:a16="http://schemas.microsoft.com/office/drawing/2014/main" id="{41ED8515-5CB3-E759-31B6-C023C8015786}"/>
                  </a:ext>
                </a:extLst>
              </p:cNvPr>
              <p:cNvSpPr>
                <a:spLocks noChangeArrowheads="1"/>
              </p:cNvSpPr>
              <p:nvPr/>
            </p:nvSpPr>
            <p:spPr bwMode="auto">
              <a:xfrm>
                <a:off x="2769" y="188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5" name="Rectangle 138">
                <a:extLst>
                  <a:ext uri="{FF2B5EF4-FFF2-40B4-BE49-F238E27FC236}">
                    <a16:creationId xmlns:a16="http://schemas.microsoft.com/office/drawing/2014/main" id="{B4B1700A-0220-39F1-6AE3-2D9109417ECE}"/>
                  </a:ext>
                </a:extLst>
              </p:cNvPr>
              <p:cNvSpPr>
                <a:spLocks noChangeArrowheads="1"/>
              </p:cNvSpPr>
              <p:nvPr/>
            </p:nvSpPr>
            <p:spPr bwMode="auto">
              <a:xfrm>
                <a:off x="2769" y="157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6" name="Rectangle 140">
                <a:extLst>
                  <a:ext uri="{FF2B5EF4-FFF2-40B4-BE49-F238E27FC236}">
                    <a16:creationId xmlns:a16="http://schemas.microsoft.com/office/drawing/2014/main" id="{198503BA-DCA2-DCF3-9A86-AF1D4C05481E}"/>
                  </a:ext>
                </a:extLst>
              </p:cNvPr>
              <p:cNvSpPr>
                <a:spLocks noChangeArrowheads="1"/>
              </p:cNvSpPr>
              <p:nvPr/>
            </p:nvSpPr>
            <p:spPr bwMode="auto">
              <a:xfrm>
                <a:off x="2769" y="125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7" name="Freeform 141">
                <a:extLst>
                  <a:ext uri="{FF2B5EF4-FFF2-40B4-BE49-F238E27FC236}">
                    <a16:creationId xmlns:a16="http://schemas.microsoft.com/office/drawing/2014/main" id="{8741CD13-5CD2-181B-E7E6-53E97BD2EEA6}"/>
                  </a:ext>
                </a:extLst>
              </p:cNvPr>
              <p:cNvSpPr>
                <a:spLocks/>
              </p:cNvSpPr>
              <p:nvPr/>
            </p:nvSpPr>
            <p:spPr bwMode="auto">
              <a:xfrm>
                <a:off x="2952" y="1830"/>
                <a:ext cx="1603" cy="436"/>
              </a:xfrm>
              <a:custGeom>
                <a:avLst/>
                <a:gdLst>
                  <a:gd name="T0" fmla="*/ 19 w 1603"/>
                  <a:gd name="T1" fmla="*/ 219 h 436"/>
                  <a:gd name="T2" fmla="*/ 45 w 1603"/>
                  <a:gd name="T3" fmla="*/ 219 h 436"/>
                  <a:gd name="T4" fmla="*/ 70 w 1603"/>
                  <a:gd name="T5" fmla="*/ 219 h 436"/>
                  <a:gd name="T6" fmla="*/ 96 w 1603"/>
                  <a:gd name="T7" fmla="*/ 219 h 436"/>
                  <a:gd name="T8" fmla="*/ 121 w 1603"/>
                  <a:gd name="T9" fmla="*/ 219 h 436"/>
                  <a:gd name="T10" fmla="*/ 147 w 1603"/>
                  <a:gd name="T11" fmla="*/ 219 h 436"/>
                  <a:gd name="T12" fmla="*/ 173 w 1603"/>
                  <a:gd name="T13" fmla="*/ 219 h 436"/>
                  <a:gd name="T14" fmla="*/ 198 w 1603"/>
                  <a:gd name="T15" fmla="*/ 219 h 436"/>
                  <a:gd name="T16" fmla="*/ 224 w 1603"/>
                  <a:gd name="T17" fmla="*/ 219 h 436"/>
                  <a:gd name="T18" fmla="*/ 249 w 1603"/>
                  <a:gd name="T19" fmla="*/ 219 h 436"/>
                  <a:gd name="T20" fmla="*/ 275 w 1603"/>
                  <a:gd name="T21" fmla="*/ 219 h 436"/>
                  <a:gd name="T22" fmla="*/ 300 w 1603"/>
                  <a:gd name="T23" fmla="*/ 219 h 436"/>
                  <a:gd name="T24" fmla="*/ 326 w 1603"/>
                  <a:gd name="T25" fmla="*/ 219 h 436"/>
                  <a:gd name="T26" fmla="*/ 351 w 1603"/>
                  <a:gd name="T27" fmla="*/ 220 h 436"/>
                  <a:gd name="T28" fmla="*/ 377 w 1603"/>
                  <a:gd name="T29" fmla="*/ 264 h 436"/>
                  <a:gd name="T30" fmla="*/ 402 w 1603"/>
                  <a:gd name="T31" fmla="*/ 416 h 436"/>
                  <a:gd name="T32" fmla="*/ 428 w 1603"/>
                  <a:gd name="T33" fmla="*/ 293 h 436"/>
                  <a:gd name="T34" fmla="*/ 453 w 1603"/>
                  <a:gd name="T35" fmla="*/ 274 h 436"/>
                  <a:gd name="T36" fmla="*/ 479 w 1603"/>
                  <a:gd name="T37" fmla="*/ 190 h 436"/>
                  <a:gd name="T38" fmla="*/ 504 w 1603"/>
                  <a:gd name="T39" fmla="*/ 172 h 436"/>
                  <a:gd name="T40" fmla="*/ 530 w 1603"/>
                  <a:gd name="T41" fmla="*/ 92 h 436"/>
                  <a:gd name="T42" fmla="*/ 556 w 1603"/>
                  <a:gd name="T43" fmla="*/ 91 h 436"/>
                  <a:gd name="T44" fmla="*/ 581 w 1603"/>
                  <a:gd name="T45" fmla="*/ 62 h 436"/>
                  <a:gd name="T46" fmla="*/ 607 w 1603"/>
                  <a:gd name="T47" fmla="*/ 14 h 436"/>
                  <a:gd name="T48" fmla="*/ 632 w 1603"/>
                  <a:gd name="T49" fmla="*/ 78 h 436"/>
                  <a:gd name="T50" fmla="*/ 658 w 1603"/>
                  <a:gd name="T51" fmla="*/ 9 h 436"/>
                  <a:gd name="T52" fmla="*/ 683 w 1603"/>
                  <a:gd name="T53" fmla="*/ 81 h 436"/>
                  <a:gd name="T54" fmla="*/ 709 w 1603"/>
                  <a:gd name="T55" fmla="*/ 85 h 436"/>
                  <a:gd name="T56" fmla="*/ 734 w 1603"/>
                  <a:gd name="T57" fmla="*/ 105 h 436"/>
                  <a:gd name="T58" fmla="*/ 760 w 1603"/>
                  <a:gd name="T59" fmla="*/ 167 h 436"/>
                  <a:gd name="T60" fmla="*/ 785 w 1603"/>
                  <a:gd name="T61" fmla="*/ 181 h 436"/>
                  <a:gd name="T62" fmla="*/ 811 w 1603"/>
                  <a:gd name="T63" fmla="*/ 242 h 436"/>
                  <a:gd name="T64" fmla="*/ 836 w 1603"/>
                  <a:gd name="T65" fmla="*/ 260 h 436"/>
                  <a:gd name="T66" fmla="*/ 862 w 1603"/>
                  <a:gd name="T67" fmla="*/ 333 h 436"/>
                  <a:gd name="T68" fmla="*/ 888 w 1603"/>
                  <a:gd name="T69" fmla="*/ 317 h 436"/>
                  <a:gd name="T70" fmla="*/ 913 w 1603"/>
                  <a:gd name="T71" fmla="*/ 391 h 436"/>
                  <a:gd name="T72" fmla="*/ 939 w 1603"/>
                  <a:gd name="T73" fmla="*/ 387 h 436"/>
                  <a:gd name="T74" fmla="*/ 964 w 1603"/>
                  <a:gd name="T75" fmla="*/ 378 h 436"/>
                  <a:gd name="T76" fmla="*/ 990 w 1603"/>
                  <a:gd name="T77" fmla="*/ 436 h 436"/>
                  <a:gd name="T78" fmla="*/ 1015 w 1603"/>
                  <a:gd name="T79" fmla="*/ 351 h 436"/>
                  <a:gd name="T80" fmla="*/ 1041 w 1603"/>
                  <a:gd name="T81" fmla="*/ 394 h 436"/>
                  <a:gd name="T82" fmla="*/ 1066 w 1603"/>
                  <a:gd name="T83" fmla="*/ 330 h 436"/>
                  <a:gd name="T84" fmla="*/ 1092 w 1603"/>
                  <a:gd name="T85" fmla="*/ 297 h 436"/>
                  <a:gd name="T86" fmla="*/ 1117 w 1603"/>
                  <a:gd name="T87" fmla="*/ 257 h 436"/>
                  <a:gd name="T88" fmla="*/ 1143 w 1603"/>
                  <a:gd name="T89" fmla="*/ 197 h 436"/>
                  <a:gd name="T90" fmla="*/ 1169 w 1603"/>
                  <a:gd name="T91" fmla="*/ 146 h 436"/>
                  <a:gd name="T92" fmla="*/ 1194 w 1603"/>
                  <a:gd name="T93" fmla="*/ 58 h 436"/>
                  <a:gd name="T94" fmla="*/ 1220 w 1603"/>
                  <a:gd name="T95" fmla="*/ 115 h 436"/>
                  <a:gd name="T96" fmla="*/ 1245 w 1603"/>
                  <a:gd name="T97" fmla="*/ 217 h 436"/>
                  <a:gd name="T98" fmla="*/ 1271 w 1603"/>
                  <a:gd name="T99" fmla="*/ 219 h 436"/>
                  <a:gd name="T100" fmla="*/ 1296 w 1603"/>
                  <a:gd name="T101" fmla="*/ 219 h 436"/>
                  <a:gd name="T102" fmla="*/ 1322 w 1603"/>
                  <a:gd name="T103" fmla="*/ 219 h 436"/>
                  <a:gd name="T104" fmla="*/ 1347 w 1603"/>
                  <a:gd name="T105" fmla="*/ 219 h 436"/>
                  <a:gd name="T106" fmla="*/ 1373 w 1603"/>
                  <a:gd name="T107" fmla="*/ 219 h 436"/>
                  <a:gd name="T108" fmla="*/ 1398 w 1603"/>
                  <a:gd name="T109" fmla="*/ 219 h 436"/>
                  <a:gd name="T110" fmla="*/ 1424 w 1603"/>
                  <a:gd name="T111" fmla="*/ 219 h 436"/>
                  <a:gd name="T112" fmla="*/ 1450 w 1603"/>
                  <a:gd name="T113" fmla="*/ 219 h 436"/>
                  <a:gd name="T114" fmla="*/ 1475 w 1603"/>
                  <a:gd name="T115" fmla="*/ 219 h 436"/>
                  <a:gd name="T116" fmla="*/ 1501 w 1603"/>
                  <a:gd name="T117" fmla="*/ 219 h 436"/>
                  <a:gd name="T118" fmla="*/ 1526 w 1603"/>
                  <a:gd name="T119" fmla="*/ 219 h 436"/>
                  <a:gd name="T120" fmla="*/ 1552 w 1603"/>
                  <a:gd name="T121" fmla="*/ 219 h 436"/>
                  <a:gd name="T122" fmla="*/ 1577 w 1603"/>
                  <a:gd name="T123" fmla="*/ 219 h 436"/>
                  <a:gd name="T124" fmla="*/ 1603 w 1603"/>
                  <a:gd name="T125" fmla="*/ 21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36">
                    <a:moveTo>
                      <a:pt x="0" y="219"/>
                    </a:moveTo>
                    <a:lnTo>
                      <a:pt x="6" y="219"/>
                    </a:lnTo>
                    <a:lnTo>
                      <a:pt x="13" y="219"/>
                    </a:lnTo>
                    <a:lnTo>
                      <a:pt x="19" y="219"/>
                    </a:lnTo>
                    <a:lnTo>
                      <a:pt x="26" y="219"/>
                    </a:lnTo>
                    <a:lnTo>
                      <a:pt x="32" y="219"/>
                    </a:lnTo>
                    <a:lnTo>
                      <a:pt x="38" y="219"/>
                    </a:lnTo>
                    <a:lnTo>
                      <a:pt x="45" y="219"/>
                    </a:lnTo>
                    <a:lnTo>
                      <a:pt x="51" y="219"/>
                    </a:lnTo>
                    <a:lnTo>
                      <a:pt x="58" y="219"/>
                    </a:lnTo>
                    <a:lnTo>
                      <a:pt x="64" y="219"/>
                    </a:lnTo>
                    <a:lnTo>
                      <a:pt x="70" y="219"/>
                    </a:lnTo>
                    <a:lnTo>
                      <a:pt x="77" y="219"/>
                    </a:lnTo>
                    <a:lnTo>
                      <a:pt x="83" y="219"/>
                    </a:lnTo>
                    <a:lnTo>
                      <a:pt x="89" y="219"/>
                    </a:lnTo>
                    <a:lnTo>
                      <a:pt x="96" y="219"/>
                    </a:lnTo>
                    <a:lnTo>
                      <a:pt x="102" y="219"/>
                    </a:lnTo>
                    <a:lnTo>
                      <a:pt x="109" y="219"/>
                    </a:lnTo>
                    <a:lnTo>
                      <a:pt x="115" y="219"/>
                    </a:lnTo>
                    <a:lnTo>
                      <a:pt x="121" y="219"/>
                    </a:lnTo>
                    <a:lnTo>
                      <a:pt x="128" y="219"/>
                    </a:lnTo>
                    <a:lnTo>
                      <a:pt x="134" y="219"/>
                    </a:lnTo>
                    <a:lnTo>
                      <a:pt x="141" y="219"/>
                    </a:lnTo>
                    <a:lnTo>
                      <a:pt x="147" y="219"/>
                    </a:lnTo>
                    <a:lnTo>
                      <a:pt x="153" y="219"/>
                    </a:lnTo>
                    <a:lnTo>
                      <a:pt x="160" y="219"/>
                    </a:lnTo>
                    <a:lnTo>
                      <a:pt x="166" y="219"/>
                    </a:lnTo>
                    <a:lnTo>
                      <a:pt x="173" y="219"/>
                    </a:lnTo>
                    <a:lnTo>
                      <a:pt x="179" y="219"/>
                    </a:lnTo>
                    <a:lnTo>
                      <a:pt x="185" y="219"/>
                    </a:lnTo>
                    <a:lnTo>
                      <a:pt x="192" y="219"/>
                    </a:lnTo>
                    <a:lnTo>
                      <a:pt x="198" y="219"/>
                    </a:lnTo>
                    <a:lnTo>
                      <a:pt x="204" y="219"/>
                    </a:lnTo>
                    <a:lnTo>
                      <a:pt x="211" y="219"/>
                    </a:lnTo>
                    <a:lnTo>
                      <a:pt x="217" y="219"/>
                    </a:lnTo>
                    <a:lnTo>
                      <a:pt x="224" y="219"/>
                    </a:lnTo>
                    <a:lnTo>
                      <a:pt x="230" y="219"/>
                    </a:lnTo>
                    <a:lnTo>
                      <a:pt x="236" y="219"/>
                    </a:lnTo>
                    <a:lnTo>
                      <a:pt x="243" y="219"/>
                    </a:lnTo>
                    <a:lnTo>
                      <a:pt x="249" y="219"/>
                    </a:lnTo>
                    <a:lnTo>
                      <a:pt x="255" y="219"/>
                    </a:lnTo>
                    <a:lnTo>
                      <a:pt x="262" y="219"/>
                    </a:lnTo>
                    <a:lnTo>
                      <a:pt x="268" y="219"/>
                    </a:lnTo>
                    <a:lnTo>
                      <a:pt x="275" y="219"/>
                    </a:lnTo>
                    <a:lnTo>
                      <a:pt x="281" y="219"/>
                    </a:lnTo>
                    <a:lnTo>
                      <a:pt x="287" y="219"/>
                    </a:lnTo>
                    <a:lnTo>
                      <a:pt x="294" y="219"/>
                    </a:lnTo>
                    <a:lnTo>
                      <a:pt x="300" y="219"/>
                    </a:lnTo>
                    <a:lnTo>
                      <a:pt x="307" y="219"/>
                    </a:lnTo>
                    <a:lnTo>
                      <a:pt x="313" y="219"/>
                    </a:lnTo>
                    <a:lnTo>
                      <a:pt x="319" y="219"/>
                    </a:lnTo>
                    <a:lnTo>
                      <a:pt x="326" y="219"/>
                    </a:lnTo>
                    <a:lnTo>
                      <a:pt x="332" y="219"/>
                    </a:lnTo>
                    <a:lnTo>
                      <a:pt x="339" y="219"/>
                    </a:lnTo>
                    <a:lnTo>
                      <a:pt x="345" y="219"/>
                    </a:lnTo>
                    <a:lnTo>
                      <a:pt x="351" y="220"/>
                    </a:lnTo>
                    <a:lnTo>
                      <a:pt x="358" y="221"/>
                    </a:lnTo>
                    <a:lnTo>
                      <a:pt x="364" y="226"/>
                    </a:lnTo>
                    <a:lnTo>
                      <a:pt x="370" y="238"/>
                    </a:lnTo>
                    <a:lnTo>
                      <a:pt x="377" y="264"/>
                    </a:lnTo>
                    <a:lnTo>
                      <a:pt x="383" y="307"/>
                    </a:lnTo>
                    <a:lnTo>
                      <a:pt x="389" y="359"/>
                    </a:lnTo>
                    <a:lnTo>
                      <a:pt x="396" y="403"/>
                    </a:lnTo>
                    <a:lnTo>
                      <a:pt x="402" y="416"/>
                    </a:lnTo>
                    <a:lnTo>
                      <a:pt x="409" y="394"/>
                    </a:lnTo>
                    <a:lnTo>
                      <a:pt x="415" y="351"/>
                    </a:lnTo>
                    <a:lnTo>
                      <a:pt x="421" y="312"/>
                    </a:lnTo>
                    <a:lnTo>
                      <a:pt x="428" y="293"/>
                    </a:lnTo>
                    <a:lnTo>
                      <a:pt x="434" y="291"/>
                    </a:lnTo>
                    <a:lnTo>
                      <a:pt x="441" y="295"/>
                    </a:lnTo>
                    <a:lnTo>
                      <a:pt x="447" y="290"/>
                    </a:lnTo>
                    <a:lnTo>
                      <a:pt x="453" y="274"/>
                    </a:lnTo>
                    <a:lnTo>
                      <a:pt x="460" y="250"/>
                    </a:lnTo>
                    <a:lnTo>
                      <a:pt x="466" y="225"/>
                    </a:lnTo>
                    <a:lnTo>
                      <a:pt x="473" y="205"/>
                    </a:lnTo>
                    <a:lnTo>
                      <a:pt x="479" y="190"/>
                    </a:lnTo>
                    <a:lnTo>
                      <a:pt x="485" y="183"/>
                    </a:lnTo>
                    <a:lnTo>
                      <a:pt x="492" y="182"/>
                    </a:lnTo>
                    <a:lnTo>
                      <a:pt x="498" y="181"/>
                    </a:lnTo>
                    <a:lnTo>
                      <a:pt x="504" y="172"/>
                    </a:lnTo>
                    <a:lnTo>
                      <a:pt x="511" y="151"/>
                    </a:lnTo>
                    <a:lnTo>
                      <a:pt x="517" y="122"/>
                    </a:lnTo>
                    <a:lnTo>
                      <a:pt x="524" y="98"/>
                    </a:lnTo>
                    <a:lnTo>
                      <a:pt x="530" y="92"/>
                    </a:lnTo>
                    <a:lnTo>
                      <a:pt x="536" y="104"/>
                    </a:lnTo>
                    <a:lnTo>
                      <a:pt x="543" y="118"/>
                    </a:lnTo>
                    <a:lnTo>
                      <a:pt x="549" y="116"/>
                    </a:lnTo>
                    <a:lnTo>
                      <a:pt x="556" y="91"/>
                    </a:lnTo>
                    <a:lnTo>
                      <a:pt x="562" y="55"/>
                    </a:lnTo>
                    <a:lnTo>
                      <a:pt x="568" y="31"/>
                    </a:lnTo>
                    <a:lnTo>
                      <a:pt x="575" y="36"/>
                    </a:lnTo>
                    <a:lnTo>
                      <a:pt x="581" y="62"/>
                    </a:lnTo>
                    <a:lnTo>
                      <a:pt x="588" y="85"/>
                    </a:lnTo>
                    <a:lnTo>
                      <a:pt x="594" y="82"/>
                    </a:lnTo>
                    <a:lnTo>
                      <a:pt x="600" y="51"/>
                    </a:lnTo>
                    <a:lnTo>
                      <a:pt x="607" y="14"/>
                    </a:lnTo>
                    <a:lnTo>
                      <a:pt x="613" y="0"/>
                    </a:lnTo>
                    <a:lnTo>
                      <a:pt x="619" y="19"/>
                    </a:lnTo>
                    <a:lnTo>
                      <a:pt x="626" y="55"/>
                    </a:lnTo>
                    <a:lnTo>
                      <a:pt x="632" y="78"/>
                    </a:lnTo>
                    <a:lnTo>
                      <a:pt x="639" y="70"/>
                    </a:lnTo>
                    <a:lnTo>
                      <a:pt x="645" y="37"/>
                    </a:lnTo>
                    <a:lnTo>
                      <a:pt x="651" y="9"/>
                    </a:lnTo>
                    <a:lnTo>
                      <a:pt x="658" y="9"/>
                    </a:lnTo>
                    <a:lnTo>
                      <a:pt x="664" y="39"/>
                    </a:lnTo>
                    <a:lnTo>
                      <a:pt x="670" y="76"/>
                    </a:lnTo>
                    <a:lnTo>
                      <a:pt x="677" y="93"/>
                    </a:lnTo>
                    <a:lnTo>
                      <a:pt x="683" y="81"/>
                    </a:lnTo>
                    <a:lnTo>
                      <a:pt x="690" y="55"/>
                    </a:lnTo>
                    <a:lnTo>
                      <a:pt x="696" y="41"/>
                    </a:lnTo>
                    <a:lnTo>
                      <a:pt x="702" y="52"/>
                    </a:lnTo>
                    <a:lnTo>
                      <a:pt x="709" y="85"/>
                    </a:lnTo>
                    <a:lnTo>
                      <a:pt x="715" y="115"/>
                    </a:lnTo>
                    <a:lnTo>
                      <a:pt x="722" y="127"/>
                    </a:lnTo>
                    <a:lnTo>
                      <a:pt x="728" y="119"/>
                    </a:lnTo>
                    <a:lnTo>
                      <a:pt x="734" y="105"/>
                    </a:lnTo>
                    <a:lnTo>
                      <a:pt x="741" y="102"/>
                    </a:lnTo>
                    <a:lnTo>
                      <a:pt x="747" y="118"/>
                    </a:lnTo>
                    <a:lnTo>
                      <a:pt x="754" y="144"/>
                    </a:lnTo>
                    <a:lnTo>
                      <a:pt x="760" y="167"/>
                    </a:lnTo>
                    <a:lnTo>
                      <a:pt x="766" y="178"/>
                    </a:lnTo>
                    <a:lnTo>
                      <a:pt x="773" y="179"/>
                    </a:lnTo>
                    <a:lnTo>
                      <a:pt x="779" y="178"/>
                    </a:lnTo>
                    <a:lnTo>
                      <a:pt x="785" y="181"/>
                    </a:lnTo>
                    <a:lnTo>
                      <a:pt x="792" y="192"/>
                    </a:lnTo>
                    <a:lnTo>
                      <a:pt x="798" y="208"/>
                    </a:lnTo>
                    <a:lnTo>
                      <a:pt x="805" y="225"/>
                    </a:lnTo>
                    <a:lnTo>
                      <a:pt x="811" y="242"/>
                    </a:lnTo>
                    <a:lnTo>
                      <a:pt x="817" y="255"/>
                    </a:lnTo>
                    <a:lnTo>
                      <a:pt x="824" y="261"/>
                    </a:lnTo>
                    <a:lnTo>
                      <a:pt x="830" y="261"/>
                    </a:lnTo>
                    <a:lnTo>
                      <a:pt x="836" y="260"/>
                    </a:lnTo>
                    <a:lnTo>
                      <a:pt x="843" y="267"/>
                    </a:lnTo>
                    <a:lnTo>
                      <a:pt x="849" y="286"/>
                    </a:lnTo>
                    <a:lnTo>
                      <a:pt x="856" y="312"/>
                    </a:lnTo>
                    <a:lnTo>
                      <a:pt x="862" y="333"/>
                    </a:lnTo>
                    <a:lnTo>
                      <a:pt x="868" y="337"/>
                    </a:lnTo>
                    <a:lnTo>
                      <a:pt x="875" y="325"/>
                    </a:lnTo>
                    <a:lnTo>
                      <a:pt x="881" y="313"/>
                    </a:lnTo>
                    <a:lnTo>
                      <a:pt x="888" y="317"/>
                    </a:lnTo>
                    <a:lnTo>
                      <a:pt x="894" y="343"/>
                    </a:lnTo>
                    <a:lnTo>
                      <a:pt x="900" y="377"/>
                    </a:lnTo>
                    <a:lnTo>
                      <a:pt x="907" y="398"/>
                    </a:lnTo>
                    <a:lnTo>
                      <a:pt x="913" y="391"/>
                    </a:lnTo>
                    <a:lnTo>
                      <a:pt x="920" y="366"/>
                    </a:lnTo>
                    <a:lnTo>
                      <a:pt x="926" y="347"/>
                    </a:lnTo>
                    <a:lnTo>
                      <a:pt x="932" y="354"/>
                    </a:lnTo>
                    <a:lnTo>
                      <a:pt x="939" y="387"/>
                    </a:lnTo>
                    <a:lnTo>
                      <a:pt x="945" y="423"/>
                    </a:lnTo>
                    <a:lnTo>
                      <a:pt x="951" y="434"/>
                    </a:lnTo>
                    <a:lnTo>
                      <a:pt x="958" y="413"/>
                    </a:lnTo>
                    <a:lnTo>
                      <a:pt x="964" y="378"/>
                    </a:lnTo>
                    <a:lnTo>
                      <a:pt x="971" y="360"/>
                    </a:lnTo>
                    <a:lnTo>
                      <a:pt x="977" y="373"/>
                    </a:lnTo>
                    <a:lnTo>
                      <a:pt x="983" y="408"/>
                    </a:lnTo>
                    <a:lnTo>
                      <a:pt x="990" y="436"/>
                    </a:lnTo>
                    <a:lnTo>
                      <a:pt x="996" y="433"/>
                    </a:lnTo>
                    <a:lnTo>
                      <a:pt x="1003" y="401"/>
                    </a:lnTo>
                    <a:lnTo>
                      <a:pt x="1009" y="365"/>
                    </a:lnTo>
                    <a:lnTo>
                      <a:pt x="1015" y="351"/>
                    </a:lnTo>
                    <a:lnTo>
                      <a:pt x="1022" y="367"/>
                    </a:lnTo>
                    <a:lnTo>
                      <a:pt x="1028" y="396"/>
                    </a:lnTo>
                    <a:lnTo>
                      <a:pt x="1035" y="410"/>
                    </a:lnTo>
                    <a:lnTo>
                      <a:pt x="1041" y="394"/>
                    </a:lnTo>
                    <a:lnTo>
                      <a:pt x="1047" y="360"/>
                    </a:lnTo>
                    <a:lnTo>
                      <a:pt x="1054" y="328"/>
                    </a:lnTo>
                    <a:lnTo>
                      <a:pt x="1060" y="319"/>
                    </a:lnTo>
                    <a:lnTo>
                      <a:pt x="1066" y="330"/>
                    </a:lnTo>
                    <a:lnTo>
                      <a:pt x="1073" y="344"/>
                    </a:lnTo>
                    <a:lnTo>
                      <a:pt x="1079" y="345"/>
                    </a:lnTo>
                    <a:lnTo>
                      <a:pt x="1085" y="326"/>
                    </a:lnTo>
                    <a:lnTo>
                      <a:pt x="1092" y="297"/>
                    </a:lnTo>
                    <a:lnTo>
                      <a:pt x="1098" y="272"/>
                    </a:lnTo>
                    <a:lnTo>
                      <a:pt x="1105" y="259"/>
                    </a:lnTo>
                    <a:lnTo>
                      <a:pt x="1111" y="257"/>
                    </a:lnTo>
                    <a:lnTo>
                      <a:pt x="1117" y="257"/>
                    </a:lnTo>
                    <a:lnTo>
                      <a:pt x="1124" y="252"/>
                    </a:lnTo>
                    <a:lnTo>
                      <a:pt x="1130" y="240"/>
                    </a:lnTo>
                    <a:lnTo>
                      <a:pt x="1137" y="221"/>
                    </a:lnTo>
                    <a:lnTo>
                      <a:pt x="1143" y="197"/>
                    </a:lnTo>
                    <a:lnTo>
                      <a:pt x="1149" y="172"/>
                    </a:lnTo>
                    <a:lnTo>
                      <a:pt x="1156" y="153"/>
                    </a:lnTo>
                    <a:lnTo>
                      <a:pt x="1162" y="145"/>
                    </a:lnTo>
                    <a:lnTo>
                      <a:pt x="1169" y="146"/>
                    </a:lnTo>
                    <a:lnTo>
                      <a:pt x="1175" y="148"/>
                    </a:lnTo>
                    <a:lnTo>
                      <a:pt x="1181" y="135"/>
                    </a:lnTo>
                    <a:lnTo>
                      <a:pt x="1188" y="102"/>
                    </a:lnTo>
                    <a:lnTo>
                      <a:pt x="1194" y="58"/>
                    </a:lnTo>
                    <a:lnTo>
                      <a:pt x="1200" y="26"/>
                    </a:lnTo>
                    <a:lnTo>
                      <a:pt x="1207" y="28"/>
                    </a:lnTo>
                    <a:lnTo>
                      <a:pt x="1213" y="63"/>
                    </a:lnTo>
                    <a:lnTo>
                      <a:pt x="1220" y="115"/>
                    </a:lnTo>
                    <a:lnTo>
                      <a:pt x="1226" y="163"/>
                    </a:lnTo>
                    <a:lnTo>
                      <a:pt x="1232" y="194"/>
                    </a:lnTo>
                    <a:lnTo>
                      <a:pt x="1239" y="210"/>
                    </a:lnTo>
                    <a:lnTo>
                      <a:pt x="1245" y="217"/>
                    </a:lnTo>
                    <a:lnTo>
                      <a:pt x="1251" y="219"/>
                    </a:lnTo>
                    <a:lnTo>
                      <a:pt x="1258" y="219"/>
                    </a:lnTo>
                    <a:lnTo>
                      <a:pt x="1264" y="219"/>
                    </a:lnTo>
                    <a:lnTo>
                      <a:pt x="1271" y="219"/>
                    </a:lnTo>
                    <a:lnTo>
                      <a:pt x="1277" y="219"/>
                    </a:lnTo>
                    <a:lnTo>
                      <a:pt x="1283" y="219"/>
                    </a:lnTo>
                    <a:lnTo>
                      <a:pt x="1290" y="219"/>
                    </a:lnTo>
                    <a:lnTo>
                      <a:pt x="1296" y="219"/>
                    </a:lnTo>
                    <a:lnTo>
                      <a:pt x="1303" y="219"/>
                    </a:lnTo>
                    <a:lnTo>
                      <a:pt x="1309" y="219"/>
                    </a:lnTo>
                    <a:lnTo>
                      <a:pt x="1315" y="219"/>
                    </a:lnTo>
                    <a:lnTo>
                      <a:pt x="1322" y="219"/>
                    </a:lnTo>
                    <a:lnTo>
                      <a:pt x="1328" y="219"/>
                    </a:lnTo>
                    <a:lnTo>
                      <a:pt x="1335" y="219"/>
                    </a:lnTo>
                    <a:lnTo>
                      <a:pt x="1341" y="219"/>
                    </a:lnTo>
                    <a:lnTo>
                      <a:pt x="1347" y="219"/>
                    </a:lnTo>
                    <a:lnTo>
                      <a:pt x="1354" y="219"/>
                    </a:lnTo>
                    <a:lnTo>
                      <a:pt x="1360" y="219"/>
                    </a:lnTo>
                    <a:lnTo>
                      <a:pt x="1366" y="219"/>
                    </a:lnTo>
                    <a:lnTo>
                      <a:pt x="1373" y="219"/>
                    </a:lnTo>
                    <a:lnTo>
                      <a:pt x="1379" y="219"/>
                    </a:lnTo>
                    <a:lnTo>
                      <a:pt x="1386" y="219"/>
                    </a:lnTo>
                    <a:lnTo>
                      <a:pt x="1392" y="219"/>
                    </a:lnTo>
                    <a:lnTo>
                      <a:pt x="1398" y="219"/>
                    </a:lnTo>
                    <a:lnTo>
                      <a:pt x="1405" y="219"/>
                    </a:lnTo>
                    <a:lnTo>
                      <a:pt x="1411" y="219"/>
                    </a:lnTo>
                    <a:lnTo>
                      <a:pt x="1418" y="219"/>
                    </a:lnTo>
                    <a:lnTo>
                      <a:pt x="1424" y="219"/>
                    </a:lnTo>
                    <a:lnTo>
                      <a:pt x="1430" y="219"/>
                    </a:lnTo>
                    <a:lnTo>
                      <a:pt x="1437" y="219"/>
                    </a:lnTo>
                    <a:lnTo>
                      <a:pt x="1443" y="219"/>
                    </a:lnTo>
                    <a:lnTo>
                      <a:pt x="1450" y="219"/>
                    </a:lnTo>
                    <a:lnTo>
                      <a:pt x="1456" y="219"/>
                    </a:lnTo>
                    <a:lnTo>
                      <a:pt x="1462" y="219"/>
                    </a:lnTo>
                    <a:lnTo>
                      <a:pt x="1469" y="219"/>
                    </a:lnTo>
                    <a:lnTo>
                      <a:pt x="1475" y="219"/>
                    </a:lnTo>
                    <a:lnTo>
                      <a:pt x="1481" y="219"/>
                    </a:lnTo>
                    <a:lnTo>
                      <a:pt x="1488" y="219"/>
                    </a:lnTo>
                    <a:lnTo>
                      <a:pt x="1494" y="219"/>
                    </a:lnTo>
                    <a:lnTo>
                      <a:pt x="1501" y="219"/>
                    </a:lnTo>
                    <a:lnTo>
                      <a:pt x="1507" y="219"/>
                    </a:lnTo>
                    <a:lnTo>
                      <a:pt x="1513" y="219"/>
                    </a:lnTo>
                    <a:lnTo>
                      <a:pt x="1520" y="219"/>
                    </a:lnTo>
                    <a:lnTo>
                      <a:pt x="1526" y="219"/>
                    </a:lnTo>
                    <a:lnTo>
                      <a:pt x="1532" y="219"/>
                    </a:lnTo>
                    <a:lnTo>
                      <a:pt x="1539" y="219"/>
                    </a:lnTo>
                    <a:lnTo>
                      <a:pt x="1545" y="219"/>
                    </a:lnTo>
                    <a:lnTo>
                      <a:pt x="1552" y="219"/>
                    </a:lnTo>
                    <a:lnTo>
                      <a:pt x="1558" y="219"/>
                    </a:lnTo>
                    <a:lnTo>
                      <a:pt x="1564" y="219"/>
                    </a:lnTo>
                    <a:lnTo>
                      <a:pt x="1571" y="219"/>
                    </a:lnTo>
                    <a:lnTo>
                      <a:pt x="1577" y="219"/>
                    </a:lnTo>
                    <a:lnTo>
                      <a:pt x="1584" y="219"/>
                    </a:lnTo>
                    <a:lnTo>
                      <a:pt x="1590" y="219"/>
                    </a:lnTo>
                    <a:lnTo>
                      <a:pt x="1596" y="219"/>
                    </a:lnTo>
                    <a:lnTo>
                      <a:pt x="1603" y="219"/>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8" name="Freeform 142">
                <a:extLst>
                  <a:ext uri="{FF2B5EF4-FFF2-40B4-BE49-F238E27FC236}">
                    <a16:creationId xmlns:a16="http://schemas.microsoft.com/office/drawing/2014/main" id="{29B20F33-29D1-179E-4DD1-ED7A4CBCB6A3}"/>
                  </a:ext>
                </a:extLst>
              </p:cNvPr>
              <p:cNvSpPr>
                <a:spLocks/>
              </p:cNvSpPr>
              <p:nvPr/>
            </p:nvSpPr>
            <p:spPr bwMode="auto">
              <a:xfrm>
                <a:off x="2952" y="1830"/>
                <a:ext cx="1603" cy="436"/>
              </a:xfrm>
              <a:custGeom>
                <a:avLst/>
                <a:gdLst>
                  <a:gd name="T0" fmla="*/ 19 w 1603"/>
                  <a:gd name="T1" fmla="*/ 219 h 436"/>
                  <a:gd name="T2" fmla="*/ 45 w 1603"/>
                  <a:gd name="T3" fmla="*/ 219 h 436"/>
                  <a:gd name="T4" fmla="*/ 70 w 1603"/>
                  <a:gd name="T5" fmla="*/ 219 h 436"/>
                  <a:gd name="T6" fmla="*/ 96 w 1603"/>
                  <a:gd name="T7" fmla="*/ 219 h 436"/>
                  <a:gd name="T8" fmla="*/ 121 w 1603"/>
                  <a:gd name="T9" fmla="*/ 219 h 436"/>
                  <a:gd name="T10" fmla="*/ 147 w 1603"/>
                  <a:gd name="T11" fmla="*/ 219 h 436"/>
                  <a:gd name="T12" fmla="*/ 173 w 1603"/>
                  <a:gd name="T13" fmla="*/ 219 h 436"/>
                  <a:gd name="T14" fmla="*/ 198 w 1603"/>
                  <a:gd name="T15" fmla="*/ 219 h 436"/>
                  <a:gd name="T16" fmla="*/ 224 w 1603"/>
                  <a:gd name="T17" fmla="*/ 219 h 436"/>
                  <a:gd name="T18" fmla="*/ 249 w 1603"/>
                  <a:gd name="T19" fmla="*/ 219 h 436"/>
                  <a:gd name="T20" fmla="*/ 275 w 1603"/>
                  <a:gd name="T21" fmla="*/ 219 h 436"/>
                  <a:gd name="T22" fmla="*/ 300 w 1603"/>
                  <a:gd name="T23" fmla="*/ 219 h 436"/>
                  <a:gd name="T24" fmla="*/ 326 w 1603"/>
                  <a:gd name="T25" fmla="*/ 219 h 436"/>
                  <a:gd name="T26" fmla="*/ 351 w 1603"/>
                  <a:gd name="T27" fmla="*/ 220 h 436"/>
                  <a:gd name="T28" fmla="*/ 377 w 1603"/>
                  <a:gd name="T29" fmla="*/ 264 h 436"/>
                  <a:gd name="T30" fmla="*/ 402 w 1603"/>
                  <a:gd name="T31" fmla="*/ 416 h 436"/>
                  <a:gd name="T32" fmla="*/ 428 w 1603"/>
                  <a:gd name="T33" fmla="*/ 293 h 436"/>
                  <a:gd name="T34" fmla="*/ 453 w 1603"/>
                  <a:gd name="T35" fmla="*/ 274 h 436"/>
                  <a:gd name="T36" fmla="*/ 479 w 1603"/>
                  <a:gd name="T37" fmla="*/ 190 h 436"/>
                  <a:gd name="T38" fmla="*/ 504 w 1603"/>
                  <a:gd name="T39" fmla="*/ 172 h 436"/>
                  <a:gd name="T40" fmla="*/ 530 w 1603"/>
                  <a:gd name="T41" fmla="*/ 92 h 436"/>
                  <a:gd name="T42" fmla="*/ 556 w 1603"/>
                  <a:gd name="T43" fmla="*/ 91 h 436"/>
                  <a:gd name="T44" fmla="*/ 581 w 1603"/>
                  <a:gd name="T45" fmla="*/ 62 h 436"/>
                  <a:gd name="T46" fmla="*/ 607 w 1603"/>
                  <a:gd name="T47" fmla="*/ 14 h 436"/>
                  <a:gd name="T48" fmla="*/ 632 w 1603"/>
                  <a:gd name="T49" fmla="*/ 78 h 436"/>
                  <a:gd name="T50" fmla="*/ 658 w 1603"/>
                  <a:gd name="T51" fmla="*/ 9 h 436"/>
                  <a:gd name="T52" fmla="*/ 683 w 1603"/>
                  <a:gd name="T53" fmla="*/ 81 h 436"/>
                  <a:gd name="T54" fmla="*/ 709 w 1603"/>
                  <a:gd name="T55" fmla="*/ 85 h 436"/>
                  <a:gd name="T56" fmla="*/ 734 w 1603"/>
                  <a:gd name="T57" fmla="*/ 105 h 436"/>
                  <a:gd name="T58" fmla="*/ 760 w 1603"/>
                  <a:gd name="T59" fmla="*/ 167 h 436"/>
                  <a:gd name="T60" fmla="*/ 785 w 1603"/>
                  <a:gd name="T61" fmla="*/ 181 h 436"/>
                  <a:gd name="T62" fmla="*/ 811 w 1603"/>
                  <a:gd name="T63" fmla="*/ 242 h 436"/>
                  <a:gd name="T64" fmla="*/ 836 w 1603"/>
                  <a:gd name="T65" fmla="*/ 260 h 436"/>
                  <a:gd name="T66" fmla="*/ 862 w 1603"/>
                  <a:gd name="T67" fmla="*/ 333 h 436"/>
                  <a:gd name="T68" fmla="*/ 888 w 1603"/>
                  <a:gd name="T69" fmla="*/ 317 h 436"/>
                  <a:gd name="T70" fmla="*/ 913 w 1603"/>
                  <a:gd name="T71" fmla="*/ 391 h 436"/>
                  <a:gd name="T72" fmla="*/ 939 w 1603"/>
                  <a:gd name="T73" fmla="*/ 387 h 436"/>
                  <a:gd name="T74" fmla="*/ 964 w 1603"/>
                  <a:gd name="T75" fmla="*/ 378 h 436"/>
                  <a:gd name="T76" fmla="*/ 990 w 1603"/>
                  <a:gd name="T77" fmla="*/ 436 h 436"/>
                  <a:gd name="T78" fmla="*/ 1015 w 1603"/>
                  <a:gd name="T79" fmla="*/ 351 h 436"/>
                  <a:gd name="T80" fmla="*/ 1041 w 1603"/>
                  <a:gd name="T81" fmla="*/ 394 h 436"/>
                  <a:gd name="T82" fmla="*/ 1066 w 1603"/>
                  <a:gd name="T83" fmla="*/ 330 h 436"/>
                  <a:gd name="T84" fmla="*/ 1092 w 1603"/>
                  <a:gd name="T85" fmla="*/ 297 h 436"/>
                  <a:gd name="T86" fmla="*/ 1117 w 1603"/>
                  <a:gd name="T87" fmla="*/ 257 h 436"/>
                  <a:gd name="T88" fmla="*/ 1143 w 1603"/>
                  <a:gd name="T89" fmla="*/ 197 h 436"/>
                  <a:gd name="T90" fmla="*/ 1169 w 1603"/>
                  <a:gd name="T91" fmla="*/ 146 h 436"/>
                  <a:gd name="T92" fmla="*/ 1194 w 1603"/>
                  <a:gd name="T93" fmla="*/ 58 h 436"/>
                  <a:gd name="T94" fmla="*/ 1220 w 1603"/>
                  <a:gd name="T95" fmla="*/ 115 h 436"/>
                  <a:gd name="T96" fmla="*/ 1245 w 1603"/>
                  <a:gd name="T97" fmla="*/ 217 h 436"/>
                  <a:gd name="T98" fmla="*/ 1271 w 1603"/>
                  <a:gd name="T99" fmla="*/ 219 h 436"/>
                  <a:gd name="T100" fmla="*/ 1296 w 1603"/>
                  <a:gd name="T101" fmla="*/ 219 h 436"/>
                  <a:gd name="T102" fmla="*/ 1322 w 1603"/>
                  <a:gd name="T103" fmla="*/ 219 h 436"/>
                  <a:gd name="T104" fmla="*/ 1347 w 1603"/>
                  <a:gd name="T105" fmla="*/ 219 h 436"/>
                  <a:gd name="T106" fmla="*/ 1373 w 1603"/>
                  <a:gd name="T107" fmla="*/ 219 h 436"/>
                  <a:gd name="T108" fmla="*/ 1398 w 1603"/>
                  <a:gd name="T109" fmla="*/ 219 h 436"/>
                  <a:gd name="T110" fmla="*/ 1424 w 1603"/>
                  <a:gd name="T111" fmla="*/ 219 h 436"/>
                  <a:gd name="T112" fmla="*/ 1450 w 1603"/>
                  <a:gd name="T113" fmla="*/ 219 h 436"/>
                  <a:gd name="T114" fmla="*/ 1475 w 1603"/>
                  <a:gd name="T115" fmla="*/ 219 h 436"/>
                  <a:gd name="T116" fmla="*/ 1501 w 1603"/>
                  <a:gd name="T117" fmla="*/ 219 h 436"/>
                  <a:gd name="T118" fmla="*/ 1526 w 1603"/>
                  <a:gd name="T119" fmla="*/ 219 h 436"/>
                  <a:gd name="T120" fmla="*/ 1552 w 1603"/>
                  <a:gd name="T121" fmla="*/ 219 h 436"/>
                  <a:gd name="T122" fmla="*/ 1577 w 1603"/>
                  <a:gd name="T123" fmla="*/ 219 h 436"/>
                  <a:gd name="T124" fmla="*/ 1603 w 1603"/>
                  <a:gd name="T125" fmla="*/ 21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36">
                    <a:moveTo>
                      <a:pt x="0" y="219"/>
                    </a:moveTo>
                    <a:lnTo>
                      <a:pt x="6" y="219"/>
                    </a:lnTo>
                    <a:lnTo>
                      <a:pt x="13" y="219"/>
                    </a:lnTo>
                    <a:lnTo>
                      <a:pt x="19" y="219"/>
                    </a:lnTo>
                    <a:lnTo>
                      <a:pt x="26" y="219"/>
                    </a:lnTo>
                    <a:lnTo>
                      <a:pt x="32" y="219"/>
                    </a:lnTo>
                    <a:lnTo>
                      <a:pt x="38" y="219"/>
                    </a:lnTo>
                    <a:lnTo>
                      <a:pt x="45" y="219"/>
                    </a:lnTo>
                    <a:lnTo>
                      <a:pt x="51" y="219"/>
                    </a:lnTo>
                    <a:lnTo>
                      <a:pt x="58" y="219"/>
                    </a:lnTo>
                    <a:lnTo>
                      <a:pt x="64" y="219"/>
                    </a:lnTo>
                    <a:lnTo>
                      <a:pt x="70" y="219"/>
                    </a:lnTo>
                    <a:lnTo>
                      <a:pt x="77" y="219"/>
                    </a:lnTo>
                    <a:lnTo>
                      <a:pt x="83" y="219"/>
                    </a:lnTo>
                    <a:lnTo>
                      <a:pt x="89" y="219"/>
                    </a:lnTo>
                    <a:lnTo>
                      <a:pt x="96" y="219"/>
                    </a:lnTo>
                    <a:lnTo>
                      <a:pt x="102" y="219"/>
                    </a:lnTo>
                    <a:lnTo>
                      <a:pt x="109" y="219"/>
                    </a:lnTo>
                    <a:lnTo>
                      <a:pt x="115" y="219"/>
                    </a:lnTo>
                    <a:lnTo>
                      <a:pt x="121" y="219"/>
                    </a:lnTo>
                    <a:lnTo>
                      <a:pt x="128" y="219"/>
                    </a:lnTo>
                    <a:lnTo>
                      <a:pt x="134" y="219"/>
                    </a:lnTo>
                    <a:lnTo>
                      <a:pt x="141" y="219"/>
                    </a:lnTo>
                    <a:lnTo>
                      <a:pt x="147" y="219"/>
                    </a:lnTo>
                    <a:lnTo>
                      <a:pt x="153" y="219"/>
                    </a:lnTo>
                    <a:lnTo>
                      <a:pt x="160" y="219"/>
                    </a:lnTo>
                    <a:lnTo>
                      <a:pt x="166" y="219"/>
                    </a:lnTo>
                    <a:lnTo>
                      <a:pt x="173" y="219"/>
                    </a:lnTo>
                    <a:lnTo>
                      <a:pt x="179" y="219"/>
                    </a:lnTo>
                    <a:lnTo>
                      <a:pt x="185" y="219"/>
                    </a:lnTo>
                    <a:lnTo>
                      <a:pt x="192" y="219"/>
                    </a:lnTo>
                    <a:lnTo>
                      <a:pt x="198" y="219"/>
                    </a:lnTo>
                    <a:lnTo>
                      <a:pt x="204" y="219"/>
                    </a:lnTo>
                    <a:lnTo>
                      <a:pt x="211" y="219"/>
                    </a:lnTo>
                    <a:lnTo>
                      <a:pt x="217" y="219"/>
                    </a:lnTo>
                    <a:lnTo>
                      <a:pt x="224" y="219"/>
                    </a:lnTo>
                    <a:lnTo>
                      <a:pt x="230" y="219"/>
                    </a:lnTo>
                    <a:lnTo>
                      <a:pt x="236" y="219"/>
                    </a:lnTo>
                    <a:lnTo>
                      <a:pt x="243" y="219"/>
                    </a:lnTo>
                    <a:lnTo>
                      <a:pt x="249" y="219"/>
                    </a:lnTo>
                    <a:lnTo>
                      <a:pt x="255" y="219"/>
                    </a:lnTo>
                    <a:lnTo>
                      <a:pt x="262" y="219"/>
                    </a:lnTo>
                    <a:lnTo>
                      <a:pt x="268" y="219"/>
                    </a:lnTo>
                    <a:lnTo>
                      <a:pt x="275" y="219"/>
                    </a:lnTo>
                    <a:lnTo>
                      <a:pt x="281" y="219"/>
                    </a:lnTo>
                    <a:lnTo>
                      <a:pt x="287" y="219"/>
                    </a:lnTo>
                    <a:lnTo>
                      <a:pt x="294" y="219"/>
                    </a:lnTo>
                    <a:lnTo>
                      <a:pt x="300" y="219"/>
                    </a:lnTo>
                    <a:lnTo>
                      <a:pt x="307" y="219"/>
                    </a:lnTo>
                    <a:lnTo>
                      <a:pt x="313" y="219"/>
                    </a:lnTo>
                    <a:lnTo>
                      <a:pt x="319" y="219"/>
                    </a:lnTo>
                    <a:lnTo>
                      <a:pt x="326" y="219"/>
                    </a:lnTo>
                    <a:lnTo>
                      <a:pt x="332" y="219"/>
                    </a:lnTo>
                    <a:lnTo>
                      <a:pt x="339" y="219"/>
                    </a:lnTo>
                    <a:lnTo>
                      <a:pt x="345" y="219"/>
                    </a:lnTo>
                    <a:lnTo>
                      <a:pt x="351" y="220"/>
                    </a:lnTo>
                    <a:lnTo>
                      <a:pt x="358" y="221"/>
                    </a:lnTo>
                    <a:lnTo>
                      <a:pt x="364" y="226"/>
                    </a:lnTo>
                    <a:lnTo>
                      <a:pt x="370" y="238"/>
                    </a:lnTo>
                    <a:lnTo>
                      <a:pt x="377" y="264"/>
                    </a:lnTo>
                    <a:lnTo>
                      <a:pt x="383" y="307"/>
                    </a:lnTo>
                    <a:lnTo>
                      <a:pt x="389" y="359"/>
                    </a:lnTo>
                    <a:lnTo>
                      <a:pt x="396" y="403"/>
                    </a:lnTo>
                    <a:lnTo>
                      <a:pt x="402" y="416"/>
                    </a:lnTo>
                    <a:lnTo>
                      <a:pt x="409" y="394"/>
                    </a:lnTo>
                    <a:lnTo>
                      <a:pt x="415" y="351"/>
                    </a:lnTo>
                    <a:lnTo>
                      <a:pt x="421" y="312"/>
                    </a:lnTo>
                    <a:lnTo>
                      <a:pt x="428" y="293"/>
                    </a:lnTo>
                    <a:lnTo>
                      <a:pt x="434" y="291"/>
                    </a:lnTo>
                    <a:lnTo>
                      <a:pt x="441" y="295"/>
                    </a:lnTo>
                    <a:lnTo>
                      <a:pt x="447" y="290"/>
                    </a:lnTo>
                    <a:lnTo>
                      <a:pt x="453" y="274"/>
                    </a:lnTo>
                    <a:lnTo>
                      <a:pt x="460" y="250"/>
                    </a:lnTo>
                    <a:lnTo>
                      <a:pt x="466" y="225"/>
                    </a:lnTo>
                    <a:lnTo>
                      <a:pt x="473" y="205"/>
                    </a:lnTo>
                    <a:lnTo>
                      <a:pt x="479" y="190"/>
                    </a:lnTo>
                    <a:lnTo>
                      <a:pt x="485" y="183"/>
                    </a:lnTo>
                    <a:lnTo>
                      <a:pt x="492" y="182"/>
                    </a:lnTo>
                    <a:lnTo>
                      <a:pt x="498" y="181"/>
                    </a:lnTo>
                    <a:lnTo>
                      <a:pt x="504" y="172"/>
                    </a:lnTo>
                    <a:lnTo>
                      <a:pt x="511" y="151"/>
                    </a:lnTo>
                    <a:lnTo>
                      <a:pt x="517" y="122"/>
                    </a:lnTo>
                    <a:lnTo>
                      <a:pt x="524" y="98"/>
                    </a:lnTo>
                    <a:lnTo>
                      <a:pt x="530" y="92"/>
                    </a:lnTo>
                    <a:lnTo>
                      <a:pt x="536" y="104"/>
                    </a:lnTo>
                    <a:lnTo>
                      <a:pt x="543" y="118"/>
                    </a:lnTo>
                    <a:lnTo>
                      <a:pt x="549" y="116"/>
                    </a:lnTo>
                    <a:lnTo>
                      <a:pt x="556" y="91"/>
                    </a:lnTo>
                    <a:lnTo>
                      <a:pt x="562" y="55"/>
                    </a:lnTo>
                    <a:lnTo>
                      <a:pt x="568" y="31"/>
                    </a:lnTo>
                    <a:lnTo>
                      <a:pt x="575" y="36"/>
                    </a:lnTo>
                    <a:lnTo>
                      <a:pt x="581" y="62"/>
                    </a:lnTo>
                    <a:lnTo>
                      <a:pt x="588" y="85"/>
                    </a:lnTo>
                    <a:lnTo>
                      <a:pt x="594" y="82"/>
                    </a:lnTo>
                    <a:lnTo>
                      <a:pt x="600" y="51"/>
                    </a:lnTo>
                    <a:lnTo>
                      <a:pt x="607" y="14"/>
                    </a:lnTo>
                    <a:lnTo>
                      <a:pt x="613" y="0"/>
                    </a:lnTo>
                    <a:lnTo>
                      <a:pt x="619" y="19"/>
                    </a:lnTo>
                    <a:lnTo>
                      <a:pt x="626" y="55"/>
                    </a:lnTo>
                    <a:lnTo>
                      <a:pt x="632" y="78"/>
                    </a:lnTo>
                    <a:lnTo>
                      <a:pt x="639" y="70"/>
                    </a:lnTo>
                    <a:lnTo>
                      <a:pt x="645" y="37"/>
                    </a:lnTo>
                    <a:lnTo>
                      <a:pt x="651" y="9"/>
                    </a:lnTo>
                    <a:lnTo>
                      <a:pt x="658" y="9"/>
                    </a:lnTo>
                    <a:lnTo>
                      <a:pt x="664" y="39"/>
                    </a:lnTo>
                    <a:lnTo>
                      <a:pt x="670" y="76"/>
                    </a:lnTo>
                    <a:lnTo>
                      <a:pt x="677" y="93"/>
                    </a:lnTo>
                    <a:lnTo>
                      <a:pt x="683" y="81"/>
                    </a:lnTo>
                    <a:lnTo>
                      <a:pt x="690" y="55"/>
                    </a:lnTo>
                    <a:lnTo>
                      <a:pt x="696" y="41"/>
                    </a:lnTo>
                    <a:lnTo>
                      <a:pt x="702" y="52"/>
                    </a:lnTo>
                    <a:lnTo>
                      <a:pt x="709" y="85"/>
                    </a:lnTo>
                    <a:lnTo>
                      <a:pt x="715" y="115"/>
                    </a:lnTo>
                    <a:lnTo>
                      <a:pt x="722" y="127"/>
                    </a:lnTo>
                    <a:lnTo>
                      <a:pt x="728" y="119"/>
                    </a:lnTo>
                    <a:lnTo>
                      <a:pt x="734" y="105"/>
                    </a:lnTo>
                    <a:lnTo>
                      <a:pt x="741" y="102"/>
                    </a:lnTo>
                    <a:lnTo>
                      <a:pt x="747" y="118"/>
                    </a:lnTo>
                    <a:lnTo>
                      <a:pt x="754" y="144"/>
                    </a:lnTo>
                    <a:lnTo>
                      <a:pt x="760" y="167"/>
                    </a:lnTo>
                    <a:lnTo>
                      <a:pt x="766" y="178"/>
                    </a:lnTo>
                    <a:lnTo>
                      <a:pt x="773" y="179"/>
                    </a:lnTo>
                    <a:lnTo>
                      <a:pt x="779" y="178"/>
                    </a:lnTo>
                    <a:lnTo>
                      <a:pt x="785" y="181"/>
                    </a:lnTo>
                    <a:lnTo>
                      <a:pt x="792" y="192"/>
                    </a:lnTo>
                    <a:lnTo>
                      <a:pt x="798" y="208"/>
                    </a:lnTo>
                    <a:lnTo>
                      <a:pt x="805" y="225"/>
                    </a:lnTo>
                    <a:lnTo>
                      <a:pt x="811" y="242"/>
                    </a:lnTo>
                    <a:lnTo>
                      <a:pt x="817" y="255"/>
                    </a:lnTo>
                    <a:lnTo>
                      <a:pt x="824" y="261"/>
                    </a:lnTo>
                    <a:lnTo>
                      <a:pt x="830" y="261"/>
                    </a:lnTo>
                    <a:lnTo>
                      <a:pt x="836" y="260"/>
                    </a:lnTo>
                    <a:lnTo>
                      <a:pt x="843" y="267"/>
                    </a:lnTo>
                    <a:lnTo>
                      <a:pt x="849" y="286"/>
                    </a:lnTo>
                    <a:lnTo>
                      <a:pt x="856" y="312"/>
                    </a:lnTo>
                    <a:lnTo>
                      <a:pt x="862" y="333"/>
                    </a:lnTo>
                    <a:lnTo>
                      <a:pt x="868" y="337"/>
                    </a:lnTo>
                    <a:lnTo>
                      <a:pt x="875" y="325"/>
                    </a:lnTo>
                    <a:lnTo>
                      <a:pt x="881" y="313"/>
                    </a:lnTo>
                    <a:lnTo>
                      <a:pt x="888" y="317"/>
                    </a:lnTo>
                    <a:lnTo>
                      <a:pt x="894" y="343"/>
                    </a:lnTo>
                    <a:lnTo>
                      <a:pt x="900" y="377"/>
                    </a:lnTo>
                    <a:lnTo>
                      <a:pt x="907" y="398"/>
                    </a:lnTo>
                    <a:lnTo>
                      <a:pt x="913" y="391"/>
                    </a:lnTo>
                    <a:lnTo>
                      <a:pt x="920" y="366"/>
                    </a:lnTo>
                    <a:lnTo>
                      <a:pt x="926" y="347"/>
                    </a:lnTo>
                    <a:lnTo>
                      <a:pt x="932" y="354"/>
                    </a:lnTo>
                    <a:lnTo>
                      <a:pt x="939" y="387"/>
                    </a:lnTo>
                    <a:lnTo>
                      <a:pt x="945" y="423"/>
                    </a:lnTo>
                    <a:lnTo>
                      <a:pt x="951" y="434"/>
                    </a:lnTo>
                    <a:lnTo>
                      <a:pt x="958" y="413"/>
                    </a:lnTo>
                    <a:lnTo>
                      <a:pt x="964" y="378"/>
                    </a:lnTo>
                    <a:lnTo>
                      <a:pt x="971" y="360"/>
                    </a:lnTo>
                    <a:lnTo>
                      <a:pt x="977" y="373"/>
                    </a:lnTo>
                    <a:lnTo>
                      <a:pt x="983" y="408"/>
                    </a:lnTo>
                    <a:lnTo>
                      <a:pt x="990" y="436"/>
                    </a:lnTo>
                    <a:lnTo>
                      <a:pt x="996" y="433"/>
                    </a:lnTo>
                    <a:lnTo>
                      <a:pt x="1003" y="401"/>
                    </a:lnTo>
                    <a:lnTo>
                      <a:pt x="1009" y="365"/>
                    </a:lnTo>
                    <a:lnTo>
                      <a:pt x="1015" y="351"/>
                    </a:lnTo>
                    <a:lnTo>
                      <a:pt x="1022" y="367"/>
                    </a:lnTo>
                    <a:lnTo>
                      <a:pt x="1028" y="396"/>
                    </a:lnTo>
                    <a:lnTo>
                      <a:pt x="1035" y="410"/>
                    </a:lnTo>
                    <a:lnTo>
                      <a:pt x="1041" y="394"/>
                    </a:lnTo>
                    <a:lnTo>
                      <a:pt x="1047" y="360"/>
                    </a:lnTo>
                    <a:lnTo>
                      <a:pt x="1054" y="328"/>
                    </a:lnTo>
                    <a:lnTo>
                      <a:pt x="1060" y="319"/>
                    </a:lnTo>
                    <a:lnTo>
                      <a:pt x="1066" y="330"/>
                    </a:lnTo>
                    <a:lnTo>
                      <a:pt x="1073" y="344"/>
                    </a:lnTo>
                    <a:lnTo>
                      <a:pt x="1079" y="345"/>
                    </a:lnTo>
                    <a:lnTo>
                      <a:pt x="1085" y="326"/>
                    </a:lnTo>
                    <a:lnTo>
                      <a:pt x="1092" y="297"/>
                    </a:lnTo>
                    <a:lnTo>
                      <a:pt x="1098" y="272"/>
                    </a:lnTo>
                    <a:lnTo>
                      <a:pt x="1105" y="259"/>
                    </a:lnTo>
                    <a:lnTo>
                      <a:pt x="1111" y="257"/>
                    </a:lnTo>
                    <a:lnTo>
                      <a:pt x="1117" y="257"/>
                    </a:lnTo>
                    <a:lnTo>
                      <a:pt x="1124" y="252"/>
                    </a:lnTo>
                    <a:lnTo>
                      <a:pt x="1130" y="240"/>
                    </a:lnTo>
                    <a:lnTo>
                      <a:pt x="1137" y="221"/>
                    </a:lnTo>
                    <a:lnTo>
                      <a:pt x="1143" y="197"/>
                    </a:lnTo>
                    <a:lnTo>
                      <a:pt x="1149" y="172"/>
                    </a:lnTo>
                    <a:lnTo>
                      <a:pt x="1156" y="153"/>
                    </a:lnTo>
                    <a:lnTo>
                      <a:pt x="1162" y="145"/>
                    </a:lnTo>
                    <a:lnTo>
                      <a:pt x="1169" y="146"/>
                    </a:lnTo>
                    <a:lnTo>
                      <a:pt x="1175" y="148"/>
                    </a:lnTo>
                    <a:lnTo>
                      <a:pt x="1181" y="135"/>
                    </a:lnTo>
                    <a:lnTo>
                      <a:pt x="1188" y="102"/>
                    </a:lnTo>
                    <a:lnTo>
                      <a:pt x="1194" y="58"/>
                    </a:lnTo>
                    <a:lnTo>
                      <a:pt x="1200" y="26"/>
                    </a:lnTo>
                    <a:lnTo>
                      <a:pt x="1207" y="28"/>
                    </a:lnTo>
                    <a:lnTo>
                      <a:pt x="1213" y="63"/>
                    </a:lnTo>
                    <a:lnTo>
                      <a:pt x="1220" y="115"/>
                    </a:lnTo>
                    <a:lnTo>
                      <a:pt x="1226" y="163"/>
                    </a:lnTo>
                    <a:lnTo>
                      <a:pt x="1232" y="194"/>
                    </a:lnTo>
                    <a:lnTo>
                      <a:pt x="1239" y="210"/>
                    </a:lnTo>
                    <a:lnTo>
                      <a:pt x="1245" y="217"/>
                    </a:lnTo>
                    <a:lnTo>
                      <a:pt x="1251" y="219"/>
                    </a:lnTo>
                    <a:lnTo>
                      <a:pt x="1258" y="219"/>
                    </a:lnTo>
                    <a:lnTo>
                      <a:pt x="1264" y="219"/>
                    </a:lnTo>
                    <a:lnTo>
                      <a:pt x="1271" y="219"/>
                    </a:lnTo>
                    <a:lnTo>
                      <a:pt x="1277" y="219"/>
                    </a:lnTo>
                    <a:lnTo>
                      <a:pt x="1283" y="219"/>
                    </a:lnTo>
                    <a:lnTo>
                      <a:pt x="1290" y="219"/>
                    </a:lnTo>
                    <a:lnTo>
                      <a:pt x="1296" y="219"/>
                    </a:lnTo>
                    <a:lnTo>
                      <a:pt x="1303" y="219"/>
                    </a:lnTo>
                    <a:lnTo>
                      <a:pt x="1309" y="219"/>
                    </a:lnTo>
                    <a:lnTo>
                      <a:pt x="1315" y="219"/>
                    </a:lnTo>
                    <a:lnTo>
                      <a:pt x="1322" y="219"/>
                    </a:lnTo>
                    <a:lnTo>
                      <a:pt x="1328" y="219"/>
                    </a:lnTo>
                    <a:lnTo>
                      <a:pt x="1335" y="219"/>
                    </a:lnTo>
                    <a:lnTo>
                      <a:pt x="1341" y="219"/>
                    </a:lnTo>
                    <a:lnTo>
                      <a:pt x="1347" y="219"/>
                    </a:lnTo>
                    <a:lnTo>
                      <a:pt x="1354" y="219"/>
                    </a:lnTo>
                    <a:lnTo>
                      <a:pt x="1360" y="219"/>
                    </a:lnTo>
                    <a:lnTo>
                      <a:pt x="1366" y="219"/>
                    </a:lnTo>
                    <a:lnTo>
                      <a:pt x="1373" y="219"/>
                    </a:lnTo>
                    <a:lnTo>
                      <a:pt x="1379" y="219"/>
                    </a:lnTo>
                    <a:lnTo>
                      <a:pt x="1386" y="219"/>
                    </a:lnTo>
                    <a:lnTo>
                      <a:pt x="1392" y="219"/>
                    </a:lnTo>
                    <a:lnTo>
                      <a:pt x="1398" y="219"/>
                    </a:lnTo>
                    <a:lnTo>
                      <a:pt x="1405" y="219"/>
                    </a:lnTo>
                    <a:lnTo>
                      <a:pt x="1411" y="219"/>
                    </a:lnTo>
                    <a:lnTo>
                      <a:pt x="1418" y="219"/>
                    </a:lnTo>
                    <a:lnTo>
                      <a:pt x="1424" y="219"/>
                    </a:lnTo>
                    <a:lnTo>
                      <a:pt x="1430" y="219"/>
                    </a:lnTo>
                    <a:lnTo>
                      <a:pt x="1437" y="219"/>
                    </a:lnTo>
                    <a:lnTo>
                      <a:pt x="1443" y="219"/>
                    </a:lnTo>
                    <a:lnTo>
                      <a:pt x="1450" y="219"/>
                    </a:lnTo>
                    <a:lnTo>
                      <a:pt x="1456" y="219"/>
                    </a:lnTo>
                    <a:lnTo>
                      <a:pt x="1462" y="219"/>
                    </a:lnTo>
                    <a:lnTo>
                      <a:pt x="1469" y="219"/>
                    </a:lnTo>
                    <a:lnTo>
                      <a:pt x="1475" y="219"/>
                    </a:lnTo>
                    <a:lnTo>
                      <a:pt x="1481" y="219"/>
                    </a:lnTo>
                    <a:lnTo>
                      <a:pt x="1488" y="219"/>
                    </a:lnTo>
                    <a:lnTo>
                      <a:pt x="1494" y="219"/>
                    </a:lnTo>
                    <a:lnTo>
                      <a:pt x="1501" y="219"/>
                    </a:lnTo>
                    <a:lnTo>
                      <a:pt x="1507" y="219"/>
                    </a:lnTo>
                    <a:lnTo>
                      <a:pt x="1513" y="219"/>
                    </a:lnTo>
                    <a:lnTo>
                      <a:pt x="1520" y="219"/>
                    </a:lnTo>
                    <a:lnTo>
                      <a:pt x="1526" y="219"/>
                    </a:lnTo>
                    <a:lnTo>
                      <a:pt x="1532" y="219"/>
                    </a:lnTo>
                    <a:lnTo>
                      <a:pt x="1539" y="219"/>
                    </a:lnTo>
                    <a:lnTo>
                      <a:pt x="1545" y="219"/>
                    </a:lnTo>
                    <a:lnTo>
                      <a:pt x="1552" y="219"/>
                    </a:lnTo>
                    <a:lnTo>
                      <a:pt x="1558" y="219"/>
                    </a:lnTo>
                    <a:lnTo>
                      <a:pt x="1564" y="219"/>
                    </a:lnTo>
                    <a:lnTo>
                      <a:pt x="1571" y="219"/>
                    </a:lnTo>
                    <a:lnTo>
                      <a:pt x="1577" y="219"/>
                    </a:lnTo>
                    <a:lnTo>
                      <a:pt x="1584" y="219"/>
                    </a:lnTo>
                    <a:lnTo>
                      <a:pt x="1590" y="219"/>
                    </a:lnTo>
                    <a:lnTo>
                      <a:pt x="1596" y="219"/>
                    </a:lnTo>
                    <a:lnTo>
                      <a:pt x="1603" y="219"/>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9" name="Freeform 143">
                <a:extLst>
                  <a:ext uri="{FF2B5EF4-FFF2-40B4-BE49-F238E27FC236}">
                    <a16:creationId xmlns:a16="http://schemas.microsoft.com/office/drawing/2014/main" id="{2BFDC979-ADE4-65E1-1AF4-74437823D76B}"/>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1 h 443"/>
                  <a:gd name="T16" fmla="*/ 224 w 1603"/>
                  <a:gd name="T17" fmla="*/ 221 h 443"/>
                  <a:gd name="T18" fmla="*/ 249 w 1603"/>
                  <a:gd name="T19" fmla="*/ 221 h 443"/>
                  <a:gd name="T20" fmla="*/ 275 w 1603"/>
                  <a:gd name="T21" fmla="*/ 221 h 443"/>
                  <a:gd name="T22" fmla="*/ 300 w 1603"/>
                  <a:gd name="T23" fmla="*/ 223 h 443"/>
                  <a:gd name="T24" fmla="*/ 326 w 1603"/>
                  <a:gd name="T25" fmla="*/ 235 h 443"/>
                  <a:gd name="T26" fmla="*/ 351 w 1603"/>
                  <a:gd name="T27" fmla="*/ 284 h 443"/>
                  <a:gd name="T28" fmla="*/ 377 w 1603"/>
                  <a:gd name="T29" fmla="*/ 372 h 443"/>
                  <a:gd name="T30" fmla="*/ 402 w 1603"/>
                  <a:gd name="T31" fmla="*/ 418 h 443"/>
                  <a:gd name="T32" fmla="*/ 428 w 1603"/>
                  <a:gd name="T33" fmla="*/ 357 h 443"/>
                  <a:gd name="T34" fmla="*/ 453 w 1603"/>
                  <a:gd name="T35" fmla="*/ 262 h 443"/>
                  <a:gd name="T36" fmla="*/ 479 w 1603"/>
                  <a:gd name="T37" fmla="*/ 198 h 443"/>
                  <a:gd name="T38" fmla="*/ 504 w 1603"/>
                  <a:gd name="T39" fmla="*/ 144 h 443"/>
                  <a:gd name="T40" fmla="*/ 530 w 1603"/>
                  <a:gd name="T41" fmla="*/ 90 h 443"/>
                  <a:gd name="T42" fmla="*/ 556 w 1603"/>
                  <a:gd name="T43" fmla="*/ 48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8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9 h 443"/>
                  <a:gd name="T84" fmla="*/ 1092 w 1603"/>
                  <a:gd name="T85" fmla="*/ 317 h 443"/>
                  <a:gd name="T86" fmla="*/ 1117 w 1603"/>
                  <a:gd name="T87" fmla="*/ 262 h 443"/>
                  <a:gd name="T88" fmla="*/ 1143 w 1603"/>
                  <a:gd name="T89" fmla="*/ 206 h 443"/>
                  <a:gd name="T90" fmla="*/ 1169 w 1603"/>
                  <a:gd name="T91" fmla="*/ 119 h 443"/>
                  <a:gd name="T92" fmla="*/ 1194 w 1603"/>
                  <a:gd name="T93" fmla="*/ 34 h 443"/>
                  <a:gd name="T94" fmla="*/ 1220 w 1603"/>
                  <a:gd name="T95" fmla="*/ 45 h 443"/>
                  <a:gd name="T96" fmla="*/ 1245 w 1603"/>
                  <a:gd name="T97" fmla="*/ 132 h 443"/>
                  <a:gd name="T98" fmla="*/ 1271 w 1603"/>
                  <a:gd name="T99" fmla="*/ 197 h 443"/>
                  <a:gd name="T100" fmla="*/ 1296 w 1603"/>
                  <a:gd name="T101" fmla="*/ 218 h 443"/>
                  <a:gd name="T102" fmla="*/ 1322 w 1603"/>
                  <a:gd name="T103" fmla="*/ 221 h 443"/>
                  <a:gd name="T104" fmla="*/ 1347 w 1603"/>
                  <a:gd name="T105" fmla="*/ 221 h 443"/>
                  <a:gd name="T106" fmla="*/ 1373 w 1603"/>
                  <a:gd name="T107" fmla="*/ 221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1"/>
                    </a:lnTo>
                    <a:lnTo>
                      <a:pt x="204" y="221"/>
                    </a:lnTo>
                    <a:lnTo>
                      <a:pt x="211" y="221"/>
                    </a:lnTo>
                    <a:lnTo>
                      <a:pt x="217" y="221"/>
                    </a:lnTo>
                    <a:lnTo>
                      <a:pt x="224" y="221"/>
                    </a:lnTo>
                    <a:lnTo>
                      <a:pt x="230" y="221"/>
                    </a:lnTo>
                    <a:lnTo>
                      <a:pt x="236" y="221"/>
                    </a:lnTo>
                    <a:lnTo>
                      <a:pt x="243" y="221"/>
                    </a:lnTo>
                    <a:lnTo>
                      <a:pt x="249" y="221"/>
                    </a:lnTo>
                    <a:lnTo>
                      <a:pt x="255" y="221"/>
                    </a:lnTo>
                    <a:lnTo>
                      <a:pt x="262" y="221"/>
                    </a:lnTo>
                    <a:lnTo>
                      <a:pt x="268" y="221"/>
                    </a:lnTo>
                    <a:lnTo>
                      <a:pt x="275" y="221"/>
                    </a:lnTo>
                    <a:lnTo>
                      <a:pt x="281" y="222"/>
                    </a:lnTo>
                    <a:lnTo>
                      <a:pt x="287" y="222"/>
                    </a:lnTo>
                    <a:lnTo>
                      <a:pt x="294" y="222"/>
                    </a:lnTo>
                    <a:lnTo>
                      <a:pt x="300" y="223"/>
                    </a:lnTo>
                    <a:lnTo>
                      <a:pt x="307" y="224"/>
                    </a:lnTo>
                    <a:lnTo>
                      <a:pt x="313" y="227"/>
                    </a:lnTo>
                    <a:lnTo>
                      <a:pt x="319" y="230"/>
                    </a:lnTo>
                    <a:lnTo>
                      <a:pt x="326" y="235"/>
                    </a:lnTo>
                    <a:lnTo>
                      <a:pt x="332" y="243"/>
                    </a:lnTo>
                    <a:lnTo>
                      <a:pt x="339" y="253"/>
                    </a:lnTo>
                    <a:lnTo>
                      <a:pt x="345" y="267"/>
                    </a:lnTo>
                    <a:lnTo>
                      <a:pt x="351" y="284"/>
                    </a:lnTo>
                    <a:lnTo>
                      <a:pt x="358" y="304"/>
                    </a:lnTo>
                    <a:lnTo>
                      <a:pt x="364" y="326"/>
                    </a:lnTo>
                    <a:lnTo>
                      <a:pt x="370" y="350"/>
                    </a:lnTo>
                    <a:lnTo>
                      <a:pt x="377" y="372"/>
                    </a:lnTo>
                    <a:lnTo>
                      <a:pt x="383" y="392"/>
                    </a:lnTo>
                    <a:lnTo>
                      <a:pt x="389" y="408"/>
                    </a:lnTo>
                    <a:lnTo>
                      <a:pt x="396" y="417"/>
                    </a:lnTo>
                    <a:lnTo>
                      <a:pt x="402" y="418"/>
                    </a:lnTo>
                    <a:lnTo>
                      <a:pt x="409" y="412"/>
                    </a:lnTo>
                    <a:lnTo>
                      <a:pt x="415" y="399"/>
                    </a:lnTo>
                    <a:lnTo>
                      <a:pt x="421" y="380"/>
                    </a:lnTo>
                    <a:lnTo>
                      <a:pt x="428" y="357"/>
                    </a:lnTo>
                    <a:lnTo>
                      <a:pt x="434" y="332"/>
                    </a:lnTo>
                    <a:lnTo>
                      <a:pt x="441" y="307"/>
                    </a:lnTo>
                    <a:lnTo>
                      <a:pt x="447" y="283"/>
                    </a:lnTo>
                    <a:lnTo>
                      <a:pt x="453" y="262"/>
                    </a:lnTo>
                    <a:lnTo>
                      <a:pt x="460" y="243"/>
                    </a:lnTo>
                    <a:lnTo>
                      <a:pt x="466" y="226"/>
                    </a:lnTo>
                    <a:lnTo>
                      <a:pt x="473" y="212"/>
                    </a:lnTo>
                    <a:lnTo>
                      <a:pt x="479" y="198"/>
                    </a:lnTo>
                    <a:lnTo>
                      <a:pt x="485" y="185"/>
                    </a:lnTo>
                    <a:lnTo>
                      <a:pt x="492" y="172"/>
                    </a:lnTo>
                    <a:lnTo>
                      <a:pt x="498" y="158"/>
                    </a:lnTo>
                    <a:lnTo>
                      <a:pt x="504" y="144"/>
                    </a:lnTo>
                    <a:lnTo>
                      <a:pt x="511" y="130"/>
                    </a:lnTo>
                    <a:lnTo>
                      <a:pt x="517" y="116"/>
                    </a:lnTo>
                    <a:lnTo>
                      <a:pt x="524" y="102"/>
                    </a:lnTo>
                    <a:lnTo>
                      <a:pt x="530" y="90"/>
                    </a:lnTo>
                    <a:lnTo>
                      <a:pt x="536" y="78"/>
                    </a:lnTo>
                    <a:lnTo>
                      <a:pt x="543" y="67"/>
                    </a:lnTo>
                    <a:lnTo>
                      <a:pt x="549" y="57"/>
                    </a:lnTo>
                    <a:lnTo>
                      <a:pt x="556" y="48"/>
                    </a:lnTo>
                    <a:lnTo>
                      <a:pt x="562" y="40"/>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8"/>
                    </a:lnTo>
                    <a:lnTo>
                      <a:pt x="715" y="66"/>
                    </a:lnTo>
                    <a:lnTo>
                      <a:pt x="722" y="76"/>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4"/>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40"/>
                    </a:lnTo>
                    <a:lnTo>
                      <a:pt x="1003" y="437"/>
                    </a:lnTo>
                    <a:lnTo>
                      <a:pt x="1009" y="433"/>
                    </a:lnTo>
                    <a:lnTo>
                      <a:pt x="1015" y="429"/>
                    </a:lnTo>
                    <a:lnTo>
                      <a:pt x="1022" y="424"/>
                    </a:lnTo>
                    <a:lnTo>
                      <a:pt x="1028" y="418"/>
                    </a:lnTo>
                    <a:lnTo>
                      <a:pt x="1035" y="412"/>
                    </a:lnTo>
                    <a:lnTo>
                      <a:pt x="1041" y="405"/>
                    </a:lnTo>
                    <a:lnTo>
                      <a:pt x="1047" y="397"/>
                    </a:lnTo>
                    <a:lnTo>
                      <a:pt x="1054" y="389"/>
                    </a:lnTo>
                    <a:lnTo>
                      <a:pt x="1060" y="379"/>
                    </a:lnTo>
                    <a:lnTo>
                      <a:pt x="1066" y="369"/>
                    </a:lnTo>
                    <a:lnTo>
                      <a:pt x="1073" y="357"/>
                    </a:lnTo>
                    <a:lnTo>
                      <a:pt x="1079" y="345"/>
                    </a:lnTo>
                    <a:lnTo>
                      <a:pt x="1085" y="331"/>
                    </a:lnTo>
                    <a:lnTo>
                      <a:pt x="1092" y="317"/>
                    </a:lnTo>
                    <a:lnTo>
                      <a:pt x="1098" y="303"/>
                    </a:lnTo>
                    <a:lnTo>
                      <a:pt x="1105" y="289"/>
                    </a:lnTo>
                    <a:lnTo>
                      <a:pt x="1111" y="275"/>
                    </a:lnTo>
                    <a:lnTo>
                      <a:pt x="1117" y="262"/>
                    </a:lnTo>
                    <a:lnTo>
                      <a:pt x="1124" y="249"/>
                    </a:lnTo>
                    <a:lnTo>
                      <a:pt x="1130" y="236"/>
                    </a:lnTo>
                    <a:lnTo>
                      <a:pt x="1137" y="221"/>
                    </a:lnTo>
                    <a:lnTo>
                      <a:pt x="1143" y="206"/>
                    </a:lnTo>
                    <a:lnTo>
                      <a:pt x="1149" y="188"/>
                    </a:lnTo>
                    <a:lnTo>
                      <a:pt x="1156" y="167"/>
                    </a:lnTo>
                    <a:lnTo>
                      <a:pt x="1162" y="144"/>
                    </a:lnTo>
                    <a:lnTo>
                      <a:pt x="1169" y="119"/>
                    </a:lnTo>
                    <a:lnTo>
                      <a:pt x="1175" y="94"/>
                    </a:lnTo>
                    <a:lnTo>
                      <a:pt x="1181" y="70"/>
                    </a:lnTo>
                    <a:lnTo>
                      <a:pt x="1188" y="50"/>
                    </a:lnTo>
                    <a:lnTo>
                      <a:pt x="1194" y="34"/>
                    </a:lnTo>
                    <a:lnTo>
                      <a:pt x="1200" y="26"/>
                    </a:lnTo>
                    <a:lnTo>
                      <a:pt x="1207" y="25"/>
                    </a:lnTo>
                    <a:lnTo>
                      <a:pt x="1213" y="31"/>
                    </a:lnTo>
                    <a:lnTo>
                      <a:pt x="1220" y="45"/>
                    </a:lnTo>
                    <a:lnTo>
                      <a:pt x="1226" y="64"/>
                    </a:lnTo>
                    <a:lnTo>
                      <a:pt x="1232" y="86"/>
                    </a:lnTo>
                    <a:lnTo>
                      <a:pt x="1239" y="109"/>
                    </a:lnTo>
                    <a:lnTo>
                      <a:pt x="1245" y="132"/>
                    </a:lnTo>
                    <a:lnTo>
                      <a:pt x="1251" y="153"/>
                    </a:lnTo>
                    <a:lnTo>
                      <a:pt x="1258" y="171"/>
                    </a:lnTo>
                    <a:lnTo>
                      <a:pt x="1264" y="186"/>
                    </a:lnTo>
                    <a:lnTo>
                      <a:pt x="1271" y="197"/>
                    </a:lnTo>
                    <a:lnTo>
                      <a:pt x="1277" y="205"/>
                    </a:lnTo>
                    <a:lnTo>
                      <a:pt x="1283" y="211"/>
                    </a:lnTo>
                    <a:lnTo>
                      <a:pt x="1290" y="215"/>
                    </a:lnTo>
                    <a:lnTo>
                      <a:pt x="1296" y="218"/>
                    </a:lnTo>
                    <a:lnTo>
                      <a:pt x="1303" y="219"/>
                    </a:lnTo>
                    <a:lnTo>
                      <a:pt x="1309" y="220"/>
                    </a:lnTo>
                    <a:lnTo>
                      <a:pt x="1315" y="221"/>
                    </a:lnTo>
                    <a:lnTo>
                      <a:pt x="1322" y="221"/>
                    </a:lnTo>
                    <a:lnTo>
                      <a:pt x="1328" y="221"/>
                    </a:lnTo>
                    <a:lnTo>
                      <a:pt x="1335" y="221"/>
                    </a:lnTo>
                    <a:lnTo>
                      <a:pt x="1341" y="221"/>
                    </a:lnTo>
                    <a:lnTo>
                      <a:pt x="1347" y="221"/>
                    </a:lnTo>
                    <a:lnTo>
                      <a:pt x="1354" y="221"/>
                    </a:lnTo>
                    <a:lnTo>
                      <a:pt x="1360" y="221"/>
                    </a:lnTo>
                    <a:lnTo>
                      <a:pt x="1366" y="221"/>
                    </a:lnTo>
                    <a:lnTo>
                      <a:pt x="1373" y="221"/>
                    </a:lnTo>
                    <a:lnTo>
                      <a:pt x="1379" y="221"/>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0" name="Freeform 144">
                <a:extLst>
                  <a:ext uri="{FF2B5EF4-FFF2-40B4-BE49-F238E27FC236}">
                    <a16:creationId xmlns:a16="http://schemas.microsoft.com/office/drawing/2014/main" id="{83B115BF-AECA-EA26-4E91-B1E148755764}"/>
                  </a:ext>
                </a:extLst>
              </p:cNvPr>
              <p:cNvSpPr>
                <a:spLocks/>
              </p:cNvSpPr>
              <p:nvPr/>
            </p:nvSpPr>
            <p:spPr bwMode="auto">
              <a:xfrm>
                <a:off x="2952" y="1830"/>
                <a:ext cx="1603" cy="436"/>
              </a:xfrm>
              <a:custGeom>
                <a:avLst/>
                <a:gdLst>
                  <a:gd name="T0" fmla="*/ 19 w 1603"/>
                  <a:gd name="T1" fmla="*/ 219 h 436"/>
                  <a:gd name="T2" fmla="*/ 45 w 1603"/>
                  <a:gd name="T3" fmla="*/ 219 h 436"/>
                  <a:gd name="T4" fmla="*/ 70 w 1603"/>
                  <a:gd name="T5" fmla="*/ 219 h 436"/>
                  <a:gd name="T6" fmla="*/ 96 w 1603"/>
                  <a:gd name="T7" fmla="*/ 219 h 436"/>
                  <a:gd name="T8" fmla="*/ 121 w 1603"/>
                  <a:gd name="T9" fmla="*/ 219 h 436"/>
                  <a:gd name="T10" fmla="*/ 147 w 1603"/>
                  <a:gd name="T11" fmla="*/ 219 h 436"/>
                  <a:gd name="T12" fmla="*/ 173 w 1603"/>
                  <a:gd name="T13" fmla="*/ 219 h 436"/>
                  <a:gd name="T14" fmla="*/ 198 w 1603"/>
                  <a:gd name="T15" fmla="*/ 219 h 436"/>
                  <a:gd name="T16" fmla="*/ 224 w 1603"/>
                  <a:gd name="T17" fmla="*/ 219 h 436"/>
                  <a:gd name="T18" fmla="*/ 249 w 1603"/>
                  <a:gd name="T19" fmla="*/ 219 h 436"/>
                  <a:gd name="T20" fmla="*/ 275 w 1603"/>
                  <a:gd name="T21" fmla="*/ 219 h 436"/>
                  <a:gd name="T22" fmla="*/ 300 w 1603"/>
                  <a:gd name="T23" fmla="*/ 219 h 436"/>
                  <a:gd name="T24" fmla="*/ 326 w 1603"/>
                  <a:gd name="T25" fmla="*/ 219 h 436"/>
                  <a:gd name="T26" fmla="*/ 351 w 1603"/>
                  <a:gd name="T27" fmla="*/ 220 h 436"/>
                  <a:gd name="T28" fmla="*/ 377 w 1603"/>
                  <a:gd name="T29" fmla="*/ 264 h 436"/>
                  <a:gd name="T30" fmla="*/ 402 w 1603"/>
                  <a:gd name="T31" fmla="*/ 416 h 436"/>
                  <a:gd name="T32" fmla="*/ 428 w 1603"/>
                  <a:gd name="T33" fmla="*/ 293 h 436"/>
                  <a:gd name="T34" fmla="*/ 453 w 1603"/>
                  <a:gd name="T35" fmla="*/ 274 h 436"/>
                  <a:gd name="T36" fmla="*/ 479 w 1603"/>
                  <a:gd name="T37" fmla="*/ 190 h 436"/>
                  <a:gd name="T38" fmla="*/ 504 w 1603"/>
                  <a:gd name="T39" fmla="*/ 172 h 436"/>
                  <a:gd name="T40" fmla="*/ 530 w 1603"/>
                  <a:gd name="T41" fmla="*/ 92 h 436"/>
                  <a:gd name="T42" fmla="*/ 556 w 1603"/>
                  <a:gd name="T43" fmla="*/ 91 h 436"/>
                  <a:gd name="T44" fmla="*/ 581 w 1603"/>
                  <a:gd name="T45" fmla="*/ 62 h 436"/>
                  <a:gd name="T46" fmla="*/ 607 w 1603"/>
                  <a:gd name="T47" fmla="*/ 14 h 436"/>
                  <a:gd name="T48" fmla="*/ 632 w 1603"/>
                  <a:gd name="T49" fmla="*/ 78 h 436"/>
                  <a:gd name="T50" fmla="*/ 658 w 1603"/>
                  <a:gd name="T51" fmla="*/ 9 h 436"/>
                  <a:gd name="T52" fmla="*/ 683 w 1603"/>
                  <a:gd name="T53" fmla="*/ 81 h 436"/>
                  <a:gd name="T54" fmla="*/ 709 w 1603"/>
                  <a:gd name="T55" fmla="*/ 85 h 436"/>
                  <a:gd name="T56" fmla="*/ 734 w 1603"/>
                  <a:gd name="T57" fmla="*/ 105 h 436"/>
                  <a:gd name="T58" fmla="*/ 760 w 1603"/>
                  <a:gd name="T59" fmla="*/ 167 h 436"/>
                  <a:gd name="T60" fmla="*/ 785 w 1603"/>
                  <a:gd name="T61" fmla="*/ 181 h 436"/>
                  <a:gd name="T62" fmla="*/ 811 w 1603"/>
                  <a:gd name="T63" fmla="*/ 242 h 436"/>
                  <a:gd name="T64" fmla="*/ 836 w 1603"/>
                  <a:gd name="T65" fmla="*/ 260 h 436"/>
                  <a:gd name="T66" fmla="*/ 862 w 1603"/>
                  <a:gd name="T67" fmla="*/ 333 h 436"/>
                  <a:gd name="T68" fmla="*/ 888 w 1603"/>
                  <a:gd name="T69" fmla="*/ 317 h 436"/>
                  <a:gd name="T70" fmla="*/ 913 w 1603"/>
                  <a:gd name="T71" fmla="*/ 391 h 436"/>
                  <a:gd name="T72" fmla="*/ 939 w 1603"/>
                  <a:gd name="T73" fmla="*/ 387 h 436"/>
                  <a:gd name="T74" fmla="*/ 964 w 1603"/>
                  <a:gd name="T75" fmla="*/ 378 h 436"/>
                  <a:gd name="T76" fmla="*/ 990 w 1603"/>
                  <a:gd name="T77" fmla="*/ 436 h 436"/>
                  <a:gd name="T78" fmla="*/ 1015 w 1603"/>
                  <a:gd name="T79" fmla="*/ 351 h 436"/>
                  <a:gd name="T80" fmla="*/ 1041 w 1603"/>
                  <a:gd name="T81" fmla="*/ 394 h 436"/>
                  <a:gd name="T82" fmla="*/ 1066 w 1603"/>
                  <a:gd name="T83" fmla="*/ 330 h 436"/>
                  <a:gd name="T84" fmla="*/ 1092 w 1603"/>
                  <a:gd name="T85" fmla="*/ 297 h 436"/>
                  <a:gd name="T86" fmla="*/ 1117 w 1603"/>
                  <a:gd name="T87" fmla="*/ 257 h 436"/>
                  <a:gd name="T88" fmla="*/ 1143 w 1603"/>
                  <a:gd name="T89" fmla="*/ 197 h 436"/>
                  <a:gd name="T90" fmla="*/ 1169 w 1603"/>
                  <a:gd name="T91" fmla="*/ 146 h 436"/>
                  <a:gd name="T92" fmla="*/ 1194 w 1603"/>
                  <a:gd name="T93" fmla="*/ 58 h 436"/>
                  <a:gd name="T94" fmla="*/ 1220 w 1603"/>
                  <a:gd name="T95" fmla="*/ 115 h 436"/>
                  <a:gd name="T96" fmla="*/ 1245 w 1603"/>
                  <a:gd name="T97" fmla="*/ 217 h 436"/>
                  <a:gd name="T98" fmla="*/ 1271 w 1603"/>
                  <a:gd name="T99" fmla="*/ 219 h 436"/>
                  <a:gd name="T100" fmla="*/ 1296 w 1603"/>
                  <a:gd name="T101" fmla="*/ 219 h 436"/>
                  <a:gd name="T102" fmla="*/ 1322 w 1603"/>
                  <a:gd name="T103" fmla="*/ 219 h 436"/>
                  <a:gd name="T104" fmla="*/ 1347 w 1603"/>
                  <a:gd name="T105" fmla="*/ 219 h 436"/>
                  <a:gd name="T106" fmla="*/ 1373 w 1603"/>
                  <a:gd name="T107" fmla="*/ 219 h 436"/>
                  <a:gd name="T108" fmla="*/ 1398 w 1603"/>
                  <a:gd name="T109" fmla="*/ 219 h 436"/>
                  <a:gd name="T110" fmla="*/ 1424 w 1603"/>
                  <a:gd name="T111" fmla="*/ 219 h 436"/>
                  <a:gd name="T112" fmla="*/ 1450 w 1603"/>
                  <a:gd name="T113" fmla="*/ 219 h 436"/>
                  <a:gd name="T114" fmla="*/ 1475 w 1603"/>
                  <a:gd name="T115" fmla="*/ 219 h 436"/>
                  <a:gd name="T116" fmla="*/ 1501 w 1603"/>
                  <a:gd name="T117" fmla="*/ 219 h 436"/>
                  <a:gd name="T118" fmla="*/ 1526 w 1603"/>
                  <a:gd name="T119" fmla="*/ 219 h 436"/>
                  <a:gd name="T120" fmla="*/ 1552 w 1603"/>
                  <a:gd name="T121" fmla="*/ 219 h 436"/>
                  <a:gd name="T122" fmla="*/ 1577 w 1603"/>
                  <a:gd name="T123" fmla="*/ 219 h 436"/>
                  <a:gd name="T124" fmla="*/ 1603 w 1603"/>
                  <a:gd name="T125" fmla="*/ 21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36">
                    <a:moveTo>
                      <a:pt x="0" y="219"/>
                    </a:moveTo>
                    <a:lnTo>
                      <a:pt x="6" y="219"/>
                    </a:lnTo>
                    <a:lnTo>
                      <a:pt x="13" y="219"/>
                    </a:lnTo>
                    <a:lnTo>
                      <a:pt x="19" y="219"/>
                    </a:lnTo>
                    <a:lnTo>
                      <a:pt x="26" y="219"/>
                    </a:lnTo>
                    <a:lnTo>
                      <a:pt x="32" y="219"/>
                    </a:lnTo>
                    <a:lnTo>
                      <a:pt x="38" y="219"/>
                    </a:lnTo>
                    <a:lnTo>
                      <a:pt x="45" y="219"/>
                    </a:lnTo>
                    <a:lnTo>
                      <a:pt x="51" y="219"/>
                    </a:lnTo>
                    <a:lnTo>
                      <a:pt x="58" y="219"/>
                    </a:lnTo>
                    <a:lnTo>
                      <a:pt x="64" y="219"/>
                    </a:lnTo>
                    <a:lnTo>
                      <a:pt x="70" y="219"/>
                    </a:lnTo>
                    <a:lnTo>
                      <a:pt x="77" y="219"/>
                    </a:lnTo>
                    <a:lnTo>
                      <a:pt x="83" y="219"/>
                    </a:lnTo>
                    <a:lnTo>
                      <a:pt x="89" y="219"/>
                    </a:lnTo>
                    <a:lnTo>
                      <a:pt x="96" y="219"/>
                    </a:lnTo>
                    <a:lnTo>
                      <a:pt x="102" y="219"/>
                    </a:lnTo>
                    <a:lnTo>
                      <a:pt x="109" y="219"/>
                    </a:lnTo>
                    <a:lnTo>
                      <a:pt x="115" y="219"/>
                    </a:lnTo>
                    <a:lnTo>
                      <a:pt x="121" y="219"/>
                    </a:lnTo>
                    <a:lnTo>
                      <a:pt x="128" y="219"/>
                    </a:lnTo>
                    <a:lnTo>
                      <a:pt x="134" y="219"/>
                    </a:lnTo>
                    <a:lnTo>
                      <a:pt x="141" y="219"/>
                    </a:lnTo>
                    <a:lnTo>
                      <a:pt x="147" y="219"/>
                    </a:lnTo>
                    <a:lnTo>
                      <a:pt x="153" y="219"/>
                    </a:lnTo>
                    <a:lnTo>
                      <a:pt x="160" y="219"/>
                    </a:lnTo>
                    <a:lnTo>
                      <a:pt x="166" y="219"/>
                    </a:lnTo>
                    <a:lnTo>
                      <a:pt x="173" y="219"/>
                    </a:lnTo>
                    <a:lnTo>
                      <a:pt x="179" y="219"/>
                    </a:lnTo>
                    <a:lnTo>
                      <a:pt x="185" y="219"/>
                    </a:lnTo>
                    <a:lnTo>
                      <a:pt x="192" y="219"/>
                    </a:lnTo>
                    <a:lnTo>
                      <a:pt x="198" y="219"/>
                    </a:lnTo>
                    <a:lnTo>
                      <a:pt x="204" y="219"/>
                    </a:lnTo>
                    <a:lnTo>
                      <a:pt x="211" y="219"/>
                    </a:lnTo>
                    <a:lnTo>
                      <a:pt x="217" y="219"/>
                    </a:lnTo>
                    <a:lnTo>
                      <a:pt x="224" y="219"/>
                    </a:lnTo>
                    <a:lnTo>
                      <a:pt x="230" y="219"/>
                    </a:lnTo>
                    <a:lnTo>
                      <a:pt x="236" y="219"/>
                    </a:lnTo>
                    <a:lnTo>
                      <a:pt x="243" y="219"/>
                    </a:lnTo>
                    <a:lnTo>
                      <a:pt x="249" y="219"/>
                    </a:lnTo>
                    <a:lnTo>
                      <a:pt x="255" y="219"/>
                    </a:lnTo>
                    <a:lnTo>
                      <a:pt x="262" y="219"/>
                    </a:lnTo>
                    <a:lnTo>
                      <a:pt x="268" y="219"/>
                    </a:lnTo>
                    <a:lnTo>
                      <a:pt x="275" y="219"/>
                    </a:lnTo>
                    <a:lnTo>
                      <a:pt x="281" y="219"/>
                    </a:lnTo>
                    <a:lnTo>
                      <a:pt x="287" y="219"/>
                    </a:lnTo>
                    <a:lnTo>
                      <a:pt x="294" y="219"/>
                    </a:lnTo>
                    <a:lnTo>
                      <a:pt x="300" y="219"/>
                    </a:lnTo>
                    <a:lnTo>
                      <a:pt x="307" y="219"/>
                    </a:lnTo>
                    <a:lnTo>
                      <a:pt x="313" y="219"/>
                    </a:lnTo>
                    <a:lnTo>
                      <a:pt x="319" y="219"/>
                    </a:lnTo>
                    <a:lnTo>
                      <a:pt x="326" y="219"/>
                    </a:lnTo>
                    <a:lnTo>
                      <a:pt x="332" y="219"/>
                    </a:lnTo>
                    <a:lnTo>
                      <a:pt x="339" y="219"/>
                    </a:lnTo>
                    <a:lnTo>
                      <a:pt x="345" y="219"/>
                    </a:lnTo>
                    <a:lnTo>
                      <a:pt x="351" y="220"/>
                    </a:lnTo>
                    <a:lnTo>
                      <a:pt x="358" y="221"/>
                    </a:lnTo>
                    <a:lnTo>
                      <a:pt x="364" y="226"/>
                    </a:lnTo>
                    <a:lnTo>
                      <a:pt x="370" y="238"/>
                    </a:lnTo>
                    <a:lnTo>
                      <a:pt x="377" y="264"/>
                    </a:lnTo>
                    <a:lnTo>
                      <a:pt x="383" y="307"/>
                    </a:lnTo>
                    <a:lnTo>
                      <a:pt x="389" y="359"/>
                    </a:lnTo>
                    <a:lnTo>
                      <a:pt x="396" y="403"/>
                    </a:lnTo>
                    <a:lnTo>
                      <a:pt x="402" y="416"/>
                    </a:lnTo>
                    <a:lnTo>
                      <a:pt x="409" y="394"/>
                    </a:lnTo>
                    <a:lnTo>
                      <a:pt x="415" y="351"/>
                    </a:lnTo>
                    <a:lnTo>
                      <a:pt x="421" y="312"/>
                    </a:lnTo>
                    <a:lnTo>
                      <a:pt x="428" y="293"/>
                    </a:lnTo>
                    <a:lnTo>
                      <a:pt x="434" y="291"/>
                    </a:lnTo>
                    <a:lnTo>
                      <a:pt x="441" y="295"/>
                    </a:lnTo>
                    <a:lnTo>
                      <a:pt x="447" y="290"/>
                    </a:lnTo>
                    <a:lnTo>
                      <a:pt x="453" y="274"/>
                    </a:lnTo>
                    <a:lnTo>
                      <a:pt x="460" y="250"/>
                    </a:lnTo>
                    <a:lnTo>
                      <a:pt x="466" y="225"/>
                    </a:lnTo>
                    <a:lnTo>
                      <a:pt x="473" y="205"/>
                    </a:lnTo>
                    <a:lnTo>
                      <a:pt x="479" y="190"/>
                    </a:lnTo>
                    <a:lnTo>
                      <a:pt x="485" y="183"/>
                    </a:lnTo>
                    <a:lnTo>
                      <a:pt x="492" y="182"/>
                    </a:lnTo>
                    <a:lnTo>
                      <a:pt x="498" y="181"/>
                    </a:lnTo>
                    <a:lnTo>
                      <a:pt x="504" y="172"/>
                    </a:lnTo>
                    <a:lnTo>
                      <a:pt x="511" y="151"/>
                    </a:lnTo>
                    <a:lnTo>
                      <a:pt x="517" y="122"/>
                    </a:lnTo>
                    <a:lnTo>
                      <a:pt x="524" y="98"/>
                    </a:lnTo>
                    <a:lnTo>
                      <a:pt x="530" y="92"/>
                    </a:lnTo>
                    <a:lnTo>
                      <a:pt x="536" y="104"/>
                    </a:lnTo>
                    <a:lnTo>
                      <a:pt x="543" y="118"/>
                    </a:lnTo>
                    <a:lnTo>
                      <a:pt x="549" y="116"/>
                    </a:lnTo>
                    <a:lnTo>
                      <a:pt x="556" y="91"/>
                    </a:lnTo>
                    <a:lnTo>
                      <a:pt x="562" y="55"/>
                    </a:lnTo>
                    <a:lnTo>
                      <a:pt x="568" y="31"/>
                    </a:lnTo>
                    <a:lnTo>
                      <a:pt x="575" y="36"/>
                    </a:lnTo>
                    <a:lnTo>
                      <a:pt x="581" y="62"/>
                    </a:lnTo>
                    <a:lnTo>
                      <a:pt x="588" y="85"/>
                    </a:lnTo>
                    <a:lnTo>
                      <a:pt x="594" y="82"/>
                    </a:lnTo>
                    <a:lnTo>
                      <a:pt x="600" y="51"/>
                    </a:lnTo>
                    <a:lnTo>
                      <a:pt x="607" y="14"/>
                    </a:lnTo>
                    <a:lnTo>
                      <a:pt x="613" y="0"/>
                    </a:lnTo>
                    <a:lnTo>
                      <a:pt x="619" y="19"/>
                    </a:lnTo>
                    <a:lnTo>
                      <a:pt x="626" y="55"/>
                    </a:lnTo>
                    <a:lnTo>
                      <a:pt x="632" y="78"/>
                    </a:lnTo>
                    <a:lnTo>
                      <a:pt x="639" y="70"/>
                    </a:lnTo>
                    <a:lnTo>
                      <a:pt x="645" y="37"/>
                    </a:lnTo>
                    <a:lnTo>
                      <a:pt x="651" y="9"/>
                    </a:lnTo>
                    <a:lnTo>
                      <a:pt x="658" y="9"/>
                    </a:lnTo>
                    <a:lnTo>
                      <a:pt x="664" y="39"/>
                    </a:lnTo>
                    <a:lnTo>
                      <a:pt x="670" y="76"/>
                    </a:lnTo>
                    <a:lnTo>
                      <a:pt x="677" y="93"/>
                    </a:lnTo>
                    <a:lnTo>
                      <a:pt x="683" y="81"/>
                    </a:lnTo>
                    <a:lnTo>
                      <a:pt x="690" y="55"/>
                    </a:lnTo>
                    <a:lnTo>
                      <a:pt x="696" y="41"/>
                    </a:lnTo>
                    <a:lnTo>
                      <a:pt x="702" y="52"/>
                    </a:lnTo>
                    <a:lnTo>
                      <a:pt x="709" y="85"/>
                    </a:lnTo>
                    <a:lnTo>
                      <a:pt x="715" y="115"/>
                    </a:lnTo>
                    <a:lnTo>
                      <a:pt x="722" y="127"/>
                    </a:lnTo>
                    <a:lnTo>
                      <a:pt x="728" y="119"/>
                    </a:lnTo>
                    <a:lnTo>
                      <a:pt x="734" y="105"/>
                    </a:lnTo>
                    <a:lnTo>
                      <a:pt x="741" y="102"/>
                    </a:lnTo>
                    <a:lnTo>
                      <a:pt x="747" y="118"/>
                    </a:lnTo>
                    <a:lnTo>
                      <a:pt x="754" y="144"/>
                    </a:lnTo>
                    <a:lnTo>
                      <a:pt x="760" y="167"/>
                    </a:lnTo>
                    <a:lnTo>
                      <a:pt x="766" y="178"/>
                    </a:lnTo>
                    <a:lnTo>
                      <a:pt x="773" y="179"/>
                    </a:lnTo>
                    <a:lnTo>
                      <a:pt x="779" y="178"/>
                    </a:lnTo>
                    <a:lnTo>
                      <a:pt x="785" y="181"/>
                    </a:lnTo>
                    <a:lnTo>
                      <a:pt x="792" y="192"/>
                    </a:lnTo>
                    <a:lnTo>
                      <a:pt x="798" y="208"/>
                    </a:lnTo>
                    <a:lnTo>
                      <a:pt x="805" y="225"/>
                    </a:lnTo>
                    <a:lnTo>
                      <a:pt x="811" y="242"/>
                    </a:lnTo>
                    <a:lnTo>
                      <a:pt x="817" y="255"/>
                    </a:lnTo>
                    <a:lnTo>
                      <a:pt x="824" y="261"/>
                    </a:lnTo>
                    <a:lnTo>
                      <a:pt x="830" y="261"/>
                    </a:lnTo>
                    <a:lnTo>
                      <a:pt x="836" y="260"/>
                    </a:lnTo>
                    <a:lnTo>
                      <a:pt x="843" y="267"/>
                    </a:lnTo>
                    <a:lnTo>
                      <a:pt x="849" y="286"/>
                    </a:lnTo>
                    <a:lnTo>
                      <a:pt x="856" y="312"/>
                    </a:lnTo>
                    <a:lnTo>
                      <a:pt x="862" y="333"/>
                    </a:lnTo>
                    <a:lnTo>
                      <a:pt x="868" y="337"/>
                    </a:lnTo>
                    <a:lnTo>
                      <a:pt x="875" y="325"/>
                    </a:lnTo>
                    <a:lnTo>
                      <a:pt x="881" y="313"/>
                    </a:lnTo>
                    <a:lnTo>
                      <a:pt x="888" y="317"/>
                    </a:lnTo>
                    <a:lnTo>
                      <a:pt x="894" y="343"/>
                    </a:lnTo>
                    <a:lnTo>
                      <a:pt x="900" y="377"/>
                    </a:lnTo>
                    <a:lnTo>
                      <a:pt x="907" y="398"/>
                    </a:lnTo>
                    <a:lnTo>
                      <a:pt x="913" y="391"/>
                    </a:lnTo>
                    <a:lnTo>
                      <a:pt x="920" y="366"/>
                    </a:lnTo>
                    <a:lnTo>
                      <a:pt x="926" y="347"/>
                    </a:lnTo>
                    <a:lnTo>
                      <a:pt x="932" y="354"/>
                    </a:lnTo>
                    <a:lnTo>
                      <a:pt x="939" y="387"/>
                    </a:lnTo>
                    <a:lnTo>
                      <a:pt x="945" y="423"/>
                    </a:lnTo>
                    <a:lnTo>
                      <a:pt x="951" y="434"/>
                    </a:lnTo>
                    <a:lnTo>
                      <a:pt x="958" y="413"/>
                    </a:lnTo>
                    <a:lnTo>
                      <a:pt x="964" y="378"/>
                    </a:lnTo>
                    <a:lnTo>
                      <a:pt x="971" y="360"/>
                    </a:lnTo>
                    <a:lnTo>
                      <a:pt x="977" y="373"/>
                    </a:lnTo>
                    <a:lnTo>
                      <a:pt x="983" y="408"/>
                    </a:lnTo>
                    <a:lnTo>
                      <a:pt x="990" y="436"/>
                    </a:lnTo>
                    <a:lnTo>
                      <a:pt x="996" y="433"/>
                    </a:lnTo>
                    <a:lnTo>
                      <a:pt x="1003" y="401"/>
                    </a:lnTo>
                    <a:lnTo>
                      <a:pt x="1009" y="365"/>
                    </a:lnTo>
                    <a:lnTo>
                      <a:pt x="1015" y="351"/>
                    </a:lnTo>
                    <a:lnTo>
                      <a:pt x="1022" y="367"/>
                    </a:lnTo>
                    <a:lnTo>
                      <a:pt x="1028" y="396"/>
                    </a:lnTo>
                    <a:lnTo>
                      <a:pt x="1035" y="410"/>
                    </a:lnTo>
                    <a:lnTo>
                      <a:pt x="1041" y="394"/>
                    </a:lnTo>
                    <a:lnTo>
                      <a:pt x="1047" y="360"/>
                    </a:lnTo>
                    <a:lnTo>
                      <a:pt x="1054" y="328"/>
                    </a:lnTo>
                    <a:lnTo>
                      <a:pt x="1060" y="319"/>
                    </a:lnTo>
                    <a:lnTo>
                      <a:pt x="1066" y="330"/>
                    </a:lnTo>
                    <a:lnTo>
                      <a:pt x="1073" y="344"/>
                    </a:lnTo>
                    <a:lnTo>
                      <a:pt x="1079" y="345"/>
                    </a:lnTo>
                    <a:lnTo>
                      <a:pt x="1085" y="326"/>
                    </a:lnTo>
                    <a:lnTo>
                      <a:pt x="1092" y="297"/>
                    </a:lnTo>
                    <a:lnTo>
                      <a:pt x="1098" y="272"/>
                    </a:lnTo>
                    <a:lnTo>
                      <a:pt x="1105" y="259"/>
                    </a:lnTo>
                    <a:lnTo>
                      <a:pt x="1111" y="257"/>
                    </a:lnTo>
                    <a:lnTo>
                      <a:pt x="1117" y="257"/>
                    </a:lnTo>
                    <a:lnTo>
                      <a:pt x="1124" y="252"/>
                    </a:lnTo>
                    <a:lnTo>
                      <a:pt x="1130" y="240"/>
                    </a:lnTo>
                    <a:lnTo>
                      <a:pt x="1137" y="221"/>
                    </a:lnTo>
                    <a:lnTo>
                      <a:pt x="1143" y="197"/>
                    </a:lnTo>
                    <a:lnTo>
                      <a:pt x="1149" y="172"/>
                    </a:lnTo>
                    <a:lnTo>
                      <a:pt x="1156" y="153"/>
                    </a:lnTo>
                    <a:lnTo>
                      <a:pt x="1162" y="145"/>
                    </a:lnTo>
                    <a:lnTo>
                      <a:pt x="1169" y="146"/>
                    </a:lnTo>
                    <a:lnTo>
                      <a:pt x="1175" y="148"/>
                    </a:lnTo>
                    <a:lnTo>
                      <a:pt x="1181" y="135"/>
                    </a:lnTo>
                    <a:lnTo>
                      <a:pt x="1188" y="102"/>
                    </a:lnTo>
                    <a:lnTo>
                      <a:pt x="1194" y="58"/>
                    </a:lnTo>
                    <a:lnTo>
                      <a:pt x="1200" y="26"/>
                    </a:lnTo>
                    <a:lnTo>
                      <a:pt x="1207" y="28"/>
                    </a:lnTo>
                    <a:lnTo>
                      <a:pt x="1213" y="63"/>
                    </a:lnTo>
                    <a:lnTo>
                      <a:pt x="1220" y="115"/>
                    </a:lnTo>
                    <a:lnTo>
                      <a:pt x="1226" y="163"/>
                    </a:lnTo>
                    <a:lnTo>
                      <a:pt x="1232" y="194"/>
                    </a:lnTo>
                    <a:lnTo>
                      <a:pt x="1239" y="210"/>
                    </a:lnTo>
                    <a:lnTo>
                      <a:pt x="1245" y="217"/>
                    </a:lnTo>
                    <a:lnTo>
                      <a:pt x="1251" y="219"/>
                    </a:lnTo>
                    <a:lnTo>
                      <a:pt x="1258" y="219"/>
                    </a:lnTo>
                    <a:lnTo>
                      <a:pt x="1264" y="219"/>
                    </a:lnTo>
                    <a:lnTo>
                      <a:pt x="1271" y="219"/>
                    </a:lnTo>
                    <a:lnTo>
                      <a:pt x="1277" y="219"/>
                    </a:lnTo>
                    <a:lnTo>
                      <a:pt x="1283" y="219"/>
                    </a:lnTo>
                    <a:lnTo>
                      <a:pt x="1290" y="219"/>
                    </a:lnTo>
                    <a:lnTo>
                      <a:pt x="1296" y="219"/>
                    </a:lnTo>
                    <a:lnTo>
                      <a:pt x="1303" y="219"/>
                    </a:lnTo>
                    <a:lnTo>
                      <a:pt x="1309" y="219"/>
                    </a:lnTo>
                    <a:lnTo>
                      <a:pt x="1315" y="219"/>
                    </a:lnTo>
                    <a:lnTo>
                      <a:pt x="1322" y="219"/>
                    </a:lnTo>
                    <a:lnTo>
                      <a:pt x="1328" y="219"/>
                    </a:lnTo>
                    <a:lnTo>
                      <a:pt x="1335" y="219"/>
                    </a:lnTo>
                    <a:lnTo>
                      <a:pt x="1341" y="219"/>
                    </a:lnTo>
                    <a:lnTo>
                      <a:pt x="1347" y="219"/>
                    </a:lnTo>
                    <a:lnTo>
                      <a:pt x="1354" y="219"/>
                    </a:lnTo>
                    <a:lnTo>
                      <a:pt x="1360" y="219"/>
                    </a:lnTo>
                    <a:lnTo>
                      <a:pt x="1366" y="219"/>
                    </a:lnTo>
                    <a:lnTo>
                      <a:pt x="1373" y="219"/>
                    </a:lnTo>
                    <a:lnTo>
                      <a:pt x="1379" y="219"/>
                    </a:lnTo>
                    <a:lnTo>
                      <a:pt x="1386" y="219"/>
                    </a:lnTo>
                    <a:lnTo>
                      <a:pt x="1392" y="219"/>
                    </a:lnTo>
                    <a:lnTo>
                      <a:pt x="1398" y="219"/>
                    </a:lnTo>
                    <a:lnTo>
                      <a:pt x="1405" y="219"/>
                    </a:lnTo>
                    <a:lnTo>
                      <a:pt x="1411" y="219"/>
                    </a:lnTo>
                    <a:lnTo>
                      <a:pt x="1418" y="219"/>
                    </a:lnTo>
                    <a:lnTo>
                      <a:pt x="1424" y="219"/>
                    </a:lnTo>
                    <a:lnTo>
                      <a:pt x="1430" y="219"/>
                    </a:lnTo>
                    <a:lnTo>
                      <a:pt x="1437" y="219"/>
                    </a:lnTo>
                    <a:lnTo>
                      <a:pt x="1443" y="219"/>
                    </a:lnTo>
                    <a:lnTo>
                      <a:pt x="1450" y="219"/>
                    </a:lnTo>
                    <a:lnTo>
                      <a:pt x="1456" y="219"/>
                    </a:lnTo>
                    <a:lnTo>
                      <a:pt x="1462" y="219"/>
                    </a:lnTo>
                    <a:lnTo>
                      <a:pt x="1469" y="219"/>
                    </a:lnTo>
                    <a:lnTo>
                      <a:pt x="1475" y="219"/>
                    </a:lnTo>
                    <a:lnTo>
                      <a:pt x="1481" y="219"/>
                    </a:lnTo>
                    <a:lnTo>
                      <a:pt x="1488" y="219"/>
                    </a:lnTo>
                    <a:lnTo>
                      <a:pt x="1494" y="219"/>
                    </a:lnTo>
                    <a:lnTo>
                      <a:pt x="1501" y="219"/>
                    </a:lnTo>
                    <a:lnTo>
                      <a:pt x="1507" y="219"/>
                    </a:lnTo>
                    <a:lnTo>
                      <a:pt x="1513" y="219"/>
                    </a:lnTo>
                    <a:lnTo>
                      <a:pt x="1520" y="219"/>
                    </a:lnTo>
                    <a:lnTo>
                      <a:pt x="1526" y="219"/>
                    </a:lnTo>
                    <a:lnTo>
                      <a:pt x="1532" y="219"/>
                    </a:lnTo>
                    <a:lnTo>
                      <a:pt x="1539" y="219"/>
                    </a:lnTo>
                    <a:lnTo>
                      <a:pt x="1545" y="219"/>
                    </a:lnTo>
                    <a:lnTo>
                      <a:pt x="1552" y="219"/>
                    </a:lnTo>
                    <a:lnTo>
                      <a:pt x="1558" y="219"/>
                    </a:lnTo>
                    <a:lnTo>
                      <a:pt x="1564" y="219"/>
                    </a:lnTo>
                    <a:lnTo>
                      <a:pt x="1571" y="219"/>
                    </a:lnTo>
                    <a:lnTo>
                      <a:pt x="1577" y="219"/>
                    </a:lnTo>
                    <a:lnTo>
                      <a:pt x="1584" y="219"/>
                    </a:lnTo>
                    <a:lnTo>
                      <a:pt x="1590" y="219"/>
                    </a:lnTo>
                    <a:lnTo>
                      <a:pt x="1596" y="219"/>
                    </a:lnTo>
                    <a:lnTo>
                      <a:pt x="1603" y="219"/>
                    </a:lnTo>
                  </a:path>
                </a:pathLst>
              </a:custGeom>
              <a:noFill/>
              <a:ln w="4763"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1" name="Freeform 145">
                <a:extLst>
                  <a:ext uri="{FF2B5EF4-FFF2-40B4-BE49-F238E27FC236}">
                    <a16:creationId xmlns:a16="http://schemas.microsoft.com/office/drawing/2014/main" id="{3BD10029-AD39-FB88-BBD7-2806590D266F}"/>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1 h 443"/>
                  <a:gd name="T16" fmla="*/ 224 w 1603"/>
                  <a:gd name="T17" fmla="*/ 221 h 443"/>
                  <a:gd name="T18" fmla="*/ 249 w 1603"/>
                  <a:gd name="T19" fmla="*/ 221 h 443"/>
                  <a:gd name="T20" fmla="*/ 275 w 1603"/>
                  <a:gd name="T21" fmla="*/ 221 h 443"/>
                  <a:gd name="T22" fmla="*/ 300 w 1603"/>
                  <a:gd name="T23" fmla="*/ 223 h 443"/>
                  <a:gd name="T24" fmla="*/ 326 w 1603"/>
                  <a:gd name="T25" fmla="*/ 235 h 443"/>
                  <a:gd name="T26" fmla="*/ 351 w 1603"/>
                  <a:gd name="T27" fmla="*/ 284 h 443"/>
                  <a:gd name="T28" fmla="*/ 377 w 1603"/>
                  <a:gd name="T29" fmla="*/ 372 h 443"/>
                  <a:gd name="T30" fmla="*/ 402 w 1603"/>
                  <a:gd name="T31" fmla="*/ 418 h 443"/>
                  <a:gd name="T32" fmla="*/ 428 w 1603"/>
                  <a:gd name="T33" fmla="*/ 357 h 443"/>
                  <a:gd name="T34" fmla="*/ 453 w 1603"/>
                  <a:gd name="T35" fmla="*/ 262 h 443"/>
                  <a:gd name="T36" fmla="*/ 479 w 1603"/>
                  <a:gd name="T37" fmla="*/ 198 h 443"/>
                  <a:gd name="T38" fmla="*/ 504 w 1603"/>
                  <a:gd name="T39" fmla="*/ 144 h 443"/>
                  <a:gd name="T40" fmla="*/ 530 w 1603"/>
                  <a:gd name="T41" fmla="*/ 90 h 443"/>
                  <a:gd name="T42" fmla="*/ 556 w 1603"/>
                  <a:gd name="T43" fmla="*/ 48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8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9 h 443"/>
                  <a:gd name="T84" fmla="*/ 1092 w 1603"/>
                  <a:gd name="T85" fmla="*/ 317 h 443"/>
                  <a:gd name="T86" fmla="*/ 1117 w 1603"/>
                  <a:gd name="T87" fmla="*/ 262 h 443"/>
                  <a:gd name="T88" fmla="*/ 1143 w 1603"/>
                  <a:gd name="T89" fmla="*/ 206 h 443"/>
                  <a:gd name="T90" fmla="*/ 1169 w 1603"/>
                  <a:gd name="T91" fmla="*/ 119 h 443"/>
                  <a:gd name="T92" fmla="*/ 1194 w 1603"/>
                  <a:gd name="T93" fmla="*/ 34 h 443"/>
                  <a:gd name="T94" fmla="*/ 1220 w 1603"/>
                  <a:gd name="T95" fmla="*/ 45 h 443"/>
                  <a:gd name="T96" fmla="*/ 1245 w 1603"/>
                  <a:gd name="T97" fmla="*/ 132 h 443"/>
                  <a:gd name="T98" fmla="*/ 1271 w 1603"/>
                  <a:gd name="T99" fmla="*/ 197 h 443"/>
                  <a:gd name="T100" fmla="*/ 1296 w 1603"/>
                  <a:gd name="T101" fmla="*/ 218 h 443"/>
                  <a:gd name="T102" fmla="*/ 1322 w 1603"/>
                  <a:gd name="T103" fmla="*/ 221 h 443"/>
                  <a:gd name="T104" fmla="*/ 1347 w 1603"/>
                  <a:gd name="T105" fmla="*/ 221 h 443"/>
                  <a:gd name="T106" fmla="*/ 1373 w 1603"/>
                  <a:gd name="T107" fmla="*/ 221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1"/>
                    </a:lnTo>
                    <a:lnTo>
                      <a:pt x="204" y="221"/>
                    </a:lnTo>
                    <a:lnTo>
                      <a:pt x="211" y="221"/>
                    </a:lnTo>
                    <a:lnTo>
                      <a:pt x="217" y="221"/>
                    </a:lnTo>
                    <a:lnTo>
                      <a:pt x="224" y="221"/>
                    </a:lnTo>
                    <a:lnTo>
                      <a:pt x="230" y="221"/>
                    </a:lnTo>
                    <a:lnTo>
                      <a:pt x="236" y="221"/>
                    </a:lnTo>
                    <a:lnTo>
                      <a:pt x="243" y="221"/>
                    </a:lnTo>
                    <a:lnTo>
                      <a:pt x="249" y="221"/>
                    </a:lnTo>
                    <a:lnTo>
                      <a:pt x="255" y="221"/>
                    </a:lnTo>
                    <a:lnTo>
                      <a:pt x="262" y="221"/>
                    </a:lnTo>
                    <a:lnTo>
                      <a:pt x="268" y="221"/>
                    </a:lnTo>
                    <a:lnTo>
                      <a:pt x="275" y="221"/>
                    </a:lnTo>
                    <a:lnTo>
                      <a:pt x="281" y="222"/>
                    </a:lnTo>
                    <a:lnTo>
                      <a:pt x="287" y="222"/>
                    </a:lnTo>
                    <a:lnTo>
                      <a:pt x="294" y="222"/>
                    </a:lnTo>
                    <a:lnTo>
                      <a:pt x="300" y="223"/>
                    </a:lnTo>
                    <a:lnTo>
                      <a:pt x="307" y="224"/>
                    </a:lnTo>
                    <a:lnTo>
                      <a:pt x="313" y="227"/>
                    </a:lnTo>
                    <a:lnTo>
                      <a:pt x="319" y="230"/>
                    </a:lnTo>
                    <a:lnTo>
                      <a:pt x="326" y="235"/>
                    </a:lnTo>
                    <a:lnTo>
                      <a:pt x="332" y="243"/>
                    </a:lnTo>
                    <a:lnTo>
                      <a:pt x="339" y="253"/>
                    </a:lnTo>
                    <a:lnTo>
                      <a:pt x="345" y="267"/>
                    </a:lnTo>
                    <a:lnTo>
                      <a:pt x="351" y="284"/>
                    </a:lnTo>
                    <a:lnTo>
                      <a:pt x="358" y="304"/>
                    </a:lnTo>
                    <a:lnTo>
                      <a:pt x="364" y="326"/>
                    </a:lnTo>
                    <a:lnTo>
                      <a:pt x="370" y="350"/>
                    </a:lnTo>
                    <a:lnTo>
                      <a:pt x="377" y="372"/>
                    </a:lnTo>
                    <a:lnTo>
                      <a:pt x="383" y="392"/>
                    </a:lnTo>
                    <a:lnTo>
                      <a:pt x="389" y="408"/>
                    </a:lnTo>
                    <a:lnTo>
                      <a:pt x="396" y="417"/>
                    </a:lnTo>
                    <a:lnTo>
                      <a:pt x="402" y="418"/>
                    </a:lnTo>
                    <a:lnTo>
                      <a:pt x="409" y="412"/>
                    </a:lnTo>
                    <a:lnTo>
                      <a:pt x="415" y="399"/>
                    </a:lnTo>
                    <a:lnTo>
                      <a:pt x="421" y="380"/>
                    </a:lnTo>
                    <a:lnTo>
                      <a:pt x="428" y="357"/>
                    </a:lnTo>
                    <a:lnTo>
                      <a:pt x="434" y="332"/>
                    </a:lnTo>
                    <a:lnTo>
                      <a:pt x="441" y="307"/>
                    </a:lnTo>
                    <a:lnTo>
                      <a:pt x="447" y="283"/>
                    </a:lnTo>
                    <a:lnTo>
                      <a:pt x="453" y="262"/>
                    </a:lnTo>
                    <a:lnTo>
                      <a:pt x="460" y="243"/>
                    </a:lnTo>
                    <a:lnTo>
                      <a:pt x="466" y="226"/>
                    </a:lnTo>
                    <a:lnTo>
                      <a:pt x="473" y="212"/>
                    </a:lnTo>
                    <a:lnTo>
                      <a:pt x="479" y="198"/>
                    </a:lnTo>
                    <a:lnTo>
                      <a:pt x="485" y="185"/>
                    </a:lnTo>
                    <a:lnTo>
                      <a:pt x="492" y="172"/>
                    </a:lnTo>
                    <a:lnTo>
                      <a:pt x="498" y="158"/>
                    </a:lnTo>
                    <a:lnTo>
                      <a:pt x="504" y="144"/>
                    </a:lnTo>
                    <a:lnTo>
                      <a:pt x="511" y="130"/>
                    </a:lnTo>
                    <a:lnTo>
                      <a:pt x="517" y="116"/>
                    </a:lnTo>
                    <a:lnTo>
                      <a:pt x="524" y="102"/>
                    </a:lnTo>
                    <a:lnTo>
                      <a:pt x="530" y="90"/>
                    </a:lnTo>
                    <a:lnTo>
                      <a:pt x="536" y="78"/>
                    </a:lnTo>
                    <a:lnTo>
                      <a:pt x="543" y="67"/>
                    </a:lnTo>
                    <a:lnTo>
                      <a:pt x="549" y="57"/>
                    </a:lnTo>
                    <a:lnTo>
                      <a:pt x="556" y="48"/>
                    </a:lnTo>
                    <a:lnTo>
                      <a:pt x="562" y="40"/>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8"/>
                    </a:lnTo>
                    <a:lnTo>
                      <a:pt x="715" y="66"/>
                    </a:lnTo>
                    <a:lnTo>
                      <a:pt x="722" y="76"/>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4"/>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40"/>
                    </a:lnTo>
                    <a:lnTo>
                      <a:pt x="1003" y="437"/>
                    </a:lnTo>
                    <a:lnTo>
                      <a:pt x="1009" y="433"/>
                    </a:lnTo>
                    <a:lnTo>
                      <a:pt x="1015" y="429"/>
                    </a:lnTo>
                    <a:lnTo>
                      <a:pt x="1022" y="424"/>
                    </a:lnTo>
                    <a:lnTo>
                      <a:pt x="1028" y="418"/>
                    </a:lnTo>
                    <a:lnTo>
                      <a:pt x="1035" y="412"/>
                    </a:lnTo>
                    <a:lnTo>
                      <a:pt x="1041" y="405"/>
                    </a:lnTo>
                    <a:lnTo>
                      <a:pt x="1047" y="397"/>
                    </a:lnTo>
                    <a:lnTo>
                      <a:pt x="1054" y="389"/>
                    </a:lnTo>
                    <a:lnTo>
                      <a:pt x="1060" y="379"/>
                    </a:lnTo>
                    <a:lnTo>
                      <a:pt x="1066" y="369"/>
                    </a:lnTo>
                    <a:lnTo>
                      <a:pt x="1073" y="357"/>
                    </a:lnTo>
                    <a:lnTo>
                      <a:pt x="1079" y="345"/>
                    </a:lnTo>
                    <a:lnTo>
                      <a:pt x="1085" y="331"/>
                    </a:lnTo>
                    <a:lnTo>
                      <a:pt x="1092" y="317"/>
                    </a:lnTo>
                    <a:lnTo>
                      <a:pt x="1098" y="303"/>
                    </a:lnTo>
                    <a:lnTo>
                      <a:pt x="1105" y="289"/>
                    </a:lnTo>
                    <a:lnTo>
                      <a:pt x="1111" y="275"/>
                    </a:lnTo>
                    <a:lnTo>
                      <a:pt x="1117" y="262"/>
                    </a:lnTo>
                    <a:lnTo>
                      <a:pt x="1124" y="249"/>
                    </a:lnTo>
                    <a:lnTo>
                      <a:pt x="1130" y="236"/>
                    </a:lnTo>
                    <a:lnTo>
                      <a:pt x="1137" y="221"/>
                    </a:lnTo>
                    <a:lnTo>
                      <a:pt x="1143" y="206"/>
                    </a:lnTo>
                    <a:lnTo>
                      <a:pt x="1149" y="188"/>
                    </a:lnTo>
                    <a:lnTo>
                      <a:pt x="1156" y="167"/>
                    </a:lnTo>
                    <a:lnTo>
                      <a:pt x="1162" y="144"/>
                    </a:lnTo>
                    <a:lnTo>
                      <a:pt x="1169" y="119"/>
                    </a:lnTo>
                    <a:lnTo>
                      <a:pt x="1175" y="94"/>
                    </a:lnTo>
                    <a:lnTo>
                      <a:pt x="1181" y="70"/>
                    </a:lnTo>
                    <a:lnTo>
                      <a:pt x="1188" y="50"/>
                    </a:lnTo>
                    <a:lnTo>
                      <a:pt x="1194" y="34"/>
                    </a:lnTo>
                    <a:lnTo>
                      <a:pt x="1200" y="26"/>
                    </a:lnTo>
                    <a:lnTo>
                      <a:pt x="1207" y="25"/>
                    </a:lnTo>
                    <a:lnTo>
                      <a:pt x="1213" y="31"/>
                    </a:lnTo>
                    <a:lnTo>
                      <a:pt x="1220" y="45"/>
                    </a:lnTo>
                    <a:lnTo>
                      <a:pt x="1226" y="64"/>
                    </a:lnTo>
                    <a:lnTo>
                      <a:pt x="1232" y="86"/>
                    </a:lnTo>
                    <a:lnTo>
                      <a:pt x="1239" y="109"/>
                    </a:lnTo>
                    <a:lnTo>
                      <a:pt x="1245" y="132"/>
                    </a:lnTo>
                    <a:lnTo>
                      <a:pt x="1251" y="153"/>
                    </a:lnTo>
                    <a:lnTo>
                      <a:pt x="1258" y="171"/>
                    </a:lnTo>
                    <a:lnTo>
                      <a:pt x="1264" y="186"/>
                    </a:lnTo>
                    <a:lnTo>
                      <a:pt x="1271" y="197"/>
                    </a:lnTo>
                    <a:lnTo>
                      <a:pt x="1277" y="205"/>
                    </a:lnTo>
                    <a:lnTo>
                      <a:pt x="1283" y="211"/>
                    </a:lnTo>
                    <a:lnTo>
                      <a:pt x="1290" y="215"/>
                    </a:lnTo>
                    <a:lnTo>
                      <a:pt x="1296" y="218"/>
                    </a:lnTo>
                    <a:lnTo>
                      <a:pt x="1303" y="219"/>
                    </a:lnTo>
                    <a:lnTo>
                      <a:pt x="1309" y="220"/>
                    </a:lnTo>
                    <a:lnTo>
                      <a:pt x="1315" y="221"/>
                    </a:lnTo>
                    <a:lnTo>
                      <a:pt x="1322" y="221"/>
                    </a:lnTo>
                    <a:lnTo>
                      <a:pt x="1328" y="221"/>
                    </a:lnTo>
                    <a:lnTo>
                      <a:pt x="1335" y="221"/>
                    </a:lnTo>
                    <a:lnTo>
                      <a:pt x="1341" y="221"/>
                    </a:lnTo>
                    <a:lnTo>
                      <a:pt x="1347" y="221"/>
                    </a:lnTo>
                    <a:lnTo>
                      <a:pt x="1354" y="221"/>
                    </a:lnTo>
                    <a:lnTo>
                      <a:pt x="1360" y="221"/>
                    </a:lnTo>
                    <a:lnTo>
                      <a:pt x="1366" y="221"/>
                    </a:lnTo>
                    <a:lnTo>
                      <a:pt x="1373" y="221"/>
                    </a:lnTo>
                    <a:lnTo>
                      <a:pt x="1379" y="221"/>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2" name="Freeform 146">
                <a:extLst>
                  <a:ext uri="{FF2B5EF4-FFF2-40B4-BE49-F238E27FC236}">
                    <a16:creationId xmlns:a16="http://schemas.microsoft.com/office/drawing/2014/main" id="{12EEF61D-C3EA-110F-45FC-8314C07697A3}"/>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2 h 443"/>
                  <a:gd name="T16" fmla="*/ 224 w 1603"/>
                  <a:gd name="T17" fmla="*/ 222 h 443"/>
                  <a:gd name="T18" fmla="*/ 249 w 1603"/>
                  <a:gd name="T19" fmla="*/ 225 h 443"/>
                  <a:gd name="T20" fmla="*/ 275 w 1603"/>
                  <a:gd name="T21" fmla="*/ 237 h 443"/>
                  <a:gd name="T22" fmla="*/ 300 w 1603"/>
                  <a:gd name="T23" fmla="*/ 266 h 443"/>
                  <a:gd name="T24" fmla="*/ 326 w 1603"/>
                  <a:gd name="T25" fmla="*/ 321 h 443"/>
                  <a:gd name="T26" fmla="*/ 351 w 1603"/>
                  <a:gd name="T27" fmla="*/ 390 h 443"/>
                  <a:gd name="T28" fmla="*/ 377 w 1603"/>
                  <a:gd name="T29" fmla="*/ 434 h 443"/>
                  <a:gd name="T30" fmla="*/ 402 w 1603"/>
                  <a:gd name="T31" fmla="*/ 417 h 443"/>
                  <a:gd name="T32" fmla="*/ 428 w 1603"/>
                  <a:gd name="T33" fmla="*/ 346 h 443"/>
                  <a:gd name="T34" fmla="*/ 453 w 1603"/>
                  <a:gd name="T35" fmla="*/ 266 h 443"/>
                  <a:gd name="T36" fmla="*/ 479 w 1603"/>
                  <a:gd name="T37" fmla="*/ 200 h 443"/>
                  <a:gd name="T38" fmla="*/ 504 w 1603"/>
                  <a:gd name="T39" fmla="*/ 143 h 443"/>
                  <a:gd name="T40" fmla="*/ 530 w 1603"/>
                  <a:gd name="T41" fmla="*/ 90 h 443"/>
                  <a:gd name="T42" fmla="*/ 556 w 1603"/>
                  <a:gd name="T43" fmla="*/ 49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7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8 h 443"/>
                  <a:gd name="T84" fmla="*/ 1092 w 1603"/>
                  <a:gd name="T85" fmla="*/ 319 h 443"/>
                  <a:gd name="T86" fmla="*/ 1117 w 1603"/>
                  <a:gd name="T87" fmla="*/ 262 h 443"/>
                  <a:gd name="T88" fmla="*/ 1143 w 1603"/>
                  <a:gd name="T89" fmla="*/ 201 h 443"/>
                  <a:gd name="T90" fmla="*/ 1169 w 1603"/>
                  <a:gd name="T91" fmla="*/ 124 h 443"/>
                  <a:gd name="T92" fmla="*/ 1194 w 1603"/>
                  <a:gd name="T93" fmla="*/ 45 h 443"/>
                  <a:gd name="T94" fmla="*/ 1220 w 1603"/>
                  <a:gd name="T95" fmla="*/ 7 h 443"/>
                  <a:gd name="T96" fmla="*/ 1245 w 1603"/>
                  <a:gd name="T97" fmla="*/ 33 h 443"/>
                  <a:gd name="T98" fmla="*/ 1271 w 1603"/>
                  <a:gd name="T99" fmla="*/ 99 h 443"/>
                  <a:gd name="T100" fmla="*/ 1296 w 1603"/>
                  <a:gd name="T101" fmla="*/ 161 h 443"/>
                  <a:gd name="T102" fmla="*/ 1322 w 1603"/>
                  <a:gd name="T103" fmla="*/ 199 h 443"/>
                  <a:gd name="T104" fmla="*/ 1347 w 1603"/>
                  <a:gd name="T105" fmla="*/ 215 h 443"/>
                  <a:gd name="T106" fmla="*/ 1373 w 1603"/>
                  <a:gd name="T107" fmla="*/ 220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2"/>
                    </a:lnTo>
                    <a:lnTo>
                      <a:pt x="204" y="222"/>
                    </a:lnTo>
                    <a:lnTo>
                      <a:pt x="211" y="222"/>
                    </a:lnTo>
                    <a:lnTo>
                      <a:pt x="217" y="222"/>
                    </a:lnTo>
                    <a:lnTo>
                      <a:pt x="224" y="222"/>
                    </a:lnTo>
                    <a:lnTo>
                      <a:pt x="230" y="223"/>
                    </a:lnTo>
                    <a:lnTo>
                      <a:pt x="236" y="223"/>
                    </a:lnTo>
                    <a:lnTo>
                      <a:pt x="243" y="224"/>
                    </a:lnTo>
                    <a:lnTo>
                      <a:pt x="249" y="225"/>
                    </a:lnTo>
                    <a:lnTo>
                      <a:pt x="255" y="227"/>
                    </a:lnTo>
                    <a:lnTo>
                      <a:pt x="262" y="230"/>
                    </a:lnTo>
                    <a:lnTo>
                      <a:pt x="268" y="233"/>
                    </a:lnTo>
                    <a:lnTo>
                      <a:pt x="275" y="237"/>
                    </a:lnTo>
                    <a:lnTo>
                      <a:pt x="281" y="242"/>
                    </a:lnTo>
                    <a:lnTo>
                      <a:pt x="287" y="248"/>
                    </a:lnTo>
                    <a:lnTo>
                      <a:pt x="294" y="257"/>
                    </a:lnTo>
                    <a:lnTo>
                      <a:pt x="300" y="266"/>
                    </a:lnTo>
                    <a:lnTo>
                      <a:pt x="307" y="277"/>
                    </a:lnTo>
                    <a:lnTo>
                      <a:pt x="313" y="291"/>
                    </a:lnTo>
                    <a:lnTo>
                      <a:pt x="319" y="305"/>
                    </a:lnTo>
                    <a:lnTo>
                      <a:pt x="326" y="321"/>
                    </a:lnTo>
                    <a:lnTo>
                      <a:pt x="332" y="338"/>
                    </a:lnTo>
                    <a:lnTo>
                      <a:pt x="339" y="356"/>
                    </a:lnTo>
                    <a:lnTo>
                      <a:pt x="345" y="373"/>
                    </a:lnTo>
                    <a:lnTo>
                      <a:pt x="351" y="390"/>
                    </a:lnTo>
                    <a:lnTo>
                      <a:pt x="358" y="405"/>
                    </a:lnTo>
                    <a:lnTo>
                      <a:pt x="364" y="418"/>
                    </a:lnTo>
                    <a:lnTo>
                      <a:pt x="370" y="428"/>
                    </a:lnTo>
                    <a:lnTo>
                      <a:pt x="377" y="434"/>
                    </a:lnTo>
                    <a:lnTo>
                      <a:pt x="383" y="436"/>
                    </a:lnTo>
                    <a:lnTo>
                      <a:pt x="389" y="434"/>
                    </a:lnTo>
                    <a:lnTo>
                      <a:pt x="396" y="427"/>
                    </a:lnTo>
                    <a:lnTo>
                      <a:pt x="402" y="417"/>
                    </a:lnTo>
                    <a:lnTo>
                      <a:pt x="409" y="403"/>
                    </a:lnTo>
                    <a:lnTo>
                      <a:pt x="415" y="386"/>
                    </a:lnTo>
                    <a:lnTo>
                      <a:pt x="421" y="367"/>
                    </a:lnTo>
                    <a:lnTo>
                      <a:pt x="428" y="346"/>
                    </a:lnTo>
                    <a:lnTo>
                      <a:pt x="434" y="326"/>
                    </a:lnTo>
                    <a:lnTo>
                      <a:pt x="441" y="305"/>
                    </a:lnTo>
                    <a:lnTo>
                      <a:pt x="447" y="285"/>
                    </a:lnTo>
                    <a:lnTo>
                      <a:pt x="453" y="266"/>
                    </a:lnTo>
                    <a:lnTo>
                      <a:pt x="460" y="248"/>
                    </a:lnTo>
                    <a:lnTo>
                      <a:pt x="466" y="231"/>
                    </a:lnTo>
                    <a:lnTo>
                      <a:pt x="473" y="215"/>
                    </a:lnTo>
                    <a:lnTo>
                      <a:pt x="479" y="200"/>
                    </a:lnTo>
                    <a:lnTo>
                      <a:pt x="485" y="185"/>
                    </a:lnTo>
                    <a:lnTo>
                      <a:pt x="492" y="171"/>
                    </a:lnTo>
                    <a:lnTo>
                      <a:pt x="498" y="157"/>
                    </a:lnTo>
                    <a:lnTo>
                      <a:pt x="504" y="143"/>
                    </a:lnTo>
                    <a:lnTo>
                      <a:pt x="511" y="129"/>
                    </a:lnTo>
                    <a:lnTo>
                      <a:pt x="517" y="115"/>
                    </a:lnTo>
                    <a:lnTo>
                      <a:pt x="524" y="102"/>
                    </a:lnTo>
                    <a:lnTo>
                      <a:pt x="530" y="90"/>
                    </a:lnTo>
                    <a:lnTo>
                      <a:pt x="536" y="78"/>
                    </a:lnTo>
                    <a:lnTo>
                      <a:pt x="543" y="67"/>
                    </a:lnTo>
                    <a:lnTo>
                      <a:pt x="549" y="57"/>
                    </a:lnTo>
                    <a:lnTo>
                      <a:pt x="556" y="49"/>
                    </a:lnTo>
                    <a:lnTo>
                      <a:pt x="562" y="41"/>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7"/>
                    </a:lnTo>
                    <a:lnTo>
                      <a:pt x="715" y="66"/>
                    </a:lnTo>
                    <a:lnTo>
                      <a:pt x="722" y="75"/>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5"/>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39"/>
                    </a:lnTo>
                    <a:lnTo>
                      <a:pt x="1003" y="436"/>
                    </a:lnTo>
                    <a:lnTo>
                      <a:pt x="1009" y="433"/>
                    </a:lnTo>
                    <a:lnTo>
                      <a:pt x="1015" y="429"/>
                    </a:lnTo>
                    <a:lnTo>
                      <a:pt x="1022" y="424"/>
                    </a:lnTo>
                    <a:lnTo>
                      <a:pt x="1028" y="418"/>
                    </a:lnTo>
                    <a:lnTo>
                      <a:pt x="1035" y="412"/>
                    </a:lnTo>
                    <a:lnTo>
                      <a:pt x="1041" y="405"/>
                    </a:lnTo>
                    <a:lnTo>
                      <a:pt x="1047" y="397"/>
                    </a:lnTo>
                    <a:lnTo>
                      <a:pt x="1054" y="389"/>
                    </a:lnTo>
                    <a:lnTo>
                      <a:pt x="1060" y="379"/>
                    </a:lnTo>
                    <a:lnTo>
                      <a:pt x="1066" y="368"/>
                    </a:lnTo>
                    <a:lnTo>
                      <a:pt x="1073" y="357"/>
                    </a:lnTo>
                    <a:lnTo>
                      <a:pt x="1079" y="345"/>
                    </a:lnTo>
                    <a:lnTo>
                      <a:pt x="1085" y="332"/>
                    </a:lnTo>
                    <a:lnTo>
                      <a:pt x="1092" y="319"/>
                    </a:lnTo>
                    <a:lnTo>
                      <a:pt x="1098" y="305"/>
                    </a:lnTo>
                    <a:lnTo>
                      <a:pt x="1105" y="291"/>
                    </a:lnTo>
                    <a:lnTo>
                      <a:pt x="1111" y="277"/>
                    </a:lnTo>
                    <a:lnTo>
                      <a:pt x="1117" y="262"/>
                    </a:lnTo>
                    <a:lnTo>
                      <a:pt x="1124" y="248"/>
                    </a:lnTo>
                    <a:lnTo>
                      <a:pt x="1130" y="233"/>
                    </a:lnTo>
                    <a:lnTo>
                      <a:pt x="1137" y="217"/>
                    </a:lnTo>
                    <a:lnTo>
                      <a:pt x="1143" y="201"/>
                    </a:lnTo>
                    <a:lnTo>
                      <a:pt x="1149" y="183"/>
                    </a:lnTo>
                    <a:lnTo>
                      <a:pt x="1156" y="164"/>
                    </a:lnTo>
                    <a:lnTo>
                      <a:pt x="1162" y="145"/>
                    </a:lnTo>
                    <a:lnTo>
                      <a:pt x="1169" y="124"/>
                    </a:lnTo>
                    <a:lnTo>
                      <a:pt x="1175" y="103"/>
                    </a:lnTo>
                    <a:lnTo>
                      <a:pt x="1181" y="83"/>
                    </a:lnTo>
                    <a:lnTo>
                      <a:pt x="1188" y="63"/>
                    </a:lnTo>
                    <a:lnTo>
                      <a:pt x="1194" y="45"/>
                    </a:lnTo>
                    <a:lnTo>
                      <a:pt x="1200" y="31"/>
                    </a:lnTo>
                    <a:lnTo>
                      <a:pt x="1207" y="19"/>
                    </a:lnTo>
                    <a:lnTo>
                      <a:pt x="1213" y="11"/>
                    </a:lnTo>
                    <a:lnTo>
                      <a:pt x="1220" y="7"/>
                    </a:lnTo>
                    <a:lnTo>
                      <a:pt x="1226" y="8"/>
                    </a:lnTo>
                    <a:lnTo>
                      <a:pt x="1232" y="13"/>
                    </a:lnTo>
                    <a:lnTo>
                      <a:pt x="1239" y="22"/>
                    </a:lnTo>
                    <a:lnTo>
                      <a:pt x="1245" y="33"/>
                    </a:lnTo>
                    <a:lnTo>
                      <a:pt x="1251" y="48"/>
                    </a:lnTo>
                    <a:lnTo>
                      <a:pt x="1258" y="64"/>
                    </a:lnTo>
                    <a:lnTo>
                      <a:pt x="1264" y="82"/>
                    </a:lnTo>
                    <a:lnTo>
                      <a:pt x="1271" y="99"/>
                    </a:lnTo>
                    <a:lnTo>
                      <a:pt x="1277" y="116"/>
                    </a:lnTo>
                    <a:lnTo>
                      <a:pt x="1283" y="133"/>
                    </a:lnTo>
                    <a:lnTo>
                      <a:pt x="1290" y="148"/>
                    </a:lnTo>
                    <a:lnTo>
                      <a:pt x="1296" y="161"/>
                    </a:lnTo>
                    <a:lnTo>
                      <a:pt x="1303" y="173"/>
                    </a:lnTo>
                    <a:lnTo>
                      <a:pt x="1309" y="184"/>
                    </a:lnTo>
                    <a:lnTo>
                      <a:pt x="1315" y="192"/>
                    </a:lnTo>
                    <a:lnTo>
                      <a:pt x="1322" y="199"/>
                    </a:lnTo>
                    <a:lnTo>
                      <a:pt x="1328" y="205"/>
                    </a:lnTo>
                    <a:lnTo>
                      <a:pt x="1335" y="209"/>
                    </a:lnTo>
                    <a:lnTo>
                      <a:pt x="1341" y="212"/>
                    </a:lnTo>
                    <a:lnTo>
                      <a:pt x="1347" y="215"/>
                    </a:lnTo>
                    <a:lnTo>
                      <a:pt x="1354" y="217"/>
                    </a:lnTo>
                    <a:lnTo>
                      <a:pt x="1360" y="218"/>
                    </a:lnTo>
                    <a:lnTo>
                      <a:pt x="1366" y="219"/>
                    </a:lnTo>
                    <a:lnTo>
                      <a:pt x="1373" y="220"/>
                    </a:lnTo>
                    <a:lnTo>
                      <a:pt x="1379" y="220"/>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3" name="Freeform 147">
                <a:extLst>
                  <a:ext uri="{FF2B5EF4-FFF2-40B4-BE49-F238E27FC236}">
                    <a16:creationId xmlns:a16="http://schemas.microsoft.com/office/drawing/2014/main" id="{A881723D-6CF4-CDB0-FDB1-C87D3B2F5E20}"/>
                  </a:ext>
                </a:extLst>
              </p:cNvPr>
              <p:cNvSpPr>
                <a:spLocks/>
              </p:cNvSpPr>
              <p:nvPr/>
            </p:nvSpPr>
            <p:spPr bwMode="auto">
              <a:xfrm>
                <a:off x="2952" y="1830"/>
                <a:ext cx="1603" cy="436"/>
              </a:xfrm>
              <a:custGeom>
                <a:avLst/>
                <a:gdLst>
                  <a:gd name="T0" fmla="*/ 19 w 1603"/>
                  <a:gd name="T1" fmla="*/ 219 h 436"/>
                  <a:gd name="T2" fmla="*/ 45 w 1603"/>
                  <a:gd name="T3" fmla="*/ 219 h 436"/>
                  <a:gd name="T4" fmla="*/ 70 w 1603"/>
                  <a:gd name="T5" fmla="*/ 219 h 436"/>
                  <a:gd name="T6" fmla="*/ 96 w 1603"/>
                  <a:gd name="T7" fmla="*/ 219 h 436"/>
                  <a:gd name="T8" fmla="*/ 121 w 1603"/>
                  <a:gd name="T9" fmla="*/ 219 h 436"/>
                  <a:gd name="T10" fmla="*/ 147 w 1603"/>
                  <a:gd name="T11" fmla="*/ 219 h 436"/>
                  <a:gd name="T12" fmla="*/ 173 w 1603"/>
                  <a:gd name="T13" fmla="*/ 219 h 436"/>
                  <a:gd name="T14" fmla="*/ 198 w 1603"/>
                  <a:gd name="T15" fmla="*/ 219 h 436"/>
                  <a:gd name="T16" fmla="*/ 224 w 1603"/>
                  <a:gd name="T17" fmla="*/ 219 h 436"/>
                  <a:gd name="T18" fmla="*/ 249 w 1603"/>
                  <a:gd name="T19" fmla="*/ 219 h 436"/>
                  <a:gd name="T20" fmla="*/ 275 w 1603"/>
                  <a:gd name="T21" fmla="*/ 219 h 436"/>
                  <a:gd name="T22" fmla="*/ 300 w 1603"/>
                  <a:gd name="T23" fmla="*/ 219 h 436"/>
                  <a:gd name="T24" fmla="*/ 326 w 1603"/>
                  <a:gd name="T25" fmla="*/ 219 h 436"/>
                  <a:gd name="T26" fmla="*/ 351 w 1603"/>
                  <a:gd name="T27" fmla="*/ 220 h 436"/>
                  <a:gd name="T28" fmla="*/ 377 w 1603"/>
                  <a:gd name="T29" fmla="*/ 264 h 436"/>
                  <a:gd name="T30" fmla="*/ 402 w 1603"/>
                  <a:gd name="T31" fmla="*/ 416 h 436"/>
                  <a:gd name="T32" fmla="*/ 428 w 1603"/>
                  <a:gd name="T33" fmla="*/ 293 h 436"/>
                  <a:gd name="T34" fmla="*/ 453 w 1603"/>
                  <a:gd name="T35" fmla="*/ 274 h 436"/>
                  <a:gd name="T36" fmla="*/ 479 w 1603"/>
                  <a:gd name="T37" fmla="*/ 190 h 436"/>
                  <a:gd name="T38" fmla="*/ 504 w 1603"/>
                  <a:gd name="T39" fmla="*/ 172 h 436"/>
                  <a:gd name="T40" fmla="*/ 530 w 1603"/>
                  <a:gd name="T41" fmla="*/ 92 h 436"/>
                  <a:gd name="T42" fmla="*/ 556 w 1603"/>
                  <a:gd name="T43" fmla="*/ 91 h 436"/>
                  <a:gd name="T44" fmla="*/ 581 w 1603"/>
                  <a:gd name="T45" fmla="*/ 62 h 436"/>
                  <a:gd name="T46" fmla="*/ 607 w 1603"/>
                  <a:gd name="T47" fmla="*/ 14 h 436"/>
                  <a:gd name="T48" fmla="*/ 632 w 1603"/>
                  <a:gd name="T49" fmla="*/ 78 h 436"/>
                  <a:gd name="T50" fmla="*/ 658 w 1603"/>
                  <a:gd name="T51" fmla="*/ 9 h 436"/>
                  <a:gd name="T52" fmla="*/ 683 w 1603"/>
                  <a:gd name="T53" fmla="*/ 81 h 436"/>
                  <a:gd name="T54" fmla="*/ 709 w 1603"/>
                  <a:gd name="T55" fmla="*/ 85 h 436"/>
                  <a:gd name="T56" fmla="*/ 734 w 1603"/>
                  <a:gd name="T57" fmla="*/ 105 h 436"/>
                  <a:gd name="T58" fmla="*/ 760 w 1603"/>
                  <a:gd name="T59" fmla="*/ 167 h 436"/>
                  <a:gd name="T60" fmla="*/ 785 w 1603"/>
                  <a:gd name="T61" fmla="*/ 181 h 436"/>
                  <a:gd name="T62" fmla="*/ 811 w 1603"/>
                  <a:gd name="T63" fmla="*/ 242 h 436"/>
                  <a:gd name="T64" fmla="*/ 836 w 1603"/>
                  <a:gd name="T65" fmla="*/ 260 h 436"/>
                  <a:gd name="T66" fmla="*/ 862 w 1603"/>
                  <a:gd name="T67" fmla="*/ 333 h 436"/>
                  <a:gd name="T68" fmla="*/ 888 w 1603"/>
                  <a:gd name="T69" fmla="*/ 317 h 436"/>
                  <a:gd name="T70" fmla="*/ 913 w 1603"/>
                  <a:gd name="T71" fmla="*/ 391 h 436"/>
                  <a:gd name="T72" fmla="*/ 939 w 1603"/>
                  <a:gd name="T73" fmla="*/ 387 h 436"/>
                  <a:gd name="T74" fmla="*/ 964 w 1603"/>
                  <a:gd name="T75" fmla="*/ 378 h 436"/>
                  <a:gd name="T76" fmla="*/ 990 w 1603"/>
                  <a:gd name="T77" fmla="*/ 436 h 436"/>
                  <a:gd name="T78" fmla="*/ 1015 w 1603"/>
                  <a:gd name="T79" fmla="*/ 351 h 436"/>
                  <a:gd name="T80" fmla="*/ 1041 w 1603"/>
                  <a:gd name="T81" fmla="*/ 394 h 436"/>
                  <a:gd name="T82" fmla="*/ 1066 w 1603"/>
                  <a:gd name="T83" fmla="*/ 330 h 436"/>
                  <a:gd name="T84" fmla="*/ 1092 w 1603"/>
                  <a:gd name="T85" fmla="*/ 297 h 436"/>
                  <a:gd name="T86" fmla="*/ 1117 w 1603"/>
                  <a:gd name="T87" fmla="*/ 257 h 436"/>
                  <a:gd name="T88" fmla="*/ 1143 w 1603"/>
                  <a:gd name="T89" fmla="*/ 197 h 436"/>
                  <a:gd name="T90" fmla="*/ 1169 w 1603"/>
                  <a:gd name="T91" fmla="*/ 146 h 436"/>
                  <a:gd name="T92" fmla="*/ 1194 w 1603"/>
                  <a:gd name="T93" fmla="*/ 58 h 436"/>
                  <a:gd name="T94" fmla="*/ 1220 w 1603"/>
                  <a:gd name="T95" fmla="*/ 115 h 436"/>
                  <a:gd name="T96" fmla="*/ 1245 w 1603"/>
                  <a:gd name="T97" fmla="*/ 217 h 436"/>
                  <a:gd name="T98" fmla="*/ 1271 w 1603"/>
                  <a:gd name="T99" fmla="*/ 219 h 436"/>
                  <a:gd name="T100" fmla="*/ 1296 w 1603"/>
                  <a:gd name="T101" fmla="*/ 219 h 436"/>
                  <a:gd name="T102" fmla="*/ 1322 w 1603"/>
                  <a:gd name="T103" fmla="*/ 219 h 436"/>
                  <a:gd name="T104" fmla="*/ 1347 w 1603"/>
                  <a:gd name="T105" fmla="*/ 219 h 436"/>
                  <a:gd name="T106" fmla="*/ 1373 w 1603"/>
                  <a:gd name="T107" fmla="*/ 219 h 436"/>
                  <a:gd name="T108" fmla="*/ 1398 w 1603"/>
                  <a:gd name="T109" fmla="*/ 219 h 436"/>
                  <a:gd name="T110" fmla="*/ 1424 w 1603"/>
                  <a:gd name="T111" fmla="*/ 219 h 436"/>
                  <a:gd name="T112" fmla="*/ 1450 w 1603"/>
                  <a:gd name="T113" fmla="*/ 219 h 436"/>
                  <a:gd name="T114" fmla="*/ 1475 w 1603"/>
                  <a:gd name="T115" fmla="*/ 219 h 436"/>
                  <a:gd name="T116" fmla="*/ 1501 w 1603"/>
                  <a:gd name="T117" fmla="*/ 219 h 436"/>
                  <a:gd name="T118" fmla="*/ 1526 w 1603"/>
                  <a:gd name="T119" fmla="*/ 219 h 436"/>
                  <a:gd name="T120" fmla="*/ 1552 w 1603"/>
                  <a:gd name="T121" fmla="*/ 219 h 436"/>
                  <a:gd name="T122" fmla="*/ 1577 w 1603"/>
                  <a:gd name="T123" fmla="*/ 219 h 436"/>
                  <a:gd name="T124" fmla="*/ 1603 w 1603"/>
                  <a:gd name="T125" fmla="*/ 21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36">
                    <a:moveTo>
                      <a:pt x="0" y="219"/>
                    </a:moveTo>
                    <a:lnTo>
                      <a:pt x="6" y="219"/>
                    </a:lnTo>
                    <a:lnTo>
                      <a:pt x="13" y="219"/>
                    </a:lnTo>
                    <a:lnTo>
                      <a:pt x="19" y="219"/>
                    </a:lnTo>
                    <a:lnTo>
                      <a:pt x="26" y="219"/>
                    </a:lnTo>
                    <a:lnTo>
                      <a:pt x="32" y="219"/>
                    </a:lnTo>
                    <a:lnTo>
                      <a:pt x="38" y="219"/>
                    </a:lnTo>
                    <a:lnTo>
                      <a:pt x="45" y="219"/>
                    </a:lnTo>
                    <a:lnTo>
                      <a:pt x="51" y="219"/>
                    </a:lnTo>
                    <a:lnTo>
                      <a:pt x="58" y="219"/>
                    </a:lnTo>
                    <a:lnTo>
                      <a:pt x="64" y="219"/>
                    </a:lnTo>
                    <a:lnTo>
                      <a:pt x="70" y="219"/>
                    </a:lnTo>
                    <a:lnTo>
                      <a:pt x="77" y="219"/>
                    </a:lnTo>
                    <a:lnTo>
                      <a:pt x="83" y="219"/>
                    </a:lnTo>
                    <a:lnTo>
                      <a:pt x="89" y="219"/>
                    </a:lnTo>
                    <a:lnTo>
                      <a:pt x="96" y="219"/>
                    </a:lnTo>
                    <a:lnTo>
                      <a:pt x="102" y="219"/>
                    </a:lnTo>
                    <a:lnTo>
                      <a:pt x="109" y="219"/>
                    </a:lnTo>
                    <a:lnTo>
                      <a:pt x="115" y="219"/>
                    </a:lnTo>
                    <a:lnTo>
                      <a:pt x="121" y="219"/>
                    </a:lnTo>
                    <a:lnTo>
                      <a:pt x="128" y="219"/>
                    </a:lnTo>
                    <a:lnTo>
                      <a:pt x="134" y="219"/>
                    </a:lnTo>
                    <a:lnTo>
                      <a:pt x="141" y="219"/>
                    </a:lnTo>
                    <a:lnTo>
                      <a:pt x="147" y="219"/>
                    </a:lnTo>
                    <a:lnTo>
                      <a:pt x="153" y="219"/>
                    </a:lnTo>
                    <a:lnTo>
                      <a:pt x="160" y="219"/>
                    </a:lnTo>
                    <a:lnTo>
                      <a:pt x="166" y="219"/>
                    </a:lnTo>
                    <a:lnTo>
                      <a:pt x="173" y="219"/>
                    </a:lnTo>
                    <a:lnTo>
                      <a:pt x="179" y="219"/>
                    </a:lnTo>
                    <a:lnTo>
                      <a:pt x="185" y="219"/>
                    </a:lnTo>
                    <a:lnTo>
                      <a:pt x="192" y="219"/>
                    </a:lnTo>
                    <a:lnTo>
                      <a:pt x="198" y="219"/>
                    </a:lnTo>
                    <a:lnTo>
                      <a:pt x="204" y="219"/>
                    </a:lnTo>
                    <a:lnTo>
                      <a:pt x="211" y="219"/>
                    </a:lnTo>
                    <a:lnTo>
                      <a:pt x="217" y="219"/>
                    </a:lnTo>
                    <a:lnTo>
                      <a:pt x="224" y="219"/>
                    </a:lnTo>
                    <a:lnTo>
                      <a:pt x="230" y="219"/>
                    </a:lnTo>
                    <a:lnTo>
                      <a:pt x="236" y="219"/>
                    </a:lnTo>
                    <a:lnTo>
                      <a:pt x="243" y="219"/>
                    </a:lnTo>
                    <a:lnTo>
                      <a:pt x="249" y="219"/>
                    </a:lnTo>
                    <a:lnTo>
                      <a:pt x="255" y="219"/>
                    </a:lnTo>
                    <a:lnTo>
                      <a:pt x="262" y="219"/>
                    </a:lnTo>
                    <a:lnTo>
                      <a:pt x="268" y="219"/>
                    </a:lnTo>
                    <a:lnTo>
                      <a:pt x="275" y="219"/>
                    </a:lnTo>
                    <a:lnTo>
                      <a:pt x="281" y="219"/>
                    </a:lnTo>
                    <a:lnTo>
                      <a:pt x="287" y="219"/>
                    </a:lnTo>
                    <a:lnTo>
                      <a:pt x="294" y="219"/>
                    </a:lnTo>
                    <a:lnTo>
                      <a:pt x="300" y="219"/>
                    </a:lnTo>
                    <a:lnTo>
                      <a:pt x="307" y="219"/>
                    </a:lnTo>
                    <a:lnTo>
                      <a:pt x="313" y="219"/>
                    </a:lnTo>
                    <a:lnTo>
                      <a:pt x="319" y="219"/>
                    </a:lnTo>
                    <a:lnTo>
                      <a:pt x="326" y="219"/>
                    </a:lnTo>
                    <a:lnTo>
                      <a:pt x="332" y="219"/>
                    </a:lnTo>
                    <a:lnTo>
                      <a:pt x="339" y="219"/>
                    </a:lnTo>
                    <a:lnTo>
                      <a:pt x="345" y="219"/>
                    </a:lnTo>
                    <a:lnTo>
                      <a:pt x="351" y="220"/>
                    </a:lnTo>
                    <a:lnTo>
                      <a:pt x="358" y="221"/>
                    </a:lnTo>
                    <a:lnTo>
                      <a:pt x="364" y="226"/>
                    </a:lnTo>
                    <a:lnTo>
                      <a:pt x="370" y="238"/>
                    </a:lnTo>
                    <a:lnTo>
                      <a:pt x="377" y="264"/>
                    </a:lnTo>
                    <a:lnTo>
                      <a:pt x="383" y="307"/>
                    </a:lnTo>
                    <a:lnTo>
                      <a:pt x="389" y="359"/>
                    </a:lnTo>
                    <a:lnTo>
                      <a:pt x="396" y="403"/>
                    </a:lnTo>
                    <a:lnTo>
                      <a:pt x="402" y="416"/>
                    </a:lnTo>
                    <a:lnTo>
                      <a:pt x="409" y="394"/>
                    </a:lnTo>
                    <a:lnTo>
                      <a:pt x="415" y="351"/>
                    </a:lnTo>
                    <a:lnTo>
                      <a:pt x="421" y="312"/>
                    </a:lnTo>
                    <a:lnTo>
                      <a:pt x="428" y="293"/>
                    </a:lnTo>
                    <a:lnTo>
                      <a:pt x="434" y="291"/>
                    </a:lnTo>
                    <a:lnTo>
                      <a:pt x="441" y="295"/>
                    </a:lnTo>
                    <a:lnTo>
                      <a:pt x="447" y="290"/>
                    </a:lnTo>
                    <a:lnTo>
                      <a:pt x="453" y="274"/>
                    </a:lnTo>
                    <a:lnTo>
                      <a:pt x="460" y="250"/>
                    </a:lnTo>
                    <a:lnTo>
                      <a:pt x="466" y="225"/>
                    </a:lnTo>
                    <a:lnTo>
                      <a:pt x="473" y="205"/>
                    </a:lnTo>
                    <a:lnTo>
                      <a:pt x="479" y="190"/>
                    </a:lnTo>
                    <a:lnTo>
                      <a:pt x="485" y="183"/>
                    </a:lnTo>
                    <a:lnTo>
                      <a:pt x="492" y="182"/>
                    </a:lnTo>
                    <a:lnTo>
                      <a:pt x="498" y="181"/>
                    </a:lnTo>
                    <a:lnTo>
                      <a:pt x="504" y="172"/>
                    </a:lnTo>
                    <a:lnTo>
                      <a:pt x="511" y="151"/>
                    </a:lnTo>
                    <a:lnTo>
                      <a:pt x="517" y="122"/>
                    </a:lnTo>
                    <a:lnTo>
                      <a:pt x="524" y="98"/>
                    </a:lnTo>
                    <a:lnTo>
                      <a:pt x="530" y="92"/>
                    </a:lnTo>
                    <a:lnTo>
                      <a:pt x="536" y="104"/>
                    </a:lnTo>
                    <a:lnTo>
                      <a:pt x="543" y="118"/>
                    </a:lnTo>
                    <a:lnTo>
                      <a:pt x="549" y="116"/>
                    </a:lnTo>
                    <a:lnTo>
                      <a:pt x="556" y="91"/>
                    </a:lnTo>
                    <a:lnTo>
                      <a:pt x="562" y="55"/>
                    </a:lnTo>
                    <a:lnTo>
                      <a:pt x="568" y="31"/>
                    </a:lnTo>
                    <a:lnTo>
                      <a:pt x="575" y="36"/>
                    </a:lnTo>
                    <a:lnTo>
                      <a:pt x="581" y="62"/>
                    </a:lnTo>
                    <a:lnTo>
                      <a:pt x="588" y="85"/>
                    </a:lnTo>
                    <a:lnTo>
                      <a:pt x="594" y="82"/>
                    </a:lnTo>
                    <a:lnTo>
                      <a:pt x="600" y="51"/>
                    </a:lnTo>
                    <a:lnTo>
                      <a:pt x="607" y="14"/>
                    </a:lnTo>
                    <a:lnTo>
                      <a:pt x="613" y="0"/>
                    </a:lnTo>
                    <a:lnTo>
                      <a:pt x="619" y="19"/>
                    </a:lnTo>
                    <a:lnTo>
                      <a:pt x="626" y="55"/>
                    </a:lnTo>
                    <a:lnTo>
                      <a:pt x="632" y="78"/>
                    </a:lnTo>
                    <a:lnTo>
                      <a:pt x="639" y="70"/>
                    </a:lnTo>
                    <a:lnTo>
                      <a:pt x="645" y="37"/>
                    </a:lnTo>
                    <a:lnTo>
                      <a:pt x="651" y="9"/>
                    </a:lnTo>
                    <a:lnTo>
                      <a:pt x="658" y="9"/>
                    </a:lnTo>
                    <a:lnTo>
                      <a:pt x="664" y="39"/>
                    </a:lnTo>
                    <a:lnTo>
                      <a:pt x="670" y="76"/>
                    </a:lnTo>
                    <a:lnTo>
                      <a:pt x="677" y="93"/>
                    </a:lnTo>
                    <a:lnTo>
                      <a:pt x="683" y="81"/>
                    </a:lnTo>
                    <a:lnTo>
                      <a:pt x="690" y="55"/>
                    </a:lnTo>
                    <a:lnTo>
                      <a:pt x="696" y="41"/>
                    </a:lnTo>
                    <a:lnTo>
                      <a:pt x="702" y="52"/>
                    </a:lnTo>
                    <a:lnTo>
                      <a:pt x="709" y="85"/>
                    </a:lnTo>
                    <a:lnTo>
                      <a:pt x="715" y="115"/>
                    </a:lnTo>
                    <a:lnTo>
                      <a:pt x="722" y="127"/>
                    </a:lnTo>
                    <a:lnTo>
                      <a:pt x="728" y="119"/>
                    </a:lnTo>
                    <a:lnTo>
                      <a:pt x="734" y="105"/>
                    </a:lnTo>
                    <a:lnTo>
                      <a:pt x="741" y="102"/>
                    </a:lnTo>
                    <a:lnTo>
                      <a:pt x="747" y="118"/>
                    </a:lnTo>
                    <a:lnTo>
                      <a:pt x="754" y="144"/>
                    </a:lnTo>
                    <a:lnTo>
                      <a:pt x="760" y="167"/>
                    </a:lnTo>
                    <a:lnTo>
                      <a:pt x="766" y="178"/>
                    </a:lnTo>
                    <a:lnTo>
                      <a:pt x="773" y="179"/>
                    </a:lnTo>
                    <a:lnTo>
                      <a:pt x="779" y="178"/>
                    </a:lnTo>
                    <a:lnTo>
                      <a:pt x="785" y="181"/>
                    </a:lnTo>
                    <a:lnTo>
                      <a:pt x="792" y="192"/>
                    </a:lnTo>
                    <a:lnTo>
                      <a:pt x="798" y="208"/>
                    </a:lnTo>
                    <a:lnTo>
                      <a:pt x="805" y="225"/>
                    </a:lnTo>
                    <a:lnTo>
                      <a:pt x="811" y="242"/>
                    </a:lnTo>
                    <a:lnTo>
                      <a:pt x="817" y="255"/>
                    </a:lnTo>
                    <a:lnTo>
                      <a:pt x="824" y="261"/>
                    </a:lnTo>
                    <a:lnTo>
                      <a:pt x="830" y="261"/>
                    </a:lnTo>
                    <a:lnTo>
                      <a:pt x="836" y="260"/>
                    </a:lnTo>
                    <a:lnTo>
                      <a:pt x="843" y="267"/>
                    </a:lnTo>
                    <a:lnTo>
                      <a:pt x="849" y="286"/>
                    </a:lnTo>
                    <a:lnTo>
                      <a:pt x="856" y="312"/>
                    </a:lnTo>
                    <a:lnTo>
                      <a:pt x="862" y="333"/>
                    </a:lnTo>
                    <a:lnTo>
                      <a:pt x="868" y="337"/>
                    </a:lnTo>
                    <a:lnTo>
                      <a:pt x="875" y="325"/>
                    </a:lnTo>
                    <a:lnTo>
                      <a:pt x="881" y="313"/>
                    </a:lnTo>
                    <a:lnTo>
                      <a:pt x="888" y="317"/>
                    </a:lnTo>
                    <a:lnTo>
                      <a:pt x="894" y="343"/>
                    </a:lnTo>
                    <a:lnTo>
                      <a:pt x="900" y="377"/>
                    </a:lnTo>
                    <a:lnTo>
                      <a:pt x="907" y="398"/>
                    </a:lnTo>
                    <a:lnTo>
                      <a:pt x="913" y="391"/>
                    </a:lnTo>
                    <a:lnTo>
                      <a:pt x="920" y="366"/>
                    </a:lnTo>
                    <a:lnTo>
                      <a:pt x="926" y="347"/>
                    </a:lnTo>
                    <a:lnTo>
                      <a:pt x="932" y="354"/>
                    </a:lnTo>
                    <a:lnTo>
                      <a:pt x="939" y="387"/>
                    </a:lnTo>
                    <a:lnTo>
                      <a:pt x="945" y="423"/>
                    </a:lnTo>
                    <a:lnTo>
                      <a:pt x="951" y="434"/>
                    </a:lnTo>
                    <a:lnTo>
                      <a:pt x="958" y="413"/>
                    </a:lnTo>
                    <a:lnTo>
                      <a:pt x="964" y="378"/>
                    </a:lnTo>
                    <a:lnTo>
                      <a:pt x="971" y="360"/>
                    </a:lnTo>
                    <a:lnTo>
                      <a:pt x="977" y="373"/>
                    </a:lnTo>
                    <a:lnTo>
                      <a:pt x="983" y="408"/>
                    </a:lnTo>
                    <a:lnTo>
                      <a:pt x="990" y="436"/>
                    </a:lnTo>
                    <a:lnTo>
                      <a:pt x="996" y="433"/>
                    </a:lnTo>
                    <a:lnTo>
                      <a:pt x="1003" y="401"/>
                    </a:lnTo>
                    <a:lnTo>
                      <a:pt x="1009" y="365"/>
                    </a:lnTo>
                    <a:lnTo>
                      <a:pt x="1015" y="351"/>
                    </a:lnTo>
                    <a:lnTo>
                      <a:pt x="1022" y="367"/>
                    </a:lnTo>
                    <a:lnTo>
                      <a:pt x="1028" y="396"/>
                    </a:lnTo>
                    <a:lnTo>
                      <a:pt x="1035" y="410"/>
                    </a:lnTo>
                    <a:lnTo>
                      <a:pt x="1041" y="394"/>
                    </a:lnTo>
                    <a:lnTo>
                      <a:pt x="1047" y="360"/>
                    </a:lnTo>
                    <a:lnTo>
                      <a:pt x="1054" y="328"/>
                    </a:lnTo>
                    <a:lnTo>
                      <a:pt x="1060" y="319"/>
                    </a:lnTo>
                    <a:lnTo>
                      <a:pt x="1066" y="330"/>
                    </a:lnTo>
                    <a:lnTo>
                      <a:pt x="1073" y="344"/>
                    </a:lnTo>
                    <a:lnTo>
                      <a:pt x="1079" y="345"/>
                    </a:lnTo>
                    <a:lnTo>
                      <a:pt x="1085" y="326"/>
                    </a:lnTo>
                    <a:lnTo>
                      <a:pt x="1092" y="297"/>
                    </a:lnTo>
                    <a:lnTo>
                      <a:pt x="1098" y="272"/>
                    </a:lnTo>
                    <a:lnTo>
                      <a:pt x="1105" y="259"/>
                    </a:lnTo>
                    <a:lnTo>
                      <a:pt x="1111" y="257"/>
                    </a:lnTo>
                    <a:lnTo>
                      <a:pt x="1117" y="257"/>
                    </a:lnTo>
                    <a:lnTo>
                      <a:pt x="1124" y="252"/>
                    </a:lnTo>
                    <a:lnTo>
                      <a:pt x="1130" y="240"/>
                    </a:lnTo>
                    <a:lnTo>
                      <a:pt x="1137" y="221"/>
                    </a:lnTo>
                    <a:lnTo>
                      <a:pt x="1143" y="197"/>
                    </a:lnTo>
                    <a:lnTo>
                      <a:pt x="1149" y="172"/>
                    </a:lnTo>
                    <a:lnTo>
                      <a:pt x="1156" y="153"/>
                    </a:lnTo>
                    <a:lnTo>
                      <a:pt x="1162" y="145"/>
                    </a:lnTo>
                    <a:lnTo>
                      <a:pt x="1169" y="146"/>
                    </a:lnTo>
                    <a:lnTo>
                      <a:pt x="1175" y="148"/>
                    </a:lnTo>
                    <a:lnTo>
                      <a:pt x="1181" y="135"/>
                    </a:lnTo>
                    <a:lnTo>
                      <a:pt x="1188" y="102"/>
                    </a:lnTo>
                    <a:lnTo>
                      <a:pt x="1194" y="58"/>
                    </a:lnTo>
                    <a:lnTo>
                      <a:pt x="1200" y="26"/>
                    </a:lnTo>
                    <a:lnTo>
                      <a:pt x="1207" y="28"/>
                    </a:lnTo>
                    <a:lnTo>
                      <a:pt x="1213" y="63"/>
                    </a:lnTo>
                    <a:lnTo>
                      <a:pt x="1220" y="115"/>
                    </a:lnTo>
                    <a:lnTo>
                      <a:pt x="1226" y="163"/>
                    </a:lnTo>
                    <a:lnTo>
                      <a:pt x="1232" y="194"/>
                    </a:lnTo>
                    <a:lnTo>
                      <a:pt x="1239" y="210"/>
                    </a:lnTo>
                    <a:lnTo>
                      <a:pt x="1245" y="217"/>
                    </a:lnTo>
                    <a:lnTo>
                      <a:pt x="1251" y="219"/>
                    </a:lnTo>
                    <a:lnTo>
                      <a:pt x="1258" y="219"/>
                    </a:lnTo>
                    <a:lnTo>
                      <a:pt x="1264" y="219"/>
                    </a:lnTo>
                    <a:lnTo>
                      <a:pt x="1271" y="219"/>
                    </a:lnTo>
                    <a:lnTo>
                      <a:pt x="1277" y="219"/>
                    </a:lnTo>
                    <a:lnTo>
                      <a:pt x="1283" y="219"/>
                    </a:lnTo>
                    <a:lnTo>
                      <a:pt x="1290" y="219"/>
                    </a:lnTo>
                    <a:lnTo>
                      <a:pt x="1296" y="219"/>
                    </a:lnTo>
                    <a:lnTo>
                      <a:pt x="1303" y="219"/>
                    </a:lnTo>
                    <a:lnTo>
                      <a:pt x="1309" y="219"/>
                    </a:lnTo>
                    <a:lnTo>
                      <a:pt x="1315" y="219"/>
                    </a:lnTo>
                    <a:lnTo>
                      <a:pt x="1322" y="219"/>
                    </a:lnTo>
                    <a:lnTo>
                      <a:pt x="1328" y="219"/>
                    </a:lnTo>
                    <a:lnTo>
                      <a:pt x="1335" y="219"/>
                    </a:lnTo>
                    <a:lnTo>
                      <a:pt x="1341" y="219"/>
                    </a:lnTo>
                    <a:lnTo>
                      <a:pt x="1347" y="219"/>
                    </a:lnTo>
                    <a:lnTo>
                      <a:pt x="1354" y="219"/>
                    </a:lnTo>
                    <a:lnTo>
                      <a:pt x="1360" y="219"/>
                    </a:lnTo>
                    <a:lnTo>
                      <a:pt x="1366" y="219"/>
                    </a:lnTo>
                    <a:lnTo>
                      <a:pt x="1373" y="219"/>
                    </a:lnTo>
                    <a:lnTo>
                      <a:pt x="1379" y="219"/>
                    </a:lnTo>
                    <a:lnTo>
                      <a:pt x="1386" y="219"/>
                    </a:lnTo>
                    <a:lnTo>
                      <a:pt x="1392" y="219"/>
                    </a:lnTo>
                    <a:lnTo>
                      <a:pt x="1398" y="219"/>
                    </a:lnTo>
                    <a:lnTo>
                      <a:pt x="1405" y="219"/>
                    </a:lnTo>
                    <a:lnTo>
                      <a:pt x="1411" y="219"/>
                    </a:lnTo>
                    <a:lnTo>
                      <a:pt x="1418" y="219"/>
                    </a:lnTo>
                    <a:lnTo>
                      <a:pt x="1424" y="219"/>
                    </a:lnTo>
                    <a:lnTo>
                      <a:pt x="1430" y="219"/>
                    </a:lnTo>
                    <a:lnTo>
                      <a:pt x="1437" y="219"/>
                    </a:lnTo>
                    <a:lnTo>
                      <a:pt x="1443" y="219"/>
                    </a:lnTo>
                    <a:lnTo>
                      <a:pt x="1450" y="219"/>
                    </a:lnTo>
                    <a:lnTo>
                      <a:pt x="1456" y="219"/>
                    </a:lnTo>
                    <a:lnTo>
                      <a:pt x="1462" y="219"/>
                    </a:lnTo>
                    <a:lnTo>
                      <a:pt x="1469" y="219"/>
                    </a:lnTo>
                    <a:lnTo>
                      <a:pt x="1475" y="219"/>
                    </a:lnTo>
                    <a:lnTo>
                      <a:pt x="1481" y="219"/>
                    </a:lnTo>
                    <a:lnTo>
                      <a:pt x="1488" y="219"/>
                    </a:lnTo>
                    <a:lnTo>
                      <a:pt x="1494" y="219"/>
                    </a:lnTo>
                    <a:lnTo>
                      <a:pt x="1501" y="219"/>
                    </a:lnTo>
                    <a:lnTo>
                      <a:pt x="1507" y="219"/>
                    </a:lnTo>
                    <a:lnTo>
                      <a:pt x="1513" y="219"/>
                    </a:lnTo>
                    <a:lnTo>
                      <a:pt x="1520" y="219"/>
                    </a:lnTo>
                    <a:lnTo>
                      <a:pt x="1526" y="219"/>
                    </a:lnTo>
                    <a:lnTo>
                      <a:pt x="1532" y="219"/>
                    </a:lnTo>
                    <a:lnTo>
                      <a:pt x="1539" y="219"/>
                    </a:lnTo>
                    <a:lnTo>
                      <a:pt x="1545" y="219"/>
                    </a:lnTo>
                    <a:lnTo>
                      <a:pt x="1552" y="219"/>
                    </a:lnTo>
                    <a:lnTo>
                      <a:pt x="1558" y="219"/>
                    </a:lnTo>
                    <a:lnTo>
                      <a:pt x="1564" y="219"/>
                    </a:lnTo>
                    <a:lnTo>
                      <a:pt x="1571" y="219"/>
                    </a:lnTo>
                    <a:lnTo>
                      <a:pt x="1577" y="219"/>
                    </a:lnTo>
                    <a:lnTo>
                      <a:pt x="1584" y="219"/>
                    </a:lnTo>
                    <a:lnTo>
                      <a:pt x="1590" y="219"/>
                    </a:lnTo>
                    <a:lnTo>
                      <a:pt x="1596" y="219"/>
                    </a:lnTo>
                    <a:lnTo>
                      <a:pt x="1603" y="219"/>
                    </a:lnTo>
                  </a:path>
                </a:pathLst>
              </a:custGeom>
              <a:noFill/>
              <a:ln w="4763"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4" name="Freeform 148">
                <a:extLst>
                  <a:ext uri="{FF2B5EF4-FFF2-40B4-BE49-F238E27FC236}">
                    <a16:creationId xmlns:a16="http://schemas.microsoft.com/office/drawing/2014/main" id="{F3130B96-925C-2682-C30C-9D454E89FC76}"/>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1 h 443"/>
                  <a:gd name="T16" fmla="*/ 224 w 1603"/>
                  <a:gd name="T17" fmla="*/ 221 h 443"/>
                  <a:gd name="T18" fmla="*/ 249 w 1603"/>
                  <a:gd name="T19" fmla="*/ 221 h 443"/>
                  <a:gd name="T20" fmla="*/ 275 w 1603"/>
                  <a:gd name="T21" fmla="*/ 221 h 443"/>
                  <a:gd name="T22" fmla="*/ 300 w 1603"/>
                  <a:gd name="T23" fmla="*/ 223 h 443"/>
                  <a:gd name="T24" fmla="*/ 326 w 1603"/>
                  <a:gd name="T25" fmla="*/ 235 h 443"/>
                  <a:gd name="T26" fmla="*/ 351 w 1603"/>
                  <a:gd name="T27" fmla="*/ 284 h 443"/>
                  <a:gd name="T28" fmla="*/ 377 w 1603"/>
                  <a:gd name="T29" fmla="*/ 372 h 443"/>
                  <a:gd name="T30" fmla="*/ 402 w 1603"/>
                  <a:gd name="T31" fmla="*/ 418 h 443"/>
                  <a:gd name="T32" fmla="*/ 428 w 1603"/>
                  <a:gd name="T33" fmla="*/ 357 h 443"/>
                  <a:gd name="T34" fmla="*/ 453 w 1603"/>
                  <a:gd name="T35" fmla="*/ 262 h 443"/>
                  <a:gd name="T36" fmla="*/ 479 w 1603"/>
                  <a:gd name="T37" fmla="*/ 198 h 443"/>
                  <a:gd name="T38" fmla="*/ 504 w 1603"/>
                  <a:gd name="T39" fmla="*/ 144 h 443"/>
                  <a:gd name="T40" fmla="*/ 530 w 1603"/>
                  <a:gd name="T41" fmla="*/ 90 h 443"/>
                  <a:gd name="T42" fmla="*/ 556 w 1603"/>
                  <a:gd name="T43" fmla="*/ 48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8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9 h 443"/>
                  <a:gd name="T84" fmla="*/ 1092 w 1603"/>
                  <a:gd name="T85" fmla="*/ 317 h 443"/>
                  <a:gd name="T86" fmla="*/ 1117 w 1603"/>
                  <a:gd name="T87" fmla="*/ 262 h 443"/>
                  <a:gd name="T88" fmla="*/ 1143 w 1603"/>
                  <a:gd name="T89" fmla="*/ 206 h 443"/>
                  <a:gd name="T90" fmla="*/ 1169 w 1603"/>
                  <a:gd name="T91" fmla="*/ 119 h 443"/>
                  <a:gd name="T92" fmla="*/ 1194 w 1603"/>
                  <a:gd name="T93" fmla="*/ 34 h 443"/>
                  <a:gd name="T94" fmla="*/ 1220 w 1603"/>
                  <a:gd name="T95" fmla="*/ 45 h 443"/>
                  <a:gd name="T96" fmla="*/ 1245 w 1603"/>
                  <a:gd name="T97" fmla="*/ 132 h 443"/>
                  <a:gd name="T98" fmla="*/ 1271 w 1603"/>
                  <a:gd name="T99" fmla="*/ 197 h 443"/>
                  <a:gd name="T100" fmla="*/ 1296 w 1603"/>
                  <a:gd name="T101" fmla="*/ 218 h 443"/>
                  <a:gd name="T102" fmla="*/ 1322 w 1603"/>
                  <a:gd name="T103" fmla="*/ 221 h 443"/>
                  <a:gd name="T104" fmla="*/ 1347 w 1603"/>
                  <a:gd name="T105" fmla="*/ 221 h 443"/>
                  <a:gd name="T106" fmla="*/ 1373 w 1603"/>
                  <a:gd name="T107" fmla="*/ 221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1"/>
                    </a:lnTo>
                    <a:lnTo>
                      <a:pt x="204" y="221"/>
                    </a:lnTo>
                    <a:lnTo>
                      <a:pt x="211" y="221"/>
                    </a:lnTo>
                    <a:lnTo>
                      <a:pt x="217" y="221"/>
                    </a:lnTo>
                    <a:lnTo>
                      <a:pt x="224" y="221"/>
                    </a:lnTo>
                    <a:lnTo>
                      <a:pt x="230" y="221"/>
                    </a:lnTo>
                    <a:lnTo>
                      <a:pt x="236" y="221"/>
                    </a:lnTo>
                    <a:lnTo>
                      <a:pt x="243" y="221"/>
                    </a:lnTo>
                    <a:lnTo>
                      <a:pt x="249" y="221"/>
                    </a:lnTo>
                    <a:lnTo>
                      <a:pt x="255" y="221"/>
                    </a:lnTo>
                    <a:lnTo>
                      <a:pt x="262" y="221"/>
                    </a:lnTo>
                    <a:lnTo>
                      <a:pt x="268" y="221"/>
                    </a:lnTo>
                    <a:lnTo>
                      <a:pt x="275" y="221"/>
                    </a:lnTo>
                    <a:lnTo>
                      <a:pt x="281" y="222"/>
                    </a:lnTo>
                    <a:lnTo>
                      <a:pt x="287" y="222"/>
                    </a:lnTo>
                    <a:lnTo>
                      <a:pt x="294" y="222"/>
                    </a:lnTo>
                    <a:lnTo>
                      <a:pt x="300" y="223"/>
                    </a:lnTo>
                    <a:lnTo>
                      <a:pt x="307" y="224"/>
                    </a:lnTo>
                    <a:lnTo>
                      <a:pt x="313" y="227"/>
                    </a:lnTo>
                    <a:lnTo>
                      <a:pt x="319" y="230"/>
                    </a:lnTo>
                    <a:lnTo>
                      <a:pt x="326" y="235"/>
                    </a:lnTo>
                    <a:lnTo>
                      <a:pt x="332" y="243"/>
                    </a:lnTo>
                    <a:lnTo>
                      <a:pt x="339" y="253"/>
                    </a:lnTo>
                    <a:lnTo>
                      <a:pt x="345" y="267"/>
                    </a:lnTo>
                    <a:lnTo>
                      <a:pt x="351" y="284"/>
                    </a:lnTo>
                    <a:lnTo>
                      <a:pt x="358" y="304"/>
                    </a:lnTo>
                    <a:lnTo>
                      <a:pt x="364" y="326"/>
                    </a:lnTo>
                    <a:lnTo>
                      <a:pt x="370" y="350"/>
                    </a:lnTo>
                    <a:lnTo>
                      <a:pt x="377" y="372"/>
                    </a:lnTo>
                    <a:lnTo>
                      <a:pt x="383" y="392"/>
                    </a:lnTo>
                    <a:lnTo>
                      <a:pt x="389" y="408"/>
                    </a:lnTo>
                    <a:lnTo>
                      <a:pt x="396" y="417"/>
                    </a:lnTo>
                    <a:lnTo>
                      <a:pt x="402" y="418"/>
                    </a:lnTo>
                    <a:lnTo>
                      <a:pt x="409" y="412"/>
                    </a:lnTo>
                    <a:lnTo>
                      <a:pt x="415" y="399"/>
                    </a:lnTo>
                    <a:lnTo>
                      <a:pt x="421" y="380"/>
                    </a:lnTo>
                    <a:lnTo>
                      <a:pt x="428" y="357"/>
                    </a:lnTo>
                    <a:lnTo>
                      <a:pt x="434" y="332"/>
                    </a:lnTo>
                    <a:lnTo>
                      <a:pt x="441" y="307"/>
                    </a:lnTo>
                    <a:lnTo>
                      <a:pt x="447" y="283"/>
                    </a:lnTo>
                    <a:lnTo>
                      <a:pt x="453" y="262"/>
                    </a:lnTo>
                    <a:lnTo>
                      <a:pt x="460" y="243"/>
                    </a:lnTo>
                    <a:lnTo>
                      <a:pt x="466" y="226"/>
                    </a:lnTo>
                    <a:lnTo>
                      <a:pt x="473" y="212"/>
                    </a:lnTo>
                    <a:lnTo>
                      <a:pt x="479" y="198"/>
                    </a:lnTo>
                    <a:lnTo>
                      <a:pt x="485" y="185"/>
                    </a:lnTo>
                    <a:lnTo>
                      <a:pt x="492" y="172"/>
                    </a:lnTo>
                    <a:lnTo>
                      <a:pt x="498" y="158"/>
                    </a:lnTo>
                    <a:lnTo>
                      <a:pt x="504" y="144"/>
                    </a:lnTo>
                    <a:lnTo>
                      <a:pt x="511" y="130"/>
                    </a:lnTo>
                    <a:lnTo>
                      <a:pt x="517" y="116"/>
                    </a:lnTo>
                    <a:lnTo>
                      <a:pt x="524" y="102"/>
                    </a:lnTo>
                    <a:lnTo>
                      <a:pt x="530" y="90"/>
                    </a:lnTo>
                    <a:lnTo>
                      <a:pt x="536" y="78"/>
                    </a:lnTo>
                    <a:lnTo>
                      <a:pt x="543" y="67"/>
                    </a:lnTo>
                    <a:lnTo>
                      <a:pt x="549" y="57"/>
                    </a:lnTo>
                    <a:lnTo>
                      <a:pt x="556" y="48"/>
                    </a:lnTo>
                    <a:lnTo>
                      <a:pt x="562" y="40"/>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8"/>
                    </a:lnTo>
                    <a:lnTo>
                      <a:pt x="715" y="66"/>
                    </a:lnTo>
                    <a:lnTo>
                      <a:pt x="722" y="76"/>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4"/>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40"/>
                    </a:lnTo>
                    <a:lnTo>
                      <a:pt x="1003" y="437"/>
                    </a:lnTo>
                    <a:lnTo>
                      <a:pt x="1009" y="433"/>
                    </a:lnTo>
                    <a:lnTo>
                      <a:pt x="1015" y="429"/>
                    </a:lnTo>
                    <a:lnTo>
                      <a:pt x="1022" y="424"/>
                    </a:lnTo>
                    <a:lnTo>
                      <a:pt x="1028" y="418"/>
                    </a:lnTo>
                    <a:lnTo>
                      <a:pt x="1035" y="412"/>
                    </a:lnTo>
                    <a:lnTo>
                      <a:pt x="1041" y="405"/>
                    </a:lnTo>
                    <a:lnTo>
                      <a:pt x="1047" y="397"/>
                    </a:lnTo>
                    <a:lnTo>
                      <a:pt x="1054" y="389"/>
                    </a:lnTo>
                    <a:lnTo>
                      <a:pt x="1060" y="379"/>
                    </a:lnTo>
                    <a:lnTo>
                      <a:pt x="1066" y="369"/>
                    </a:lnTo>
                    <a:lnTo>
                      <a:pt x="1073" y="357"/>
                    </a:lnTo>
                    <a:lnTo>
                      <a:pt x="1079" y="345"/>
                    </a:lnTo>
                    <a:lnTo>
                      <a:pt x="1085" y="331"/>
                    </a:lnTo>
                    <a:lnTo>
                      <a:pt x="1092" y="317"/>
                    </a:lnTo>
                    <a:lnTo>
                      <a:pt x="1098" y="303"/>
                    </a:lnTo>
                    <a:lnTo>
                      <a:pt x="1105" y="289"/>
                    </a:lnTo>
                    <a:lnTo>
                      <a:pt x="1111" y="275"/>
                    </a:lnTo>
                    <a:lnTo>
                      <a:pt x="1117" y="262"/>
                    </a:lnTo>
                    <a:lnTo>
                      <a:pt x="1124" y="249"/>
                    </a:lnTo>
                    <a:lnTo>
                      <a:pt x="1130" y="236"/>
                    </a:lnTo>
                    <a:lnTo>
                      <a:pt x="1137" y="221"/>
                    </a:lnTo>
                    <a:lnTo>
                      <a:pt x="1143" y="206"/>
                    </a:lnTo>
                    <a:lnTo>
                      <a:pt x="1149" y="188"/>
                    </a:lnTo>
                    <a:lnTo>
                      <a:pt x="1156" y="167"/>
                    </a:lnTo>
                    <a:lnTo>
                      <a:pt x="1162" y="144"/>
                    </a:lnTo>
                    <a:lnTo>
                      <a:pt x="1169" y="119"/>
                    </a:lnTo>
                    <a:lnTo>
                      <a:pt x="1175" y="94"/>
                    </a:lnTo>
                    <a:lnTo>
                      <a:pt x="1181" y="70"/>
                    </a:lnTo>
                    <a:lnTo>
                      <a:pt x="1188" y="50"/>
                    </a:lnTo>
                    <a:lnTo>
                      <a:pt x="1194" y="34"/>
                    </a:lnTo>
                    <a:lnTo>
                      <a:pt x="1200" y="26"/>
                    </a:lnTo>
                    <a:lnTo>
                      <a:pt x="1207" y="25"/>
                    </a:lnTo>
                    <a:lnTo>
                      <a:pt x="1213" y="31"/>
                    </a:lnTo>
                    <a:lnTo>
                      <a:pt x="1220" y="45"/>
                    </a:lnTo>
                    <a:lnTo>
                      <a:pt x="1226" y="64"/>
                    </a:lnTo>
                    <a:lnTo>
                      <a:pt x="1232" y="86"/>
                    </a:lnTo>
                    <a:lnTo>
                      <a:pt x="1239" y="109"/>
                    </a:lnTo>
                    <a:lnTo>
                      <a:pt x="1245" y="132"/>
                    </a:lnTo>
                    <a:lnTo>
                      <a:pt x="1251" y="153"/>
                    </a:lnTo>
                    <a:lnTo>
                      <a:pt x="1258" y="171"/>
                    </a:lnTo>
                    <a:lnTo>
                      <a:pt x="1264" y="186"/>
                    </a:lnTo>
                    <a:lnTo>
                      <a:pt x="1271" y="197"/>
                    </a:lnTo>
                    <a:lnTo>
                      <a:pt x="1277" y="205"/>
                    </a:lnTo>
                    <a:lnTo>
                      <a:pt x="1283" y="211"/>
                    </a:lnTo>
                    <a:lnTo>
                      <a:pt x="1290" y="215"/>
                    </a:lnTo>
                    <a:lnTo>
                      <a:pt x="1296" y="218"/>
                    </a:lnTo>
                    <a:lnTo>
                      <a:pt x="1303" y="219"/>
                    </a:lnTo>
                    <a:lnTo>
                      <a:pt x="1309" y="220"/>
                    </a:lnTo>
                    <a:lnTo>
                      <a:pt x="1315" y="221"/>
                    </a:lnTo>
                    <a:lnTo>
                      <a:pt x="1322" y="221"/>
                    </a:lnTo>
                    <a:lnTo>
                      <a:pt x="1328" y="221"/>
                    </a:lnTo>
                    <a:lnTo>
                      <a:pt x="1335" y="221"/>
                    </a:lnTo>
                    <a:lnTo>
                      <a:pt x="1341" y="221"/>
                    </a:lnTo>
                    <a:lnTo>
                      <a:pt x="1347" y="221"/>
                    </a:lnTo>
                    <a:lnTo>
                      <a:pt x="1354" y="221"/>
                    </a:lnTo>
                    <a:lnTo>
                      <a:pt x="1360" y="221"/>
                    </a:lnTo>
                    <a:lnTo>
                      <a:pt x="1366" y="221"/>
                    </a:lnTo>
                    <a:lnTo>
                      <a:pt x="1373" y="221"/>
                    </a:lnTo>
                    <a:lnTo>
                      <a:pt x="1379" y="221"/>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5" name="Freeform 149">
                <a:extLst>
                  <a:ext uri="{FF2B5EF4-FFF2-40B4-BE49-F238E27FC236}">
                    <a16:creationId xmlns:a16="http://schemas.microsoft.com/office/drawing/2014/main" id="{A0570F83-4CD1-B015-0478-F1C2098BA7F0}"/>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2 h 443"/>
                  <a:gd name="T16" fmla="*/ 224 w 1603"/>
                  <a:gd name="T17" fmla="*/ 222 h 443"/>
                  <a:gd name="T18" fmla="*/ 249 w 1603"/>
                  <a:gd name="T19" fmla="*/ 225 h 443"/>
                  <a:gd name="T20" fmla="*/ 275 w 1603"/>
                  <a:gd name="T21" fmla="*/ 237 h 443"/>
                  <a:gd name="T22" fmla="*/ 300 w 1603"/>
                  <a:gd name="T23" fmla="*/ 266 h 443"/>
                  <a:gd name="T24" fmla="*/ 326 w 1603"/>
                  <a:gd name="T25" fmla="*/ 321 h 443"/>
                  <a:gd name="T26" fmla="*/ 351 w 1603"/>
                  <a:gd name="T27" fmla="*/ 390 h 443"/>
                  <a:gd name="T28" fmla="*/ 377 w 1603"/>
                  <a:gd name="T29" fmla="*/ 434 h 443"/>
                  <a:gd name="T30" fmla="*/ 402 w 1603"/>
                  <a:gd name="T31" fmla="*/ 417 h 443"/>
                  <a:gd name="T32" fmla="*/ 428 w 1603"/>
                  <a:gd name="T33" fmla="*/ 346 h 443"/>
                  <a:gd name="T34" fmla="*/ 453 w 1603"/>
                  <a:gd name="T35" fmla="*/ 266 h 443"/>
                  <a:gd name="T36" fmla="*/ 479 w 1603"/>
                  <a:gd name="T37" fmla="*/ 200 h 443"/>
                  <a:gd name="T38" fmla="*/ 504 w 1603"/>
                  <a:gd name="T39" fmla="*/ 143 h 443"/>
                  <a:gd name="T40" fmla="*/ 530 w 1603"/>
                  <a:gd name="T41" fmla="*/ 90 h 443"/>
                  <a:gd name="T42" fmla="*/ 556 w 1603"/>
                  <a:gd name="T43" fmla="*/ 49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7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8 h 443"/>
                  <a:gd name="T84" fmla="*/ 1092 w 1603"/>
                  <a:gd name="T85" fmla="*/ 319 h 443"/>
                  <a:gd name="T86" fmla="*/ 1117 w 1603"/>
                  <a:gd name="T87" fmla="*/ 262 h 443"/>
                  <a:gd name="T88" fmla="*/ 1143 w 1603"/>
                  <a:gd name="T89" fmla="*/ 201 h 443"/>
                  <a:gd name="T90" fmla="*/ 1169 w 1603"/>
                  <a:gd name="T91" fmla="*/ 124 h 443"/>
                  <a:gd name="T92" fmla="*/ 1194 w 1603"/>
                  <a:gd name="T93" fmla="*/ 45 h 443"/>
                  <a:gd name="T94" fmla="*/ 1220 w 1603"/>
                  <a:gd name="T95" fmla="*/ 7 h 443"/>
                  <a:gd name="T96" fmla="*/ 1245 w 1603"/>
                  <a:gd name="T97" fmla="*/ 33 h 443"/>
                  <a:gd name="T98" fmla="*/ 1271 w 1603"/>
                  <a:gd name="T99" fmla="*/ 99 h 443"/>
                  <a:gd name="T100" fmla="*/ 1296 w 1603"/>
                  <a:gd name="T101" fmla="*/ 161 h 443"/>
                  <a:gd name="T102" fmla="*/ 1322 w 1603"/>
                  <a:gd name="T103" fmla="*/ 199 h 443"/>
                  <a:gd name="T104" fmla="*/ 1347 w 1603"/>
                  <a:gd name="T105" fmla="*/ 215 h 443"/>
                  <a:gd name="T106" fmla="*/ 1373 w 1603"/>
                  <a:gd name="T107" fmla="*/ 220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2"/>
                    </a:lnTo>
                    <a:lnTo>
                      <a:pt x="204" y="222"/>
                    </a:lnTo>
                    <a:lnTo>
                      <a:pt x="211" y="222"/>
                    </a:lnTo>
                    <a:lnTo>
                      <a:pt x="217" y="222"/>
                    </a:lnTo>
                    <a:lnTo>
                      <a:pt x="224" y="222"/>
                    </a:lnTo>
                    <a:lnTo>
                      <a:pt x="230" y="223"/>
                    </a:lnTo>
                    <a:lnTo>
                      <a:pt x="236" y="223"/>
                    </a:lnTo>
                    <a:lnTo>
                      <a:pt x="243" y="224"/>
                    </a:lnTo>
                    <a:lnTo>
                      <a:pt x="249" y="225"/>
                    </a:lnTo>
                    <a:lnTo>
                      <a:pt x="255" y="227"/>
                    </a:lnTo>
                    <a:lnTo>
                      <a:pt x="262" y="230"/>
                    </a:lnTo>
                    <a:lnTo>
                      <a:pt x="268" y="233"/>
                    </a:lnTo>
                    <a:lnTo>
                      <a:pt x="275" y="237"/>
                    </a:lnTo>
                    <a:lnTo>
                      <a:pt x="281" y="242"/>
                    </a:lnTo>
                    <a:lnTo>
                      <a:pt x="287" y="248"/>
                    </a:lnTo>
                    <a:lnTo>
                      <a:pt x="294" y="257"/>
                    </a:lnTo>
                    <a:lnTo>
                      <a:pt x="300" y="266"/>
                    </a:lnTo>
                    <a:lnTo>
                      <a:pt x="307" y="277"/>
                    </a:lnTo>
                    <a:lnTo>
                      <a:pt x="313" y="291"/>
                    </a:lnTo>
                    <a:lnTo>
                      <a:pt x="319" y="305"/>
                    </a:lnTo>
                    <a:lnTo>
                      <a:pt x="326" y="321"/>
                    </a:lnTo>
                    <a:lnTo>
                      <a:pt x="332" y="338"/>
                    </a:lnTo>
                    <a:lnTo>
                      <a:pt x="339" y="356"/>
                    </a:lnTo>
                    <a:lnTo>
                      <a:pt x="345" y="373"/>
                    </a:lnTo>
                    <a:lnTo>
                      <a:pt x="351" y="390"/>
                    </a:lnTo>
                    <a:lnTo>
                      <a:pt x="358" y="405"/>
                    </a:lnTo>
                    <a:lnTo>
                      <a:pt x="364" y="418"/>
                    </a:lnTo>
                    <a:lnTo>
                      <a:pt x="370" y="428"/>
                    </a:lnTo>
                    <a:lnTo>
                      <a:pt x="377" y="434"/>
                    </a:lnTo>
                    <a:lnTo>
                      <a:pt x="383" y="436"/>
                    </a:lnTo>
                    <a:lnTo>
                      <a:pt x="389" y="434"/>
                    </a:lnTo>
                    <a:lnTo>
                      <a:pt x="396" y="427"/>
                    </a:lnTo>
                    <a:lnTo>
                      <a:pt x="402" y="417"/>
                    </a:lnTo>
                    <a:lnTo>
                      <a:pt x="409" y="403"/>
                    </a:lnTo>
                    <a:lnTo>
                      <a:pt x="415" y="386"/>
                    </a:lnTo>
                    <a:lnTo>
                      <a:pt x="421" y="367"/>
                    </a:lnTo>
                    <a:lnTo>
                      <a:pt x="428" y="346"/>
                    </a:lnTo>
                    <a:lnTo>
                      <a:pt x="434" y="326"/>
                    </a:lnTo>
                    <a:lnTo>
                      <a:pt x="441" y="305"/>
                    </a:lnTo>
                    <a:lnTo>
                      <a:pt x="447" y="285"/>
                    </a:lnTo>
                    <a:lnTo>
                      <a:pt x="453" y="266"/>
                    </a:lnTo>
                    <a:lnTo>
                      <a:pt x="460" y="248"/>
                    </a:lnTo>
                    <a:lnTo>
                      <a:pt x="466" y="231"/>
                    </a:lnTo>
                    <a:lnTo>
                      <a:pt x="473" y="215"/>
                    </a:lnTo>
                    <a:lnTo>
                      <a:pt x="479" y="200"/>
                    </a:lnTo>
                    <a:lnTo>
                      <a:pt x="485" y="185"/>
                    </a:lnTo>
                    <a:lnTo>
                      <a:pt x="492" y="171"/>
                    </a:lnTo>
                    <a:lnTo>
                      <a:pt x="498" y="157"/>
                    </a:lnTo>
                    <a:lnTo>
                      <a:pt x="504" y="143"/>
                    </a:lnTo>
                    <a:lnTo>
                      <a:pt x="511" y="129"/>
                    </a:lnTo>
                    <a:lnTo>
                      <a:pt x="517" y="115"/>
                    </a:lnTo>
                    <a:lnTo>
                      <a:pt x="524" y="102"/>
                    </a:lnTo>
                    <a:lnTo>
                      <a:pt x="530" y="90"/>
                    </a:lnTo>
                    <a:lnTo>
                      <a:pt x="536" y="78"/>
                    </a:lnTo>
                    <a:lnTo>
                      <a:pt x="543" y="67"/>
                    </a:lnTo>
                    <a:lnTo>
                      <a:pt x="549" y="57"/>
                    </a:lnTo>
                    <a:lnTo>
                      <a:pt x="556" y="49"/>
                    </a:lnTo>
                    <a:lnTo>
                      <a:pt x="562" y="41"/>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7"/>
                    </a:lnTo>
                    <a:lnTo>
                      <a:pt x="715" y="66"/>
                    </a:lnTo>
                    <a:lnTo>
                      <a:pt x="722" y="75"/>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5"/>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39"/>
                    </a:lnTo>
                    <a:lnTo>
                      <a:pt x="1003" y="436"/>
                    </a:lnTo>
                    <a:lnTo>
                      <a:pt x="1009" y="433"/>
                    </a:lnTo>
                    <a:lnTo>
                      <a:pt x="1015" y="429"/>
                    </a:lnTo>
                    <a:lnTo>
                      <a:pt x="1022" y="424"/>
                    </a:lnTo>
                    <a:lnTo>
                      <a:pt x="1028" y="418"/>
                    </a:lnTo>
                    <a:lnTo>
                      <a:pt x="1035" y="412"/>
                    </a:lnTo>
                    <a:lnTo>
                      <a:pt x="1041" y="405"/>
                    </a:lnTo>
                    <a:lnTo>
                      <a:pt x="1047" y="397"/>
                    </a:lnTo>
                    <a:lnTo>
                      <a:pt x="1054" y="389"/>
                    </a:lnTo>
                    <a:lnTo>
                      <a:pt x="1060" y="379"/>
                    </a:lnTo>
                    <a:lnTo>
                      <a:pt x="1066" y="368"/>
                    </a:lnTo>
                    <a:lnTo>
                      <a:pt x="1073" y="357"/>
                    </a:lnTo>
                    <a:lnTo>
                      <a:pt x="1079" y="345"/>
                    </a:lnTo>
                    <a:lnTo>
                      <a:pt x="1085" y="332"/>
                    </a:lnTo>
                    <a:lnTo>
                      <a:pt x="1092" y="319"/>
                    </a:lnTo>
                    <a:lnTo>
                      <a:pt x="1098" y="305"/>
                    </a:lnTo>
                    <a:lnTo>
                      <a:pt x="1105" y="291"/>
                    </a:lnTo>
                    <a:lnTo>
                      <a:pt x="1111" y="277"/>
                    </a:lnTo>
                    <a:lnTo>
                      <a:pt x="1117" y="262"/>
                    </a:lnTo>
                    <a:lnTo>
                      <a:pt x="1124" y="248"/>
                    </a:lnTo>
                    <a:lnTo>
                      <a:pt x="1130" y="233"/>
                    </a:lnTo>
                    <a:lnTo>
                      <a:pt x="1137" y="217"/>
                    </a:lnTo>
                    <a:lnTo>
                      <a:pt x="1143" y="201"/>
                    </a:lnTo>
                    <a:lnTo>
                      <a:pt x="1149" y="183"/>
                    </a:lnTo>
                    <a:lnTo>
                      <a:pt x="1156" y="164"/>
                    </a:lnTo>
                    <a:lnTo>
                      <a:pt x="1162" y="145"/>
                    </a:lnTo>
                    <a:lnTo>
                      <a:pt x="1169" y="124"/>
                    </a:lnTo>
                    <a:lnTo>
                      <a:pt x="1175" y="103"/>
                    </a:lnTo>
                    <a:lnTo>
                      <a:pt x="1181" y="83"/>
                    </a:lnTo>
                    <a:lnTo>
                      <a:pt x="1188" y="63"/>
                    </a:lnTo>
                    <a:lnTo>
                      <a:pt x="1194" y="45"/>
                    </a:lnTo>
                    <a:lnTo>
                      <a:pt x="1200" y="31"/>
                    </a:lnTo>
                    <a:lnTo>
                      <a:pt x="1207" y="19"/>
                    </a:lnTo>
                    <a:lnTo>
                      <a:pt x="1213" y="11"/>
                    </a:lnTo>
                    <a:lnTo>
                      <a:pt x="1220" y="7"/>
                    </a:lnTo>
                    <a:lnTo>
                      <a:pt x="1226" y="8"/>
                    </a:lnTo>
                    <a:lnTo>
                      <a:pt x="1232" y="13"/>
                    </a:lnTo>
                    <a:lnTo>
                      <a:pt x="1239" y="22"/>
                    </a:lnTo>
                    <a:lnTo>
                      <a:pt x="1245" y="33"/>
                    </a:lnTo>
                    <a:lnTo>
                      <a:pt x="1251" y="48"/>
                    </a:lnTo>
                    <a:lnTo>
                      <a:pt x="1258" y="64"/>
                    </a:lnTo>
                    <a:lnTo>
                      <a:pt x="1264" y="82"/>
                    </a:lnTo>
                    <a:lnTo>
                      <a:pt x="1271" y="99"/>
                    </a:lnTo>
                    <a:lnTo>
                      <a:pt x="1277" y="116"/>
                    </a:lnTo>
                    <a:lnTo>
                      <a:pt x="1283" y="133"/>
                    </a:lnTo>
                    <a:lnTo>
                      <a:pt x="1290" y="148"/>
                    </a:lnTo>
                    <a:lnTo>
                      <a:pt x="1296" y="161"/>
                    </a:lnTo>
                    <a:lnTo>
                      <a:pt x="1303" y="173"/>
                    </a:lnTo>
                    <a:lnTo>
                      <a:pt x="1309" y="184"/>
                    </a:lnTo>
                    <a:lnTo>
                      <a:pt x="1315" y="192"/>
                    </a:lnTo>
                    <a:lnTo>
                      <a:pt x="1322" y="199"/>
                    </a:lnTo>
                    <a:lnTo>
                      <a:pt x="1328" y="205"/>
                    </a:lnTo>
                    <a:lnTo>
                      <a:pt x="1335" y="209"/>
                    </a:lnTo>
                    <a:lnTo>
                      <a:pt x="1341" y="212"/>
                    </a:lnTo>
                    <a:lnTo>
                      <a:pt x="1347" y="215"/>
                    </a:lnTo>
                    <a:lnTo>
                      <a:pt x="1354" y="217"/>
                    </a:lnTo>
                    <a:lnTo>
                      <a:pt x="1360" y="218"/>
                    </a:lnTo>
                    <a:lnTo>
                      <a:pt x="1366" y="219"/>
                    </a:lnTo>
                    <a:lnTo>
                      <a:pt x="1373" y="220"/>
                    </a:lnTo>
                    <a:lnTo>
                      <a:pt x="1379" y="220"/>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6" name="Freeform 150">
                <a:extLst>
                  <a:ext uri="{FF2B5EF4-FFF2-40B4-BE49-F238E27FC236}">
                    <a16:creationId xmlns:a16="http://schemas.microsoft.com/office/drawing/2014/main" id="{53DBC9CC-9856-311A-DFF4-BBC4DD199A1F}"/>
                  </a:ext>
                </a:extLst>
              </p:cNvPr>
              <p:cNvSpPr>
                <a:spLocks/>
              </p:cNvSpPr>
              <p:nvPr/>
            </p:nvSpPr>
            <p:spPr bwMode="auto">
              <a:xfrm>
                <a:off x="2952" y="1786"/>
                <a:ext cx="1603" cy="527"/>
              </a:xfrm>
              <a:custGeom>
                <a:avLst/>
                <a:gdLst>
                  <a:gd name="T0" fmla="*/ 19 w 1603"/>
                  <a:gd name="T1" fmla="*/ 263 h 527"/>
                  <a:gd name="T2" fmla="*/ 45 w 1603"/>
                  <a:gd name="T3" fmla="*/ 263 h 527"/>
                  <a:gd name="T4" fmla="*/ 70 w 1603"/>
                  <a:gd name="T5" fmla="*/ 263 h 527"/>
                  <a:gd name="T6" fmla="*/ 96 w 1603"/>
                  <a:gd name="T7" fmla="*/ 263 h 527"/>
                  <a:gd name="T8" fmla="*/ 121 w 1603"/>
                  <a:gd name="T9" fmla="*/ 264 h 527"/>
                  <a:gd name="T10" fmla="*/ 147 w 1603"/>
                  <a:gd name="T11" fmla="*/ 265 h 527"/>
                  <a:gd name="T12" fmla="*/ 173 w 1603"/>
                  <a:gd name="T13" fmla="*/ 267 h 527"/>
                  <a:gd name="T14" fmla="*/ 198 w 1603"/>
                  <a:gd name="T15" fmla="*/ 274 h 527"/>
                  <a:gd name="T16" fmla="*/ 224 w 1603"/>
                  <a:gd name="T17" fmla="*/ 290 h 527"/>
                  <a:gd name="T18" fmla="*/ 249 w 1603"/>
                  <a:gd name="T19" fmla="*/ 322 h 527"/>
                  <a:gd name="T20" fmla="*/ 275 w 1603"/>
                  <a:gd name="T21" fmla="*/ 372 h 527"/>
                  <a:gd name="T22" fmla="*/ 300 w 1603"/>
                  <a:gd name="T23" fmla="*/ 436 h 527"/>
                  <a:gd name="T24" fmla="*/ 326 w 1603"/>
                  <a:gd name="T25" fmla="*/ 495 h 527"/>
                  <a:gd name="T26" fmla="*/ 351 w 1603"/>
                  <a:gd name="T27" fmla="*/ 526 h 527"/>
                  <a:gd name="T28" fmla="*/ 377 w 1603"/>
                  <a:gd name="T29" fmla="*/ 512 h 527"/>
                  <a:gd name="T30" fmla="*/ 402 w 1603"/>
                  <a:gd name="T31" fmla="*/ 458 h 527"/>
                  <a:gd name="T32" fmla="*/ 428 w 1603"/>
                  <a:gd name="T33" fmla="*/ 384 h 527"/>
                  <a:gd name="T34" fmla="*/ 453 w 1603"/>
                  <a:gd name="T35" fmla="*/ 310 h 527"/>
                  <a:gd name="T36" fmla="*/ 479 w 1603"/>
                  <a:gd name="T37" fmla="*/ 243 h 527"/>
                  <a:gd name="T38" fmla="*/ 504 w 1603"/>
                  <a:gd name="T39" fmla="*/ 183 h 527"/>
                  <a:gd name="T40" fmla="*/ 530 w 1603"/>
                  <a:gd name="T41" fmla="*/ 132 h 527"/>
                  <a:gd name="T42" fmla="*/ 556 w 1603"/>
                  <a:gd name="T43" fmla="*/ 91 h 527"/>
                  <a:gd name="T44" fmla="*/ 581 w 1603"/>
                  <a:gd name="T45" fmla="*/ 63 h 527"/>
                  <a:gd name="T46" fmla="*/ 607 w 1603"/>
                  <a:gd name="T47" fmla="*/ 46 h 527"/>
                  <a:gd name="T48" fmla="*/ 632 w 1603"/>
                  <a:gd name="T49" fmla="*/ 42 h 527"/>
                  <a:gd name="T50" fmla="*/ 658 w 1603"/>
                  <a:gd name="T51" fmla="*/ 50 h 527"/>
                  <a:gd name="T52" fmla="*/ 683 w 1603"/>
                  <a:gd name="T53" fmla="*/ 70 h 527"/>
                  <a:gd name="T54" fmla="*/ 709 w 1603"/>
                  <a:gd name="T55" fmla="*/ 100 h 527"/>
                  <a:gd name="T56" fmla="*/ 734 w 1603"/>
                  <a:gd name="T57" fmla="*/ 137 h 527"/>
                  <a:gd name="T58" fmla="*/ 760 w 1603"/>
                  <a:gd name="T59" fmla="*/ 182 h 527"/>
                  <a:gd name="T60" fmla="*/ 785 w 1603"/>
                  <a:gd name="T61" fmla="*/ 230 h 527"/>
                  <a:gd name="T62" fmla="*/ 811 w 1603"/>
                  <a:gd name="T63" fmla="*/ 280 h 527"/>
                  <a:gd name="T64" fmla="*/ 836 w 1603"/>
                  <a:gd name="T65" fmla="*/ 329 h 527"/>
                  <a:gd name="T66" fmla="*/ 862 w 1603"/>
                  <a:gd name="T67" fmla="*/ 375 h 527"/>
                  <a:gd name="T68" fmla="*/ 888 w 1603"/>
                  <a:gd name="T69" fmla="*/ 416 h 527"/>
                  <a:gd name="T70" fmla="*/ 913 w 1603"/>
                  <a:gd name="T71" fmla="*/ 448 h 527"/>
                  <a:gd name="T72" fmla="*/ 939 w 1603"/>
                  <a:gd name="T73" fmla="*/ 471 h 527"/>
                  <a:gd name="T74" fmla="*/ 964 w 1603"/>
                  <a:gd name="T75" fmla="*/ 483 h 527"/>
                  <a:gd name="T76" fmla="*/ 990 w 1603"/>
                  <a:gd name="T77" fmla="*/ 483 h 527"/>
                  <a:gd name="T78" fmla="*/ 1015 w 1603"/>
                  <a:gd name="T79" fmla="*/ 471 h 527"/>
                  <a:gd name="T80" fmla="*/ 1041 w 1603"/>
                  <a:gd name="T81" fmla="*/ 447 h 527"/>
                  <a:gd name="T82" fmla="*/ 1066 w 1603"/>
                  <a:gd name="T83" fmla="*/ 410 h 527"/>
                  <a:gd name="T84" fmla="*/ 1092 w 1603"/>
                  <a:gd name="T85" fmla="*/ 362 h 527"/>
                  <a:gd name="T86" fmla="*/ 1117 w 1603"/>
                  <a:gd name="T87" fmla="*/ 305 h 527"/>
                  <a:gd name="T88" fmla="*/ 1143 w 1603"/>
                  <a:gd name="T89" fmla="*/ 240 h 527"/>
                  <a:gd name="T90" fmla="*/ 1169 w 1603"/>
                  <a:gd name="T91" fmla="*/ 168 h 527"/>
                  <a:gd name="T92" fmla="*/ 1194 w 1603"/>
                  <a:gd name="T93" fmla="*/ 93 h 527"/>
                  <a:gd name="T94" fmla="*/ 1220 w 1603"/>
                  <a:gd name="T95" fmla="*/ 29 h 527"/>
                  <a:gd name="T96" fmla="*/ 1245 w 1603"/>
                  <a:gd name="T97" fmla="*/ 0 h 527"/>
                  <a:gd name="T98" fmla="*/ 1271 w 1603"/>
                  <a:gd name="T99" fmla="*/ 17 h 527"/>
                  <a:gd name="T100" fmla="*/ 1296 w 1603"/>
                  <a:gd name="T101" fmla="*/ 70 h 527"/>
                  <a:gd name="T102" fmla="*/ 1322 w 1603"/>
                  <a:gd name="T103" fmla="*/ 135 h 527"/>
                  <a:gd name="T104" fmla="*/ 1347 w 1603"/>
                  <a:gd name="T105" fmla="*/ 191 h 527"/>
                  <a:gd name="T106" fmla="*/ 1373 w 1603"/>
                  <a:gd name="T107" fmla="*/ 228 h 527"/>
                  <a:gd name="T108" fmla="*/ 1398 w 1603"/>
                  <a:gd name="T109" fmla="*/ 249 h 527"/>
                  <a:gd name="T110" fmla="*/ 1424 w 1603"/>
                  <a:gd name="T111" fmla="*/ 258 h 527"/>
                  <a:gd name="T112" fmla="*/ 1450 w 1603"/>
                  <a:gd name="T113" fmla="*/ 262 h 527"/>
                  <a:gd name="T114" fmla="*/ 1475 w 1603"/>
                  <a:gd name="T115" fmla="*/ 263 h 527"/>
                  <a:gd name="T116" fmla="*/ 1501 w 1603"/>
                  <a:gd name="T117" fmla="*/ 263 h 527"/>
                  <a:gd name="T118" fmla="*/ 1526 w 1603"/>
                  <a:gd name="T119" fmla="*/ 263 h 527"/>
                  <a:gd name="T120" fmla="*/ 1552 w 1603"/>
                  <a:gd name="T121" fmla="*/ 263 h 527"/>
                  <a:gd name="T122" fmla="*/ 1577 w 1603"/>
                  <a:gd name="T123" fmla="*/ 263 h 527"/>
                  <a:gd name="T124" fmla="*/ 1603 w 1603"/>
                  <a:gd name="T125" fmla="*/ 2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527">
                    <a:moveTo>
                      <a:pt x="0" y="263"/>
                    </a:moveTo>
                    <a:lnTo>
                      <a:pt x="6" y="263"/>
                    </a:lnTo>
                    <a:lnTo>
                      <a:pt x="13" y="263"/>
                    </a:lnTo>
                    <a:lnTo>
                      <a:pt x="19" y="263"/>
                    </a:lnTo>
                    <a:lnTo>
                      <a:pt x="26" y="263"/>
                    </a:lnTo>
                    <a:lnTo>
                      <a:pt x="32" y="263"/>
                    </a:lnTo>
                    <a:lnTo>
                      <a:pt x="38" y="263"/>
                    </a:lnTo>
                    <a:lnTo>
                      <a:pt x="45" y="263"/>
                    </a:lnTo>
                    <a:lnTo>
                      <a:pt x="51" y="263"/>
                    </a:lnTo>
                    <a:lnTo>
                      <a:pt x="58" y="263"/>
                    </a:lnTo>
                    <a:lnTo>
                      <a:pt x="64" y="263"/>
                    </a:lnTo>
                    <a:lnTo>
                      <a:pt x="70" y="263"/>
                    </a:lnTo>
                    <a:lnTo>
                      <a:pt x="77" y="263"/>
                    </a:lnTo>
                    <a:lnTo>
                      <a:pt x="83" y="263"/>
                    </a:lnTo>
                    <a:lnTo>
                      <a:pt x="89" y="263"/>
                    </a:lnTo>
                    <a:lnTo>
                      <a:pt x="96" y="263"/>
                    </a:lnTo>
                    <a:lnTo>
                      <a:pt x="102" y="263"/>
                    </a:lnTo>
                    <a:lnTo>
                      <a:pt x="109" y="264"/>
                    </a:lnTo>
                    <a:lnTo>
                      <a:pt x="115" y="264"/>
                    </a:lnTo>
                    <a:lnTo>
                      <a:pt x="121" y="264"/>
                    </a:lnTo>
                    <a:lnTo>
                      <a:pt x="128" y="264"/>
                    </a:lnTo>
                    <a:lnTo>
                      <a:pt x="134" y="264"/>
                    </a:lnTo>
                    <a:lnTo>
                      <a:pt x="141" y="264"/>
                    </a:lnTo>
                    <a:lnTo>
                      <a:pt x="147" y="265"/>
                    </a:lnTo>
                    <a:lnTo>
                      <a:pt x="153" y="265"/>
                    </a:lnTo>
                    <a:lnTo>
                      <a:pt x="160" y="265"/>
                    </a:lnTo>
                    <a:lnTo>
                      <a:pt x="166" y="266"/>
                    </a:lnTo>
                    <a:lnTo>
                      <a:pt x="173" y="267"/>
                    </a:lnTo>
                    <a:lnTo>
                      <a:pt x="179" y="268"/>
                    </a:lnTo>
                    <a:lnTo>
                      <a:pt x="185" y="270"/>
                    </a:lnTo>
                    <a:lnTo>
                      <a:pt x="192" y="272"/>
                    </a:lnTo>
                    <a:lnTo>
                      <a:pt x="198" y="274"/>
                    </a:lnTo>
                    <a:lnTo>
                      <a:pt x="204" y="277"/>
                    </a:lnTo>
                    <a:lnTo>
                      <a:pt x="211" y="280"/>
                    </a:lnTo>
                    <a:lnTo>
                      <a:pt x="217" y="285"/>
                    </a:lnTo>
                    <a:lnTo>
                      <a:pt x="224" y="290"/>
                    </a:lnTo>
                    <a:lnTo>
                      <a:pt x="230" y="296"/>
                    </a:lnTo>
                    <a:lnTo>
                      <a:pt x="236" y="304"/>
                    </a:lnTo>
                    <a:lnTo>
                      <a:pt x="243" y="312"/>
                    </a:lnTo>
                    <a:lnTo>
                      <a:pt x="249" y="322"/>
                    </a:lnTo>
                    <a:lnTo>
                      <a:pt x="255" y="332"/>
                    </a:lnTo>
                    <a:lnTo>
                      <a:pt x="262" y="344"/>
                    </a:lnTo>
                    <a:lnTo>
                      <a:pt x="268" y="358"/>
                    </a:lnTo>
                    <a:lnTo>
                      <a:pt x="275" y="372"/>
                    </a:lnTo>
                    <a:lnTo>
                      <a:pt x="281" y="387"/>
                    </a:lnTo>
                    <a:lnTo>
                      <a:pt x="287" y="403"/>
                    </a:lnTo>
                    <a:lnTo>
                      <a:pt x="294" y="419"/>
                    </a:lnTo>
                    <a:lnTo>
                      <a:pt x="300" y="436"/>
                    </a:lnTo>
                    <a:lnTo>
                      <a:pt x="307" y="452"/>
                    </a:lnTo>
                    <a:lnTo>
                      <a:pt x="313" y="468"/>
                    </a:lnTo>
                    <a:lnTo>
                      <a:pt x="319" y="482"/>
                    </a:lnTo>
                    <a:lnTo>
                      <a:pt x="326" y="495"/>
                    </a:lnTo>
                    <a:lnTo>
                      <a:pt x="332" y="507"/>
                    </a:lnTo>
                    <a:lnTo>
                      <a:pt x="339" y="516"/>
                    </a:lnTo>
                    <a:lnTo>
                      <a:pt x="345" y="522"/>
                    </a:lnTo>
                    <a:lnTo>
                      <a:pt x="351" y="526"/>
                    </a:lnTo>
                    <a:lnTo>
                      <a:pt x="358" y="527"/>
                    </a:lnTo>
                    <a:lnTo>
                      <a:pt x="364" y="525"/>
                    </a:lnTo>
                    <a:lnTo>
                      <a:pt x="370" y="520"/>
                    </a:lnTo>
                    <a:lnTo>
                      <a:pt x="377" y="512"/>
                    </a:lnTo>
                    <a:lnTo>
                      <a:pt x="383" y="501"/>
                    </a:lnTo>
                    <a:lnTo>
                      <a:pt x="389" y="489"/>
                    </a:lnTo>
                    <a:lnTo>
                      <a:pt x="396" y="474"/>
                    </a:lnTo>
                    <a:lnTo>
                      <a:pt x="402" y="458"/>
                    </a:lnTo>
                    <a:lnTo>
                      <a:pt x="409" y="440"/>
                    </a:lnTo>
                    <a:lnTo>
                      <a:pt x="415" y="422"/>
                    </a:lnTo>
                    <a:lnTo>
                      <a:pt x="421" y="403"/>
                    </a:lnTo>
                    <a:lnTo>
                      <a:pt x="428" y="384"/>
                    </a:lnTo>
                    <a:lnTo>
                      <a:pt x="434" y="365"/>
                    </a:lnTo>
                    <a:lnTo>
                      <a:pt x="441" y="346"/>
                    </a:lnTo>
                    <a:lnTo>
                      <a:pt x="447" y="328"/>
                    </a:lnTo>
                    <a:lnTo>
                      <a:pt x="453" y="310"/>
                    </a:lnTo>
                    <a:lnTo>
                      <a:pt x="460" y="292"/>
                    </a:lnTo>
                    <a:lnTo>
                      <a:pt x="466" y="276"/>
                    </a:lnTo>
                    <a:lnTo>
                      <a:pt x="473" y="259"/>
                    </a:lnTo>
                    <a:lnTo>
                      <a:pt x="479" y="243"/>
                    </a:lnTo>
                    <a:lnTo>
                      <a:pt x="485" y="227"/>
                    </a:lnTo>
                    <a:lnTo>
                      <a:pt x="492" y="212"/>
                    </a:lnTo>
                    <a:lnTo>
                      <a:pt x="498" y="197"/>
                    </a:lnTo>
                    <a:lnTo>
                      <a:pt x="504" y="183"/>
                    </a:lnTo>
                    <a:lnTo>
                      <a:pt x="511" y="170"/>
                    </a:lnTo>
                    <a:lnTo>
                      <a:pt x="517" y="156"/>
                    </a:lnTo>
                    <a:lnTo>
                      <a:pt x="524" y="144"/>
                    </a:lnTo>
                    <a:lnTo>
                      <a:pt x="530" y="132"/>
                    </a:lnTo>
                    <a:lnTo>
                      <a:pt x="536" y="121"/>
                    </a:lnTo>
                    <a:lnTo>
                      <a:pt x="543" y="110"/>
                    </a:lnTo>
                    <a:lnTo>
                      <a:pt x="549" y="100"/>
                    </a:lnTo>
                    <a:lnTo>
                      <a:pt x="556" y="91"/>
                    </a:lnTo>
                    <a:lnTo>
                      <a:pt x="562" y="83"/>
                    </a:lnTo>
                    <a:lnTo>
                      <a:pt x="568" y="75"/>
                    </a:lnTo>
                    <a:lnTo>
                      <a:pt x="575" y="69"/>
                    </a:lnTo>
                    <a:lnTo>
                      <a:pt x="581" y="63"/>
                    </a:lnTo>
                    <a:lnTo>
                      <a:pt x="588" y="57"/>
                    </a:lnTo>
                    <a:lnTo>
                      <a:pt x="594" y="53"/>
                    </a:lnTo>
                    <a:lnTo>
                      <a:pt x="600" y="49"/>
                    </a:lnTo>
                    <a:lnTo>
                      <a:pt x="607" y="46"/>
                    </a:lnTo>
                    <a:lnTo>
                      <a:pt x="613" y="44"/>
                    </a:lnTo>
                    <a:lnTo>
                      <a:pt x="619" y="43"/>
                    </a:lnTo>
                    <a:lnTo>
                      <a:pt x="626" y="42"/>
                    </a:lnTo>
                    <a:lnTo>
                      <a:pt x="632" y="42"/>
                    </a:lnTo>
                    <a:lnTo>
                      <a:pt x="639" y="43"/>
                    </a:lnTo>
                    <a:lnTo>
                      <a:pt x="645" y="45"/>
                    </a:lnTo>
                    <a:lnTo>
                      <a:pt x="651" y="47"/>
                    </a:lnTo>
                    <a:lnTo>
                      <a:pt x="658" y="50"/>
                    </a:lnTo>
                    <a:lnTo>
                      <a:pt x="664" y="54"/>
                    </a:lnTo>
                    <a:lnTo>
                      <a:pt x="670" y="59"/>
                    </a:lnTo>
                    <a:lnTo>
                      <a:pt x="677" y="64"/>
                    </a:lnTo>
                    <a:lnTo>
                      <a:pt x="683" y="70"/>
                    </a:lnTo>
                    <a:lnTo>
                      <a:pt x="690" y="76"/>
                    </a:lnTo>
                    <a:lnTo>
                      <a:pt x="696" y="84"/>
                    </a:lnTo>
                    <a:lnTo>
                      <a:pt x="702" y="91"/>
                    </a:lnTo>
                    <a:lnTo>
                      <a:pt x="709" y="100"/>
                    </a:lnTo>
                    <a:lnTo>
                      <a:pt x="715" y="108"/>
                    </a:lnTo>
                    <a:lnTo>
                      <a:pt x="722" y="118"/>
                    </a:lnTo>
                    <a:lnTo>
                      <a:pt x="728" y="127"/>
                    </a:lnTo>
                    <a:lnTo>
                      <a:pt x="734" y="137"/>
                    </a:lnTo>
                    <a:lnTo>
                      <a:pt x="741" y="148"/>
                    </a:lnTo>
                    <a:lnTo>
                      <a:pt x="747" y="159"/>
                    </a:lnTo>
                    <a:lnTo>
                      <a:pt x="754" y="170"/>
                    </a:lnTo>
                    <a:lnTo>
                      <a:pt x="760" y="182"/>
                    </a:lnTo>
                    <a:lnTo>
                      <a:pt x="766" y="194"/>
                    </a:lnTo>
                    <a:lnTo>
                      <a:pt x="773" y="206"/>
                    </a:lnTo>
                    <a:lnTo>
                      <a:pt x="779" y="218"/>
                    </a:lnTo>
                    <a:lnTo>
                      <a:pt x="785" y="230"/>
                    </a:lnTo>
                    <a:lnTo>
                      <a:pt x="792" y="243"/>
                    </a:lnTo>
                    <a:lnTo>
                      <a:pt x="798" y="255"/>
                    </a:lnTo>
                    <a:lnTo>
                      <a:pt x="805" y="268"/>
                    </a:lnTo>
                    <a:lnTo>
                      <a:pt x="811" y="280"/>
                    </a:lnTo>
                    <a:lnTo>
                      <a:pt x="817" y="293"/>
                    </a:lnTo>
                    <a:lnTo>
                      <a:pt x="824" y="305"/>
                    </a:lnTo>
                    <a:lnTo>
                      <a:pt x="830" y="317"/>
                    </a:lnTo>
                    <a:lnTo>
                      <a:pt x="836" y="329"/>
                    </a:lnTo>
                    <a:lnTo>
                      <a:pt x="843" y="341"/>
                    </a:lnTo>
                    <a:lnTo>
                      <a:pt x="849" y="353"/>
                    </a:lnTo>
                    <a:lnTo>
                      <a:pt x="856" y="364"/>
                    </a:lnTo>
                    <a:lnTo>
                      <a:pt x="862" y="375"/>
                    </a:lnTo>
                    <a:lnTo>
                      <a:pt x="868" y="386"/>
                    </a:lnTo>
                    <a:lnTo>
                      <a:pt x="875" y="396"/>
                    </a:lnTo>
                    <a:lnTo>
                      <a:pt x="881" y="406"/>
                    </a:lnTo>
                    <a:lnTo>
                      <a:pt x="888" y="416"/>
                    </a:lnTo>
                    <a:lnTo>
                      <a:pt x="894" y="425"/>
                    </a:lnTo>
                    <a:lnTo>
                      <a:pt x="900" y="433"/>
                    </a:lnTo>
                    <a:lnTo>
                      <a:pt x="907" y="441"/>
                    </a:lnTo>
                    <a:lnTo>
                      <a:pt x="913" y="448"/>
                    </a:lnTo>
                    <a:lnTo>
                      <a:pt x="920" y="455"/>
                    </a:lnTo>
                    <a:lnTo>
                      <a:pt x="926" y="461"/>
                    </a:lnTo>
                    <a:lnTo>
                      <a:pt x="932" y="466"/>
                    </a:lnTo>
                    <a:lnTo>
                      <a:pt x="939" y="471"/>
                    </a:lnTo>
                    <a:lnTo>
                      <a:pt x="945" y="475"/>
                    </a:lnTo>
                    <a:lnTo>
                      <a:pt x="951" y="479"/>
                    </a:lnTo>
                    <a:lnTo>
                      <a:pt x="958" y="481"/>
                    </a:lnTo>
                    <a:lnTo>
                      <a:pt x="964" y="483"/>
                    </a:lnTo>
                    <a:lnTo>
                      <a:pt x="971" y="485"/>
                    </a:lnTo>
                    <a:lnTo>
                      <a:pt x="977" y="485"/>
                    </a:lnTo>
                    <a:lnTo>
                      <a:pt x="983" y="485"/>
                    </a:lnTo>
                    <a:lnTo>
                      <a:pt x="990" y="483"/>
                    </a:lnTo>
                    <a:lnTo>
                      <a:pt x="996" y="482"/>
                    </a:lnTo>
                    <a:lnTo>
                      <a:pt x="1003" y="479"/>
                    </a:lnTo>
                    <a:lnTo>
                      <a:pt x="1009" y="475"/>
                    </a:lnTo>
                    <a:lnTo>
                      <a:pt x="1015" y="471"/>
                    </a:lnTo>
                    <a:lnTo>
                      <a:pt x="1022" y="466"/>
                    </a:lnTo>
                    <a:lnTo>
                      <a:pt x="1028" y="460"/>
                    </a:lnTo>
                    <a:lnTo>
                      <a:pt x="1035" y="454"/>
                    </a:lnTo>
                    <a:lnTo>
                      <a:pt x="1041" y="447"/>
                    </a:lnTo>
                    <a:lnTo>
                      <a:pt x="1047" y="438"/>
                    </a:lnTo>
                    <a:lnTo>
                      <a:pt x="1054" y="430"/>
                    </a:lnTo>
                    <a:lnTo>
                      <a:pt x="1060" y="420"/>
                    </a:lnTo>
                    <a:lnTo>
                      <a:pt x="1066" y="410"/>
                    </a:lnTo>
                    <a:lnTo>
                      <a:pt x="1073" y="399"/>
                    </a:lnTo>
                    <a:lnTo>
                      <a:pt x="1079" y="387"/>
                    </a:lnTo>
                    <a:lnTo>
                      <a:pt x="1085" y="375"/>
                    </a:lnTo>
                    <a:lnTo>
                      <a:pt x="1092" y="362"/>
                    </a:lnTo>
                    <a:lnTo>
                      <a:pt x="1098" y="348"/>
                    </a:lnTo>
                    <a:lnTo>
                      <a:pt x="1105" y="334"/>
                    </a:lnTo>
                    <a:lnTo>
                      <a:pt x="1111" y="320"/>
                    </a:lnTo>
                    <a:lnTo>
                      <a:pt x="1117" y="305"/>
                    </a:lnTo>
                    <a:lnTo>
                      <a:pt x="1124" y="289"/>
                    </a:lnTo>
                    <a:lnTo>
                      <a:pt x="1130" y="273"/>
                    </a:lnTo>
                    <a:lnTo>
                      <a:pt x="1137" y="257"/>
                    </a:lnTo>
                    <a:lnTo>
                      <a:pt x="1143" y="240"/>
                    </a:lnTo>
                    <a:lnTo>
                      <a:pt x="1149" y="223"/>
                    </a:lnTo>
                    <a:lnTo>
                      <a:pt x="1156" y="205"/>
                    </a:lnTo>
                    <a:lnTo>
                      <a:pt x="1162" y="187"/>
                    </a:lnTo>
                    <a:lnTo>
                      <a:pt x="1169" y="168"/>
                    </a:lnTo>
                    <a:lnTo>
                      <a:pt x="1175" y="149"/>
                    </a:lnTo>
                    <a:lnTo>
                      <a:pt x="1181" y="130"/>
                    </a:lnTo>
                    <a:lnTo>
                      <a:pt x="1188" y="111"/>
                    </a:lnTo>
                    <a:lnTo>
                      <a:pt x="1194" y="93"/>
                    </a:lnTo>
                    <a:lnTo>
                      <a:pt x="1200" y="75"/>
                    </a:lnTo>
                    <a:lnTo>
                      <a:pt x="1207" y="58"/>
                    </a:lnTo>
                    <a:lnTo>
                      <a:pt x="1213" y="43"/>
                    </a:lnTo>
                    <a:lnTo>
                      <a:pt x="1220" y="29"/>
                    </a:lnTo>
                    <a:lnTo>
                      <a:pt x="1226" y="18"/>
                    </a:lnTo>
                    <a:lnTo>
                      <a:pt x="1232" y="9"/>
                    </a:lnTo>
                    <a:lnTo>
                      <a:pt x="1239" y="4"/>
                    </a:lnTo>
                    <a:lnTo>
                      <a:pt x="1245" y="0"/>
                    </a:lnTo>
                    <a:lnTo>
                      <a:pt x="1251" y="0"/>
                    </a:lnTo>
                    <a:lnTo>
                      <a:pt x="1258" y="3"/>
                    </a:lnTo>
                    <a:lnTo>
                      <a:pt x="1264" y="9"/>
                    </a:lnTo>
                    <a:lnTo>
                      <a:pt x="1271" y="17"/>
                    </a:lnTo>
                    <a:lnTo>
                      <a:pt x="1277" y="28"/>
                    </a:lnTo>
                    <a:lnTo>
                      <a:pt x="1283" y="40"/>
                    </a:lnTo>
                    <a:lnTo>
                      <a:pt x="1290" y="54"/>
                    </a:lnTo>
                    <a:lnTo>
                      <a:pt x="1296" y="70"/>
                    </a:lnTo>
                    <a:lnTo>
                      <a:pt x="1303" y="86"/>
                    </a:lnTo>
                    <a:lnTo>
                      <a:pt x="1309" y="102"/>
                    </a:lnTo>
                    <a:lnTo>
                      <a:pt x="1315" y="119"/>
                    </a:lnTo>
                    <a:lnTo>
                      <a:pt x="1322" y="135"/>
                    </a:lnTo>
                    <a:lnTo>
                      <a:pt x="1328" y="150"/>
                    </a:lnTo>
                    <a:lnTo>
                      <a:pt x="1335" y="165"/>
                    </a:lnTo>
                    <a:lnTo>
                      <a:pt x="1341" y="178"/>
                    </a:lnTo>
                    <a:lnTo>
                      <a:pt x="1347" y="191"/>
                    </a:lnTo>
                    <a:lnTo>
                      <a:pt x="1354" y="202"/>
                    </a:lnTo>
                    <a:lnTo>
                      <a:pt x="1360" y="212"/>
                    </a:lnTo>
                    <a:lnTo>
                      <a:pt x="1366" y="221"/>
                    </a:lnTo>
                    <a:lnTo>
                      <a:pt x="1373" y="228"/>
                    </a:lnTo>
                    <a:lnTo>
                      <a:pt x="1379" y="235"/>
                    </a:lnTo>
                    <a:lnTo>
                      <a:pt x="1386" y="240"/>
                    </a:lnTo>
                    <a:lnTo>
                      <a:pt x="1392" y="245"/>
                    </a:lnTo>
                    <a:lnTo>
                      <a:pt x="1398" y="249"/>
                    </a:lnTo>
                    <a:lnTo>
                      <a:pt x="1405" y="252"/>
                    </a:lnTo>
                    <a:lnTo>
                      <a:pt x="1411" y="255"/>
                    </a:lnTo>
                    <a:lnTo>
                      <a:pt x="1418" y="257"/>
                    </a:lnTo>
                    <a:lnTo>
                      <a:pt x="1424" y="258"/>
                    </a:lnTo>
                    <a:lnTo>
                      <a:pt x="1430" y="260"/>
                    </a:lnTo>
                    <a:lnTo>
                      <a:pt x="1437" y="261"/>
                    </a:lnTo>
                    <a:lnTo>
                      <a:pt x="1443" y="261"/>
                    </a:lnTo>
                    <a:lnTo>
                      <a:pt x="1450" y="262"/>
                    </a:lnTo>
                    <a:lnTo>
                      <a:pt x="1456" y="262"/>
                    </a:lnTo>
                    <a:lnTo>
                      <a:pt x="1462" y="263"/>
                    </a:lnTo>
                    <a:lnTo>
                      <a:pt x="1469" y="263"/>
                    </a:lnTo>
                    <a:lnTo>
                      <a:pt x="1475" y="263"/>
                    </a:lnTo>
                    <a:lnTo>
                      <a:pt x="1481" y="263"/>
                    </a:lnTo>
                    <a:lnTo>
                      <a:pt x="1488" y="263"/>
                    </a:lnTo>
                    <a:lnTo>
                      <a:pt x="1494" y="263"/>
                    </a:lnTo>
                    <a:lnTo>
                      <a:pt x="1501" y="263"/>
                    </a:lnTo>
                    <a:lnTo>
                      <a:pt x="1507" y="263"/>
                    </a:lnTo>
                    <a:lnTo>
                      <a:pt x="1513" y="263"/>
                    </a:lnTo>
                    <a:lnTo>
                      <a:pt x="1520" y="263"/>
                    </a:lnTo>
                    <a:lnTo>
                      <a:pt x="1526" y="263"/>
                    </a:lnTo>
                    <a:lnTo>
                      <a:pt x="1532" y="263"/>
                    </a:lnTo>
                    <a:lnTo>
                      <a:pt x="1539" y="263"/>
                    </a:lnTo>
                    <a:lnTo>
                      <a:pt x="1545" y="263"/>
                    </a:lnTo>
                    <a:lnTo>
                      <a:pt x="1552" y="263"/>
                    </a:lnTo>
                    <a:lnTo>
                      <a:pt x="1558" y="263"/>
                    </a:lnTo>
                    <a:lnTo>
                      <a:pt x="1564" y="263"/>
                    </a:lnTo>
                    <a:lnTo>
                      <a:pt x="1571" y="263"/>
                    </a:lnTo>
                    <a:lnTo>
                      <a:pt x="1577" y="263"/>
                    </a:lnTo>
                    <a:lnTo>
                      <a:pt x="1584" y="263"/>
                    </a:lnTo>
                    <a:lnTo>
                      <a:pt x="1590" y="263"/>
                    </a:lnTo>
                    <a:lnTo>
                      <a:pt x="1596" y="263"/>
                    </a:lnTo>
                    <a:lnTo>
                      <a:pt x="1603" y="263"/>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7" name="Freeform 151">
                <a:extLst>
                  <a:ext uri="{FF2B5EF4-FFF2-40B4-BE49-F238E27FC236}">
                    <a16:creationId xmlns:a16="http://schemas.microsoft.com/office/drawing/2014/main" id="{59A7FA08-8359-4B3E-B90F-5B5E609A36D4}"/>
                  </a:ext>
                </a:extLst>
              </p:cNvPr>
              <p:cNvSpPr>
                <a:spLocks/>
              </p:cNvSpPr>
              <p:nvPr/>
            </p:nvSpPr>
            <p:spPr bwMode="auto">
              <a:xfrm>
                <a:off x="2952" y="1830"/>
                <a:ext cx="1603" cy="436"/>
              </a:xfrm>
              <a:custGeom>
                <a:avLst/>
                <a:gdLst>
                  <a:gd name="T0" fmla="*/ 19 w 1603"/>
                  <a:gd name="T1" fmla="*/ 219 h 436"/>
                  <a:gd name="T2" fmla="*/ 45 w 1603"/>
                  <a:gd name="T3" fmla="*/ 219 h 436"/>
                  <a:gd name="T4" fmla="*/ 70 w 1603"/>
                  <a:gd name="T5" fmla="*/ 219 h 436"/>
                  <a:gd name="T6" fmla="*/ 96 w 1603"/>
                  <a:gd name="T7" fmla="*/ 219 h 436"/>
                  <a:gd name="T8" fmla="*/ 121 w 1603"/>
                  <a:gd name="T9" fmla="*/ 219 h 436"/>
                  <a:gd name="T10" fmla="*/ 147 w 1603"/>
                  <a:gd name="T11" fmla="*/ 219 h 436"/>
                  <a:gd name="T12" fmla="*/ 173 w 1603"/>
                  <a:gd name="T13" fmla="*/ 219 h 436"/>
                  <a:gd name="T14" fmla="*/ 198 w 1603"/>
                  <a:gd name="T15" fmla="*/ 219 h 436"/>
                  <a:gd name="T16" fmla="*/ 224 w 1603"/>
                  <a:gd name="T17" fmla="*/ 219 h 436"/>
                  <a:gd name="T18" fmla="*/ 249 w 1603"/>
                  <a:gd name="T19" fmla="*/ 219 h 436"/>
                  <a:gd name="T20" fmla="*/ 275 w 1603"/>
                  <a:gd name="T21" fmla="*/ 219 h 436"/>
                  <a:gd name="T22" fmla="*/ 300 w 1603"/>
                  <a:gd name="T23" fmla="*/ 219 h 436"/>
                  <a:gd name="T24" fmla="*/ 326 w 1603"/>
                  <a:gd name="T25" fmla="*/ 219 h 436"/>
                  <a:gd name="T26" fmla="*/ 351 w 1603"/>
                  <a:gd name="T27" fmla="*/ 220 h 436"/>
                  <a:gd name="T28" fmla="*/ 377 w 1603"/>
                  <a:gd name="T29" fmla="*/ 264 h 436"/>
                  <a:gd name="T30" fmla="*/ 402 w 1603"/>
                  <a:gd name="T31" fmla="*/ 416 h 436"/>
                  <a:gd name="T32" fmla="*/ 428 w 1603"/>
                  <a:gd name="T33" fmla="*/ 293 h 436"/>
                  <a:gd name="T34" fmla="*/ 453 w 1603"/>
                  <a:gd name="T35" fmla="*/ 274 h 436"/>
                  <a:gd name="T36" fmla="*/ 479 w 1603"/>
                  <a:gd name="T37" fmla="*/ 190 h 436"/>
                  <a:gd name="T38" fmla="*/ 504 w 1603"/>
                  <a:gd name="T39" fmla="*/ 172 h 436"/>
                  <a:gd name="T40" fmla="*/ 530 w 1603"/>
                  <a:gd name="T41" fmla="*/ 92 h 436"/>
                  <a:gd name="T42" fmla="*/ 556 w 1603"/>
                  <a:gd name="T43" fmla="*/ 91 h 436"/>
                  <a:gd name="T44" fmla="*/ 581 w 1603"/>
                  <a:gd name="T45" fmla="*/ 62 h 436"/>
                  <a:gd name="T46" fmla="*/ 607 w 1603"/>
                  <a:gd name="T47" fmla="*/ 14 h 436"/>
                  <a:gd name="T48" fmla="*/ 632 w 1603"/>
                  <a:gd name="T49" fmla="*/ 78 h 436"/>
                  <a:gd name="T50" fmla="*/ 658 w 1603"/>
                  <a:gd name="T51" fmla="*/ 9 h 436"/>
                  <a:gd name="T52" fmla="*/ 683 w 1603"/>
                  <a:gd name="T53" fmla="*/ 81 h 436"/>
                  <a:gd name="T54" fmla="*/ 709 w 1603"/>
                  <a:gd name="T55" fmla="*/ 85 h 436"/>
                  <a:gd name="T56" fmla="*/ 734 w 1603"/>
                  <a:gd name="T57" fmla="*/ 105 h 436"/>
                  <a:gd name="T58" fmla="*/ 760 w 1603"/>
                  <a:gd name="T59" fmla="*/ 167 h 436"/>
                  <a:gd name="T60" fmla="*/ 785 w 1603"/>
                  <a:gd name="T61" fmla="*/ 181 h 436"/>
                  <a:gd name="T62" fmla="*/ 811 w 1603"/>
                  <a:gd name="T63" fmla="*/ 242 h 436"/>
                  <a:gd name="T64" fmla="*/ 836 w 1603"/>
                  <a:gd name="T65" fmla="*/ 260 h 436"/>
                  <a:gd name="T66" fmla="*/ 862 w 1603"/>
                  <a:gd name="T67" fmla="*/ 333 h 436"/>
                  <a:gd name="T68" fmla="*/ 888 w 1603"/>
                  <a:gd name="T69" fmla="*/ 317 h 436"/>
                  <a:gd name="T70" fmla="*/ 913 w 1603"/>
                  <a:gd name="T71" fmla="*/ 391 h 436"/>
                  <a:gd name="T72" fmla="*/ 939 w 1603"/>
                  <a:gd name="T73" fmla="*/ 387 h 436"/>
                  <a:gd name="T74" fmla="*/ 964 w 1603"/>
                  <a:gd name="T75" fmla="*/ 378 h 436"/>
                  <a:gd name="T76" fmla="*/ 990 w 1603"/>
                  <a:gd name="T77" fmla="*/ 436 h 436"/>
                  <a:gd name="T78" fmla="*/ 1015 w 1603"/>
                  <a:gd name="T79" fmla="*/ 351 h 436"/>
                  <a:gd name="T80" fmla="*/ 1041 w 1603"/>
                  <a:gd name="T81" fmla="*/ 394 h 436"/>
                  <a:gd name="T82" fmla="*/ 1066 w 1603"/>
                  <a:gd name="T83" fmla="*/ 330 h 436"/>
                  <a:gd name="T84" fmla="*/ 1092 w 1603"/>
                  <a:gd name="T85" fmla="*/ 297 h 436"/>
                  <a:gd name="T86" fmla="*/ 1117 w 1603"/>
                  <a:gd name="T87" fmla="*/ 257 h 436"/>
                  <a:gd name="T88" fmla="*/ 1143 w 1603"/>
                  <a:gd name="T89" fmla="*/ 197 h 436"/>
                  <a:gd name="T90" fmla="*/ 1169 w 1603"/>
                  <a:gd name="T91" fmla="*/ 146 h 436"/>
                  <a:gd name="T92" fmla="*/ 1194 w 1603"/>
                  <a:gd name="T93" fmla="*/ 58 h 436"/>
                  <a:gd name="T94" fmla="*/ 1220 w 1603"/>
                  <a:gd name="T95" fmla="*/ 115 h 436"/>
                  <a:gd name="T96" fmla="*/ 1245 w 1603"/>
                  <a:gd name="T97" fmla="*/ 217 h 436"/>
                  <a:gd name="T98" fmla="*/ 1271 w 1603"/>
                  <a:gd name="T99" fmla="*/ 219 h 436"/>
                  <a:gd name="T100" fmla="*/ 1296 w 1603"/>
                  <a:gd name="T101" fmla="*/ 219 h 436"/>
                  <a:gd name="T102" fmla="*/ 1322 w 1603"/>
                  <a:gd name="T103" fmla="*/ 219 h 436"/>
                  <a:gd name="T104" fmla="*/ 1347 w 1603"/>
                  <a:gd name="T105" fmla="*/ 219 h 436"/>
                  <a:gd name="T106" fmla="*/ 1373 w 1603"/>
                  <a:gd name="T107" fmla="*/ 219 h 436"/>
                  <a:gd name="T108" fmla="*/ 1398 w 1603"/>
                  <a:gd name="T109" fmla="*/ 219 h 436"/>
                  <a:gd name="T110" fmla="*/ 1424 w 1603"/>
                  <a:gd name="T111" fmla="*/ 219 h 436"/>
                  <a:gd name="T112" fmla="*/ 1450 w 1603"/>
                  <a:gd name="T113" fmla="*/ 219 h 436"/>
                  <a:gd name="T114" fmla="*/ 1475 w 1603"/>
                  <a:gd name="T115" fmla="*/ 219 h 436"/>
                  <a:gd name="T116" fmla="*/ 1501 w 1603"/>
                  <a:gd name="T117" fmla="*/ 219 h 436"/>
                  <a:gd name="T118" fmla="*/ 1526 w 1603"/>
                  <a:gd name="T119" fmla="*/ 219 h 436"/>
                  <a:gd name="T120" fmla="*/ 1552 w 1603"/>
                  <a:gd name="T121" fmla="*/ 219 h 436"/>
                  <a:gd name="T122" fmla="*/ 1577 w 1603"/>
                  <a:gd name="T123" fmla="*/ 219 h 436"/>
                  <a:gd name="T124" fmla="*/ 1603 w 1603"/>
                  <a:gd name="T125" fmla="*/ 21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36">
                    <a:moveTo>
                      <a:pt x="0" y="219"/>
                    </a:moveTo>
                    <a:lnTo>
                      <a:pt x="6" y="219"/>
                    </a:lnTo>
                    <a:lnTo>
                      <a:pt x="13" y="219"/>
                    </a:lnTo>
                    <a:lnTo>
                      <a:pt x="19" y="219"/>
                    </a:lnTo>
                    <a:lnTo>
                      <a:pt x="26" y="219"/>
                    </a:lnTo>
                    <a:lnTo>
                      <a:pt x="32" y="219"/>
                    </a:lnTo>
                    <a:lnTo>
                      <a:pt x="38" y="219"/>
                    </a:lnTo>
                    <a:lnTo>
                      <a:pt x="45" y="219"/>
                    </a:lnTo>
                    <a:lnTo>
                      <a:pt x="51" y="219"/>
                    </a:lnTo>
                    <a:lnTo>
                      <a:pt x="58" y="219"/>
                    </a:lnTo>
                    <a:lnTo>
                      <a:pt x="64" y="219"/>
                    </a:lnTo>
                    <a:lnTo>
                      <a:pt x="70" y="219"/>
                    </a:lnTo>
                    <a:lnTo>
                      <a:pt x="77" y="219"/>
                    </a:lnTo>
                    <a:lnTo>
                      <a:pt x="83" y="219"/>
                    </a:lnTo>
                    <a:lnTo>
                      <a:pt x="89" y="219"/>
                    </a:lnTo>
                    <a:lnTo>
                      <a:pt x="96" y="219"/>
                    </a:lnTo>
                    <a:lnTo>
                      <a:pt x="102" y="219"/>
                    </a:lnTo>
                    <a:lnTo>
                      <a:pt x="109" y="219"/>
                    </a:lnTo>
                    <a:lnTo>
                      <a:pt x="115" y="219"/>
                    </a:lnTo>
                    <a:lnTo>
                      <a:pt x="121" y="219"/>
                    </a:lnTo>
                    <a:lnTo>
                      <a:pt x="128" y="219"/>
                    </a:lnTo>
                    <a:lnTo>
                      <a:pt x="134" y="219"/>
                    </a:lnTo>
                    <a:lnTo>
                      <a:pt x="141" y="219"/>
                    </a:lnTo>
                    <a:lnTo>
                      <a:pt x="147" y="219"/>
                    </a:lnTo>
                    <a:lnTo>
                      <a:pt x="153" y="219"/>
                    </a:lnTo>
                    <a:lnTo>
                      <a:pt x="160" y="219"/>
                    </a:lnTo>
                    <a:lnTo>
                      <a:pt x="166" y="219"/>
                    </a:lnTo>
                    <a:lnTo>
                      <a:pt x="173" y="219"/>
                    </a:lnTo>
                    <a:lnTo>
                      <a:pt x="179" y="219"/>
                    </a:lnTo>
                    <a:lnTo>
                      <a:pt x="185" y="219"/>
                    </a:lnTo>
                    <a:lnTo>
                      <a:pt x="192" y="219"/>
                    </a:lnTo>
                    <a:lnTo>
                      <a:pt x="198" y="219"/>
                    </a:lnTo>
                    <a:lnTo>
                      <a:pt x="204" y="219"/>
                    </a:lnTo>
                    <a:lnTo>
                      <a:pt x="211" y="219"/>
                    </a:lnTo>
                    <a:lnTo>
                      <a:pt x="217" y="219"/>
                    </a:lnTo>
                    <a:lnTo>
                      <a:pt x="224" y="219"/>
                    </a:lnTo>
                    <a:lnTo>
                      <a:pt x="230" y="219"/>
                    </a:lnTo>
                    <a:lnTo>
                      <a:pt x="236" y="219"/>
                    </a:lnTo>
                    <a:lnTo>
                      <a:pt x="243" y="219"/>
                    </a:lnTo>
                    <a:lnTo>
                      <a:pt x="249" y="219"/>
                    </a:lnTo>
                    <a:lnTo>
                      <a:pt x="255" y="219"/>
                    </a:lnTo>
                    <a:lnTo>
                      <a:pt x="262" y="219"/>
                    </a:lnTo>
                    <a:lnTo>
                      <a:pt x="268" y="219"/>
                    </a:lnTo>
                    <a:lnTo>
                      <a:pt x="275" y="219"/>
                    </a:lnTo>
                    <a:lnTo>
                      <a:pt x="281" y="219"/>
                    </a:lnTo>
                    <a:lnTo>
                      <a:pt x="287" y="219"/>
                    </a:lnTo>
                    <a:lnTo>
                      <a:pt x="294" y="219"/>
                    </a:lnTo>
                    <a:lnTo>
                      <a:pt x="300" y="219"/>
                    </a:lnTo>
                    <a:lnTo>
                      <a:pt x="307" y="219"/>
                    </a:lnTo>
                    <a:lnTo>
                      <a:pt x="313" y="219"/>
                    </a:lnTo>
                    <a:lnTo>
                      <a:pt x="319" y="219"/>
                    </a:lnTo>
                    <a:lnTo>
                      <a:pt x="326" y="219"/>
                    </a:lnTo>
                    <a:lnTo>
                      <a:pt x="332" y="219"/>
                    </a:lnTo>
                    <a:lnTo>
                      <a:pt x="339" y="219"/>
                    </a:lnTo>
                    <a:lnTo>
                      <a:pt x="345" y="219"/>
                    </a:lnTo>
                    <a:lnTo>
                      <a:pt x="351" y="220"/>
                    </a:lnTo>
                    <a:lnTo>
                      <a:pt x="358" y="221"/>
                    </a:lnTo>
                    <a:lnTo>
                      <a:pt x="364" y="226"/>
                    </a:lnTo>
                    <a:lnTo>
                      <a:pt x="370" y="238"/>
                    </a:lnTo>
                    <a:lnTo>
                      <a:pt x="377" y="264"/>
                    </a:lnTo>
                    <a:lnTo>
                      <a:pt x="383" y="307"/>
                    </a:lnTo>
                    <a:lnTo>
                      <a:pt x="389" y="359"/>
                    </a:lnTo>
                    <a:lnTo>
                      <a:pt x="396" y="403"/>
                    </a:lnTo>
                    <a:lnTo>
                      <a:pt x="402" y="416"/>
                    </a:lnTo>
                    <a:lnTo>
                      <a:pt x="409" y="394"/>
                    </a:lnTo>
                    <a:lnTo>
                      <a:pt x="415" y="351"/>
                    </a:lnTo>
                    <a:lnTo>
                      <a:pt x="421" y="312"/>
                    </a:lnTo>
                    <a:lnTo>
                      <a:pt x="428" y="293"/>
                    </a:lnTo>
                    <a:lnTo>
                      <a:pt x="434" y="291"/>
                    </a:lnTo>
                    <a:lnTo>
                      <a:pt x="441" y="295"/>
                    </a:lnTo>
                    <a:lnTo>
                      <a:pt x="447" y="290"/>
                    </a:lnTo>
                    <a:lnTo>
                      <a:pt x="453" y="274"/>
                    </a:lnTo>
                    <a:lnTo>
                      <a:pt x="460" y="250"/>
                    </a:lnTo>
                    <a:lnTo>
                      <a:pt x="466" y="225"/>
                    </a:lnTo>
                    <a:lnTo>
                      <a:pt x="473" y="205"/>
                    </a:lnTo>
                    <a:lnTo>
                      <a:pt x="479" y="190"/>
                    </a:lnTo>
                    <a:lnTo>
                      <a:pt x="485" y="183"/>
                    </a:lnTo>
                    <a:lnTo>
                      <a:pt x="492" y="182"/>
                    </a:lnTo>
                    <a:lnTo>
                      <a:pt x="498" y="181"/>
                    </a:lnTo>
                    <a:lnTo>
                      <a:pt x="504" y="172"/>
                    </a:lnTo>
                    <a:lnTo>
                      <a:pt x="511" y="151"/>
                    </a:lnTo>
                    <a:lnTo>
                      <a:pt x="517" y="122"/>
                    </a:lnTo>
                    <a:lnTo>
                      <a:pt x="524" y="98"/>
                    </a:lnTo>
                    <a:lnTo>
                      <a:pt x="530" y="92"/>
                    </a:lnTo>
                    <a:lnTo>
                      <a:pt x="536" y="104"/>
                    </a:lnTo>
                    <a:lnTo>
                      <a:pt x="543" y="118"/>
                    </a:lnTo>
                    <a:lnTo>
                      <a:pt x="549" y="116"/>
                    </a:lnTo>
                    <a:lnTo>
                      <a:pt x="556" y="91"/>
                    </a:lnTo>
                    <a:lnTo>
                      <a:pt x="562" y="55"/>
                    </a:lnTo>
                    <a:lnTo>
                      <a:pt x="568" y="31"/>
                    </a:lnTo>
                    <a:lnTo>
                      <a:pt x="575" y="36"/>
                    </a:lnTo>
                    <a:lnTo>
                      <a:pt x="581" y="62"/>
                    </a:lnTo>
                    <a:lnTo>
                      <a:pt x="588" y="85"/>
                    </a:lnTo>
                    <a:lnTo>
                      <a:pt x="594" y="82"/>
                    </a:lnTo>
                    <a:lnTo>
                      <a:pt x="600" y="51"/>
                    </a:lnTo>
                    <a:lnTo>
                      <a:pt x="607" y="14"/>
                    </a:lnTo>
                    <a:lnTo>
                      <a:pt x="613" y="0"/>
                    </a:lnTo>
                    <a:lnTo>
                      <a:pt x="619" y="19"/>
                    </a:lnTo>
                    <a:lnTo>
                      <a:pt x="626" y="55"/>
                    </a:lnTo>
                    <a:lnTo>
                      <a:pt x="632" y="78"/>
                    </a:lnTo>
                    <a:lnTo>
                      <a:pt x="639" y="70"/>
                    </a:lnTo>
                    <a:lnTo>
                      <a:pt x="645" y="37"/>
                    </a:lnTo>
                    <a:lnTo>
                      <a:pt x="651" y="9"/>
                    </a:lnTo>
                    <a:lnTo>
                      <a:pt x="658" y="9"/>
                    </a:lnTo>
                    <a:lnTo>
                      <a:pt x="664" y="39"/>
                    </a:lnTo>
                    <a:lnTo>
                      <a:pt x="670" y="76"/>
                    </a:lnTo>
                    <a:lnTo>
                      <a:pt x="677" y="93"/>
                    </a:lnTo>
                    <a:lnTo>
                      <a:pt x="683" y="81"/>
                    </a:lnTo>
                    <a:lnTo>
                      <a:pt x="690" y="55"/>
                    </a:lnTo>
                    <a:lnTo>
                      <a:pt x="696" y="41"/>
                    </a:lnTo>
                    <a:lnTo>
                      <a:pt x="702" y="52"/>
                    </a:lnTo>
                    <a:lnTo>
                      <a:pt x="709" y="85"/>
                    </a:lnTo>
                    <a:lnTo>
                      <a:pt x="715" y="115"/>
                    </a:lnTo>
                    <a:lnTo>
                      <a:pt x="722" y="127"/>
                    </a:lnTo>
                    <a:lnTo>
                      <a:pt x="728" y="119"/>
                    </a:lnTo>
                    <a:lnTo>
                      <a:pt x="734" y="105"/>
                    </a:lnTo>
                    <a:lnTo>
                      <a:pt x="741" y="102"/>
                    </a:lnTo>
                    <a:lnTo>
                      <a:pt x="747" y="118"/>
                    </a:lnTo>
                    <a:lnTo>
                      <a:pt x="754" y="144"/>
                    </a:lnTo>
                    <a:lnTo>
                      <a:pt x="760" y="167"/>
                    </a:lnTo>
                    <a:lnTo>
                      <a:pt x="766" y="178"/>
                    </a:lnTo>
                    <a:lnTo>
                      <a:pt x="773" y="179"/>
                    </a:lnTo>
                    <a:lnTo>
                      <a:pt x="779" y="178"/>
                    </a:lnTo>
                    <a:lnTo>
                      <a:pt x="785" y="181"/>
                    </a:lnTo>
                    <a:lnTo>
                      <a:pt x="792" y="192"/>
                    </a:lnTo>
                    <a:lnTo>
                      <a:pt x="798" y="208"/>
                    </a:lnTo>
                    <a:lnTo>
                      <a:pt x="805" y="225"/>
                    </a:lnTo>
                    <a:lnTo>
                      <a:pt x="811" y="242"/>
                    </a:lnTo>
                    <a:lnTo>
                      <a:pt x="817" y="255"/>
                    </a:lnTo>
                    <a:lnTo>
                      <a:pt x="824" y="261"/>
                    </a:lnTo>
                    <a:lnTo>
                      <a:pt x="830" y="261"/>
                    </a:lnTo>
                    <a:lnTo>
                      <a:pt x="836" y="260"/>
                    </a:lnTo>
                    <a:lnTo>
                      <a:pt x="843" y="267"/>
                    </a:lnTo>
                    <a:lnTo>
                      <a:pt x="849" y="286"/>
                    </a:lnTo>
                    <a:lnTo>
                      <a:pt x="856" y="312"/>
                    </a:lnTo>
                    <a:lnTo>
                      <a:pt x="862" y="333"/>
                    </a:lnTo>
                    <a:lnTo>
                      <a:pt x="868" y="337"/>
                    </a:lnTo>
                    <a:lnTo>
                      <a:pt x="875" y="325"/>
                    </a:lnTo>
                    <a:lnTo>
                      <a:pt x="881" y="313"/>
                    </a:lnTo>
                    <a:lnTo>
                      <a:pt x="888" y="317"/>
                    </a:lnTo>
                    <a:lnTo>
                      <a:pt x="894" y="343"/>
                    </a:lnTo>
                    <a:lnTo>
                      <a:pt x="900" y="377"/>
                    </a:lnTo>
                    <a:lnTo>
                      <a:pt x="907" y="398"/>
                    </a:lnTo>
                    <a:lnTo>
                      <a:pt x="913" y="391"/>
                    </a:lnTo>
                    <a:lnTo>
                      <a:pt x="920" y="366"/>
                    </a:lnTo>
                    <a:lnTo>
                      <a:pt x="926" y="347"/>
                    </a:lnTo>
                    <a:lnTo>
                      <a:pt x="932" y="354"/>
                    </a:lnTo>
                    <a:lnTo>
                      <a:pt x="939" y="387"/>
                    </a:lnTo>
                    <a:lnTo>
                      <a:pt x="945" y="423"/>
                    </a:lnTo>
                    <a:lnTo>
                      <a:pt x="951" y="434"/>
                    </a:lnTo>
                    <a:lnTo>
                      <a:pt x="958" y="413"/>
                    </a:lnTo>
                    <a:lnTo>
                      <a:pt x="964" y="378"/>
                    </a:lnTo>
                    <a:lnTo>
                      <a:pt x="971" y="360"/>
                    </a:lnTo>
                    <a:lnTo>
                      <a:pt x="977" y="373"/>
                    </a:lnTo>
                    <a:lnTo>
                      <a:pt x="983" y="408"/>
                    </a:lnTo>
                    <a:lnTo>
                      <a:pt x="990" y="436"/>
                    </a:lnTo>
                    <a:lnTo>
                      <a:pt x="996" y="433"/>
                    </a:lnTo>
                    <a:lnTo>
                      <a:pt x="1003" y="401"/>
                    </a:lnTo>
                    <a:lnTo>
                      <a:pt x="1009" y="365"/>
                    </a:lnTo>
                    <a:lnTo>
                      <a:pt x="1015" y="351"/>
                    </a:lnTo>
                    <a:lnTo>
                      <a:pt x="1022" y="367"/>
                    </a:lnTo>
                    <a:lnTo>
                      <a:pt x="1028" y="396"/>
                    </a:lnTo>
                    <a:lnTo>
                      <a:pt x="1035" y="410"/>
                    </a:lnTo>
                    <a:lnTo>
                      <a:pt x="1041" y="394"/>
                    </a:lnTo>
                    <a:lnTo>
                      <a:pt x="1047" y="360"/>
                    </a:lnTo>
                    <a:lnTo>
                      <a:pt x="1054" y="328"/>
                    </a:lnTo>
                    <a:lnTo>
                      <a:pt x="1060" y="319"/>
                    </a:lnTo>
                    <a:lnTo>
                      <a:pt x="1066" y="330"/>
                    </a:lnTo>
                    <a:lnTo>
                      <a:pt x="1073" y="344"/>
                    </a:lnTo>
                    <a:lnTo>
                      <a:pt x="1079" y="345"/>
                    </a:lnTo>
                    <a:lnTo>
                      <a:pt x="1085" y="326"/>
                    </a:lnTo>
                    <a:lnTo>
                      <a:pt x="1092" y="297"/>
                    </a:lnTo>
                    <a:lnTo>
                      <a:pt x="1098" y="272"/>
                    </a:lnTo>
                    <a:lnTo>
                      <a:pt x="1105" y="259"/>
                    </a:lnTo>
                    <a:lnTo>
                      <a:pt x="1111" y="257"/>
                    </a:lnTo>
                    <a:lnTo>
                      <a:pt x="1117" y="257"/>
                    </a:lnTo>
                    <a:lnTo>
                      <a:pt x="1124" y="252"/>
                    </a:lnTo>
                    <a:lnTo>
                      <a:pt x="1130" y="240"/>
                    </a:lnTo>
                    <a:lnTo>
                      <a:pt x="1137" y="221"/>
                    </a:lnTo>
                    <a:lnTo>
                      <a:pt x="1143" y="197"/>
                    </a:lnTo>
                    <a:lnTo>
                      <a:pt x="1149" y="172"/>
                    </a:lnTo>
                    <a:lnTo>
                      <a:pt x="1156" y="153"/>
                    </a:lnTo>
                    <a:lnTo>
                      <a:pt x="1162" y="145"/>
                    </a:lnTo>
                    <a:lnTo>
                      <a:pt x="1169" y="146"/>
                    </a:lnTo>
                    <a:lnTo>
                      <a:pt x="1175" y="148"/>
                    </a:lnTo>
                    <a:lnTo>
                      <a:pt x="1181" y="135"/>
                    </a:lnTo>
                    <a:lnTo>
                      <a:pt x="1188" y="102"/>
                    </a:lnTo>
                    <a:lnTo>
                      <a:pt x="1194" y="58"/>
                    </a:lnTo>
                    <a:lnTo>
                      <a:pt x="1200" y="26"/>
                    </a:lnTo>
                    <a:lnTo>
                      <a:pt x="1207" y="28"/>
                    </a:lnTo>
                    <a:lnTo>
                      <a:pt x="1213" y="63"/>
                    </a:lnTo>
                    <a:lnTo>
                      <a:pt x="1220" y="115"/>
                    </a:lnTo>
                    <a:lnTo>
                      <a:pt x="1226" y="163"/>
                    </a:lnTo>
                    <a:lnTo>
                      <a:pt x="1232" y="194"/>
                    </a:lnTo>
                    <a:lnTo>
                      <a:pt x="1239" y="210"/>
                    </a:lnTo>
                    <a:lnTo>
                      <a:pt x="1245" y="217"/>
                    </a:lnTo>
                    <a:lnTo>
                      <a:pt x="1251" y="219"/>
                    </a:lnTo>
                    <a:lnTo>
                      <a:pt x="1258" y="219"/>
                    </a:lnTo>
                    <a:lnTo>
                      <a:pt x="1264" y="219"/>
                    </a:lnTo>
                    <a:lnTo>
                      <a:pt x="1271" y="219"/>
                    </a:lnTo>
                    <a:lnTo>
                      <a:pt x="1277" y="219"/>
                    </a:lnTo>
                    <a:lnTo>
                      <a:pt x="1283" y="219"/>
                    </a:lnTo>
                    <a:lnTo>
                      <a:pt x="1290" y="219"/>
                    </a:lnTo>
                    <a:lnTo>
                      <a:pt x="1296" y="219"/>
                    </a:lnTo>
                    <a:lnTo>
                      <a:pt x="1303" y="219"/>
                    </a:lnTo>
                    <a:lnTo>
                      <a:pt x="1309" y="219"/>
                    </a:lnTo>
                    <a:lnTo>
                      <a:pt x="1315" y="219"/>
                    </a:lnTo>
                    <a:lnTo>
                      <a:pt x="1322" y="219"/>
                    </a:lnTo>
                    <a:lnTo>
                      <a:pt x="1328" y="219"/>
                    </a:lnTo>
                    <a:lnTo>
                      <a:pt x="1335" y="219"/>
                    </a:lnTo>
                    <a:lnTo>
                      <a:pt x="1341" y="219"/>
                    </a:lnTo>
                    <a:lnTo>
                      <a:pt x="1347" y="219"/>
                    </a:lnTo>
                    <a:lnTo>
                      <a:pt x="1354" y="219"/>
                    </a:lnTo>
                    <a:lnTo>
                      <a:pt x="1360" y="219"/>
                    </a:lnTo>
                    <a:lnTo>
                      <a:pt x="1366" y="219"/>
                    </a:lnTo>
                    <a:lnTo>
                      <a:pt x="1373" y="219"/>
                    </a:lnTo>
                    <a:lnTo>
                      <a:pt x="1379" y="219"/>
                    </a:lnTo>
                    <a:lnTo>
                      <a:pt x="1386" y="219"/>
                    </a:lnTo>
                    <a:lnTo>
                      <a:pt x="1392" y="219"/>
                    </a:lnTo>
                    <a:lnTo>
                      <a:pt x="1398" y="219"/>
                    </a:lnTo>
                    <a:lnTo>
                      <a:pt x="1405" y="219"/>
                    </a:lnTo>
                    <a:lnTo>
                      <a:pt x="1411" y="219"/>
                    </a:lnTo>
                    <a:lnTo>
                      <a:pt x="1418" y="219"/>
                    </a:lnTo>
                    <a:lnTo>
                      <a:pt x="1424" y="219"/>
                    </a:lnTo>
                    <a:lnTo>
                      <a:pt x="1430" y="219"/>
                    </a:lnTo>
                    <a:lnTo>
                      <a:pt x="1437" y="219"/>
                    </a:lnTo>
                    <a:lnTo>
                      <a:pt x="1443" y="219"/>
                    </a:lnTo>
                    <a:lnTo>
                      <a:pt x="1450" y="219"/>
                    </a:lnTo>
                    <a:lnTo>
                      <a:pt x="1456" y="219"/>
                    </a:lnTo>
                    <a:lnTo>
                      <a:pt x="1462" y="219"/>
                    </a:lnTo>
                    <a:lnTo>
                      <a:pt x="1469" y="219"/>
                    </a:lnTo>
                    <a:lnTo>
                      <a:pt x="1475" y="219"/>
                    </a:lnTo>
                    <a:lnTo>
                      <a:pt x="1481" y="219"/>
                    </a:lnTo>
                    <a:lnTo>
                      <a:pt x="1488" y="219"/>
                    </a:lnTo>
                    <a:lnTo>
                      <a:pt x="1494" y="219"/>
                    </a:lnTo>
                    <a:lnTo>
                      <a:pt x="1501" y="219"/>
                    </a:lnTo>
                    <a:lnTo>
                      <a:pt x="1507" y="219"/>
                    </a:lnTo>
                    <a:lnTo>
                      <a:pt x="1513" y="219"/>
                    </a:lnTo>
                    <a:lnTo>
                      <a:pt x="1520" y="219"/>
                    </a:lnTo>
                    <a:lnTo>
                      <a:pt x="1526" y="219"/>
                    </a:lnTo>
                    <a:lnTo>
                      <a:pt x="1532" y="219"/>
                    </a:lnTo>
                    <a:lnTo>
                      <a:pt x="1539" y="219"/>
                    </a:lnTo>
                    <a:lnTo>
                      <a:pt x="1545" y="219"/>
                    </a:lnTo>
                    <a:lnTo>
                      <a:pt x="1552" y="219"/>
                    </a:lnTo>
                    <a:lnTo>
                      <a:pt x="1558" y="219"/>
                    </a:lnTo>
                    <a:lnTo>
                      <a:pt x="1564" y="219"/>
                    </a:lnTo>
                    <a:lnTo>
                      <a:pt x="1571" y="219"/>
                    </a:lnTo>
                    <a:lnTo>
                      <a:pt x="1577" y="219"/>
                    </a:lnTo>
                    <a:lnTo>
                      <a:pt x="1584" y="219"/>
                    </a:lnTo>
                    <a:lnTo>
                      <a:pt x="1590" y="219"/>
                    </a:lnTo>
                    <a:lnTo>
                      <a:pt x="1596" y="219"/>
                    </a:lnTo>
                    <a:lnTo>
                      <a:pt x="1603" y="219"/>
                    </a:lnTo>
                  </a:path>
                </a:pathLst>
              </a:custGeom>
              <a:noFill/>
              <a:ln w="4763"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8" name="Freeform 152">
                <a:extLst>
                  <a:ext uri="{FF2B5EF4-FFF2-40B4-BE49-F238E27FC236}">
                    <a16:creationId xmlns:a16="http://schemas.microsoft.com/office/drawing/2014/main" id="{DD3DC261-5C36-C3F7-93E9-B8E15B924703}"/>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1 h 443"/>
                  <a:gd name="T16" fmla="*/ 224 w 1603"/>
                  <a:gd name="T17" fmla="*/ 221 h 443"/>
                  <a:gd name="T18" fmla="*/ 249 w 1603"/>
                  <a:gd name="T19" fmla="*/ 221 h 443"/>
                  <a:gd name="T20" fmla="*/ 275 w 1603"/>
                  <a:gd name="T21" fmla="*/ 221 h 443"/>
                  <a:gd name="T22" fmla="*/ 300 w 1603"/>
                  <a:gd name="T23" fmla="*/ 223 h 443"/>
                  <a:gd name="T24" fmla="*/ 326 w 1603"/>
                  <a:gd name="T25" fmla="*/ 235 h 443"/>
                  <a:gd name="T26" fmla="*/ 351 w 1603"/>
                  <a:gd name="T27" fmla="*/ 284 h 443"/>
                  <a:gd name="T28" fmla="*/ 377 w 1603"/>
                  <a:gd name="T29" fmla="*/ 372 h 443"/>
                  <a:gd name="T30" fmla="*/ 402 w 1603"/>
                  <a:gd name="T31" fmla="*/ 418 h 443"/>
                  <a:gd name="T32" fmla="*/ 428 w 1603"/>
                  <a:gd name="T33" fmla="*/ 357 h 443"/>
                  <a:gd name="T34" fmla="*/ 453 w 1603"/>
                  <a:gd name="T35" fmla="*/ 262 h 443"/>
                  <a:gd name="T36" fmla="*/ 479 w 1603"/>
                  <a:gd name="T37" fmla="*/ 198 h 443"/>
                  <a:gd name="T38" fmla="*/ 504 w 1603"/>
                  <a:gd name="T39" fmla="*/ 144 h 443"/>
                  <a:gd name="T40" fmla="*/ 530 w 1603"/>
                  <a:gd name="T41" fmla="*/ 90 h 443"/>
                  <a:gd name="T42" fmla="*/ 556 w 1603"/>
                  <a:gd name="T43" fmla="*/ 48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8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9 h 443"/>
                  <a:gd name="T84" fmla="*/ 1092 w 1603"/>
                  <a:gd name="T85" fmla="*/ 317 h 443"/>
                  <a:gd name="T86" fmla="*/ 1117 w 1603"/>
                  <a:gd name="T87" fmla="*/ 262 h 443"/>
                  <a:gd name="T88" fmla="*/ 1143 w 1603"/>
                  <a:gd name="T89" fmla="*/ 206 h 443"/>
                  <a:gd name="T90" fmla="*/ 1169 w 1603"/>
                  <a:gd name="T91" fmla="*/ 119 h 443"/>
                  <a:gd name="T92" fmla="*/ 1194 w 1603"/>
                  <a:gd name="T93" fmla="*/ 34 h 443"/>
                  <a:gd name="T94" fmla="*/ 1220 w 1603"/>
                  <a:gd name="T95" fmla="*/ 45 h 443"/>
                  <a:gd name="T96" fmla="*/ 1245 w 1603"/>
                  <a:gd name="T97" fmla="*/ 132 h 443"/>
                  <a:gd name="T98" fmla="*/ 1271 w 1603"/>
                  <a:gd name="T99" fmla="*/ 197 h 443"/>
                  <a:gd name="T100" fmla="*/ 1296 w 1603"/>
                  <a:gd name="T101" fmla="*/ 218 h 443"/>
                  <a:gd name="T102" fmla="*/ 1322 w 1603"/>
                  <a:gd name="T103" fmla="*/ 221 h 443"/>
                  <a:gd name="T104" fmla="*/ 1347 w 1603"/>
                  <a:gd name="T105" fmla="*/ 221 h 443"/>
                  <a:gd name="T106" fmla="*/ 1373 w 1603"/>
                  <a:gd name="T107" fmla="*/ 221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1"/>
                    </a:lnTo>
                    <a:lnTo>
                      <a:pt x="204" y="221"/>
                    </a:lnTo>
                    <a:lnTo>
                      <a:pt x="211" y="221"/>
                    </a:lnTo>
                    <a:lnTo>
                      <a:pt x="217" y="221"/>
                    </a:lnTo>
                    <a:lnTo>
                      <a:pt x="224" y="221"/>
                    </a:lnTo>
                    <a:lnTo>
                      <a:pt x="230" y="221"/>
                    </a:lnTo>
                    <a:lnTo>
                      <a:pt x="236" y="221"/>
                    </a:lnTo>
                    <a:lnTo>
                      <a:pt x="243" y="221"/>
                    </a:lnTo>
                    <a:lnTo>
                      <a:pt x="249" y="221"/>
                    </a:lnTo>
                    <a:lnTo>
                      <a:pt x="255" y="221"/>
                    </a:lnTo>
                    <a:lnTo>
                      <a:pt x="262" y="221"/>
                    </a:lnTo>
                    <a:lnTo>
                      <a:pt x="268" y="221"/>
                    </a:lnTo>
                    <a:lnTo>
                      <a:pt x="275" y="221"/>
                    </a:lnTo>
                    <a:lnTo>
                      <a:pt x="281" y="222"/>
                    </a:lnTo>
                    <a:lnTo>
                      <a:pt x="287" y="222"/>
                    </a:lnTo>
                    <a:lnTo>
                      <a:pt x="294" y="222"/>
                    </a:lnTo>
                    <a:lnTo>
                      <a:pt x="300" y="223"/>
                    </a:lnTo>
                    <a:lnTo>
                      <a:pt x="307" y="224"/>
                    </a:lnTo>
                    <a:lnTo>
                      <a:pt x="313" y="227"/>
                    </a:lnTo>
                    <a:lnTo>
                      <a:pt x="319" y="230"/>
                    </a:lnTo>
                    <a:lnTo>
                      <a:pt x="326" y="235"/>
                    </a:lnTo>
                    <a:lnTo>
                      <a:pt x="332" y="243"/>
                    </a:lnTo>
                    <a:lnTo>
                      <a:pt x="339" y="253"/>
                    </a:lnTo>
                    <a:lnTo>
                      <a:pt x="345" y="267"/>
                    </a:lnTo>
                    <a:lnTo>
                      <a:pt x="351" y="284"/>
                    </a:lnTo>
                    <a:lnTo>
                      <a:pt x="358" y="304"/>
                    </a:lnTo>
                    <a:lnTo>
                      <a:pt x="364" y="326"/>
                    </a:lnTo>
                    <a:lnTo>
                      <a:pt x="370" y="350"/>
                    </a:lnTo>
                    <a:lnTo>
                      <a:pt x="377" y="372"/>
                    </a:lnTo>
                    <a:lnTo>
                      <a:pt x="383" y="392"/>
                    </a:lnTo>
                    <a:lnTo>
                      <a:pt x="389" y="408"/>
                    </a:lnTo>
                    <a:lnTo>
                      <a:pt x="396" y="417"/>
                    </a:lnTo>
                    <a:lnTo>
                      <a:pt x="402" y="418"/>
                    </a:lnTo>
                    <a:lnTo>
                      <a:pt x="409" y="412"/>
                    </a:lnTo>
                    <a:lnTo>
                      <a:pt x="415" y="399"/>
                    </a:lnTo>
                    <a:lnTo>
                      <a:pt x="421" y="380"/>
                    </a:lnTo>
                    <a:lnTo>
                      <a:pt x="428" y="357"/>
                    </a:lnTo>
                    <a:lnTo>
                      <a:pt x="434" y="332"/>
                    </a:lnTo>
                    <a:lnTo>
                      <a:pt x="441" y="307"/>
                    </a:lnTo>
                    <a:lnTo>
                      <a:pt x="447" y="283"/>
                    </a:lnTo>
                    <a:lnTo>
                      <a:pt x="453" y="262"/>
                    </a:lnTo>
                    <a:lnTo>
                      <a:pt x="460" y="243"/>
                    </a:lnTo>
                    <a:lnTo>
                      <a:pt x="466" y="226"/>
                    </a:lnTo>
                    <a:lnTo>
                      <a:pt x="473" y="212"/>
                    </a:lnTo>
                    <a:lnTo>
                      <a:pt x="479" y="198"/>
                    </a:lnTo>
                    <a:lnTo>
                      <a:pt x="485" y="185"/>
                    </a:lnTo>
                    <a:lnTo>
                      <a:pt x="492" y="172"/>
                    </a:lnTo>
                    <a:lnTo>
                      <a:pt x="498" y="158"/>
                    </a:lnTo>
                    <a:lnTo>
                      <a:pt x="504" y="144"/>
                    </a:lnTo>
                    <a:lnTo>
                      <a:pt x="511" y="130"/>
                    </a:lnTo>
                    <a:lnTo>
                      <a:pt x="517" y="116"/>
                    </a:lnTo>
                    <a:lnTo>
                      <a:pt x="524" y="102"/>
                    </a:lnTo>
                    <a:lnTo>
                      <a:pt x="530" y="90"/>
                    </a:lnTo>
                    <a:lnTo>
                      <a:pt x="536" y="78"/>
                    </a:lnTo>
                    <a:lnTo>
                      <a:pt x="543" y="67"/>
                    </a:lnTo>
                    <a:lnTo>
                      <a:pt x="549" y="57"/>
                    </a:lnTo>
                    <a:lnTo>
                      <a:pt x="556" y="48"/>
                    </a:lnTo>
                    <a:lnTo>
                      <a:pt x="562" y="40"/>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8"/>
                    </a:lnTo>
                    <a:lnTo>
                      <a:pt x="715" y="66"/>
                    </a:lnTo>
                    <a:lnTo>
                      <a:pt x="722" y="76"/>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4"/>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40"/>
                    </a:lnTo>
                    <a:lnTo>
                      <a:pt x="1003" y="437"/>
                    </a:lnTo>
                    <a:lnTo>
                      <a:pt x="1009" y="433"/>
                    </a:lnTo>
                    <a:lnTo>
                      <a:pt x="1015" y="429"/>
                    </a:lnTo>
                    <a:lnTo>
                      <a:pt x="1022" y="424"/>
                    </a:lnTo>
                    <a:lnTo>
                      <a:pt x="1028" y="418"/>
                    </a:lnTo>
                    <a:lnTo>
                      <a:pt x="1035" y="412"/>
                    </a:lnTo>
                    <a:lnTo>
                      <a:pt x="1041" y="405"/>
                    </a:lnTo>
                    <a:lnTo>
                      <a:pt x="1047" y="397"/>
                    </a:lnTo>
                    <a:lnTo>
                      <a:pt x="1054" y="389"/>
                    </a:lnTo>
                    <a:lnTo>
                      <a:pt x="1060" y="379"/>
                    </a:lnTo>
                    <a:lnTo>
                      <a:pt x="1066" y="369"/>
                    </a:lnTo>
                    <a:lnTo>
                      <a:pt x="1073" y="357"/>
                    </a:lnTo>
                    <a:lnTo>
                      <a:pt x="1079" y="345"/>
                    </a:lnTo>
                    <a:lnTo>
                      <a:pt x="1085" y="331"/>
                    </a:lnTo>
                    <a:lnTo>
                      <a:pt x="1092" y="317"/>
                    </a:lnTo>
                    <a:lnTo>
                      <a:pt x="1098" y="303"/>
                    </a:lnTo>
                    <a:lnTo>
                      <a:pt x="1105" y="289"/>
                    </a:lnTo>
                    <a:lnTo>
                      <a:pt x="1111" y="275"/>
                    </a:lnTo>
                    <a:lnTo>
                      <a:pt x="1117" y="262"/>
                    </a:lnTo>
                    <a:lnTo>
                      <a:pt x="1124" y="249"/>
                    </a:lnTo>
                    <a:lnTo>
                      <a:pt x="1130" y="236"/>
                    </a:lnTo>
                    <a:lnTo>
                      <a:pt x="1137" y="221"/>
                    </a:lnTo>
                    <a:lnTo>
                      <a:pt x="1143" y="206"/>
                    </a:lnTo>
                    <a:lnTo>
                      <a:pt x="1149" y="188"/>
                    </a:lnTo>
                    <a:lnTo>
                      <a:pt x="1156" y="167"/>
                    </a:lnTo>
                    <a:lnTo>
                      <a:pt x="1162" y="144"/>
                    </a:lnTo>
                    <a:lnTo>
                      <a:pt x="1169" y="119"/>
                    </a:lnTo>
                    <a:lnTo>
                      <a:pt x="1175" y="94"/>
                    </a:lnTo>
                    <a:lnTo>
                      <a:pt x="1181" y="70"/>
                    </a:lnTo>
                    <a:lnTo>
                      <a:pt x="1188" y="50"/>
                    </a:lnTo>
                    <a:lnTo>
                      <a:pt x="1194" y="34"/>
                    </a:lnTo>
                    <a:lnTo>
                      <a:pt x="1200" y="26"/>
                    </a:lnTo>
                    <a:lnTo>
                      <a:pt x="1207" y="25"/>
                    </a:lnTo>
                    <a:lnTo>
                      <a:pt x="1213" y="31"/>
                    </a:lnTo>
                    <a:lnTo>
                      <a:pt x="1220" y="45"/>
                    </a:lnTo>
                    <a:lnTo>
                      <a:pt x="1226" y="64"/>
                    </a:lnTo>
                    <a:lnTo>
                      <a:pt x="1232" y="86"/>
                    </a:lnTo>
                    <a:lnTo>
                      <a:pt x="1239" y="109"/>
                    </a:lnTo>
                    <a:lnTo>
                      <a:pt x="1245" y="132"/>
                    </a:lnTo>
                    <a:lnTo>
                      <a:pt x="1251" y="153"/>
                    </a:lnTo>
                    <a:lnTo>
                      <a:pt x="1258" y="171"/>
                    </a:lnTo>
                    <a:lnTo>
                      <a:pt x="1264" y="186"/>
                    </a:lnTo>
                    <a:lnTo>
                      <a:pt x="1271" y="197"/>
                    </a:lnTo>
                    <a:lnTo>
                      <a:pt x="1277" y="205"/>
                    </a:lnTo>
                    <a:lnTo>
                      <a:pt x="1283" y="211"/>
                    </a:lnTo>
                    <a:lnTo>
                      <a:pt x="1290" y="215"/>
                    </a:lnTo>
                    <a:lnTo>
                      <a:pt x="1296" y="218"/>
                    </a:lnTo>
                    <a:lnTo>
                      <a:pt x="1303" y="219"/>
                    </a:lnTo>
                    <a:lnTo>
                      <a:pt x="1309" y="220"/>
                    </a:lnTo>
                    <a:lnTo>
                      <a:pt x="1315" y="221"/>
                    </a:lnTo>
                    <a:lnTo>
                      <a:pt x="1322" y="221"/>
                    </a:lnTo>
                    <a:lnTo>
                      <a:pt x="1328" y="221"/>
                    </a:lnTo>
                    <a:lnTo>
                      <a:pt x="1335" y="221"/>
                    </a:lnTo>
                    <a:lnTo>
                      <a:pt x="1341" y="221"/>
                    </a:lnTo>
                    <a:lnTo>
                      <a:pt x="1347" y="221"/>
                    </a:lnTo>
                    <a:lnTo>
                      <a:pt x="1354" y="221"/>
                    </a:lnTo>
                    <a:lnTo>
                      <a:pt x="1360" y="221"/>
                    </a:lnTo>
                    <a:lnTo>
                      <a:pt x="1366" y="221"/>
                    </a:lnTo>
                    <a:lnTo>
                      <a:pt x="1373" y="221"/>
                    </a:lnTo>
                    <a:lnTo>
                      <a:pt x="1379" y="221"/>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9" name="Freeform 153">
                <a:extLst>
                  <a:ext uri="{FF2B5EF4-FFF2-40B4-BE49-F238E27FC236}">
                    <a16:creationId xmlns:a16="http://schemas.microsoft.com/office/drawing/2014/main" id="{9C93419B-9BB2-E058-37F6-6C00C2E13FB4}"/>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2 h 443"/>
                  <a:gd name="T16" fmla="*/ 224 w 1603"/>
                  <a:gd name="T17" fmla="*/ 222 h 443"/>
                  <a:gd name="T18" fmla="*/ 249 w 1603"/>
                  <a:gd name="T19" fmla="*/ 225 h 443"/>
                  <a:gd name="T20" fmla="*/ 275 w 1603"/>
                  <a:gd name="T21" fmla="*/ 237 h 443"/>
                  <a:gd name="T22" fmla="*/ 300 w 1603"/>
                  <a:gd name="T23" fmla="*/ 266 h 443"/>
                  <a:gd name="T24" fmla="*/ 326 w 1603"/>
                  <a:gd name="T25" fmla="*/ 321 h 443"/>
                  <a:gd name="T26" fmla="*/ 351 w 1603"/>
                  <a:gd name="T27" fmla="*/ 390 h 443"/>
                  <a:gd name="T28" fmla="*/ 377 w 1603"/>
                  <a:gd name="T29" fmla="*/ 434 h 443"/>
                  <a:gd name="T30" fmla="*/ 402 w 1603"/>
                  <a:gd name="T31" fmla="*/ 417 h 443"/>
                  <a:gd name="T32" fmla="*/ 428 w 1603"/>
                  <a:gd name="T33" fmla="*/ 346 h 443"/>
                  <a:gd name="T34" fmla="*/ 453 w 1603"/>
                  <a:gd name="T35" fmla="*/ 266 h 443"/>
                  <a:gd name="T36" fmla="*/ 479 w 1603"/>
                  <a:gd name="T37" fmla="*/ 200 h 443"/>
                  <a:gd name="T38" fmla="*/ 504 w 1603"/>
                  <a:gd name="T39" fmla="*/ 143 h 443"/>
                  <a:gd name="T40" fmla="*/ 530 w 1603"/>
                  <a:gd name="T41" fmla="*/ 90 h 443"/>
                  <a:gd name="T42" fmla="*/ 556 w 1603"/>
                  <a:gd name="T43" fmla="*/ 49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7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8 h 443"/>
                  <a:gd name="T84" fmla="*/ 1092 w 1603"/>
                  <a:gd name="T85" fmla="*/ 319 h 443"/>
                  <a:gd name="T86" fmla="*/ 1117 w 1603"/>
                  <a:gd name="T87" fmla="*/ 262 h 443"/>
                  <a:gd name="T88" fmla="*/ 1143 w 1603"/>
                  <a:gd name="T89" fmla="*/ 201 h 443"/>
                  <a:gd name="T90" fmla="*/ 1169 w 1603"/>
                  <a:gd name="T91" fmla="*/ 124 h 443"/>
                  <a:gd name="T92" fmla="*/ 1194 w 1603"/>
                  <a:gd name="T93" fmla="*/ 45 h 443"/>
                  <a:gd name="T94" fmla="*/ 1220 w 1603"/>
                  <a:gd name="T95" fmla="*/ 7 h 443"/>
                  <a:gd name="T96" fmla="*/ 1245 w 1603"/>
                  <a:gd name="T97" fmla="*/ 33 h 443"/>
                  <a:gd name="T98" fmla="*/ 1271 w 1603"/>
                  <a:gd name="T99" fmla="*/ 99 h 443"/>
                  <a:gd name="T100" fmla="*/ 1296 w 1603"/>
                  <a:gd name="T101" fmla="*/ 161 h 443"/>
                  <a:gd name="T102" fmla="*/ 1322 w 1603"/>
                  <a:gd name="T103" fmla="*/ 199 h 443"/>
                  <a:gd name="T104" fmla="*/ 1347 w 1603"/>
                  <a:gd name="T105" fmla="*/ 215 h 443"/>
                  <a:gd name="T106" fmla="*/ 1373 w 1603"/>
                  <a:gd name="T107" fmla="*/ 220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2"/>
                    </a:lnTo>
                    <a:lnTo>
                      <a:pt x="204" y="222"/>
                    </a:lnTo>
                    <a:lnTo>
                      <a:pt x="211" y="222"/>
                    </a:lnTo>
                    <a:lnTo>
                      <a:pt x="217" y="222"/>
                    </a:lnTo>
                    <a:lnTo>
                      <a:pt x="224" y="222"/>
                    </a:lnTo>
                    <a:lnTo>
                      <a:pt x="230" y="223"/>
                    </a:lnTo>
                    <a:lnTo>
                      <a:pt x="236" y="223"/>
                    </a:lnTo>
                    <a:lnTo>
                      <a:pt x="243" y="224"/>
                    </a:lnTo>
                    <a:lnTo>
                      <a:pt x="249" y="225"/>
                    </a:lnTo>
                    <a:lnTo>
                      <a:pt x="255" y="227"/>
                    </a:lnTo>
                    <a:lnTo>
                      <a:pt x="262" y="230"/>
                    </a:lnTo>
                    <a:lnTo>
                      <a:pt x="268" y="233"/>
                    </a:lnTo>
                    <a:lnTo>
                      <a:pt x="275" y="237"/>
                    </a:lnTo>
                    <a:lnTo>
                      <a:pt x="281" y="242"/>
                    </a:lnTo>
                    <a:lnTo>
                      <a:pt x="287" y="248"/>
                    </a:lnTo>
                    <a:lnTo>
                      <a:pt x="294" y="257"/>
                    </a:lnTo>
                    <a:lnTo>
                      <a:pt x="300" y="266"/>
                    </a:lnTo>
                    <a:lnTo>
                      <a:pt x="307" y="277"/>
                    </a:lnTo>
                    <a:lnTo>
                      <a:pt x="313" y="291"/>
                    </a:lnTo>
                    <a:lnTo>
                      <a:pt x="319" y="305"/>
                    </a:lnTo>
                    <a:lnTo>
                      <a:pt x="326" y="321"/>
                    </a:lnTo>
                    <a:lnTo>
                      <a:pt x="332" y="338"/>
                    </a:lnTo>
                    <a:lnTo>
                      <a:pt x="339" y="356"/>
                    </a:lnTo>
                    <a:lnTo>
                      <a:pt x="345" y="373"/>
                    </a:lnTo>
                    <a:lnTo>
                      <a:pt x="351" y="390"/>
                    </a:lnTo>
                    <a:lnTo>
                      <a:pt x="358" y="405"/>
                    </a:lnTo>
                    <a:lnTo>
                      <a:pt x="364" y="418"/>
                    </a:lnTo>
                    <a:lnTo>
                      <a:pt x="370" y="428"/>
                    </a:lnTo>
                    <a:lnTo>
                      <a:pt x="377" y="434"/>
                    </a:lnTo>
                    <a:lnTo>
                      <a:pt x="383" y="436"/>
                    </a:lnTo>
                    <a:lnTo>
                      <a:pt x="389" y="434"/>
                    </a:lnTo>
                    <a:lnTo>
                      <a:pt x="396" y="427"/>
                    </a:lnTo>
                    <a:lnTo>
                      <a:pt x="402" y="417"/>
                    </a:lnTo>
                    <a:lnTo>
                      <a:pt x="409" y="403"/>
                    </a:lnTo>
                    <a:lnTo>
                      <a:pt x="415" y="386"/>
                    </a:lnTo>
                    <a:lnTo>
                      <a:pt x="421" y="367"/>
                    </a:lnTo>
                    <a:lnTo>
                      <a:pt x="428" y="346"/>
                    </a:lnTo>
                    <a:lnTo>
                      <a:pt x="434" y="326"/>
                    </a:lnTo>
                    <a:lnTo>
                      <a:pt x="441" y="305"/>
                    </a:lnTo>
                    <a:lnTo>
                      <a:pt x="447" y="285"/>
                    </a:lnTo>
                    <a:lnTo>
                      <a:pt x="453" y="266"/>
                    </a:lnTo>
                    <a:lnTo>
                      <a:pt x="460" y="248"/>
                    </a:lnTo>
                    <a:lnTo>
                      <a:pt x="466" y="231"/>
                    </a:lnTo>
                    <a:lnTo>
                      <a:pt x="473" y="215"/>
                    </a:lnTo>
                    <a:lnTo>
                      <a:pt x="479" y="200"/>
                    </a:lnTo>
                    <a:lnTo>
                      <a:pt x="485" y="185"/>
                    </a:lnTo>
                    <a:lnTo>
                      <a:pt x="492" y="171"/>
                    </a:lnTo>
                    <a:lnTo>
                      <a:pt x="498" y="157"/>
                    </a:lnTo>
                    <a:lnTo>
                      <a:pt x="504" y="143"/>
                    </a:lnTo>
                    <a:lnTo>
                      <a:pt x="511" y="129"/>
                    </a:lnTo>
                    <a:lnTo>
                      <a:pt x="517" y="115"/>
                    </a:lnTo>
                    <a:lnTo>
                      <a:pt x="524" y="102"/>
                    </a:lnTo>
                    <a:lnTo>
                      <a:pt x="530" y="90"/>
                    </a:lnTo>
                    <a:lnTo>
                      <a:pt x="536" y="78"/>
                    </a:lnTo>
                    <a:lnTo>
                      <a:pt x="543" y="67"/>
                    </a:lnTo>
                    <a:lnTo>
                      <a:pt x="549" y="57"/>
                    </a:lnTo>
                    <a:lnTo>
                      <a:pt x="556" y="49"/>
                    </a:lnTo>
                    <a:lnTo>
                      <a:pt x="562" y="41"/>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7"/>
                    </a:lnTo>
                    <a:lnTo>
                      <a:pt x="715" y="66"/>
                    </a:lnTo>
                    <a:lnTo>
                      <a:pt x="722" y="75"/>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5"/>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39"/>
                    </a:lnTo>
                    <a:lnTo>
                      <a:pt x="1003" y="436"/>
                    </a:lnTo>
                    <a:lnTo>
                      <a:pt x="1009" y="433"/>
                    </a:lnTo>
                    <a:lnTo>
                      <a:pt x="1015" y="429"/>
                    </a:lnTo>
                    <a:lnTo>
                      <a:pt x="1022" y="424"/>
                    </a:lnTo>
                    <a:lnTo>
                      <a:pt x="1028" y="418"/>
                    </a:lnTo>
                    <a:lnTo>
                      <a:pt x="1035" y="412"/>
                    </a:lnTo>
                    <a:lnTo>
                      <a:pt x="1041" y="405"/>
                    </a:lnTo>
                    <a:lnTo>
                      <a:pt x="1047" y="397"/>
                    </a:lnTo>
                    <a:lnTo>
                      <a:pt x="1054" y="389"/>
                    </a:lnTo>
                    <a:lnTo>
                      <a:pt x="1060" y="379"/>
                    </a:lnTo>
                    <a:lnTo>
                      <a:pt x="1066" y="368"/>
                    </a:lnTo>
                    <a:lnTo>
                      <a:pt x="1073" y="357"/>
                    </a:lnTo>
                    <a:lnTo>
                      <a:pt x="1079" y="345"/>
                    </a:lnTo>
                    <a:lnTo>
                      <a:pt x="1085" y="332"/>
                    </a:lnTo>
                    <a:lnTo>
                      <a:pt x="1092" y="319"/>
                    </a:lnTo>
                    <a:lnTo>
                      <a:pt x="1098" y="305"/>
                    </a:lnTo>
                    <a:lnTo>
                      <a:pt x="1105" y="291"/>
                    </a:lnTo>
                    <a:lnTo>
                      <a:pt x="1111" y="277"/>
                    </a:lnTo>
                    <a:lnTo>
                      <a:pt x="1117" y="262"/>
                    </a:lnTo>
                    <a:lnTo>
                      <a:pt x="1124" y="248"/>
                    </a:lnTo>
                    <a:lnTo>
                      <a:pt x="1130" y="233"/>
                    </a:lnTo>
                    <a:lnTo>
                      <a:pt x="1137" y="217"/>
                    </a:lnTo>
                    <a:lnTo>
                      <a:pt x="1143" y="201"/>
                    </a:lnTo>
                    <a:lnTo>
                      <a:pt x="1149" y="183"/>
                    </a:lnTo>
                    <a:lnTo>
                      <a:pt x="1156" y="164"/>
                    </a:lnTo>
                    <a:lnTo>
                      <a:pt x="1162" y="145"/>
                    </a:lnTo>
                    <a:lnTo>
                      <a:pt x="1169" y="124"/>
                    </a:lnTo>
                    <a:lnTo>
                      <a:pt x="1175" y="103"/>
                    </a:lnTo>
                    <a:lnTo>
                      <a:pt x="1181" y="83"/>
                    </a:lnTo>
                    <a:lnTo>
                      <a:pt x="1188" y="63"/>
                    </a:lnTo>
                    <a:lnTo>
                      <a:pt x="1194" y="45"/>
                    </a:lnTo>
                    <a:lnTo>
                      <a:pt x="1200" y="31"/>
                    </a:lnTo>
                    <a:lnTo>
                      <a:pt x="1207" y="19"/>
                    </a:lnTo>
                    <a:lnTo>
                      <a:pt x="1213" y="11"/>
                    </a:lnTo>
                    <a:lnTo>
                      <a:pt x="1220" y="7"/>
                    </a:lnTo>
                    <a:lnTo>
                      <a:pt x="1226" y="8"/>
                    </a:lnTo>
                    <a:lnTo>
                      <a:pt x="1232" y="13"/>
                    </a:lnTo>
                    <a:lnTo>
                      <a:pt x="1239" y="22"/>
                    </a:lnTo>
                    <a:lnTo>
                      <a:pt x="1245" y="33"/>
                    </a:lnTo>
                    <a:lnTo>
                      <a:pt x="1251" y="48"/>
                    </a:lnTo>
                    <a:lnTo>
                      <a:pt x="1258" y="64"/>
                    </a:lnTo>
                    <a:lnTo>
                      <a:pt x="1264" y="82"/>
                    </a:lnTo>
                    <a:lnTo>
                      <a:pt x="1271" y="99"/>
                    </a:lnTo>
                    <a:lnTo>
                      <a:pt x="1277" y="116"/>
                    </a:lnTo>
                    <a:lnTo>
                      <a:pt x="1283" y="133"/>
                    </a:lnTo>
                    <a:lnTo>
                      <a:pt x="1290" y="148"/>
                    </a:lnTo>
                    <a:lnTo>
                      <a:pt x="1296" y="161"/>
                    </a:lnTo>
                    <a:lnTo>
                      <a:pt x="1303" y="173"/>
                    </a:lnTo>
                    <a:lnTo>
                      <a:pt x="1309" y="184"/>
                    </a:lnTo>
                    <a:lnTo>
                      <a:pt x="1315" y="192"/>
                    </a:lnTo>
                    <a:lnTo>
                      <a:pt x="1322" y="199"/>
                    </a:lnTo>
                    <a:lnTo>
                      <a:pt x="1328" y="205"/>
                    </a:lnTo>
                    <a:lnTo>
                      <a:pt x="1335" y="209"/>
                    </a:lnTo>
                    <a:lnTo>
                      <a:pt x="1341" y="212"/>
                    </a:lnTo>
                    <a:lnTo>
                      <a:pt x="1347" y="215"/>
                    </a:lnTo>
                    <a:lnTo>
                      <a:pt x="1354" y="217"/>
                    </a:lnTo>
                    <a:lnTo>
                      <a:pt x="1360" y="218"/>
                    </a:lnTo>
                    <a:lnTo>
                      <a:pt x="1366" y="219"/>
                    </a:lnTo>
                    <a:lnTo>
                      <a:pt x="1373" y="220"/>
                    </a:lnTo>
                    <a:lnTo>
                      <a:pt x="1379" y="220"/>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0" name="Freeform 154">
                <a:extLst>
                  <a:ext uri="{FF2B5EF4-FFF2-40B4-BE49-F238E27FC236}">
                    <a16:creationId xmlns:a16="http://schemas.microsoft.com/office/drawing/2014/main" id="{37EDFE74-856B-7B06-23CB-65EEA3F2DA4E}"/>
                  </a:ext>
                </a:extLst>
              </p:cNvPr>
              <p:cNvSpPr>
                <a:spLocks/>
              </p:cNvSpPr>
              <p:nvPr/>
            </p:nvSpPr>
            <p:spPr bwMode="auto">
              <a:xfrm>
                <a:off x="2952" y="1786"/>
                <a:ext cx="1603" cy="527"/>
              </a:xfrm>
              <a:custGeom>
                <a:avLst/>
                <a:gdLst>
                  <a:gd name="T0" fmla="*/ 19 w 1603"/>
                  <a:gd name="T1" fmla="*/ 263 h 527"/>
                  <a:gd name="T2" fmla="*/ 45 w 1603"/>
                  <a:gd name="T3" fmla="*/ 263 h 527"/>
                  <a:gd name="T4" fmla="*/ 70 w 1603"/>
                  <a:gd name="T5" fmla="*/ 263 h 527"/>
                  <a:gd name="T6" fmla="*/ 96 w 1603"/>
                  <a:gd name="T7" fmla="*/ 263 h 527"/>
                  <a:gd name="T8" fmla="*/ 121 w 1603"/>
                  <a:gd name="T9" fmla="*/ 264 h 527"/>
                  <a:gd name="T10" fmla="*/ 147 w 1603"/>
                  <a:gd name="T11" fmla="*/ 265 h 527"/>
                  <a:gd name="T12" fmla="*/ 173 w 1603"/>
                  <a:gd name="T13" fmla="*/ 267 h 527"/>
                  <a:gd name="T14" fmla="*/ 198 w 1603"/>
                  <a:gd name="T15" fmla="*/ 274 h 527"/>
                  <a:gd name="T16" fmla="*/ 224 w 1603"/>
                  <a:gd name="T17" fmla="*/ 290 h 527"/>
                  <a:gd name="T18" fmla="*/ 249 w 1603"/>
                  <a:gd name="T19" fmla="*/ 322 h 527"/>
                  <a:gd name="T20" fmla="*/ 275 w 1603"/>
                  <a:gd name="T21" fmla="*/ 372 h 527"/>
                  <a:gd name="T22" fmla="*/ 300 w 1603"/>
                  <a:gd name="T23" fmla="*/ 436 h 527"/>
                  <a:gd name="T24" fmla="*/ 326 w 1603"/>
                  <a:gd name="T25" fmla="*/ 495 h 527"/>
                  <a:gd name="T26" fmla="*/ 351 w 1603"/>
                  <a:gd name="T27" fmla="*/ 526 h 527"/>
                  <a:gd name="T28" fmla="*/ 377 w 1603"/>
                  <a:gd name="T29" fmla="*/ 512 h 527"/>
                  <a:gd name="T30" fmla="*/ 402 w 1603"/>
                  <a:gd name="T31" fmla="*/ 458 h 527"/>
                  <a:gd name="T32" fmla="*/ 428 w 1603"/>
                  <a:gd name="T33" fmla="*/ 384 h 527"/>
                  <a:gd name="T34" fmla="*/ 453 w 1603"/>
                  <a:gd name="T35" fmla="*/ 310 h 527"/>
                  <a:gd name="T36" fmla="*/ 479 w 1603"/>
                  <a:gd name="T37" fmla="*/ 243 h 527"/>
                  <a:gd name="T38" fmla="*/ 504 w 1603"/>
                  <a:gd name="T39" fmla="*/ 183 h 527"/>
                  <a:gd name="T40" fmla="*/ 530 w 1603"/>
                  <a:gd name="T41" fmla="*/ 132 h 527"/>
                  <a:gd name="T42" fmla="*/ 556 w 1603"/>
                  <a:gd name="T43" fmla="*/ 91 h 527"/>
                  <a:gd name="T44" fmla="*/ 581 w 1603"/>
                  <a:gd name="T45" fmla="*/ 63 h 527"/>
                  <a:gd name="T46" fmla="*/ 607 w 1603"/>
                  <a:gd name="T47" fmla="*/ 46 h 527"/>
                  <a:gd name="T48" fmla="*/ 632 w 1603"/>
                  <a:gd name="T49" fmla="*/ 42 h 527"/>
                  <a:gd name="T50" fmla="*/ 658 w 1603"/>
                  <a:gd name="T51" fmla="*/ 50 h 527"/>
                  <a:gd name="T52" fmla="*/ 683 w 1603"/>
                  <a:gd name="T53" fmla="*/ 70 h 527"/>
                  <a:gd name="T54" fmla="*/ 709 w 1603"/>
                  <a:gd name="T55" fmla="*/ 100 h 527"/>
                  <a:gd name="T56" fmla="*/ 734 w 1603"/>
                  <a:gd name="T57" fmla="*/ 137 h 527"/>
                  <a:gd name="T58" fmla="*/ 760 w 1603"/>
                  <a:gd name="T59" fmla="*/ 182 h 527"/>
                  <a:gd name="T60" fmla="*/ 785 w 1603"/>
                  <a:gd name="T61" fmla="*/ 230 h 527"/>
                  <a:gd name="T62" fmla="*/ 811 w 1603"/>
                  <a:gd name="T63" fmla="*/ 280 h 527"/>
                  <a:gd name="T64" fmla="*/ 836 w 1603"/>
                  <a:gd name="T65" fmla="*/ 329 h 527"/>
                  <a:gd name="T66" fmla="*/ 862 w 1603"/>
                  <a:gd name="T67" fmla="*/ 375 h 527"/>
                  <a:gd name="T68" fmla="*/ 888 w 1603"/>
                  <a:gd name="T69" fmla="*/ 416 h 527"/>
                  <a:gd name="T70" fmla="*/ 913 w 1603"/>
                  <a:gd name="T71" fmla="*/ 448 h 527"/>
                  <a:gd name="T72" fmla="*/ 939 w 1603"/>
                  <a:gd name="T73" fmla="*/ 471 h 527"/>
                  <a:gd name="T74" fmla="*/ 964 w 1603"/>
                  <a:gd name="T75" fmla="*/ 483 h 527"/>
                  <a:gd name="T76" fmla="*/ 990 w 1603"/>
                  <a:gd name="T77" fmla="*/ 483 h 527"/>
                  <a:gd name="T78" fmla="*/ 1015 w 1603"/>
                  <a:gd name="T79" fmla="*/ 471 h 527"/>
                  <a:gd name="T80" fmla="*/ 1041 w 1603"/>
                  <a:gd name="T81" fmla="*/ 447 h 527"/>
                  <a:gd name="T82" fmla="*/ 1066 w 1603"/>
                  <a:gd name="T83" fmla="*/ 410 h 527"/>
                  <a:gd name="T84" fmla="*/ 1092 w 1603"/>
                  <a:gd name="T85" fmla="*/ 362 h 527"/>
                  <a:gd name="T86" fmla="*/ 1117 w 1603"/>
                  <a:gd name="T87" fmla="*/ 305 h 527"/>
                  <a:gd name="T88" fmla="*/ 1143 w 1603"/>
                  <a:gd name="T89" fmla="*/ 240 h 527"/>
                  <a:gd name="T90" fmla="*/ 1169 w 1603"/>
                  <a:gd name="T91" fmla="*/ 168 h 527"/>
                  <a:gd name="T92" fmla="*/ 1194 w 1603"/>
                  <a:gd name="T93" fmla="*/ 93 h 527"/>
                  <a:gd name="T94" fmla="*/ 1220 w 1603"/>
                  <a:gd name="T95" fmla="*/ 29 h 527"/>
                  <a:gd name="T96" fmla="*/ 1245 w 1603"/>
                  <a:gd name="T97" fmla="*/ 0 h 527"/>
                  <a:gd name="T98" fmla="*/ 1271 w 1603"/>
                  <a:gd name="T99" fmla="*/ 17 h 527"/>
                  <a:gd name="T100" fmla="*/ 1296 w 1603"/>
                  <a:gd name="T101" fmla="*/ 70 h 527"/>
                  <a:gd name="T102" fmla="*/ 1322 w 1603"/>
                  <a:gd name="T103" fmla="*/ 135 h 527"/>
                  <a:gd name="T104" fmla="*/ 1347 w 1603"/>
                  <a:gd name="T105" fmla="*/ 191 h 527"/>
                  <a:gd name="T106" fmla="*/ 1373 w 1603"/>
                  <a:gd name="T107" fmla="*/ 228 h 527"/>
                  <a:gd name="T108" fmla="*/ 1398 w 1603"/>
                  <a:gd name="T109" fmla="*/ 249 h 527"/>
                  <a:gd name="T110" fmla="*/ 1424 w 1603"/>
                  <a:gd name="T111" fmla="*/ 258 h 527"/>
                  <a:gd name="T112" fmla="*/ 1450 w 1603"/>
                  <a:gd name="T113" fmla="*/ 262 h 527"/>
                  <a:gd name="T114" fmla="*/ 1475 w 1603"/>
                  <a:gd name="T115" fmla="*/ 263 h 527"/>
                  <a:gd name="T116" fmla="*/ 1501 w 1603"/>
                  <a:gd name="T117" fmla="*/ 263 h 527"/>
                  <a:gd name="T118" fmla="*/ 1526 w 1603"/>
                  <a:gd name="T119" fmla="*/ 263 h 527"/>
                  <a:gd name="T120" fmla="*/ 1552 w 1603"/>
                  <a:gd name="T121" fmla="*/ 263 h 527"/>
                  <a:gd name="T122" fmla="*/ 1577 w 1603"/>
                  <a:gd name="T123" fmla="*/ 263 h 527"/>
                  <a:gd name="T124" fmla="*/ 1603 w 1603"/>
                  <a:gd name="T125" fmla="*/ 2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527">
                    <a:moveTo>
                      <a:pt x="0" y="263"/>
                    </a:moveTo>
                    <a:lnTo>
                      <a:pt x="6" y="263"/>
                    </a:lnTo>
                    <a:lnTo>
                      <a:pt x="13" y="263"/>
                    </a:lnTo>
                    <a:lnTo>
                      <a:pt x="19" y="263"/>
                    </a:lnTo>
                    <a:lnTo>
                      <a:pt x="26" y="263"/>
                    </a:lnTo>
                    <a:lnTo>
                      <a:pt x="32" y="263"/>
                    </a:lnTo>
                    <a:lnTo>
                      <a:pt x="38" y="263"/>
                    </a:lnTo>
                    <a:lnTo>
                      <a:pt x="45" y="263"/>
                    </a:lnTo>
                    <a:lnTo>
                      <a:pt x="51" y="263"/>
                    </a:lnTo>
                    <a:lnTo>
                      <a:pt x="58" y="263"/>
                    </a:lnTo>
                    <a:lnTo>
                      <a:pt x="64" y="263"/>
                    </a:lnTo>
                    <a:lnTo>
                      <a:pt x="70" y="263"/>
                    </a:lnTo>
                    <a:lnTo>
                      <a:pt x="77" y="263"/>
                    </a:lnTo>
                    <a:lnTo>
                      <a:pt x="83" y="263"/>
                    </a:lnTo>
                    <a:lnTo>
                      <a:pt x="89" y="263"/>
                    </a:lnTo>
                    <a:lnTo>
                      <a:pt x="96" y="263"/>
                    </a:lnTo>
                    <a:lnTo>
                      <a:pt x="102" y="263"/>
                    </a:lnTo>
                    <a:lnTo>
                      <a:pt x="109" y="264"/>
                    </a:lnTo>
                    <a:lnTo>
                      <a:pt x="115" y="264"/>
                    </a:lnTo>
                    <a:lnTo>
                      <a:pt x="121" y="264"/>
                    </a:lnTo>
                    <a:lnTo>
                      <a:pt x="128" y="264"/>
                    </a:lnTo>
                    <a:lnTo>
                      <a:pt x="134" y="264"/>
                    </a:lnTo>
                    <a:lnTo>
                      <a:pt x="141" y="264"/>
                    </a:lnTo>
                    <a:lnTo>
                      <a:pt x="147" y="265"/>
                    </a:lnTo>
                    <a:lnTo>
                      <a:pt x="153" y="265"/>
                    </a:lnTo>
                    <a:lnTo>
                      <a:pt x="160" y="265"/>
                    </a:lnTo>
                    <a:lnTo>
                      <a:pt x="166" y="266"/>
                    </a:lnTo>
                    <a:lnTo>
                      <a:pt x="173" y="267"/>
                    </a:lnTo>
                    <a:lnTo>
                      <a:pt x="179" y="268"/>
                    </a:lnTo>
                    <a:lnTo>
                      <a:pt x="185" y="270"/>
                    </a:lnTo>
                    <a:lnTo>
                      <a:pt x="192" y="272"/>
                    </a:lnTo>
                    <a:lnTo>
                      <a:pt x="198" y="274"/>
                    </a:lnTo>
                    <a:lnTo>
                      <a:pt x="204" y="277"/>
                    </a:lnTo>
                    <a:lnTo>
                      <a:pt x="211" y="280"/>
                    </a:lnTo>
                    <a:lnTo>
                      <a:pt x="217" y="285"/>
                    </a:lnTo>
                    <a:lnTo>
                      <a:pt x="224" y="290"/>
                    </a:lnTo>
                    <a:lnTo>
                      <a:pt x="230" y="296"/>
                    </a:lnTo>
                    <a:lnTo>
                      <a:pt x="236" y="304"/>
                    </a:lnTo>
                    <a:lnTo>
                      <a:pt x="243" y="312"/>
                    </a:lnTo>
                    <a:lnTo>
                      <a:pt x="249" y="322"/>
                    </a:lnTo>
                    <a:lnTo>
                      <a:pt x="255" y="332"/>
                    </a:lnTo>
                    <a:lnTo>
                      <a:pt x="262" y="344"/>
                    </a:lnTo>
                    <a:lnTo>
                      <a:pt x="268" y="358"/>
                    </a:lnTo>
                    <a:lnTo>
                      <a:pt x="275" y="372"/>
                    </a:lnTo>
                    <a:lnTo>
                      <a:pt x="281" y="387"/>
                    </a:lnTo>
                    <a:lnTo>
                      <a:pt x="287" y="403"/>
                    </a:lnTo>
                    <a:lnTo>
                      <a:pt x="294" y="419"/>
                    </a:lnTo>
                    <a:lnTo>
                      <a:pt x="300" y="436"/>
                    </a:lnTo>
                    <a:lnTo>
                      <a:pt x="307" y="452"/>
                    </a:lnTo>
                    <a:lnTo>
                      <a:pt x="313" y="468"/>
                    </a:lnTo>
                    <a:lnTo>
                      <a:pt x="319" y="482"/>
                    </a:lnTo>
                    <a:lnTo>
                      <a:pt x="326" y="495"/>
                    </a:lnTo>
                    <a:lnTo>
                      <a:pt x="332" y="507"/>
                    </a:lnTo>
                    <a:lnTo>
                      <a:pt x="339" y="516"/>
                    </a:lnTo>
                    <a:lnTo>
                      <a:pt x="345" y="522"/>
                    </a:lnTo>
                    <a:lnTo>
                      <a:pt x="351" y="526"/>
                    </a:lnTo>
                    <a:lnTo>
                      <a:pt x="358" y="527"/>
                    </a:lnTo>
                    <a:lnTo>
                      <a:pt x="364" y="525"/>
                    </a:lnTo>
                    <a:lnTo>
                      <a:pt x="370" y="520"/>
                    </a:lnTo>
                    <a:lnTo>
                      <a:pt x="377" y="512"/>
                    </a:lnTo>
                    <a:lnTo>
                      <a:pt x="383" y="501"/>
                    </a:lnTo>
                    <a:lnTo>
                      <a:pt x="389" y="489"/>
                    </a:lnTo>
                    <a:lnTo>
                      <a:pt x="396" y="474"/>
                    </a:lnTo>
                    <a:lnTo>
                      <a:pt x="402" y="458"/>
                    </a:lnTo>
                    <a:lnTo>
                      <a:pt x="409" y="440"/>
                    </a:lnTo>
                    <a:lnTo>
                      <a:pt x="415" y="422"/>
                    </a:lnTo>
                    <a:lnTo>
                      <a:pt x="421" y="403"/>
                    </a:lnTo>
                    <a:lnTo>
                      <a:pt x="428" y="384"/>
                    </a:lnTo>
                    <a:lnTo>
                      <a:pt x="434" y="365"/>
                    </a:lnTo>
                    <a:lnTo>
                      <a:pt x="441" y="346"/>
                    </a:lnTo>
                    <a:lnTo>
                      <a:pt x="447" y="328"/>
                    </a:lnTo>
                    <a:lnTo>
                      <a:pt x="453" y="310"/>
                    </a:lnTo>
                    <a:lnTo>
                      <a:pt x="460" y="292"/>
                    </a:lnTo>
                    <a:lnTo>
                      <a:pt x="466" y="276"/>
                    </a:lnTo>
                    <a:lnTo>
                      <a:pt x="473" y="259"/>
                    </a:lnTo>
                    <a:lnTo>
                      <a:pt x="479" y="243"/>
                    </a:lnTo>
                    <a:lnTo>
                      <a:pt x="485" y="227"/>
                    </a:lnTo>
                    <a:lnTo>
                      <a:pt x="492" y="212"/>
                    </a:lnTo>
                    <a:lnTo>
                      <a:pt x="498" y="197"/>
                    </a:lnTo>
                    <a:lnTo>
                      <a:pt x="504" y="183"/>
                    </a:lnTo>
                    <a:lnTo>
                      <a:pt x="511" y="170"/>
                    </a:lnTo>
                    <a:lnTo>
                      <a:pt x="517" y="156"/>
                    </a:lnTo>
                    <a:lnTo>
                      <a:pt x="524" y="144"/>
                    </a:lnTo>
                    <a:lnTo>
                      <a:pt x="530" y="132"/>
                    </a:lnTo>
                    <a:lnTo>
                      <a:pt x="536" y="121"/>
                    </a:lnTo>
                    <a:lnTo>
                      <a:pt x="543" y="110"/>
                    </a:lnTo>
                    <a:lnTo>
                      <a:pt x="549" y="100"/>
                    </a:lnTo>
                    <a:lnTo>
                      <a:pt x="556" y="91"/>
                    </a:lnTo>
                    <a:lnTo>
                      <a:pt x="562" y="83"/>
                    </a:lnTo>
                    <a:lnTo>
                      <a:pt x="568" y="75"/>
                    </a:lnTo>
                    <a:lnTo>
                      <a:pt x="575" y="69"/>
                    </a:lnTo>
                    <a:lnTo>
                      <a:pt x="581" y="63"/>
                    </a:lnTo>
                    <a:lnTo>
                      <a:pt x="588" y="57"/>
                    </a:lnTo>
                    <a:lnTo>
                      <a:pt x="594" y="53"/>
                    </a:lnTo>
                    <a:lnTo>
                      <a:pt x="600" y="49"/>
                    </a:lnTo>
                    <a:lnTo>
                      <a:pt x="607" y="46"/>
                    </a:lnTo>
                    <a:lnTo>
                      <a:pt x="613" y="44"/>
                    </a:lnTo>
                    <a:lnTo>
                      <a:pt x="619" y="43"/>
                    </a:lnTo>
                    <a:lnTo>
                      <a:pt x="626" y="42"/>
                    </a:lnTo>
                    <a:lnTo>
                      <a:pt x="632" y="42"/>
                    </a:lnTo>
                    <a:lnTo>
                      <a:pt x="639" y="43"/>
                    </a:lnTo>
                    <a:lnTo>
                      <a:pt x="645" y="45"/>
                    </a:lnTo>
                    <a:lnTo>
                      <a:pt x="651" y="47"/>
                    </a:lnTo>
                    <a:lnTo>
                      <a:pt x="658" y="50"/>
                    </a:lnTo>
                    <a:lnTo>
                      <a:pt x="664" y="54"/>
                    </a:lnTo>
                    <a:lnTo>
                      <a:pt x="670" y="59"/>
                    </a:lnTo>
                    <a:lnTo>
                      <a:pt x="677" y="64"/>
                    </a:lnTo>
                    <a:lnTo>
                      <a:pt x="683" y="70"/>
                    </a:lnTo>
                    <a:lnTo>
                      <a:pt x="690" y="76"/>
                    </a:lnTo>
                    <a:lnTo>
                      <a:pt x="696" y="84"/>
                    </a:lnTo>
                    <a:lnTo>
                      <a:pt x="702" y="91"/>
                    </a:lnTo>
                    <a:lnTo>
                      <a:pt x="709" y="100"/>
                    </a:lnTo>
                    <a:lnTo>
                      <a:pt x="715" y="108"/>
                    </a:lnTo>
                    <a:lnTo>
                      <a:pt x="722" y="118"/>
                    </a:lnTo>
                    <a:lnTo>
                      <a:pt x="728" y="127"/>
                    </a:lnTo>
                    <a:lnTo>
                      <a:pt x="734" y="137"/>
                    </a:lnTo>
                    <a:lnTo>
                      <a:pt x="741" y="148"/>
                    </a:lnTo>
                    <a:lnTo>
                      <a:pt x="747" y="159"/>
                    </a:lnTo>
                    <a:lnTo>
                      <a:pt x="754" y="170"/>
                    </a:lnTo>
                    <a:lnTo>
                      <a:pt x="760" y="182"/>
                    </a:lnTo>
                    <a:lnTo>
                      <a:pt x="766" y="194"/>
                    </a:lnTo>
                    <a:lnTo>
                      <a:pt x="773" y="206"/>
                    </a:lnTo>
                    <a:lnTo>
                      <a:pt x="779" y="218"/>
                    </a:lnTo>
                    <a:lnTo>
                      <a:pt x="785" y="230"/>
                    </a:lnTo>
                    <a:lnTo>
                      <a:pt x="792" y="243"/>
                    </a:lnTo>
                    <a:lnTo>
                      <a:pt x="798" y="255"/>
                    </a:lnTo>
                    <a:lnTo>
                      <a:pt x="805" y="268"/>
                    </a:lnTo>
                    <a:lnTo>
                      <a:pt x="811" y="280"/>
                    </a:lnTo>
                    <a:lnTo>
                      <a:pt x="817" y="293"/>
                    </a:lnTo>
                    <a:lnTo>
                      <a:pt x="824" y="305"/>
                    </a:lnTo>
                    <a:lnTo>
                      <a:pt x="830" y="317"/>
                    </a:lnTo>
                    <a:lnTo>
                      <a:pt x="836" y="329"/>
                    </a:lnTo>
                    <a:lnTo>
                      <a:pt x="843" y="341"/>
                    </a:lnTo>
                    <a:lnTo>
                      <a:pt x="849" y="353"/>
                    </a:lnTo>
                    <a:lnTo>
                      <a:pt x="856" y="364"/>
                    </a:lnTo>
                    <a:lnTo>
                      <a:pt x="862" y="375"/>
                    </a:lnTo>
                    <a:lnTo>
                      <a:pt x="868" y="386"/>
                    </a:lnTo>
                    <a:lnTo>
                      <a:pt x="875" y="396"/>
                    </a:lnTo>
                    <a:lnTo>
                      <a:pt x="881" y="406"/>
                    </a:lnTo>
                    <a:lnTo>
                      <a:pt x="888" y="416"/>
                    </a:lnTo>
                    <a:lnTo>
                      <a:pt x="894" y="425"/>
                    </a:lnTo>
                    <a:lnTo>
                      <a:pt x="900" y="433"/>
                    </a:lnTo>
                    <a:lnTo>
                      <a:pt x="907" y="441"/>
                    </a:lnTo>
                    <a:lnTo>
                      <a:pt x="913" y="448"/>
                    </a:lnTo>
                    <a:lnTo>
                      <a:pt x="920" y="455"/>
                    </a:lnTo>
                    <a:lnTo>
                      <a:pt x="926" y="461"/>
                    </a:lnTo>
                    <a:lnTo>
                      <a:pt x="932" y="466"/>
                    </a:lnTo>
                    <a:lnTo>
                      <a:pt x="939" y="471"/>
                    </a:lnTo>
                    <a:lnTo>
                      <a:pt x="945" y="475"/>
                    </a:lnTo>
                    <a:lnTo>
                      <a:pt x="951" y="479"/>
                    </a:lnTo>
                    <a:lnTo>
                      <a:pt x="958" y="481"/>
                    </a:lnTo>
                    <a:lnTo>
                      <a:pt x="964" y="483"/>
                    </a:lnTo>
                    <a:lnTo>
                      <a:pt x="971" y="485"/>
                    </a:lnTo>
                    <a:lnTo>
                      <a:pt x="977" y="485"/>
                    </a:lnTo>
                    <a:lnTo>
                      <a:pt x="983" y="485"/>
                    </a:lnTo>
                    <a:lnTo>
                      <a:pt x="990" y="483"/>
                    </a:lnTo>
                    <a:lnTo>
                      <a:pt x="996" y="482"/>
                    </a:lnTo>
                    <a:lnTo>
                      <a:pt x="1003" y="479"/>
                    </a:lnTo>
                    <a:lnTo>
                      <a:pt x="1009" y="475"/>
                    </a:lnTo>
                    <a:lnTo>
                      <a:pt x="1015" y="471"/>
                    </a:lnTo>
                    <a:lnTo>
                      <a:pt x="1022" y="466"/>
                    </a:lnTo>
                    <a:lnTo>
                      <a:pt x="1028" y="460"/>
                    </a:lnTo>
                    <a:lnTo>
                      <a:pt x="1035" y="454"/>
                    </a:lnTo>
                    <a:lnTo>
                      <a:pt x="1041" y="447"/>
                    </a:lnTo>
                    <a:lnTo>
                      <a:pt x="1047" y="438"/>
                    </a:lnTo>
                    <a:lnTo>
                      <a:pt x="1054" y="430"/>
                    </a:lnTo>
                    <a:lnTo>
                      <a:pt x="1060" y="420"/>
                    </a:lnTo>
                    <a:lnTo>
                      <a:pt x="1066" y="410"/>
                    </a:lnTo>
                    <a:lnTo>
                      <a:pt x="1073" y="399"/>
                    </a:lnTo>
                    <a:lnTo>
                      <a:pt x="1079" y="387"/>
                    </a:lnTo>
                    <a:lnTo>
                      <a:pt x="1085" y="375"/>
                    </a:lnTo>
                    <a:lnTo>
                      <a:pt x="1092" y="362"/>
                    </a:lnTo>
                    <a:lnTo>
                      <a:pt x="1098" y="348"/>
                    </a:lnTo>
                    <a:lnTo>
                      <a:pt x="1105" y="334"/>
                    </a:lnTo>
                    <a:lnTo>
                      <a:pt x="1111" y="320"/>
                    </a:lnTo>
                    <a:lnTo>
                      <a:pt x="1117" y="305"/>
                    </a:lnTo>
                    <a:lnTo>
                      <a:pt x="1124" y="289"/>
                    </a:lnTo>
                    <a:lnTo>
                      <a:pt x="1130" y="273"/>
                    </a:lnTo>
                    <a:lnTo>
                      <a:pt x="1137" y="257"/>
                    </a:lnTo>
                    <a:lnTo>
                      <a:pt x="1143" y="240"/>
                    </a:lnTo>
                    <a:lnTo>
                      <a:pt x="1149" y="223"/>
                    </a:lnTo>
                    <a:lnTo>
                      <a:pt x="1156" y="205"/>
                    </a:lnTo>
                    <a:lnTo>
                      <a:pt x="1162" y="187"/>
                    </a:lnTo>
                    <a:lnTo>
                      <a:pt x="1169" y="168"/>
                    </a:lnTo>
                    <a:lnTo>
                      <a:pt x="1175" y="149"/>
                    </a:lnTo>
                    <a:lnTo>
                      <a:pt x="1181" y="130"/>
                    </a:lnTo>
                    <a:lnTo>
                      <a:pt x="1188" y="111"/>
                    </a:lnTo>
                    <a:lnTo>
                      <a:pt x="1194" y="93"/>
                    </a:lnTo>
                    <a:lnTo>
                      <a:pt x="1200" y="75"/>
                    </a:lnTo>
                    <a:lnTo>
                      <a:pt x="1207" y="58"/>
                    </a:lnTo>
                    <a:lnTo>
                      <a:pt x="1213" y="43"/>
                    </a:lnTo>
                    <a:lnTo>
                      <a:pt x="1220" y="29"/>
                    </a:lnTo>
                    <a:lnTo>
                      <a:pt x="1226" y="18"/>
                    </a:lnTo>
                    <a:lnTo>
                      <a:pt x="1232" y="9"/>
                    </a:lnTo>
                    <a:lnTo>
                      <a:pt x="1239" y="4"/>
                    </a:lnTo>
                    <a:lnTo>
                      <a:pt x="1245" y="0"/>
                    </a:lnTo>
                    <a:lnTo>
                      <a:pt x="1251" y="0"/>
                    </a:lnTo>
                    <a:lnTo>
                      <a:pt x="1258" y="3"/>
                    </a:lnTo>
                    <a:lnTo>
                      <a:pt x="1264" y="9"/>
                    </a:lnTo>
                    <a:lnTo>
                      <a:pt x="1271" y="17"/>
                    </a:lnTo>
                    <a:lnTo>
                      <a:pt x="1277" y="28"/>
                    </a:lnTo>
                    <a:lnTo>
                      <a:pt x="1283" y="40"/>
                    </a:lnTo>
                    <a:lnTo>
                      <a:pt x="1290" y="54"/>
                    </a:lnTo>
                    <a:lnTo>
                      <a:pt x="1296" y="70"/>
                    </a:lnTo>
                    <a:lnTo>
                      <a:pt x="1303" y="86"/>
                    </a:lnTo>
                    <a:lnTo>
                      <a:pt x="1309" y="102"/>
                    </a:lnTo>
                    <a:lnTo>
                      <a:pt x="1315" y="119"/>
                    </a:lnTo>
                    <a:lnTo>
                      <a:pt x="1322" y="135"/>
                    </a:lnTo>
                    <a:lnTo>
                      <a:pt x="1328" y="150"/>
                    </a:lnTo>
                    <a:lnTo>
                      <a:pt x="1335" y="165"/>
                    </a:lnTo>
                    <a:lnTo>
                      <a:pt x="1341" y="178"/>
                    </a:lnTo>
                    <a:lnTo>
                      <a:pt x="1347" y="191"/>
                    </a:lnTo>
                    <a:lnTo>
                      <a:pt x="1354" y="202"/>
                    </a:lnTo>
                    <a:lnTo>
                      <a:pt x="1360" y="212"/>
                    </a:lnTo>
                    <a:lnTo>
                      <a:pt x="1366" y="221"/>
                    </a:lnTo>
                    <a:lnTo>
                      <a:pt x="1373" y="228"/>
                    </a:lnTo>
                    <a:lnTo>
                      <a:pt x="1379" y="235"/>
                    </a:lnTo>
                    <a:lnTo>
                      <a:pt x="1386" y="240"/>
                    </a:lnTo>
                    <a:lnTo>
                      <a:pt x="1392" y="245"/>
                    </a:lnTo>
                    <a:lnTo>
                      <a:pt x="1398" y="249"/>
                    </a:lnTo>
                    <a:lnTo>
                      <a:pt x="1405" y="252"/>
                    </a:lnTo>
                    <a:lnTo>
                      <a:pt x="1411" y="255"/>
                    </a:lnTo>
                    <a:lnTo>
                      <a:pt x="1418" y="257"/>
                    </a:lnTo>
                    <a:lnTo>
                      <a:pt x="1424" y="258"/>
                    </a:lnTo>
                    <a:lnTo>
                      <a:pt x="1430" y="260"/>
                    </a:lnTo>
                    <a:lnTo>
                      <a:pt x="1437" y="261"/>
                    </a:lnTo>
                    <a:lnTo>
                      <a:pt x="1443" y="261"/>
                    </a:lnTo>
                    <a:lnTo>
                      <a:pt x="1450" y="262"/>
                    </a:lnTo>
                    <a:lnTo>
                      <a:pt x="1456" y="262"/>
                    </a:lnTo>
                    <a:lnTo>
                      <a:pt x="1462" y="263"/>
                    </a:lnTo>
                    <a:lnTo>
                      <a:pt x="1469" y="263"/>
                    </a:lnTo>
                    <a:lnTo>
                      <a:pt x="1475" y="263"/>
                    </a:lnTo>
                    <a:lnTo>
                      <a:pt x="1481" y="263"/>
                    </a:lnTo>
                    <a:lnTo>
                      <a:pt x="1488" y="263"/>
                    </a:lnTo>
                    <a:lnTo>
                      <a:pt x="1494" y="263"/>
                    </a:lnTo>
                    <a:lnTo>
                      <a:pt x="1501" y="263"/>
                    </a:lnTo>
                    <a:lnTo>
                      <a:pt x="1507" y="263"/>
                    </a:lnTo>
                    <a:lnTo>
                      <a:pt x="1513" y="263"/>
                    </a:lnTo>
                    <a:lnTo>
                      <a:pt x="1520" y="263"/>
                    </a:lnTo>
                    <a:lnTo>
                      <a:pt x="1526" y="263"/>
                    </a:lnTo>
                    <a:lnTo>
                      <a:pt x="1532" y="263"/>
                    </a:lnTo>
                    <a:lnTo>
                      <a:pt x="1539" y="263"/>
                    </a:lnTo>
                    <a:lnTo>
                      <a:pt x="1545" y="263"/>
                    </a:lnTo>
                    <a:lnTo>
                      <a:pt x="1552" y="263"/>
                    </a:lnTo>
                    <a:lnTo>
                      <a:pt x="1558" y="263"/>
                    </a:lnTo>
                    <a:lnTo>
                      <a:pt x="1564" y="263"/>
                    </a:lnTo>
                    <a:lnTo>
                      <a:pt x="1571" y="263"/>
                    </a:lnTo>
                    <a:lnTo>
                      <a:pt x="1577" y="263"/>
                    </a:lnTo>
                    <a:lnTo>
                      <a:pt x="1584" y="263"/>
                    </a:lnTo>
                    <a:lnTo>
                      <a:pt x="1590" y="263"/>
                    </a:lnTo>
                    <a:lnTo>
                      <a:pt x="1596" y="263"/>
                    </a:lnTo>
                    <a:lnTo>
                      <a:pt x="1603" y="263"/>
                    </a:lnTo>
                  </a:path>
                </a:pathLst>
              </a:custGeom>
              <a:noFill/>
              <a:ln w="4763"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1" name="Freeform 155">
                <a:extLst>
                  <a:ext uri="{FF2B5EF4-FFF2-40B4-BE49-F238E27FC236}">
                    <a16:creationId xmlns:a16="http://schemas.microsoft.com/office/drawing/2014/main" id="{A5A16ADE-CD47-9364-30BE-A5B38175B210}"/>
                  </a:ext>
                </a:extLst>
              </p:cNvPr>
              <p:cNvSpPr>
                <a:spLocks/>
              </p:cNvSpPr>
              <p:nvPr/>
            </p:nvSpPr>
            <p:spPr bwMode="auto">
              <a:xfrm>
                <a:off x="2952" y="1710"/>
                <a:ext cx="1603" cy="679"/>
              </a:xfrm>
              <a:custGeom>
                <a:avLst/>
                <a:gdLst>
                  <a:gd name="T0" fmla="*/ 19 w 1603"/>
                  <a:gd name="T1" fmla="*/ 340 h 679"/>
                  <a:gd name="T2" fmla="*/ 45 w 1603"/>
                  <a:gd name="T3" fmla="*/ 340 h 679"/>
                  <a:gd name="T4" fmla="*/ 70 w 1603"/>
                  <a:gd name="T5" fmla="*/ 342 h 679"/>
                  <a:gd name="T6" fmla="*/ 96 w 1603"/>
                  <a:gd name="T7" fmla="*/ 345 h 679"/>
                  <a:gd name="T8" fmla="*/ 121 w 1603"/>
                  <a:gd name="T9" fmla="*/ 352 h 679"/>
                  <a:gd name="T10" fmla="*/ 147 w 1603"/>
                  <a:gd name="T11" fmla="*/ 367 h 679"/>
                  <a:gd name="T12" fmla="*/ 173 w 1603"/>
                  <a:gd name="T13" fmla="*/ 393 h 679"/>
                  <a:gd name="T14" fmla="*/ 198 w 1603"/>
                  <a:gd name="T15" fmla="*/ 434 h 679"/>
                  <a:gd name="T16" fmla="*/ 224 w 1603"/>
                  <a:gd name="T17" fmla="*/ 491 h 679"/>
                  <a:gd name="T18" fmla="*/ 249 w 1603"/>
                  <a:gd name="T19" fmla="*/ 557 h 679"/>
                  <a:gd name="T20" fmla="*/ 275 w 1603"/>
                  <a:gd name="T21" fmla="*/ 621 h 679"/>
                  <a:gd name="T22" fmla="*/ 300 w 1603"/>
                  <a:gd name="T23" fmla="*/ 666 h 679"/>
                  <a:gd name="T24" fmla="*/ 326 w 1603"/>
                  <a:gd name="T25" fmla="*/ 679 h 679"/>
                  <a:gd name="T26" fmla="*/ 351 w 1603"/>
                  <a:gd name="T27" fmla="*/ 656 h 679"/>
                  <a:gd name="T28" fmla="*/ 377 w 1603"/>
                  <a:gd name="T29" fmla="*/ 603 h 679"/>
                  <a:gd name="T30" fmla="*/ 402 w 1603"/>
                  <a:gd name="T31" fmla="*/ 534 h 679"/>
                  <a:gd name="T32" fmla="*/ 428 w 1603"/>
                  <a:gd name="T33" fmla="*/ 459 h 679"/>
                  <a:gd name="T34" fmla="*/ 453 w 1603"/>
                  <a:gd name="T35" fmla="*/ 386 h 679"/>
                  <a:gd name="T36" fmla="*/ 479 w 1603"/>
                  <a:gd name="T37" fmla="*/ 319 h 679"/>
                  <a:gd name="T38" fmla="*/ 504 w 1603"/>
                  <a:gd name="T39" fmla="*/ 259 h 679"/>
                  <a:gd name="T40" fmla="*/ 530 w 1603"/>
                  <a:gd name="T41" fmla="*/ 208 h 679"/>
                  <a:gd name="T42" fmla="*/ 556 w 1603"/>
                  <a:gd name="T43" fmla="*/ 167 h 679"/>
                  <a:gd name="T44" fmla="*/ 581 w 1603"/>
                  <a:gd name="T45" fmla="*/ 139 h 679"/>
                  <a:gd name="T46" fmla="*/ 607 w 1603"/>
                  <a:gd name="T47" fmla="*/ 122 h 679"/>
                  <a:gd name="T48" fmla="*/ 632 w 1603"/>
                  <a:gd name="T49" fmla="*/ 118 h 679"/>
                  <a:gd name="T50" fmla="*/ 658 w 1603"/>
                  <a:gd name="T51" fmla="*/ 126 h 679"/>
                  <a:gd name="T52" fmla="*/ 683 w 1603"/>
                  <a:gd name="T53" fmla="*/ 146 h 679"/>
                  <a:gd name="T54" fmla="*/ 709 w 1603"/>
                  <a:gd name="T55" fmla="*/ 176 h 679"/>
                  <a:gd name="T56" fmla="*/ 734 w 1603"/>
                  <a:gd name="T57" fmla="*/ 213 h 679"/>
                  <a:gd name="T58" fmla="*/ 760 w 1603"/>
                  <a:gd name="T59" fmla="*/ 258 h 679"/>
                  <a:gd name="T60" fmla="*/ 785 w 1603"/>
                  <a:gd name="T61" fmla="*/ 306 h 679"/>
                  <a:gd name="T62" fmla="*/ 811 w 1603"/>
                  <a:gd name="T63" fmla="*/ 356 h 679"/>
                  <a:gd name="T64" fmla="*/ 836 w 1603"/>
                  <a:gd name="T65" fmla="*/ 405 h 679"/>
                  <a:gd name="T66" fmla="*/ 862 w 1603"/>
                  <a:gd name="T67" fmla="*/ 451 h 679"/>
                  <a:gd name="T68" fmla="*/ 888 w 1603"/>
                  <a:gd name="T69" fmla="*/ 492 h 679"/>
                  <a:gd name="T70" fmla="*/ 913 w 1603"/>
                  <a:gd name="T71" fmla="*/ 524 h 679"/>
                  <a:gd name="T72" fmla="*/ 939 w 1603"/>
                  <a:gd name="T73" fmla="*/ 547 h 679"/>
                  <a:gd name="T74" fmla="*/ 964 w 1603"/>
                  <a:gd name="T75" fmla="*/ 559 h 679"/>
                  <a:gd name="T76" fmla="*/ 990 w 1603"/>
                  <a:gd name="T77" fmla="*/ 559 h 679"/>
                  <a:gd name="T78" fmla="*/ 1015 w 1603"/>
                  <a:gd name="T79" fmla="*/ 547 h 679"/>
                  <a:gd name="T80" fmla="*/ 1041 w 1603"/>
                  <a:gd name="T81" fmla="*/ 523 h 679"/>
                  <a:gd name="T82" fmla="*/ 1066 w 1603"/>
                  <a:gd name="T83" fmla="*/ 486 h 679"/>
                  <a:gd name="T84" fmla="*/ 1092 w 1603"/>
                  <a:gd name="T85" fmla="*/ 438 h 679"/>
                  <a:gd name="T86" fmla="*/ 1117 w 1603"/>
                  <a:gd name="T87" fmla="*/ 381 h 679"/>
                  <a:gd name="T88" fmla="*/ 1143 w 1603"/>
                  <a:gd name="T89" fmla="*/ 316 h 679"/>
                  <a:gd name="T90" fmla="*/ 1169 w 1603"/>
                  <a:gd name="T91" fmla="*/ 245 h 679"/>
                  <a:gd name="T92" fmla="*/ 1194 w 1603"/>
                  <a:gd name="T93" fmla="*/ 170 h 679"/>
                  <a:gd name="T94" fmla="*/ 1220 w 1603"/>
                  <a:gd name="T95" fmla="*/ 98 h 679"/>
                  <a:gd name="T96" fmla="*/ 1245 w 1603"/>
                  <a:gd name="T97" fmla="*/ 38 h 679"/>
                  <a:gd name="T98" fmla="*/ 1271 w 1603"/>
                  <a:gd name="T99" fmla="*/ 4 h 679"/>
                  <a:gd name="T100" fmla="*/ 1296 w 1603"/>
                  <a:gd name="T101" fmla="*/ 5 h 679"/>
                  <a:gd name="T102" fmla="*/ 1322 w 1603"/>
                  <a:gd name="T103" fmla="*/ 40 h 679"/>
                  <a:gd name="T104" fmla="*/ 1347 w 1603"/>
                  <a:gd name="T105" fmla="*/ 99 h 679"/>
                  <a:gd name="T106" fmla="*/ 1373 w 1603"/>
                  <a:gd name="T107" fmla="*/ 167 h 679"/>
                  <a:gd name="T108" fmla="*/ 1398 w 1603"/>
                  <a:gd name="T109" fmla="*/ 228 h 679"/>
                  <a:gd name="T110" fmla="*/ 1424 w 1603"/>
                  <a:gd name="T111" fmla="*/ 274 h 679"/>
                  <a:gd name="T112" fmla="*/ 1450 w 1603"/>
                  <a:gd name="T113" fmla="*/ 305 h 679"/>
                  <a:gd name="T114" fmla="*/ 1475 w 1603"/>
                  <a:gd name="T115" fmla="*/ 323 h 679"/>
                  <a:gd name="T116" fmla="*/ 1501 w 1603"/>
                  <a:gd name="T117" fmla="*/ 332 h 679"/>
                  <a:gd name="T118" fmla="*/ 1526 w 1603"/>
                  <a:gd name="T119" fmla="*/ 337 h 679"/>
                  <a:gd name="T120" fmla="*/ 1552 w 1603"/>
                  <a:gd name="T121" fmla="*/ 338 h 679"/>
                  <a:gd name="T122" fmla="*/ 1577 w 1603"/>
                  <a:gd name="T123" fmla="*/ 339 h 679"/>
                  <a:gd name="T124" fmla="*/ 1603 w 1603"/>
                  <a:gd name="T125" fmla="*/ 33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679">
                    <a:moveTo>
                      <a:pt x="0" y="339"/>
                    </a:moveTo>
                    <a:lnTo>
                      <a:pt x="6" y="340"/>
                    </a:lnTo>
                    <a:lnTo>
                      <a:pt x="13" y="340"/>
                    </a:lnTo>
                    <a:lnTo>
                      <a:pt x="19" y="340"/>
                    </a:lnTo>
                    <a:lnTo>
                      <a:pt x="26" y="340"/>
                    </a:lnTo>
                    <a:lnTo>
                      <a:pt x="32" y="340"/>
                    </a:lnTo>
                    <a:lnTo>
                      <a:pt x="38" y="340"/>
                    </a:lnTo>
                    <a:lnTo>
                      <a:pt x="45" y="340"/>
                    </a:lnTo>
                    <a:lnTo>
                      <a:pt x="51" y="340"/>
                    </a:lnTo>
                    <a:lnTo>
                      <a:pt x="58" y="341"/>
                    </a:lnTo>
                    <a:lnTo>
                      <a:pt x="64" y="341"/>
                    </a:lnTo>
                    <a:lnTo>
                      <a:pt x="70" y="342"/>
                    </a:lnTo>
                    <a:lnTo>
                      <a:pt x="77" y="342"/>
                    </a:lnTo>
                    <a:lnTo>
                      <a:pt x="83" y="343"/>
                    </a:lnTo>
                    <a:lnTo>
                      <a:pt x="89" y="344"/>
                    </a:lnTo>
                    <a:lnTo>
                      <a:pt x="96" y="345"/>
                    </a:lnTo>
                    <a:lnTo>
                      <a:pt x="102" y="346"/>
                    </a:lnTo>
                    <a:lnTo>
                      <a:pt x="109" y="348"/>
                    </a:lnTo>
                    <a:lnTo>
                      <a:pt x="115" y="350"/>
                    </a:lnTo>
                    <a:lnTo>
                      <a:pt x="121" y="352"/>
                    </a:lnTo>
                    <a:lnTo>
                      <a:pt x="128" y="355"/>
                    </a:lnTo>
                    <a:lnTo>
                      <a:pt x="134" y="358"/>
                    </a:lnTo>
                    <a:lnTo>
                      <a:pt x="141" y="362"/>
                    </a:lnTo>
                    <a:lnTo>
                      <a:pt x="147" y="367"/>
                    </a:lnTo>
                    <a:lnTo>
                      <a:pt x="153" y="372"/>
                    </a:lnTo>
                    <a:lnTo>
                      <a:pt x="160" y="378"/>
                    </a:lnTo>
                    <a:lnTo>
                      <a:pt x="166" y="385"/>
                    </a:lnTo>
                    <a:lnTo>
                      <a:pt x="173" y="393"/>
                    </a:lnTo>
                    <a:lnTo>
                      <a:pt x="179" y="402"/>
                    </a:lnTo>
                    <a:lnTo>
                      <a:pt x="185" y="412"/>
                    </a:lnTo>
                    <a:lnTo>
                      <a:pt x="192" y="422"/>
                    </a:lnTo>
                    <a:lnTo>
                      <a:pt x="198" y="434"/>
                    </a:lnTo>
                    <a:lnTo>
                      <a:pt x="204" y="447"/>
                    </a:lnTo>
                    <a:lnTo>
                      <a:pt x="211" y="461"/>
                    </a:lnTo>
                    <a:lnTo>
                      <a:pt x="217" y="475"/>
                    </a:lnTo>
                    <a:lnTo>
                      <a:pt x="224" y="491"/>
                    </a:lnTo>
                    <a:lnTo>
                      <a:pt x="230" y="507"/>
                    </a:lnTo>
                    <a:lnTo>
                      <a:pt x="236" y="524"/>
                    </a:lnTo>
                    <a:lnTo>
                      <a:pt x="243" y="540"/>
                    </a:lnTo>
                    <a:lnTo>
                      <a:pt x="249" y="557"/>
                    </a:lnTo>
                    <a:lnTo>
                      <a:pt x="255" y="574"/>
                    </a:lnTo>
                    <a:lnTo>
                      <a:pt x="262" y="591"/>
                    </a:lnTo>
                    <a:lnTo>
                      <a:pt x="268" y="606"/>
                    </a:lnTo>
                    <a:lnTo>
                      <a:pt x="275" y="621"/>
                    </a:lnTo>
                    <a:lnTo>
                      <a:pt x="281" y="635"/>
                    </a:lnTo>
                    <a:lnTo>
                      <a:pt x="287" y="647"/>
                    </a:lnTo>
                    <a:lnTo>
                      <a:pt x="294" y="657"/>
                    </a:lnTo>
                    <a:lnTo>
                      <a:pt x="300" y="666"/>
                    </a:lnTo>
                    <a:lnTo>
                      <a:pt x="307" y="673"/>
                    </a:lnTo>
                    <a:lnTo>
                      <a:pt x="313" y="677"/>
                    </a:lnTo>
                    <a:lnTo>
                      <a:pt x="319" y="679"/>
                    </a:lnTo>
                    <a:lnTo>
                      <a:pt x="326" y="679"/>
                    </a:lnTo>
                    <a:lnTo>
                      <a:pt x="332" y="676"/>
                    </a:lnTo>
                    <a:lnTo>
                      <a:pt x="339" y="672"/>
                    </a:lnTo>
                    <a:lnTo>
                      <a:pt x="345" y="665"/>
                    </a:lnTo>
                    <a:lnTo>
                      <a:pt x="351" y="656"/>
                    </a:lnTo>
                    <a:lnTo>
                      <a:pt x="358" y="645"/>
                    </a:lnTo>
                    <a:lnTo>
                      <a:pt x="364" y="632"/>
                    </a:lnTo>
                    <a:lnTo>
                      <a:pt x="370" y="618"/>
                    </a:lnTo>
                    <a:lnTo>
                      <a:pt x="377" y="603"/>
                    </a:lnTo>
                    <a:lnTo>
                      <a:pt x="383" y="587"/>
                    </a:lnTo>
                    <a:lnTo>
                      <a:pt x="389" y="570"/>
                    </a:lnTo>
                    <a:lnTo>
                      <a:pt x="396" y="552"/>
                    </a:lnTo>
                    <a:lnTo>
                      <a:pt x="402" y="534"/>
                    </a:lnTo>
                    <a:lnTo>
                      <a:pt x="409" y="515"/>
                    </a:lnTo>
                    <a:lnTo>
                      <a:pt x="415" y="496"/>
                    </a:lnTo>
                    <a:lnTo>
                      <a:pt x="421" y="478"/>
                    </a:lnTo>
                    <a:lnTo>
                      <a:pt x="428" y="459"/>
                    </a:lnTo>
                    <a:lnTo>
                      <a:pt x="434" y="440"/>
                    </a:lnTo>
                    <a:lnTo>
                      <a:pt x="441" y="422"/>
                    </a:lnTo>
                    <a:lnTo>
                      <a:pt x="447" y="404"/>
                    </a:lnTo>
                    <a:lnTo>
                      <a:pt x="453" y="386"/>
                    </a:lnTo>
                    <a:lnTo>
                      <a:pt x="460" y="369"/>
                    </a:lnTo>
                    <a:lnTo>
                      <a:pt x="466" y="352"/>
                    </a:lnTo>
                    <a:lnTo>
                      <a:pt x="473" y="335"/>
                    </a:lnTo>
                    <a:lnTo>
                      <a:pt x="479" y="319"/>
                    </a:lnTo>
                    <a:lnTo>
                      <a:pt x="485" y="303"/>
                    </a:lnTo>
                    <a:lnTo>
                      <a:pt x="492" y="288"/>
                    </a:lnTo>
                    <a:lnTo>
                      <a:pt x="498" y="273"/>
                    </a:lnTo>
                    <a:lnTo>
                      <a:pt x="504" y="259"/>
                    </a:lnTo>
                    <a:lnTo>
                      <a:pt x="511" y="245"/>
                    </a:lnTo>
                    <a:lnTo>
                      <a:pt x="517" y="232"/>
                    </a:lnTo>
                    <a:lnTo>
                      <a:pt x="524" y="220"/>
                    </a:lnTo>
                    <a:lnTo>
                      <a:pt x="530" y="208"/>
                    </a:lnTo>
                    <a:lnTo>
                      <a:pt x="536" y="197"/>
                    </a:lnTo>
                    <a:lnTo>
                      <a:pt x="543" y="186"/>
                    </a:lnTo>
                    <a:lnTo>
                      <a:pt x="549" y="176"/>
                    </a:lnTo>
                    <a:lnTo>
                      <a:pt x="556" y="167"/>
                    </a:lnTo>
                    <a:lnTo>
                      <a:pt x="562" y="159"/>
                    </a:lnTo>
                    <a:lnTo>
                      <a:pt x="568" y="151"/>
                    </a:lnTo>
                    <a:lnTo>
                      <a:pt x="575" y="145"/>
                    </a:lnTo>
                    <a:lnTo>
                      <a:pt x="581" y="139"/>
                    </a:lnTo>
                    <a:lnTo>
                      <a:pt x="588" y="133"/>
                    </a:lnTo>
                    <a:lnTo>
                      <a:pt x="594" y="129"/>
                    </a:lnTo>
                    <a:lnTo>
                      <a:pt x="600" y="125"/>
                    </a:lnTo>
                    <a:lnTo>
                      <a:pt x="607" y="122"/>
                    </a:lnTo>
                    <a:lnTo>
                      <a:pt x="613" y="120"/>
                    </a:lnTo>
                    <a:lnTo>
                      <a:pt x="619" y="119"/>
                    </a:lnTo>
                    <a:lnTo>
                      <a:pt x="626" y="118"/>
                    </a:lnTo>
                    <a:lnTo>
                      <a:pt x="632" y="118"/>
                    </a:lnTo>
                    <a:lnTo>
                      <a:pt x="639" y="119"/>
                    </a:lnTo>
                    <a:lnTo>
                      <a:pt x="645" y="121"/>
                    </a:lnTo>
                    <a:lnTo>
                      <a:pt x="651" y="123"/>
                    </a:lnTo>
                    <a:lnTo>
                      <a:pt x="658" y="126"/>
                    </a:lnTo>
                    <a:lnTo>
                      <a:pt x="664" y="130"/>
                    </a:lnTo>
                    <a:lnTo>
                      <a:pt x="670" y="135"/>
                    </a:lnTo>
                    <a:lnTo>
                      <a:pt x="677" y="140"/>
                    </a:lnTo>
                    <a:lnTo>
                      <a:pt x="683" y="146"/>
                    </a:lnTo>
                    <a:lnTo>
                      <a:pt x="690" y="152"/>
                    </a:lnTo>
                    <a:lnTo>
                      <a:pt x="696" y="160"/>
                    </a:lnTo>
                    <a:lnTo>
                      <a:pt x="702" y="167"/>
                    </a:lnTo>
                    <a:lnTo>
                      <a:pt x="709" y="176"/>
                    </a:lnTo>
                    <a:lnTo>
                      <a:pt x="715" y="184"/>
                    </a:lnTo>
                    <a:lnTo>
                      <a:pt x="722" y="194"/>
                    </a:lnTo>
                    <a:lnTo>
                      <a:pt x="728" y="203"/>
                    </a:lnTo>
                    <a:lnTo>
                      <a:pt x="734" y="213"/>
                    </a:lnTo>
                    <a:lnTo>
                      <a:pt x="741" y="224"/>
                    </a:lnTo>
                    <a:lnTo>
                      <a:pt x="747" y="235"/>
                    </a:lnTo>
                    <a:lnTo>
                      <a:pt x="754" y="246"/>
                    </a:lnTo>
                    <a:lnTo>
                      <a:pt x="760" y="258"/>
                    </a:lnTo>
                    <a:lnTo>
                      <a:pt x="766" y="270"/>
                    </a:lnTo>
                    <a:lnTo>
                      <a:pt x="773" y="282"/>
                    </a:lnTo>
                    <a:lnTo>
                      <a:pt x="779" y="294"/>
                    </a:lnTo>
                    <a:lnTo>
                      <a:pt x="785" y="306"/>
                    </a:lnTo>
                    <a:lnTo>
                      <a:pt x="792" y="319"/>
                    </a:lnTo>
                    <a:lnTo>
                      <a:pt x="798" y="331"/>
                    </a:lnTo>
                    <a:lnTo>
                      <a:pt x="805" y="344"/>
                    </a:lnTo>
                    <a:lnTo>
                      <a:pt x="811" y="356"/>
                    </a:lnTo>
                    <a:lnTo>
                      <a:pt x="817" y="369"/>
                    </a:lnTo>
                    <a:lnTo>
                      <a:pt x="824" y="381"/>
                    </a:lnTo>
                    <a:lnTo>
                      <a:pt x="830" y="393"/>
                    </a:lnTo>
                    <a:lnTo>
                      <a:pt x="836" y="405"/>
                    </a:lnTo>
                    <a:lnTo>
                      <a:pt x="843" y="417"/>
                    </a:lnTo>
                    <a:lnTo>
                      <a:pt x="849" y="429"/>
                    </a:lnTo>
                    <a:lnTo>
                      <a:pt x="856" y="440"/>
                    </a:lnTo>
                    <a:lnTo>
                      <a:pt x="862" y="451"/>
                    </a:lnTo>
                    <a:lnTo>
                      <a:pt x="868" y="462"/>
                    </a:lnTo>
                    <a:lnTo>
                      <a:pt x="875" y="472"/>
                    </a:lnTo>
                    <a:lnTo>
                      <a:pt x="881" y="482"/>
                    </a:lnTo>
                    <a:lnTo>
                      <a:pt x="888" y="492"/>
                    </a:lnTo>
                    <a:lnTo>
                      <a:pt x="894" y="501"/>
                    </a:lnTo>
                    <a:lnTo>
                      <a:pt x="900" y="509"/>
                    </a:lnTo>
                    <a:lnTo>
                      <a:pt x="907" y="517"/>
                    </a:lnTo>
                    <a:lnTo>
                      <a:pt x="913" y="524"/>
                    </a:lnTo>
                    <a:lnTo>
                      <a:pt x="920" y="531"/>
                    </a:lnTo>
                    <a:lnTo>
                      <a:pt x="926" y="537"/>
                    </a:lnTo>
                    <a:lnTo>
                      <a:pt x="932" y="542"/>
                    </a:lnTo>
                    <a:lnTo>
                      <a:pt x="939" y="547"/>
                    </a:lnTo>
                    <a:lnTo>
                      <a:pt x="945" y="551"/>
                    </a:lnTo>
                    <a:lnTo>
                      <a:pt x="951" y="555"/>
                    </a:lnTo>
                    <a:lnTo>
                      <a:pt x="958" y="557"/>
                    </a:lnTo>
                    <a:lnTo>
                      <a:pt x="964" y="559"/>
                    </a:lnTo>
                    <a:lnTo>
                      <a:pt x="971" y="560"/>
                    </a:lnTo>
                    <a:lnTo>
                      <a:pt x="977" y="561"/>
                    </a:lnTo>
                    <a:lnTo>
                      <a:pt x="983" y="561"/>
                    </a:lnTo>
                    <a:lnTo>
                      <a:pt x="990" y="559"/>
                    </a:lnTo>
                    <a:lnTo>
                      <a:pt x="996" y="558"/>
                    </a:lnTo>
                    <a:lnTo>
                      <a:pt x="1003" y="555"/>
                    </a:lnTo>
                    <a:lnTo>
                      <a:pt x="1009" y="551"/>
                    </a:lnTo>
                    <a:lnTo>
                      <a:pt x="1015" y="547"/>
                    </a:lnTo>
                    <a:lnTo>
                      <a:pt x="1022" y="542"/>
                    </a:lnTo>
                    <a:lnTo>
                      <a:pt x="1028" y="536"/>
                    </a:lnTo>
                    <a:lnTo>
                      <a:pt x="1035" y="530"/>
                    </a:lnTo>
                    <a:lnTo>
                      <a:pt x="1041" y="523"/>
                    </a:lnTo>
                    <a:lnTo>
                      <a:pt x="1047" y="514"/>
                    </a:lnTo>
                    <a:lnTo>
                      <a:pt x="1054" y="506"/>
                    </a:lnTo>
                    <a:lnTo>
                      <a:pt x="1060" y="496"/>
                    </a:lnTo>
                    <a:lnTo>
                      <a:pt x="1066" y="486"/>
                    </a:lnTo>
                    <a:lnTo>
                      <a:pt x="1073" y="475"/>
                    </a:lnTo>
                    <a:lnTo>
                      <a:pt x="1079" y="463"/>
                    </a:lnTo>
                    <a:lnTo>
                      <a:pt x="1085" y="451"/>
                    </a:lnTo>
                    <a:lnTo>
                      <a:pt x="1092" y="438"/>
                    </a:lnTo>
                    <a:lnTo>
                      <a:pt x="1098" y="424"/>
                    </a:lnTo>
                    <a:lnTo>
                      <a:pt x="1105" y="410"/>
                    </a:lnTo>
                    <a:lnTo>
                      <a:pt x="1111" y="396"/>
                    </a:lnTo>
                    <a:lnTo>
                      <a:pt x="1117" y="381"/>
                    </a:lnTo>
                    <a:lnTo>
                      <a:pt x="1124" y="365"/>
                    </a:lnTo>
                    <a:lnTo>
                      <a:pt x="1130" y="349"/>
                    </a:lnTo>
                    <a:lnTo>
                      <a:pt x="1137" y="332"/>
                    </a:lnTo>
                    <a:lnTo>
                      <a:pt x="1143" y="316"/>
                    </a:lnTo>
                    <a:lnTo>
                      <a:pt x="1149" y="298"/>
                    </a:lnTo>
                    <a:lnTo>
                      <a:pt x="1156" y="281"/>
                    </a:lnTo>
                    <a:lnTo>
                      <a:pt x="1162" y="263"/>
                    </a:lnTo>
                    <a:lnTo>
                      <a:pt x="1169" y="245"/>
                    </a:lnTo>
                    <a:lnTo>
                      <a:pt x="1175" y="226"/>
                    </a:lnTo>
                    <a:lnTo>
                      <a:pt x="1181" y="207"/>
                    </a:lnTo>
                    <a:lnTo>
                      <a:pt x="1188" y="189"/>
                    </a:lnTo>
                    <a:lnTo>
                      <a:pt x="1194" y="170"/>
                    </a:lnTo>
                    <a:lnTo>
                      <a:pt x="1200" y="151"/>
                    </a:lnTo>
                    <a:lnTo>
                      <a:pt x="1207" y="133"/>
                    </a:lnTo>
                    <a:lnTo>
                      <a:pt x="1213" y="115"/>
                    </a:lnTo>
                    <a:lnTo>
                      <a:pt x="1220" y="98"/>
                    </a:lnTo>
                    <a:lnTo>
                      <a:pt x="1226" y="81"/>
                    </a:lnTo>
                    <a:lnTo>
                      <a:pt x="1232" y="65"/>
                    </a:lnTo>
                    <a:lnTo>
                      <a:pt x="1239" y="51"/>
                    </a:lnTo>
                    <a:lnTo>
                      <a:pt x="1245" y="38"/>
                    </a:lnTo>
                    <a:lnTo>
                      <a:pt x="1251" y="26"/>
                    </a:lnTo>
                    <a:lnTo>
                      <a:pt x="1258" y="17"/>
                    </a:lnTo>
                    <a:lnTo>
                      <a:pt x="1264" y="9"/>
                    </a:lnTo>
                    <a:lnTo>
                      <a:pt x="1271" y="4"/>
                    </a:lnTo>
                    <a:lnTo>
                      <a:pt x="1277" y="1"/>
                    </a:lnTo>
                    <a:lnTo>
                      <a:pt x="1283" y="0"/>
                    </a:lnTo>
                    <a:lnTo>
                      <a:pt x="1290" y="1"/>
                    </a:lnTo>
                    <a:lnTo>
                      <a:pt x="1296" y="5"/>
                    </a:lnTo>
                    <a:lnTo>
                      <a:pt x="1303" y="10"/>
                    </a:lnTo>
                    <a:lnTo>
                      <a:pt x="1309" y="18"/>
                    </a:lnTo>
                    <a:lnTo>
                      <a:pt x="1315" y="28"/>
                    </a:lnTo>
                    <a:lnTo>
                      <a:pt x="1322" y="40"/>
                    </a:lnTo>
                    <a:lnTo>
                      <a:pt x="1328" y="53"/>
                    </a:lnTo>
                    <a:lnTo>
                      <a:pt x="1335" y="68"/>
                    </a:lnTo>
                    <a:lnTo>
                      <a:pt x="1341" y="83"/>
                    </a:lnTo>
                    <a:lnTo>
                      <a:pt x="1347" y="99"/>
                    </a:lnTo>
                    <a:lnTo>
                      <a:pt x="1354" y="116"/>
                    </a:lnTo>
                    <a:lnTo>
                      <a:pt x="1360" y="133"/>
                    </a:lnTo>
                    <a:lnTo>
                      <a:pt x="1366" y="150"/>
                    </a:lnTo>
                    <a:lnTo>
                      <a:pt x="1373" y="167"/>
                    </a:lnTo>
                    <a:lnTo>
                      <a:pt x="1379" y="183"/>
                    </a:lnTo>
                    <a:lnTo>
                      <a:pt x="1386" y="199"/>
                    </a:lnTo>
                    <a:lnTo>
                      <a:pt x="1392" y="213"/>
                    </a:lnTo>
                    <a:lnTo>
                      <a:pt x="1398" y="228"/>
                    </a:lnTo>
                    <a:lnTo>
                      <a:pt x="1405" y="241"/>
                    </a:lnTo>
                    <a:lnTo>
                      <a:pt x="1411" y="253"/>
                    </a:lnTo>
                    <a:lnTo>
                      <a:pt x="1418" y="264"/>
                    </a:lnTo>
                    <a:lnTo>
                      <a:pt x="1424" y="274"/>
                    </a:lnTo>
                    <a:lnTo>
                      <a:pt x="1430" y="283"/>
                    </a:lnTo>
                    <a:lnTo>
                      <a:pt x="1437" y="291"/>
                    </a:lnTo>
                    <a:lnTo>
                      <a:pt x="1443" y="299"/>
                    </a:lnTo>
                    <a:lnTo>
                      <a:pt x="1450" y="305"/>
                    </a:lnTo>
                    <a:lnTo>
                      <a:pt x="1456" y="311"/>
                    </a:lnTo>
                    <a:lnTo>
                      <a:pt x="1462" y="315"/>
                    </a:lnTo>
                    <a:lnTo>
                      <a:pt x="1469" y="320"/>
                    </a:lnTo>
                    <a:lnTo>
                      <a:pt x="1475" y="323"/>
                    </a:lnTo>
                    <a:lnTo>
                      <a:pt x="1481" y="326"/>
                    </a:lnTo>
                    <a:lnTo>
                      <a:pt x="1488" y="328"/>
                    </a:lnTo>
                    <a:lnTo>
                      <a:pt x="1494" y="331"/>
                    </a:lnTo>
                    <a:lnTo>
                      <a:pt x="1501" y="332"/>
                    </a:lnTo>
                    <a:lnTo>
                      <a:pt x="1507" y="334"/>
                    </a:lnTo>
                    <a:lnTo>
                      <a:pt x="1513" y="335"/>
                    </a:lnTo>
                    <a:lnTo>
                      <a:pt x="1520" y="336"/>
                    </a:lnTo>
                    <a:lnTo>
                      <a:pt x="1526" y="337"/>
                    </a:lnTo>
                    <a:lnTo>
                      <a:pt x="1532" y="337"/>
                    </a:lnTo>
                    <a:lnTo>
                      <a:pt x="1539" y="338"/>
                    </a:lnTo>
                    <a:lnTo>
                      <a:pt x="1545" y="338"/>
                    </a:lnTo>
                    <a:lnTo>
                      <a:pt x="1552" y="338"/>
                    </a:lnTo>
                    <a:lnTo>
                      <a:pt x="1558" y="339"/>
                    </a:lnTo>
                    <a:lnTo>
                      <a:pt x="1564" y="339"/>
                    </a:lnTo>
                    <a:lnTo>
                      <a:pt x="1571" y="339"/>
                    </a:lnTo>
                    <a:lnTo>
                      <a:pt x="1577" y="339"/>
                    </a:lnTo>
                    <a:lnTo>
                      <a:pt x="1584" y="339"/>
                    </a:lnTo>
                    <a:lnTo>
                      <a:pt x="1590" y="339"/>
                    </a:lnTo>
                    <a:lnTo>
                      <a:pt x="1596" y="339"/>
                    </a:lnTo>
                    <a:lnTo>
                      <a:pt x="1603" y="339"/>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2" name="Freeform 156">
                <a:extLst>
                  <a:ext uri="{FF2B5EF4-FFF2-40B4-BE49-F238E27FC236}">
                    <a16:creationId xmlns:a16="http://schemas.microsoft.com/office/drawing/2014/main" id="{D70F6321-E371-C451-C961-BBE29F4E1C60}"/>
                  </a:ext>
                </a:extLst>
              </p:cNvPr>
              <p:cNvSpPr>
                <a:spLocks/>
              </p:cNvSpPr>
              <p:nvPr/>
            </p:nvSpPr>
            <p:spPr bwMode="auto">
              <a:xfrm>
                <a:off x="2952" y="1830"/>
                <a:ext cx="1603" cy="436"/>
              </a:xfrm>
              <a:custGeom>
                <a:avLst/>
                <a:gdLst>
                  <a:gd name="T0" fmla="*/ 19 w 1603"/>
                  <a:gd name="T1" fmla="*/ 219 h 436"/>
                  <a:gd name="T2" fmla="*/ 45 w 1603"/>
                  <a:gd name="T3" fmla="*/ 219 h 436"/>
                  <a:gd name="T4" fmla="*/ 70 w 1603"/>
                  <a:gd name="T5" fmla="*/ 219 h 436"/>
                  <a:gd name="T6" fmla="*/ 96 w 1603"/>
                  <a:gd name="T7" fmla="*/ 219 h 436"/>
                  <a:gd name="T8" fmla="*/ 121 w 1603"/>
                  <a:gd name="T9" fmla="*/ 219 h 436"/>
                  <a:gd name="T10" fmla="*/ 147 w 1603"/>
                  <a:gd name="T11" fmla="*/ 219 h 436"/>
                  <a:gd name="T12" fmla="*/ 173 w 1603"/>
                  <a:gd name="T13" fmla="*/ 219 h 436"/>
                  <a:gd name="T14" fmla="*/ 198 w 1603"/>
                  <a:gd name="T15" fmla="*/ 219 h 436"/>
                  <a:gd name="T16" fmla="*/ 224 w 1603"/>
                  <a:gd name="T17" fmla="*/ 219 h 436"/>
                  <a:gd name="T18" fmla="*/ 249 w 1603"/>
                  <a:gd name="T19" fmla="*/ 219 h 436"/>
                  <a:gd name="T20" fmla="*/ 275 w 1603"/>
                  <a:gd name="T21" fmla="*/ 219 h 436"/>
                  <a:gd name="T22" fmla="*/ 300 w 1603"/>
                  <a:gd name="T23" fmla="*/ 219 h 436"/>
                  <a:gd name="T24" fmla="*/ 326 w 1603"/>
                  <a:gd name="T25" fmla="*/ 219 h 436"/>
                  <a:gd name="T26" fmla="*/ 351 w 1603"/>
                  <a:gd name="T27" fmla="*/ 220 h 436"/>
                  <a:gd name="T28" fmla="*/ 377 w 1603"/>
                  <a:gd name="T29" fmla="*/ 264 h 436"/>
                  <a:gd name="T30" fmla="*/ 402 w 1603"/>
                  <a:gd name="T31" fmla="*/ 416 h 436"/>
                  <a:gd name="T32" fmla="*/ 428 w 1603"/>
                  <a:gd name="T33" fmla="*/ 293 h 436"/>
                  <a:gd name="T34" fmla="*/ 453 w 1603"/>
                  <a:gd name="T35" fmla="*/ 274 h 436"/>
                  <a:gd name="T36" fmla="*/ 479 w 1603"/>
                  <a:gd name="T37" fmla="*/ 190 h 436"/>
                  <a:gd name="T38" fmla="*/ 504 w 1603"/>
                  <a:gd name="T39" fmla="*/ 172 h 436"/>
                  <a:gd name="T40" fmla="*/ 530 w 1603"/>
                  <a:gd name="T41" fmla="*/ 92 h 436"/>
                  <a:gd name="T42" fmla="*/ 556 w 1603"/>
                  <a:gd name="T43" fmla="*/ 91 h 436"/>
                  <a:gd name="T44" fmla="*/ 581 w 1603"/>
                  <a:gd name="T45" fmla="*/ 62 h 436"/>
                  <a:gd name="T46" fmla="*/ 607 w 1603"/>
                  <a:gd name="T47" fmla="*/ 14 h 436"/>
                  <a:gd name="T48" fmla="*/ 632 w 1603"/>
                  <a:gd name="T49" fmla="*/ 78 h 436"/>
                  <a:gd name="T50" fmla="*/ 658 w 1603"/>
                  <a:gd name="T51" fmla="*/ 9 h 436"/>
                  <a:gd name="T52" fmla="*/ 683 w 1603"/>
                  <a:gd name="T53" fmla="*/ 81 h 436"/>
                  <a:gd name="T54" fmla="*/ 709 w 1603"/>
                  <a:gd name="T55" fmla="*/ 85 h 436"/>
                  <a:gd name="T56" fmla="*/ 734 w 1603"/>
                  <a:gd name="T57" fmla="*/ 105 h 436"/>
                  <a:gd name="T58" fmla="*/ 760 w 1603"/>
                  <a:gd name="T59" fmla="*/ 167 h 436"/>
                  <a:gd name="T60" fmla="*/ 785 w 1603"/>
                  <a:gd name="T61" fmla="*/ 181 h 436"/>
                  <a:gd name="T62" fmla="*/ 811 w 1603"/>
                  <a:gd name="T63" fmla="*/ 242 h 436"/>
                  <a:gd name="T64" fmla="*/ 836 w 1603"/>
                  <a:gd name="T65" fmla="*/ 260 h 436"/>
                  <a:gd name="T66" fmla="*/ 862 w 1603"/>
                  <a:gd name="T67" fmla="*/ 333 h 436"/>
                  <a:gd name="T68" fmla="*/ 888 w 1603"/>
                  <a:gd name="T69" fmla="*/ 317 h 436"/>
                  <a:gd name="T70" fmla="*/ 913 w 1603"/>
                  <a:gd name="T71" fmla="*/ 391 h 436"/>
                  <a:gd name="T72" fmla="*/ 939 w 1603"/>
                  <a:gd name="T73" fmla="*/ 387 h 436"/>
                  <a:gd name="T74" fmla="*/ 964 w 1603"/>
                  <a:gd name="T75" fmla="*/ 378 h 436"/>
                  <a:gd name="T76" fmla="*/ 990 w 1603"/>
                  <a:gd name="T77" fmla="*/ 436 h 436"/>
                  <a:gd name="T78" fmla="*/ 1015 w 1603"/>
                  <a:gd name="T79" fmla="*/ 351 h 436"/>
                  <a:gd name="T80" fmla="*/ 1041 w 1603"/>
                  <a:gd name="T81" fmla="*/ 394 h 436"/>
                  <a:gd name="T82" fmla="*/ 1066 w 1603"/>
                  <a:gd name="T83" fmla="*/ 330 h 436"/>
                  <a:gd name="T84" fmla="*/ 1092 w 1603"/>
                  <a:gd name="T85" fmla="*/ 297 h 436"/>
                  <a:gd name="T86" fmla="*/ 1117 w 1603"/>
                  <a:gd name="T87" fmla="*/ 257 h 436"/>
                  <a:gd name="T88" fmla="*/ 1143 w 1603"/>
                  <a:gd name="T89" fmla="*/ 197 h 436"/>
                  <a:gd name="T90" fmla="*/ 1169 w 1603"/>
                  <a:gd name="T91" fmla="*/ 146 h 436"/>
                  <a:gd name="T92" fmla="*/ 1194 w 1603"/>
                  <a:gd name="T93" fmla="*/ 58 h 436"/>
                  <a:gd name="T94" fmla="*/ 1220 w 1603"/>
                  <a:gd name="T95" fmla="*/ 115 h 436"/>
                  <a:gd name="T96" fmla="*/ 1245 w 1603"/>
                  <a:gd name="T97" fmla="*/ 217 h 436"/>
                  <a:gd name="T98" fmla="*/ 1271 w 1603"/>
                  <a:gd name="T99" fmla="*/ 219 h 436"/>
                  <a:gd name="T100" fmla="*/ 1296 w 1603"/>
                  <a:gd name="T101" fmla="*/ 219 h 436"/>
                  <a:gd name="T102" fmla="*/ 1322 w 1603"/>
                  <a:gd name="T103" fmla="*/ 219 h 436"/>
                  <a:gd name="T104" fmla="*/ 1347 w 1603"/>
                  <a:gd name="T105" fmla="*/ 219 h 436"/>
                  <a:gd name="T106" fmla="*/ 1373 w 1603"/>
                  <a:gd name="T107" fmla="*/ 219 h 436"/>
                  <a:gd name="T108" fmla="*/ 1398 w 1603"/>
                  <a:gd name="T109" fmla="*/ 219 h 436"/>
                  <a:gd name="T110" fmla="*/ 1424 w 1603"/>
                  <a:gd name="T111" fmla="*/ 219 h 436"/>
                  <a:gd name="T112" fmla="*/ 1450 w 1603"/>
                  <a:gd name="T113" fmla="*/ 219 h 436"/>
                  <a:gd name="T114" fmla="*/ 1475 w 1603"/>
                  <a:gd name="T115" fmla="*/ 219 h 436"/>
                  <a:gd name="T116" fmla="*/ 1501 w 1603"/>
                  <a:gd name="T117" fmla="*/ 219 h 436"/>
                  <a:gd name="T118" fmla="*/ 1526 w 1603"/>
                  <a:gd name="T119" fmla="*/ 219 h 436"/>
                  <a:gd name="T120" fmla="*/ 1552 w 1603"/>
                  <a:gd name="T121" fmla="*/ 219 h 436"/>
                  <a:gd name="T122" fmla="*/ 1577 w 1603"/>
                  <a:gd name="T123" fmla="*/ 219 h 436"/>
                  <a:gd name="T124" fmla="*/ 1603 w 1603"/>
                  <a:gd name="T125" fmla="*/ 21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36">
                    <a:moveTo>
                      <a:pt x="0" y="219"/>
                    </a:moveTo>
                    <a:lnTo>
                      <a:pt x="6" y="219"/>
                    </a:lnTo>
                    <a:lnTo>
                      <a:pt x="13" y="219"/>
                    </a:lnTo>
                    <a:lnTo>
                      <a:pt x="19" y="219"/>
                    </a:lnTo>
                    <a:lnTo>
                      <a:pt x="26" y="219"/>
                    </a:lnTo>
                    <a:lnTo>
                      <a:pt x="32" y="219"/>
                    </a:lnTo>
                    <a:lnTo>
                      <a:pt x="38" y="219"/>
                    </a:lnTo>
                    <a:lnTo>
                      <a:pt x="45" y="219"/>
                    </a:lnTo>
                    <a:lnTo>
                      <a:pt x="51" y="219"/>
                    </a:lnTo>
                    <a:lnTo>
                      <a:pt x="58" y="219"/>
                    </a:lnTo>
                    <a:lnTo>
                      <a:pt x="64" y="219"/>
                    </a:lnTo>
                    <a:lnTo>
                      <a:pt x="70" y="219"/>
                    </a:lnTo>
                    <a:lnTo>
                      <a:pt x="77" y="219"/>
                    </a:lnTo>
                    <a:lnTo>
                      <a:pt x="83" y="219"/>
                    </a:lnTo>
                    <a:lnTo>
                      <a:pt x="89" y="219"/>
                    </a:lnTo>
                    <a:lnTo>
                      <a:pt x="96" y="219"/>
                    </a:lnTo>
                    <a:lnTo>
                      <a:pt x="102" y="219"/>
                    </a:lnTo>
                    <a:lnTo>
                      <a:pt x="109" y="219"/>
                    </a:lnTo>
                    <a:lnTo>
                      <a:pt x="115" y="219"/>
                    </a:lnTo>
                    <a:lnTo>
                      <a:pt x="121" y="219"/>
                    </a:lnTo>
                    <a:lnTo>
                      <a:pt x="128" y="219"/>
                    </a:lnTo>
                    <a:lnTo>
                      <a:pt x="134" y="219"/>
                    </a:lnTo>
                    <a:lnTo>
                      <a:pt x="141" y="219"/>
                    </a:lnTo>
                    <a:lnTo>
                      <a:pt x="147" y="219"/>
                    </a:lnTo>
                    <a:lnTo>
                      <a:pt x="153" y="219"/>
                    </a:lnTo>
                    <a:lnTo>
                      <a:pt x="160" y="219"/>
                    </a:lnTo>
                    <a:lnTo>
                      <a:pt x="166" y="219"/>
                    </a:lnTo>
                    <a:lnTo>
                      <a:pt x="173" y="219"/>
                    </a:lnTo>
                    <a:lnTo>
                      <a:pt x="179" y="219"/>
                    </a:lnTo>
                    <a:lnTo>
                      <a:pt x="185" y="219"/>
                    </a:lnTo>
                    <a:lnTo>
                      <a:pt x="192" y="219"/>
                    </a:lnTo>
                    <a:lnTo>
                      <a:pt x="198" y="219"/>
                    </a:lnTo>
                    <a:lnTo>
                      <a:pt x="204" y="219"/>
                    </a:lnTo>
                    <a:lnTo>
                      <a:pt x="211" y="219"/>
                    </a:lnTo>
                    <a:lnTo>
                      <a:pt x="217" y="219"/>
                    </a:lnTo>
                    <a:lnTo>
                      <a:pt x="224" y="219"/>
                    </a:lnTo>
                    <a:lnTo>
                      <a:pt x="230" y="219"/>
                    </a:lnTo>
                    <a:lnTo>
                      <a:pt x="236" y="219"/>
                    </a:lnTo>
                    <a:lnTo>
                      <a:pt x="243" y="219"/>
                    </a:lnTo>
                    <a:lnTo>
                      <a:pt x="249" y="219"/>
                    </a:lnTo>
                    <a:lnTo>
                      <a:pt x="255" y="219"/>
                    </a:lnTo>
                    <a:lnTo>
                      <a:pt x="262" y="219"/>
                    </a:lnTo>
                    <a:lnTo>
                      <a:pt x="268" y="219"/>
                    </a:lnTo>
                    <a:lnTo>
                      <a:pt x="275" y="219"/>
                    </a:lnTo>
                    <a:lnTo>
                      <a:pt x="281" y="219"/>
                    </a:lnTo>
                    <a:lnTo>
                      <a:pt x="287" y="219"/>
                    </a:lnTo>
                    <a:lnTo>
                      <a:pt x="294" y="219"/>
                    </a:lnTo>
                    <a:lnTo>
                      <a:pt x="300" y="219"/>
                    </a:lnTo>
                    <a:lnTo>
                      <a:pt x="307" y="219"/>
                    </a:lnTo>
                    <a:lnTo>
                      <a:pt x="313" y="219"/>
                    </a:lnTo>
                    <a:lnTo>
                      <a:pt x="319" y="219"/>
                    </a:lnTo>
                    <a:lnTo>
                      <a:pt x="326" y="219"/>
                    </a:lnTo>
                    <a:lnTo>
                      <a:pt x="332" y="219"/>
                    </a:lnTo>
                    <a:lnTo>
                      <a:pt x="339" y="219"/>
                    </a:lnTo>
                    <a:lnTo>
                      <a:pt x="345" y="219"/>
                    </a:lnTo>
                    <a:lnTo>
                      <a:pt x="351" y="220"/>
                    </a:lnTo>
                    <a:lnTo>
                      <a:pt x="358" y="221"/>
                    </a:lnTo>
                    <a:lnTo>
                      <a:pt x="364" y="226"/>
                    </a:lnTo>
                    <a:lnTo>
                      <a:pt x="370" y="238"/>
                    </a:lnTo>
                    <a:lnTo>
                      <a:pt x="377" y="264"/>
                    </a:lnTo>
                    <a:lnTo>
                      <a:pt x="383" y="307"/>
                    </a:lnTo>
                    <a:lnTo>
                      <a:pt x="389" y="359"/>
                    </a:lnTo>
                    <a:lnTo>
                      <a:pt x="396" y="403"/>
                    </a:lnTo>
                    <a:lnTo>
                      <a:pt x="402" y="416"/>
                    </a:lnTo>
                    <a:lnTo>
                      <a:pt x="409" y="394"/>
                    </a:lnTo>
                    <a:lnTo>
                      <a:pt x="415" y="351"/>
                    </a:lnTo>
                    <a:lnTo>
                      <a:pt x="421" y="312"/>
                    </a:lnTo>
                    <a:lnTo>
                      <a:pt x="428" y="293"/>
                    </a:lnTo>
                    <a:lnTo>
                      <a:pt x="434" y="291"/>
                    </a:lnTo>
                    <a:lnTo>
                      <a:pt x="441" y="295"/>
                    </a:lnTo>
                    <a:lnTo>
                      <a:pt x="447" y="290"/>
                    </a:lnTo>
                    <a:lnTo>
                      <a:pt x="453" y="274"/>
                    </a:lnTo>
                    <a:lnTo>
                      <a:pt x="460" y="250"/>
                    </a:lnTo>
                    <a:lnTo>
                      <a:pt x="466" y="225"/>
                    </a:lnTo>
                    <a:lnTo>
                      <a:pt x="473" y="205"/>
                    </a:lnTo>
                    <a:lnTo>
                      <a:pt x="479" y="190"/>
                    </a:lnTo>
                    <a:lnTo>
                      <a:pt x="485" y="183"/>
                    </a:lnTo>
                    <a:lnTo>
                      <a:pt x="492" y="182"/>
                    </a:lnTo>
                    <a:lnTo>
                      <a:pt x="498" y="181"/>
                    </a:lnTo>
                    <a:lnTo>
                      <a:pt x="504" y="172"/>
                    </a:lnTo>
                    <a:lnTo>
                      <a:pt x="511" y="151"/>
                    </a:lnTo>
                    <a:lnTo>
                      <a:pt x="517" y="122"/>
                    </a:lnTo>
                    <a:lnTo>
                      <a:pt x="524" y="98"/>
                    </a:lnTo>
                    <a:lnTo>
                      <a:pt x="530" y="92"/>
                    </a:lnTo>
                    <a:lnTo>
                      <a:pt x="536" y="104"/>
                    </a:lnTo>
                    <a:lnTo>
                      <a:pt x="543" y="118"/>
                    </a:lnTo>
                    <a:lnTo>
                      <a:pt x="549" y="116"/>
                    </a:lnTo>
                    <a:lnTo>
                      <a:pt x="556" y="91"/>
                    </a:lnTo>
                    <a:lnTo>
                      <a:pt x="562" y="55"/>
                    </a:lnTo>
                    <a:lnTo>
                      <a:pt x="568" y="31"/>
                    </a:lnTo>
                    <a:lnTo>
                      <a:pt x="575" y="36"/>
                    </a:lnTo>
                    <a:lnTo>
                      <a:pt x="581" y="62"/>
                    </a:lnTo>
                    <a:lnTo>
                      <a:pt x="588" y="85"/>
                    </a:lnTo>
                    <a:lnTo>
                      <a:pt x="594" y="82"/>
                    </a:lnTo>
                    <a:lnTo>
                      <a:pt x="600" y="51"/>
                    </a:lnTo>
                    <a:lnTo>
                      <a:pt x="607" y="14"/>
                    </a:lnTo>
                    <a:lnTo>
                      <a:pt x="613" y="0"/>
                    </a:lnTo>
                    <a:lnTo>
                      <a:pt x="619" y="19"/>
                    </a:lnTo>
                    <a:lnTo>
                      <a:pt x="626" y="55"/>
                    </a:lnTo>
                    <a:lnTo>
                      <a:pt x="632" y="78"/>
                    </a:lnTo>
                    <a:lnTo>
                      <a:pt x="639" y="70"/>
                    </a:lnTo>
                    <a:lnTo>
                      <a:pt x="645" y="37"/>
                    </a:lnTo>
                    <a:lnTo>
                      <a:pt x="651" y="9"/>
                    </a:lnTo>
                    <a:lnTo>
                      <a:pt x="658" y="9"/>
                    </a:lnTo>
                    <a:lnTo>
                      <a:pt x="664" y="39"/>
                    </a:lnTo>
                    <a:lnTo>
                      <a:pt x="670" y="76"/>
                    </a:lnTo>
                    <a:lnTo>
                      <a:pt x="677" y="93"/>
                    </a:lnTo>
                    <a:lnTo>
                      <a:pt x="683" y="81"/>
                    </a:lnTo>
                    <a:lnTo>
                      <a:pt x="690" y="55"/>
                    </a:lnTo>
                    <a:lnTo>
                      <a:pt x="696" y="41"/>
                    </a:lnTo>
                    <a:lnTo>
                      <a:pt x="702" y="52"/>
                    </a:lnTo>
                    <a:lnTo>
                      <a:pt x="709" y="85"/>
                    </a:lnTo>
                    <a:lnTo>
                      <a:pt x="715" y="115"/>
                    </a:lnTo>
                    <a:lnTo>
                      <a:pt x="722" y="127"/>
                    </a:lnTo>
                    <a:lnTo>
                      <a:pt x="728" y="119"/>
                    </a:lnTo>
                    <a:lnTo>
                      <a:pt x="734" y="105"/>
                    </a:lnTo>
                    <a:lnTo>
                      <a:pt x="741" y="102"/>
                    </a:lnTo>
                    <a:lnTo>
                      <a:pt x="747" y="118"/>
                    </a:lnTo>
                    <a:lnTo>
                      <a:pt x="754" y="144"/>
                    </a:lnTo>
                    <a:lnTo>
                      <a:pt x="760" y="167"/>
                    </a:lnTo>
                    <a:lnTo>
                      <a:pt x="766" y="178"/>
                    </a:lnTo>
                    <a:lnTo>
                      <a:pt x="773" y="179"/>
                    </a:lnTo>
                    <a:lnTo>
                      <a:pt x="779" y="178"/>
                    </a:lnTo>
                    <a:lnTo>
                      <a:pt x="785" y="181"/>
                    </a:lnTo>
                    <a:lnTo>
                      <a:pt x="792" y="192"/>
                    </a:lnTo>
                    <a:lnTo>
                      <a:pt x="798" y="208"/>
                    </a:lnTo>
                    <a:lnTo>
                      <a:pt x="805" y="225"/>
                    </a:lnTo>
                    <a:lnTo>
                      <a:pt x="811" y="242"/>
                    </a:lnTo>
                    <a:lnTo>
                      <a:pt x="817" y="255"/>
                    </a:lnTo>
                    <a:lnTo>
                      <a:pt x="824" y="261"/>
                    </a:lnTo>
                    <a:lnTo>
                      <a:pt x="830" y="261"/>
                    </a:lnTo>
                    <a:lnTo>
                      <a:pt x="836" y="260"/>
                    </a:lnTo>
                    <a:lnTo>
                      <a:pt x="843" y="267"/>
                    </a:lnTo>
                    <a:lnTo>
                      <a:pt x="849" y="286"/>
                    </a:lnTo>
                    <a:lnTo>
                      <a:pt x="856" y="312"/>
                    </a:lnTo>
                    <a:lnTo>
                      <a:pt x="862" y="333"/>
                    </a:lnTo>
                    <a:lnTo>
                      <a:pt x="868" y="337"/>
                    </a:lnTo>
                    <a:lnTo>
                      <a:pt x="875" y="325"/>
                    </a:lnTo>
                    <a:lnTo>
                      <a:pt x="881" y="313"/>
                    </a:lnTo>
                    <a:lnTo>
                      <a:pt x="888" y="317"/>
                    </a:lnTo>
                    <a:lnTo>
                      <a:pt x="894" y="343"/>
                    </a:lnTo>
                    <a:lnTo>
                      <a:pt x="900" y="377"/>
                    </a:lnTo>
                    <a:lnTo>
                      <a:pt x="907" y="398"/>
                    </a:lnTo>
                    <a:lnTo>
                      <a:pt x="913" y="391"/>
                    </a:lnTo>
                    <a:lnTo>
                      <a:pt x="920" y="366"/>
                    </a:lnTo>
                    <a:lnTo>
                      <a:pt x="926" y="347"/>
                    </a:lnTo>
                    <a:lnTo>
                      <a:pt x="932" y="354"/>
                    </a:lnTo>
                    <a:lnTo>
                      <a:pt x="939" y="387"/>
                    </a:lnTo>
                    <a:lnTo>
                      <a:pt x="945" y="423"/>
                    </a:lnTo>
                    <a:lnTo>
                      <a:pt x="951" y="434"/>
                    </a:lnTo>
                    <a:lnTo>
                      <a:pt x="958" y="413"/>
                    </a:lnTo>
                    <a:lnTo>
                      <a:pt x="964" y="378"/>
                    </a:lnTo>
                    <a:lnTo>
                      <a:pt x="971" y="360"/>
                    </a:lnTo>
                    <a:lnTo>
                      <a:pt x="977" y="373"/>
                    </a:lnTo>
                    <a:lnTo>
                      <a:pt x="983" y="408"/>
                    </a:lnTo>
                    <a:lnTo>
                      <a:pt x="990" y="436"/>
                    </a:lnTo>
                    <a:lnTo>
                      <a:pt x="996" y="433"/>
                    </a:lnTo>
                    <a:lnTo>
                      <a:pt x="1003" y="401"/>
                    </a:lnTo>
                    <a:lnTo>
                      <a:pt x="1009" y="365"/>
                    </a:lnTo>
                    <a:lnTo>
                      <a:pt x="1015" y="351"/>
                    </a:lnTo>
                    <a:lnTo>
                      <a:pt x="1022" y="367"/>
                    </a:lnTo>
                    <a:lnTo>
                      <a:pt x="1028" y="396"/>
                    </a:lnTo>
                    <a:lnTo>
                      <a:pt x="1035" y="410"/>
                    </a:lnTo>
                    <a:lnTo>
                      <a:pt x="1041" y="394"/>
                    </a:lnTo>
                    <a:lnTo>
                      <a:pt x="1047" y="360"/>
                    </a:lnTo>
                    <a:lnTo>
                      <a:pt x="1054" y="328"/>
                    </a:lnTo>
                    <a:lnTo>
                      <a:pt x="1060" y="319"/>
                    </a:lnTo>
                    <a:lnTo>
                      <a:pt x="1066" y="330"/>
                    </a:lnTo>
                    <a:lnTo>
                      <a:pt x="1073" y="344"/>
                    </a:lnTo>
                    <a:lnTo>
                      <a:pt x="1079" y="345"/>
                    </a:lnTo>
                    <a:lnTo>
                      <a:pt x="1085" y="326"/>
                    </a:lnTo>
                    <a:lnTo>
                      <a:pt x="1092" y="297"/>
                    </a:lnTo>
                    <a:lnTo>
                      <a:pt x="1098" y="272"/>
                    </a:lnTo>
                    <a:lnTo>
                      <a:pt x="1105" y="259"/>
                    </a:lnTo>
                    <a:lnTo>
                      <a:pt x="1111" y="257"/>
                    </a:lnTo>
                    <a:lnTo>
                      <a:pt x="1117" y="257"/>
                    </a:lnTo>
                    <a:lnTo>
                      <a:pt x="1124" y="252"/>
                    </a:lnTo>
                    <a:lnTo>
                      <a:pt x="1130" y="240"/>
                    </a:lnTo>
                    <a:lnTo>
                      <a:pt x="1137" y="221"/>
                    </a:lnTo>
                    <a:lnTo>
                      <a:pt x="1143" y="197"/>
                    </a:lnTo>
                    <a:lnTo>
                      <a:pt x="1149" y="172"/>
                    </a:lnTo>
                    <a:lnTo>
                      <a:pt x="1156" y="153"/>
                    </a:lnTo>
                    <a:lnTo>
                      <a:pt x="1162" y="145"/>
                    </a:lnTo>
                    <a:lnTo>
                      <a:pt x="1169" y="146"/>
                    </a:lnTo>
                    <a:lnTo>
                      <a:pt x="1175" y="148"/>
                    </a:lnTo>
                    <a:lnTo>
                      <a:pt x="1181" y="135"/>
                    </a:lnTo>
                    <a:lnTo>
                      <a:pt x="1188" y="102"/>
                    </a:lnTo>
                    <a:lnTo>
                      <a:pt x="1194" y="58"/>
                    </a:lnTo>
                    <a:lnTo>
                      <a:pt x="1200" y="26"/>
                    </a:lnTo>
                    <a:lnTo>
                      <a:pt x="1207" y="28"/>
                    </a:lnTo>
                    <a:lnTo>
                      <a:pt x="1213" y="63"/>
                    </a:lnTo>
                    <a:lnTo>
                      <a:pt x="1220" y="115"/>
                    </a:lnTo>
                    <a:lnTo>
                      <a:pt x="1226" y="163"/>
                    </a:lnTo>
                    <a:lnTo>
                      <a:pt x="1232" y="194"/>
                    </a:lnTo>
                    <a:lnTo>
                      <a:pt x="1239" y="210"/>
                    </a:lnTo>
                    <a:lnTo>
                      <a:pt x="1245" y="217"/>
                    </a:lnTo>
                    <a:lnTo>
                      <a:pt x="1251" y="219"/>
                    </a:lnTo>
                    <a:lnTo>
                      <a:pt x="1258" y="219"/>
                    </a:lnTo>
                    <a:lnTo>
                      <a:pt x="1264" y="219"/>
                    </a:lnTo>
                    <a:lnTo>
                      <a:pt x="1271" y="219"/>
                    </a:lnTo>
                    <a:lnTo>
                      <a:pt x="1277" y="219"/>
                    </a:lnTo>
                    <a:lnTo>
                      <a:pt x="1283" y="219"/>
                    </a:lnTo>
                    <a:lnTo>
                      <a:pt x="1290" y="219"/>
                    </a:lnTo>
                    <a:lnTo>
                      <a:pt x="1296" y="219"/>
                    </a:lnTo>
                    <a:lnTo>
                      <a:pt x="1303" y="219"/>
                    </a:lnTo>
                    <a:lnTo>
                      <a:pt x="1309" y="219"/>
                    </a:lnTo>
                    <a:lnTo>
                      <a:pt x="1315" y="219"/>
                    </a:lnTo>
                    <a:lnTo>
                      <a:pt x="1322" y="219"/>
                    </a:lnTo>
                    <a:lnTo>
                      <a:pt x="1328" y="219"/>
                    </a:lnTo>
                    <a:lnTo>
                      <a:pt x="1335" y="219"/>
                    </a:lnTo>
                    <a:lnTo>
                      <a:pt x="1341" y="219"/>
                    </a:lnTo>
                    <a:lnTo>
                      <a:pt x="1347" y="219"/>
                    </a:lnTo>
                    <a:lnTo>
                      <a:pt x="1354" y="219"/>
                    </a:lnTo>
                    <a:lnTo>
                      <a:pt x="1360" y="219"/>
                    </a:lnTo>
                    <a:lnTo>
                      <a:pt x="1366" y="219"/>
                    </a:lnTo>
                    <a:lnTo>
                      <a:pt x="1373" y="219"/>
                    </a:lnTo>
                    <a:lnTo>
                      <a:pt x="1379" y="219"/>
                    </a:lnTo>
                    <a:lnTo>
                      <a:pt x="1386" y="219"/>
                    </a:lnTo>
                    <a:lnTo>
                      <a:pt x="1392" y="219"/>
                    </a:lnTo>
                    <a:lnTo>
                      <a:pt x="1398" y="219"/>
                    </a:lnTo>
                    <a:lnTo>
                      <a:pt x="1405" y="219"/>
                    </a:lnTo>
                    <a:lnTo>
                      <a:pt x="1411" y="219"/>
                    </a:lnTo>
                    <a:lnTo>
                      <a:pt x="1418" y="219"/>
                    </a:lnTo>
                    <a:lnTo>
                      <a:pt x="1424" y="219"/>
                    </a:lnTo>
                    <a:lnTo>
                      <a:pt x="1430" y="219"/>
                    </a:lnTo>
                    <a:lnTo>
                      <a:pt x="1437" y="219"/>
                    </a:lnTo>
                    <a:lnTo>
                      <a:pt x="1443" y="219"/>
                    </a:lnTo>
                    <a:lnTo>
                      <a:pt x="1450" y="219"/>
                    </a:lnTo>
                    <a:lnTo>
                      <a:pt x="1456" y="219"/>
                    </a:lnTo>
                    <a:lnTo>
                      <a:pt x="1462" y="219"/>
                    </a:lnTo>
                    <a:lnTo>
                      <a:pt x="1469" y="219"/>
                    </a:lnTo>
                    <a:lnTo>
                      <a:pt x="1475" y="219"/>
                    </a:lnTo>
                    <a:lnTo>
                      <a:pt x="1481" y="219"/>
                    </a:lnTo>
                    <a:lnTo>
                      <a:pt x="1488" y="219"/>
                    </a:lnTo>
                    <a:lnTo>
                      <a:pt x="1494" y="219"/>
                    </a:lnTo>
                    <a:lnTo>
                      <a:pt x="1501" y="219"/>
                    </a:lnTo>
                    <a:lnTo>
                      <a:pt x="1507" y="219"/>
                    </a:lnTo>
                    <a:lnTo>
                      <a:pt x="1513" y="219"/>
                    </a:lnTo>
                    <a:lnTo>
                      <a:pt x="1520" y="219"/>
                    </a:lnTo>
                    <a:lnTo>
                      <a:pt x="1526" y="219"/>
                    </a:lnTo>
                    <a:lnTo>
                      <a:pt x="1532" y="219"/>
                    </a:lnTo>
                    <a:lnTo>
                      <a:pt x="1539" y="219"/>
                    </a:lnTo>
                    <a:lnTo>
                      <a:pt x="1545" y="219"/>
                    </a:lnTo>
                    <a:lnTo>
                      <a:pt x="1552" y="219"/>
                    </a:lnTo>
                    <a:lnTo>
                      <a:pt x="1558" y="219"/>
                    </a:lnTo>
                    <a:lnTo>
                      <a:pt x="1564" y="219"/>
                    </a:lnTo>
                    <a:lnTo>
                      <a:pt x="1571" y="219"/>
                    </a:lnTo>
                    <a:lnTo>
                      <a:pt x="1577" y="219"/>
                    </a:lnTo>
                    <a:lnTo>
                      <a:pt x="1584" y="219"/>
                    </a:lnTo>
                    <a:lnTo>
                      <a:pt x="1590" y="219"/>
                    </a:lnTo>
                    <a:lnTo>
                      <a:pt x="1596" y="219"/>
                    </a:lnTo>
                    <a:lnTo>
                      <a:pt x="1603" y="219"/>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3" name="Freeform 157">
                <a:extLst>
                  <a:ext uri="{FF2B5EF4-FFF2-40B4-BE49-F238E27FC236}">
                    <a16:creationId xmlns:a16="http://schemas.microsoft.com/office/drawing/2014/main" id="{B4E714E4-DBB4-57BD-47D0-310BC8AFFE69}"/>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1 h 443"/>
                  <a:gd name="T16" fmla="*/ 224 w 1603"/>
                  <a:gd name="T17" fmla="*/ 221 h 443"/>
                  <a:gd name="T18" fmla="*/ 249 w 1603"/>
                  <a:gd name="T19" fmla="*/ 221 h 443"/>
                  <a:gd name="T20" fmla="*/ 275 w 1603"/>
                  <a:gd name="T21" fmla="*/ 221 h 443"/>
                  <a:gd name="T22" fmla="*/ 300 w 1603"/>
                  <a:gd name="T23" fmla="*/ 223 h 443"/>
                  <a:gd name="T24" fmla="*/ 326 w 1603"/>
                  <a:gd name="T25" fmla="*/ 235 h 443"/>
                  <a:gd name="T26" fmla="*/ 351 w 1603"/>
                  <a:gd name="T27" fmla="*/ 284 h 443"/>
                  <a:gd name="T28" fmla="*/ 377 w 1603"/>
                  <a:gd name="T29" fmla="*/ 372 h 443"/>
                  <a:gd name="T30" fmla="*/ 402 w 1603"/>
                  <a:gd name="T31" fmla="*/ 418 h 443"/>
                  <a:gd name="T32" fmla="*/ 428 w 1603"/>
                  <a:gd name="T33" fmla="*/ 357 h 443"/>
                  <a:gd name="T34" fmla="*/ 453 w 1603"/>
                  <a:gd name="T35" fmla="*/ 262 h 443"/>
                  <a:gd name="T36" fmla="*/ 479 w 1603"/>
                  <a:gd name="T37" fmla="*/ 198 h 443"/>
                  <a:gd name="T38" fmla="*/ 504 w 1603"/>
                  <a:gd name="T39" fmla="*/ 144 h 443"/>
                  <a:gd name="T40" fmla="*/ 530 w 1603"/>
                  <a:gd name="T41" fmla="*/ 90 h 443"/>
                  <a:gd name="T42" fmla="*/ 556 w 1603"/>
                  <a:gd name="T43" fmla="*/ 48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8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9 h 443"/>
                  <a:gd name="T84" fmla="*/ 1092 w 1603"/>
                  <a:gd name="T85" fmla="*/ 317 h 443"/>
                  <a:gd name="T86" fmla="*/ 1117 w 1603"/>
                  <a:gd name="T87" fmla="*/ 262 h 443"/>
                  <a:gd name="T88" fmla="*/ 1143 w 1603"/>
                  <a:gd name="T89" fmla="*/ 206 h 443"/>
                  <a:gd name="T90" fmla="*/ 1169 w 1603"/>
                  <a:gd name="T91" fmla="*/ 119 h 443"/>
                  <a:gd name="T92" fmla="*/ 1194 w 1603"/>
                  <a:gd name="T93" fmla="*/ 34 h 443"/>
                  <a:gd name="T94" fmla="*/ 1220 w 1603"/>
                  <a:gd name="T95" fmla="*/ 45 h 443"/>
                  <a:gd name="T96" fmla="*/ 1245 w 1603"/>
                  <a:gd name="T97" fmla="*/ 132 h 443"/>
                  <a:gd name="T98" fmla="*/ 1271 w 1603"/>
                  <a:gd name="T99" fmla="*/ 197 h 443"/>
                  <a:gd name="T100" fmla="*/ 1296 w 1603"/>
                  <a:gd name="T101" fmla="*/ 218 h 443"/>
                  <a:gd name="T102" fmla="*/ 1322 w 1603"/>
                  <a:gd name="T103" fmla="*/ 221 h 443"/>
                  <a:gd name="T104" fmla="*/ 1347 w 1603"/>
                  <a:gd name="T105" fmla="*/ 221 h 443"/>
                  <a:gd name="T106" fmla="*/ 1373 w 1603"/>
                  <a:gd name="T107" fmla="*/ 221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1"/>
                    </a:lnTo>
                    <a:lnTo>
                      <a:pt x="204" y="221"/>
                    </a:lnTo>
                    <a:lnTo>
                      <a:pt x="211" y="221"/>
                    </a:lnTo>
                    <a:lnTo>
                      <a:pt x="217" y="221"/>
                    </a:lnTo>
                    <a:lnTo>
                      <a:pt x="224" y="221"/>
                    </a:lnTo>
                    <a:lnTo>
                      <a:pt x="230" y="221"/>
                    </a:lnTo>
                    <a:lnTo>
                      <a:pt x="236" y="221"/>
                    </a:lnTo>
                    <a:lnTo>
                      <a:pt x="243" y="221"/>
                    </a:lnTo>
                    <a:lnTo>
                      <a:pt x="249" y="221"/>
                    </a:lnTo>
                    <a:lnTo>
                      <a:pt x="255" y="221"/>
                    </a:lnTo>
                    <a:lnTo>
                      <a:pt x="262" y="221"/>
                    </a:lnTo>
                    <a:lnTo>
                      <a:pt x="268" y="221"/>
                    </a:lnTo>
                    <a:lnTo>
                      <a:pt x="275" y="221"/>
                    </a:lnTo>
                    <a:lnTo>
                      <a:pt x="281" y="222"/>
                    </a:lnTo>
                    <a:lnTo>
                      <a:pt x="287" y="222"/>
                    </a:lnTo>
                    <a:lnTo>
                      <a:pt x="294" y="222"/>
                    </a:lnTo>
                    <a:lnTo>
                      <a:pt x="300" y="223"/>
                    </a:lnTo>
                    <a:lnTo>
                      <a:pt x="307" y="224"/>
                    </a:lnTo>
                    <a:lnTo>
                      <a:pt x="313" y="227"/>
                    </a:lnTo>
                    <a:lnTo>
                      <a:pt x="319" y="230"/>
                    </a:lnTo>
                    <a:lnTo>
                      <a:pt x="326" y="235"/>
                    </a:lnTo>
                    <a:lnTo>
                      <a:pt x="332" y="243"/>
                    </a:lnTo>
                    <a:lnTo>
                      <a:pt x="339" y="253"/>
                    </a:lnTo>
                    <a:lnTo>
                      <a:pt x="345" y="267"/>
                    </a:lnTo>
                    <a:lnTo>
                      <a:pt x="351" y="284"/>
                    </a:lnTo>
                    <a:lnTo>
                      <a:pt x="358" y="304"/>
                    </a:lnTo>
                    <a:lnTo>
                      <a:pt x="364" y="326"/>
                    </a:lnTo>
                    <a:lnTo>
                      <a:pt x="370" y="350"/>
                    </a:lnTo>
                    <a:lnTo>
                      <a:pt x="377" y="372"/>
                    </a:lnTo>
                    <a:lnTo>
                      <a:pt x="383" y="392"/>
                    </a:lnTo>
                    <a:lnTo>
                      <a:pt x="389" y="408"/>
                    </a:lnTo>
                    <a:lnTo>
                      <a:pt x="396" y="417"/>
                    </a:lnTo>
                    <a:lnTo>
                      <a:pt x="402" y="418"/>
                    </a:lnTo>
                    <a:lnTo>
                      <a:pt x="409" y="412"/>
                    </a:lnTo>
                    <a:lnTo>
                      <a:pt x="415" y="399"/>
                    </a:lnTo>
                    <a:lnTo>
                      <a:pt x="421" y="380"/>
                    </a:lnTo>
                    <a:lnTo>
                      <a:pt x="428" y="357"/>
                    </a:lnTo>
                    <a:lnTo>
                      <a:pt x="434" y="332"/>
                    </a:lnTo>
                    <a:lnTo>
                      <a:pt x="441" y="307"/>
                    </a:lnTo>
                    <a:lnTo>
                      <a:pt x="447" y="283"/>
                    </a:lnTo>
                    <a:lnTo>
                      <a:pt x="453" y="262"/>
                    </a:lnTo>
                    <a:lnTo>
                      <a:pt x="460" y="243"/>
                    </a:lnTo>
                    <a:lnTo>
                      <a:pt x="466" y="226"/>
                    </a:lnTo>
                    <a:lnTo>
                      <a:pt x="473" y="212"/>
                    </a:lnTo>
                    <a:lnTo>
                      <a:pt x="479" y="198"/>
                    </a:lnTo>
                    <a:lnTo>
                      <a:pt x="485" y="185"/>
                    </a:lnTo>
                    <a:lnTo>
                      <a:pt x="492" y="172"/>
                    </a:lnTo>
                    <a:lnTo>
                      <a:pt x="498" y="158"/>
                    </a:lnTo>
                    <a:lnTo>
                      <a:pt x="504" y="144"/>
                    </a:lnTo>
                    <a:lnTo>
                      <a:pt x="511" y="130"/>
                    </a:lnTo>
                    <a:lnTo>
                      <a:pt x="517" y="116"/>
                    </a:lnTo>
                    <a:lnTo>
                      <a:pt x="524" y="102"/>
                    </a:lnTo>
                    <a:lnTo>
                      <a:pt x="530" y="90"/>
                    </a:lnTo>
                    <a:lnTo>
                      <a:pt x="536" y="78"/>
                    </a:lnTo>
                    <a:lnTo>
                      <a:pt x="543" y="67"/>
                    </a:lnTo>
                    <a:lnTo>
                      <a:pt x="549" y="57"/>
                    </a:lnTo>
                    <a:lnTo>
                      <a:pt x="556" y="48"/>
                    </a:lnTo>
                    <a:lnTo>
                      <a:pt x="562" y="40"/>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8"/>
                    </a:lnTo>
                    <a:lnTo>
                      <a:pt x="715" y="66"/>
                    </a:lnTo>
                    <a:lnTo>
                      <a:pt x="722" y="76"/>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4"/>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40"/>
                    </a:lnTo>
                    <a:lnTo>
                      <a:pt x="1003" y="437"/>
                    </a:lnTo>
                    <a:lnTo>
                      <a:pt x="1009" y="433"/>
                    </a:lnTo>
                    <a:lnTo>
                      <a:pt x="1015" y="429"/>
                    </a:lnTo>
                    <a:lnTo>
                      <a:pt x="1022" y="424"/>
                    </a:lnTo>
                    <a:lnTo>
                      <a:pt x="1028" y="418"/>
                    </a:lnTo>
                    <a:lnTo>
                      <a:pt x="1035" y="412"/>
                    </a:lnTo>
                    <a:lnTo>
                      <a:pt x="1041" y="405"/>
                    </a:lnTo>
                    <a:lnTo>
                      <a:pt x="1047" y="397"/>
                    </a:lnTo>
                    <a:lnTo>
                      <a:pt x="1054" y="389"/>
                    </a:lnTo>
                    <a:lnTo>
                      <a:pt x="1060" y="379"/>
                    </a:lnTo>
                    <a:lnTo>
                      <a:pt x="1066" y="369"/>
                    </a:lnTo>
                    <a:lnTo>
                      <a:pt x="1073" y="357"/>
                    </a:lnTo>
                    <a:lnTo>
                      <a:pt x="1079" y="345"/>
                    </a:lnTo>
                    <a:lnTo>
                      <a:pt x="1085" y="331"/>
                    </a:lnTo>
                    <a:lnTo>
                      <a:pt x="1092" y="317"/>
                    </a:lnTo>
                    <a:lnTo>
                      <a:pt x="1098" y="303"/>
                    </a:lnTo>
                    <a:lnTo>
                      <a:pt x="1105" y="289"/>
                    </a:lnTo>
                    <a:lnTo>
                      <a:pt x="1111" y="275"/>
                    </a:lnTo>
                    <a:lnTo>
                      <a:pt x="1117" y="262"/>
                    </a:lnTo>
                    <a:lnTo>
                      <a:pt x="1124" y="249"/>
                    </a:lnTo>
                    <a:lnTo>
                      <a:pt x="1130" y="236"/>
                    </a:lnTo>
                    <a:lnTo>
                      <a:pt x="1137" y="221"/>
                    </a:lnTo>
                    <a:lnTo>
                      <a:pt x="1143" y="206"/>
                    </a:lnTo>
                    <a:lnTo>
                      <a:pt x="1149" y="188"/>
                    </a:lnTo>
                    <a:lnTo>
                      <a:pt x="1156" y="167"/>
                    </a:lnTo>
                    <a:lnTo>
                      <a:pt x="1162" y="144"/>
                    </a:lnTo>
                    <a:lnTo>
                      <a:pt x="1169" y="119"/>
                    </a:lnTo>
                    <a:lnTo>
                      <a:pt x="1175" y="94"/>
                    </a:lnTo>
                    <a:lnTo>
                      <a:pt x="1181" y="70"/>
                    </a:lnTo>
                    <a:lnTo>
                      <a:pt x="1188" y="50"/>
                    </a:lnTo>
                    <a:lnTo>
                      <a:pt x="1194" y="34"/>
                    </a:lnTo>
                    <a:lnTo>
                      <a:pt x="1200" y="26"/>
                    </a:lnTo>
                    <a:lnTo>
                      <a:pt x="1207" y="25"/>
                    </a:lnTo>
                    <a:lnTo>
                      <a:pt x="1213" y="31"/>
                    </a:lnTo>
                    <a:lnTo>
                      <a:pt x="1220" y="45"/>
                    </a:lnTo>
                    <a:lnTo>
                      <a:pt x="1226" y="64"/>
                    </a:lnTo>
                    <a:lnTo>
                      <a:pt x="1232" y="86"/>
                    </a:lnTo>
                    <a:lnTo>
                      <a:pt x="1239" y="109"/>
                    </a:lnTo>
                    <a:lnTo>
                      <a:pt x="1245" y="132"/>
                    </a:lnTo>
                    <a:lnTo>
                      <a:pt x="1251" y="153"/>
                    </a:lnTo>
                    <a:lnTo>
                      <a:pt x="1258" y="171"/>
                    </a:lnTo>
                    <a:lnTo>
                      <a:pt x="1264" y="186"/>
                    </a:lnTo>
                    <a:lnTo>
                      <a:pt x="1271" y="197"/>
                    </a:lnTo>
                    <a:lnTo>
                      <a:pt x="1277" y="205"/>
                    </a:lnTo>
                    <a:lnTo>
                      <a:pt x="1283" y="211"/>
                    </a:lnTo>
                    <a:lnTo>
                      <a:pt x="1290" y="215"/>
                    </a:lnTo>
                    <a:lnTo>
                      <a:pt x="1296" y="218"/>
                    </a:lnTo>
                    <a:lnTo>
                      <a:pt x="1303" y="219"/>
                    </a:lnTo>
                    <a:lnTo>
                      <a:pt x="1309" y="220"/>
                    </a:lnTo>
                    <a:lnTo>
                      <a:pt x="1315" y="221"/>
                    </a:lnTo>
                    <a:lnTo>
                      <a:pt x="1322" y="221"/>
                    </a:lnTo>
                    <a:lnTo>
                      <a:pt x="1328" y="221"/>
                    </a:lnTo>
                    <a:lnTo>
                      <a:pt x="1335" y="221"/>
                    </a:lnTo>
                    <a:lnTo>
                      <a:pt x="1341" y="221"/>
                    </a:lnTo>
                    <a:lnTo>
                      <a:pt x="1347" y="221"/>
                    </a:lnTo>
                    <a:lnTo>
                      <a:pt x="1354" y="221"/>
                    </a:lnTo>
                    <a:lnTo>
                      <a:pt x="1360" y="221"/>
                    </a:lnTo>
                    <a:lnTo>
                      <a:pt x="1366" y="221"/>
                    </a:lnTo>
                    <a:lnTo>
                      <a:pt x="1373" y="221"/>
                    </a:lnTo>
                    <a:lnTo>
                      <a:pt x="1379" y="221"/>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4" name="Freeform 158">
                <a:extLst>
                  <a:ext uri="{FF2B5EF4-FFF2-40B4-BE49-F238E27FC236}">
                    <a16:creationId xmlns:a16="http://schemas.microsoft.com/office/drawing/2014/main" id="{EA312203-AD45-4FB1-A826-407755405DAC}"/>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2 h 443"/>
                  <a:gd name="T16" fmla="*/ 224 w 1603"/>
                  <a:gd name="T17" fmla="*/ 222 h 443"/>
                  <a:gd name="T18" fmla="*/ 249 w 1603"/>
                  <a:gd name="T19" fmla="*/ 225 h 443"/>
                  <a:gd name="T20" fmla="*/ 275 w 1603"/>
                  <a:gd name="T21" fmla="*/ 237 h 443"/>
                  <a:gd name="T22" fmla="*/ 300 w 1603"/>
                  <a:gd name="T23" fmla="*/ 266 h 443"/>
                  <a:gd name="T24" fmla="*/ 326 w 1603"/>
                  <a:gd name="T25" fmla="*/ 321 h 443"/>
                  <a:gd name="T26" fmla="*/ 351 w 1603"/>
                  <a:gd name="T27" fmla="*/ 390 h 443"/>
                  <a:gd name="T28" fmla="*/ 377 w 1603"/>
                  <a:gd name="T29" fmla="*/ 434 h 443"/>
                  <a:gd name="T30" fmla="*/ 402 w 1603"/>
                  <a:gd name="T31" fmla="*/ 417 h 443"/>
                  <a:gd name="T32" fmla="*/ 428 w 1603"/>
                  <a:gd name="T33" fmla="*/ 346 h 443"/>
                  <a:gd name="T34" fmla="*/ 453 w 1603"/>
                  <a:gd name="T35" fmla="*/ 266 h 443"/>
                  <a:gd name="T36" fmla="*/ 479 w 1603"/>
                  <a:gd name="T37" fmla="*/ 200 h 443"/>
                  <a:gd name="T38" fmla="*/ 504 w 1603"/>
                  <a:gd name="T39" fmla="*/ 143 h 443"/>
                  <a:gd name="T40" fmla="*/ 530 w 1603"/>
                  <a:gd name="T41" fmla="*/ 90 h 443"/>
                  <a:gd name="T42" fmla="*/ 556 w 1603"/>
                  <a:gd name="T43" fmla="*/ 49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7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8 h 443"/>
                  <a:gd name="T84" fmla="*/ 1092 w 1603"/>
                  <a:gd name="T85" fmla="*/ 319 h 443"/>
                  <a:gd name="T86" fmla="*/ 1117 w 1603"/>
                  <a:gd name="T87" fmla="*/ 262 h 443"/>
                  <a:gd name="T88" fmla="*/ 1143 w 1603"/>
                  <a:gd name="T89" fmla="*/ 201 h 443"/>
                  <a:gd name="T90" fmla="*/ 1169 w 1603"/>
                  <a:gd name="T91" fmla="*/ 124 h 443"/>
                  <a:gd name="T92" fmla="*/ 1194 w 1603"/>
                  <a:gd name="T93" fmla="*/ 45 h 443"/>
                  <a:gd name="T94" fmla="*/ 1220 w 1603"/>
                  <a:gd name="T95" fmla="*/ 7 h 443"/>
                  <a:gd name="T96" fmla="*/ 1245 w 1603"/>
                  <a:gd name="T97" fmla="*/ 33 h 443"/>
                  <a:gd name="T98" fmla="*/ 1271 w 1603"/>
                  <a:gd name="T99" fmla="*/ 99 h 443"/>
                  <a:gd name="T100" fmla="*/ 1296 w 1603"/>
                  <a:gd name="T101" fmla="*/ 161 h 443"/>
                  <a:gd name="T102" fmla="*/ 1322 w 1603"/>
                  <a:gd name="T103" fmla="*/ 199 h 443"/>
                  <a:gd name="T104" fmla="*/ 1347 w 1603"/>
                  <a:gd name="T105" fmla="*/ 215 h 443"/>
                  <a:gd name="T106" fmla="*/ 1373 w 1603"/>
                  <a:gd name="T107" fmla="*/ 220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2"/>
                    </a:lnTo>
                    <a:lnTo>
                      <a:pt x="204" y="222"/>
                    </a:lnTo>
                    <a:lnTo>
                      <a:pt x="211" y="222"/>
                    </a:lnTo>
                    <a:lnTo>
                      <a:pt x="217" y="222"/>
                    </a:lnTo>
                    <a:lnTo>
                      <a:pt x="224" y="222"/>
                    </a:lnTo>
                    <a:lnTo>
                      <a:pt x="230" y="223"/>
                    </a:lnTo>
                    <a:lnTo>
                      <a:pt x="236" y="223"/>
                    </a:lnTo>
                    <a:lnTo>
                      <a:pt x="243" y="224"/>
                    </a:lnTo>
                    <a:lnTo>
                      <a:pt x="249" y="225"/>
                    </a:lnTo>
                    <a:lnTo>
                      <a:pt x="255" y="227"/>
                    </a:lnTo>
                    <a:lnTo>
                      <a:pt x="262" y="230"/>
                    </a:lnTo>
                    <a:lnTo>
                      <a:pt x="268" y="233"/>
                    </a:lnTo>
                    <a:lnTo>
                      <a:pt x="275" y="237"/>
                    </a:lnTo>
                    <a:lnTo>
                      <a:pt x="281" y="242"/>
                    </a:lnTo>
                    <a:lnTo>
                      <a:pt x="287" y="248"/>
                    </a:lnTo>
                    <a:lnTo>
                      <a:pt x="294" y="257"/>
                    </a:lnTo>
                    <a:lnTo>
                      <a:pt x="300" y="266"/>
                    </a:lnTo>
                    <a:lnTo>
                      <a:pt x="307" y="277"/>
                    </a:lnTo>
                    <a:lnTo>
                      <a:pt x="313" y="291"/>
                    </a:lnTo>
                    <a:lnTo>
                      <a:pt x="319" y="305"/>
                    </a:lnTo>
                    <a:lnTo>
                      <a:pt x="326" y="321"/>
                    </a:lnTo>
                    <a:lnTo>
                      <a:pt x="332" y="338"/>
                    </a:lnTo>
                    <a:lnTo>
                      <a:pt x="339" y="356"/>
                    </a:lnTo>
                    <a:lnTo>
                      <a:pt x="345" y="373"/>
                    </a:lnTo>
                    <a:lnTo>
                      <a:pt x="351" y="390"/>
                    </a:lnTo>
                    <a:lnTo>
                      <a:pt x="358" y="405"/>
                    </a:lnTo>
                    <a:lnTo>
                      <a:pt x="364" y="418"/>
                    </a:lnTo>
                    <a:lnTo>
                      <a:pt x="370" y="428"/>
                    </a:lnTo>
                    <a:lnTo>
                      <a:pt x="377" y="434"/>
                    </a:lnTo>
                    <a:lnTo>
                      <a:pt x="383" y="436"/>
                    </a:lnTo>
                    <a:lnTo>
                      <a:pt x="389" y="434"/>
                    </a:lnTo>
                    <a:lnTo>
                      <a:pt x="396" y="427"/>
                    </a:lnTo>
                    <a:lnTo>
                      <a:pt x="402" y="417"/>
                    </a:lnTo>
                    <a:lnTo>
                      <a:pt x="409" y="403"/>
                    </a:lnTo>
                    <a:lnTo>
                      <a:pt x="415" y="386"/>
                    </a:lnTo>
                    <a:lnTo>
                      <a:pt x="421" y="367"/>
                    </a:lnTo>
                    <a:lnTo>
                      <a:pt x="428" y="346"/>
                    </a:lnTo>
                    <a:lnTo>
                      <a:pt x="434" y="326"/>
                    </a:lnTo>
                    <a:lnTo>
                      <a:pt x="441" y="305"/>
                    </a:lnTo>
                    <a:lnTo>
                      <a:pt x="447" y="285"/>
                    </a:lnTo>
                    <a:lnTo>
                      <a:pt x="453" y="266"/>
                    </a:lnTo>
                    <a:lnTo>
                      <a:pt x="460" y="248"/>
                    </a:lnTo>
                    <a:lnTo>
                      <a:pt x="466" y="231"/>
                    </a:lnTo>
                    <a:lnTo>
                      <a:pt x="473" y="215"/>
                    </a:lnTo>
                    <a:lnTo>
                      <a:pt x="479" y="200"/>
                    </a:lnTo>
                    <a:lnTo>
                      <a:pt x="485" y="185"/>
                    </a:lnTo>
                    <a:lnTo>
                      <a:pt x="492" y="171"/>
                    </a:lnTo>
                    <a:lnTo>
                      <a:pt x="498" y="157"/>
                    </a:lnTo>
                    <a:lnTo>
                      <a:pt x="504" y="143"/>
                    </a:lnTo>
                    <a:lnTo>
                      <a:pt x="511" y="129"/>
                    </a:lnTo>
                    <a:lnTo>
                      <a:pt x="517" y="115"/>
                    </a:lnTo>
                    <a:lnTo>
                      <a:pt x="524" y="102"/>
                    </a:lnTo>
                    <a:lnTo>
                      <a:pt x="530" y="90"/>
                    </a:lnTo>
                    <a:lnTo>
                      <a:pt x="536" y="78"/>
                    </a:lnTo>
                    <a:lnTo>
                      <a:pt x="543" y="67"/>
                    </a:lnTo>
                    <a:lnTo>
                      <a:pt x="549" y="57"/>
                    </a:lnTo>
                    <a:lnTo>
                      <a:pt x="556" y="49"/>
                    </a:lnTo>
                    <a:lnTo>
                      <a:pt x="562" y="41"/>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7"/>
                    </a:lnTo>
                    <a:lnTo>
                      <a:pt x="715" y="66"/>
                    </a:lnTo>
                    <a:lnTo>
                      <a:pt x="722" y="75"/>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5"/>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39"/>
                    </a:lnTo>
                    <a:lnTo>
                      <a:pt x="1003" y="436"/>
                    </a:lnTo>
                    <a:lnTo>
                      <a:pt x="1009" y="433"/>
                    </a:lnTo>
                    <a:lnTo>
                      <a:pt x="1015" y="429"/>
                    </a:lnTo>
                    <a:lnTo>
                      <a:pt x="1022" y="424"/>
                    </a:lnTo>
                    <a:lnTo>
                      <a:pt x="1028" y="418"/>
                    </a:lnTo>
                    <a:lnTo>
                      <a:pt x="1035" y="412"/>
                    </a:lnTo>
                    <a:lnTo>
                      <a:pt x="1041" y="405"/>
                    </a:lnTo>
                    <a:lnTo>
                      <a:pt x="1047" y="397"/>
                    </a:lnTo>
                    <a:lnTo>
                      <a:pt x="1054" y="389"/>
                    </a:lnTo>
                    <a:lnTo>
                      <a:pt x="1060" y="379"/>
                    </a:lnTo>
                    <a:lnTo>
                      <a:pt x="1066" y="368"/>
                    </a:lnTo>
                    <a:lnTo>
                      <a:pt x="1073" y="357"/>
                    </a:lnTo>
                    <a:lnTo>
                      <a:pt x="1079" y="345"/>
                    </a:lnTo>
                    <a:lnTo>
                      <a:pt x="1085" y="332"/>
                    </a:lnTo>
                    <a:lnTo>
                      <a:pt x="1092" y="319"/>
                    </a:lnTo>
                    <a:lnTo>
                      <a:pt x="1098" y="305"/>
                    </a:lnTo>
                    <a:lnTo>
                      <a:pt x="1105" y="291"/>
                    </a:lnTo>
                    <a:lnTo>
                      <a:pt x="1111" y="277"/>
                    </a:lnTo>
                    <a:lnTo>
                      <a:pt x="1117" y="262"/>
                    </a:lnTo>
                    <a:lnTo>
                      <a:pt x="1124" y="248"/>
                    </a:lnTo>
                    <a:lnTo>
                      <a:pt x="1130" y="233"/>
                    </a:lnTo>
                    <a:lnTo>
                      <a:pt x="1137" y="217"/>
                    </a:lnTo>
                    <a:lnTo>
                      <a:pt x="1143" y="201"/>
                    </a:lnTo>
                    <a:lnTo>
                      <a:pt x="1149" y="183"/>
                    </a:lnTo>
                    <a:lnTo>
                      <a:pt x="1156" y="164"/>
                    </a:lnTo>
                    <a:lnTo>
                      <a:pt x="1162" y="145"/>
                    </a:lnTo>
                    <a:lnTo>
                      <a:pt x="1169" y="124"/>
                    </a:lnTo>
                    <a:lnTo>
                      <a:pt x="1175" y="103"/>
                    </a:lnTo>
                    <a:lnTo>
                      <a:pt x="1181" y="83"/>
                    </a:lnTo>
                    <a:lnTo>
                      <a:pt x="1188" y="63"/>
                    </a:lnTo>
                    <a:lnTo>
                      <a:pt x="1194" y="45"/>
                    </a:lnTo>
                    <a:lnTo>
                      <a:pt x="1200" y="31"/>
                    </a:lnTo>
                    <a:lnTo>
                      <a:pt x="1207" y="19"/>
                    </a:lnTo>
                    <a:lnTo>
                      <a:pt x="1213" y="11"/>
                    </a:lnTo>
                    <a:lnTo>
                      <a:pt x="1220" y="7"/>
                    </a:lnTo>
                    <a:lnTo>
                      <a:pt x="1226" y="8"/>
                    </a:lnTo>
                    <a:lnTo>
                      <a:pt x="1232" y="13"/>
                    </a:lnTo>
                    <a:lnTo>
                      <a:pt x="1239" y="22"/>
                    </a:lnTo>
                    <a:lnTo>
                      <a:pt x="1245" y="33"/>
                    </a:lnTo>
                    <a:lnTo>
                      <a:pt x="1251" y="48"/>
                    </a:lnTo>
                    <a:lnTo>
                      <a:pt x="1258" y="64"/>
                    </a:lnTo>
                    <a:lnTo>
                      <a:pt x="1264" y="82"/>
                    </a:lnTo>
                    <a:lnTo>
                      <a:pt x="1271" y="99"/>
                    </a:lnTo>
                    <a:lnTo>
                      <a:pt x="1277" y="116"/>
                    </a:lnTo>
                    <a:lnTo>
                      <a:pt x="1283" y="133"/>
                    </a:lnTo>
                    <a:lnTo>
                      <a:pt x="1290" y="148"/>
                    </a:lnTo>
                    <a:lnTo>
                      <a:pt x="1296" y="161"/>
                    </a:lnTo>
                    <a:lnTo>
                      <a:pt x="1303" y="173"/>
                    </a:lnTo>
                    <a:lnTo>
                      <a:pt x="1309" y="184"/>
                    </a:lnTo>
                    <a:lnTo>
                      <a:pt x="1315" y="192"/>
                    </a:lnTo>
                    <a:lnTo>
                      <a:pt x="1322" y="199"/>
                    </a:lnTo>
                    <a:lnTo>
                      <a:pt x="1328" y="205"/>
                    </a:lnTo>
                    <a:lnTo>
                      <a:pt x="1335" y="209"/>
                    </a:lnTo>
                    <a:lnTo>
                      <a:pt x="1341" y="212"/>
                    </a:lnTo>
                    <a:lnTo>
                      <a:pt x="1347" y="215"/>
                    </a:lnTo>
                    <a:lnTo>
                      <a:pt x="1354" y="217"/>
                    </a:lnTo>
                    <a:lnTo>
                      <a:pt x="1360" y="218"/>
                    </a:lnTo>
                    <a:lnTo>
                      <a:pt x="1366" y="219"/>
                    </a:lnTo>
                    <a:lnTo>
                      <a:pt x="1373" y="220"/>
                    </a:lnTo>
                    <a:lnTo>
                      <a:pt x="1379" y="220"/>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5" name="Freeform 159">
                <a:extLst>
                  <a:ext uri="{FF2B5EF4-FFF2-40B4-BE49-F238E27FC236}">
                    <a16:creationId xmlns:a16="http://schemas.microsoft.com/office/drawing/2014/main" id="{37130E47-A707-8490-2606-B17EDE91B3A0}"/>
                  </a:ext>
                </a:extLst>
              </p:cNvPr>
              <p:cNvSpPr>
                <a:spLocks/>
              </p:cNvSpPr>
              <p:nvPr/>
            </p:nvSpPr>
            <p:spPr bwMode="auto">
              <a:xfrm>
                <a:off x="2952" y="1786"/>
                <a:ext cx="1603" cy="527"/>
              </a:xfrm>
              <a:custGeom>
                <a:avLst/>
                <a:gdLst>
                  <a:gd name="T0" fmla="*/ 19 w 1603"/>
                  <a:gd name="T1" fmla="*/ 263 h 527"/>
                  <a:gd name="T2" fmla="*/ 45 w 1603"/>
                  <a:gd name="T3" fmla="*/ 263 h 527"/>
                  <a:gd name="T4" fmla="*/ 70 w 1603"/>
                  <a:gd name="T5" fmla="*/ 263 h 527"/>
                  <a:gd name="T6" fmla="*/ 96 w 1603"/>
                  <a:gd name="T7" fmla="*/ 263 h 527"/>
                  <a:gd name="T8" fmla="*/ 121 w 1603"/>
                  <a:gd name="T9" fmla="*/ 264 h 527"/>
                  <a:gd name="T10" fmla="*/ 147 w 1603"/>
                  <a:gd name="T11" fmla="*/ 265 h 527"/>
                  <a:gd name="T12" fmla="*/ 173 w 1603"/>
                  <a:gd name="T13" fmla="*/ 267 h 527"/>
                  <a:gd name="T14" fmla="*/ 198 w 1603"/>
                  <a:gd name="T15" fmla="*/ 274 h 527"/>
                  <a:gd name="T16" fmla="*/ 224 w 1603"/>
                  <a:gd name="T17" fmla="*/ 290 h 527"/>
                  <a:gd name="T18" fmla="*/ 249 w 1603"/>
                  <a:gd name="T19" fmla="*/ 322 h 527"/>
                  <a:gd name="T20" fmla="*/ 275 w 1603"/>
                  <a:gd name="T21" fmla="*/ 372 h 527"/>
                  <a:gd name="T22" fmla="*/ 300 w 1603"/>
                  <a:gd name="T23" fmla="*/ 436 h 527"/>
                  <a:gd name="T24" fmla="*/ 326 w 1603"/>
                  <a:gd name="T25" fmla="*/ 495 h 527"/>
                  <a:gd name="T26" fmla="*/ 351 w 1603"/>
                  <a:gd name="T27" fmla="*/ 526 h 527"/>
                  <a:gd name="T28" fmla="*/ 377 w 1603"/>
                  <a:gd name="T29" fmla="*/ 512 h 527"/>
                  <a:gd name="T30" fmla="*/ 402 w 1603"/>
                  <a:gd name="T31" fmla="*/ 458 h 527"/>
                  <a:gd name="T32" fmla="*/ 428 w 1603"/>
                  <a:gd name="T33" fmla="*/ 384 h 527"/>
                  <a:gd name="T34" fmla="*/ 453 w 1603"/>
                  <a:gd name="T35" fmla="*/ 310 h 527"/>
                  <a:gd name="T36" fmla="*/ 479 w 1603"/>
                  <a:gd name="T37" fmla="*/ 243 h 527"/>
                  <a:gd name="T38" fmla="*/ 504 w 1603"/>
                  <a:gd name="T39" fmla="*/ 183 h 527"/>
                  <a:gd name="T40" fmla="*/ 530 w 1603"/>
                  <a:gd name="T41" fmla="*/ 132 h 527"/>
                  <a:gd name="T42" fmla="*/ 556 w 1603"/>
                  <a:gd name="T43" fmla="*/ 91 h 527"/>
                  <a:gd name="T44" fmla="*/ 581 w 1603"/>
                  <a:gd name="T45" fmla="*/ 63 h 527"/>
                  <a:gd name="T46" fmla="*/ 607 w 1603"/>
                  <a:gd name="T47" fmla="*/ 46 h 527"/>
                  <a:gd name="T48" fmla="*/ 632 w 1603"/>
                  <a:gd name="T49" fmla="*/ 42 h 527"/>
                  <a:gd name="T50" fmla="*/ 658 w 1603"/>
                  <a:gd name="T51" fmla="*/ 50 h 527"/>
                  <a:gd name="T52" fmla="*/ 683 w 1603"/>
                  <a:gd name="T53" fmla="*/ 70 h 527"/>
                  <a:gd name="T54" fmla="*/ 709 w 1603"/>
                  <a:gd name="T55" fmla="*/ 100 h 527"/>
                  <a:gd name="T56" fmla="*/ 734 w 1603"/>
                  <a:gd name="T57" fmla="*/ 137 h 527"/>
                  <a:gd name="T58" fmla="*/ 760 w 1603"/>
                  <a:gd name="T59" fmla="*/ 182 h 527"/>
                  <a:gd name="T60" fmla="*/ 785 w 1603"/>
                  <a:gd name="T61" fmla="*/ 230 h 527"/>
                  <a:gd name="T62" fmla="*/ 811 w 1603"/>
                  <a:gd name="T63" fmla="*/ 280 h 527"/>
                  <a:gd name="T64" fmla="*/ 836 w 1603"/>
                  <a:gd name="T65" fmla="*/ 329 h 527"/>
                  <a:gd name="T66" fmla="*/ 862 w 1603"/>
                  <a:gd name="T67" fmla="*/ 375 h 527"/>
                  <a:gd name="T68" fmla="*/ 888 w 1603"/>
                  <a:gd name="T69" fmla="*/ 416 h 527"/>
                  <a:gd name="T70" fmla="*/ 913 w 1603"/>
                  <a:gd name="T71" fmla="*/ 448 h 527"/>
                  <a:gd name="T72" fmla="*/ 939 w 1603"/>
                  <a:gd name="T73" fmla="*/ 471 h 527"/>
                  <a:gd name="T74" fmla="*/ 964 w 1603"/>
                  <a:gd name="T75" fmla="*/ 483 h 527"/>
                  <a:gd name="T76" fmla="*/ 990 w 1603"/>
                  <a:gd name="T77" fmla="*/ 483 h 527"/>
                  <a:gd name="T78" fmla="*/ 1015 w 1603"/>
                  <a:gd name="T79" fmla="*/ 471 h 527"/>
                  <a:gd name="T80" fmla="*/ 1041 w 1603"/>
                  <a:gd name="T81" fmla="*/ 447 h 527"/>
                  <a:gd name="T82" fmla="*/ 1066 w 1603"/>
                  <a:gd name="T83" fmla="*/ 410 h 527"/>
                  <a:gd name="T84" fmla="*/ 1092 w 1603"/>
                  <a:gd name="T85" fmla="*/ 362 h 527"/>
                  <a:gd name="T86" fmla="*/ 1117 w 1603"/>
                  <a:gd name="T87" fmla="*/ 305 h 527"/>
                  <a:gd name="T88" fmla="*/ 1143 w 1603"/>
                  <a:gd name="T89" fmla="*/ 240 h 527"/>
                  <a:gd name="T90" fmla="*/ 1169 w 1603"/>
                  <a:gd name="T91" fmla="*/ 168 h 527"/>
                  <a:gd name="T92" fmla="*/ 1194 w 1603"/>
                  <a:gd name="T93" fmla="*/ 93 h 527"/>
                  <a:gd name="T94" fmla="*/ 1220 w 1603"/>
                  <a:gd name="T95" fmla="*/ 29 h 527"/>
                  <a:gd name="T96" fmla="*/ 1245 w 1603"/>
                  <a:gd name="T97" fmla="*/ 0 h 527"/>
                  <a:gd name="T98" fmla="*/ 1271 w 1603"/>
                  <a:gd name="T99" fmla="*/ 17 h 527"/>
                  <a:gd name="T100" fmla="*/ 1296 w 1603"/>
                  <a:gd name="T101" fmla="*/ 70 h 527"/>
                  <a:gd name="T102" fmla="*/ 1322 w 1603"/>
                  <a:gd name="T103" fmla="*/ 135 h 527"/>
                  <a:gd name="T104" fmla="*/ 1347 w 1603"/>
                  <a:gd name="T105" fmla="*/ 191 h 527"/>
                  <a:gd name="T106" fmla="*/ 1373 w 1603"/>
                  <a:gd name="T107" fmla="*/ 228 h 527"/>
                  <a:gd name="T108" fmla="*/ 1398 w 1603"/>
                  <a:gd name="T109" fmla="*/ 249 h 527"/>
                  <a:gd name="T110" fmla="*/ 1424 w 1603"/>
                  <a:gd name="T111" fmla="*/ 258 h 527"/>
                  <a:gd name="T112" fmla="*/ 1450 w 1603"/>
                  <a:gd name="T113" fmla="*/ 262 h 527"/>
                  <a:gd name="T114" fmla="*/ 1475 w 1603"/>
                  <a:gd name="T115" fmla="*/ 263 h 527"/>
                  <a:gd name="T116" fmla="*/ 1501 w 1603"/>
                  <a:gd name="T117" fmla="*/ 263 h 527"/>
                  <a:gd name="T118" fmla="*/ 1526 w 1603"/>
                  <a:gd name="T119" fmla="*/ 263 h 527"/>
                  <a:gd name="T120" fmla="*/ 1552 w 1603"/>
                  <a:gd name="T121" fmla="*/ 263 h 527"/>
                  <a:gd name="T122" fmla="*/ 1577 w 1603"/>
                  <a:gd name="T123" fmla="*/ 263 h 527"/>
                  <a:gd name="T124" fmla="*/ 1603 w 1603"/>
                  <a:gd name="T125" fmla="*/ 2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527">
                    <a:moveTo>
                      <a:pt x="0" y="263"/>
                    </a:moveTo>
                    <a:lnTo>
                      <a:pt x="6" y="263"/>
                    </a:lnTo>
                    <a:lnTo>
                      <a:pt x="13" y="263"/>
                    </a:lnTo>
                    <a:lnTo>
                      <a:pt x="19" y="263"/>
                    </a:lnTo>
                    <a:lnTo>
                      <a:pt x="26" y="263"/>
                    </a:lnTo>
                    <a:lnTo>
                      <a:pt x="32" y="263"/>
                    </a:lnTo>
                    <a:lnTo>
                      <a:pt x="38" y="263"/>
                    </a:lnTo>
                    <a:lnTo>
                      <a:pt x="45" y="263"/>
                    </a:lnTo>
                    <a:lnTo>
                      <a:pt x="51" y="263"/>
                    </a:lnTo>
                    <a:lnTo>
                      <a:pt x="58" y="263"/>
                    </a:lnTo>
                    <a:lnTo>
                      <a:pt x="64" y="263"/>
                    </a:lnTo>
                    <a:lnTo>
                      <a:pt x="70" y="263"/>
                    </a:lnTo>
                    <a:lnTo>
                      <a:pt x="77" y="263"/>
                    </a:lnTo>
                    <a:lnTo>
                      <a:pt x="83" y="263"/>
                    </a:lnTo>
                    <a:lnTo>
                      <a:pt x="89" y="263"/>
                    </a:lnTo>
                    <a:lnTo>
                      <a:pt x="96" y="263"/>
                    </a:lnTo>
                    <a:lnTo>
                      <a:pt x="102" y="263"/>
                    </a:lnTo>
                    <a:lnTo>
                      <a:pt x="109" y="264"/>
                    </a:lnTo>
                    <a:lnTo>
                      <a:pt x="115" y="264"/>
                    </a:lnTo>
                    <a:lnTo>
                      <a:pt x="121" y="264"/>
                    </a:lnTo>
                    <a:lnTo>
                      <a:pt x="128" y="264"/>
                    </a:lnTo>
                    <a:lnTo>
                      <a:pt x="134" y="264"/>
                    </a:lnTo>
                    <a:lnTo>
                      <a:pt x="141" y="264"/>
                    </a:lnTo>
                    <a:lnTo>
                      <a:pt x="147" y="265"/>
                    </a:lnTo>
                    <a:lnTo>
                      <a:pt x="153" y="265"/>
                    </a:lnTo>
                    <a:lnTo>
                      <a:pt x="160" y="265"/>
                    </a:lnTo>
                    <a:lnTo>
                      <a:pt x="166" y="266"/>
                    </a:lnTo>
                    <a:lnTo>
                      <a:pt x="173" y="267"/>
                    </a:lnTo>
                    <a:lnTo>
                      <a:pt x="179" y="268"/>
                    </a:lnTo>
                    <a:lnTo>
                      <a:pt x="185" y="270"/>
                    </a:lnTo>
                    <a:lnTo>
                      <a:pt x="192" y="272"/>
                    </a:lnTo>
                    <a:lnTo>
                      <a:pt x="198" y="274"/>
                    </a:lnTo>
                    <a:lnTo>
                      <a:pt x="204" y="277"/>
                    </a:lnTo>
                    <a:lnTo>
                      <a:pt x="211" y="280"/>
                    </a:lnTo>
                    <a:lnTo>
                      <a:pt x="217" y="285"/>
                    </a:lnTo>
                    <a:lnTo>
                      <a:pt x="224" y="290"/>
                    </a:lnTo>
                    <a:lnTo>
                      <a:pt x="230" y="296"/>
                    </a:lnTo>
                    <a:lnTo>
                      <a:pt x="236" y="304"/>
                    </a:lnTo>
                    <a:lnTo>
                      <a:pt x="243" y="312"/>
                    </a:lnTo>
                    <a:lnTo>
                      <a:pt x="249" y="322"/>
                    </a:lnTo>
                    <a:lnTo>
                      <a:pt x="255" y="332"/>
                    </a:lnTo>
                    <a:lnTo>
                      <a:pt x="262" y="344"/>
                    </a:lnTo>
                    <a:lnTo>
                      <a:pt x="268" y="358"/>
                    </a:lnTo>
                    <a:lnTo>
                      <a:pt x="275" y="372"/>
                    </a:lnTo>
                    <a:lnTo>
                      <a:pt x="281" y="387"/>
                    </a:lnTo>
                    <a:lnTo>
                      <a:pt x="287" y="403"/>
                    </a:lnTo>
                    <a:lnTo>
                      <a:pt x="294" y="419"/>
                    </a:lnTo>
                    <a:lnTo>
                      <a:pt x="300" y="436"/>
                    </a:lnTo>
                    <a:lnTo>
                      <a:pt x="307" y="452"/>
                    </a:lnTo>
                    <a:lnTo>
                      <a:pt x="313" y="468"/>
                    </a:lnTo>
                    <a:lnTo>
                      <a:pt x="319" y="482"/>
                    </a:lnTo>
                    <a:lnTo>
                      <a:pt x="326" y="495"/>
                    </a:lnTo>
                    <a:lnTo>
                      <a:pt x="332" y="507"/>
                    </a:lnTo>
                    <a:lnTo>
                      <a:pt x="339" y="516"/>
                    </a:lnTo>
                    <a:lnTo>
                      <a:pt x="345" y="522"/>
                    </a:lnTo>
                    <a:lnTo>
                      <a:pt x="351" y="526"/>
                    </a:lnTo>
                    <a:lnTo>
                      <a:pt x="358" y="527"/>
                    </a:lnTo>
                    <a:lnTo>
                      <a:pt x="364" y="525"/>
                    </a:lnTo>
                    <a:lnTo>
                      <a:pt x="370" y="520"/>
                    </a:lnTo>
                    <a:lnTo>
                      <a:pt x="377" y="512"/>
                    </a:lnTo>
                    <a:lnTo>
                      <a:pt x="383" y="501"/>
                    </a:lnTo>
                    <a:lnTo>
                      <a:pt x="389" y="489"/>
                    </a:lnTo>
                    <a:lnTo>
                      <a:pt x="396" y="474"/>
                    </a:lnTo>
                    <a:lnTo>
                      <a:pt x="402" y="458"/>
                    </a:lnTo>
                    <a:lnTo>
                      <a:pt x="409" y="440"/>
                    </a:lnTo>
                    <a:lnTo>
                      <a:pt x="415" y="422"/>
                    </a:lnTo>
                    <a:lnTo>
                      <a:pt x="421" y="403"/>
                    </a:lnTo>
                    <a:lnTo>
                      <a:pt x="428" y="384"/>
                    </a:lnTo>
                    <a:lnTo>
                      <a:pt x="434" y="365"/>
                    </a:lnTo>
                    <a:lnTo>
                      <a:pt x="441" y="346"/>
                    </a:lnTo>
                    <a:lnTo>
                      <a:pt x="447" y="328"/>
                    </a:lnTo>
                    <a:lnTo>
                      <a:pt x="453" y="310"/>
                    </a:lnTo>
                    <a:lnTo>
                      <a:pt x="460" y="292"/>
                    </a:lnTo>
                    <a:lnTo>
                      <a:pt x="466" y="276"/>
                    </a:lnTo>
                    <a:lnTo>
                      <a:pt x="473" y="259"/>
                    </a:lnTo>
                    <a:lnTo>
                      <a:pt x="479" y="243"/>
                    </a:lnTo>
                    <a:lnTo>
                      <a:pt x="485" y="227"/>
                    </a:lnTo>
                    <a:lnTo>
                      <a:pt x="492" y="212"/>
                    </a:lnTo>
                    <a:lnTo>
                      <a:pt x="498" y="197"/>
                    </a:lnTo>
                    <a:lnTo>
                      <a:pt x="504" y="183"/>
                    </a:lnTo>
                    <a:lnTo>
                      <a:pt x="511" y="170"/>
                    </a:lnTo>
                    <a:lnTo>
                      <a:pt x="517" y="156"/>
                    </a:lnTo>
                    <a:lnTo>
                      <a:pt x="524" y="144"/>
                    </a:lnTo>
                    <a:lnTo>
                      <a:pt x="530" y="132"/>
                    </a:lnTo>
                    <a:lnTo>
                      <a:pt x="536" y="121"/>
                    </a:lnTo>
                    <a:lnTo>
                      <a:pt x="543" y="110"/>
                    </a:lnTo>
                    <a:lnTo>
                      <a:pt x="549" y="100"/>
                    </a:lnTo>
                    <a:lnTo>
                      <a:pt x="556" y="91"/>
                    </a:lnTo>
                    <a:lnTo>
                      <a:pt x="562" y="83"/>
                    </a:lnTo>
                    <a:lnTo>
                      <a:pt x="568" y="75"/>
                    </a:lnTo>
                    <a:lnTo>
                      <a:pt x="575" y="69"/>
                    </a:lnTo>
                    <a:lnTo>
                      <a:pt x="581" y="63"/>
                    </a:lnTo>
                    <a:lnTo>
                      <a:pt x="588" y="57"/>
                    </a:lnTo>
                    <a:lnTo>
                      <a:pt x="594" y="53"/>
                    </a:lnTo>
                    <a:lnTo>
                      <a:pt x="600" y="49"/>
                    </a:lnTo>
                    <a:lnTo>
                      <a:pt x="607" y="46"/>
                    </a:lnTo>
                    <a:lnTo>
                      <a:pt x="613" y="44"/>
                    </a:lnTo>
                    <a:lnTo>
                      <a:pt x="619" y="43"/>
                    </a:lnTo>
                    <a:lnTo>
                      <a:pt x="626" y="42"/>
                    </a:lnTo>
                    <a:lnTo>
                      <a:pt x="632" y="42"/>
                    </a:lnTo>
                    <a:lnTo>
                      <a:pt x="639" y="43"/>
                    </a:lnTo>
                    <a:lnTo>
                      <a:pt x="645" y="45"/>
                    </a:lnTo>
                    <a:lnTo>
                      <a:pt x="651" y="47"/>
                    </a:lnTo>
                    <a:lnTo>
                      <a:pt x="658" y="50"/>
                    </a:lnTo>
                    <a:lnTo>
                      <a:pt x="664" y="54"/>
                    </a:lnTo>
                    <a:lnTo>
                      <a:pt x="670" y="59"/>
                    </a:lnTo>
                    <a:lnTo>
                      <a:pt x="677" y="64"/>
                    </a:lnTo>
                    <a:lnTo>
                      <a:pt x="683" y="70"/>
                    </a:lnTo>
                    <a:lnTo>
                      <a:pt x="690" y="76"/>
                    </a:lnTo>
                    <a:lnTo>
                      <a:pt x="696" y="84"/>
                    </a:lnTo>
                    <a:lnTo>
                      <a:pt x="702" y="91"/>
                    </a:lnTo>
                    <a:lnTo>
                      <a:pt x="709" y="100"/>
                    </a:lnTo>
                    <a:lnTo>
                      <a:pt x="715" y="108"/>
                    </a:lnTo>
                    <a:lnTo>
                      <a:pt x="722" y="118"/>
                    </a:lnTo>
                    <a:lnTo>
                      <a:pt x="728" y="127"/>
                    </a:lnTo>
                    <a:lnTo>
                      <a:pt x="734" y="137"/>
                    </a:lnTo>
                    <a:lnTo>
                      <a:pt x="741" y="148"/>
                    </a:lnTo>
                    <a:lnTo>
                      <a:pt x="747" y="159"/>
                    </a:lnTo>
                    <a:lnTo>
                      <a:pt x="754" y="170"/>
                    </a:lnTo>
                    <a:lnTo>
                      <a:pt x="760" y="182"/>
                    </a:lnTo>
                    <a:lnTo>
                      <a:pt x="766" y="194"/>
                    </a:lnTo>
                    <a:lnTo>
                      <a:pt x="773" y="206"/>
                    </a:lnTo>
                    <a:lnTo>
                      <a:pt x="779" y="218"/>
                    </a:lnTo>
                    <a:lnTo>
                      <a:pt x="785" y="230"/>
                    </a:lnTo>
                    <a:lnTo>
                      <a:pt x="792" y="243"/>
                    </a:lnTo>
                    <a:lnTo>
                      <a:pt x="798" y="255"/>
                    </a:lnTo>
                    <a:lnTo>
                      <a:pt x="805" y="268"/>
                    </a:lnTo>
                    <a:lnTo>
                      <a:pt x="811" y="280"/>
                    </a:lnTo>
                    <a:lnTo>
                      <a:pt x="817" y="293"/>
                    </a:lnTo>
                    <a:lnTo>
                      <a:pt x="824" y="305"/>
                    </a:lnTo>
                    <a:lnTo>
                      <a:pt x="830" y="317"/>
                    </a:lnTo>
                    <a:lnTo>
                      <a:pt x="836" y="329"/>
                    </a:lnTo>
                    <a:lnTo>
                      <a:pt x="843" y="341"/>
                    </a:lnTo>
                    <a:lnTo>
                      <a:pt x="849" y="353"/>
                    </a:lnTo>
                    <a:lnTo>
                      <a:pt x="856" y="364"/>
                    </a:lnTo>
                    <a:lnTo>
                      <a:pt x="862" y="375"/>
                    </a:lnTo>
                    <a:lnTo>
                      <a:pt x="868" y="386"/>
                    </a:lnTo>
                    <a:lnTo>
                      <a:pt x="875" y="396"/>
                    </a:lnTo>
                    <a:lnTo>
                      <a:pt x="881" y="406"/>
                    </a:lnTo>
                    <a:lnTo>
                      <a:pt x="888" y="416"/>
                    </a:lnTo>
                    <a:lnTo>
                      <a:pt x="894" y="425"/>
                    </a:lnTo>
                    <a:lnTo>
                      <a:pt x="900" y="433"/>
                    </a:lnTo>
                    <a:lnTo>
                      <a:pt x="907" y="441"/>
                    </a:lnTo>
                    <a:lnTo>
                      <a:pt x="913" y="448"/>
                    </a:lnTo>
                    <a:lnTo>
                      <a:pt x="920" y="455"/>
                    </a:lnTo>
                    <a:lnTo>
                      <a:pt x="926" y="461"/>
                    </a:lnTo>
                    <a:lnTo>
                      <a:pt x="932" y="466"/>
                    </a:lnTo>
                    <a:lnTo>
                      <a:pt x="939" y="471"/>
                    </a:lnTo>
                    <a:lnTo>
                      <a:pt x="945" y="475"/>
                    </a:lnTo>
                    <a:lnTo>
                      <a:pt x="951" y="479"/>
                    </a:lnTo>
                    <a:lnTo>
                      <a:pt x="958" y="481"/>
                    </a:lnTo>
                    <a:lnTo>
                      <a:pt x="964" y="483"/>
                    </a:lnTo>
                    <a:lnTo>
                      <a:pt x="971" y="485"/>
                    </a:lnTo>
                    <a:lnTo>
                      <a:pt x="977" y="485"/>
                    </a:lnTo>
                    <a:lnTo>
                      <a:pt x="983" y="485"/>
                    </a:lnTo>
                    <a:lnTo>
                      <a:pt x="990" y="483"/>
                    </a:lnTo>
                    <a:lnTo>
                      <a:pt x="996" y="482"/>
                    </a:lnTo>
                    <a:lnTo>
                      <a:pt x="1003" y="479"/>
                    </a:lnTo>
                    <a:lnTo>
                      <a:pt x="1009" y="475"/>
                    </a:lnTo>
                    <a:lnTo>
                      <a:pt x="1015" y="471"/>
                    </a:lnTo>
                    <a:lnTo>
                      <a:pt x="1022" y="466"/>
                    </a:lnTo>
                    <a:lnTo>
                      <a:pt x="1028" y="460"/>
                    </a:lnTo>
                    <a:lnTo>
                      <a:pt x="1035" y="454"/>
                    </a:lnTo>
                    <a:lnTo>
                      <a:pt x="1041" y="447"/>
                    </a:lnTo>
                    <a:lnTo>
                      <a:pt x="1047" y="438"/>
                    </a:lnTo>
                    <a:lnTo>
                      <a:pt x="1054" y="430"/>
                    </a:lnTo>
                    <a:lnTo>
                      <a:pt x="1060" y="420"/>
                    </a:lnTo>
                    <a:lnTo>
                      <a:pt x="1066" y="410"/>
                    </a:lnTo>
                    <a:lnTo>
                      <a:pt x="1073" y="399"/>
                    </a:lnTo>
                    <a:lnTo>
                      <a:pt x="1079" y="387"/>
                    </a:lnTo>
                    <a:lnTo>
                      <a:pt x="1085" y="375"/>
                    </a:lnTo>
                    <a:lnTo>
                      <a:pt x="1092" y="362"/>
                    </a:lnTo>
                    <a:lnTo>
                      <a:pt x="1098" y="348"/>
                    </a:lnTo>
                    <a:lnTo>
                      <a:pt x="1105" y="334"/>
                    </a:lnTo>
                    <a:lnTo>
                      <a:pt x="1111" y="320"/>
                    </a:lnTo>
                    <a:lnTo>
                      <a:pt x="1117" y="305"/>
                    </a:lnTo>
                    <a:lnTo>
                      <a:pt x="1124" y="289"/>
                    </a:lnTo>
                    <a:lnTo>
                      <a:pt x="1130" y="273"/>
                    </a:lnTo>
                    <a:lnTo>
                      <a:pt x="1137" y="257"/>
                    </a:lnTo>
                    <a:lnTo>
                      <a:pt x="1143" y="240"/>
                    </a:lnTo>
                    <a:lnTo>
                      <a:pt x="1149" y="223"/>
                    </a:lnTo>
                    <a:lnTo>
                      <a:pt x="1156" y="205"/>
                    </a:lnTo>
                    <a:lnTo>
                      <a:pt x="1162" y="187"/>
                    </a:lnTo>
                    <a:lnTo>
                      <a:pt x="1169" y="168"/>
                    </a:lnTo>
                    <a:lnTo>
                      <a:pt x="1175" y="149"/>
                    </a:lnTo>
                    <a:lnTo>
                      <a:pt x="1181" y="130"/>
                    </a:lnTo>
                    <a:lnTo>
                      <a:pt x="1188" y="111"/>
                    </a:lnTo>
                    <a:lnTo>
                      <a:pt x="1194" y="93"/>
                    </a:lnTo>
                    <a:lnTo>
                      <a:pt x="1200" y="75"/>
                    </a:lnTo>
                    <a:lnTo>
                      <a:pt x="1207" y="58"/>
                    </a:lnTo>
                    <a:lnTo>
                      <a:pt x="1213" y="43"/>
                    </a:lnTo>
                    <a:lnTo>
                      <a:pt x="1220" y="29"/>
                    </a:lnTo>
                    <a:lnTo>
                      <a:pt x="1226" y="18"/>
                    </a:lnTo>
                    <a:lnTo>
                      <a:pt x="1232" y="9"/>
                    </a:lnTo>
                    <a:lnTo>
                      <a:pt x="1239" y="4"/>
                    </a:lnTo>
                    <a:lnTo>
                      <a:pt x="1245" y="0"/>
                    </a:lnTo>
                    <a:lnTo>
                      <a:pt x="1251" y="0"/>
                    </a:lnTo>
                    <a:lnTo>
                      <a:pt x="1258" y="3"/>
                    </a:lnTo>
                    <a:lnTo>
                      <a:pt x="1264" y="9"/>
                    </a:lnTo>
                    <a:lnTo>
                      <a:pt x="1271" y="17"/>
                    </a:lnTo>
                    <a:lnTo>
                      <a:pt x="1277" y="28"/>
                    </a:lnTo>
                    <a:lnTo>
                      <a:pt x="1283" y="40"/>
                    </a:lnTo>
                    <a:lnTo>
                      <a:pt x="1290" y="54"/>
                    </a:lnTo>
                    <a:lnTo>
                      <a:pt x="1296" y="70"/>
                    </a:lnTo>
                    <a:lnTo>
                      <a:pt x="1303" y="86"/>
                    </a:lnTo>
                    <a:lnTo>
                      <a:pt x="1309" y="102"/>
                    </a:lnTo>
                    <a:lnTo>
                      <a:pt x="1315" y="119"/>
                    </a:lnTo>
                    <a:lnTo>
                      <a:pt x="1322" y="135"/>
                    </a:lnTo>
                    <a:lnTo>
                      <a:pt x="1328" y="150"/>
                    </a:lnTo>
                    <a:lnTo>
                      <a:pt x="1335" y="165"/>
                    </a:lnTo>
                    <a:lnTo>
                      <a:pt x="1341" y="178"/>
                    </a:lnTo>
                    <a:lnTo>
                      <a:pt x="1347" y="191"/>
                    </a:lnTo>
                    <a:lnTo>
                      <a:pt x="1354" y="202"/>
                    </a:lnTo>
                    <a:lnTo>
                      <a:pt x="1360" y="212"/>
                    </a:lnTo>
                    <a:lnTo>
                      <a:pt x="1366" y="221"/>
                    </a:lnTo>
                    <a:lnTo>
                      <a:pt x="1373" y="228"/>
                    </a:lnTo>
                    <a:lnTo>
                      <a:pt x="1379" y="235"/>
                    </a:lnTo>
                    <a:lnTo>
                      <a:pt x="1386" y="240"/>
                    </a:lnTo>
                    <a:lnTo>
                      <a:pt x="1392" y="245"/>
                    </a:lnTo>
                    <a:lnTo>
                      <a:pt x="1398" y="249"/>
                    </a:lnTo>
                    <a:lnTo>
                      <a:pt x="1405" y="252"/>
                    </a:lnTo>
                    <a:lnTo>
                      <a:pt x="1411" y="255"/>
                    </a:lnTo>
                    <a:lnTo>
                      <a:pt x="1418" y="257"/>
                    </a:lnTo>
                    <a:lnTo>
                      <a:pt x="1424" y="258"/>
                    </a:lnTo>
                    <a:lnTo>
                      <a:pt x="1430" y="260"/>
                    </a:lnTo>
                    <a:lnTo>
                      <a:pt x="1437" y="261"/>
                    </a:lnTo>
                    <a:lnTo>
                      <a:pt x="1443" y="261"/>
                    </a:lnTo>
                    <a:lnTo>
                      <a:pt x="1450" y="262"/>
                    </a:lnTo>
                    <a:lnTo>
                      <a:pt x="1456" y="262"/>
                    </a:lnTo>
                    <a:lnTo>
                      <a:pt x="1462" y="263"/>
                    </a:lnTo>
                    <a:lnTo>
                      <a:pt x="1469" y="263"/>
                    </a:lnTo>
                    <a:lnTo>
                      <a:pt x="1475" y="263"/>
                    </a:lnTo>
                    <a:lnTo>
                      <a:pt x="1481" y="263"/>
                    </a:lnTo>
                    <a:lnTo>
                      <a:pt x="1488" y="263"/>
                    </a:lnTo>
                    <a:lnTo>
                      <a:pt x="1494" y="263"/>
                    </a:lnTo>
                    <a:lnTo>
                      <a:pt x="1501" y="263"/>
                    </a:lnTo>
                    <a:lnTo>
                      <a:pt x="1507" y="263"/>
                    </a:lnTo>
                    <a:lnTo>
                      <a:pt x="1513" y="263"/>
                    </a:lnTo>
                    <a:lnTo>
                      <a:pt x="1520" y="263"/>
                    </a:lnTo>
                    <a:lnTo>
                      <a:pt x="1526" y="263"/>
                    </a:lnTo>
                    <a:lnTo>
                      <a:pt x="1532" y="263"/>
                    </a:lnTo>
                    <a:lnTo>
                      <a:pt x="1539" y="263"/>
                    </a:lnTo>
                    <a:lnTo>
                      <a:pt x="1545" y="263"/>
                    </a:lnTo>
                    <a:lnTo>
                      <a:pt x="1552" y="263"/>
                    </a:lnTo>
                    <a:lnTo>
                      <a:pt x="1558" y="263"/>
                    </a:lnTo>
                    <a:lnTo>
                      <a:pt x="1564" y="263"/>
                    </a:lnTo>
                    <a:lnTo>
                      <a:pt x="1571" y="263"/>
                    </a:lnTo>
                    <a:lnTo>
                      <a:pt x="1577" y="263"/>
                    </a:lnTo>
                    <a:lnTo>
                      <a:pt x="1584" y="263"/>
                    </a:lnTo>
                    <a:lnTo>
                      <a:pt x="1590" y="263"/>
                    </a:lnTo>
                    <a:lnTo>
                      <a:pt x="1596" y="263"/>
                    </a:lnTo>
                    <a:lnTo>
                      <a:pt x="1603" y="263"/>
                    </a:lnTo>
                  </a:path>
                </a:pathLst>
              </a:custGeom>
              <a:noFill/>
              <a:ln w="4763"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6" name="Freeform 160">
                <a:extLst>
                  <a:ext uri="{FF2B5EF4-FFF2-40B4-BE49-F238E27FC236}">
                    <a16:creationId xmlns:a16="http://schemas.microsoft.com/office/drawing/2014/main" id="{32867883-BADB-D1FB-FDC1-F6336EDBA0A9}"/>
                  </a:ext>
                </a:extLst>
              </p:cNvPr>
              <p:cNvSpPr>
                <a:spLocks/>
              </p:cNvSpPr>
              <p:nvPr/>
            </p:nvSpPr>
            <p:spPr bwMode="auto">
              <a:xfrm>
                <a:off x="2952" y="1710"/>
                <a:ext cx="1603" cy="679"/>
              </a:xfrm>
              <a:custGeom>
                <a:avLst/>
                <a:gdLst>
                  <a:gd name="T0" fmla="*/ 19 w 1603"/>
                  <a:gd name="T1" fmla="*/ 340 h 679"/>
                  <a:gd name="T2" fmla="*/ 45 w 1603"/>
                  <a:gd name="T3" fmla="*/ 340 h 679"/>
                  <a:gd name="T4" fmla="*/ 70 w 1603"/>
                  <a:gd name="T5" fmla="*/ 342 h 679"/>
                  <a:gd name="T6" fmla="*/ 96 w 1603"/>
                  <a:gd name="T7" fmla="*/ 345 h 679"/>
                  <a:gd name="T8" fmla="*/ 121 w 1603"/>
                  <a:gd name="T9" fmla="*/ 352 h 679"/>
                  <a:gd name="T10" fmla="*/ 147 w 1603"/>
                  <a:gd name="T11" fmla="*/ 367 h 679"/>
                  <a:gd name="T12" fmla="*/ 173 w 1603"/>
                  <a:gd name="T13" fmla="*/ 393 h 679"/>
                  <a:gd name="T14" fmla="*/ 198 w 1603"/>
                  <a:gd name="T15" fmla="*/ 434 h 679"/>
                  <a:gd name="T16" fmla="*/ 224 w 1603"/>
                  <a:gd name="T17" fmla="*/ 491 h 679"/>
                  <a:gd name="T18" fmla="*/ 249 w 1603"/>
                  <a:gd name="T19" fmla="*/ 557 h 679"/>
                  <a:gd name="T20" fmla="*/ 275 w 1603"/>
                  <a:gd name="T21" fmla="*/ 621 h 679"/>
                  <a:gd name="T22" fmla="*/ 300 w 1603"/>
                  <a:gd name="T23" fmla="*/ 666 h 679"/>
                  <a:gd name="T24" fmla="*/ 326 w 1603"/>
                  <a:gd name="T25" fmla="*/ 679 h 679"/>
                  <a:gd name="T26" fmla="*/ 351 w 1603"/>
                  <a:gd name="T27" fmla="*/ 656 h 679"/>
                  <a:gd name="T28" fmla="*/ 377 w 1603"/>
                  <a:gd name="T29" fmla="*/ 603 h 679"/>
                  <a:gd name="T30" fmla="*/ 402 w 1603"/>
                  <a:gd name="T31" fmla="*/ 534 h 679"/>
                  <a:gd name="T32" fmla="*/ 428 w 1603"/>
                  <a:gd name="T33" fmla="*/ 459 h 679"/>
                  <a:gd name="T34" fmla="*/ 453 w 1603"/>
                  <a:gd name="T35" fmla="*/ 386 h 679"/>
                  <a:gd name="T36" fmla="*/ 479 w 1603"/>
                  <a:gd name="T37" fmla="*/ 319 h 679"/>
                  <a:gd name="T38" fmla="*/ 504 w 1603"/>
                  <a:gd name="T39" fmla="*/ 259 h 679"/>
                  <a:gd name="T40" fmla="*/ 530 w 1603"/>
                  <a:gd name="T41" fmla="*/ 208 h 679"/>
                  <a:gd name="T42" fmla="*/ 556 w 1603"/>
                  <a:gd name="T43" fmla="*/ 167 h 679"/>
                  <a:gd name="T44" fmla="*/ 581 w 1603"/>
                  <a:gd name="T45" fmla="*/ 139 h 679"/>
                  <a:gd name="T46" fmla="*/ 607 w 1603"/>
                  <a:gd name="T47" fmla="*/ 122 h 679"/>
                  <a:gd name="T48" fmla="*/ 632 w 1603"/>
                  <a:gd name="T49" fmla="*/ 118 h 679"/>
                  <a:gd name="T50" fmla="*/ 658 w 1603"/>
                  <a:gd name="T51" fmla="*/ 126 h 679"/>
                  <a:gd name="T52" fmla="*/ 683 w 1603"/>
                  <a:gd name="T53" fmla="*/ 146 h 679"/>
                  <a:gd name="T54" fmla="*/ 709 w 1603"/>
                  <a:gd name="T55" fmla="*/ 176 h 679"/>
                  <a:gd name="T56" fmla="*/ 734 w 1603"/>
                  <a:gd name="T57" fmla="*/ 213 h 679"/>
                  <a:gd name="T58" fmla="*/ 760 w 1603"/>
                  <a:gd name="T59" fmla="*/ 258 h 679"/>
                  <a:gd name="T60" fmla="*/ 785 w 1603"/>
                  <a:gd name="T61" fmla="*/ 306 h 679"/>
                  <a:gd name="T62" fmla="*/ 811 w 1603"/>
                  <a:gd name="T63" fmla="*/ 356 h 679"/>
                  <a:gd name="T64" fmla="*/ 836 w 1603"/>
                  <a:gd name="T65" fmla="*/ 405 h 679"/>
                  <a:gd name="T66" fmla="*/ 862 w 1603"/>
                  <a:gd name="T67" fmla="*/ 451 h 679"/>
                  <a:gd name="T68" fmla="*/ 888 w 1603"/>
                  <a:gd name="T69" fmla="*/ 492 h 679"/>
                  <a:gd name="T70" fmla="*/ 913 w 1603"/>
                  <a:gd name="T71" fmla="*/ 524 h 679"/>
                  <a:gd name="T72" fmla="*/ 939 w 1603"/>
                  <a:gd name="T73" fmla="*/ 547 h 679"/>
                  <a:gd name="T74" fmla="*/ 964 w 1603"/>
                  <a:gd name="T75" fmla="*/ 559 h 679"/>
                  <a:gd name="T76" fmla="*/ 990 w 1603"/>
                  <a:gd name="T77" fmla="*/ 559 h 679"/>
                  <a:gd name="T78" fmla="*/ 1015 w 1603"/>
                  <a:gd name="T79" fmla="*/ 547 h 679"/>
                  <a:gd name="T80" fmla="*/ 1041 w 1603"/>
                  <a:gd name="T81" fmla="*/ 523 h 679"/>
                  <a:gd name="T82" fmla="*/ 1066 w 1603"/>
                  <a:gd name="T83" fmla="*/ 486 h 679"/>
                  <a:gd name="T84" fmla="*/ 1092 w 1603"/>
                  <a:gd name="T85" fmla="*/ 438 h 679"/>
                  <a:gd name="T86" fmla="*/ 1117 w 1603"/>
                  <a:gd name="T87" fmla="*/ 381 h 679"/>
                  <a:gd name="T88" fmla="*/ 1143 w 1603"/>
                  <a:gd name="T89" fmla="*/ 316 h 679"/>
                  <a:gd name="T90" fmla="*/ 1169 w 1603"/>
                  <a:gd name="T91" fmla="*/ 245 h 679"/>
                  <a:gd name="T92" fmla="*/ 1194 w 1603"/>
                  <a:gd name="T93" fmla="*/ 170 h 679"/>
                  <a:gd name="T94" fmla="*/ 1220 w 1603"/>
                  <a:gd name="T95" fmla="*/ 98 h 679"/>
                  <a:gd name="T96" fmla="*/ 1245 w 1603"/>
                  <a:gd name="T97" fmla="*/ 38 h 679"/>
                  <a:gd name="T98" fmla="*/ 1271 w 1603"/>
                  <a:gd name="T99" fmla="*/ 4 h 679"/>
                  <a:gd name="T100" fmla="*/ 1296 w 1603"/>
                  <a:gd name="T101" fmla="*/ 5 h 679"/>
                  <a:gd name="T102" fmla="*/ 1322 w 1603"/>
                  <a:gd name="T103" fmla="*/ 40 h 679"/>
                  <a:gd name="T104" fmla="*/ 1347 w 1603"/>
                  <a:gd name="T105" fmla="*/ 99 h 679"/>
                  <a:gd name="T106" fmla="*/ 1373 w 1603"/>
                  <a:gd name="T107" fmla="*/ 167 h 679"/>
                  <a:gd name="T108" fmla="*/ 1398 w 1603"/>
                  <a:gd name="T109" fmla="*/ 228 h 679"/>
                  <a:gd name="T110" fmla="*/ 1424 w 1603"/>
                  <a:gd name="T111" fmla="*/ 274 h 679"/>
                  <a:gd name="T112" fmla="*/ 1450 w 1603"/>
                  <a:gd name="T113" fmla="*/ 305 h 679"/>
                  <a:gd name="T114" fmla="*/ 1475 w 1603"/>
                  <a:gd name="T115" fmla="*/ 323 h 679"/>
                  <a:gd name="T116" fmla="*/ 1501 w 1603"/>
                  <a:gd name="T117" fmla="*/ 332 h 679"/>
                  <a:gd name="T118" fmla="*/ 1526 w 1603"/>
                  <a:gd name="T119" fmla="*/ 337 h 679"/>
                  <a:gd name="T120" fmla="*/ 1552 w 1603"/>
                  <a:gd name="T121" fmla="*/ 338 h 679"/>
                  <a:gd name="T122" fmla="*/ 1577 w 1603"/>
                  <a:gd name="T123" fmla="*/ 339 h 679"/>
                  <a:gd name="T124" fmla="*/ 1603 w 1603"/>
                  <a:gd name="T125" fmla="*/ 33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679">
                    <a:moveTo>
                      <a:pt x="0" y="339"/>
                    </a:moveTo>
                    <a:lnTo>
                      <a:pt x="6" y="340"/>
                    </a:lnTo>
                    <a:lnTo>
                      <a:pt x="13" y="340"/>
                    </a:lnTo>
                    <a:lnTo>
                      <a:pt x="19" y="340"/>
                    </a:lnTo>
                    <a:lnTo>
                      <a:pt x="26" y="340"/>
                    </a:lnTo>
                    <a:lnTo>
                      <a:pt x="32" y="340"/>
                    </a:lnTo>
                    <a:lnTo>
                      <a:pt x="38" y="340"/>
                    </a:lnTo>
                    <a:lnTo>
                      <a:pt x="45" y="340"/>
                    </a:lnTo>
                    <a:lnTo>
                      <a:pt x="51" y="340"/>
                    </a:lnTo>
                    <a:lnTo>
                      <a:pt x="58" y="341"/>
                    </a:lnTo>
                    <a:lnTo>
                      <a:pt x="64" y="341"/>
                    </a:lnTo>
                    <a:lnTo>
                      <a:pt x="70" y="342"/>
                    </a:lnTo>
                    <a:lnTo>
                      <a:pt x="77" y="342"/>
                    </a:lnTo>
                    <a:lnTo>
                      <a:pt x="83" y="343"/>
                    </a:lnTo>
                    <a:lnTo>
                      <a:pt x="89" y="344"/>
                    </a:lnTo>
                    <a:lnTo>
                      <a:pt x="96" y="345"/>
                    </a:lnTo>
                    <a:lnTo>
                      <a:pt x="102" y="346"/>
                    </a:lnTo>
                    <a:lnTo>
                      <a:pt x="109" y="348"/>
                    </a:lnTo>
                    <a:lnTo>
                      <a:pt x="115" y="350"/>
                    </a:lnTo>
                    <a:lnTo>
                      <a:pt x="121" y="352"/>
                    </a:lnTo>
                    <a:lnTo>
                      <a:pt x="128" y="355"/>
                    </a:lnTo>
                    <a:lnTo>
                      <a:pt x="134" y="358"/>
                    </a:lnTo>
                    <a:lnTo>
                      <a:pt x="141" y="362"/>
                    </a:lnTo>
                    <a:lnTo>
                      <a:pt x="147" y="367"/>
                    </a:lnTo>
                    <a:lnTo>
                      <a:pt x="153" y="372"/>
                    </a:lnTo>
                    <a:lnTo>
                      <a:pt x="160" y="378"/>
                    </a:lnTo>
                    <a:lnTo>
                      <a:pt x="166" y="385"/>
                    </a:lnTo>
                    <a:lnTo>
                      <a:pt x="173" y="393"/>
                    </a:lnTo>
                    <a:lnTo>
                      <a:pt x="179" y="402"/>
                    </a:lnTo>
                    <a:lnTo>
                      <a:pt x="185" y="412"/>
                    </a:lnTo>
                    <a:lnTo>
                      <a:pt x="192" y="422"/>
                    </a:lnTo>
                    <a:lnTo>
                      <a:pt x="198" y="434"/>
                    </a:lnTo>
                    <a:lnTo>
                      <a:pt x="204" y="447"/>
                    </a:lnTo>
                    <a:lnTo>
                      <a:pt x="211" y="461"/>
                    </a:lnTo>
                    <a:lnTo>
                      <a:pt x="217" y="475"/>
                    </a:lnTo>
                    <a:lnTo>
                      <a:pt x="224" y="491"/>
                    </a:lnTo>
                    <a:lnTo>
                      <a:pt x="230" y="507"/>
                    </a:lnTo>
                    <a:lnTo>
                      <a:pt x="236" y="524"/>
                    </a:lnTo>
                    <a:lnTo>
                      <a:pt x="243" y="540"/>
                    </a:lnTo>
                    <a:lnTo>
                      <a:pt x="249" y="557"/>
                    </a:lnTo>
                    <a:lnTo>
                      <a:pt x="255" y="574"/>
                    </a:lnTo>
                    <a:lnTo>
                      <a:pt x="262" y="591"/>
                    </a:lnTo>
                    <a:lnTo>
                      <a:pt x="268" y="606"/>
                    </a:lnTo>
                    <a:lnTo>
                      <a:pt x="275" y="621"/>
                    </a:lnTo>
                    <a:lnTo>
                      <a:pt x="281" y="635"/>
                    </a:lnTo>
                    <a:lnTo>
                      <a:pt x="287" y="647"/>
                    </a:lnTo>
                    <a:lnTo>
                      <a:pt x="294" y="657"/>
                    </a:lnTo>
                    <a:lnTo>
                      <a:pt x="300" y="666"/>
                    </a:lnTo>
                    <a:lnTo>
                      <a:pt x="307" y="673"/>
                    </a:lnTo>
                    <a:lnTo>
                      <a:pt x="313" y="677"/>
                    </a:lnTo>
                    <a:lnTo>
                      <a:pt x="319" y="679"/>
                    </a:lnTo>
                    <a:lnTo>
                      <a:pt x="326" y="679"/>
                    </a:lnTo>
                    <a:lnTo>
                      <a:pt x="332" y="676"/>
                    </a:lnTo>
                    <a:lnTo>
                      <a:pt x="339" y="672"/>
                    </a:lnTo>
                    <a:lnTo>
                      <a:pt x="345" y="665"/>
                    </a:lnTo>
                    <a:lnTo>
                      <a:pt x="351" y="656"/>
                    </a:lnTo>
                    <a:lnTo>
                      <a:pt x="358" y="645"/>
                    </a:lnTo>
                    <a:lnTo>
                      <a:pt x="364" y="632"/>
                    </a:lnTo>
                    <a:lnTo>
                      <a:pt x="370" y="618"/>
                    </a:lnTo>
                    <a:lnTo>
                      <a:pt x="377" y="603"/>
                    </a:lnTo>
                    <a:lnTo>
                      <a:pt x="383" y="587"/>
                    </a:lnTo>
                    <a:lnTo>
                      <a:pt x="389" y="570"/>
                    </a:lnTo>
                    <a:lnTo>
                      <a:pt x="396" y="552"/>
                    </a:lnTo>
                    <a:lnTo>
                      <a:pt x="402" y="534"/>
                    </a:lnTo>
                    <a:lnTo>
                      <a:pt x="409" y="515"/>
                    </a:lnTo>
                    <a:lnTo>
                      <a:pt x="415" y="496"/>
                    </a:lnTo>
                    <a:lnTo>
                      <a:pt x="421" y="478"/>
                    </a:lnTo>
                    <a:lnTo>
                      <a:pt x="428" y="459"/>
                    </a:lnTo>
                    <a:lnTo>
                      <a:pt x="434" y="440"/>
                    </a:lnTo>
                    <a:lnTo>
                      <a:pt x="441" y="422"/>
                    </a:lnTo>
                    <a:lnTo>
                      <a:pt x="447" y="404"/>
                    </a:lnTo>
                    <a:lnTo>
                      <a:pt x="453" y="386"/>
                    </a:lnTo>
                    <a:lnTo>
                      <a:pt x="460" y="369"/>
                    </a:lnTo>
                    <a:lnTo>
                      <a:pt x="466" y="352"/>
                    </a:lnTo>
                    <a:lnTo>
                      <a:pt x="473" y="335"/>
                    </a:lnTo>
                    <a:lnTo>
                      <a:pt x="479" y="319"/>
                    </a:lnTo>
                    <a:lnTo>
                      <a:pt x="485" y="303"/>
                    </a:lnTo>
                    <a:lnTo>
                      <a:pt x="492" y="288"/>
                    </a:lnTo>
                    <a:lnTo>
                      <a:pt x="498" y="273"/>
                    </a:lnTo>
                    <a:lnTo>
                      <a:pt x="504" y="259"/>
                    </a:lnTo>
                    <a:lnTo>
                      <a:pt x="511" y="245"/>
                    </a:lnTo>
                    <a:lnTo>
                      <a:pt x="517" y="232"/>
                    </a:lnTo>
                    <a:lnTo>
                      <a:pt x="524" y="220"/>
                    </a:lnTo>
                    <a:lnTo>
                      <a:pt x="530" y="208"/>
                    </a:lnTo>
                    <a:lnTo>
                      <a:pt x="536" y="197"/>
                    </a:lnTo>
                    <a:lnTo>
                      <a:pt x="543" y="186"/>
                    </a:lnTo>
                    <a:lnTo>
                      <a:pt x="549" y="176"/>
                    </a:lnTo>
                    <a:lnTo>
                      <a:pt x="556" y="167"/>
                    </a:lnTo>
                    <a:lnTo>
                      <a:pt x="562" y="159"/>
                    </a:lnTo>
                    <a:lnTo>
                      <a:pt x="568" y="151"/>
                    </a:lnTo>
                    <a:lnTo>
                      <a:pt x="575" y="145"/>
                    </a:lnTo>
                    <a:lnTo>
                      <a:pt x="581" y="139"/>
                    </a:lnTo>
                    <a:lnTo>
                      <a:pt x="588" y="133"/>
                    </a:lnTo>
                    <a:lnTo>
                      <a:pt x="594" y="129"/>
                    </a:lnTo>
                    <a:lnTo>
                      <a:pt x="600" y="125"/>
                    </a:lnTo>
                    <a:lnTo>
                      <a:pt x="607" y="122"/>
                    </a:lnTo>
                    <a:lnTo>
                      <a:pt x="613" y="120"/>
                    </a:lnTo>
                    <a:lnTo>
                      <a:pt x="619" y="119"/>
                    </a:lnTo>
                    <a:lnTo>
                      <a:pt x="626" y="118"/>
                    </a:lnTo>
                    <a:lnTo>
                      <a:pt x="632" y="118"/>
                    </a:lnTo>
                    <a:lnTo>
                      <a:pt x="639" y="119"/>
                    </a:lnTo>
                    <a:lnTo>
                      <a:pt x="645" y="121"/>
                    </a:lnTo>
                    <a:lnTo>
                      <a:pt x="651" y="123"/>
                    </a:lnTo>
                    <a:lnTo>
                      <a:pt x="658" y="126"/>
                    </a:lnTo>
                    <a:lnTo>
                      <a:pt x="664" y="130"/>
                    </a:lnTo>
                    <a:lnTo>
                      <a:pt x="670" y="135"/>
                    </a:lnTo>
                    <a:lnTo>
                      <a:pt x="677" y="140"/>
                    </a:lnTo>
                    <a:lnTo>
                      <a:pt x="683" y="146"/>
                    </a:lnTo>
                    <a:lnTo>
                      <a:pt x="690" y="152"/>
                    </a:lnTo>
                    <a:lnTo>
                      <a:pt x="696" y="160"/>
                    </a:lnTo>
                    <a:lnTo>
                      <a:pt x="702" y="167"/>
                    </a:lnTo>
                    <a:lnTo>
                      <a:pt x="709" y="176"/>
                    </a:lnTo>
                    <a:lnTo>
                      <a:pt x="715" y="184"/>
                    </a:lnTo>
                    <a:lnTo>
                      <a:pt x="722" y="194"/>
                    </a:lnTo>
                    <a:lnTo>
                      <a:pt x="728" y="203"/>
                    </a:lnTo>
                    <a:lnTo>
                      <a:pt x="734" y="213"/>
                    </a:lnTo>
                    <a:lnTo>
                      <a:pt x="741" y="224"/>
                    </a:lnTo>
                    <a:lnTo>
                      <a:pt x="747" y="235"/>
                    </a:lnTo>
                    <a:lnTo>
                      <a:pt x="754" y="246"/>
                    </a:lnTo>
                    <a:lnTo>
                      <a:pt x="760" y="258"/>
                    </a:lnTo>
                    <a:lnTo>
                      <a:pt x="766" y="270"/>
                    </a:lnTo>
                    <a:lnTo>
                      <a:pt x="773" y="282"/>
                    </a:lnTo>
                    <a:lnTo>
                      <a:pt x="779" y="294"/>
                    </a:lnTo>
                    <a:lnTo>
                      <a:pt x="785" y="306"/>
                    </a:lnTo>
                    <a:lnTo>
                      <a:pt x="792" y="319"/>
                    </a:lnTo>
                    <a:lnTo>
                      <a:pt x="798" y="331"/>
                    </a:lnTo>
                    <a:lnTo>
                      <a:pt x="805" y="344"/>
                    </a:lnTo>
                    <a:lnTo>
                      <a:pt x="811" y="356"/>
                    </a:lnTo>
                    <a:lnTo>
                      <a:pt x="817" y="369"/>
                    </a:lnTo>
                    <a:lnTo>
                      <a:pt x="824" y="381"/>
                    </a:lnTo>
                    <a:lnTo>
                      <a:pt x="830" y="393"/>
                    </a:lnTo>
                    <a:lnTo>
                      <a:pt x="836" y="405"/>
                    </a:lnTo>
                    <a:lnTo>
                      <a:pt x="843" y="417"/>
                    </a:lnTo>
                    <a:lnTo>
                      <a:pt x="849" y="429"/>
                    </a:lnTo>
                    <a:lnTo>
                      <a:pt x="856" y="440"/>
                    </a:lnTo>
                    <a:lnTo>
                      <a:pt x="862" y="451"/>
                    </a:lnTo>
                    <a:lnTo>
                      <a:pt x="868" y="462"/>
                    </a:lnTo>
                    <a:lnTo>
                      <a:pt x="875" y="472"/>
                    </a:lnTo>
                    <a:lnTo>
                      <a:pt x="881" y="482"/>
                    </a:lnTo>
                    <a:lnTo>
                      <a:pt x="888" y="492"/>
                    </a:lnTo>
                    <a:lnTo>
                      <a:pt x="894" y="501"/>
                    </a:lnTo>
                    <a:lnTo>
                      <a:pt x="900" y="509"/>
                    </a:lnTo>
                    <a:lnTo>
                      <a:pt x="907" y="517"/>
                    </a:lnTo>
                    <a:lnTo>
                      <a:pt x="913" y="524"/>
                    </a:lnTo>
                    <a:lnTo>
                      <a:pt x="920" y="531"/>
                    </a:lnTo>
                    <a:lnTo>
                      <a:pt x="926" y="537"/>
                    </a:lnTo>
                    <a:lnTo>
                      <a:pt x="932" y="542"/>
                    </a:lnTo>
                    <a:lnTo>
                      <a:pt x="939" y="547"/>
                    </a:lnTo>
                    <a:lnTo>
                      <a:pt x="945" y="551"/>
                    </a:lnTo>
                    <a:lnTo>
                      <a:pt x="951" y="555"/>
                    </a:lnTo>
                    <a:lnTo>
                      <a:pt x="958" y="557"/>
                    </a:lnTo>
                    <a:lnTo>
                      <a:pt x="964" y="559"/>
                    </a:lnTo>
                    <a:lnTo>
                      <a:pt x="971" y="560"/>
                    </a:lnTo>
                    <a:lnTo>
                      <a:pt x="977" y="561"/>
                    </a:lnTo>
                    <a:lnTo>
                      <a:pt x="983" y="561"/>
                    </a:lnTo>
                    <a:lnTo>
                      <a:pt x="990" y="559"/>
                    </a:lnTo>
                    <a:lnTo>
                      <a:pt x="996" y="558"/>
                    </a:lnTo>
                    <a:lnTo>
                      <a:pt x="1003" y="555"/>
                    </a:lnTo>
                    <a:lnTo>
                      <a:pt x="1009" y="551"/>
                    </a:lnTo>
                    <a:lnTo>
                      <a:pt x="1015" y="547"/>
                    </a:lnTo>
                    <a:lnTo>
                      <a:pt x="1022" y="542"/>
                    </a:lnTo>
                    <a:lnTo>
                      <a:pt x="1028" y="536"/>
                    </a:lnTo>
                    <a:lnTo>
                      <a:pt x="1035" y="530"/>
                    </a:lnTo>
                    <a:lnTo>
                      <a:pt x="1041" y="523"/>
                    </a:lnTo>
                    <a:lnTo>
                      <a:pt x="1047" y="514"/>
                    </a:lnTo>
                    <a:lnTo>
                      <a:pt x="1054" y="506"/>
                    </a:lnTo>
                    <a:lnTo>
                      <a:pt x="1060" y="496"/>
                    </a:lnTo>
                    <a:lnTo>
                      <a:pt x="1066" y="486"/>
                    </a:lnTo>
                    <a:lnTo>
                      <a:pt x="1073" y="475"/>
                    </a:lnTo>
                    <a:lnTo>
                      <a:pt x="1079" y="463"/>
                    </a:lnTo>
                    <a:lnTo>
                      <a:pt x="1085" y="451"/>
                    </a:lnTo>
                    <a:lnTo>
                      <a:pt x="1092" y="438"/>
                    </a:lnTo>
                    <a:lnTo>
                      <a:pt x="1098" y="424"/>
                    </a:lnTo>
                    <a:lnTo>
                      <a:pt x="1105" y="410"/>
                    </a:lnTo>
                    <a:lnTo>
                      <a:pt x="1111" y="396"/>
                    </a:lnTo>
                    <a:lnTo>
                      <a:pt x="1117" y="381"/>
                    </a:lnTo>
                    <a:lnTo>
                      <a:pt x="1124" y="365"/>
                    </a:lnTo>
                    <a:lnTo>
                      <a:pt x="1130" y="349"/>
                    </a:lnTo>
                    <a:lnTo>
                      <a:pt x="1137" y="332"/>
                    </a:lnTo>
                    <a:lnTo>
                      <a:pt x="1143" y="316"/>
                    </a:lnTo>
                    <a:lnTo>
                      <a:pt x="1149" y="298"/>
                    </a:lnTo>
                    <a:lnTo>
                      <a:pt x="1156" y="281"/>
                    </a:lnTo>
                    <a:lnTo>
                      <a:pt x="1162" y="263"/>
                    </a:lnTo>
                    <a:lnTo>
                      <a:pt x="1169" y="245"/>
                    </a:lnTo>
                    <a:lnTo>
                      <a:pt x="1175" y="226"/>
                    </a:lnTo>
                    <a:lnTo>
                      <a:pt x="1181" y="207"/>
                    </a:lnTo>
                    <a:lnTo>
                      <a:pt x="1188" y="189"/>
                    </a:lnTo>
                    <a:lnTo>
                      <a:pt x="1194" y="170"/>
                    </a:lnTo>
                    <a:lnTo>
                      <a:pt x="1200" y="151"/>
                    </a:lnTo>
                    <a:lnTo>
                      <a:pt x="1207" y="133"/>
                    </a:lnTo>
                    <a:lnTo>
                      <a:pt x="1213" y="115"/>
                    </a:lnTo>
                    <a:lnTo>
                      <a:pt x="1220" y="98"/>
                    </a:lnTo>
                    <a:lnTo>
                      <a:pt x="1226" y="81"/>
                    </a:lnTo>
                    <a:lnTo>
                      <a:pt x="1232" y="65"/>
                    </a:lnTo>
                    <a:lnTo>
                      <a:pt x="1239" y="51"/>
                    </a:lnTo>
                    <a:lnTo>
                      <a:pt x="1245" y="38"/>
                    </a:lnTo>
                    <a:lnTo>
                      <a:pt x="1251" y="26"/>
                    </a:lnTo>
                    <a:lnTo>
                      <a:pt x="1258" y="17"/>
                    </a:lnTo>
                    <a:lnTo>
                      <a:pt x="1264" y="9"/>
                    </a:lnTo>
                    <a:lnTo>
                      <a:pt x="1271" y="4"/>
                    </a:lnTo>
                    <a:lnTo>
                      <a:pt x="1277" y="1"/>
                    </a:lnTo>
                    <a:lnTo>
                      <a:pt x="1283" y="0"/>
                    </a:lnTo>
                    <a:lnTo>
                      <a:pt x="1290" y="1"/>
                    </a:lnTo>
                    <a:lnTo>
                      <a:pt x="1296" y="5"/>
                    </a:lnTo>
                    <a:lnTo>
                      <a:pt x="1303" y="10"/>
                    </a:lnTo>
                    <a:lnTo>
                      <a:pt x="1309" y="18"/>
                    </a:lnTo>
                    <a:lnTo>
                      <a:pt x="1315" y="28"/>
                    </a:lnTo>
                    <a:lnTo>
                      <a:pt x="1322" y="40"/>
                    </a:lnTo>
                    <a:lnTo>
                      <a:pt x="1328" y="53"/>
                    </a:lnTo>
                    <a:lnTo>
                      <a:pt x="1335" y="68"/>
                    </a:lnTo>
                    <a:lnTo>
                      <a:pt x="1341" y="83"/>
                    </a:lnTo>
                    <a:lnTo>
                      <a:pt x="1347" y="99"/>
                    </a:lnTo>
                    <a:lnTo>
                      <a:pt x="1354" y="116"/>
                    </a:lnTo>
                    <a:lnTo>
                      <a:pt x="1360" y="133"/>
                    </a:lnTo>
                    <a:lnTo>
                      <a:pt x="1366" y="150"/>
                    </a:lnTo>
                    <a:lnTo>
                      <a:pt x="1373" y="167"/>
                    </a:lnTo>
                    <a:lnTo>
                      <a:pt x="1379" y="183"/>
                    </a:lnTo>
                    <a:lnTo>
                      <a:pt x="1386" y="199"/>
                    </a:lnTo>
                    <a:lnTo>
                      <a:pt x="1392" y="213"/>
                    </a:lnTo>
                    <a:lnTo>
                      <a:pt x="1398" y="228"/>
                    </a:lnTo>
                    <a:lnTo>
                      <a:pt x="1405" y="241"/>
                    </a:lnTo>
                    <a:lnTo>
                      <a:pt x="1411" y="253"/>
                    </a:lnTo>
                    <a:lnTo>
                      <a:pt x="1418" y="264"/>
                    </a:lnTo>
                    <a:lnTo>
                      <a:pt x="1424" y="274"/>
                    </a:lnTo>
                    <a:lnTo>
                      <a:pt x="1430" y="283"/>
                    </a:lnTo>
                    <a:lnTo>
                      <a:pt x="1437" y="291"/>
                    </a:lnTo>
                    <a:lnTo>
                      <a:pt x="1443" y="299"/>
                    </a:lnTo>
                    <a:lnTo>
                      <a:pt x="1450" y="305"/>
                    </a:lnTo>
                    <a:lnTo>
                      <a:pt x="1456" y="311"/>
                    </a:lnTo>
                    <a:lnTo>
                      <a:pt x="1462" y="315"/>
                    </a:lnTo>
                    <a:lnTo>
                      <a:pt x="1469" y="320"/>
                    </a:lnTo>
                    <a:lnTo>
                      <a:pt x="1475" y="323"/>
                    </a:lnTo>
                    <a:lnTo>
                      <a:pt x="1481" y="326"/>
                    </a:lnTo>
                    <a:lnTo>
                      <a:pt x="1488" y="328"/>
                    </a:lnTo>
                    <a:lnTo>
                      <a:pt x="1494" y="331"/>
                    </a:lnTo>
                    <a:lnTo>
                      <a:pt x="1501" y="332"/>
                    </a:lnTo>
                    <a:lnTo>
                      <a:pt x="1507" y="334"/>
                    </a:lnTo>
                    <a:lnTo>
                      <a:pt x="1513" y="335"/>
                    </a:lnTo>
                    <a:lnTo>
                      <a:pt x="1520" y="336"/>
                    </a:lnTo>
                    <a:lnTo>
                      <a:pt x="1526" y="337"/>
                    </a:lnTo>
                    <a:lnTo>
                      <a:pt x="1532" y="337"/>
                    </a:lnTo>
                    <a:lnTo>
                      <a:pt x="1539" y="338"/>
                    </a:lnTo>
                    <a:lnTo>
                      <a:pt x="1545" y="338"/>
                    </a:lnTo>
                    <a:lnTo>
                      <a:pt x="1552" y="338"/>
                    </a:lnTo>
                    <a:lnTo>
                      <a:pt x="1558" y="339"/>
                    </a:lnTo>
                    <a:lnTo>
                      <a:pt x="1564" y="339"/>
                    </a:lnTo>
                    <a:lnTo>
                      <a:pt x="1571" y="339"/>
                    </a:lnTo>
                    <a:lnTo>
                      <a:pt x="1577" y="339"/>
                    </a:lnTo>
                    <a:lnTo>
                      <a:pt x="1584" y="339"/>
                    </a:lnTo>
                    <a:lnTo>
                      <a:pt x="1590" y="339"/>
                    </a:lnTo>
                    <a:lnTo>
                      <a:pt x="1596" y="339"/>
                    </a:lnTo>
                    <a:lnTo>
                      <a:pt x="1603" y="339"/>
                    </a:lnTo>
                  </a:path>
                </a:pathLst>
              </a:custGeom>
              <a:noFill/>
              <a:ln w="4763"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7" name="Freeform 161">
                <a:extLst>
                  <a:ext uri="{FF2B5EF4-FFF2-40B4-BE49-F238E27FC236}">
                    <a16:creationId xmlns:a16="http://schemas.microsoft.com/office/drawing/2014/main" id="{0B03CE7A-7854-7010-BDA3-BFF6BAE20B01}"/>
                  </a:ext>
                </a:extLst>
              </p:cNvPr>
              <p:cNvSpPr>
                <a:spLocks/>
              </p:cNvSpPr>
              <p:nvPr/>
            </p:nvSpPr>
            <p:spPr bwMode="auto">
              <a:xfrm>
                <a:off x="2952" y="1619"/>
                <a:ext cx="1603" cy="861"/>
              </a:xfrm>
              <a:custGeom>
                <a:avLst/>
                <a:gdLst>
                  <a:gd name="T0" fmla="*/ 19 w 1603"/>
                  <a:gd name="T1" fmla="*/ 440 h 861"/>
                  <a:gd name="T2" fmla="*/ 45 w 1603"/>
                  <a:gd name="T3" fmla="*/ 449 h 861"/>
                  <a:gd name="T4" fmla="*/ 70 w 1603"/>
                  <a:gd name="T5" fmla="*/ 466 h 861"/>
                  <a:gd name="T6" fmla="*/ 96 w 1603"/>
                  <a:gd name="T7" fmla="*/ 492 h 861"/>
                  <a:gd name="T8" fmla="*/ 121 w 1603"/>
                  <a:gd name="T9" fmla="*/ 532 h 861"/>
                  <a:gd name="T10" fmla="*/ 147 w 1603"/>
                  <a:gd name="T11" fmla="*/ 585 h 861"/>
                  <a:gd name="T12" fmla="*/ 173 w 1603"/>
                  <a:gd name="T13" fmla="*/ 650 h 861"/>
                  <a:gd name="T14" fmla="*/ 198 w 1603"/>
                  <a:gd name="T15" fmla="*/ 720 h 861"/>
                  <a:gd name="T16" fmla="*/ 224 w 1603"/>
                  <a:gd name="T17" fmla="*/ 786 h 861"/>
                  <a:gd name="T18" fmla="*/ 249 w 1603"/>
                  <a:gd name="T19" fmla="*/ 835 h 861"/>
                  <a:gd name="T20" fmla="*/ 275 w 1603"/>
                  <a:gd name="T21" fmla="*/ 859 h 861"/>
                  <a:gd name="T22" fmla="*/ 300 w 1603"/>
                  <a:gd name="T23" fmla="*/ 854 h 861"/>
                  <a:gd name="T24" fmla="*/ 326 w 1603"/>
                  <a:gd name="T25" fmla="*/ 821 h 861"/>
                  <a:gd name="T26" fmla="*/ 351 w 1603"/>
                  <a:gd name="T27" fmla="*/ 766 h 861"/>
                  <a:gd name="T28" fmla="*/ 377 w 1603"/>
                  <a:gd name="T29" fmla="*/ 698 h 861"/>
                  <a:gd name="T30" fmla="*/ 402 w 1603"/>
                  <a:gd name="T31" fmla="*/ 625 h 861"/>
                  <a:gd name="T32" fmla="*/ 428 w 1603"/>
                  <a:gd name="T33" fmla="*/ 550 h 861"/>
                  <a:gd name="T34" fmla="*/ 453 w 1603"/>
                  <a:gd name="T35" fmla="*/ 477 h 861"/>
                  <a:gd name="T36" fmla="*/ 479 w 1603"/>
                  <a:gd name="T37" fmla="*/ 410 h 861"/>
                  <a:gd name="T38" fmla="*/ 504 w 1603"/>
                  <a:gd name="T39" fmla="*/ 350 h 861"/>
                  <a:gd name="T40" fmla="*/ 530 w 1603"/>
                  <a:gd name="T41" fmla="*/ 299 h 861"/>
                  <a:gd name="T42" fmla="*/ 556 w 1603"/>
                  <a:gd name="T43" fmla="*/ 258 h 861"/>
                  <a:gd name="T44" fmla="*/ 581 w 1603"/>
                  <a:gd name="T45" fmla="*/ 230 h 861"/>
                  <a:gd name="T46" fmla="*/ 607 w 1603"/>
                  <a:gd name="T47" fmla="*/ 213 h 861"/>
                  <a:gd name="T48" fmla="*/ 632 w 1603"/>
                  <a:gd name="T49" fmla="*/ 209 h 861"/>
                  <a:gd name="T50" fmla="*/ 658 w 1603"/>
                  <a:gd name="T51" fmla="*/ 217 h 861"/>
                  <a:gd name="T52" fmla="*/ 683 w 1603"/>
                  <a:gd name="T53" fmla="*/ 237 h 861"/>
                  <a:gd name="T54" fmla="*/ 709 w 1603"/>
                  <a:gd name="T55" fmla="*/ 267 h 861"/>
                  <a:gd name="T56" fmla="*/ 734 w 1603"/>
                  <a:gd name="T57" fmla="*/ 304 h 861"/>
                  <a:gd name="T58" fmla="*/ 760 w 1603"/>
                  <a:gd name="T59" fmla="*/ 349 h 861"/>
                  <a:gd name="T60" fmla="*/ 785 w 1603"/>
                  <a:gd name="T61" fmla="*/ 397 h 861"/>
                  <a:gd name="T62" fmla="*/ 811 w 1603"/>
                  <a:gd name="T63" fmla="*/ 447 h 861"/>
                  <a:gd name="T64" fmla="*/ 836 w 1603"/>
                  <a:gd name="T65" fmla="*/ 496 h 861"/>
                  <a:gd name="T66" fmla="*/ 862 w 1603"/>
                  <a:gd name="T67" fmla="*/ 542 h 861"/>
                  <a:gd name="T68" fmla="*/ 888 w 1603"/>
                  <a:gd name="T69" fmla="*/ 583 h 861"/>
                  <a:gd name="T70" fmla="*/ 913 w 1603"/>
                  <a:gd name="T71" fmla="*/ 615 h 861"/>
                  <a:gd name="T72" fmla="*/ 939 w 1603"/>
                  <a:gd name="T73" fmla="*/ 638 h 861"/>
                  <a:gd name="T74" fmla="*/ 964 w 1603"/>
                  <a:gd name="T75" fmla="*/ 650 h 861"/>
                  <a:gd name="T76" fmla="*/ 990 w 1603"/>
                  <a:gd name="T77" fmla="*/ 650 h 861"/>
                  <a:gd name="T78" fmla="*/ 1015 w 1603"/>
                  <a:gd name="T79" fmla="*/ 638 h 861"/>
                  <a:gd name="T80" fmla="*/ 1041 w 1603"/>
                  <a:gd name="T81" fmla="*/ 614 h 861"/>
                  <a:gd name="T82" fmla="*/ 1066 w 1603"/>
                  <a:gd name="T83" fmla="*/ 577 h 861"/>
                  <a:gd name="T84" fmla="*/ 1092 w 1603"/>
                  <a:gd name="T85" fmla="*/ 529 h 861"/>
                  <a:gd name="T86" fmla="*/ 1117 w 1603"/>
                  <a:gd name="T87" fmla="*/ 472 h 861"/>
                  <a:gd name="T88" fmla="*/ 1143 w 1603"/>
                  <a:gd name="T89" fmla="*/ 407 h 861"/>
                  <a:gd name="T90" fmla="*/ 1169 w 1603"/>
                  <a:gd name="T91" fmla="*/ 336 h 861"/>
                  <a:gd name="T92" fmla="*/ 1194 w 1603"/>
                  <a:gd name="T93" fmla="*/ 261 h 861"/>
                  <a:gd name="T94" fmla="*/ 1220 w 1603"/>
                  <a:gd name="T95" fmla="*/ 187 h 861"/>
                  <a:gd name="T96" fmla="*/ 1245 w 1603"/>
                  <a:gd name="T97" fmla="*/ 116 h 861"/>
                  <a:gd name="T98" fmla="*/ 1271 w 1603"/>
                  <a:gd name="T99" fmla="*/ 56 h 861"/>
                  <a:gd name="T100" fmla="*/ 1296 w 1603"/>
                  <a:gd name="T101" fmla="*/ 15 h 861"/>
                  <a:gd name="T102" fmla="*/ 1322 w 1603"/>
                  <a:gd name="T103" fmla="*/ 0 h 861"/>
                  <a:gd name="T104" fmla="*/ 1347 w 1603"/>
                  <a:gd name="T105" fmla="*/ 15 h 861"/>
                  <a:gd name="T106" fmla="*/ 1373 w 1603"/>
                  <a:gd name="T107" fmla="*/ 57 h 861"/>
                  <a:gd name="T108" fmla="*/ 1398 w 1603"/>
                  <a:gd name="T109" fmla="*/ 118 h 861"/>
                  <a:gd name="T110" fmla="*/ 1424 w 1603"/>
                  <a:gd name="T111" fmla="*/ 188 h 861"/>
                  <a:gd name="T112" fmla="*/ 1450 w 1603"/>
                  <a:gd name="T113" fmla="*/ 255 h 861"/>
                  <a:gd name="T114" fmla="*/ 1475 w 1603"/>
                  <a:gd name="T115" fmla="*/ 313 h 861"/>
                  <a:gd name="T116" fmla="*/ 1501 w 1603"/>
                  <a:gd name="T117" fmla="*/ 357 h 861"/>
                  <a:gd name="T118" fmla="*/ 1526 w 1603"/>
                  <a:gd name="T119" fmla="*/ 388 h 861"/>
                  <a:gd name="T120" fmla="*/ 1552 w 1603"/>
                  <a:gd name="T121" fmla="*/ 407 h 861"/>
                  <a:gd name="T122" fmla="*/ 1577 w 1603"/>
                  <a:gd name="T123" fmla="*/ 419 h 861"/>
                  <a:gd name="T124" fmla="*/ 1603 w 1603"/>
                  <a:gd name="T125" fmla="*/ 425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861">
                    <a:moveTo>
                      <a:pt x="0" y="436"/>
                    </a:moveTo>
                    <a:lnTo>
                      <a:pt x="6" y="437"/>
                    </a:lnTo>
                    <a:lnTo>
                      <a:pt x="13" y="438"/>
                    </a:lnTo>
                    <a:lnTo>
                      <a:pt x="19" y="440"/>
                    </a:lnTo>
                    <a:lnTo>
                      <a:pt x="26" y="441"/>
                    </a:lnTo>
                    <a:lnTo>
                      <a:pt x="32" y="444"/>
                    </a:lnTo>
                    <a:lnTo>
                      <a:pt x="38" y="446"/>
                    </a:lnTo>
                    <a:lnTo>
                      <a:pt x="45" y="449"/>
                    </a:lnTo>
                    <a:lnTo>
                      <a:pt x="51" y="452"/>
                    </a:lnTo>
                    <a:lnTo>
                      <a:pt x="58" y="456"/>
                    </a:lnTo>
                    <a:lnTo>
                      <a:pt x="64" y="461"/>
                    </a:lnTo>
                    <a:lnTo>
                      <a:pt x="70" y="466"/>
                    </a:lnTo>
                    <a:lnTo>
                      <a:pt x="77" y="471"/>
                    </a:lnTo>
                    <a:lnTo>
                      <a:pt x="83" y="477"/>
                    </a:lnTo>
                    <a:lnTo>
                      <a:pt x="89" y="484"/>
                    </a:lnTo>
                    <a:lnTo>
                      <a:pt x="96" y="492"/>
                    </a:lnTo>
                    <a:lnTo>
                      <a:pt x="102" y="501"/>
                    </a:lnTo>
                    <a:lnTo>
                      <a:pt x="109" y="510"/>
                    </a:lnTo>
                    <a:lnTo>
                      <a:pt x="115" y="521"/>
                    </a:lnTo>
                    <a:lnTo>
                      <a:pt x="121" y="532"/>
                    </a:lnTo>
                    <a:lnTo>
                      <a:pt x="128" y="544"/>
                    </a:lnTo>
                    <a:lnTo>
                      <a:pt x="134" y="557"/>
                    </a:lnTo>
                    <a:lnTo>
                      <a:pt x="141" y="571"/>
                    </a:lnTo>
                    <a:lnTo>
                      <a:pt x="147" y="585"/>
                    </a:lnTo>
                    <a:lnTo>
                      <a:pt x="153" y="601"/>
                    </a:lnTo>
                    <a:lnTo>
                      <a:pt x="160" y="617"/>
                    </a:lnTo>
                    <a:lnTo>
                      <a:pt x="166" y="633"/>
                    </a:lnTo>
                    <a:lnTo>
                      <a:pt x="173" y="650"/>
                    </a:lnTo>
                    <a:lnTo>
                      <a:pt x="179" y="668"/>
                    </a:lnTo>
                    <a:lnTo>
                      <a:pt x="185" y="685"/>
                    </a:lnTo>
                    <a:lnTo>
                      <a:pt x="192" y="703"/>
                    </a:lnTo>
                    <a:lnTo>
                      <a:pt x="198" y="720"/>
                    </a:lnTo>
                    <a:lnTo>
                      <a:pt x="204" y="738"/>
                    </a:lnTo>
                    <a:lnTo>
                      <a:pt x="211" y="754"/>
                    </a:lnTo>
                    <a:lnTo>
                      <a:pt x="217" y="770"/>
                    </a:lnTo>
                    <a:lnTo>
                      <a:pt x="224" y="786"/>
                    </a:lnTo>
                    <a:lnTo>
                      <a:pt x="230" y="800"/>
                    </a:lnTo>
                    <a:lnTo>
                      <a:pt x="236" y="813"/>
                    </a:lnTo>
                    <a:lnTo>
                      <a:pt x="243" y="825"/>
                    </a:lnTo>
                    <a:lnTo>
                      <a:pt x="249" y="835"/>
                    </a:lnTo>
                    <a:lnTo>
                      <a:pt x="255" y="844"/>
                    </a:lnTo>
                    <a:lnTo>
                      <a:pt x="262" y="851"/>
                    </a:lnTo>
                    <a:lnTo>
                      <a:pt x="268" y="856"/>
                    </a:lnTo>
                    <a:lnTo>
                      <a:pt x="275" y="859"/>
                    </a:lnTo>
                    <a:lnTo>
                      <a:pt x="281" y="861"/>
                    </a:lnTo>
                    <a:lnTo>
                      <a:pt x="287" y="860"/>
                    </a:lnTo>
                    <a:lnTo>
                      <a:pt x="294" y="858"/>
                    </a:lnTo>
                    <a:lnTo>
                      <a:pt x="300" y="854"/>
                    </a:lnTo>
                    <a:lnTo>
                      <a:pt x="307" y="848"/>
                    </a:lnTo>
                    <a:lnTo>
                      <a:pt x="313" y="840"/>
                    </a:lnTo>
                    <a:lnTo>
                      <a:pt x="319" y="831"/>
                    </a:lnTo>
                    <a:lnTo>
                      <a:pt x="326" y="821"/>
                    </a:lnTo>
                    <a:lnTo>
                      <a:pt x="332" y="809"/>
                    </a:lnTo>
                    <a:lnTo>
                      <a:pt x="339" y="796"/>
                    </a:lnTo>
                    <a:lnTo>
                      <a:pt x="345" y="781"/>
                    </a:lnTo>
                    <a:lnTo>
                      <a:pt x="351" y="766"/>
                    </a:lnTo>
                    <a:lnTo>
                      <a:pt x="358" y="750"/>
                    </a:lnTo>
                    <a:lnTo>
                      <a:pt x="364" y="734"/>
                    </a:lnTo>
                    <a:lnTo>
                      <a:pt x="370" y="716"/>
                    </a:lnTo>
                    <a:lnTo>
                      <a:pt x="377" y="698"/>
                    </a:lnTo>
                    <a:lnTo>
                      <a:pt x="383" y="680"/>
                    </a:lnTo>
                    <a:lnTo>
                      <a:pt x="389" y="662"/>
                    </a:lnTo>
                    <a:lnTo>
                      <a:pt x="396" y="643"/>
                    </a:lnTo>
                    <a:lnTo>
                      <a:pt x="402" y="625"/>
                    </a:lnTo>
                    <a:lnTo>
                      <a:pt x="409" y="606"/>
                    </a:lnTo>
                    <a:lnTo>
                      <a:pt x="415" y="587"/>
                    </a:lnTo>
                    <a:lnTo>
                      <a:pt x="421" y="568"/>
                    </a:lnTo>
                    <a:lnTo>
                      <a:pt x="428" y="550"/>
                    </a:lnTo>
                    <a:lnTo>
                      <a:pt x="434" y="531"/>
                    </a:lnTo>
                    <a:lnTo>
                      <a:pt x="441" y="513"/>
                    </a:lnTo>
                    <a:lnTo>
                      <a:pt x="447" y="495"/>
                    </a:lnTo>
                    <a:lnTo>
                      <a:pt x="453" y="477"/>
                    </a:lnTo>
                    <a:lnTo>
                      <a:pt x="460" y="460"/>
                    </a:lnTo>
                    <a:lnTo>
                      <a:pt x="466" y="443"/>
                    </a:lnTo>
                    <a:lnTo>
                      <a:pt x="473" y="426"/>
                    </a:lnTo>
                    <a:lnTo>
                      <a:pt x="479" y="410"/>
                    </a:lnTo>
                    <a:lnTo>
                      <a:pt x="485" y="394"/>
                    </a:lnTo>
                    <a:lnTo>
                      <a:pt x="492" y="379"/>
                    </a:lnTo>
                    <a:lnTo>
                      <a:pt x="498" y="364"/>
                    </a:lnTo>
                    <a:lnTo>
                      <a:pt x="504" y="350"/>
                    </a:lnTo>
                    <a:lnTo>
                      <a:pt x="511" y="336"/>
                    </a:lnTo>
                    <a:lnTo>
                      <a:pt x="517" y="323"/>
                    </a:lnTo>
                    <a:lnTo>
                      <a:pt x="524" y="311"/>
                    </a:lnTo>
                    <a:lnTo>
                      <a:pt x="530" y="299"/>
                    </a:lnTo>
                    <a:lnTo>
                      <a:pt x="536" y="288"/>
                    </a:lnTo>
                    <a:lnTo>
                      <a:pt x="543" y="277"/>
                    </a:lnTo>
                    <a:lnTo>
                      <a:pt x="549" y="267"/>
                    </a:lnTo>
                    <a:lnTo>
                      <a:pt x="556" y="258"/>
                    </a:lnTo>
                    <a:lnTo>
                      <a:pt x="562" y="250"/>
                    </a:lnTo>
                    <a:lnTo>
                      <a:pt x="568" y="242"/>
                    </a:lnTo>
                    <a:lnTo>
                      <a:pt x="575" y="236"/>
                    </a:lnTo>
                    <a:lnTo>
                      <a:pt x="581" y="230"/>
                    </a:lnTo>
                    <a:lnTo>
                      <a:pt x="588" y="224"/>
                    </a:lnTo>
                    <a:lnTo>
                      <a:pt x="594" y="220"/>
                    </a:lnTo>
                    <a:lnTo>
                      <a:pt x="600" y="216"/>
                    </a:lnTo>
                    <a:lnTo>
                      <a:pt x="607" y="213"/>
                    </a:lnTo>
                    <a:lnTo>
                      <a:pt x="613" y="211"/>
                    </a:lnTo>
                    <a:lnTo>
                      <a:pt x="619" y="210"/>
                    </a:lnTo>
                    <a:lnTo>
                      <a:pt x="626" y="209"/>
                    </a:lnTo>
                    <a:lnTo>
                      <a:pt x="632" y="209"/>
                    </a:lnTo>
                    <a:lnTo>
                      <a:pt x="639" y="210"/>
                    </a:lnTo>
                    <a:lnTo>
                      <a:pt x="645" y="212"/>
                    </a:lnTo>
                    <a:lnTo>
                      <a:pt x="651" y="214"/>
                    </a:lnTo>
                    <a:lnTo>
                      <a:pt x="658" y="217"/>
                    </a:lnTo>
                    <a:lnTo>
                      <a:pt x="664" y="221"/>
                    </a:lnTo>
                    <a:lnTo>
                      <a:pt x="670" y="226"/>
                    </a:lnTo>
                    <a:lnTo>
                      <a:pt x="677" y="231"/>
                    </a:lnTo>
                    <a:lnTo>
                      <a:pt x="683" y="237"/>
                    </a:lnTo>
                    <a:lnTo>
                      <a:pt x="690" y="243"/>
                    </a:lnTo>
                    <a:lnTo>
                      <a:pt x="696" y="251"/>
                    </a:lnTo>
                    <a:lnTo>
                      <a:pt x="702" y="258"/>
                    </a:lnTo>
                    <a:lnTo>
                      <a:pt x="709" y="267"/>
                    </a:lnTo>
                    <a:lnTo>
                      <a:pt x="715" y="275"/>
                    </a:lnTo>
                    <a:lnTo>
                      <a:pt x="722" y="285"/>
                    </a:lnTo>
                    <a:lnTo>
                      <a:pt x="728" y="294"/>
                    </a:lnTo>
                    <a:lnTo>
                      <a:pt x="734" y="304"/>
                    </a:lnTo>
                    <a:lnTo>
                      <a:pt x="741" y="315"/>
                    </a:lnTo>
                    <a:lnTo>
                      <a:pt x="747" y="326"/>
                    </a:lnTo>
                    <a:lnTo>
                      <a:pt x="754" y="337"/>
                    </a:lnTo>
                    <a:lnTo>
                      <a:pt x="760" y="349"/>
                    </a:lnTo>
                    <a:lnTo>
                      <a:pt x="766" y="361"/>
                    </a:lnTo>
                    <a:lnTo>
                      <a:pt x="773" y="373"/>
                    </a:lnTo>
                    <a:lnTo>
                      <a:pt x="779" y="385"/>
                    </a:lnTo>
                    <a:lnTo>
                      <a:pt x="785" y="397"/>
                    </a:lnTo>
                    <a:lnTo>
                      <a:pt x="792" y="410"/>
                    </a:lnTo>
                    <a:lnTo>
                      <a:pt x="798" y="422"/>
                    </a:lnTo>
                    <a:lnTo>
                      <a:pt x="805" y="435"/>
                    </a:lnTo>
                    <a:lnTo>
                      <a:pt x="811" y="447"/>
                    </a:lnTo>
                    <a:lnTo>
                      <a:pt x="817" y="460"/>
                    </a:lnTo>
                    <a:lnTo>
                      <a:pt x="824" y="472"/>
                    </a:lnTo>
                    <a:lnTo>
                      <a:pt x="830" y="484"/>
                    </a:lnTo>
                    <a:lnTo>
                      <a:pt x="836" y="496"/>
                    </a:lnTo>
                    <a:lnTo>
                      <a:pt x="843" y="508"/>
                    </a:lnTo>
                    <a:lnTo>
                      <a:pt x="849" y="520"/>
                    </a:lnTo>
                    <a:lnTo>
                      <a:pt x="856" y="531"/>
                    </a:lnTo>
                    <a:lnTo>
                      <a:pt x="862" y="542"/>
                    </a:lnTo>
                    <a:lnTo>
                      <a:pt x="868" y="553"/>
                    </a:lnTo>
                    <a:lnTo>
                      <a:pt x="875" y="563"/>
                    </a:lnTo>
                    <a:lnTo>
                      <a:pt x="881" y="573"/>
                    </a:lnTo>
                    <a:lnTo>
                      <a:pt x="888" y="583"/>
                    </a:lnTo>
                    <a:lnTo>
                      <a:pt x="894" y="592"/>
                    </a:lnTo>
                    <a:lnTo>
                      <a:pt x="900" y="600"/>
                    </a:lnTo>
                    <a:lnTo>
                      <a:pt x="907" y="608"/>
                    </a:lnTo>
                    <a:lnTo>
                      <a:pt x="913" y="615"/>
                    </a:lnTo>
                    <a:lnTo>
                      <a:pt x="920" y="622"/>
                    </a:lnTo>
                    <a:lnTo>
                      <a:pt x="926" y="628"/>
                    </a:lnTo>
                    <a:lnTo>
                      <a:pt x="932" y="633"/>
                    </a:lnTo>
                    <a:lnTo>
                      <a:pt x="939" y="638"/>
                    </a:lnTo>
                    <a:lnTo>
                      <a:pt x="945" y="642"/>
                    </a:lnTo>
                    <a:lnTo>
                      <a:pt x="951" y="646"/>
                    </a:lnTo>
                    <a:lnTo>
                      <a:pt x="958" y="648"/>
                    </a:lnTo>
                    <a:lnTo>
                      <a:pt x="964" y="650"/>
                    </a:lnTo>
                    <a:lnTo>
                      <a:pt x="971" y="651"/>
                    </a:lnTo>
                    <a:lnTo>
                      <a:pt x="977" y="652"/>
                    </a:lnTo>
                    <a:lnTo>
                      <a:pt x="983" y="652"/>
                    </a:lnTo>
                    <a:lnTo>
                      <a:pt x="990" y="650"/>
                    </a:lnTo>
                    <a:lnTo>
                      <a:pt x="996" y="649"/>
                    </a:lnTo>
                    <a:lnTo>
                      <a:pt x="1003" y="646"/>
                    </a:lnTo>
                    <a:lnTo>
                      <a:pt x="1009" y="643"/>
                    </a:lnTo>
                    <a:lnTo>
                      <a:pt x="1015" y="638"/>
                    </a:lnTo>
                    <a:lnTo>
                      <a:pt x="1022" y="633"/>
                    </a:lnTo>
                    <a:lnTo>
                      <a:pt x="1028" y="627"/>
                    </a:lnTo>
                    <a:lnTo>
                      <a:pt x="1035" y="621"/>
                    </a:lnTo>
                    <a:lnTo>
                      <a:pt x="1041" y="614"/>
                    </a:lnTo>
                    <a:lnTo>
                      <a:pt x="1047" y="605"/>
                    </a:lnTo>
                    <a:lnTo>
                      <a:pt x="1054" y="597"/>
                    </a:lnTo>
                    <a:lnTo>
                      <a:pt x="1060" y="587"/>
                    </a:lnTo>
                    <a:lnTo>
                      <a:pt x="1066" y="577"/>
                    </a:lnTo>
                    <a:lnTo>
                      <a:pt x="1073" y="566"/>
                    </a:lnTo>
                    <a:lnTo>
                      <a:pt x="1079" y="554"/>
                    </a:lnTo>
                    <a:lnTo>
                      <a:pt x="1085" y="542"/>
                    </a:lnTo>
                    <a:lnTo>
                      <a:pt x="1092" y="529"/>
                    </a:lnTo>
                    <a:lnTo>
                      <a:pt x="1098" y="515"/>
                    </a:lnTo>
                    <a:lnTo>
                      <a:pt x="1105" y="501"/>
                    </a:lnTo>
                    <a:lnTo>
                      <a:pt x="1111" y="487"/>
                    </a:lnTo>
                    <a:lnTo>
                      <a:pt x="1117" y="472"/>
                    </a:lnTo>
                    <a:lnTo>
                      <a:pt x="1124" y="456"/>
                    </a:lnTo>
                    <a:lnTo>
                      <a:pt x="1130" y="440"/>
                    </a:lnTo>
                    <a:lnTo>
                      <a:pt x="1137" y="423"/>
                    </a:lnTo>
                    <a:lnTo>
                      <a:pt x="1143" y="407"/>
                    </a:lnTo>
                    <a:lnTo>
                      <a:pt x="1149" y="389"/>
                    </a:lnTo>
                    <a:lnTo>
                      <a:pt x="1156" y="372"/>
                    </a:lnTo>
                    <a:lnTo>
                      <a:pt x="1162" y="354"/>
                    </a:lnTo>
                    <a:lnTo>
                      <a:pt x="1169" y="336"/>
                    </a:lnTo>
                    <a:lnTo>
                      <a:pt x="1175" y="317"/>
                    </a:lnTo>
                    <a:lnTo>
                      <a:pt x="1181" y="299"/>
                    </a:lnTo>
                    <a:lnTo>
                      <a:pt x="1188" y="280"/>
                    </a:lnTo>
                    <a:lnTo>
                      <a:pt x="1194" y="261"/>
                    </a:lnTo>
                    <a:lnTo>
                      <a:pt x="1200" y="243"/>
                    </a:lnTo>
                    <a:lnTo>
                      <a:pt x="1207" y="224"/>
                    </a:lnTo>
                    <a:lnTo>
                      <a:pt x="1213" y="205"/>
                    </a:lnTo>
                    <a:lnTo>
                      <a:pt x="1220" y="187"/>
                    </a:lnTo>
                    <a:lnTo>
                      <a:pt x="1226" y="168"/>
                    </a:lnTo>
                    <a:lnTo>
                      <a:pt x="1232" y="151"/>
                    </a:lnTo>
                    <a:lnTo>
                      <a:pt x="1239" y="133"/>
                    </a:lnTo>
                    <a:lnTo>
                      <a:pt x="1245" y="116"/>
                    </a:lnTo>
                    <a:lnTo>
                      <a:pt x="1251" y="100"/>
                    </a:lnTo>
                    <a:lnTo>
                      <a:pt x="1258" y="84"/>
                    </a:lnTo>
                    <a:lnTo>
                      <a:pt x="1264" y="70"/>
                    </a:lnTo>
                    <a:lnTo>
                      <a:pt x="1271" y="56"/>
                    </a:lnTo>
                    <a:lnTo>
                      <a:pt x="1277" y="44"/>
                    </a:lnTo>
                    <a:lnTo>
                      <a:pt x="1283" y="33"/>
                    </a:lnTo>
                    <a:lnTo>
                      <a:pt x="1290" y="23"/>
                    </a:lnTo>
                    <a:lnTo>
                      <a:pt x="1296" y="15"/>
                    </a:lnTo>
                    <a:lnTo>
                      <a:pt x="1303" y="9"/>
                    </a:lnTo>
                    <a:lnTo>
                      <a:pt x="1309" y="4"/>
                    </a:lnTo>
                    <a:lnTo>
                      <a:pt x="1315" y="1"/>
                    </a:lnTo>
                    <a:lnTo>
                      <a:pt x="1322" y="0"/>
                    </a:lnTo>
                    <a:lnTo>
                      <a:pt x="1328" y="1"/>
                    </a:lnTo>
                    <a:lnTo>
                      <a:pt x="1335" y="4"/>
                    </a:lnTo>
                    <a:lnTo>
                      <a:pt x="1341" y="8"/>
                    </a:lnTo>
                    <a:lnTo>
                      <a:pt x="1347" y="15"/>
                    </a:lnTo>
                    <a:lnTo>
                      <a:pt x="1354" y="23"/>
                    </a:lnTo>
                    <a:lnTo>
                      <a:pt x="1360" y="32"/>
                    </a:lnTo>
                    <a:lnTo>
                      <a:pt x="1366" y="44"/>
                    </a:lnTo>
                    <a:lnTo>
                      <a:pt x="1373" y="57"/>
                    </a:lnTo>
                    <a:lnTo>
                      <a:pt x="1379" y="70"/>
                    </a:lnTo>
                    <a:lnTo>
                      <a:pt x="1386" y="85"/>
                    </a:lnTo>
                    <a:lnTo>
                      <a:pt x="1392" y="101"/>
                    </a:lnTo>
                    <a:lnTo>
                      <a:pt x="1398" y="118"/>
                    </a:lnTo>
                    <a:lnTo>
                      <a:pt x="1405" y="135"/>
                    </a:lnTo>
                    <a:lnTo>
                      <a:pt x="1411" y="152"/>
                    </a:lnTo>
                    <a:lnTo>
                      <a:pt x="1418" y="170"/>
                    </a:lnTo>
                    <a:lnTo>
                      <a:pt x="1424" y="188"/>
                    </a:lnTo>
                    <a:lnTo>
                      <a:pt x="1430" y="205"/>
                    </a:lnTo>
                    <a:lnTo>
                      <a:pt x="1437" y="222"/>
                    </a:lnTo>
                    <a:lnTo>
                      <a:pt x="1443" y="239"/>
                    </a:lnTo>
                    <a:lnTo>
                      <a:pt x="1450" y="255"/>
                    </a:lnTo>
                    <a:lnTo>
                      <a:pt x="1456" y="271"/>
                    </a:lnTo>
                    <a:lnTo>
                      <a:pt x="1462" y="286"/>
                    </a:lnTo>
                    <a:lnTo>
                      <a:pt x="1469" y="300"/>
                    </a:lnTo>
                    <a:lnTo>
                      <a:pt x="1475" y="313"/>
                    </a:lnTo>
                    <a:lnTo>
                      <a:pt x="1481" y="325"/>
                    </a:lnTo>
                    <a:lnTo>
                      <a:pt x="1488" y="337"/>
                    </a:lnTo>
                    <a:lnTo>
                      <a:pt x="1494" y="347"/>
                    </a:lnTo>
                    <a:lnTo>
                      <a:pt x="1501" y="357"/>
                    </a:lnTo>
                    <a:lnTo>
                      <a:pt x="1507" y="366"/>
                    </a:lnTo>
                    <a:lnTo>
                      <a:pt x="1513" y="374"/>
                    </a:lnTo>
                    <a:lnTo>
                      <a:pt x="1520" y="381"/>
                    </a:lnTo>
                    <a:lnTo>
                      <a:pt x="1526" y="388"/>
                    </a:lnTo>
                    <a:lnTo>
                      <a:pt x="1532" y="394"/>
                    </a:lnTo>
                    <a:lnTo>
                      <a:pt x="1539" y="399"/>
                    </a:lnTo>
                    <a:lnTo>
                      <a:pt x="1545" y="404"/>
                    </a:lnTo>
                    <a:lnTo>
                      <a:pt x="1552" y="407"/>
                    </a:lnTo>
                    <a:lnTo>
                      <a:pt x="1558" y="411"/>
                    </a:lnTo>
                    <a:lnTo>
                      <a:pt x="1564" y="414"/>
                    </a:lnTo>
                    <a:lnTo>
                      <a:pt x="1571" y="417"/>
                    </a:lnTo>
                    <a:lnTo>
                      <a:pt x="1577" y="419"/>
                    </a:lnTo>
                    <a:lnTo>
                      <a:pt x="1584" y="421"/>
                    </a:lnTo>
                    <a:lnTo>
                      <a:pt x="1590" y="422"/>
                    </a:lnTo>
                    <a:lnTo>
                      <a:pt x="1596" y="424"/>
                    </a:lnTo>
                    <a:lnTo>
                      <a:pt x="1603" y="425"/>
                    </a:lnTo>
                  </a:path>
                </a:pathLst>
              </a:custGeom>
              <a:noFill/>
              <a:ln w="4763"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8" name="Freeform 162">
                <a:extLst>
                  <a:ext uri="{FF2B5EF4-FFF2-40B4-BE49-F238E27FC236}">
                    <a16:creationId xmlns:a16="http://schemas.microsoft.com/office/drawing/2014/main" id="{8819EAC7-B459-5A2D-26E0-FB19EAD9AAF2}"/>
                  </a:ext>
                </a:extLst>
              </p:cNvPr>
              <p:cNvSpPr>
                <a:spLocks/>
              </p:cNvSpPr>
              <p:nvPr/>
            </p:nvSpPr>
            <p:spPr bwMode="auto">
              <a:xfrm>
                <a:off x="2952" y="1830"/>
                <a:ext cx="1603" cy="436"/>
              </a:xfrm>
              <a:custGeom>
                <a:avLst/>
                <a:gdLst>
                  <a:gd name="T0" fmla="*/ 19 w 1603"/>
                  <a:gd name="T1" fmla="*/ 219 h 436"/>
                  <a:gd name="T2" fmla="*/ 45 w 1603"/>
                  <a:gd name="T3" fmla="*/ 219 h 436"/>
                  <a:gd name="T4" fmla="*/ 70 w 1603"/>
                  <a:gd name="T5" fmla="*/ 219 h 436"/>
                  <a:gd name="T6" fmla="*/ 96 w 1603"/>
                  <a:gd name="T7" fmla="*/ 219 h 436"/>
                  <a:gd name="T8" fmla="*/ 121 w 1603"/>
                  <a:gd name="T9" fmla="*/ 219 h 436"/>
                  <a:gd name="T10" fmla="*/ 147 w 1603"/>
                  <a:gd name="T11" fmla="*/ 219 h 436"/>
                  <a:gd name="T12" fmla="*/ 173 w 1603"/>
                  <a:gd name="T13" fmla="*/ 219 h 436"/>
                  <a:gd name="T14" fmla="*/ 198 w 1603"/>
                  <a:gd name="T15" fmla="*/ 219 h 436"/>
                  <a:gd name="T16" fmla="*/ 224 w 1603"/>
                  <a:gd name="T17" fmla="*/ 219 h 436"/>
                  <a:gd name="T18" fmla="*/ 249 w 1603"/>
                  <a:gd name="T19" fmla="*/ 219 h 436"/>
                  <a:gd name="T20" fmla="*/ 275 w 1603"/>
                  <a:gd name="T21" fmla="*/ 219 h 436"/>
                  <a:gd name="T22" fmla="*/ 300 w 1603"/>
                  <a:gd name="T23" fmla="*/ 219 h 436"/>
                  <a:gd name="T24" fmla="*/ 326 w 1603"/>
                  <a:gd name="T25" fmla="*/ 219 h 436"/>
                  <a:gd name="T26" fmla="*/ 351 w 1603"/>
                  <a:gd name="T27" fmla="*/ 220 h 436"/>
                  <a:gd name="T28" fmla="*/ 377 w 1603"/>
                  <a:gd name="T29" fmla="*/ 264 h 436"/>
                  <a:gd name="T30" fmla="*/ 402 w 1603"/>
                  <a:gd name="T31" fmla="*/ 416 h 436"/>
                  <a:gd name="T32" fmla="*/ 428 w 1603"/>
                  <a:gd name="T33" fmla="*/ 293 h 436"/>
                  <a:gd name="T34" fmla="*/ 453 w 1603"/>
                  <a:gd name="T35" fmla="*/ 274 h 436"/>
                  <a:gd name="T36" fmla="*/ 479 w 1603"/>
                  <a:gd name="T37" fmla="*/ 190 h 436"/>
                  <a:gd name="T38" fmla="*/ 504 w 1603"/>
                  <a:gd name="T39" fmla="*/ 172 h 436"/>
                  <a:gd name="T40" fmla="*/ 530 w 1603"/>
                  <a:gd name="T41" fmla="*/ 92 h 436"/>
                  <a:gd name="T42" fmla="*/ 556 w 1603"/>
                  <a:gd name="T43" fmla="*/ 91 h 436"/>
                  <a:gd name="T44" fmla="*/ 581 w 1603"/>
                  <a:gd name="T45" fmla="*/ 62 h 436"/>
                  <a:gd name="T46" fmla="*/ 607 w 1603"/>
                  <a:gd name="T47" fmla="*/ 14 h 436"/>
                  <a:gd name="T48" fmla="*/ 632 w 1603"/>
                  <a:gd name="T49" fmla="*/ 78 h 436"/>
                  <a:gd name="T50" fmla="*/ 658 w 1603"/>
                  <a:gd name="T51" fmla="*/ 9 h 436"/>
                  <a:gd name="T52" fmla="*/ 683 w 1603"/>
                  <a:gd name="T53" fmla="*/ 81 h 436"/>
                  <a:gd name="T54" fmla="*/ 709 w 1603"/>
                  <a:gd name="T55" fmla="*/ 85 h 436"/>
                  <a:gd name="T56" fmla="*/ 734 w 1603"/>
                  <a:gd name="T57" fmla="*/ 105 h 436"/>
                  <a:gd name="T58" fmla="*/ 760 w 1603"/>
                  <a:gd name="T59" fmla="*/ 167 h 436"/>
                  <a:gd name="T60" fmla="*/ 785 w 1603"/>
                  <a:gd name="T61" fmla="*/ 181 h 436"/>
                  <a:gd name="T62" fmla="*/ 811 w 1603"/>
                  <a:gd name="T63" fmla="*/ 242 h 436"/>
                  <a:gd name="T64" fmla="*/ 836 w 1603"/>
                  <a:gd name="T65" fmla="*/ 260 h 436"/>
                  <a:gd name="T66" fmla="*/ 862 w 1603"/>
                  <a:gd name="T67" fmla="*/ 333 h 436"/>
                  <a:gd name="T68" fmla="*/ 888 w 1603"/>
                  <a:gd name="T69" fmla="*/ 317 h 436"/>
                  <a:gd name="T70" fmla="*/ 913 w 1603"/>
                  <a:gd name="T71" fmla="*/ 391 h 436"/>
                  <a:gd name="T72" fmla="*/ 939 w 1603"/>
                  <a:gd name="T73" fmla="*/ 387 h 436"/>
                  <a:gd name="T74" fmla="*/ 964 w 1603"/>
                  <a:gd name="T75" fmla="*/ 378 h 436"/>
                  <a:gd name="T76" fmla="*/ 990 w 1603"/>
                  <a:gd name="T77" fmla="*/ 436 h 436"/>
                  <a:gd name="T78" fmla="*/ 1015 w 1603"/>
                  <a:gd name="T79" fmla="*/ 351 h 436"/>
                  <a:gd name="T80" fmla="*/ 1041 w 1603"/>
                  <a:gd name="T81" fmla="*/ 394 h 436"/>
                  <a:gd name="T82" fmla="*/ 1066 w 1603"/>
                  <a:gd name="T83" fmla="*/ 330 h 436"/>
                  <a:gd name="T84" fmla="*/ 1092 w 1603"/>
                  <a:gd name="T85" fmla="*/ 297 h 436"/>
                  <a:gd name="T86" fmla="*/ 1117 w 1603"/>
                  <a:gd name="T87" fmla="*/ 257 h 436"/>
                  <a:gd name="T88" fmla="*/ 1143 w 1603"/>
                  <a:gd name="T89" fmla="*/ 197 h 436"/>
                  <a:gd name="T90" fmla="*/ 1169 w 1603"/>
                  <a:gd name="T91" fmla="*/ 146 h 436"/>
                  <a:gd name="T92" fmla="*/ 1194 w 1603"/>
                  <a:gd name="T93" fmla="*/ 58 h 436"/>
                  <a:gd name="T94" fmla="*/ 1220 w 1603"/>
                  <a:gd name="T95" fmla="*/ 115 h 436"/>
                  <a:gd name="T96" fmla="*/ 1245 w 1603"/>
                  <a:gd name="T97" fmla="*/ 217 h 436"/>
                  <a:gd name="T98" fmla="*/ 1271 w 1603"/>
                  <a:gd name="T99" fmla="*/ 219 h 436"/>
                  <a:gd name="T100" fmla="*/ 1296 w 1603"/>
                  <a:gd name="T101" fmla="*/ 219 h 436"/>
                  <a:gd name="T102" fmla="*/ 1322 w 1603"/>
                  <a:gd name="T103" fmla="*/ 219 h 436"/>
                  <a:gd name="T104" fmla="*/ 1347 w 1603"/>
                  <a:gd name="T105" fmla="*/ 219 h 436"/>
                  <a:gd name="T106" fmla="*/ 1373 w 1603"/>
                  <a:gd name="T107" fmla="*/ 219 h 436"/>
                  <a:gd name="T108" fmla="*/ 1398 w 1603"/>
                  <a:gd name="T109" fmla="*/ 219 h 436"/>
                  <a:gd name="T110" fmla="*/ 1424 w 1603"/>
                  <a:gd name="T111" fmla="*/ 219 h 436"/>
                  <a:gd name="T112" fmla="*/ 1450 w 1603"/>
                  <a:gd name="T113" fmla="*/ 219 h 436"/>
                  <a:gd name="T114" fmla="*/ 1475 w 1603"/>
                  <a:gd name="T115" fmla="*/ 219 h 436"/>
                  <a:gd name="T116" fmla="*/ 1501 w 1603"/>
                  <a:gd name="T117" fmla="*/ 219 h 436"/>
                  <a:gd name="T118" fmla="*/ 1526 w 1603"/>
                  <a:gd name="T119" fmla="*/ 219 h 436"/>
                  <a:gd name="T120" fmla="*/ 1552 w 1603"/>
                  <a:gd name="T121" fmla="*/ 219 h 436"/>
                  <a:gd name="T122" fmla="*/ 1577 w 1603"/>
                  <a:gd name="T123" fmla="*/ 219 h 436"/>
                  <a:gd name="T124" fmla="*/ 1603 w 1603"/>
                  <a:gd name="T125" fmla="*/ 21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36">
                    <a:moveTo>
                      <a:pt x="0" y="219"/>
                    </a:moveTo>
                    <a:lnTo>
                      <a:pt x="6" y="219"/>
                    </a:lnTo>
                    <a:lnTo>
                      <a:pt x="13" y="219"/>
                    </a:lnTo>
                    <a:lnTo>
                      <a:pt x="19" y="219"/>
                    </a:lnTo>
                    <a:lnTo>
                      <a:pt x="26" y="219"/>
                    </a:lnTo>
                    <a:lnTo>
                      <a:pt x="32" y="219"/>
                    </a:lnTo>
                    <a:lnTo>
                      <a:pt x="38" y="219"/>
                    </a:lnTo>
                    <a:lnTo>
                      <a:pt x="45" y="219"/>
                    </a:lnTo>
                    <a:lnTo>
                      <a:pt x="51" y="219"/>
                    </a:lnTo>
                    <a:lnTo>
                      <a:pt x="58" y="219"/>
                    </a:lnTo>
                    <a:lnTo>
                      <a:pt x="64" y="219"/>
                    </a:lnTo>
                    <a:lnTo>
                      <a:pt x="70" y="219"/>
                    </a:lnTo>
                    <a:lnTo>
                      <a:pt x="77" y="219"/>
                    </a:lnTo>
                    <a:lnTo>
                      <a:pt x="83" y="219"/>
                    </a:lnTo>
                    <a:lnTo>
                      <a:pt x="89" y="219"/>
                    </a:lnTo>
                    <a:lnTo>
                      <a:pt x="96" y="219"/>
                    </a:lnTo>
                    <a:lnTo>
                      <a:pt x="102" y="219"/>
                    </a:lnTo>
                    <a:lnTo>
                      <a:pt x="109" y="219"/>
                    </a:lnTo>
                    <a:lnTo>
                      <a:pt x="115" y="219"/>
                    </a:lnTo>
                    <a:lnTo>
                      <a:pt x="121" y="219"/>
                    </a:lnTo>
                    <a:lnTo>
                      <a:pt x="128" y="219"/>
                    </a:lnTo>
                    <a:lnTo>
                      <a:pt x="134" y="219"/>
                    </a:lnTo>
                    <a:lnTo>
                      <a:pt x="141" y="219"/>
                    </a:lnTo>
                    <a:lnTo>
                      <a:pt x="147" y="219"/>
                    </a:lnTo>
                    <a:lnTo>
                      <a:pt x="153" y="219"/>
                    </a:lnTo>
                    <a:lnTo>
                      <a:pt x="160" y="219"/>
                    </a:lnTo>
                    <a:lnTo>
                      <a:pt x="166" y="219"/>
                    </a:lnTo>
                    <a:lnTo>
                      <a:pt x="173" y="219"/>
                    </a:lnTo>
                    <a:lnTo>
                      <a:pt x="179" y="219"/>
                    </a:lnTo>
                    <a:lnTo>
                      <a:pt x="185" y="219"/>
                    </a:lnTo>
                    <a:lnTo>
                      <a:pt x="192" y="219"/>
                    </a:lnTo>
                    <a:lnTo>
                      <a:pt x="198" y="219"/>
                    </a:lnTo>
                    <a:lnTo>
                      <a:pt x="204" y="219"/>
                    </a:lnTo>
                    <a:lnTo>
                      <a:pt x="211" y="219"/>
                    </a:lnTo>
                    <a:lnTo>
                      <a:pt x="217" y="219"/>
                    </a:lnTo>
                    <a:lnTo>
                      <a:pt x="224" y="219"/>
                    </a:lnTo>
                    <a:lnTo>
                      <a:pt x="230" y="219"/>
                    </a:lnTo>
                    <a:lnTo>
                      <a:pt x="236" y="219"/>
                    </a:lnTo>
                    <a:lnTo>
                      <a:pt x="243" y="219"/>
                    </a:lnTo>
                    <a:lnTo>
                      <a:pt x="249" y="219"/>
                    </a:lnTo>
                    <a:lnTo>
                      <a:pt x="255" y="219"/>
                    </a:lnTo>
                    <a:lnTo>
                      <a:pt x="262" y="219"/>
                    </a:lnTo>
                    <a:lnTo>
                      <a:pt x="268" y="219"/>
                    </a:lnTo>
                    <a:lnTo>
                      <a:pt x="275" y="219"/>
                    </a:lnTo>
                    <a:lnTo>
                      <a:pt x="281" y="219"/>
                    </a:lnTo>
                    <a:lnTo>
                      <a:pt x="287" y="219"/>
                    </a:lnTo>
                    <a:lnTo>
                      <a:pt x="294" y="219"/>
                    </a:lnTo>
                    <a:lnTo>
                      <a:pt x="300" y="219"/>
                    </a:lnTo>
                    <a:lnTo>
                      <a:pt x="307" y="219"/>
                    </a:lnTo>
                    <a:lnTo>
                      <a:pt x="313" y="219"/>
                    </a:lnTo>
                    <a:lnTo>
                      <a:pt x="319" y="219"/>
                    </a:lnTo>
                    <a:lnTo>
                      <a:pt x="326" y="219"/>
                    </a:lnTo>
                    <a:lnTo>
                      <a:pt x="332" y="219"/>
                    </a:lnTo>
                    <a:lnTo>
                      <a:pt x="339" y="219"/>
                    </a:lnTo>
                    <a:lnTo>
                      <a:pt x="345" y="219"/>
                    </a:lnTo>
                    <a:lnTo>
                      <a:pt x="351" y="220"/>
                    </a:lnTo>
                    <a:lnTo>
                      <a:pt x="358" y="221"/>
                    </a:lnTo>
                    <a:lnTo>
                      <a:pt x="364" y="226"/>
                    </a:lnTo>
                    <a:lnTo>
                      <a:pt x="370" y="238"/>
                    </a:lnTo>
                    <a:lnTo>
                      <a:pt x="377" y="264"/>
                    </a:lnTo>
                    <a:lnTo>
                      <a:pt x="383" y="307"/>
                    </a:lnTo>
                    <a:lnTo>
                      <a:pt x="389" y="359"/>
                    </a:lnTo>
                    <a:lnTo>
                      <a:pt x="396" y="403"/>
                    </a:lnTo>
                    <a:lnTo>
                      <a:pt x="402" y="416"/>
                    </a:lnTo>
                    <a:lnTo>
                      <a:pt x="409" y="394"/>
                    </a:lnTo>
                    <a:lnTo>
                      <a:pt x="415" y="351"/>
                    </a:lnTo>
                    <a:lnTo>
                      <a:pt x="421" y="312"/>
                    </a:lnTo>
                    <a:lnTo>
                      <a:pt x="428" y="293"/>
                    </a:lnTo>
                    <a:lnTo>
                      <a:pt x="434" y="291"/>
                    </a:lnTo>
                    <a:lnTo>
                      <a:pt x="441" y="295"/>
                    </a:lnTo>
                    <a:lnTo>
                      <a:pt x="447" y="290"/>
                    </a:lnTo>
                    <a:lnTo>
                      <a:pt x="453" y="274"/>
                    </a:lnTo>
                    <a:lnTo>
                      <a:pt x="460" y="250"/>
                    </a:lnTo>
                    <a:lnTo>
                      <a:pt x="466" y="225"/>
                    </a:lnTo>
                    <a:lnTo>
                      <a:pt x="473" y="205"/>
                    </a:lnTo>
                    <a:lnTo>
                      <a:pt x="479" y="190"/>
                    </a:lnTo>
                    <a:lnTo>
                      <a:pt x="485" y="183"/>
                    </a:lnTo>
                    <a:lnTo>
                      <a:pt x="492" y="182"/>
                    </a:lnTo>
                    <a:lnTo>
                      <a:pt x="498" y="181"/>
                    </a:lnTo>
                    <a:lnTo>
                      <a:pt x="504" y="172"/>
                    </a:lnTo>
                    <a:lnTo>
                      <a:pt x="511" y="151"/>
                    </a:lnTo>
                    <a:lnTo>
                      <a:pt x="517" y="122"/>
                    </a:lnTo>
                    <a:lnTo>
                      <a:pt x="524" y="98"/>
                    </a:lnTo>
                    <a:lnTo>
                      <a:pt x="530" y="92"/>
                    </a:lnTo>
                    <a:lnTo>
                      <a:pt x="536" y="104"/>
                    </a:lnTo>
                    <a:lnTo>
                      <a:pt x="543" y="118"/>
                    </a:lnTo>
                    <a:lnTo>
                      <a:pt x="549" y="116"/>
                    </a:lnTo>
                    <a:lnTo>
                      <a:pt x="556" y="91"/>
                    </a:lnTo>
                    <a:lnTo>
                      <a:pt x="562" y="55"/>
                    </a:lnTo>
                    <a:lnTo>
                      <a:pt x="568" y="31"/>
                    </a:lnTo>
                    <a:lnTo>
                      <a:pt x="575" y="36"/>
                    </a:lnTo>
                    <a:lnTo>
                      <a:pt x="581" y="62"/>
                    </a:lnTo>
                    <a:lnTo>
                      <a:pt x="588" y="85"/>
                    </a:lnTo>
                    <a:lnTo>
                      <a:pt x="594" y="82"/>
                    </a:lnTo>
                    <a:lnTo>
                      <a:pt x="600" y="51"/>
                    </a:lnTo>
                    <a:lnTo>
                      <a:pt x="607" y="14"/>
                    </a:lnTo>
                    <a:lnTo>
                      <a:pt x="613" y="0"/>
                    </a:lnTo>
                    <a:lnTo>
                      <a:pt x="619" y="19"/>
                    </a:lnTo>
                    <a:lnTo>
                      <a:pt x="626" y="55"/>
                    </a:lnTo>
                    <a:lnTo>
                      <a:pt x="632" y="78"/>
                    </a:lnTo>
                    <a:lnTo>
                      <a:pt x="639" y="70"/>
                    </a:lnTo>
                    <a:lnTo>
                      <a:pt x="645" y="37"/>
                    </a:lnTo>
                    <a:lnTo>
                      <a:pt x="651" y="9"/>
                    </a:lnTo>
                    <a:lnTo>
                      <a:pt x="658" y="9"/>
                    </a:lnTo>
                    <a:lnTo>
                      <a:pt x="664" y="39"/>
                    </a:lnTo>
                    <a:lnTo>
                      <a:pt x="670" y="76"/>
                    </a:lnTo>
                    <a:lnTo>
                      <a:pt x="677" y="93"/>
                    </a:lnTo>
                    <a:lnTo>
                      <a:pt x="683" y="81"/>
                    </a:lnTo>
                    <a:lnTo>
                      <a:pt x="690" y="55"/>
                    </a:lnTo>
                    <a:lnTo>
                      <a:pt x="696" y="41"/>
                    </a:lnTo>
                    <a:lnTo>
                      <a:pt x="702" y="52"/>
                    </a:lnTo>
                    <a:lnTo>
                      <a:pt x="709" y="85"/>
                    </a:lnTo>
                    <a:lnTo>
                      <a:pt x="715" y="115"/>
                    </a:lnTo>
                    <a:lnTo>
                      <a:pt x="722" y="127"/>
                    </a:lnTo>
                    <a:lnTo>
                      <a:pt x="728" y="119"/>
                    </a:lnTo>
                    <a:lnTo>
                      <a:pt x="734" y="105"/>
                    </a:lnTo>
                    <a:lnTo>
                      <a:pt x="741" y="102"/>
                    </a:lnTo>
                    <a:lnTo>
                      <a:pt x="747" y="118"/>
                    </a:lnTo>
                    <a:lnTo>
                      <a:pt x="754" y="144"/>
                    </a:lnTo>
                    <a:lnTo>
                      <a:pt x="760" y="167"/>
                    </a:lnTo>
                    <a:lnTo>
                      <a:pt x="766" y="178"/>
                    </a:lnTo>
                    <a:lnTo>
                      <a:pt x="773" y="179"/>
                    </a:lnTo>
                    <a:lnTo>
                      <a:pt x="779" y="178"/>
                    </a:lnTo>
                    <a:lnTo>
                      <a:pt x="785" y="181"/>
                    </a:lnTo>
                    <a:lnTo>
                      <a:pt x="792" y="192"/>
                    </a:lnTo>
                    <a:lnTo>
                      <a:pt x="798" y="208"/>
                    </a:lnTo>
                    <a:lnTo>
                      <a:pt x="805" y="225"/>
                    </a:lnTo>
                    <a:lnTo>
                      <a:pt x="811" y="242"/>
                    </a:lnTo>
                    <a:lnTo>
                      <a:pt x="817" y="255"/>
                    </a:lnTo>
                    <a:lnTo>
                      <a:pt x="824" y="261"/>
                    </a:lnTo>
                    <a:lnTo>
                      <a:pt x="830" y="261"/>
                    </a:lnTo>
                    <a:lnTo>
                      <a:pt x="836" y="260"/>
                    </a:lnTo>
                    <a:lnTo>
                      <a:pt x="843" y="267"/>
                    </a:lnTo>
                    <a:lnTo>
                      <a:pt x="849" y="286"/>
                    </a:lnTo>
                    <a:lnTo>
                      <a:pt x="856" y="312"/>
                    </a:lnTo>
                    <a:lnTo>
                      <a:pt x="862" y="333"/>
                    </a:lnTo>
                    <a:lnTo>
                      <a:pt x="868" y="337"/>
                    </a:lnTo>
                    <a:lnTo>
                      <a:pt x="875" y="325"/>
                    </a:lnTo>
                    <a:lnTo>
                      <a:pt x="881" y="313"/>
                    </a:lnTo>
                    <a:lnTo>
                      <a:pt x="888" y="317"/>
                    </a:lnTo>
                    <a:lnTo>
                      <a:pt x="894" y="343"/>
                    </a:lnTo>
                    <a:lnTo>
                      <a:pt x="900" y="377"/>
                    </a:lnTo>
                    <a:lnTo>
                      <a:pt x="907" y="398"/>
                    </a:lnTo>
                    <a:lnTo>
                      <a:pt x="913" y="391"/>
                    </a:lnTo>
                    <a:lnTo>
                      <a:pt x="920" y="366"/>
                    </a:lnTo>
                    <a:lnTo>
                      <a:pt x="926" y="347"/>
                    </a:lnTo>
                    <a:lnTo>
                      <a:pt x="932" y="354"/>
                    </a:lnTo>
                    <a:lnTo>
                      <a:pt x="939" y="387"/>
                    </a:lnTo>
                    <a:lnTo>
                      <a:pt x="945" y="423"/>
                    </a:lnTo>
                    <a:lnTo>
                      <a:pt x="951" y="434"/>
                    </a:lnTo>
                    <a:lnTo>
                      <a:pt x="958" y="413"/>
                    </a:lnTo>
                    <a:lnTo>
                      <a:pt x="964" y="378"/>
                    </a:lnTo>
                    <a:lnTo>
                      <a:pt x="971" y="360"/>
                    </a:lnTo>
                    <a:lnTo>
                      <a:pt x="977" y="373"/>
                    </a:lnTo>
                    <a:lnTo>
                      <a:pt x="983" y="408"/>
                    </a:lnTo>
                    <a:lnTo>
                      <a:pt x="990" y="436"/>
                    </a:lnTo>
                    <a:lnTo>
                      <a:pt x="996" y="433"/>
                    </a:lnTo>
                    <a:lnTo>
                      <a:pt x="1003" y="401"/>
                    </a:lnTo>
                    <a:lnTo>
                      <a:pt x="1009" y="365"/>
                    </a:lnTo>
                    <a:lnTo>
                      <a:pt x="1015" y="351"/>
                    </a:lnTo>
                    <a:lnTo>
                      <a:pt x="1022" y="367"/>
                    </a:lnTo>
                    <a:lnTo>
                      <a:pt x="1028" y="396"/>
                    </a:lnTo>
                    <a:lnTo>
                      <a:pt x="1035" y="410"/>
                    </a:lnTo>
                    <a:lnTo>
                      <a:pt x="1041" y="394"/>
                    </a:lnTo>
                    <a:lnTo>
                      <a:pt x="1047" y="360"/>
                    </a:lnTo>
                    <a:lnTo>
                      <a:pt x="1054" y="328"/>
                    </a:lnTo>
                    <a:lnTo>
                      <a:pt x="1060" y="319"/>
                    </a:lnTo>
                    <a:lnTo>
                      <a:pt x="1066" y="330"/>
                    </a:lnTo>
                    <a:lnTo>
                      <a:pt x="1073" y="344"/>
                    </a:lnTo>
                    <a:lnTo>
                      <a:pt x="1079" y="345"/>
                    </a:lnTo>
                    <a:lnTo>
                      <a:pt x="1085" y="326"/>
                    </a:lnTo>
                    <a:lnTo>
                      <a:pt x="1092" y="297"/>
                    </a:lnTo>
                    <a:lnTo>
                      <a:pt x="1098" y="272"/>
                    </a:lnTo>
                    <a:lnTo>
                      <a:pt x="1105" y="259"/>
                    </a:lnTo>
                    <a:lnTo>
                      <a:pt x="1111" y="257"/>
                    </a:lnTo>
                    <a:lnTo>
                      <a:pt x="1117" y="257"/>
                    </a:lnTo>
                    <a:lnTo>
                      <a:pt x="1124" y="252"/>
                    </a:lnTo>
                    <a:lnTo>
                      <a:pt x="1130" y="240"/>
                    </a:lnTo>
                    <a:lnTo>
                      <a:pt x="1137" y="221"/>
                    </a:lnTo>
                    <a:lnTo>
                      <a:pt x="1143" y="197"/>
                    </a:lnTo>
                    <a:lnTo>
                      <a:pt x="1149" y="172"/>
                    </a:lnTo>
                    <a:lnTo>
                      <a:pt x="1156" y="153"/>
                    </a:lnTo>
                    <a:lnTo>
                      <a:pt x="1162" y="145"/>
                    </a:lnTo>
                    <a:lnTo>
                      <a:pt x="1169" y="146"/>
                    </a:lnTo>
                    <a:lnTo>
                      <a:pt x="1175" y="148"/>
                    </a:lnTo>
                    <a:lnTo>
                      <a:pt x="1181" y="135"/>
                    </a:lnTo>
                    <a:lnTo>
                      <a:pt x="1188" y="102"/>
                    </a:lnTo>
                    <a:lnTo>
                      <a:pt x="1194" y="58"/>
                    </a:lnTo>
                    <a:lnTo>
                      <a:pt x="1200" y="26"/>
                    </a:lnTo>
                    <a:lnTo>
                      <a:pt x="1207" y="28"/>
                    </a:lnTo>
                    <a:lnTo>
                      <a:pt x="1213" y="63"/>
                    </a:lnTo>
                    <a:lnTo>
                      <a:pt x="1220" y="115"/>
                    </a:lnTo>
                    <a:lnTo>
                      <a:pt x="1226" y="163"/>
                    </a:lnTo>
                    <a:lnTo>
                      <a:pt x="1232" y="194"/>
                    </a:lnTo>
                    <a:lnTo>
                      <a:pt x="1239" y="210"/>
                    </a:lnTo>
                    <a:lnTo>
                      <a:pt x="1245" y="217"/>
                    </a:lnTo>
                    <a:lnTo>
                      <a:pt x="1251" y="219"/>
                    </a:lnTo>
                    <a:lnTo>
                      <a:pt x="1258" y="219"/>
                    </a:lnTo>
                    <a:lnTo>
                      <a:pt x="1264" y="219"/>
                    </a:lnTo>
                    <a:lnTo>
                      <a:pt x="1271" y="219"/>
                    </a:lnTo>
                    <a:lnTo>
                      <a:pt x="1277" y="219"/>
                    </a:lnTo>
                    <a:lnTo>
                      <a:pt x="1283" y="219"/>
                    </a:lnTo>
                    <a:lnTo>
                      <a:pt x="1290" y="219"/>
                    </a:lnTo>
                    <a:lnTo>
                      <a:pt x="1296" y="219"/>
                    </a:lnTo>
                    <a:lnTo>
                      <a:pt x="1303" y="219"/>
                    </a:lnTo>
                    <a:lnTo>
                      <a:pt x="1309" y="219"/>
                    </a:lnTo>
                    <a:lnTo>
                      <a:pt x="1315" y="219"/>
                    </a:lnTo>
                    <a:lnTo>
                      <a:pt x="1322" y="219"/>
                    </a:lnTo>
                    <a:lnTo>
                      <a:pt x="1328" y="219"/>
                    </a:lnTo>
                    <a:lnTo>
                      <a:pt x="1335" y="219"/>
                    </a:lnTo>
                    <a:lnTo>
                      <a:pt x="1341" y="219"/>
                    </a:lnTo>
                    <a:lnTo>
                      <a:pt x="1347" y="219"/>
                    </a:lnTo>
                    <a:lnTo>
                      <a:pt x="1354" y="219"/>
                    </a:lnTo>
                    <a:lnTo>
                      <a:pt x="1360" y="219"/>
                    </a:lnTo>
                    <a:lnTo>
                      <a:pt x="1366" y="219"/>
                    </a:lnTo>
                    <a:lnTo>
                      <a:pt x="1373" y="219"/>
                    </a:lnTo>
                    <a:lnTo>
                      <a:pt x="1379" y="219"/>
                    </a:lnTo>
                    <a:lnTo>
                      <a:pt x="1386" y="219"/>
                    </a:lnTo>
                    <a:lnTo>
                      <a:pt x="1392" y="219"/>
                    </a:lnTo>
                    <a:lnTo>
                      <a:pt x="1398" y="219"/>
                    </a:lnTo>
                    <a:lnTo>
                      <a:pt x="1405" y="219"/>
                    </a:lnTo>
                    <a:lnTo>
                      <a:pt x="1411" y="219"/>
                    </a:lnTo>
                    <a:lnTo>
                      <a:pt x="1418" y="219"/>
                    </a:lnTo>
                    <a:lnTo>
                      <a:pt x="1424" y="219"/>
                    </a:lnTo>
                    <a:lnTo>
                      <a:pt x="1430" y="219"/>
                    </a:lnTo>
                    <a:lnTo>
                      <a:pt x="1437" y="219"/>
                    </a:lnTo>
                    <a:lnTo>
                      <a:pt x="1443" y="219"/>
                    </a:lnTo>
                    <a:lnTo>
                      <a:pt x="1450" y="219"/>
                    </a:lnTo>
                    <a:lnTo>
                      <a:pt x="1456" y="219"/>
                    </a:lnTo>
                    <a:lnTo>
                      <a:pt x="1462" y="219"/>
                    </a:lnTo>
                    <a:lnTo>
                      <a:pt x="1469" y="219"/>
                    </a:lnTo>
                    <a:lnTo>
                      <a:pt x="1475" y="219"/>
                    </a:lnTo>
                    <a:lnTo>
                      <a:pt x="1481" y="219"/>
                    </a:lnTo>
                    <a:lnTo>
                      <a:pt x="1488" y="219"/>
                    </a:lnTo>
                    <a:lnTo>
                      <a:pt x="1494" y="219"/>
                    </a:lnTo>
                    <a:lnTo>
                      <a:pt x="1501" y="219"/>
                    </a:lnTo>
                    <a:lnTo>
                      <a:pt x="1507" y="219"/>
                    </a:lnTo>
                    <a:lnTo>
                      <a:pt x="1513" y="219"/>
                    </a:lnTo>
                    <a:lnTo>
                      <a:pt x="1520" y="219"/>
                    </a:lnTo>
                    <a:lnTo>
                      <a:pt x="1526" y="219"/>
                    </a:lnTo>
                    <a:lnTo>
                      <a:pt x="1532" y="219"/>
                    </a:lnTo>
                    <a:lnTo>
                      <a:pt x="1539" y="219"/>
                    </a:lnTo>
                    <a:lnTo>
                      <a:pt x="1545" y="219"/>
                    </a:lnTo>
                    <a:lnTo>
                      <a:pt x="1552" y="219"/>
                    </a:lnTo>
                    <a:lnTo>
                      <a:pt x="1558" y="219"/>
                    </a:lnTo>
                    <a:lnTo>
                      <a:pt x="1564" y="219"/>
                    </a:lnTo>
                    <a:lnTo>
                      <a:pt x="1571" y="219"/>
                    </a:lnTo>
                    <a:lnTo>
                      <a:pt x="1577" y="219"/>
                    </a:lnTo>
                    <a:lnTo>
                      <a:pt x="1584" y="219"/>
                    </a:lnTo>
                    <a:lnTo>
                      <a:pt x="1590" y="219"/>
                    </a:lnTo>
                    <a:lnTo>
                      <a:pt x="1596" y="219"/>
                    </a:lnTo>
                    <a:lnTo>
                      <a:pt x="1603" y="219"/>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9" name="Freeform 163">
                <a:extLst>
                  <a:ext uri="{FF2B5EF4-FFF2-40B4-BE49-F238E27FC236}">
                    <a16:creationId xmlns:a16="http://schemas.microsoft.com/office/drawing/2014/main" id="{721E5657-B380-8D4C-25E0-0E99D951A3E2}"/>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1 h 443"/>
                  <a:gd name="T16" fmla="*/ 224 w 1603"/>
                  <a:gd name="T17" fmla="*/ 221 h 443"/>
                  <a:gd name="T18" fmla="*/ 249 w 1603"/>
                  <a:gd name="T19" fmla="*/ 221 h 443"/>
                  <a:gd name="T20" fmla="*/ 275 w 1603"/>
                  <a:gd name="T21" fmla="*/ 221 h 443"/>
                  <a:gd name="T22" fmla="*/ 300 w 1603"/>
                  <a:gd name="T23" fmla="*/ 223 h 443"/>
                  <a:gd name="T24" fmla="*/ 326 w 1603"/>
                  <a:gd name="T25" fmla="*/ 235 h 443"/>
                  <a:gd name="T26" fmla="*/ 351 w 1603"/>
                  <a:gd name="T27" fmla="*/ 284 h 443"/>
                  <a:gd name="T28" fmla="*/ 377 w 1603"/>
                  <a:gd name="T29" fmla="*/ 372 h 443"/>
                  <a:gd name="T30" fmla="*/ 402 w 1603"/>
                  <a:gd name="T31" fmla="*/ 418 h 443"/>
                  <a:gd name="T32" fmla="*/ 428 w 1603"/>
                  <a:gd name="T33" fmla="*/ 357 h 443"/>
                  <a:gd name="T34" fmla="*/ 453 w 1603"/>
                  <a:gd name="T35" fmla="*/ 262 h 443"/>
                  <a:gd name="T36" fmla="*/ 479 w 1603"/>
                  <a:gd name="T37" fmla="*/ 198 h 443"/>
                  <a:gd name="T38" fmla="*/ 504 w 1603"/>
                  <a:gd name="T39" fmla="*/ 144 h 443"/>
                  <a:gd name="T40" fmla="*/ 530 w 1603"/>
                  <a:gd name="T41" fmla="*/ 90 h 443"/>
                  <a:gd name="T42" fmla="*/ 556 w 1603"/>
                  <a:gd name="T43" fmla="*/ 48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8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9 h 443"/>
                  <a:gd name="T84" fmla="*/ 1092 w 1603"/>
                  <a:gd name="T85" fmla="*/ 317 h 443"/>
                  <a:gd name="T86" fmla="*/ 1117 w 1603"/>
                  <a:gd name="T87" fmla="*/ 262 h 443"/>
                  <a:gd name="T88" fmla="*/ 1143 w 1603"/>
                  <a:gd name="T89" fmla="*/ 206 h 443"/>
                  <a:gd name="T90" fmla="*/ 1169 w 1603"/>
                  <a:gd name="T91" fmla="*/ 119 h 443"/>
                  <a:gd name="T92" fmla="*/ 1194 w 1603"/>
                  <a:gd name="T93" fmla="*/ 34 h 443"/>
                  <a:gd name="T94" fmla="*/ 1220 w 1603"/>
                  <a:gd name="T95" fmla="*/ 45 h 443"/>
                  <a:gd name="T96" fmla="*/ 1245 w 1603"/>
                  <a:gd name="T97" fmla="*/ 132 h 443"/>
                  <a:gd name="T98" fmla="*/ 1271 w 1603"/>
                  <a:gd name="T99" fmla="*/ 197 h 443"/>
                  <a:gd name="T100" fmla="*/ 1296 w 1603"/>
                  <a:gd name="T101" fmla="*/ 218 h 443"/>
                  <a:gd name="T102" fmla="*/ 1322 w 1603"/>
                  <a:gd name="T103" fmla="*/ 221 h 443"/>
                  <a:gd name="T104" fmla="*/ 1347 w 1603"/>
                  <a:gd name="T105" fmla="*/ 221 h 443"/>
                  <a:gd name="T106" fmla="*/ 1373 w 1603"/>
                  <a:gd name="T107" fmla="*/ 221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1"/>
                    </a:lnTo>
                    <a:lnTo>
                      <a:pt x="204" y="221"/>
                    </a:lnTo>
                    <a:lnTo>
                      <a:pt x="211" y="221"/>
                    </a:lnTo>
                    <a:lnTo>
                      <a:pt x="217" y="221"/>
                    </a:lnTo>
                    <a:lnTo>
                      <a:pt x="224" y="221"/>
                    </a:lnTo>
                    <a:lnTo>
                      <a:pt x="230" y="221"/>
                    </a:lnTo>
                    <a:lnTo>
                      <a:pt x="236" y="221"/>
                    </a:lnTo>
                    <a:lnTo>
                      <a:pt x="243" y="221"/>
                    </a:lnTo>
                    <a:lnTo>
                      <a:pt x="249" y="221"/>
                    </a:lnTo>
                    <a:lnTo>
                      <a:pt x="255" y="221"/>
                    </a:lnTo>
                    <a:lnTo>
                      <a:pt x="262" y="221"/>
                    </a:lnTo>
                    <a:lnTo>
                      <a:pt x="268" y="221"/>
                    </a:lnTo>
                    <a:lnTo>
                      <a:pt x="275" y="221"/>
                    </a:lnTo>
                    <a:lnTo>
                      <a:pt x="281" y="222"/>
                    </a:lnTo>
                    <a:lnTo>
                      <a:pt x="287" y="222"/>
                    </a:lnTo>
                    <a:lnTo>
                      <a:pt x="294" y="222"/>
                    </a:lnTo>
                    <a:lnTo>
                      <a:pt x="300" y="223"/>
                    </a:lnTo>
                    <a:lnTo>
                      <a:pt x="307" y="224"/>
                    </a:lnTo>
                    <a:lnTo>
                      <a:pt x="313" y="227"/>
                    </a:lnTo>
                    <a:lnTo>
                      <a:pt x="319" y="230"/>
                    </a:lnTo>
                    <a:lnTo>
                      <a:pt x="326" y="235"/>
                    </a:lnTo>
                    <a:lnTo>
                      <a:pt x="332" y="243"/>
                    </a:lnTo>
                    <a:lnTo>
                      <a:pt x="339" y="253"/>
                    </a:lnTo>
                    <a:lnTo>
                      <a:pt x="345" y="267"/>
                    </a:lnTo>
                    <a:lnTo>
                      <a:pt x="351" y="284"/>
                    </a:lnTo>
                    <a:lnTo>
                      <a:pt x="358" y="304"/>
                    </a:lnTo>
                    <a:lnTo>
                      <a:pt x="364" y="326"/>
                    </a:lnTo>
                    <a:lnTo>
                      <a:pt x="370" y="350"/>
                    </a:lnTo>
                    <a:lnTo>
                      <a:pt x="377" y="372"/>
                    </a:lnTo>
                    <a:lnTo>
                      <a:pt x="383" y="392"/>
                    </a:lnTo>
                    <a:lnTo>
                      <a:pt x="389" y="408"/>
                    </a:lnTo>
                    <a:lnTo>
                      <a:pt x="396" y="417"/>
                    </a:lnTo>
                    <a:lnTo>
                      <a:pt x="402" y="418"/>
                    </a:lnTo>
                    <a:lnTo>
                      <a:pt x="409" y="412"/>
                    </a:lnTo>
                    <a:lnTo>
                      <a:pt x="415" y="399"/>
                    </a:lnTo>
                    <a:lnTo>
                      <a:pt x="421" y="380"/>
                    </a:lnTo>
                    <a:lnTo>
                      <a:pt x="428" y="357"/>
                    </a:lnTo>
                    <a:lnTo>
                      <a:pt x="434" y="332"/>
                    </a:lnTo>
                    <a:lnTo>
                      <a:pt x="441" y="307"/>
                    </a:lnTo>
                    <a:lnTo>
                      <a:pt x="447" y="283"/>
                    </a:lnTo>
                    <a:lnTo>
                      <a:pt x="453" y="262"/>
                    </a:lnTo>
                    <a:lnTo>
                      <a:pt x="460" y="243"/>
                    </a:lnTo>
                    <a:lnTo>
                      <a:pt x="466" y="226"/>
                    </a:lnTo>
                    <a:lnTo>
                      <a:pt x="473" y="212"/>
                    </a:lnTo>
                    <a:lnTo>
                      <a:pt x="479" y="198"/>
                    </a:lnTo>
                    <a:lnTo>
                      <a:pt x="485" y="185"/>
                    </a:lnTo>
                    <a:lnTo>
                      <a:pt x="492" y="172"/>
                    </a:lnTo>
                    <a:lnTo>
                      <a:pt x="498" y="158"/>
                    </a:lnTo>
                    <a:lnTo>
                      <a:pt x="504" y="144"/>
                    </a:lnTo>
                    <a:lnTo>
                      <a:pt x="511" y="130"/>
                    </a:lnTo>
                    <a:lnTo>
                      <a:pt x="517" y="116"/>
                    </a:lnTo>
                    <a:lnTo>
                      <a:pt x="524" y="102"/>
                    </a:lnTo>
                    <a:lnTo>
                      <a:pt x="530" y="90"/>
                    </a:lnTo>
                    <a:lnTo>
                      <a:pt x="536" y="78"/>
                    </a:lnTo>
                    <a:lnTo>
                      <a:pt x="543" y="67"/>
                    </a:lnTo>
                    <a:lnTo>
                      <a:pt x="549" y="57"/>
                    </a:lnTo>
                    <a:lnTo>
                      <a:pt x="556" y="48"/>
                    </a:lnTo>
                    <a:lnTo>
                      <a:pt x="562" y="40"/>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8"/>
                    </a:lnTo>
                    <a:lnTo>
                      <a:pt x="715" y="66"/>
                    </a:lnTo>
                    <a:lnTo>
                      <a:pt x="722" y="76"/>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4"/>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40"/>
                    </a:lnTo>
                    <a:lnTo>
                      <a:pt x="1003" y="437"/>
                    </a:lnTo>
                    <a:lnTo>
                      <a:pt x="1009" y="433"/>
                    </a:lnTo>
                    <a:lnTo>
                      <a:pt x="1015" y="429"/>
                    </a:lnTo>
                    <a:lnTo>
                      <a:pt x="1022" y="424"/>
                    </a:lnTo>
                    <a:lnTo>
                      <a:pt x="1028" y="418"/>
                    </a:lnTo>
                    <a:lnTo>
                      <a:pt x="1035" y="412"/>
                    </a:lnTo>
                    <a:lnTo>
                      <a:pt x="1041" y="405"/>
                    </a:lnTo>
                    <a:lnTo>
                      <a:pt x="1047" y="397"/>
                    </a:lnTo>
                    <a:lnTo>
                      <a:pt x="1054" y="389"/>
                    </a:lnTo>
                    <a:lnTo>
                      <a:pt x="1060" y="379"/>
                    </a:lnTo>
                    <a:lnTo>
                      <a:pt x="1066" y="369"/>
                    </a:lnTo>
                    <a:lnTo>
                      <a:pt x="1073" y="357"/>
                    </a:lnTo>
                    <a:lnTo>
                      <a:pt x="1079" y="345"/>
                    </a:lnTo>
                    <a:lnTo>
                      <a:pt x="1085" y="331"/>
                    </a:lnTo>
                    <a:lnTo>
                      <a:pt x="1092" y="317"/>
                    </a:lnTo>
                    <a:lnTo>
                      <a:pt x="1098" y="303"/>
                    </a:lnTo>
                    <a:lnTo>
                      <a:pt x="1105" y="289"/>
                    </a:lnTo>
                    <a:lnTo>
                      <a:pt x="1111" y="275"/>
                    </a:lnTo>
                    <a:lnTo>
                      <a:pt x="1117" y="262"/>
                    </a:lnTo>
                    <a:lnTo>
                      <a:pt x="1124" y="249"/>
                    </a:lnTo>
                    <a:lnTo>
                      <a:pt x="1130" y="236"/>
                    </a:lnTo>
                    <a:lnTo>
                      <a:pt x="1137" y="221"/>
                    </a:lnTo>
                    <a:lnTo>
                      <a:pt x="1143" y="206"/>
                    </a:lnTo>
                    <a:lnTo>
                      <a:pt x="1149" y="188"/>
                    </a:lnTo>
                    <a:lnTo>
                      <a:pt x="1156" y="167"/>
                    </a:lnTo>
                    <a:lnTo>
                      <a:pt x="1162" y="144"/>
                    </a:lnTo>
                    <a:lnTo>
                      <a:pt x="1169" y="119"/>
                    </a:lnTo>
                    <a:lnTo>
                      <a:pt x="1175" y="94"/>
                    </a:lnTo>
                    <a:lnTo>
                      <a:pt x="1181" y="70"/>
                    </a:lnTo>
                    <a:lnTo>
                      <a:pt x="1188" y="50"/>
                    </a:lnTo>
                    <a:lnTo>
                      <a:pt x="1194" y="34"/>
                    </a:lnTo>
                    <a:lnTo>
                      <a:pt x="1200" y="26"/>
                    </a:lnTo>
                    <a:lnTo>
                      <a:pt x="1207" y="25"/>
                    </a:lnTo>
                    <a:lnTo>
                      <a:pt x="1213" y="31"/>
                    </a:lnTo>
                    <a:lnTo>
                      <a:pt x="1220" y="45"/>
                    </a:lnTo>
                    <a:lnTo>
                      <a:pt x="1226" y="64"/>
                    </a:lnTo>
                    <a:lnTo>
                      <a:pt x="1232" y="86"/>
                    </a:lnTo>
                    <a:lnTo>
                      <a:pt x="1239" y="109"/>
                    </a:lnTo>
                    <a:lnTo>
                      <a:pt x="1245" y="132"/>
                    </a:lnTo>
                    <a:lnTo>
                      <a:pt x="1251" y="153"/>
                    </a:lnTo>
                    <a:lnTo>
                      <a:pt x="1258" y="171"/>
                    </a:lnTo>
                    <a:lnTo>
                      <a:pt x="1264" y="186"/>
                    </a:lnTo>
                    <a:lnTo>
                      <a:pt x="1271" y="197"/>
                    </a:lnTo>
                    <a:lnTo>
                      <a:pt x="1277" y="205"/>
                    </a:lnTo>
                    <a:lnTo>
                      <a:pt x="1283" y="211"/>
                    </a:lnTo>
                    <a:lnTo>
                      <a:pt x="1290" y="215"/>
                    </a:lnTo>
                    <a:lnTo>
                      <a:pt x="1296" y="218"/>
                    </a:lnTo>
                    <a:lnTo>
                      <a:pt x="1303" y="219"/>
                    </a:lnTo>
                    <a:lnTo>
                      <a:pt x="1309" y="220"/>
                    </a:lnTo>
                    <a:lnTo>
                      <a:pt x="1315" y="221"/>
                    </a:lnTo>
                    <a:lnTo>
                      <a:pt x="1322" y="221"/>
                    </a:lnTo>
                    <a:lnTo>
                      <a:pt x="1328" y="221"/>
                    </a:lnTo>
                    <a:lnTo>
                      <a:pt x="1335" y="221"/>
                    </a:lnTo>
                    <a:lnTo>
                      <a:pt x="1341" y="221"/>
                    </a:lnTo>
                    <a:lnTo>
                      <a:pt x="1347" y="221"/>
                    </a:lnTo>
                    <a:lnTo>
                      <a:pt x="1354" y="221"/>
                    </a:lnTo>
                    <a:lnTo>
                      <a:pt x="1360" y="221"/>
                    </a:lnTo>
                    <a:lnTo>
                      <a:pt x="1366" y="221"/>
                    </a:lnTo>
                    <a:lnTo>
                      <a:pt x="1373" y="221"/>
                    </a:lnTo>
                    <a:lnTo>
                      <a:pt x="1379" y="221"/>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0" name="Freeform 164">
                <a:extLst>
                  <a:ext uri="{FF2B5EF4-FFF2-40B4-BE49-F238E27FC236}">
                    <a16:creationId xmlns:a16="http://schemas.microsoft.com/office/drawing/2014/main" id="{C7077DFF-0649-97B7-1D24-0B5CFE674DD9}"/>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2 h 443"/>
                  <a:gd name="T16" fmla="*/ 224 w 1603"/>
                  <a:gd name="T17" fmla="*/ 222 h 443"/>
                  <a:gd name="T18" fmla="*/ 249 w 1603"/>
                  <a:gd name="T19" fmla="*/ 225 h 443"/>
                  <a:gd name="T20" fmla="*/ 275 w 1603"/>
                  <a:gd name="T21" fmla="*/ 237 h 443"/>
                  <a:gd name="T22" fmla="*/ 300 w 1603"/>
                  <a:gd name="T23" fmla="*/ 266 h 443"/>
                  <a:gd name="T24" fmla="*/ 326 w 1603"/>
                  <a:gd name="T25" fmla="*/ 321 h 443"/>
                  <a:gd name="T26" fmla="*/ 351 w 1603"/>
                  <a:gd name="T27" fmla="*/ 390 h 443"/>
                  <a:gd name="T28" fmla="*/ 377 w 1603"/>
                  <a:gd name="T29" fmla="*/ 434 h 443"/>
                  <a:gd name="T30" fmla="*/ 402 w 1603"/>
                  <a:gd name="T31" fmla="*/ 417 h 443"/>
                  <a:gd name="T32" fmla="*/ 428 w 1603"/>
                  <a:gd name="T33" fmla="*/ 346 h 443"/>
                  <a:gd name="T34" fmla="*/ 453 w 1603"/>
                  <a:gd name="T35" fmla="*/ 266 h 443"/>
                  <a:gd name="T36" fmla="*/ 479 w 1603"/>
                  <a:gd name="T37" fmla="*/ 200 h 443"/>
                  <a:gd name="T38" fmla="*/ 504 w 1603"/>
                  <a:gd name="T39" fmla="*/ 143 h 443"/>
                  <a:gd name="T40" fmla="*/ 530 w 1603"/>
                  <a:gd name="T41" fmla="*/ 90 h 443"/>
                  <a:gd name="T42" fmla="*/ 556 w 1603"/>
                  <a:gd name="T43" fmla="*/ 49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7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8 h 443"/>
                  <a:gd name="T84" fmla="*/ 1092 w 1603"/>
                  <a:gd name="T85" fmla="*/ 319 h 443"/>
                  <a:gd name="T86" fmla="*/ 1117 w 1603"/>
                  <a:gd name="T87" fmla="*/ 262 h 443"/>
                  <a:gd name="T88" fmla="*/ 1143 w 1603"/>
                  <a:gd name="T89" fmla="*/ 201 h 443"/>
                  <a:gd name="T90" fmla="*/ 1169 w 1603"/>
                  <a:gd name="T91" fmla="*/ 124 h 443"/>
                  <a:gd name="T92" fmla="*/ 1194 w 1603"/>
                  <a:gd name="T93" fmla="*/ 45 h 443"/>
                  <a:gd name="T94" fmla="*/ 1220 w 1603"/>
                  <a:gd name="T95" fmla="*/ 7 h 443"/>
                  <a:gd name="T96" fmla="*/ 1245 w 1603"/>
                  <a:gd name="T97" fmla="*/ 33 h 443"/>
                  <a:gd name="T98" fmla="*/ 1271 w 1603"/>
                  <a:gd name="T99" fmla="*/ 99 h 443"/>
                  <a:gd name="T100" fmla="*/ 1296 w 1603"/>
                  <a:gd name="T101" fmla="*/ 161 h 443"/>
                  <a:gd name="T102" fmla="*/ 1322 w 1603"/>
                  <a:gd name="T103" fmla="*/ 199 h 443"/>
                  <a:gd name="T104" fmla="*/ 1347 w 1603"/>
                  <a:gd name="T105" fmla="*/ 215 h 443"/>
                  <a:gd name="T106" fmla="*/ 1373 w 1603"/>
                  <a:gd name="T107" fmla="*/ 220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2"/>
                    </a:lnTo>
                    <a:lnTo>
                      <a:pt x="204" y="222"/>
                    </a:lnTo>
                    <a:lnTo>
                      <a:pt x="211" y="222"/>
                    </a:lnTo>
                    <a:lnTo>
                      <a:pt x="217" y="222"/>
                    </a:lnTo>
                    <a:lnTo>
                      <a:pt x="224" y="222"/>
                    </a:lnTo>
                    <a:lnTo>
                      <a:pt x="230" y="223"/>
                    </a:lnTo>
                    <a:lnTo>
                      <a:pt x="236" y="223"/>
                    </a:lnTo>
                    <a:lnTo>
                      <a:pt x="243" y="224"/>
                    </a:lnTo>
                    <a:lnTo>
                      <a:pt x="249" y="225"/>
                    </a:lnTo>
                    <a:lnTo>
                      <a:pt x="255" y="227"/>
                    </a:lnTo>
                    <a:lnTo>
                      <a:pt x="262" y="230"/>
                    </a:lnTo>
                    <a:lnTo>
                      <a:pt x="268" y="233"/>
                    </a:lnTo>
                    <a:lnTo>
                      <a:pt x="275" y="237"/>
                    </a:lnTo>
                    <a:lnTo>
                      <a:pt x="281" y="242"/>
                    </a:lnTo>
                    <a:lnTo>
                      <a:pt x="287" y="248"/>
                    </a:lnTo>
                    <a:lnTo>
                      <a:pt x="294" y="257"/>
                    </a:lnTo>
                    <a:lnTo>
                      <a:pt x="300" y="266"/>
                    </a:lnTo>
                    <a:lnTo>
                      <a:pt x="307" y="277"/>
                    </a:lnTo>
                    <a:lnTo>
                      <a:pt x="313" y="291"/>
                    </a:lnTo>
                    <a:lnTo>
                      <a:pt x="319" y="305"/>
                    </a:lnTo>
                    <a:lnTo>
                      <a:pt x="326" y="321"/>
                    </a:lnTo>
                    <a:lnTo>
                      <a:pt x="332" y="338"/>
                    </a:lnTo>
                    <a:lnTo>
                      <a:pt x="339" y="356"/>
                    </a:lnTo>
                    <a:lnTo>
                      <a:pt x="345" y="373"/>
                    </a:lnTo>
                    <a:lnTo>
                      <a:pt x="351" y="390"/>
                    </a:lnTo>
                    <a:lnTo>
                      <a:pt x="358" y="405"/>
                    </a:lnTo>
                    <a:lnTo>
                      <a:pt x="364" y="418"/>
                    </a:lnTo>
                    <a:lnTo>
                      <a:pt x="370" y="428"/>
                    </a:lnTo>
                    <a:lnTo>
                      <a:pt x="377" y="434"/>
                    </a:lnTo>
                    <a:lnTo>
                      <a:pt x="383" y="436"/>
                    </a:lnTo>
                    <a:lnTo>
                      <a:pt x="389" y="434"/>
                    </a:lnTo>
                    <a:lnTo>
                      <a:pt x="396" y="427"/>
                    </a:lnTo>
                    <a:lnTo>
                      <a:pt x="402" y="417"/>
                    </a:lnTo>
                    <a:lnTo>
                      <a:pt x="409" y="403"/>
                    </a:lnTo>
                    <a:lnTo>
                      <a:pt x="415" y="386"/>
                    </a:lnTo>
                    <a:lnTo>
                      <a:pt x="421" y="367"/>
                    </a:lnTo>
                    <a:lnTo>
                      <a:pt x="428" y="346"/>
                    </a:lnTo>
                    <a:lnTo>
                      <a:pt x="434" y="326"/>
                    </a:lnTo>
                    <a:lnTo>
                      <a:pt x="441" y="305"/>
                    </a:lnTo>
                    <a:lnTo>
                      <a:pt x="447" y="285"/>
                    </a:lnTo>
                    <a:lnTo>
                      <a:pt x="453" y="266"/>
                    </a:lnTo>
                    <a:lnTo>
                      <a:pt x="460" y="248"/>
                    </a:lnTo>
                    <a:lnTo>
                      <a:pt x="466" y="231"/>
                    </a:lnTo>
                    <a:lnTo>
                      <a:pt x="473" y="215"/>
                    </a:lnTo>
                    <a:lnTo>
                      <a:pt x="479" y="200"/>
                    </a:lnTo>
                    <a:lnTo>
                      <a:pt x="485" y="185"/>
                    </a:lnTo>
                    <a:lnTo>
                      <a:pt x="492" y="171"/>
                    </a:lnTo>
                    <a:lnTo>
                      <a:pt x="498" y="157"/>
                    </a:lnTo>
                    <a:lnTo>
                      <a:pt x="504" y="143"/>
                    </a:lnTo>
                    <a:lnTo>
                      <a:pt x="511" y="129"/>
                    </a:lnTo>
                    <a:lnTo>
                      <a:pt x="517" y="115"/>
                    </a:lnTo>
                    <a:lnTo>
                      <a:pt x="524" y="102"/>
                    </a:lnTo>
                    <a:lnTo>
                      <a:pt x="530" y="90"/>
                    </a:lnTo>
                    <a:lnTo>
                      <a:pt x="536" y="78"/>
                    </a:lnTo>
                    <a:lnTo>
                      <a:pt x="543" y="67"/>
                    </a:lnTo>
                    <a:lnTo>
                      <a:pt x="549" y="57"/>
                    </a:lnTo>
                    <a:lnTo>
                      <a:pt x="556" y="49"/>
                    </a:lnTo>
                    <a:lnTo>
                      <a:pt x="562" y="41"/>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7"/>
                    </a:lnTo>
                    <a:lnTo>
                      <a:pt x="715" y="66"/>
                    </a:lnTo>
                    <a:lnTo>
                      <a:pt x="722" y="75"/>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5"/>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39"/>
                    </a:lnTo>
                    <a:lnTo>
                      <a:pt x="1003" y="436"/>
                    </a:lnTo>
                    <a:lnTo>
                      <a:pt x="1009" y="433"/>
                    </a:lnTo>
                    <a:lnTo>
                      <a:pt x="1015" y="429"/>
                    </a:lnTo>
                    <a:lnTo>
                      <a:pt x="1022" y="424"/>
                    </a:lnTo>
                    <a:lnTo>
                      <a:pt x="1028" y="418"/>
                    </a:lnTo>
                    <a:lnTo>
                      <a:pt x="1035" y="412"/>
                    </a:lnTo>
                    <a:lnTo>
                      <a:pt x="1041" y="405"/>
                    </a:lnTo>
                    <a:lnTo>
                      <a:pt x="1047" y="397"/>
                    </a:lnTo>
                    <a:lnTo>
                      <a:pt x="1054" y="389"/>
                    </a:lnTo>
                    <a:lnTo>
                      <a:pt x="1060" y="379"/>
                    </a:lnTo>
                    <a:lnTo>
                      <a:pt x="1066" y="368"/>
                    </a:lnTo>
                    <a:lnTo>
                      <a:pt x="1073" y="357"/>
                    </a:lnTo>
                    <a:lnTo>
                      <a:pt x="1079" y="345"/>
                    </a:lnTo>
                    <a:lnTo>
                      <a:pt x="1085" y="332"/>
                    </a:lnTo>
                    <a:lnTo>
                      <a:pt x="1092" y="319"/>
                    </a:lnTo>
                    <a:lnTo>
                      <a:pt x="1098" y="305"/>
                    </a:lnTo>
                    <a:lnTo>
                      <a:pt x="1105" y="291"/>
                    </a:lnTo>
                    <a:lnTo>
                      <a:pt x="1111" y="277"/>
                    </a:lnTo>
                    <a:lnTo>
                      <a:pt x="1117" y="262"/>
                    </a:lnTo>
                    <a:lnTo>
                      <a:pt x="1124" y="248"/>
                    </a:lnTo>
                    <a:lnTo>
                      <a:pt x="1130" y="233"/>
                    </a:lnTo>
                    <a:lnTo>
                      <a:pt x="1137" y="217"/>
                    </a:lnTo>
                    <a:lnTo>
                      <a:pt x="1143" y="201"/>
                    </a:lnTo>
                    <a:lnTo>
                      <a:pt x="1149" y="183"/>
                    </a:lnTo>
                    <a:lnTo>
                      <a:pt x="1156" y="164"/>
                    </a:lnTo>
                    <a:lnTo>
                      <a:pt x="1162" y="145"/>
                    </a:lnTo>
                    <a:lnTo>
                      <a:pt x="1169" y="124"/>
                    </a:lnTo>
                    <a:lnTo>
                      <a:pt x="1175" y="103"/>
                    </a:lnTo>
                    <a:lnTo>
                      <a:pt x="1181" y="83"/>
                    </a:lnTo>
                    <a:lnTo>
                      <a:pt x="1188" y="63"/>
                    </a:lnTo>
                    <a:lnTo>
                      <a:pt x="1194" y="45"/>
                    </a:lnTo>
                    <a:lnTo>
                      <a:pt x="1200" y="31"/>
                    </a:lnTo>
                    <a:lnTo>
                      <a:pt x="1207" y="19"/>
                    </a:lnTo>
                    <a:lnTo>
                      <a:pt x="1213" y="11"/>
                    </a:lnTo>
                    <a:lnTo>
                      <a:pt x="1220" y="7"/>
                    </a:lnTo>
                    <a:lnTo>
                      <a:pt x="1226" y="8"/>
                    </a:lnTo>
                    <a:lnTo>
                      <a:pt x="1232" y="13"/>
                    </a:lnTo>
                    <a:lnTo>
                      <a:pt x="1239" y="22"/>
                    </a:lnTo>
                    <a:lnTo>
                      <a:pt x="1245" y="33"/>
                    </a:lnTo>
                    <a:lnTo>
                      <a:pt x="1251" y="48"/>
                    </a:lnTo>
                    <a:lnTo>
                      <a:pt x="1258" y="64"/>
                    </a:lnTo>
                    <a:lnTo>
                      <a:pt x="1264" y="82"/>
                    </a:lnTo>
                    <a:lnTo>
                      <a:pt x="1271" y="99"/>
                    </a:lnTo>
                    <a:lnTo>
                      <a:pt x="1277" y="116"/>
                    </a:lnTo>
                    <a:lnTo>
                      <a:pt x="1283" y="133"/>
                    </a:lnTo>
                    <a:lnTo>
                      <a:pt x="1290" y="148"/>
                    </a:lnTo>
                    <a:lnTo>
                      <a:pt x="1296" y="161"/>
                    </a:lnTo>
                    <a:lnTo>
                      <a:pt x="1303" y="173"/>
                    </a:lnTo>
                    <a:lnTo>
                      <a:pt x="1309" y="184"/>
                    </a:lnTo>
                    <a:lnTo>
                      <a:pt x="1315" y="192"/>
                    </a:lnTo>
                    <a:lnTo>
                      <a:pt x="1322" y="199"/>
                    </a:lnTo>
                    <a:lnTo>
                      <a:pt x="1328" y="205"/>
                    </a:lnTo>
                    <a:lnTo>
                      <a:pt x="1335" y="209"/>
                    </a:lnTo>
                    <a:lnTo>
                      <a:pt x="1341" y="212"/>
                    </a:lnTo>
                    <a:lnTo>
                      <a:pt x="1347" y="215"/>
                    </a:lnTo>
                    <a:lnTo>
                      <a:pt x="1354" y="217"/>
                    </a:lnTo>
                    <a:lnTo>
                      <a:pt x="1360" y="218"/>
                    </a:lnTo>
                    <a:lnTo>
                      <a:pt x="1366" y="219"/>
                    </a:lnTo>
                    <a:lnTo>
                      <a:pt x="1373" y="220"/>
                    </a:lnTo>
                    <a:lnTo>
                      <a:pt x="1379" y="220"/>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1" name="Freeform 165">
                <a:extLst>
                  <a:ext uri="{FF2B5EF4-FFF2-40B4-BE49-F238E27FC236}">
                    <a16:creationId xmlns:a16="http://schemas.microsoft.com/office/drawing/2014/main" id="{E11D0D16-3DF1-90A1-9696-C4712E184D27}"/>
                  </a:ext>
                </a:extLst>
              </p:cNvPr>
              <p:cNvSpPr>
                <a:spLocks/>
              </p:cNvSpPr>
              <p:nvPr/>
            </p:nvSpPr>
            <p:spPr bwMode="auto">
              <a:xfrm>
                <a:off x="2952" y="1786"/>
                <a:ext cx="1603" cy="527"/>
              </a:xfrm>
              <a:custGeom>
                <a:avLst/>
                <a:gdLst>
                  <a:gd name="T0" fmla="*/ 19 w 1603"/>
                  <a:gd name="T1" fmla="*/ 263 h 527"/>
                  <a:gd name="T2" fmla="*/ 45 w 1603"/>
                  <a:gd name="T3" fmla="*/ 263 h 527"/>
                  <a:gd name="T4" fmla="*/ 70 w 1603"/>
                  <a:gd name="T5" fmla="*/ 263 h 527"/>
                  <a:gd name="T6" fmla="*/ 96 w 1603"/>
                  <a:gd name="T7" fmla="*/ 263 h 527"/>
                  <a:gd name="T8" fmla="*/ 121 w 1603"/>
                  <a:gd name="T9" fmla="*/ 264 h 527"/>
                  <a:gd name="T10" fmla="*/ 147 w 1603"/>
                  <a:gd name="T11" fmla="*/ 265 h 527"/>
                  <a:gd name="T12" fmla="*/ 173 w 1603"/>
                  <a:gd name="T13" fmla="*/ 267 h 527"/>
                  <a:gd name="T14" fmla="*/ 198 w 1603"/>
                  <a:gd name="T15" fmla="*/ 274 h 527"/>
                  <a:gd name="T16" fmla="*/ 224 w 1603"/>
                  <a:gd name="T17" fmla="*/ 290 h 527"/>
                  <a:gd name="T18" fmla="*/ 249 w 1603"/>
                  <a:gd name="T19" fmla="*/ 322 h 527"/>
                  <a:gd name="T20" fmla="*/ 275 w 1603"/>
                  <a:gd name="T21" fmla="*/ 372 h 527"/>
                  <a:gd name="T22" fmla="*/ 300 w 1603"/>
                  <a:gd name="T23" fmla="*/ 436 h 527"/>
                  <a:gd name="T24" fmla="*/ 326 w 1603"/>
                  <a:gd name="T25" fmla="*/ 495 h 527"/>
                  <a:gd name="T26" fmla="*/ 351 w 1603"/>
                  <a:gd name="T27" fmla="*/ 526 h 527"/>
                  <a:gd name="T28" fmla="*/ 377 w 1603"/>
                  <a:gd name="T29" fmla="*/ 512 h 527"/>
                  <a:gd name="T30" fmla="*/ 402 w 1603"/>
                  <a:gd name="T31" fmla="*/ 458 h 527"/>
                  <a:gd name="T32" fmla="*/ 428 w 1603"/>
                  <a:gd name="T33" fmla="*/ 384 h 527"/>
                  <a:gd name="T34" fmla="*/ 453 w 1603"/>
                  <a:gd name="T35" fmla="*/ 310 h 527"/>
                  <a:gd name="T36" fmla="*/ 479 w 1603"/>
                  <a:gd name="T37" fmla="*/ 243 h 527"/>
                  <a:gd name="T38" fmla="*/ 504 w 1603"/>
                  <a:gd name="T39" fmla="*/ 183 h 527"/>
                  <a:gd name="T40" fmla="*/ 530 w 1603"/>
                  <a:gd name="T41" fmla="*/ 132 h 527"/>
                  <a:gd name="T42" fmla="*/ 556 w 1603"/>
                  <a:gd name="T43" fmla="*/ 91 h 527"/>
                  <a:gd name="T44" fmla="*/ 581 w 1603"/>
                  <a:gd name="T45" fmla="*/ 63 h 527"/>
                  <a:gd name="T46" fmla="*/ 607 w 1603"/>
                  <a:gd name="T47" fmla="*/ 46 h 527"/>
                  <a:gd name="T48" fmla="*/ 632 w 1603"/>
                  <a:gd name="T49" fmla="*/ 42 h 527"/>
                  <a:gd name="T50" fmla="*/ 658 w 1603"/>
                  <a:gd name="T51" fmla="*/ 50 h 527"/>
                  <a:gd name="T52" fmla="*/ 683 w 1603"/>
                  <a:gd name="T53" fmla="*/ 70 h 527"/>
                  <a:gd name="T54" fmla="*/ 709 w 1603"/>
                  <a:gd name="T55" fmla="*/ 100 h 527"/>
                  <a:gd name="T56" fmla="*/ 734 w 1603"/>
                  <a:gd name="T57" fmla="*/ 137 h 527"/>
                  <a:gd name="T58" fmla="*/ 760 w 1603"/>
                  <a:gd name="T59" fmla="*/ 182 h 527"/>
                  <a:gd name="T60" fmla="*/ 785 w 1603"/>
                  <a:gd name="T61" fmla="*/ 230 h 527"/>
                  <a:gd name="T62" fmla="*/ 811 w 1603"/>
                  <a:gd name="T63" fmla="*/ 280 h 527"/>
                  <a:gd name="T64" fmla="*/ 836 w 1603"/>
                  <a:gd name="T65" fmla="*/ 329 h 527"/>
                  <a:gd name="T66" fmla="*/ 862 w 1603"/>
                  <a:gd name="T67" fmla="*/ 375 h 527"/>
                  <a:gd name="T68" fmla="*/ 888 w 1603"/>
                  <a:gd name="T69" fmla="*/ 416 h 527"/>
                  <a:gd name="T70" fmla="*/ 913 w 1603"/>
                  <a:gd name="T71" fmla="*/ 448 h 527"/>
                  <a:gd name="T72" fmla="*/ 939 w 1603"/>
                  <a:gd name="T73" fmla="*/ 471 h 527"/>
                  <a:gd name="T74" fmla="*/ 964 w 1603"/>
                  <a:gd name="T75" fmla="*/ 483 h 527"/>
                  <a:gd name="T76" fmla="*/ 990 w 1603"/>
                  <a:gd name="T77" fmla="*/ 483 h 527"/>
                  <a:gd name="T78" fmla="*/ 1015 w 1603"/>
                  <a:gd name="T79" fmla="*/ 471 h 527"/>
                  <a:gd name="T80" fmla="*/ 1041 w 1603"/>
                  <a:gd name="T81" fmla="*/ 447 h 527"/>
                  <a:gd name="T82" fmla="*/ 1066 w 1603"/>
                  <a:gd name="T83" fmla="*/ 410 h 527"/>
                  <a:gd name="T84" fmla="*/ 1092 w 1603"/>
                  <a:gd name="T85" fmla="*/ 362 h 527"/>
                  <a:gd name="T86" fmla="*/ 1117 w 1603"/>
                  <a:gd name="T87" fmla="*/ 305 h 527"/>
                  <a:gd name="T88" fmla="*/ 1143 w 1603"/>
                  <a:gd name="T89" fmla="*/ 240 h 527"/>
                  <a:gd name="T90" fmla="*/ 1169 w 1603"/>
                  <a:gd name="T91" fmla="*/ 168 h 527"/>
                  <a:gd name="T92" fmla="*/ 1194 w 1603"/>
                  <a:gd name="T93" fmla="*/ 93 h 527"/>
                  <a:gd name="T94" fmla="*/ 1220 w 1603"/>
                  <a:gd name="T95" fmla="*/ 29 h 527"/>
                  <a:gd name="T96" fmla="*/ 1245 w 1603"/>
                  <a:gd name="T97" fmla="*/ 0 h 527"/>
                  <a:gd name="T98" fmla="*/ 1271 w 1603"/>
                  <a:gd name="T99" fmla="*/ 17 h 527"/>
                  <a:gd name="T100" fmla="*/ 1296 w 1603"/>
                  <a:gd name="T101" fmla="*/ 70 h 527"/>
                  <a:gd name="T102" fmla="*/ 1322 w 1603"/>
                  <a:gd name="T103" fmla="*/ 135 h 527"/>
                  <a:gd name="T104" fmla="*/ 1347 w 1603"/>
                  <a:gd name="T105" fmla="*/ 191 h 527"/>
                  <a:gd name="T106" fmla="*/ 1373 w 1603"/>
                  <a:gd name="T107" fmla="*/ 228 h 527"/>
                  <a:gd name="T108" fmla="*/ 1398 w 1603"/>
                  <a:gd name="T109" fmla="*/ 249 h 527"/>
                  <a:gd name="T110" fmla="*/ 1424 w 1603"/>
                  <a:gd name="T111" fmla="*/ 258 h 527"/>
                  <a:gd name="T112" fmla="*/ 1450 w 1603"/>
                  <a:gd name="T113" fmla="*/ 262 h 527"/>
                  <a:gd name="T114" fmla="*/ 1475 w 1603"/>
                  <a:gd name="T115" fmla="*/ 263 h 527"/>
                  <a:gd name="T116" fmla="*/ 1501 w 1603"/>
                  <a:gd name="T117" fmla="*/ 263 h 527"/>
                  <a:gd name="T118" fmla="*/ 1526 w 1603"/>
                  <a:gd name="T119" fmla="*/ 263 h 527"/>
                  <a:gd name="T120" fmla="*/ 1552 w 1603"/>
                  <a:gd name="T121" fmla="*/ 263 h 527"/>
                  <a:gd name="T122" fmla="*/ 1577 w 1603"/>
                  <a:gd name="T123" fmla="*/ 263 h 527"/>
                  <a:gd name="T124" fmla="*/ 1603 w 1603"/>
                  <a:gd name="T125" fmla="*/ 2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527">
                    <a:moveTo>
                      <a:pt x="0" y="263"/>
                    </a:moveTo>
                    <a:lnTo>
                      <a:pt x="6" y="263"/>
                    </a:lnTo>
                    <a:lnTo>
                      <a:pt x="13" y="263"/>
                    </a:lnTo>
                    <a:lnTo>
                      <a:pt x="19" y="263"/>
                    </a:lnTo>
                    <a:lnTo>
                      <a:pt x="26" y="263"/>
                    </a:lnTo>
                    <a:lnTo>
                      <a:pt x="32" y="263"/>
                    </a:lnTo>
                    <a:lnTo>
                      <a:pt x="38" y="263"/>
                    </a:lnTo>
                    <a:lnTo>
                      <a:pt x="45" y="263"/>
                    </a:lnTo>
                    <a:lnTo>
                      <a:pt x="51" y="263"/>
                    </a:lnTo>
                    <a:lnTo>
                      <a:pt x="58" y="263"/>
                    </a:lnTo>
                    <a:lnTo>
                      <a:pt x="64" y="263"/>
                    </a:lnTo>
                    <a:lnTo>
                      <a:pt x="70" y="263"/>
                    </a:lnTo>
                    <a:lnTo>
                      <a:pt x="77" y="263"/>
                    </a:lnTo>
                    <a:lnTo>
                      <a:pt x="83" y="263"/>
                    </a:lnTo>
                    <a:lnTo>
                      <a:pt x="89" y="263"/>
                    </a:lnTo>
                    <a:lnTo>
                      <a:pt x="96" y="263"/>
                    </a:lnTo>
                    <a:lnTo>
                      <a:pt x="102" y="263"/>
                    </a:lnTo>
                    <a:lnTo>
                      <a:pt x="109" y="264"/>
                    </a:lnTo>
                    <a:lnTo>
                      <a:pt x="115" y="264"/>
                    </a:lnTo>
                    <a:lnTo>
                      <a:pt x="121" y="264"/>
                    </a:lnTo>
                    <a:lnTo>
                      <a:pt x="128" y="264"/>
                    </a:lnTo>
                    <a:lnTo>
                      <a:pt x="134" y="264"/>
                    </a:lnTo>
                    <a:lnTo>
                      <a:pt x="141" y="264"/>
                    </a:lnTo>
                    <a:lnTo>
                      <a:pt x="147" y="265"/>
                    </a:lnTo>
                    <a:lnTo>
                      <a:pt x="153" y="265"/>
                    </a:lnTo>
                    <a:lnTo>
                      <a:pt x="160" y="265"/>
                    </a:lnTo>
                    <a:lnTo>
                      <a:pt x="166" y="266"/>
                    </a:lnTo>
                    <a:lnTo>
                      <a:pt x="173" y="267"/>
                    </a:lnTo>
                    <a:lnTo>
                      <a:pt x="179" y="268"/>
                    </a:lnTo>
                    <a:lnTo>
                      <a:pt x="185" y="270"/>
                    </a:lnTo>
                    <a:lnTo>
                      <a:pt x="192" y="272"/>
                    </a:lnTo>
                    <a:lnTo>
                      <a:pt x="198" y="274"/>
                    </a:lnTo>
                    <a:lnTo>
                      <a:pt x="204" y="277"/>
                    </a:lnTo>
                    <a:lnTo>
                      <a:pt x="211" y="280"/>
                    </a:lnTo>
                    <a:lnTo>
                      <a:pt x="217" y="285"/>
                    </a:lnTo>
                    <a:lnTo>
                      <a:pt x="224" y="290"/>
                    </a:lnTo>
                    <a:lnTo>
                      <a:pt x="230" y="296"/>
                    </a:lnTo>
                    <a:lnTo>
                      <a:pt x="236" y="304"/>
                    </a:lnTo>
                    <a:lnTo>
                      <a:pt x="243" y="312"/>
                    </a:lnTo>
                    <a:lnTo>
                      <a:pt x="249" y="322"/>
                    </a:lnTo>
                    <a:lnTo>
                      <a:pt x="255" y="332"/>
                    </a:lnTo>
                    <a:lnTo>
                      <a:pt x="262" y="344"/>
                    </a:lnTo>
                    <a:lnTo>
                      <a:pt x="268" y="358"/>
                    </a:lnTo>
                    <a:lnTo>
                      <a:pt x="275" y="372"/>
                    </a:lnTo>
                    <a:lnTo>
                      <a:pt x="281" y="387"/>
                    </a:lnTo>
                    <a:lnTo>
                      <a:pt x="287" y="403"/>
                    </a:lnTo>
                    <a:lnTo>
                      <a:pt x="294" y="419"/>
                    </a:lnTo>
                    <a:lnTo>
                      <a:pt x="300" y="436"/>
                    </a:lnTo>
                    <a:lnTo>
                      <a:pt x="307" y="452"/>
                    </a:lnTo>
                    <a:lnTo>
                      <a:pt x="313" y="468"/>
                    </a:lnTo>
                    <a:lnTo>
                      <a:pt x="319" y="482"/>
                    </a:lnTo>
                    <a:lnTo>
                      <a:pt x="326" y="495"/>
                    </a:lnTo>
                    <a:lnTo>
                      <a:pt x="332" y="507"/>
                    </a:lnTo>
                    <a:lnTo>
                      <a:pt x="339" y="516"/>
                    </a:lnTo>
                    <a:lnTo>
                      <a:pt x="345" y="522"/>
                    </a:lnTo>
                    <a:lnTo>
                      <a:pt x="351" y="526"/>
                    </a:lnTo>
                    <a:lnTo>
                      <a:pt x="358" y="527"/>
                    </a:lnTo>
                    <a:lnTo>
                      <a:pt x="364" y="525"/>
                    </a:lnTo>
                    <a:lnTo>
                      <a:pt x="370" y="520"/>
                    </a:lnTo>
                    <a:lnTo>
                      <a:pt x="377" y="512"/>
                    </a:lnTo>
                    <a:lnTo>
                      <a:pt x="383" y="501"/>
                    </a:lnTo>
                    <a:lnTo>
                      <a:pt x="389" y="489"/>
                    </a:lnTo>
                    <a:lnTo>
                      <a:pt x="396" y="474"/>
                    </a:lnTo>
                    <a:lnTo>
                      <a:pt x="402" y="458"/>
                    </a:lnTo>
                    <a:lnTo>
                      <a:pt x="409" y="440"/>
                    </a:lnTo>
                    <a:lnTo>
                      <a:pt x="415" y="422"/>
                    </a:lnTo>
                    <a:lnTo>
                      <a:pt x="421" y="403"/>
                    </a:lnTo>
                    <a:lnTo>
                      <a:pt x="428" y="384"/>
                    </a:lnTo>
                    <a:lnTo>
                      <a:pt x="434" y="365"/>
                    </a:lnTo>
                    <a:lnTo>
                      <a:pt x="441" y="346"/>
                    </a:lnTo>
                    <a:lnTo>
                      <a:pt x="447" y="328"/>
                    </a:lnTo>
                    <a:lnTo>
                      <a:pt x="453" y="310"/>
                    </a:lnTo>
                    <a:lnTo>
                      <a:pt x="460" y="292"/>
                    </a:lnTo>
                    <a:lnTo>
                      <a:pt x="466" y="276"/>
                    </a:lnTo>
                    <a:lnTo>
                      <a:pt x="473" y="259"/>
                    </a:lnTo>
                    <a:lnTo>
                      <a:pt x="479" y="243"/>
                    </a:lnTo>
                    <a:lnTo>
                      <a:pt x="485" y="227"/>
                    </a:lnTo>
                    <a:lnTo>
                      <a:pt x="492" y="212"/>
                    </a:lnTo>
                    <a:lnTo>
                      <a:pt x="498" y="197"/>
                    </a:lnTo>
                    <a:lnTo>
                      <a:pt x="504" y="183"/>
                    </a:lnTo>
                    <a:lnTo>
                      <a:pt x="511" y="170"/>
                    </a:lnTo>
                    <a:lnTo>
                      <a:pt x="517" y="156"/>
                    </a:lnTo>
                    <a:lnTo>
                      <a:pt x="524" y="144"/>
                    </a:lnTo>
                    <a:lnTo>
                      <a:pt x="530" y="132"/>
                    </a:lnTo>
                    <a:lnTo>
                      <a:pt x="536" y="121"/>
                    </a:lnTo>
                    <a:lnTo>
                      <a:pt x="543" y="110"/>
                    </a:lnTo>
                    <a:lnTo>
                      <a:pt x="549" y="100"/>
                    </a:lnTo>
                    <a:lnTo>
                      <a:pt x="556" y="91"/>
                    </a:lnTo>
                    <a:lnTo>
                      <a:pt x="562" y="83"/>
                    </a:lnTo>
                    <a:lnTo>
                      <a:pt x="568" y="75"/>
                    </a:lnTo>
                    <a:lnTo>
                      <a:pt x="575" y="69"/>
                    </a:lnTo>
                    <a:lnTo>
                      <a:pt x="581" y="63"/>
                    </a:lnTo>
                    <a:lnTo>
                      <a:pt x="588" y="57"/>
                    </a:lnTo>
                    <a:lnTo>
                      <a:pt x="594" y="53"/>
                    </a:lnTo>
                    <a:lnTo>
                      <a:pt x="600" y="49"/>
                    </a:lnTo>
                    <a:lnTo>
                      <a:pt x="607" y="46"/>
                    </a:lnTo>
                    <a:lnTo>
                      <a:pt x="613" y="44"/>
                    </a:lnTo>
                    <a:lnTo>
                      <a:pt x="619" y="43"/>
                    </a:lnTo>
                    <a:lnTo>
                      <a:pt x="626" y="42"/>
                    </a:lnTo>
                    <a:lnTo>
                      <a:pt x="632" y="42"/>
                    </a:lnTo>
                    <a:lnTo>
                      <a:pt x="639" y="43"/>
                    </a:lnTo>
                    <a:lnTo>
                      <a:pt x="645" y="45"/>
                    </a:lnTo>
                    <a:lnTo>
                      <a:pt x="651" y="47"/>
                    </a:lnTo>
                    <a:lnTo>
                      <a:pt x="658" y="50"/>
                    </a:lnTo>
                    <a:lnTo>
                      <a:pt x="664" y="54"/>
                    </a:lnTo>
                    <a:lnTo>
                      <a:pt x="670" y="59"/>
                    </a:lnTo>
                    <a:lnTo>
                      <a:pt x="677" y="64"/>
                    </a:lnTo>
                    <a:lnTo>
                      <a:pt x="683" y="70"/>
                    </a:lnTo>
                    <a:lnTo>
                      <a:pt x="690" y="76"/>
                    </a:lnTo>
                    <a:lnTo>
                      <a:pt x="696" y="84"/>
                    </a:lnTo>
                    <a:lnTo>
                      <a:pt x="702" y="91"/>
                    </a:lnTo>
                    <a:lnTo>
                      <a:pt x="709" y="100"/>
                    </a:lnTo>
                    <a:lnTo>
                      <a:pt x="715" y="108"/>
                    </a:lnTo>
                    <a:lnTo>
                      <a:pt x="722" y="118"/>
                    </a:lnTo>
                    <a:lnTo>
                      <a:pt x="728" y="127"/>
                    </a:lnTo>
                    <a:lnTo>
                      <a:pt x="734" y="137"/>
                    </a:lnTo>
                    <a:lnTo>
                      <a:pt x="741" y="148"/>
                    </a:lnTo>
                    <a:lnTo>
                      <a:pt x="747" y="159"/>
                    </a:lnTo>
                    <a:lnTo>
                      <a:pt x="754" y="170"/>
                    </a:lnTo>
                    <a:lnTo>
                      <a:pt x="760" y="182"/>
                    </a:lnTo>
                    <a:lnTo>
                      <a:pt x="766" y="194"/>
                    </a:lnTo>
                    <a:lnTo>
                      <a:pt x="773" y="206"/>
                    </a:lnTo>
                    <a:lnTo>
                      <a:pt x="779" y="218"/>
                    </a:lnTo>
                    <a:lnTo>
                      <a:pt x="785" y="230"/>
                    </a:lnTo>
                    <a:lnTo>
                      <a:pt x="792" y="243"/>
                    </a:lnTo>
                    <a:lnTo>
                      <a:pt x="798" y="255"/>
                    </a:lnTo>
                    <a:lnTo>
                      <a:pt x="805" y="268"/>
                    </a:lnTo>
                    <a:lnTo>
                      <a:pt x="811" y="280"/>
                    </a:lnTo>
                    <a:lnTo>
                      <a:pt x="817" y="293"/>
                    </a:lnTo>
                    <a:lnTo>
                      <a:pt x="824" y="305"/>
                    </a:lnTo>
                    <a:lnTo>
                      <a:pt x="830" y="317"/>
                    </a:lnTo>
                    <a:lnTo>
                      <a:pt x="836" y="329"/>
                    </a:lnTo>
                    <a:lnTo>
                      <a:pt x="843" y="341"/>
                    </a:lnTo>
                    <a:lnTo>
                      <a:pt x="849" y="353"/>
                    </a:lnTo>
                    <a:lnTo>
                      <a:pt x="856" y="364"/>
                    </a:lnTo>
                    <a:lnTo>
                      <a:pt x="862" y="375"/>
                    </a:lnTo>
                    <a:lnTo>
                      <a:pt x="868" y="386"/>
                    </a:lnTo>
                    <a:lnTo>
                      <a:pt x="875" y="396"/>
                    </a:lnTo>
                    <a:lnTo>
                      <a:pt x="881" y="406"/>
                    </a:lnTo>
                    <a:lnTo>
                      <a:pt x="888" y="416"/>
                    </a:lnTo>
                    <a:lnTo>
                      <a:pt x="894" y="425"/>
                    </a:lnTo>
                    <a:lnTo>
                      <a:pt x="900" y="433"/>
                    </a:lnTo>
                    <a:lnTo>
                      <a:pt x="907" y="441"/>
                    </a:lnTo>
                    <a:lnTo>
                      <a:pt x="913" y="448"/>
                    </a:lnTo>
                    <a:lnTo>
                      <a:pt x="920" y="455"/>
                    </a:lnTo>
                    <a:lnTo>
                      <a:pt x="926" y="461"/>
                    </a:lnTo>
                    <a:lnTo>
                      <a:pt x="932" y="466"/>
                    </a:lnTo>
                    <a:lnTo>
                      <a:pt x="939" y="471"/>
                    </a:lnTo>
                    <a:lnTo>
                      <a:pt x="945" y="475"/>
                    </a:lnTo>
                    <a:lnTo>
                      <a:pt x="951" y="479"/>
                    </a:lnTo>
                    <a:lnTo>
                      <a:pt x="958" y="481"/>
                    </a:lnTo>
                    <a:lnTo>
                      <a:pt x="964" y="483"/>
                    </a:lnTo>
                    <a:lnTo>
                      <a:pt x="971" y="485"/>
                    </a:lnTo>
                    <a:lnTo>
                      <a:pt x="977" y="485"/>
                    </a:lnTo>
                    <a:lnTo>
                      <a:pt x="983" y="485"/>
                    </a:lnTo>
                    <a:lnTo>
                      <a:pt x="990" y="483"/>
                    </a:lnTo>
                    <a:lnTo>
                      <a:pt x="996" y="482"/>
                    </a:lnTo>
                    <a:lnTo>
                      <a:pt x="1003" y="479"/>
                    </a:lnTo>
                    <a:lnTo>
                      <a:pt x="1009" y="475"/>
                    </a:lnTo>
                    <a:lnTo>
                      <a:pt x="1015" y="471"/>
                    </a:lnTo>
                    <a:lnTo>
                      <a:pt x="1022" y="466"/>
                    </a:lnTo>
                    <a:lnTo>
                      <a:pt x="1028" y="460"/>
                    </a:lnTo>
                    <a:lnTo>
                      <a:pt x="1035" y="454"/>
                    </a:lnTo>
                    <a:lnTo>
                      <a:pt x="1041" y="447"/>
                    </a:lnTo>
                    <a:lnTo>
                      <a:pt x="1047" y="438"/>
                    </a:lnTo>
                    <a:lnTo>
                      <a:pt x="1054" y="430"/>
                    </a:lnTo>
                    <a:lnTo>
                      <a:pt x="1060" y="420"/>
                    </a:lnTo>
                    <a:lnTo>
                      <a:pt x="1066" y="410"/>
                    </a:lnTo>
                    <a:lnTo>
                      <a:pt x="1073" y="399"/>
                    </a:lnTo>
                    <a:lnTo>
                      <a:pt x="1079" y="387"/>
                    </a:lnTo>
                    <a:lnTo>
                      <a:pt x="1085" y="375"/>
                    </a:lnTo>
                    <a:lnTo>
                      <a:pt x="1092" y="362"/>
                    </a:lnTo>
                    <a:lnTo>
                      <a:pt x="1098" y="348"/>
                    </a:lnTo>
                    <a:lnTo>
                      <a:pt x="1105" y="334"/>
                    </a:lnTo>
                    <a:lnTo>
                      <a:pt x="1111" y="320"/>
                    </a:lnTo>
                    <a:lnTo>
                      <a:pt x="1117" y="305"/>
                    </a:lnTo>
                    <a:lnTo>
                      <a:pt x="1124" y="289"/>
                    </a:lnTo>
                    <a:lnTo>
                      <a:pt x="1130" y="273"/>
                    </a:lnTo>
                    <a:lnTo>
                      <a:pt x="1137" y="257"/>
                    </a:lnTo>
                    <a:lnTo>
                      <a:pt x="1143" y="240"/>
                    </a:lnTo>
                    <a:lnTo>
                      <a:pt x="1149" y="223"/>
                    </a:lnTo>
                    <a:lnTo>
                      <a:pt x="1156" y="205"/>
                    </a:lnTo>
                    <a:lnTo>
                      <a:pt x="1162" y="187"/>
                    </a:lnTo>
                    <a:lnTo>
                      <a:pt x="1169" y="168"/>
                    </a:lnTo>
                    <a:lnTo>
                      <a:pt x="1175" y="149"/>
                    </a:lnTo>
                    <a:lnTo>
                      <a:pt x="1181" y="130"/>
                    </a:lnTo>
                    <a:lnTo>
                      <a:pt x="1188" y="111"/>
                    </a:lnTo>
                    <a:lnTo>
                      <a:pt x="1194" y="93"/>
                    </a:lnTo>
                    <a:lnTo>
                      <a:pt x="1200" y="75"/>
                    </a:lnTo>
                    <a:lnTo>
                      <a:pt x="1207" y="58"/>
                    </a:lnTo>
                    <a:lnTo>
                      <a:pt x="1213" y="43"/>
                    </a:lnTo>
                    <a:lnTo>
                      <a:pt x="1220" y="29"/>
                    </a:lnTo>
                    <a:lnTo>
                      <a:pt x="1226" y="18"/>
                    </a:lnTo>
                    <a:lnTo>
                      <a:pt x="1232" y="9"/>
                    </a:lnTo>
                    <a:lnTo>
                      <a:pt x="1239" y="4"/>
                    </a:lnTo>
                    <a:lnTo>
                      <a:pt x="1245" y="0"/>
                    </a:lnTo>
                    <a:lnTo>
                      <a:pt x="1251" y="0"/>
                    </a:lnTo>
                    <a:lnTo>
                      <a:pt x="1258" y="3"/>
                    </a:lnTo>
                    <a:lnTo>
                      <a:pt x="1264" y="9"/>
                    </a:lnTo>
                    <a:lnTo>
                      <a:pt x="1271" y="17"/>
                    </a:lnTo>
                    <a:lnTo>
                      <a:pt x="1277" y="28"/>
                    </a:lnTo>
                    <a:lnTo>
                      <a:pt x="1283" y="40"/>
                    </a:lnTo>
                    <a:lnTo>
                      <a:pt x="1290" y="54"/>
                    </a:lnTo>
                    <a:lnTo>
                      <a:pt x="1296" y="70"/>
                    </a:lnTo>
                    <a:lnTo>
                      <a:pt x="1303" y="86"/>
                    </a:lnTo>
                    <a:lnTo>
                      <a:pt x="1309" y="102"/>
                    </a:lnTo>
                    <a:lnTo>
                      <a:pt x="1315" y="119"/>
                    </a:lnTo>
                    <a:lnTo>
                      <a:pt x="1322" y="135"/>
                    </a:lnTo>
                    <a:lnTo>
                      <a:pt x="1328" y="150"/>
                    </a:lnTo>
                    <a:lnTo>
                      <a:pt x="1335" y="165"/>
                    </a:lnTo>
                    <a:lnTo>
                      <a:pt x="1341" y="178"/>
                    </a:lnTo>
                    <a:lnTo>
                      <a:pt x="1347" y="191"/>
                    </a:lnTo>
                    <a:lnTo>
                      <a:pt x="1354" y="202"/>
                    </a:lnTo>
                    <a:lnTo>
                      <a:pt x="1360" y="212"/>
                    </a:lnTo>
                    <a:lnTo>
                      <a:pt x="1366" y="221"/>
                    </a:lnTo>
                    <a:lnTo>
                      <a:pt x="1373" y="228"/>
                    </a:lnTo>
                    <a:lnTo>
                      <a:pt x="1379" y="235"/>
                    </a:lnTo>
                    <a:lnTo>
                      <a:pt x="1386" y="240"/>
                    </a:lnTo>
                    <a:lnTo>
                      <a:pt x="1392" y="245"/>
                    </a:lnTo>
                    <a:lnTo>
                      <a:pt x="1398" y="249"/>
                    </a:lnTo>
                    <a:lnTo>
                      <a:pt x="1405" y="252"/>
                    </a:lnTo>
                    <a:lnTo>
                      <a:pt x="1411" y="255"/>
                    </a:lnTo>
                    <a:lnTo>
                      <a:pt x="1418" y="257"/>
                    </a:lnTo>
                    <a:lnTo>
                      <a:pt x="1424" y="258"/>
                    </a:lnTo>
                    <a:lnTo>
                      <a:pt x="1430" y="260"/>
                    </a:lnTo>
                    <a:lnTo>
                      <a:pt x="1437" y="261"/>
                    </a:lnTo>
                    <a:lnTo>
                      <a:pt x="1443" y="261"/>
                    </a:lnTo>
                    <a:lnTo>
                      <a:pt x="1450" y="262"/>
                    </a:lnTo>
                    <a:lnTo>
                      <a:pt x="1456" y="262"/>
                    </a:lnTo>
                    <a:lnTo>
                      <a:pt x="1462" y="263"/>
                    </a:lnTo>
                    <a:lnTo>
                      <a:pt x="1469" y="263"/>
                    </a:lnTo>
                    <a:lnTo>
                      <a:pt x="1475" y="263"/>
                    </a:lnTo>
                    <a:lnTo>
                      <a:pt x="1481" y="263"/>
                    </a:lnTo>
                    <a:lnTo>
                      <a:pt x="1488" y="263"/>
                    </a:lnTo>
                    <a:lnTo>
                      <a:pt x="1494" y="263"/>
                    </a:lnTo>
                    <a:lnTo>
                      <a:pt x="1501" y="263"/>
                    </a:lnTo>
                    <a:lnTo>
                      <a:pt x="1507" y="263"/>
                    </a:lnTo>
                    <a:lnTo>
                      <a:pt x="1513" y="263"/>
                    </a:lnTo>
                    <a:lnTo>
                      <a:pt x="1520" y="263"/>
                    </a:lnTo>
                    <a:lnTo>
                      <a:pt x="1526" y="263"/>
                    </a:lnTo>
                    <a:lnTo>
                      <a:pt x="1532" y="263"/>
                    </a:lnTo>
                    <a:lnTo>
                      <a:pt x="1539" y="263"/>
                    </a:lnTo>
                    <a:lnTo>
                      <a:pt x="1545" y="263"/>
                    </a:lnTo>
                    <a:lnTo>
                      <a:pt x="1552" y="263"/>
                    </a:lnTo>
                    <a:lnTo>
                      <a:pt x="1558" y="263"/>
                    </a:lnTo>
                    <a:lnTo>
                      <a:pt x="1564" y="263"/>
                    </a:lnTo>
                    <a:lnTo>
                      <a:pt x="1571" y="263"/>
                    </a:lnTo>
                    <a:lnTo>
                      <a:pt x="1577" y="263"/>
                    </a:lnTo>
                    <a:lnTo>
                      <a:pt x="1584" y="263"/>
                    </a:lnTo>
                    <a:lnTo>
                      <a:pt x="1590" y="263"/>
                    </a:lnTo>
                    <a:lnTo>
                      <a:pt x="1596" y="263"/>
                    </a:lnTo>
                    <a:lnTo>
                      <a:pt x="1603" y="263"/>
                    </a:lnTo>
                  </a:path>
                </a:pathLst>
              </a:custGeom>
              <a:noFill/>
              <a:ln w="4763"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2" name="Freeform 166">
                <a:extLst>
                  <a:ext uri="{FF2B5EF4-FFF2-40B4-BE49-F238E27FC236}">
                    <a16:creationId xmlns:a16="http://schemas.microsoft.com/office/drawing/2014/main" id="{96059ED1-602D-B31C-4290-6BB0E46E3E60}"/>
                  </a:ext>
                </a:extLst>
              </p:cNvPr>
              <p:cNvSpPr>
                <a:spLocks/>
              </p:cNvSpPr>
              <p:nvPr/>
            </p:nvSpPr>
            <p:spPr bwMode="auto">
              <a:xfrm>
                <a:off x="2952" y="1710"/>
                <a:ext cx="1603" cy="679"/>
              </a:xfrm>
              <a:custGeom>
                <a:avLst/>
                <a:gdLst>
                  <a:gd name="T0" fmla="*/ 19 w 1603"/>
                  <a:gd name="T1" fmla="*/ 340 h 679"/>
                  <a:gd name="T2" fmla="*/ 45 w 1603"/>
                  <a:gd name="T3" fmla="*/ 340 h 679"/>
                  <a:gd name="T4" fmla="*/ 70 w 1603"/>
                  <a:gd name="T5" fmla="*/ 342 h 679"/>
                  <a:gd name="T6" fmla="*/ 96 w 1603"/>
                  <a:gd name="T7" fmla="*/ 345 h 679"/>
                  <a:gd name="T8" fmla="*/ 121 w 1603"/>
                  <a:gd name="T9" fmla="*/ 352 h 679"/>
                  <a:gd name="T10" fmla="*/ 147 w 1603"/>
                  <a:gd name="T11" fmla="*/ 367 h 679"/>
                  <a:gd name="T12" fmla="*/ 173 w 1603"/>
                  <a:gd name="T13" fmla="*/ 393 h 679"/>
                  <a:gd name="T14" fmla="*/ 198 w 1603"/>
                  <a:gd name="T15" fmla="*/ 434 h 679"/>
                  <a:gd name="T16" fmla="*/ 224 w 1603"/>
                  <a:gd name="T17" fmla="*/ 491 h 679"/>
                  <a:gd name="T18" fmla="*/ 249 w 1603"/>
                  <a:gd name="T19" fmla="*/ 557 h 679"/>
                  <a:gd name="T20" fmla="*/ 275 w 1603"/>
                  <a:gd name="T21" fmla="*/ 621 h 679"/>
                  <a:gd name="T22" fmla="*/ 300 w 1603"/>
                  <a:gd name="T23" fmla="*/ 666 h 679"/>
                  <a:gd name="T24" fmla="*/ 326 w 1603"/>
                  <a:gd name="T25" fmla="*/ 679 h 679"/>
                  <a:gd name="T26" fmla="*/ 351 w 1603"/>
                  <a:gd name="T27" fmla="*/ 656 h 679"/>
                  <a:gd name="T28" fmla="*/ 377 w 1603"/>
                  <a:gd name="T29" fmla="*/ 603 h 679"/>
                  <a:gd name="T30" fmla="*/ 402 w 1603"/>
                  <a:gd name="T31" fmla="*/ 534 h 679"/>
                  <a:gd name="T32" fmla="*/ 428 w 1603"/>
                  <a:gd name="T33" fmla="*/ 459 h 679"/>
                  <a:gd name="T34" fmla="*/ 453 w 1603"/>
                  <a:gd name="T35" fmla="*/ 386 h 679"/>
                  <a:gd name="T36" fmla="*/ 479 w 1603"/>
                  <a:gd name="T37" fmla="*/ 319 h 679"/>
                  <a:gd name="T38" fmla="*/ 504 w 1603"/>
                  <a:gd name="T39" fmla="*/ 259 h 679"/>
                  <a:gd name="T40" fmla="*/ 530 w 1603"/>
                  <a:gd name="T41" fmla="*/ 208 h 679"/>
                  <a:gd name="T42" fmla="*/ 556 w 1603"/>
                  <a:gd name="T43" fmla="*/ 167 h 679"/>
                  <a:gd name="T44" fmla="*/ 581 w 1603"/>
                  <a:gd name="T45" fmla="*/ 139 h 679"/>
                  <a:gd name="T46" fmla="*/ 607 w 1603"/>
                  <a:gd name="T47" fmla="*/ 122 h 679"/>
                  <a:gd name="T48" fmla="*/ 632 w 1603"/>
                  <a:gd name="T49" fmla="*/ 118 h 679"/>
                  <a:gd name="T50" fmla="*/ 658 w 1603"/>
                  <a:gd name="T51" fmla="*/ 126 h 679"/>
                  <a:gd name="T52" fmla="*/ 683 w 1603"/>
                  <a:gd name="T53" fmla="*/ 146 h 679"/>
                  <a:gd name="T54" fmla="*/ 709 w 1603"/>
                  <a:gd name="T55" fmla="*/ 176 h 679"/>
                  <a:gd name="T56" fmla="*/ 734 w 1603"/>
                  <a:gd name="T57" fmla="*/ 213 h 679"/>
                  <a:gd name="T58" fmla="*/ 760 w 1603"/>
                  <a:gd name="T59" fmla="*/ 258 h 679"/>
                  <a:gd name="T60" fmla="*/ 785 w 1603"/>
                  <a:gd name="T61" fmla="*/ 306 h 679"/>
                  <a:gd name="T62" fmla="*/ 811 w 1603"/>
                  <a:gd name="T63" fmla="*/ 356 h 679"/>
                  <a:gd name="T64" fmla="*/ 836 w 1603"/>
                  <a:gd name="T65" fmla="*/ 405 h 679"/>
                  <a:gd name="T66" fmla="*/ 862 w 1603"/>
                  <a:gd name="T67" fmla="*/ 451 h 679"/>
                  <a:gd name="T68" fmla="*/ 888 w 1603"/>
                  <a:gd name="T69" fmla="*/ 492 h 679"/>
                  <a:gd name="T70" fmla="*/ 913 w 1603"/>
                  <a:gd name="T71" fmla="*/ 524 h 679"/>
                  <a:gd name="T72" fmla="*/ 939 w 1603"/>
                  <a:gd name="T73" fmla="*/ 547 h 679"/>
                  <a:gd name="T74" fmla="*/ 964 w 1603"/>
                  <a:gd name="T75" fmla="*/ 559 h 679"/>
                  <a:gd name="T76" fmla="*/ 990 w 1603"/>
                  <a:gd name="T77" fmla="*/ 559 h 679"/>
                  <a:gd name="T78" fmla="*/ 1015 w 1603"/>
                  <a:gd name="T79" fmla="*/ 547 h 679"/>
                  <a:gd name="T80" fmla="*/ 1041 w 1603"/>
                  <a:gd name="T81" fmla="*/ 523 h 679"/>
                  <a:gd name="T82" fmla="*/ 1066 w 1603"/>
                  <a:gd name="T83" fmla="*/ 486 h 679"/>
                  <a:gd name="T84" fmla="*/ 1092 w 1603"/>
                  <a:gd name="T85" fmla="*/ 438 h 679"/>
                  <a:gd name="T86" fmla="*/ 1117 w 1603"/>
                  <a:gd name="T87" fmla="*/ 381 h 679"/>
                  <a:gd name="T88" fmla="*/ 1143 w 1603"/>
                  <a:gd name="T89" fmla="*/ 316 h 679"/>
                  <a:gd name="T90" fmla="*/ 1169 w 1603"/>
                  <a:gd name="T91" fmla="*/ 245 h 679"/>
                  <a:gd name="T92" fmla="*/ 1194 w 1603"/>
                  <a:gd name="T93" fmla="*/ 170 h 679"/>
                  <a:gd name="T94" fmla="*/ 1220 w 1603"/>
                  <a:gd name="T95" fmla="*/ 98 h 679"/>
                  <a:gd name="T96" fmla="*/ 1245 w 1603"/>
                  <a:gd name="T97" fmla="*/ 38 h 679"/>
                  <a:gd name="T98" fmla="*/ 1271 w 1603"/>
                  <a:gd name="T99" fmla="*/ 4 h 679"/>
                  <a:gd name="T100" fmla="*/ 1296 w 1603"/>
                  <a:gd name="T101" fmla="*/ 5 h 679"/>
                  <a:gd name="T102" fmla="*/ 1322 w 1603"/>
                  <a:gd name="T103" fmla="*/ 40 h 679"/>
                  <a:gd name="T104" fmla="*/ 1347 w 1603"/>
                  <a:gd name="T105" fmla="*/ 99 h 679"/>
                  <a:gd name="T106" fmla="*/ 1373 w 1603"/>
                  <a:gd name="T107" fmla="*/ 167 h 679"/>
                  <a:gd name="T108" fmla="*/ 1398 w 1603"/>
                  <a:gd name="T109" fmla="*/ 228 h 679"/>
                  <a:gd name="T110" fmla="*/ 1424 w 1603"/>
                  <a:gd name="T111" fmla="*/ 274 h 679"/>
                  <a:gd name="T112" fmla="*/ 1450 w 1603"/>
                  <a:gd name="T113" fmla="*/ 305 h 679"/>
                  <a:gd name="T114" fmla="*/ 1475 w 1603"/>
                  <a:gd name="T115" fmla="*/ 323 h 679"/>
                  <a:gd name="T116" fmla="*/ 1501 w 1603"/>
                  <a:gd name="T117" fmla="*/ 332 h 679"/>
                  <a:gd name="T118" fmla="*/ 1526 w 1603"/>
                  <a:gd name="T119" fmla="*/ 337 h 679"/>
                  <a:gd name="T120" fmla="*/ 1552 w 1603"/>
                  <a:gd name="T121" fmla="*/ 338 h 679"/>
                  <a:gd name="T122" fmla="*/ 1577 w 1603"/>
                  <a:gd name="T123" fmla="*/ 339 h 679"/>
                  <a:gd name="T124" fmla="*/ 1603 w 1603"/>
                  <a:gd name="T125" fmla="*/ 33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679">
                    <a:moveTo>
                      <a:pt x="0" y="339"/>
                    </a:moveTo>
                    <a:lnTo>
                      <a:pt x="6" y="340"/>
                    </a:lnTo>
                    <a:lnTo>
                      <a:pt x="13" y="340"/>
                    </a:lnTo>
                    <a:lnTo>
                      <a:pt x="19" y="340"/>
                    </a:lnTo>
                    <a:lnTo>
                      <a:pt x="26" y="340"/>
                    </a:lnTo>
                    <a:lnTo>
                      <a:pt x="32" y="340"/>
                    </a:lnTo>
                    <a:lnTo>
                      <a:pt x="38" y="340"/>
                    </a:lnTo>
                    <a:lnTo>
                      <a:pt x="45" y="340"/>
                    </a:lnTo>
                    <a:lnTo>
                      <a:pt x="51" y="340"/>
                    </a:lnTo>
                    <a:lnTo>
                      <a:pt x="58" y="341"/>
                    </a:lnTo>
                    <a:lnTo>
                      <a:pt x="64" y="341"/>
                    </a:lnTo>
                    <a:lnTo>
                      <a:pt x="70" y="342"/>
                    </a:lnTo>
                    <a:lnTo>
                      <a:pt x="77" y="342"/>
                    </a:lnTo>
                    <a:lnTo>
                      <a:pt x="83" y="343"/>
                    </a:lnTo>
                    <a:lnTo>
                      <a:pt x="89" y="344"/>
                    </a:lnTo>
                    <a:lnTo>
                      <a:pt x="96" y="345"/>
                    </a:lnTo>
                    <a:lnTo>
                      <a:pt x="102" y="346"/>
                    </a:lnTo>
                    <a:lnTo>
                      <a:pt x="109" y="348"/>
                    </a:lnTo>
                    <a:lnTo>
                      <a:pt x="115" y="350"/>
                    </a:lnTo>
                    <a:lnTo>
                      <a:pt x="121" y="352"/>
                    </a:lnTo>
                    <a:lnTo>
                      <a:pt x="128" y="355"/>
                    </a:lnTo>
                    <a:lnTo>
                      <a:pt x="134" y="358"/>
                    </a:lnTo>
                    <a:lnTo>
                      <a:pt x="141" y="362"/>
                    </a:lnTo>
                    <a:lnTo>
                      <a:pt x="147" y="367"/>
                    </a:lnTo>
                    <a:lnTo>
                      <a:pt x="153" y="372"/>
                    </a:lnTo>
                    <a:lnTo>
                      <a:pt x="160" y="378"/>
                    </a:lnTo>
                    <a:lnTo>
                      <a:pt x="166" y="385"/>
                    </a:lnTo>
                    <a:lnTo>
                      <a:pt x="173" y="393"/>
                    </a:lnTo>
                    <a:lnTo>
                      <a:pt x="179" y="402"/>
                    </a:lnTo>
                    <a:lnTo>
                      <a:pt x="185" y="412"/>
                    </a:lnTo>
                    <a:lnTo>
                      <a:pt x="192" y="422"/>
                    </a:lnTo>
                    <a:lnTo>
                      <a:pt x="198" y="434"/>
                    </a:lnTo>
                    <a:lnTo>
                      <a:pt x="204" y="447"/>
                    </a:lnTo>
                    <a:lnTo>
                      <a:pt x="211" y="461"/>
                    </a:lnTo>
                    <a:lnTo>
                      <a:pt x="217" y="475"/>
                    </a:lnTo>
                    <a:lnTo>
                      <a:pt x="224" y="491"/>
                    </a:lnTo>
                    <a:lnTo>
                      <a:pt x="230" y="507"/>
                    </a:lnTo>
                    <a:lnTo>
                      <a:pt x="236" y="524"/>
                    </a:lnTo>
                    <a:lnTo>
                      <a:pt x="243" y="540"/>
                    </a:lnTo>
                    <a:lnTo>
                      <a:pt x="249" y="557"/>
                    </a:lnTo>
                    <a:lnTo>
                      <a:pt x="255" y="574"/>
                    </a:lnTo>
                    <a:lnTo>
                      <a:pt x="262" y="591"/>
                    </a:lnTo>
                    <a:lnTo>
                      <a:pt x="268" y="606"/>
                    </a:lnTo>
                    <a:lnTo>
                      <a:pt x="275" y="621"/>
                    </a:lnTo>
                    <a:lnTo>
                      <a:pt x="281" y="635"/>
                    </a:lnTo>
                    <a:lnTo>
                      <a:pt x="287" y="647"/>
                    </a:lnTo>
                    <a:lnTo>
                      <a:pt x="294" y="657"/>
                    </a:lnTo>
                    <a:lnTo>
                      <a:pt x="300" y="666"/>
                    </a:lnTo>
                    <a:lnTo>
                      <a:pt x="307" y="673"/>
                    </a:lnTo>
                    <a:lnTo>
                      <a:pt x="313" y="677"/>
                    </a:lnTo>
                    <a:lnTo>
                      <a:pt x="319" y="679"/>
                    </a:lnTo>
                    <a:lnTo>
                      <a:pt x="326" y="679"/>
                    </a:lnTo>
                    <a:lnTo>
                      <a:pt x="332" y="676"/>
                    </a:lnTo>
                    <a:lnTo>
                      <a:pt x="339" y="672"/>
                    </a:lnTo>
                    <a:lnTo>
                      <a:pt x="345" y="665"/>
                    </a:lnTo>
                    <a:lnTo>
                      <a:pt x="351" y="656"/>
                    </a:lnTo>
                    <a:lnTo>
                      <a:pt x="358" y="645"/>
                    </a:lnTo>
                    <a:lnTo>
                      <a:pt x="364" y="632"/>
                    </a:lnTo>
                    <a:lnTo>
                      <a:pt x="370" y="618"/>
                    </a:lnTo>
                    <a:lnTo>
                      <a:pt x="377" y="603"/>
                    </a:lnTo>
                    <a:lnTo>
                      <a:pt x="383" y="587"/>
                    </a:lnTo>
                    <a:lnTo>
                      <a:pt x="389" y="570"/>
                    </a:lnTo>
                    <a:lnTo>
                      <a:pt x="396" y="552"/>
                    </a:lnTo>
                    <a:lnTo>
                      <a:pt x="402" y="534"/>
                    </a:lnTo>
                    <a:lnTo>
                      <a:pt x="409" y="515"/>
                    </a:lnTo>
                    <a:lnTo>
                      <a:pt x="415" y="496"/>
                    </a:lnTo>
                    <a:lnTo>
                      <a:pt x="421" y="478"/>
                    </a:lnTo>
                    <a:lnTo>
                      <a:pt x="428" y="459"/>
                    </a:lnTo>
                    <a:lnTo>
                      <a:pt x="434" y="440"/>
                    </a:lnTo>
                    <a:lnTo>
                      <a:pt x="441" y="422"/>
                    </a:lnTo>
                    <a:lnTo>
                      <a:pt x="447" y="404"/>
                    </a:lnTo>
                    <a:lnTo>
                      <a:pt x="453" y="386"/>
                    </a:lnTo>
                    <a:lnTo>
                      <a:pt x="460" y="369"/>
                    </a:lnTo>
                    <a:lnTo>
                      <a:pt x="466" y="352"/>
                    </a:lnTo>
                    <a:lnTo>
                      <a:pt x="473" y="335"/>
                    </a:lnTo>
                    <a:lnTo>
                      <a:pt x="479" y="319"/>
                    </a:lnTo>
                    <a:lnTo>
                      <a:pt x="485" y="303"/>
                    </a:lnTo>
                    <a:lnTo>
                      <a:pt x="492" y="288"/>
                    </a:lnTo>
                    <a:lnTo>
                      <a:pt x="498" y="273"/>
                    </a:lnTo>
                    <a:lnTo>
                      <a:pt x="504" y="259"/>
                    </a:lnTo>
                    <a:lnTo>
                      <a:pt x="511" y="245"/>
                    </a:lnTo>
                    <a:lnTo>
                      <a:pt x="517" y="232"/>
                    </a:lnTo>
                    <a:lnTo>
                      <a:pt x="524" y="220"/>
                    </a:lnTo>
                    <a:lnTo>
                      <a:pt x="530" y="208"/>
                    </a:lnTo>
                    <a:lnTo>
                      <a:pt x="536" y="197"/>
                    </a:lnTo>
                    <a:lnTo>
                      <a:pt x="543" y="186"/>
                    </a:lnTo>
                    <a:lnTo>
                      <a:pt x="549" y="176"/>
                    </a:lnTo>
                    <a:lnTo>
                      <a:pt x="556" y="167"/>
                    </a:lnTo>
                    <a:lnTo>
                      <a:pt x="562" y="159"/>
                    </a:lnTo>
                    <a:lnTo>
                      <a:pt x="568" y="151"/>
                    </a:lnTo>
                    <a:lnTo>
                      <a:pt x="575" y="145"/>
                    </a:lnTo>
                    <a:lnTo>
                      <a:pt x="581" y="139"/>
                    </a:lnTo>
                    <a:lnTo>
                      <a:pt x="588" y="133"/>
                    </a:lnTo>
                    <a:lnTo>
                      <a:pt x="594" y="129"/>
                    </a:lnTo>
                    <a:lnTo>
                      <a:pt x="600" y="125"/>
                    </a:lnTo>
                    <a:lnTo>
                      <a:pt x="607" y="122"/>
                    </a:lnTo>
                    <a:lnTo>
                      <a:pt x="613" y="120"/>
                    </a:lnTo>
                    <a:lnTo>
                      <a:pt x="619" y="119"/>
                    </a:lnTo>
                    <a:lnTo>
                      <a:pt x="626" y="118"/>
                    </a:lnTo>
                    <a:lnTo>
                      <a:pt x="632" y="118"/>
                    </a:lnTo>
                    <a:lnTo>
                      <a:pt x="639" y="119"/>
                    </a:lnTo>
                    <a:lnTo>
                      <a:pt x="645" y="121"/>
                    </a:lnTo>
                    <a:lnTo>
                      <a:pt x="651" y="123"/>
                    </a:lnTo>
                    <a:lnTo>
                      <a:pt x="658" y="126"/>
                    </a:lnTo>
                    <a:lnTo>
                      <a:pt x="664" y="130"/>
                    </a:lnTo>
                    <a:lnTo>
                      <a:pt x="670" y="135"/>
                    </a:lnTo>
                    <a:lnTo>
                      <a:pt x="677" y="140"/>
                    </a:lnTo>
                    <a:lnTo>
                      <a:pt x="683" y="146"/>
                    </a:lnTo>
                    <a:lnTo>
                      <a:pt x="690" y="152"/>
                    </a:lnTo>
                    <a:lnTo>
                      <a:pt x="696" y="160"/>
                    </a:lnTo>
                    <a:lnTo>
                      <a:pt x="702" y="167"/>
                    </a:lnTo>
                    <a:lnTo>
                      <a:pt x="709" y="176"/>
                    </a:lnTo>
                    <a:lnTo>
                      <a:pt x="715" y="184"/>
                    </a:lnTo>
                    <a:lnTo>
                      <a:pt x="722" y="194"/>
                    </a:lnTo>
                    <a:lnTo>
                      <a:pt x="728" y="203"/>
                    </a:lnTo>
                    <a:lnTo>
                      <a:pt x="734" y="213"/>
                    </a:lnTo>
                    <a:lnTo>
                      <a:pt x="741" y="224"/>
                    </a:lnTo>
                    <a:lnTo>
                      <a:pt x="747" y="235"/>
                    </a:lnTo>
                    <a:lnTo>
                      <a:pt x="754" y="246"/>
                    </a:lnTo>
                    <a:lnTo>
                      <a:pt x="760" y="258"/>
                    </a:lnTo>
                    <a:lnTo>
                      <a:pt x="766" y="270"/>
                    </a:lnTo>
                    <a:lnTo>
                      <a:pt x="773" y="282"/>
                    </a:lnTo>
                    <a:lnTo>
                      <a:pt x="779" y="294"/>
                    </a:lnTo>
                    <a:lnTo>
                      <a:pt x="785" y="306"/>
                    </a:lnTo>
                    <a:lnTo>
                      <a:pt x="792" y="319"/>
                    </a:lnTo>
                    <a:lnTo>
                      <a:pt x="798" y="331"/>
                    </a:lnTo>
                    <a:lnTo>
                      <a:pt x="805" y="344"/>
                    </a:lnTo>
                    <a:lnTo>
                      <a:pt x="811" y="356"/>
                    </a:lnTo>
                    <a:lnTo>
                      <a:pt x="817" y="369"/>
                    </a:lnTo>
                    <a:lnTo>
                      <a:pt x="824" y="381"/>
                    </a:lnTo>
                    <a:lnTo>
                      <a:pt x="830" y="393"/>
                    </a:lnTo>
                    <a:lnTo>
                      <a:pt x="836" y="405"/>
                    </a:lnTo>
                    <a:lnTo>
                      <a:pt x="843" y="417"/>
                    </a:lnTo>
                    <a:lnTo>
                      <a:pt x="849" y="429"/>
                    </a:lnTo>
                    <a:lnTo>
                      <a:pt x="856" y="440"/>
                    </a:lnTo>
                    <a:lnTo>
                      <a:pt x="862" y="451"/>
                    </a:lnTo>
                    <a:lnTo>
                      <a:pt x="868" y="462"/>
                    </a:lnTo>
                    <a:lnTo>
                      <a:pt x="875" y="472"/>
                    </a:lnTo>
                    <a:lnTo>
                      <a:pt x="881" y="482"/>
                    </a:lnTo>
                    <a:lnTo>
                      <a:pt x="888" y="492"/>
                    </a:lnTo>
                    <a:lnTo>
                      <a:pt x="894" y="501"/>
                    </a:lnTo>
                    <a:lnTo>
                      <a:pt x="900" y="509"/>
                    </a:lnTo>
                    <a:lnTo>
                      <a:pt x="907" y="517"/>
                    </a:lnTo>
                    <a:lnTo>
                      <a:pt x="913" y="524"/>
                    </a:lnTo>
                    <a:lnTo>
                      <a:pt x="920" y="531"/>
                    </a:lnTo>
                    <a:lnTo>
                      <a:pt x="926" y="537"/>
                    </a:lnTo>
                    <a:lnTo>
                      <a:pt x="932" y="542"/>
                    </a:lnTo>
                    <a:lnTo>
                      <a:pt x="939" y="547"/>
                    </a:lnTo>
                    <a:lnTo>
                      <a:pt x="945" y="551"/>
                    </a:lnTo>
                    <a:lnTo>
                      <a:pt x="951" y="555"/>
                    </a:lnTo>
                    <a:lnTo>
                      <a:pt x="958" y="557"/>
                    </a:lnTo>
                    <a:lnTo>
                      <a:pt x="964" y="559"/>
                    </a:lnTo>
                    <a:lnTo>
                      <a:pt x="971" y="560"/>
                    </a:lnTo>
                    <a:lnTo>
                      <a:pt x="977" y="561"/>
                    </a:lnTo>
                    <a:lnTo>
                      <a:pt x="983" y="561"/>
                    </a:lnTo>
                    <a:lnTo>
                      <a:pt x="990" y="559"/>
                    </a:lnTo>
                    <a:lnTo>
                      <a:pt x="996" y="558"/>
                    </a:lnTo>
                    <a:lnTo>
                      <a:pt x="1003" y="555"/>
                    </a:lnTo>
                    <a:lnTo>
                      <a:pt x="1009" y="551"/>
                    </a:lnTo>
                    <a:lnTo>
                      <a:pt x="1015" y="547"/>
                    </a:lnTo>
                    <a:lnTo>
                      <a:pt x="1022" y="542"/>
                    </a:lnTo>
                    <a:lnTo>
                      <a:pt x="1028" y="536"/>
                    </a:lnTo>
                    <a:lnTo>
                      <a:pt x="1035" y="530"/>
                    </a:lnTo>
                    <a:lnTo>
                      <a:pt x="1041" y="523"/>
                    </a:lnTo>
                    <a:lnTo>
                      <a:pt x="1047" y="514"/>
                    </a:lnTo>
                    <a:lnTo>
                      <a:pt x="1054" y="506"/>
                    </a:lnTo>
                    <a:lnTo>
                      <a:pt x="1060" y="496"/>
                    </a:lnTo>
                    <a:lnTo>
                      <a:pt x="1066" y="486"/>
                    </a:lnTo>
                    <a:lnTo>
                      <a:pt x="1073" y="475"/>
                    </a:lnTo>
                    <a:lnTo>
                      <a:pt x="1079" y="463"/>
                    </a:lnTo>
                    <a:lnTo>
                      <a:pt x="1085" y="451"/>
                    </a:lnTo>
                    <a:lnTo>
                      <a:pt x="1092" y="438"/>
                    </a:lnTo>
                    <a:lnTo>
                      <a:pt x="1098" y="424"/>
                    </a:lnTo>
                    <a:lnTo>
                      <a:pt x="1105" y="410"/>
                    </a:lnTo>
                    <a:lnTo>
                      <a:pt x="1111" y="396"/>
                    </a:lnTo>
                    <a:lnTo>
                      <a:pt x="1117" y="381"/>
                    </a:lnTo>
                    <a:lnTo>
                      <a:pt x="1124" y="365"/>
                    </a:lnTo>
                    <a:lnTo>
                      <a:pt x="1130" y="349"/>
                    </a:lnTo>
                    <a:lnTo>
                      <a:pt x="1137" y="332"/>
                    </a:lnTo>
                    <a:lnTo>
                      <a:pt x="1143" y="316"/>
                    </a:lnTo>
                    <a:lnTo>
                      <a:pt x="1149" y="298"/>
                    </a:lnTo>
                    <a:lnTo>
                      <a:pt x="1156" y="281"/>
                    </a:lnTo>
                    <a:lnTo>
                      <a:pt x="1162" y="263"/>
                    </a:lnTo>
                    <a:lnTo>
                      <a:pt x="1169" y="245"/>
                    </a:lnTo>
                    <a:lnTo>
                      <a:pt x="1175" y="226"/>
                    </a:lnTo>
                    <a:lnTo>
                      <a:pt x="1181" y="207"/>
                    </a:lnTo>
                    <a:lnTo>
                      <a:pt x="1188" y="189"/>
                    </a:lnTo>
                    <a:lnTo>
                      <a:pt x="1194" y="170"/>
                    </a:lnTo>
                    <a:lnTo>
                      <a:pt x="1200" y="151"/>
                    </a:lnTo>
                    <a:lnTo>
                      <a:pt x="1207" y="133"/>
                    </a:lnTo>
                    <a:lnTo>
                      <a:pt x="1213" y="115"/>
                    </a:lnTo>
                    <a:lnTo>
                      <a:pt x="1220" y="98"/>
                    </a:lnTo>
                    <a:lnTo>
                      <a:pt x="1226" y="81"/>
                    </a:lnTo>
                    <a:lnTo>
                      <a:pt x="1232" y="65"/>
                    </a:lnTo>
                    <a:lnTo>
                      <a:pt x="1239" y="51"/>
                    </a:lnTo>
                    <a:lnTo>
                      <a:pt x="1245" y="38"/>
                    </a:lnTo>
                    <a:lnTo>
                      <a:pt x="1251" y="26"/>
                    </a:lnTo>
                    <a:lnTo>
                      <a:pt x="1258" y="17"/>
                    </a:lnTo>
                    <a:lnTo>
                      <a:pt x="1264" y="9"/>
                    </a:lnTo>
                    <a:lnTo>
                      <a:pt x="1271" y="4"/>
                    </a:lnTo>
                    <a:lnTo>
                      <a:pt x="1277" y="1"/>
                    </a:lnTo>
                    <a:lnTo>
                      <a:pt x="1283" y="0"/>
                    </a:lnTo>
                    <a:lnTo>
                      <a:pt x="1290" y="1"/>
                    </a:lnTo>
                    <a:lnTo>
                      <a:pt x="1296" y="5"/>
                    </a:lnTo>
                    <a:lnTo>
                      <a:pt x="1303" y="10"/>
                    </a:lnTo>
                    <a:lnTo>
                      <a:pt x="1309" y="18"/>
                    </a:lnTo>
                    <a:lnTo>
                      <a:pt x="1315" y="28"/>
                    </a:lnTo>
                    <a:lnTo>
                      <a:pt x="1322" y="40"/>
                    </a:lnTo>
                    <a:lnTo>
                      <a:pt x="1328" y="53"/>
                    </a:lnTo>
                    <a:lnTo>
                      <a:pt x="1335" y="68"/>
                    </a:lnTo>
                    <a:lnTo>
                      <a:pt x="1341" y="83"/>
                    </a:lnTo>
                    <a:lnTo>
                      <a:pt x="1347" y="99"/>
                    </a:lnTo>
                    <a:lnTo>
                      <a:pt x="1354" y="116"/>
                    </a:lnTo>
                    <a:lnTo>
                      <a:pt x="1360" y="133"/>
                    </a:lnTo>
                    <a:lnTo>
                      <a:pt x="1366" y="150"/>
                    </a:lnTo>
                    <a:lnTo>
                      <a:pt x="1373" y="167"/>
                    </a:lnTo>
                    <a:lnTo>
                      <a:pt x="1379" y="183"/>
                    </a:lnTo>
                    <a:lnTo>
                      <a:pt x="1386" y="199"/>
                    </a:lnTo>
                    <a:lnTo>
                      <a:pt x="1392" y="213"/>
                    </a:lnTo>
                    <a:lnTo>
                      <a:pt x="1398" y="228"/>
                    </a:lnTo>
                    <a:lnTo>
                      <a:pt x="1405" y="241"/>
                    </a:lnTo>
                    <a:lnTo>
                      <a:pt x="1411" y="253"/>
                    </a:lnTo>
                    <a:lnTo>
                      <a:pt x="1418" y="264"/>
                    </a:lnTo>
                    <a:lnTo>
                      <a:pt x="1424" y="274"/>
                    </a:lnTo>
                    <a:lnTo>
                      <a:pt x="1430" y="283"/>
                    </a:lnTo>
                    <a:lnTo>
                      <a:pt x="1437" y="291"/>
                    </a:lnTo>
                    <a:lnTo>
                      <a:pt x="1443" y="299"/>
                    </a:lnTo>
                    <a:lnTo>
                      <a:pt x="1450" y="305"/>
                    </a:lnTo>
                    <a:lnTo>
                      <a:pt x="1456" y="311"/>
                    </a:lnTo>
                    <a:lnTo>
                      <a:pt x="1462" y="315"/>
                    </a:lnTo>
                    <a:lnTo>
                      <a:pt x="1469" y="320"/>
                    </a:lnTo>
                    <a:lnTo>
                      <a:pt x="1475" y="323"/>
                    </a:lnTo>
                    <a:lnTo>
                      <a:pt x="1481" y="326"/>
                    </a:lnTo>
                    <a:lnTo>
                      <a:pt x="1488" y="328"/>
                    </a:lnTo>
                    <a:lnTo>
                      <a:pt x="1494" y="331"/>
                    </a:lnTo>
                    <a:lnTo>
                      <a:pt x="1501" y="332"/>
                    </a:lnTo>
                    <a:lnTo>
                      <a:pt x="1507" y="334"/>
                    </a:lnTo>
                    <a:lnTo>
                      <a:pt x="1513" y="335"/>
                    </a:lnTo>
                    <a:lnTo>
                      <a:pt x="1520" y="336"/>
                    </a:lnTo>
                    <a:lnTo>
                      <a:pt x="1526" y="337"/>
                    </a:lnTo>
                    <a:lnTo>
                      <a:pt x="1532" y="337"/>
                    </a:lnTo>
                    <a:lnTo>
                      <a:pt x="1539" y="338"/>
                    </a:lnTo>
                    <a:lnTo>
                      <a:pt x="1545" y="338"/>
                    </a:lnTo>
                    <a:lnTo>
                      <a:pt x="1552" y="338"/>
                    </a:lnTo>
                    <a:lnTo>
                      <a:pt x="1558" y="339"/>
                    </a:lnTo>
                    <a:lnTo>
                      <a:pt x="1564" y="339"/>
                    </a:lnTo>
                    <a:lnTo>
                      <a:pt x="1571" y="339"/>
                    </a:lnTo>
                    <a:lnTo>
                      <a:pt x="1577" y="339"/>
                    </a:lnTo>
                    <a:lnTo>
                      <a:pt x="1584" y="339"/>
                    </a:lnTo>
                    <a:lnTo>
                      <a:pt x="1590" y="339"/>
                    </a:lnTo>
                    <a:lnTo>
                      <a:pt x="1596" y="339"/>
                    </a:lnTo>
                    <a:lnTo>
                      <a:pt x="1603" y="339"/>
                    </a:lnTo>
                  </a:path>
                </a:pathLst>
              </a:custGeom>
              <a:noFill/>
              <a:ln w="4763"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3" name="Freeform 167">
                <a:extLst>
                  <a:ext uri="{FF2B5EF4-FFF2-40B4-BE49-F238E27FC236}">
                    <a16:creationId xmlns:a16="http://schemas.microsoft.com/office/drawing/2014/main" id="{BC1B6A85-4EB5-470F-77FC-BF89642ABB82}"/>
                  </a:ext>
                </a:extLst>
              </p:cNvPr>
              <p:cNvSpPr>
                <a:spLocks/>
              </p:cNvSpPr>
              <p:nvPr/>
            </p:nvSpPr>
            <p:spPr bwMode="auto">
              <a:xfrm>
                <a:off x="2952" y="1619"/>
                <a:ext cx="1603" cy="861"/>
              </a:xfrm>
              <a:custGeom>
                <a:avLst/>
                <a:gdLst>
                  <a:gd name="T0" fmla="*/ 19 w 1603"/>
                  <a:gd name="T1" fmla="*/ 440 h 861"/>
                  <a:gd name="T2" fmla="*/ 45 w 1603"/>
                  <a:gd name="T3" fmla="*/ 449 h 861"/>
                  <a:gd name="T4" fmla="*/ 70 w 1603"/>
                  <a:gd name="T5" fmla="*/ 466 h 861"/>
                  <a:gd name="T6" fmla="*/ 96 w 1603"/>
                  <a:gd name="T7" fmla="*/ 492 h 861"/>
                  <a:gd name="T8" fmla="*/ 121 w 1603"/>
                  <a:gd name="T9" fmla="*/ 532 h 861"/>
                  <a:gd name="T10" fmla="*/ 147 w 1603"/>
                  <a:gd name="T11" fmla="*/ 585 h 861"/>
                  <a:gd name="T12" fmla="*/ 173 w 1603"/>
                  <a:gd name="T13" fmla="*/ 650 h 861"/>
                  <a:gd name="T14" fmla="*/ 198 w 1603"/>
                  <a:gd name="T15" fmla="*/ 720 h 861"/>
                  <a:gd name="T16" fmla="*/ 224 w 1603"/>
                  <a:gd name="T17" fmla="*/ 786 h 861"/>
                  <a:gd name="T18" fmla="*/ 249 w 1603"/>
                  <a:gd name="T19" fmla="*/ 835 h 861"/>
                  <a:gd name="T20" fmla="*/ 275 w 1603"/>
                  <a:gd name="T21" fmla="*/ 859 h 861"/>
                  <a:gd name="T22" fmla="*/ 300 w 1603"/>
                  <a:gd name="T23" fmla="*/ 854 h 861"/>
                  <a:gd name="T24" fmla="*/ 326 w 1603"/>
                  <a:gd name="T25" fmla="*/ 821 h 861"/>
                  <a:gd name="T26" fmla="*/ 351 w 1603"/>
                  <a:gd name="T27" fmla="*/ 766 h 861"/>
                  <a:gd name="T28" fmla="*/ 377 w 1603"/>
                  <a:gd name="T29" fmla="*/ 698 h 861"/>
                  <a:gd name="T30" fmla="*/ 402 w 1603"/>
                  <a:gd name="T31" fmla="*/ 625 h 861"/>
                  <a:gd name="T32" fmla="*/ 428 w 1603"/>
                  <a:gd name="T33" fmla="*/ 550 h 861"/>
                  <a:gd name="T34" fmla="*/ 453 w 1603"/>
                  <a:gd name="T35" fmla="*/ 477 h 861"/>
                  <a:gd name="T36" fmla="*/ 479 w 1603"/>
                  <a:gd name="T37" fmla="*/ 410 h 861"/>
                  <a:gd name="T38" fmla="*/ 504 w 1603"/>
                  <a:gd name="T39" fmla="*/ 350 h 861"/>
                  <a:gd name="T40" fmla="*/ 530 w 1603"/>
                  <a:gd name="T41" fmla="*/ 299 h 861"/>
                  <a:gd name="T42" fmla="*/ 556 w 1603"/>
                  <a:gd name="T43" fmla="*/ 258 h 861"/>
                  <a:gd name="T44" fmla="*/ 581 w 1603"/>
                  <a:gd name="T45" fmla="*/ 230 h 861"/>
                  <a:gd name="T46" fmla="*/ 607 w 1603"/>
                  <a:gd name="T47" fmla="*/ 213 h 861"/>
                  <a:gd name="T48" fmla="*/ 632 w 1603"/>
                  <a:gd name="T49" fmla="*/ 209 h 861"/>
                  <a:gd name="T50" fmla="*/ 658 w 1603"/>
                  <a:gd name="T51" fmla="*/ 217 h 861"/>
                  <a:gd name="T52" fmla="*/ 683 w 1603"/>
                  <a:gd name="T53" fmla="*/ 237 h 861"/>
                  <a:gd name="T54" fmla="*/ 709 w 1603"/>
                  <a:gd name="T55" fmla="*/ 267 h 861"/>
                  <a:gd name="T56" fmla="*/ 734 w 1603"/>
                  <a:gd name="T57" fmla="*/ 304 h 861"/>
                  <a:gd name="T58" fmla="*/ 760 w 1603"/>
                  <a:gd name="T59" fmla="*/ 349 h 861"/>
                  <a:gd name="T60" fmla="*/ 785 w 1603"/>
                  <a:gd name="T61" fmla="*/ 397 h 861"/>
                  <a:gd name="T62" fmla="*/ 811 w 1603"/>
                  <a:gd name="T63" fmla="*/ 447 h 861"/>
                  <a:gd name="T64" fmla="*/ 836 w 1603"/>
                  <a:gd name="T65" fmla="*/ 496 h 861"/>
                  <a:gd name="T66" fmla="*/ 862 w 1603"/>
                  <a:gd name="T67" fmla="*/ 542 h 861"/>
                  <a:gd name="T68" fmla="*/ 888 w 1603"/>
                  <a:gd name="T69" fmla="*/ 583 h 861"/>
                  <a:gd name="T70" fmla="*/ 913 w 1603"/>
                  <a:gd name="T71" fmla="*/ 615 h 861"/>
                  <a:gd name="T72" fmla="*/ 939 w 1603"/>
                  <a:gd name="T73" fmla="*/ 638 h 861"/>
                  <a:gd name="T74" fmla="*/ 964 w 1603"/>
                  <a:gd name="T75" fmla="*/ 650 h 861"/>
                  <a:gd name="T76" fmla="*/ 990 w 1603"/>
                  <a:gd name="T77" fmla="*/ 650 h 861"/>
                  <a:gd name="T78" fmla="*/ 1015 w 1603"/>
                  <a:gd name="T79" fmla="*/ 638 h 861"/>
                  <a:gd name="T80" fmla="*/ 1041 w 1603"/>
                  <a:gd name="T81" fmla="*/ 614 h 861"/>
                  <a:gd name="T82" fmla="*/ 1066 w 1603"/>
                  <a:gd name="T83" fmla="*/ 577 h 861"/>
                  <a:gd name="T84" fmla="*/ 1092 w 1603"/>
                  <a:gd name="T85" fmla="*/ 529 h 861"/>
                  <a:gd name="T86" fmla="*/ 1117 w 1603"/>
                  <a:gd name="T87" fmla="*/ 472 h 861"/>
                  <a:gd name="T88" fmla="*/ 1143 w 1603"/>
                  <a:gd name="T89" fmla="*/ 407 h 861"/>
                  <a:gd name="T90" fmla="*/ 1169 w 1603"/>
                  <a:gd name="T91" fmla="*/ 336 h 861"/>
                  <a:gd name="T92" fmla="*/ 1194 w 1603"/>
                  <a:gd name="T93" fmla="*/ 261 h 861"/>
                  <a:gd name="T94" fmla="*/ 1220 w 1603"/>
                  <a:gd name="T95" fmla="*/ 187 h 861"/>
                  <a:gd name="T96" fmla="*/ 1245 w 1603"/>
                  <a:gd name="T97" fmla="*/ 116 h 861"/>
                  <a:gd name="T98" fmla="*/ 1271 w 1603"/>
                  <a:gd name="T99" fmla="*/ 56 h 861"/>
                  <a:gd name="T100" fmla="*/ 1296 w 1603"/>
                  <a:gd name="T101" fmla="*/ 15 h 861"/>
                  <a:gd name="T102" fmla="*/ 1322 w 1603"/>
                  <a:gd name="T103" fmla="*/ 0 h 861"/>
                  <a:gd name="T104" fmla="*/ 1347 w 1603"/>
                  <a:gd name="T105" fmla="*/ 15 h 861"/>
                  <a:gd name="T106" fmla="*/ 1373 w 1603"/>
                  <a:gd name="T107" fmla="*/ 57 h 861"/>
                  <a:gd name="T108" fmla="*/ 1398 w 1603"/>
                  <a:gd name="T109" fmla="*/ 118 h 861"/>
                  <a:gd name="T110" fmla="*/ 1424 w 1603"/>
                  <a:gd name="T111" fmla="*/ 188 h 861"/>
                  <a:gd name="T112" fmla="*/ 1450 w 1603"/>
                  <a:gd name="T113" fmla="*/ 255 h 861"/>
                  <a:gd name="T114" fmla="*/ 1475 w 1603"/>
                  <a:gd name="T115" fmla="*/ 313 h 861"/>
                  <a:gd name="T116" fmla="*/ 1501 w 1603"/>
                  <a:gd name="T117" fmla="*/ 357 h 861"/>
                  <a:gd name="T118" fmla="*/ 1526 w 1603"/>
                  <a:gd name="T119" fmla="*/ 388 h 861"/>
                  <a:gd name="T120" fmla="*/ 1552 w 1603"/>
                  <a:gd name="T121" fmla="*/ 407 h 861"/>
                  <a:gd name="T122" fmla="*/ 1577 w 1603"/>
                  <a:gd name="T123" fmla="*/ 419 h 861"/>
                  <a:gd name="T124" fmla="*/ 1603 w 1603"/>
                  <a:gd name="T125" fmla="*/ 425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861">
                    <a:moveTo>
                      <a:pt x="0" y="436"/>
                    </a:moveTo>
                    <a:lnTo>
                      <a:pt x="6" y="437"/>
                    </a:lnTo>
                    <a:lnTo>
                      <a:pt x="13" y="438"/>
                    </a:lnTo>
                    <a:lnTo>
                      <a:pt x="19" y="440"/>
                    </a:lnTo>
                    <a:lnTo>
                      <a:pt x="26" y="441"/>
                    </a:lnTo>
                    <a:lnTo>
                      <a:pt x="32" y="444"/>
                    </a:lnTo>
                    <a:lnTo>
                      <a:pt x="38" y="446"/>
                    </a:lnTo>
                    <a:lnTo>
                      <a:pt x="45" y="449"/>
                    </a:lnTo>
                    <a:lnTo>
                      <a:pt x="51" y="452"/>
                    </a:lnTo>
                    <a:lnTo>
                      <a:pt x="58" y="456"/>
                    </a:lnTo>
                    <a:lnTo>
                      <a:pt x="64" y="461"/>
                    </a:lnTo>
                    <a:lnTo>
                      <a:pt x="70" y="466"/>
                    </a:lnTo>
                    <a:lnTo>
                      <a:pt x="77" y="471"/>
                    </a:lnTo>
                    <a:lnTo>
                      <a:pt x="83" y="477"/>
                    </a:lnTo>
                    <a:lnTo>
                      <a:pt x="89" y="484"/>
                    </a:lnTo>
                    <a:lnTo>
                      <a:pt x="96" y="492"/>
                    </a:lnTo>
                    <a:lnTo>
                      <a:pt x="102" y="501"/>
                    </a:lnTo>
                    <a:lnTo>
                      <a:pt x="109" y="510"/>
                    </a:lnTo>
                    <a:lnTo>
                      <a:pt x="115" y="521"/>
                    </a:lnTo>
                    <a:lnTo>
                      <a:pt x="121" y="532"/>
                    </a:lnTo>
                    <a:lnTo>
                      <a:pt x="128" y="544"/>
                    </a:lnTo>
                    <a:lnTo>
                      <a:pt x="134" y="557"/>
                    </a:lnTo>
                    <a:lnTo>
                      <a:pt x="141" y="571"/>
                    </a:lnTo>
                    <a:lnTo>
                      <a:pt x="147" y="585"/>
                    </a:lnTo>
                    <a:lnTo>
                      <a:pt x="153" y="601"/>
                    </a:lnTo>
                    <a:lnTo>
                      <a:pt x="160" y="617"/>
                    </a:lnTo>
                    <a:lnTo>
                      <a:pt x="166" y="633"/>
                    </a:lnTo>
                    <a:lnTo>
                      <a:pt x="173" y="650"/>
                    </a:lnTo>
                    <a:lnTo>
                      <a:pt x="179" y="668"/>
                    </a:lnTo>
                    <a:lnTo>
                      <a:pt x="185" y="685"/>
                    </a:lnTo>
                    <a:lnTo>
                      <a:pt x="192" y="703"/>
                    </a:lnTo>
                    <a:lnTo>
                      <a:pt x="198" y="720"/>
                    </a:lnTo>
                    <a:lnTo>
                      <a:pt x="204" y="738"/>
                    </a:lnTo>
                    <a:lnTo>
                      <a:pt x="211" y="754"/>
                    </a:lnTo>
                    <a:lnTo>
                      <a:pt x="217" y="770"/>
                    </a:lnTo>
                    <a:lnTo>
                      <a:pt x="224" y="786"/>
                    </a:lnTo>
                    <a:lnTo>
                      <a:pt x="230" y="800"/>
                    </a:lnTo>
                    <a:lnTo>
                      <a:pt x="236" y="813"/>
                    </a:lnTo>
                    <a:lnTo>
                      <a:pt x="243" y="825"/>
                    </a:lnTo>
                    <a:lnTo>
                      <a:pt x="249" y="835"/>
                    </a:lnTo>
                    <a:lnTo>
                      <a:pt x="255" y="844"/>
                    </a:lnTo>
                    <a:lnTo>
                      <a:pt x="262" y="851"/>
                    </a:lnTo>
                    <a:lnTo>
                      <a:pt x="268" y="856"/>
                    </a:lnTo>
                    <a:lnTo>
                      <a:pt x="275" y="859"/>
                    </a:lnTo>
                    <a:lnTo>
                      <a:pt x="281" y="861"/>
                    </a:lnTo>
                    <a:lnTo>
                      <a:pt x="287" y="860"/>
                    </a:lnTo>
                    <a:lnTo>
                      <a:pt x="294" y="858"/>
                    </a:lnTo>
                    <a:lnTo>
                      <a:pt x="300" y="854"/>
                    </a:lnTo>
                    <a:lnTo>
                      <a:pt x="307" y="848"/>
                    </a:lnTo>
                    <a:lnTo>
                      <a:pt x="313" y="840"/>
                    </a:lnTo>
                    <a:lnTo>
                      <a:pt x="319" y="831"/>
                    </a:lnTo>
                    <a:lnTo>
                      <a:pt x="326" y="821"/>
                    </a:lnTo>
                    <a:lnTo>
                      <a:pt x="332" y="809"/>
                    </a:lnTo>
                    <a:lnTo>
                      <a:pt x="339" y="796"/>
                    </a:lnTo>
                    <a:lnTo>
                      <a:pt x="345" y="781"/>
                    </a:lnTo>
                    <a:lnTo>
                      <a:pt x="351" y="766"/>
                    </a:lnTo>
                    <a:lnTo>
                      <a:pt x="358" y="750"/>
                    </a:lnTo>
                    <a:lnTo>
                      <a:pt x="364" y="734"/>
                    </a:lnTo>
                    <a:lnTo>
                      <a:pt x="370" y="716"/>
                    </a:lnTo>
                    <a:lnTo>
                      <a:pt x="377" y="698"/>
                    </a:lnTo>
                    <a:lnTo>
                      <a:pt x="383" y="680"/>
                    </a:lnTo>
                    <a:lnTo>
                      <a:pt x="389" y="662"/>
                    </a:lnTo>
                    <a:lnTo>
                      <a:pt x="396" y="643"/>
                    </a:lnTo>
                    <a:lnTo>
                      <a:pt x="402" y="625"/>
                    </a:lnTo>
                    <a:lnTo>
                      <a:pt x="409" y="606"/>
                    </a:lnTo>
                    <a:lnTo>
                      <a:pt x="415" y="587"/>
                    </a:lnTo>
                    <a:lnTo>
                      <a:pt x="421" y="568"/>
                    </a:lnTo>
                    <a:lnTo>
                      <a:pt x="428" y="550"/>
                    </a:lnTo>
                    <a:lnTo>
                      <a:pt x="434" y="531"/>
                    </a:lnTo>
                    <a:lnTo>
                      <a:pt x="441" y="513"/>
                    </a:lnTo>
                    <a:lnTo>
                      <a:pt x="447" y="495"/>
                    </a:lnTo>
                    <a:lnTo>
                      <a:pt x="453" y="477"/>
                    </a:lnTo>
                    <a:lnTo>
                      <a:pt x="460" y="460"/>
                    </a:lnTo>
                    <a:lnTo>
                      <a:pt x="466" y="443"/>
                    </a:lnTo>
                    <a:lnTo>
                      <a:pt x="473" y="426"/>
                    </a:lnTo>
                    <a:lnTo>
                      <a:pt x="479" y="410"/>
                    </a:lnTo>
                    <a:lnTo>
                      <a:pt x="485" y="394"/>
                    </a:lnTo>
                    <a:lnTo>
                      <a:pt x="492" y="379"/>
                    </a:lnTo>
                    <a:lnTo>
                      <a:pt x="498" y="364"/>
                    </a:lnTo>
                    <a:lnTo>
                      <a:pt x="504" y="350"/>
                    </a:lnTo>
                    <a:lnTo>
                      <a:pt x="511" y="336"/>
                    </a:lnTo>
                    <a:lnTo>
                      <a:pt x="517" y="323"/>
                    </a:lnTo>
                    <a:lnTo>
                      <a:pt x="524" y="311"/>
                    </a:lnTo>
                    <a:lnTo>
                      <a:pt x="530" y="299"/>
                    </a:lnTo>
                    <a:lnTo>
                      <a:pt x="536" y="288"/>
                    </a:lnTo>
                    <a:lnTo>
                      <a:pt x="543" y="277"/>
                    </a:lnTo>
                    <a:lnTo>
                      <a:pt x="549" y="267"/>
                    </a:lnTo>
                    <a:lnTo>
                      <a:pt x="556" y="258"/>
                    </a:lnTo>
                    <a:lnTo>
                      <a:pt x="562" y="250"/>
                    </a:lnTo>
                    <a:lnTo>
                      <a:pt x="568" y="242"/>
                    </a:lnTo>
                    <a:lnTo>
                      <a:pt x="575" y="236"/>
                    </a:lnTo>
                    <a:lnTo>
                      <a:pt x="581" y="230"/>
                    </a:lnTo>
                    <a:lnTo>
                      <a:pt x="588" y="224"/>
                    </a:lnTo>
                    <a:lnTo>
                      <a:pt x="594" y="220"/>
                    </a:lnTo>
                    <a:lnTo>
                      <a:pt x="600" y="216"/>
                    </a:lnTo>
                    <a:lnTo>
                      <a:pt x="607" y="213"/>
                    </a:lnTo>
                    <a:lnTo>
                      <a:pt x="613" y="211"/>
                    </a:lnTo>
                    <a:lnTo>
                      <a:pt x="619" y="210"/>
                    </a:lnTo>
                    <a:lnTo>
                      <a:pt x="626" y="209"/>
                    </a:lnTo>
                    <a:lnTo>
                      <a:pt x="632" y="209"/>
                    </a:lnTo>
                    <a:lnTo>
                      <a:pt x="639" y="210"/>
                    </a:lnTo>
                    <a:lnTo>
                      <a:pt x="645" y="212"/>
                    </a:lnTo>
                    <a:lnTo>
                      <a:pt x="651" y="214"/>
                    </a:lnTo>
                    <a:lnTo>
                      <a:pt x="658" y="217"/>
                    </a:lnTo>
                    <a:lnTo>
                      <a:pt x="664" y="221"/>
                    </a:lnTo>
                    <a:lnTo>
                      <a:pt x="670" y="226"/>
                    </a:lnTo>
                    <a:lnTo>
                      <a:pt x="677" y="231"/>
                    </a:lnTo>
                    <a:lnTo>
                      <a:pt x="683" y="237"/>
                    </a:lnTo>
                    <a:lnTo>
                      <a:pt x="690" y="243"/>
                    </a:lnTo>
                    <a:lnTo>
                      <a:pt x="696" y="251"/>
                    </a:lnTo>
                    <a:lnTo>
                      <a:pt x="702" y="258"/>
                    </a:lnTo>
                    <a:lnTo>
                      <a:pt x="709" y="267"/>
                    </a:lnTo>
                    <a:lnTo>
                      <a:pt x="715" y="275"/>
                    </a:lnTo>
                    <a:lnTo>
                      <a:pt x="722" y="285"/>
                    </a:lnTo>
                    <a:lnTo>
                      <a:pt x="728" y="294"/>
                    </a:lnTo>
                    <a:lnTo>
                      <a:pt x="734" y="304"/>
                    </a:lnTo>
                    <a:lnTo>
                      <a:pt x="741" y="315"/>
                    </a:lnTo>
                    <a:lnTo>
                      <a:pt x="747" y="326"/>
                    </a:lnTo>
                    <a:lnTo>
                      <a:pt x="754" y="337"/>
                    </a:lnTo>
                    <a:lnTo>
                      <a:pt x="760" y="349"/>
                    </a:lnTo>
                    <a:lnTo>
                      <a:pt x="766" y="361"/>
                    </a:lnTo>
                    <a:lnTo>
                      <a:pt x="773" y="373"/>
                    </a:lnTo>
                    <a:lnTo>
                      <a:pt x="779" y="385"/>
                    </a:lnTo>
                    <a:lnTo>
                      <a:pt x="785" y="397"/>
                    </a:lnTo>
                    <a:lnTo>
                      <a:pt x="792" y="410"/>
                    </a:lnTo>
                    <a:lnTo>
                      <a:pt x="798" y="422"/>
                    </a:lnTo>
                    <a:lnTo>
                      <a:pt x="805" y="435"/>
                    </a:lnTo>
                    <a:lnTo>
                      <a:pt x="811" y="447"/>
                    </a:lnTo>
                    <a:lnTo>
                      <a:pt x="817" y="460"/>
                    </a:lnTo>
                    <a:lnTo>
                      <a:pt x="824" y="472"/>
                    </a:lnTo>
                    <a:lnTo>
                      <a:pt x="830" y="484"/>
                    </a:lnTo>
                    <a:lnTo>
                      <a:pt x="836" y="496"/>
                    </a:lnTo>
                    <a:lnTo>
                      <a:pt x="843" y="508"/>
                    </a:lnTo>
                    <a:lnTo>
                      <a:pt x="849" y="520"/>
                    </a:lnTo>
                    <a:lnTo>
                      <a:pt x="856" y="531"/>
                    </a:lnTo>
                    <a:lnTo>
                      <a:pt x="862" y="542"/>
                    </a:lnTo>
                    <a:lnTo>
                      <a:pt x="868" y="553"/>
                    </a:lnTo>
                    <a:lnTo>
                      <a:pt x="875" y="563"/>
                    </a:lnTo>
                    <a:lnTo>
                      <a:pt x="881" y="573"/>
                    </a:lnTo>
                    <a:lnTo>
                      <a:pt x="888" y="583"/>
                    </a:lnTo>
                    <a:lnTo>
                      <a:pt x="894" y="592"/>
                    </a:lnTo>
                    <a:lnTo>
                      <a:pt x="900" y="600"/>
                    </a:lnTo>
                    <a:lnTo>
                      <a:pt x="907" y="608"/>
                    </a:lnTo>
                    <a:lnTo>
                      <a:pt x="913" y="615"/>
                    </a:lnTo>
                    <a:lnTo>
                      <a:pt x="920" y="622"/>
                    </a:lnTo>
                    <a:lnTo>
                      <a:pt x="926" y="628"/>
                    </a:lnTo>
                    <a:lnTo>
                      <a:pt x="932" y="633"/>
                    </a:lnTo>
                    <a:lnTo>
                      <a:pt x="939" y="638"/>
                    </a:lnTo>
                    <a:lnTo>
                      <a:pt x="945" y="642"/>
                    </a:lnTo>
                    <a:lnTo>
                      <a:pt x="951" y="646"/>
                    </a:lnTo>
                    <a:lnTo>
                      <a:pt x="958" y="648"/>
                    </a:lnTo>
                    <a:lnTo>
                      <a:pt x="964" y="650"/>
                    </a:lnTo>
                    <a:lnTo>
                      <a:pt x="971" y="651"/>
                    </a:lnTo>
                    <a:lnTo>
                      <a:pt x="977" y="652"/>
                    </a:lnTo>
                    <a:lnTo>
                      <a:pt x="983" y="652"/>
                    </a:lnTo>
                    <a:lnTo>
                      <a:pt x="990" y="650"/>
                    </a:lnTo>
                    <a:lnTo>
                      <a:pt x="996" y="649"/>
                    </a:lnTo>
                    <a:lnTo>
                      <a:pt x="1003" y="646"/>
                    </a:lnTo>
                    <a:lnTo>
                      <a:pt x="1009" y="643"/>
                    </a:lnTo>
                    <a:lnTo>
                      <a:pt x="1015" y="638"/>
                    </a:lnTo>
                    <a:lnTo>
                      <a:pt x="1022" y="633"/>
                    </a:lnTo>
                    <a:lnTo>
                      <a:pt x="1028" y="627"/>
                    </a:lnTo>
                    <a:lnTo>
                      <a:pt x="1035" y="621"/>
                    </a:lnTo>
                    <a:lnTo>
                      <a:pt x="1041" y="614"/>
                    </a:lnTo>
                    <a:lnTo>
                      <a:pt x="1047" y="605"/>
                    </a:lnTo>
                    <a:lnTo>
                      <a:pt x="1054" y="597"/>
                    </a:lnTo>
                    <a:lnTo>
                      <a:pt x="1060" y="587"/>
                    </a:lnTo>
                    <a:lnTo>
                      <a:pt x="1066" y="577"/>
                    </a:lnTo>
                    <a:lnTo>
                      <a:pt x="1073" y="566"/>
                    </a:lnTo>
                    <a:lnTo>
                      <a:pt x="1079" y="554"/>
                    </a:lnTo>
                    <a:lnTo>
                      <a:pt x="1085" y="542"/>
                    </a:lnTo>
                    <a:lnTo>
                      <a:pt x="1092" y="529"/>
                    </a:lnTo>
                    <a:lnTo>
                      <a:pt x="1098" y="515"/>
                    </a:lnTo>
                    <a:lnTo>
                      <a:pt x="1105" y="501"/>
                    </a:lnTo>
                    <a:lnTo>
                      <a:pt x="1111" y="487"/>
                    </a:lnTo>
                    <a:lnTo>
                      <a:pt x="1117" y="472"/>
                    </a:lnTo>
                    <a:lnTo>
                      <a:pt x="1124" y="456"/>
                    </a:lnTo>
                    <a:lnTo>
                      <a:pt x="1130" y="440"/>
                    </a:lnTo>
                    <a:lnTo>
                      <a:pt x="1137" y="423"/>
                    </a:lnTo>
                    <a:lnTo>
                      <a:pt x="1143" y="407"/>
                    </a:lnTo>
                    <a:lnTo>
                      <a:pt x="1149" y="389"/>
                    </a:lnTo>
                    <a:lnTo>
                      <a:pt x="1156" y="372"/>
                    </a:lnTo>
                    <a:lnTo>
                      <a:pt x="1162" y="354"/>
                    </a:lnTo>
                    <a:lnTo>
                      <a:pt x="1169" y="336"/>
                    </a:lnTo>
                    <a:lnTo>
                      <a:pt x="1175" y="317"/>
                    </a:lnTo>
                    <a:lnTo>
                      <a:pt x="1181" y="299"/>
                    </a:lnTo>
                    <a:lnTo>
                      <a:pt x="1188" y="280"/>
                    </a:lnTo>
                    <a:lnTo>
                      <a:pt x="1194" y="261"/>
                    </a:lnTo>
                    <a:lnTo>
                      <a:pt x="1200" y="243"/>
                    </a:lnTo>
                    <a:lnTo>
                      <a:pt x="1207" y="224"/>
                    </a:lnTo>
                    <a:lnTo>
                      <a:pt x="1213" y="205"/>
                    </a:lnTo>
                    <a:lnTo>
                      <a:pt x="1220" y="187"/>
                    </a:lnTo>
                    <a:lnTo>
                      <a:pt x="1226" y="168"/>
                    </a:lnTo>
                    <a:lnTo>
                      <a:pt x="1232" y="151"/>
                    </a:lnTo>
                    <a:lnTo>
                      <a:pt x="1239" y="133"/>
                    </a:lnTo>
                    <a:lnTo>
                      <a:pt x="1245" y="116"/>
                    </a:lnTo>
                    <a:lnTo>
                      <a:pt x="1251" y="100"/>
                    </a:lnTo>
                    <a:lnTo>
                      <a:pt x="1258" y="84"/>
                    </a:lnTo>
                    <a:lnTo>
                      <a:pt x="1264" y="70"/>
                    </a:lnTo>
                    <a:lnTo>
                      <a:pt x="1271" y="56"/>
                    </a:lnTo>
                    <a:lnTo>
                      <a:pt x="1277" y="44"/>
                    </a:lnTo>
                    <a:lnTo>
                      <a:pt x="1283" y="33"/>
                    </a:lnTo>
                    <a:lnTo>
                      <a:pt x="1290" y="23"/>
                    </a:lnTo>
                    <a:lnTo>
                      <a:pt x="1296" y="15"/>
                    </a:lnTo>
                    <a:lnTo>
                      <a:pt x="1303" y="9"/>
                    </a:lnTo>
                    <a:lnTo>
                      <a:pt x="1309" y="4"/>
                    </a:lnTo>
                    <a:lnTo>
                      <a:pt x="1315" y="1"/>
                    </a:lnTo>
                    <a:lnTo>
                      <a:pt x="1322" y="0"/>
                    </a:lnTo>
                    <a:lnTo>
                      <a:pt x="1328" y="1"/>
                    </a:lnTo>
                    <a:lnTo>
                      <a:pt x="1335" y="4"/>
                    </a:lnTo>
                    <a:lnTo>
                      <a:pt x="1341" y="8"/>
                    </a:lnTo>
                    <a:lnTo>
                      <a:pt x="1347" y="15"/>
                    </a:lnTo>
                    <a:lnTo>
                      <a:pt x="1354" y="23"/>
                    </a:lnTo>
                    <a:lnTo>
                      <a:pt x="1360" y="32"/>
                    </a:lnTo>
                    <a:lnTo>
                      <a:pt x="1366" y="44"/>
                    </a:lnTo>
                    <a:lnTo>
                      <a:pt x="1373" y="57"/>
                    </a:lnTo>
                    <a:lnTo>
                      <a:pt x="1379" y="70"/>
                    </a:lnTo>
                    <a:lnTo>
                      <a:pt x="1386" y="85"/>
                    </a:lnTo>
                    <a:lnTo>
                      <a:pt x="1392" y="101"/>
                    </a:lnTo>
                    <a:lnTo>
                      <a:pt x="1398" y="118"/>
                    </a:lnTo>
                    <a:lnTo>
                      <a:pt x="1405" y="135"/>
                    </a:lnTo>
                    <a:lnTo>
                      <a:pt x="1411" y="152"/>
                    </a:lnTo>
                    <a:lnTo>
                      <a:pt x="1418" y="170"/>
                    </a:lnTo>
                    <a:lnTo>
                      <a:pt x="1424" y="188"/>
                    </a:lnTo>
                    <a:lnTo>
                      <a:pt x="1430" y="205"/>
                    </a:lnTo>
                    <a:lnTo>
                      <a:pt x="1437" y="222"/>
                    </a:lnTo>
                    <a:lnTo>
                      <a:pt x="1443" y="239"/>
                    </a:lnTo>
                    <a:lnTo>
                      <a:pt x="1450" y="255"/>
                    </a:lnTo>
                    <a:lnTo>
                      <a:pt x="1456" y="271"/>
                    </a:lnTo>
                    <a:lnTo>
                      <a:pt x="1462" y="286"/>
                    </a:lnTo>
                    <a:lnTo>
                      <a:pt x="1469" y="300"/>
                    </a:lnTo>
                    <a:lnTo>
                      <a:pt x="1475" y="313"/>
                    </a:lnTo>
                    <a:lnTo>
                      <a:pt x="1481" y="325"/>
                    </a:lnTo>
                    <a:lnTo>
                      <a:pt x="1488" y="337"/>
                    </a:lnTo>
                    <a:lnTo>
                      <a:pt x="1494" y="347"/>
                    </a:lnTo>
                    <a:lnTo>
                      <a:pt x="1501" y="357"/>
                    </a:lnTo>
                    <a:lnTo>
                      <a:pt x="1507" y="366"/>
                    </a:lnTo>
                    <a:lnTo>
                      <a:pt x="1513" y="374"/>
                    </a:lnTo>
                    <a:lnTo>
                      <a:pt x="1520" y="381"/>
                    </a:lnTo>
                    <a:lnTo>
                      <a:pt x="1526" y="388"/>
                    </a:lnTo>
                    <a:lnTo>
                      <a:pt x="1532" y="394"/>
                    </a:lnTo>
                    <a:lnTo>
                      <a:pt x="1539" y="399"/>
                    </a:lnTo>
                    <a:lnTo>
                      <a:pt x="1545" y="404"/>
                    </a:lnTo>
                    <a:lnTo>
                      <a:pt x="1552" y="407"/>
                    </a:lnTo>
                    <a:lnTo>
                      <a:pt x="1558" y="411"/>
                    </a:lnTo>
                    <a:lnTo>
                      <a:pt x="1564" y="414"/>
                    </a:lnTo>
                    <a:lnTo>
                      <a:pt x="1571" y="417"/>
                    </a:lnTo>
                    <a:lnTo>
                      <a:pt x="1577" y="419"/>
                    </a:lnTo>
                    <a:lnTo>
                      <a:pt x="1584" y="421"/>
                    </a:lnTo>
                    <a:lnTo>
                      <a:pt x="1590" y="422"/>
                    </a:lnTo>
                    <a:lnTo>
                      <a:pt x="1596" y="424"/>
                    </a:lnTo>
                    <a:lnTo>
                      <a:pt x="1603" y="425"/>
                    </a:lnTo>
                  </a:path>
                </a:pathLst>
              </a:custGeom>
              <a:noFill/>
              <a:ln w="4763"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4" name="Freeform 168">
                <a:extLst>
                  <a:ext uri="{FF2B5EF4-FFF2-40B4-BE49-F238E27FC236}">
                    <a16:creationId xmlns:a16="http://schemas.microsoft.com/office/drawing/2014/main" id="{9850B5A8-0059-3D5F-3BB4-42E823282B3E}"/>
                  </a:ext>
                </a:extLst>
              </p:cNvPr>
              <p:cNvSpPr>
                <a:spLocks/>
              </p:cNvSpPr>
              <p:nvPr/>
            </p:nvSpPr>
            <p:spPr bwMode="auto">
              <a:xfrm>
                <a:off x="2952" y="1535"/>
                <a:ext cx="1603" cy="1029"/>
              </a:xfrm>
              <a:custGeom>
                <a:avLst/>
                <a:gdLst>
                  <a:gd name="T0" fmla="*/ 19 w 1603"/>
                  <a:gd name="T1" fmla="*/ 588 h 1029"/>
                  <a:gd name="T2" fmla="*/ 45 w 1603"/>
                  <a:gd name="T3" fmla="*/ 628 h 1029"/>
                  <a:gd name="T4" fmla="*/ 70 w 1603"/>
                  <a:gd name="T5" fmla="*/ 679 h 1029"/>
                  <a:gd name="T6" fmla="*/ 96 w 1603"/>
                  <a:gd name="T7" fmla="*/ 741 h 1029"/>
                  <a:gd name="T8" fmla="*/ 121 w 1603"/>
                  <a:gd name="T9" fmla="*/ 809 h 1029"/>
                  <a:gd name="T10" fmla="*/ 147 w 1603"/>
                  <a:gd name="T11" fmla="*/ 880 h 1029"/>
                  <a:gd name="T12" fmla="*/ 173 w 1603"/>
                  <a:gd name="T13" fmla="*/ 943 h 1029"/>
                  <a:gd name="T14" fmla="*/ 198 w 1603"/>
                  <a:gd name="T15" fmla="*/ 993 h 1029"/>
                  <a:gd name="T16" fmla="*/ 224 w 1603"/>
                  <a:gd name="T17" fmla="*/ 1023 h 1029"/>
                  <a:gd name="T18" fmla="*/ 249 w 1603"/>
                  <a:gd name="T19" fmla="*/ 1029 h 1029"/>
                  <a:gd name="T20" fmla="*/ 275 w 1603"/>
                  <a:gd name="T21" fmla="*/ 1011 h 1029"/>
                  <a:gd name="T22" fmla="*/ 300 w 1603"/>
                  <a:gd name="T23" fmla="*/ 974 h 1029"/>
                  <a:gd name="T24" fmla="*/ 326 w 1603"/>
                  <a:gd name="T25" fmla="*/ 920 h 1029"/>
                  <a:gd name="T26" fmla="*/ 351 w 1603"/>
                  <a:gd name="T27" fmla="*/ 855 h 1029"/>
                  <a:gd name="T28" fmla="*/ 377 w 1603"/>
                  <a:gd name="T29" fmla="*/ 783 h 1029"/>
                  <a:gd name="T30" fmla="*/ 402 w 1603"/>
                  <a:gd name="T31" fmla="*/ 709 h 1029"/>
                  <a:gd name="T32" fmla="*/ 428 w 1603"/>
                  <a:gd name="T33" fmla="*/ 634 h 1029"/>
                  <a:gd name="T34" fmla="*/ 453 w 1603"/>
                  <a:gd name="T35" fmla="*/ 561 h 1029"/>
                  <a:gd name="T36" fmla="*/ 479 w 1603"/>
                  <a:gd name="T37" fmla="*/ 494 h 1029"/>
                  <a:gd name="T38" fmla="*/ 504 w 1603"/>
                  <a:gd name="T39" fmla="*/ 434 h 1029"/>
                  <a:gd name="T40" fmla="*/ 530 w 1603"/>
                  <a:gd name="T41" fmla="*/ 383 h 1029"/>
                  <a:gd name="T42" fmla="*/ 556 w 1603"/>
                  <a:gd name="T43" fmla="*/ 342 h 1029"/>
                  <a:gd name="T44" fmla="*/ 581 w 1603"/>
                  <a:gd name="T45" fmla="*/ 314 h 1029"/>
                  <a:gd name="T46" fmla="*/ 607 w 1603"/>
                  <a:gd name="T47" fmla="*/ 297 h 1029"/>
                  <a:gd name="T48" fmla="*/ 632 w 1603"/>
                  <a:gd name="T49" fmla="*/ 293 h 1029"/>
                  <a:gd name="T50" fmla="*/ 658 w 1603"/>
                  <a:gd name="T51" fmla="*/ 301 h 1029"/>
                  <a:gd name="T52" fmla="*/ 683 w 1603"/>
                  <a:gd name="T53" fmla="*/ 321 h 1029"/>
                  <a:gd name="T54" fmla="*/ 709 w 1603"/>
                  <a:gd name="T55" fmla="*/ 351 h 1029"/>
                  <a:gd name="T56" fmla="*/ 734 w 1603"/>
                  <a:gd name="T57" fmla="*/ 388 h 1029"/>
                  <a:gd name="T58" fmla="*/ 760 w 1603"/>
                  <a:gd name="T59" fmla="*/ 433 h 1029"/>
                  <a:gd name="T60" fmla="*/ 785 w 1603"/>
                  <a:gd name="T61" fmla="*/ 481 h 1029"/>
                  <a:gd name="T62" fmla="*/ 811 w 1603"/>
                  <a:gd name="T63" fmla="*/ 531 h 1029"/>
                  <a:gd name="T64" fmla="*/ 836 w 1603"/>
                  <a:gd name="T65" fmla="*/ 580 h 1029"/>
                  <a:gd name="T66" fmla="*/ 862 w 1603"/>
                  <a:gd name="T67" fmla="*/ 626 h 1029"/>
                  <a:gd name="T68" fmla="*/ 888 w 1603"/>
                  <a:gd name="T69" fmla="*/ 667 h 1029"/>
                  <a:gd name="T70" fmla="*/ 913 w 1603"/>
                  <a:gd name="T71" fmla="*/ 699 h 1029"/>
                  <a:gd name="T72" fmla="*/ 939 w 1603"/>
                  <a:gd name="T73" fmla="*/ 722 h 1029"/>
                  <a:gd name="T74" fmla="*/ 964 w 1603"/>
                  <a:gd name="T75" fmla="*/ 734 h 1029"/>
                  <a:gd name="T76" fmla="*/ 990 w 1603"/>
                  <a:gd name="T77" fmla="*/ 734 h 1029"/>
                  <a:gd name="T78" fmla="*/ 1015 w 1603"/>
                  <a:gd name="T79" fmla="*/ 722 h 1029"/>
                  <a:gd name="T80" fmla="*/ 1041 w 1603"/>
                  <a:gd name="T81" fmla="*/ 698 h 1029"/>
                  <a:gd name="T82" fmla="*/ 1066 w 1603"/>
                  <a:gd name="T83" fmla="*/ 661 h 1029"/>
                  <a:gd name="T84" fmla="*/ 1092 w 1603"/>
                  <a:gd name="T85" fmla="*/ 613 h 1029"/>
                  <a:gd name="T86" fmla="*/ 1117 w 1603"/>
                  <a:gd name="T87" fmla="*/ 556 h 1029"/>
                  <a:gd name="T88" fmla="*/ 1143 w 1603"/>
                  <a:gd name="T89" fmla="*/ 491 h 1029"/>
                  <a:gd name="T90" fmla="*/ 1169 w 1603"/>
                  <a:gd name="T91" fmla="*/ 420 h 1029"/>
                  <a:gd name="T92" fmla="*/ 1194 w 1603"/>
                  <a:gd name="T93" fmla="*/ 345 h 1029"/>
                  <a:gd name="T94" fmla="*/ 1220 w 1603"/>
                  <a:gd name="T95" fmla="*/ 270 h 1029"/>
                  <a:gd name="T96" fmla="*/ 1245 w 1603"/>
                  <a:gd name="T97" fmla="*/ 197 h 1029"/>
                  <a:gd name="T98" fmla="*/ 1271 w 1603"/>
                  <a:gd name="T99" fmla="*/ 130 h 1029"/>
                  <a:gd name="T100" fmla="*/ 1296 w 1603"/>
                  <a:gd name="T101" fmla="*/ 71 h 1029"/>
                  <a:gd name="T102" fmla="*/ 1322 w 1603"/>
                  <a:gd name="T103" fmla="*/ 28 h 1029"/>
                  <a:gd name="T104" fmla="*/ 1347 w 1603"/>
                  <a:gd name="T105" fmla="*/ 3 h 1029"/>
                  <a:gd name="T106" fmla="*/ 1373 w 1603"/>
                  <a:gd name="T107" fmla="*/ 2 h 1029"/>
                  <a:gd name="T108" fmla="*/ 1398 w 1603"/>
                  <a:gd name="T109" fmla="*/ 24 h 1029"/>
                  <a:gd name="T110" fmla="*/ 1424 w 1603"/>
                  <a:gd name="T111" fmla="*/ 67 h 1029"/>
                  <a:gd name="T112" fmla="*/ 1450 w 1603"/>
                  <a:gd name="T113" fmla="*/ 127 h 1029"/>
                  <a:gd name="T114" fmla="*/ 1475 w 1603"/>
                  <a:gd name="T115" fmla="*/ 196 h 1029"/>
                  <a:gd name="T116" fmla="*/ 1501 w 1603"/>
                  <a:gd name="T117" fmla="*/ 266 h 1029"/>
                  <a:gd name="T118" fmla="*/ 1526 w 1603"/>
                  <a:gd name="T119" fmla="*/ 331 h 1029"/>
                  <a:gd name="T120" fmla="*/ 1552 w 1603"/>
                  <a:gd name="T121" fmla="*/ 386 h 1029"/>
                  <a:gd name="T122" fmla="*/ 1577 w 1603"/>
                  <a:gd name="T123" fmla="*/ 429 h 1029"/>
                  <a:gd name="T124" fmla="*/ 1603 w 1603"/>
                  <a:gd name="T125" fmla="*/ 46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1029">
                    <a:moveTo>
                      <a:pt x="0" y="566"/>
                    </a:moveTo>
                    <a:lnTo>
                      <a:pt x="6" y="573"/>
                    </a:lnTo>
                    <a:lnTo>
                      <a:pt x="13" y="580"/>
                    </a:lnTo>
                    <a:lnTo>
                      <a:pt x="19" y="588"/>
                    </a:lnTo>
                    <a:lnTo>
                      <a:pt x="26" y="597"/>
                    </a:lnTo>
                    <a:lnTo>
                      <a:pt x="32" y="607"/>
                    </a:lnTo>
                    <a:lnTo>
                      <a:pt x="38" y="617"/>
                    </a:lnTo>
                    <a:lnTo>
                      <a:pt x="45" y="628"/>
                    </a:lnTo>
                    <a:lnTo>
                      <a:pt x="51" y="639"/>
                    </a:lnTo>
                    <a:lnTo>
                      <a:pt x="58" y="652"/>
                    </a:lnTo>
                    <a:lnTo>
                      <a:pt x="64" y="665"/>
                    </a:lnTo>
                    <a:lnTo>
                      <a:pt x="70" y="679"/>
                    </a:lnTo>
                    <a:lnTo>
                      <a:pt x="77" y="693"/>
                    </a:lnTo>
                    <a:lnTo>
                      <a:pt x="83" y="709"/>
                    </a:lnTo>
                    <a:lnTo>
                      <a:pt x="89" y="724"/>
                    </a:lnTo>
                    <a:lnTo>
                      <a:pt x="96" y="741"/>
                    </a:lnTo>
                    <a:lnTo>
                      <a:pt x="102" y="757"/>
                    </a:lnTo>
                    <a:lnTo>
                      <a:pt x="109" y="774"/>
                    </a:lnTo>
                    <a:lnTo>
                      <a:pt x="115" y="792"/>
                    </a:lnTo>
                    <a:lnTo>
                      <a:pt x="121" y="809"/>
                    </a:lnTo>
                    <a:lnTo>
                      <a:pt x="128" y="827"/>
                    </a:lnTo>
                    <a:lnTo>
                      <a:pt x="134" y="845"/>
                    </a:lnTo>
                    <a:lnTo>
                      <a:pt x="141" y="862"/>
                    </a:lnTo>
                    <a:lnTo>
                      <a:pt x="147" y="880"/>
                    </a:lnTo>
                    <a:lnTo>
                      <a:pt x="153" y="897"/>
                    </a:lnTo>
                    <a:lnTo>
                      <a:pt x="160" y="913"/>
                    </a:lnTo>
                    <a:lnTo>
                      <a:pt x="166" y="928"/>
                    </a:lnTo>
                    <a:lnTo>
                      <a:pt x="173" y="943"/>
                    </a:lnTo>
                    <a:lnTo>
                      <a:pt x="179" y="957"/>
                    </a:lnTo>
                    <a:lnTo>
                      <a:pt x="185" y="970"/>
                    </a:lnTo>
                    <a:lnTo>
                      <a:pt x="192" y="982"/>
                    </a:lnTo>
                    <a:lnTo>
                      <a:pt x="198" y="993"/>
                    </a:lnTo>
                    <a:lnTo>
                      <a:pt x="204" y="1002"/>
                    </a:lnTo>
                    <a:lnTo>
                      <a:pt x="211" y="1011"/>
                    </a:lnTo>
                    <a:lnTo>
                      <a:pt x="217" y="1017"/>
                    </a:lnTo>
                    <a:lnTo>
                      <a:pt x="224" y="1023"/>
                    </a:lnTo>
                    <a:lnTo>
                      <a:pt x="230" y="1026"/>
                    </a:lnTo>
                    <a:lnTo>
                      <a:pt x="236" y="1029"/>
                    </a:lnTo>
                    <a:lnTo>
                      <a:pt x="243" y="1029"/>
                    </a:lnTo>
                    <a:lnTo>
                      <a:pt x="249" y="1029"/>
                    </a:lnTo>
                    <a:lnTo>
                      <a:pt x="255" y="1026"/>
                    </a:lnTo>
                    <a:lnTo>
                      <a:pt x="262" y="1023"/>
                    </a:lnTo>
                    <a:lnTo>
                      <a:pt x="268" y="1018"/>
                    </a:lnTo>
                    <a:lnTo>
                      <a:pt x="275" y="1011"/>
                    </a:lnTo>
                    <a:lnTo>
                      <a:pt x="281" y="1004"/>
                    </a:lnTo>
                    <a:lnTo>
                      <a:pt x="287" y="995"/>
                    </a:lnTo>
                    <a:lnTo>
                      <a:pt x="294" y="985"/>
                    </a:lnTo>
                    <a:lnTo>
                      <a:pt x="300" y="974"/>
                    </a:lnTo>
                    <a:lnTo>
                      <a:pt x="307" y="962"/>
                    </a:lnTo>
                    <a:lnTo>
                      <a:pt x="313" y="949"/>
                    </a:lnTo>
                    <a:lnTo>
                      <a:pt x="319" y="935"/>
                    </a:lnTo>
                    <a:lnTo>
                      <a:pt x="326" y="920"/>
                    </a:lnTo>
                    <a:lnTo>
                      <a:pt x="332" y="905"/>
                    </a:lnTo>
                    <a:lnTo>
                      <a:pt x="339" y="888"/>
                    </a:lnTo>
                    <a:lnTo>
                      <a:pt x="345" y="872"/>
                    </a:lnTo>
                    <a:lnTo>
                      <a:pt x="351" y="855"/>
                    </a:lnTo>
                    <a:lnTo>
                      <a:pt x="358" y="837"/>
                    </a:lnTo>
                    <a:lnTo>
                      <a:pt x="364" y="820"/>
                    </a:lnTo>
                    <a:lnTo>
                      <a:pt x="370" y="802"/>
                    </a:lnTo>
                    <a:lnTo>
                      <a:pt x="377" y="783"/>
                    </a:lnTo>
                    <a:lnTo>
                      <a:pt x="383" y="765"/>
                    </a:lnTo>
                    <a:lnTo>
                      <a:pt x="389" y="746"/>
                    </a:lnTo>
                    <a:lnTo>
                      <a:pt x="396" y="727"/>
                    </a:lnTo>
                    <a:lnTo>
                      <a:pt x="402" y="709"/>
                    </a:lnTo>
                    <a:lnTo>
                      <a:pt x="409" y="690"/>
                    </a:lnTo>
                    <a:lnTo>
                      <a:pt x="415" y="671"/>
                    </a:lnTo>
                    <a:lnTo>
                      <a:pt x="421" y="652"/>
                    </a:lnTo>
                    <a:lnTo>
                      <a:pt x="428" y="634"/>
                    </a:lnTo>
                    <a:lnTo>
                      <a:pt x="434" y="615"/>
                    </a:lnTo>
                    <a:lnTo>
                      <a:pt x="441" y="597"/>
                    </a:lnTo>
                    <a:lnTo>
                      <a:pt x="447" y="579"/>
                    </a:lnTo>
                    <a:lnTo>
                      <a:pt x="453" y="561"/>
                    </a:lnTo>
                    <a:lnTo>
                      <a:pt x="460" y="544"/>
                    </a:lnTo>
                    <a:lnTo>
                      <a:pt x="466" y="527"/>
                    </a:lnTo>
                    <a:lnTo>
                      <a:pt x="473" y="510"/>
                    </a:lnTo>
                    <a:lnTo>
                      <a:pt x="479" y="494"/>
                    </a:lnTo>
                    <a:lnTo>
                      <a:pt x="485" y="478"/>
                    </a:lnTo>
                    <a:lnTo>
                      <a:pt x="492" y="463"/>
                    </a:lnTo>
                    <a:lnTo>
                      <a:pt x="498" y="448"/>
                    </a:lnTo>
                    <a:lnTo>
                      <a:pt x="504" y="434"/>
                    </a:lnTo>
                    <a:lnTo>
                      <a:pt x="511" y="420"/>
                    </a:lnTo>
                    <a:lnTo>
                      <a:pt x="517" y="407"/>
                    </a:lnTo>
                    <a:lnTo>
                      <a:pt x="524" y="395"/>
                    </a:lnTo>
                    <a:lnTo>
                      <a:pt x="530" y="383"/>
                    </a:lnTo>
                    <a:lnTo>
                      <a:pt x="536" y="372"/>
                    </a:lnTo>
                    <a:lnTo>
                      <a:pt x="543" y="361"/>
                    </a:lnTo>
                    <a:lnTo>
                      <a:pt x="549" y="351"/>
                    </a:lnTo>
                    <a:lnTo>
                      <a:pt x="556" y="342"/>
                    </a:lnTo>
                    <a:lnTo>
                      <a:pt x="562" y="334"/>
                    </a:lnTo>
                    <a:lnTo>
                      <a:pt x="568" y="326"/>
                    </a:lnTo>
                    <a:lnTo>
                      <a:pt x="575" y="320"/>
                    </a:lnTo>
                    <a:lnTo>
                      <a:pt x="581" y="314"/>
                    </a:lnTo>
                    <a:lnTo>
                      <a:pt x="588" y="308"/>
                    </a:lnTo>
                    <a:lnTo>
                      <a:pt x="594" y="304"/>
                    </a:lnTo>
                    <a:lnTo>
                      <a:pt x="600" y="300"/>
                    </a:lnTo>
                    <a:lnTo>
                      <a:pt x="607" y="297"/>
                    </a:lnTo>
                    <a:lnTo>
                      <a:pt x="613" y="295"/>
                    </a:lnTo>
                    <a:lnTo>
                      <a:pt x="619" y="294"/>
                    </a:lnTo>
                    <a:lnTo>
                      <a:pt x="626" y="293"/>
                    </a:lnTo>
                    <a:lnTo>
                      <a:pt x="632" y="293"/>
                    </a:lnTo>
                    <a:lnTo>
                      <a:pt x="639" y="294"/>
                    </a:lnTo>
                    <a:lnTo>
                      <a:pt x="645" y="296"/>
                    </a:lnTo>
                    <a:lnTo>
                      <a:pt x="651" y="298"/>
                    </a:lnTo>
                    <a:lnTo>
                      <a:pt x="658" y="301"/>
                    </a:lnTo>
                    <a:lnTo>
                      <a:pt x="664" y="305"/>
                    </a:lnTo>
                    <a:lnTo>
                      <a:pt x="670" y="310"/>
                    </a:lnTo>
                    <a:lnTo>
                      <a:pt x="677" y="315"/>
                    </a:lnTo>
                    <a:lnTo>
                      <a:pt x="683" y="321"/>
                    </a:lnTo>
                    <a:lnTo>
                      <a:pt x="690" y="327"/>
                    </a:lnTo>
                    <a:lnTo>
                      <a:pt x="696" y="335"/>
                    </a:lnTo>
                    <a:lnTo>
                      <a:pt x="702" y="342"/>
                    </a:lnTo>
                    <a:lnTo>
                      <a:pt x="709" y="351"/>
                    </a:lnTo>
                    <a:lnTo>
                      <a:pt x="715" y="359"/>
                    </a:lnTo>
                    <a:lnTo>
                      <a:pt x="722" y="369"/>
                    </a:lnTo>
                    <a:lnTo>
                      <a:pt x="728" y="378"/>
                    </a:lnTo>
                    <a:lnTo>
                      <a:pt x="734" y="388"/>
                    </a:lnTo>
                    <a:lnTo>
                      <a:pt x="741" y="399"/>
                    </a:lnTo>
                    <a:lnTo>
                      <a:pt x="747" y="410"/>
                    </a:lnTo>
                    <a:lnTo>
                      <a:pt x="754" y="421"/>
                    </a:lnTo>
                    <a:lnTo>
                      <a:pt x="760" y="433"/>
                    </a:lnTo>
                    <a:lnTo>
                      <a:pt x="766" y="445"/>
                    </a:lnTo>
                    <a:lnTo>
                      <a:pt x="773" y="457"/>
                    </a:lnTo>
                    <a:lnTo>
                      <a:pt x="779" y="469"/>
                    </a:lnTo>
                    <a:lnTo>
                      <a:pt x="785" y="481"/>
                    </a:lnTo>
                    <a:lnTo>
                      <a:pt x="792" y="494"/>
                    </a:lnTo>
                    <a:lnTo>
                      <a:pt x="798" y="506"/>
                    </a:lnTo>
                    <a:lnTo>
                      <a:pt x="805" y="519"/>
                    </a:lnTo>
                    <a:lnTo>
                      <a:pt x="811" y="531"/>
                    </a:lnTo>
                    <a:lnTo>
                      <a:pt x="817" y="544"/>
                    </a:lnTo>
                    <a:lnTo>
                      <a:pt x="824" y="556"/>
                    </a:lnTo>
                    <a:lnTo>
                      <a:pt x="830" y="568"/>
                    </a:lnTo>
                    <a:lnTo>
                      <a:pt x="836" y="580"/>
                    </a:lnTo>
                    <a:lnTo>
                      <a:pt x="843" y="592"/>
                    </a:lnTo>
                    <a:lnTo>
                      <a:pt x="849" y="604"/>
                    </a:lnTo>
                    <a:lnTo>
                      <a:pt x="856" y="615"/>
                    </a:lnTo>
                    <a:lnTo>
                      <a:pt x="862" y="626"/>
                    </a:lnTo>
                    <a:lnTo>
                      <a:pt x="868" y="637"/>
                    </a:lnTo>
                    <a:lnTo>
                      <a:pt x="875" y="647"/>
                    </a:lnTo>
                    <a:lnTo>
                      <a:pt x="881" y="657"/>
                    </a:lnTo>
                    <a:lnTo>
                      <a:pt x="888" y="667"/>
                    </a:lnTo>
                    <a:lnTo>
                      <a:pt x="894" y="676"/>
                    </a:lnTo>
                    <a:lnTo>
                      <a:pt x="900" y="684"/>
                    </a:lnTo>
                    <a:lnTo>
                      <a:pt x="907" y="692"/>
                    </a:lnTo>
                    <a:lnTo>
                      <a:pt x="913" y="699"/>
                    </a:lnTo>
                    <a:lnTo>
                      <a:pt x="920" y="706"/>
                    </a:lnTo>
                    <a:lnTo>
                      <a:pt x="926" y="712"/>
                    </a:lnTo>
                    <a:lnTo>
                      <a:pt x="932" y="717"/>
                    </a:lnTo>
                    <a:lnTo>
                      <a:pt x="939" y="722"/>
                    </a:lnTo>
                    <a:lnTo>
                      <a:pt x="945" y="726"/>
                    </a:lnTo>
                    <a:lnTo>
                      <a:pt x="951" y="730"/>
                    </a:lnTo>
                    <a:lnTo>
                      <a:pt x="958" y="732"/>
                    </a:lnTo>
                    <a:lnTo>
                      <a:pt x="964" y="734"/>
                    </a:lnTo>
                    <a:lnTo>
                      <a:pt x="971" y="735"/>
                    </a:lnTo>
                    <a:lnTo>
                      <a:pt x="977" y="736"/>
                    </a:lnTo>
                    <a:lnTo>
                      <a:pt x="983" y="736"/>
                    </a:lnTo>
                    <a:lnTo>
                      <a:pt x="990" y="734"/>
                    </a:lnTo>
                    <a:lnTo>
                      <a:pt x="996" y="733"/>
                    </a:lnTo>
                    <a:lnTo>
                      <a:pt x="1003" y="730"/>
                    </a:lnTo>
                    <a:lnTo>
                      <a:pt x="1009" y="727"/>
                    </a:lnTo>
                    <a:lnTo>
                      <a:pt x="1015" y="722"/>
                    </a:lnTo>
                    <a:lnTo>
                      <a:pt x="1022" y="717"/>
                    </a:lnTo>
                    <a:lnTo>
                      <a:pt x="1028" y="711"/>
                    </a:lnTo>
                    <a:lnTo>
                      <a:pt x="1035" y="705"/>
                    </a:lnTo>
                    <a:lnTo>
                      <a:pt x="1041" y="698"/>
                    </a:lnTo>
                    <a:lnTo>
                      <a:pt x="1047" y="689"/>
                    </a:lnTo>
                    <a:lnTo>
                      <a:pt x="1054" y="681"/>
                    </a:lnTo>
                    <a:lnTo>
                      <a:pt x="1060" y="671"/>
                    </a:lnTo>
                    <a:lnTo>
                      <a:pt x="1066" y="661"/>
                    </a:lnTo>
                    <a:lnTo>
                      <a:pt x="1073" y="650"/>
                    </a:lnTo>
                    <a:lnTo>
                      <a:pt x="1079" y="638"/>
                    </a:lnTo>
                    <a:lnTo>
                      <a:pt x="1085" y="626"/>
                    </a:lnTo>
                    <a:lnTo>
                      <a:pt x="1092" y="613"/>
                    </a:lnTo>
                    <a:lnTo>
                      <a:pt x="1098" y="599"/>
                    </a:lnTo>
                    <a:lnTo>
                      <a:pt x="1105" y="585"/>
                    </a:lnTo>
                    <a:lnTo>
                      <a:pt x="1111" y="571"/>
                    </a:lnTo>
                    <a:lnTo>
                      <a:pt x="1117" y="556"/>
                    </a:lnTo>
                    <a:lnTo>
                      <a:pt x="1124" y="540"/>
                    </a:lnTo>
                    <a:lnTo>
                      <a:pt x="1130" y="524"/>
                    </a:lnTo>
                    <a:lnTo>
                      <a:pt x="1137" y="507"/>
                    </a:lnTo>
                    <a:lnTo>
                      <a:pt x="1143" y="491"/>
                    </a:lnTo>
                    <a:lnTo>
                      <a:pt x="1149" y="473"/>
                    </a:lnTo>
                    <a:lnTo>
                      <a:pt x="1156" y="456"/>
                    </a:lnTo>
                    <a:lnTo>
                      <a:pt x="1162" y="438"/>
                    </a:lnTo>
                    <a:lnTo>
                      <a:pt x="1169" y="420"/>
                    </a:lnTo>
                    <a:lnTo>
                      <a:pt x="1175" y="401"/>
                    </a:lnTo>
                    <a:lnTo>
                      <a:pt x="1181" y="383"/>
                    </a:lnTo>
                    <a:lnTo>
                      <a:pt x="1188" y="364"/>
                    </a:lnTo>
                    <a:lnTo>
                      <a:pt x="1194" y="345"/>
                    </a:lnTo>
                    <a:lnTo>
                      <a:pt x="1200" y="327"/>
                    </a:lnTo>
                    <a:lnTo>
                      <a:pt x="1207" y="308"/>
                    </a:lnTo>
                    <a:lnTo>
                      <a:pt x="1213" y="289"/>
                    </a:lnTo>
                    <a:lnTo>
                      <a:pt x="1220" y="270"/>
                    </a:lnTo>
                    <a:lnTo>
                      <a:pt x="1226" y="252"/>
                    </a:lnTo>
                    <a:lnTo>
                      <a:pt x="1232" y="233"/>
                    </a:lnTo>
                    <a:lnTo>
                      <a:pt x="1239" y="215"/>
                    </a:lnTo>
                    <a:lnTo>
                      <a:pt x="1245" y="197"/>
                    </a:lnTo>
                    <a:lnTo>
                      <a:pt x="1251" y="180"/>
                    </a:lnTo>
                    <a:lnTo>
                      <a:pt x="1258" y="162"/>
                    </a:lnTo>
                    <a:lnTo>
                      <a:pt x="1264" y="146"/>
                    </a:lnTo>
                    <a:lnTo>
                      <a:pt x="1271" y="130"/>
                    </a:lnTo>
                    <a:lnTo>
                      <a:pt x="1277" y="114"/>
                    </a:lnTo>
                    <a:lnTo>
                      <a:pt x="1283" y="99"/>
                    </a:lnTo>
                    <a:lnTo>
                      <a:pt x="1290" y="85"/>
                    </a:lnTo>
                    <a:lnTo>
                      <a:pt x="1296" y="71"/>
                    </a:lnTo>
                    <a:lnTo>
                      <a:pt x="1303" y="59"/>
                    </a:lnTo>
                    <a:lnTo>
                      <a:pt x="1309" y="48"/>
                    </a:lnTo>
                    <a:lnTo>
                      <a:pt x="1315" y="37"/>
                    </a:lnTo>
                    <a:lnTo>
                      <a:pt x="1322" y="28"/>
                    </a:lnTo>
                    <a:lnTo>
                      <a:pt x="1328" y="20"/>
                    </a:lnTo>
                    <a:lnTo>
                      <a:pt x="1335" y="13"/>
                    </a:lnTo>
                    <a:lnTo>
                      <a:pt x="1341" y="8"/>
                    </a:lnTo>
                    <a:lnTo>
                      <a:pt x="1347" y="3"/>
                    </a:lnTo>
                    <a:lnTo>
                      <a:pt x="1354" y="1"/>
                    </a:lnTo>
                    <a:lnTo>
                      <a:pt x="1360" y="0"/>
                    </a:lnTo>
                    <a:lnTo>
                      <a:pt x="1366" y="0"/>
                    </a:lnTo>
                    <a:lnTo>
                      <a:pt x="1373" y="2"/>
                    </a:lnTo>
                    <a:lnTo>
                      <a:pt x="1379" y="5"/>
                    </a:lnTo>
                    <a:lnTo>
                      <a:pt x="1386" y="10"/>
                    </a:lnTo>
                    <a:lnTo>
                      <a:pt x="1392" y="16"/>
                    </a:lnTo>
                    <a:lnTo>
                      <a:pt x="1398" y="24"/>
                    </a:lnTo>
                    <a:lnTo>
                      <a:pt x="1405" y="33"/>
                    </a:lnTo>
                    <a:lnTo>
                      <a:pt x="1411" y="43"/>
                    </a:lnTo>
                    <a:lnTo>
                      <a:pt x="1418" y="54"/>
                    </a:lnTo>
                    <a:lnTo>
                      <a:pt x="1424" y="67"/>
                    </a:lnTo>
                    <a:lnTo>
                      <a:pt x="1430" y="81"/>
                    </a:lnTo>
                    <a:lnTo>
                      <a:pt x="1437" y="96"/>
                    </a:lnTo>
                    <a:lnTo>
                      <a:pt x="1443" y="111"/>
                    </a:lnTo>
                    <a:lnTo>
                      <a:pt x="1450" y="127"/>
                    </a:lnTo>
                    <a:lnTo>
                      <a:pt x="1456" y="144"/>
                    </a:lnTo>
                    <a:lnTo>
                      <a:pt x="1462" y="161"/>
                    </a:lnTo>
                    <a:lnTo>
                      <a:pt x="1469" y="178"/>
                    </a:lnTo>
                    <a:lnTo>
                      <a:pt x="1475" y="196"/>
                    </a:lnTo>
                    <a:lnTo>
                      <a:pt x="1481" y="214"/>
                    </a:lnTo>
                    <a:lnTo>
                      <a:pt x="1488" y="231"/>
                    </a:lnTo>
                    <a:lnTo>
                      <a:pt x="1494" y="249"/>
                    </a:lnTo>
                    <a:lnTo>
                      <a:pt x="1501" y="266"/>
                    </a:lnTo>
                    <a:lnTo>
                      <a:pt x="1507" y="283"/>
                    </a:lnTo>
                    <a:lnTo>
                      <a:pt x="1513" y="299"/>
                    </a:lnTo>
                    <a:lnTo>
                      <a:pt x="1520" y="315"/>
                    </a:lnTo>
                    <a:lnTo>
                      <a:pt x="1526" y="331"/>
                    </a:lnTo>
                    <a:lnTo>
                      <a:pt x="1532" y="345"/>
                    </a:lnTo>
                    <a:lnTo>
                      <a:pt x="1539" y="360"/>
                    </a:lnTo>
                    <a:lnTo>
                      <a:pt x="1545" y="373"/>
                    </a:lnTo>
                    <a:lnTo>
                      <a:pt x="1552" y="386"/>
                    </a:lnTo>
                    <a:lnTo>
                      <a:pt x="1558" y="398"/>
                    </a:lnTo>
                    <a:lnTo>
                      <a:pt x="1564" y="409"/>
                    </a:lnTo>
                    <a:lnTo>
                      <a:pt x="1571" y="419"/>
                    </a:lnTo>
                    <a:lnTo>
                      <a:pt x="1577" y="429"/>
                    </a:lnTo>
                    <a:lnTo>
                      <a:pt x="1584" y="438"/>
                    </a:lnTo>
                    <a:lnTo>
                      <a:pt x="1590" y="446"/>
                    </a:lnTo>
                    <a:lnTo>
                      <a:pt x="1596" y="454"/>
                    </a:lnTo>
                    <a:lnTo>
                      <a:pt x="1603" y="460"/>
                    </a:lnTo>
                  </a:path>
                </a:pathLst>
              </a:custGeom>
              <a:noFill/>
              <a:ln w="4763"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5" name="Freeform 169">
                <a:extLst>
                  <a:ext uri="{FF2B5EF4-FFF2-40B4-BE49-F238E27FC236}">
                    <a16:creationId xmlns:a16="http://schemas.microsoft.com/office/drawing/2014/main" id="{08E0B01B-FD30-6BC6-71F4-738370C10E95}"/>
                  </a:ext>
                </a:extLst>
              </p:cNvPr>
              <p:cNvSpPr>
                <a:spLocks/>
              </p:cNvSpPr>
              <p:nvPr/>
            </p:nvSpPr>
            <p:spPr bwMode="auto">
              <a:xfrm>
                <a:off x="2952" y="1830"/>
                <a:ext cx="1603" cy="436"/>
              </a:xfrm>
              <a:custGeom>
                <a:avLst/>
                <a:gdLst>
                  <a:gd name="T0" fmla="*/ 19 w 1603"/>
                  <a:gd name="T1" fmla="*/ 219 h 436"/>
                  <a:gd name="T2" fmla="*/ 45 w 1603"/>
                  <a:gd name="T3" fmla="*/ 219 h 436"/>
                  <a:gd name="T4" fmla="*/ 70 w 1603"/>
                  <a:gd name="T5" fmla="*/ 219 h 436"/>
                  <a:gd name="T6" fmla="*/ 96 w 1603"/>
                  <a:gd name="T7" fmla="*/ 219 h 436"/>
                  <a:gd name="T8" fmla="*/ 121 w 1603"/>
                  <a:gd name="T9" fmla="*/ 219 h 436"/>
                  <a:gd name="T10" fmla="*/ 147 w 1603"/>
                  <a:gd name="T11" fmla="*/ 219 h 436"/>
                  <a:gd name="T12" fmla="*/ 173 w 1603"/>
                  <a:gd name="T13" fmla="*/ 219 h 436"/>
                  <a:gd name="T14" fmla="*/ 198 w 1603"/>
                  <a:gd name="T15" fmla="*/ 219 h 436"/>
                  <a:gd name="T16" fmla="*/ 224 w 1603"/>
                  <a:gd name="T17" fmla="*/ 219 h 436"/>
                  <a:gd name="T18" fmla="*/ 249 w 1603"/>
                  <a:gd name="T19" fmla="*/ 219 h 436"/>
                  <a:gd name="T20" fmla="*/ 275 w 1603"/>
                  <a:gd name="T21" fmla="*/ 219 h 436"/>
                  <a:gd name="T22" fmla="*/ 300 w 1603"/>
                  <a:gd name="T23" fmla="*/ 219 h 436"/>
                  <a:gd name="T24" fmla="*/ 326 w 1603"/>
                  <a:gd name="T25" fmla="*/ 219 h 436"/>
                  <a:gd name="T26" fmla="*/ 351 w 1603"/>
                  <a:gd name="T27" fmla="*/ 220 h 436"/>
                  <a:gd name="T28" fmla="*/ 377 w 1603"/>
                  <a:gd name="T29" fmla="*/ 264 h 436"/>
                  <a:gd name="T30" fmla="*/ 402 w 1603"/>
                  <a:gd name="T31" fmla="*/ 416 h 436"/>
                  <a:gd name="T32" fmla="*/ 428 w 1603"/>
                  <a:gd name="T33" fmla="*/ 293 h 436"/>
                  <a:gd name="T34" fmla="*/ 453 w 1603"/>
                  <a:gd name="T35" fmla="*/ 274 h 436"/>
                  <a:gd name="T36" fmla="*/ 479 w 1603"/>
                  <a:gd name="T37" fmla="*/ 190 h 436"/>
                  <a:gd name="T38" fmla="*/ 504 w 1603"/>
                  <a:gd name="T39" fmla="*/ 172 h 436"/>
                  <a:gd name="T40" fmla="*/ 530 w 1603"/>
                  <a:gd name="T41" fmla="*/ 92 h 436"/>
                  <a:gd name="T42" fmla="*/ 556 w 1603"/>
                  <a:gd name="T43" fmla="*/ 91 h 436"/>
                  <a:gd name="T44" fmla="*/ 581 w 1603"/>
                  <a:gd name="T45" fmla="*/ 62 h 436"/>
                  <a:gd name="T46" fmla="*/ 607 w 1603"/>
                  <a:gd name="T47" fmla="*/ 14 h 436"/>
                  <a:gd name="T48" fmla="*/ 632 w 1603"/>
                  <a:gd name="T49" fmla="*/ 78 h 436"/>
                  <a:gd name="T50" fmla="*/ 658 w 1603"/>
                  <a:gd name="T51" fmla="*/ 9 h 436"/>
                  <a:gd name="T52" fmla="*/ 683 w 1603"/>
                  <a:gd name="T53" fmla="*/ 81 h 436"/>
                  <a:gd name="T54" fmla="*/ 709 w 1603"/>
                  <a:gd name="T55" fmla="*/ 85 h 436"/>
                  <a:gd name="T56" fmla="*/ 734 w 1603"/>
                  <a:gd name="T57" fmla="*/ 105 h 436"/>
                  <a:gd name="T58" fmla="*/ 760 w 1603"/>
                  <a:gd name="T59" fmla="*/ 167 h 436"/>
                  <a:gd name="T60" fmla="*/ 785 w 1603"/>
                  <a:gd name="T61" fmla="*/ 181 h 436"/>
                  <a:gd name="T62" fmla="*/ 811 w 1603"/>
                  <a:gd name="T63" fmla="*/ 242 h 436"/>
                  <a:gd name="T64" fmla="*/ 836 w 1603"/>
                  <a:gd name="T65" fmla="*/ 260 h 436"/>
                  <a:gd name="T66" fmla="*/ 862 w 1603"/>
                  <a:gd name="T67" fmla="*/ 333 h 436"/>
                  <a:gd name="T68" fmla="*/ 888 w 1603"/>
                  <a:gd name="T69" fmla="*/ 317 h 436"/>
                  <a:gd name="T70" fmla="*/ 913 w 1603"/>
                  <a:gd name="T71" fmla="*/ 391 h 436"/>
                  <a:gd name="T72" fmla="*/ 939 w 1603"/>
                  <a:gd name="T73" fmla="*/ 387 h 436"/>
                  <a:gd name="T74" fmla="*/ 964 w 1603"/>
                  <a:gd name="T75" fmla="*/ 378 h 436"/>
                  <a:gd name="T76" fmla="*/ 990 w 1603"/>
                  <a:gd name="T77" fmla="*/ 436 h 436"/>
                  <a:gd name="T78" fmla="*/ 1015 w 1603"/>
                  <a:gd name="T79" fmla="*/ 351 h 436"/>
                  <a:gd name="T80" fmla="*/ 1041 w 1603"/>
                  <a:gd name="T81" fmla="*/ 394 h 436"/>
                  <a:gd name="T82" fmla="*/ 1066 w 1603"/>
                  <a:gd name="T83" fmla="*/ 330 h 436"/>
                  <a:gd name="T84" fmla="*/ 1092 w 1603"/>
                  <a:gd name="T85" fmla="*/ 297 h 436"/>
                  <a:gd name="T86" fmla="*/ 1117 w 1603"/>
                  <a:gd name="T87" fmla="*/ 257 h 436"/>
                  <a:gd name="T88" fmla="*/ 1143 w 1603"/>
                  <a:gd name="T89" fmla="*/ 197 h 436"/>
                  <a:gd name="T90" fmla="*/ 1169 w 1603"/>
                  <a:gd name="T91" fmla="*/ 146 h 436"/>
                  <a:gd name="T92" fmla="*/ 1194 w 1603"/>
                  <a:gd name="T93" fmla="*/ 58 h 436"/>
                  <a:gd name="T94" fmla="*/ 1220 w 1603"/>
                  <a:gd name="T95" fmla="*/ 115 h 436"/>
                  <a:gd name="T96" fmla="*/ 1245 w 1603"/>
                  <a:gd name="T97" fmla="*/ 217 h 436"/>
                  <a:gd name="T98" fmla="*/ 1271 w 1603"/>
                  <a:gd name="T99" fmla="*/ 219 h 436"/>
                  <a:gd name="T100" fmla="*/ 1296 w 1603"/>
                  <a:gd name="T101" fmla="*/ 219 h 436"/>
                  <a:gd name="T102" fmla="*/ 1322 w 1603"/>
                  <a:gd name="T103" fmla="*/ 219 h 436"/>
                  <a:gd name="T104" fmla="*/ 1347 w 1603"/>
                  <a:gd name="T105" fmla="*/ 219 h 436"/>
                  <a:gd name="T106" fmla="*/ 1373 w 1603"/>
                  <a:gd name="T107" fmla="*/ 219 h 436"/>
                  <a:gd name="T108" fmla="*/ 1398 w 1603"/>
                  <a:gd name="T109" fmla="*/ 219 h 436"/>
                  <a:gd name="T110" fmla="*/ 1424 w 1603"/>
                  <a:gd name="T111" fmla="*/ 219 h 436"/>
                  <a:gd name="T112" fmla="*/ 1450 w 1603"/>
                  <a:gd name="T113" fmla="*/ 219 h 436"/>
                  <a:gd name="T114" fmla="*/ 1475 w 1603"/>
                  <a:gd name="T115" fmla="*/ 219 h 436"/>
                  <a:gd name="T116" fmla="*/ 1501 w 1603"/>
                  <a:gd name="T117" fmla="*/ 219 h 436"/>
                  <a:gd name="T118" fmla="*/ 1526 w 1603"/>
                  <a:gd name="T119" fmla="*/ 219 h 436"/>
                  <a:gd name="T120" fmla="*/ 1552 w 1603"/>
                  <a:gd name="T121" fmla="*/ 219 h 436"/>
                  <a:gd name="T122" fmla="*/ 1577 w 1603"/>
                  <a:gd name="T123" fmla="*/ 219 h 436"/>
                  <a:gd name="T124" fmla="*/ 1603 w 1603"/>
                  <a:gd name="T125" fmla="*/ 21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36">
                    <a:moveTo>
                      <a:pt x="0" y="219"/>
                    </a:moveTo>
                    <a:lnTo>
                      <a:pt x="6" y="219"/>
                    </a:lnTo>
                    <a:lnTo>
                      <a:pt x="13" y="219"/>
                    </a:lnTo>
                    <a:lnTo>
                      <a:pt x="19" y="219"/>
                    </a:lnTo>
                    <a:lnTo>
                      <a:pt x="26" y="219"/>
                    </a:lnTo>
                    <a:lnTo>
                      <a:pt x="32" y="219"/>
                    </a:lnTo>
                    <a:lnTo>
                      <a:pt x="38" y="219"/>
                    </a:lnTo>
                    <a:lnTo>
                      <a:pt x="45" y="219"/>
                    </a:lnTo>
                    <a:lnTo>
                      <a:pt x="51" y="219"/>
                    </a:lnTo>
                    <a:lnTo>
                      <a:pt x="58" y="219"/>
                    </a:lnTo>
                    <a:lnTo>
                      <a:pt x="64" y="219"/>
                    </a:lnTo>
                    <a:lnTo>
                      <a:pt x="70" y="219"/>
                    </a:lnTo>
                    <a:lnTo>
                      <a:pt x="77" y="219"/>
                    </a:lnTo>
                    <a:lnTo>
                      <a:pt x="83" y="219"/>
                    </a:lnTo>
                    <a:lnTo>
                      <a:pt x="89" y="219"/>
                    </a:lnTo>
                    <a:lnTo>
                      <a:pt x="96" y="219"/>
                    </a:lnTo>
                    <a:lnTo>
                      <a:pt x="102" y="219"/>
                    </a:lnTo>
                    <a:lnTo>
                      <a:pt x="109" y="219"/>
                    </a:lnTo>
                    <a:lnTo>
                      <a:pt x="115" y="219"/>
                    </a:lnTo>
                    <a:lnTo>
                      <a:pt x="121" y="219"/>
                    </a:lnTo>
                    <a:lnTo>
                      <a:pt x="128" y="219"/>
                    </a:lnTo>
                    <a:lnTo>
                      <a:pt x="134" y="219"/>
                    </a:lnTo>
                    <a:lnTo>
                      <a:pt x="141" y="219"/>
                    </a:lnTo>
                    <a:lnTo>
                      <a:pt x="147" y="219"/>
                    </a:lnTo>
                    <a:lnTo>
                      <a:pt x="153" y="219"/>
                    </a:lnTo>
                    <a:lnTo>
                      <a:pt x="160" y="219"/>
                    </a:lnTo>
                    <a:lnTo>
                      <a:pt x="166" y="219"/>
                    </a:lnTo>
                    <a:lnTo>
                      <a:pt x="173" y="219"/>
                    </a:lnTo>
                    <a:lnTo>
                      <a:pt x="179" y="219"/>
                    </a:lnTo>
                    <a:lnTo>
                      <a:pt x="185" y="219"/>
                    </a:lnTo>
                    <a:lnTo>
                      <a:pt x="192" y="219"/>
                    </a:lnTo>
                    <a:lnTo>
                      <a:pt x="198" y="219"/>
                    </a:lnTo>
                    <a:lnTo>
                      <a:pt x="204" y="219"/>
                    </a:lnTo>
                    <a:lnTo>
                      <a:pt x="211" y="219"/>
                    </a:lnTo>
                    <a:lnTo>
                      <a:pt x="217" y="219"/>
                    </a:lnTo>
                    <a:lnTo>
                      <a:pt x="224" y="219"/>
                    </a:lnTo>
                    <a:lnTo>
                      <a:pt x="230" y="219"/>
                    </a:lnTo>
                    <a:lnTo>
                      <a:pt x="236" y="219"/>
                    </a:lnTo>
                    <a:lnTo>
                      <a:pt x="243" y="219"/>
                    </a:lnTo>
                    <a:lnTo>
                      <a:pt x="249" y="219"/>
                    </a:lnTo>
                    <a:lnTo>
                      <a:pt x="255" y="219"/>
                    </a:lnTo>
                    <a:lnTo>
                      <a:pt x="262" y="219"/>
                    </a:lnTo>
                    <a:lnTo>
                      <a:pt x="268" y="219"/>
                    </a:lnTo>
                    <a:lnTo>
                      <a:pt x="275" y="219"/>
                    </a:lnTo>
                    <a:lnTo>
                      <a:pt x="281" y="219"/>
                    </a:lnTo>
                    <a:lnTo>
                      <a:pt x="287" y="219"/>
                    </a:lnTo>
                    <a:lnTo>
                      <a:pt x="294" y="219"/>
                    </a:lnTo>
                    <a:lnTo>
                      <a:pt x="300" y="219"/>
                    </a:lnTo>
                    <a:lnTo>
                      <a:pt x="307" y="219"/>
                    </a:lnTo>
                    <a:lnTo>
                      <a:pt x="313" y="219"/>
                    </a:lnTo>
                    <a:lnTo>
                      <a:pt x="319" y="219"/>
                    </a:lnTo>
                    <a:lnTo>
                      <a:pt x="326" y="219"/>
                    </a:lnTo>
                    <a:lnTo>
                      <a:pt x="332" y="219"/>
                    </a:lnTo>
                    <a:lnTo>
                      <a:pt x="339" y="219"/>
                    </a:lnTo>
                    <a:lnTo>
                      <a:pt x="345" y="219"/>
                    </a:lnTo>
                    <a:lnTo>
                      <a:pt x="351" y="220"/>
                    </a:lnTo>
                    <a:lnTo>
                      <a:pt x="358" y="221"/>
                    </a:lnTo>
                    <a:lnTo>
                      <a:pt x="364" y="226"/>
                    </a:lnTo>
                    <a:lnTo>
                      <a:pt x="370" y="238"/>
                    </a:lnTo>
                    <a:lnTo>
                      <a:pt x="377" y="264"/>
                    </a:lnTo>
                    <a:lnTo>
                      <a:pt x="383" y="307"/>
                    </a:lnTo>
                    <a:lnTo>
                      <a:pt x="389" y="359"/>
                    </a:lnTo>
                    <a:lnTo>
                      <a:pt x="396" y="403"/>
                    </a:lnTo>
                    <a:lnTo>
                      <a:pt x="402" y="416"/>
                    </a:lnTo>
                    <a:lnTo>
                      <a:pt x="409" y="394"/>
                    </a:lnTo>
                    <a:lnTo>
                      <a:pt x="415" y="351"/>
                    </a:lnTo>
                    <a:lnTo>
                      <a:pt x="421" y="312"/>
                    </a:lnTo>
                    <a:lnTo>
                      <a:pt x="428" y="293"/>
                    </a:lnTo>
                    <a:lnTo>
                      <a:pt x="434" y="291"/>
                    </a:lnTo>
                    <a:lnTo>
                      <a:pt x="441" y="295"/>
                    </a:lnTo>
                    <a:lnTo>
                      <a:pt x="447" y="290"/>
                    </a:lnTo>
                    <a:lnTo>
                      <a:pt x="453" y="274"/>
                    </a:lnTo>
                    <a:lnTo>
                      <a:pt x="460" y="250"/>
                    </a:lnTo>
                    <a:lnTo>
                      <a:pt x="466" y="225"/>
                    </a:lnTo>
                    <a:lnTo>
                      <a:pt x="473" y="205"/>
                    </a:lnTo>
                    <a:lnTo>
                      <a:pt x="479" y="190"/>
                    </a:lnTo>
                    <a:lnTo>
                      <a:pt x="485" y="183"/>
                    </a:lnTo>
                    <a:lnTo>
                      <a:pt x="492" y="182"/>
                    </a:lnTo>
                    <a:lnTo>
                      <a:pt x="498" y="181"/>
                    </a:lnTo>
                    <a:lnTo>
                      <a:pt x="504" y="172"/>
                    </a:lnTo>
                    <a:lnTo>
                      <a:pt x="511" y="151"/>
                    </a:lnTo>
                    <a:lnTo>
                      <a:pt x="517" y="122"/>
                    </a:lnTo>
                    <a:lnTo>
                      <a:pt x="524" y="98"/>
                    </a:lnTo>
                    <a:lnTo>
                      <a:pt x="530" y="92"/>
                    </a:lnTo>
                    <a:lnTo>
                      <a:pt x="536" y="104"/>
                    </a:lnTo>
                    <a:lnTo>
                      <a:pt x="543" y="118"/>
                    </a:lnTo>
                    <a:lnTo>
                      <a:pt x="549" y="116"/>
                    </a:lnTo>
                    <a:lnTo>
                      <a:pt x="556" y="91"/>
                    </a:lnTo>
                    <a:lnTo>
                      <a:pt x="562" y="55"/>
                    </a:lnTo>
                    <a:lnTo>
                      <a:pt x="568" y="31"/>
                    </a:lnTo>
                    <a:lnTo>
                      <a:pt x="575" y="36"/>
                    </a:lnTo>
                    <a:lnTo>
                      <a:pt x="581" y="62"/>
                    </a:lnTo>
                    <a:lnTo>
                      <a:pt x="588" y="85"/>
                    </a:lnTo>
                    <a:lnTo>
                      <a:pt x="594" y="82"/>
                    </a:lnTo>
                    <a:lnTo>
                      <a:pt x="600" y="51"/>
                    </a:lnTo>
                    <a:lnTo>
                      <a:pt x="607" y="14"/>
                    </a:lnTo>
                    <a:lnTo>
                      <a:pt x="613" y="0"/>
                    </a:lnTo>
                    <a:lnTo>
                      <a:pt x="619" y="19"/>
                    </a:lnTo>
                    <a:lnTo>
                      <a:pt x="626" y="55"/>
                    </a:lnTo>
                    <a:lnTo>
                      <a:pt x="632" y="78"/>
                    </a:lnTo>
                    <a:lnTo>
                      <a:pt x="639" y="70"/>
                    </a:lnTo>
                    <a:lnTo>
                      <a:pt x="645" y="37"/>
                    </a:lnTo>
                    <a:lnTo>
                      <a:pt x="651" y="9"/>
                    </a:lnTo>
                    <a:lnTo>
                      <a:pt x="658" y="9"/>
                    </a:lnTo>
                    <a:lnTo>
                      <a:pt x="664" y="39"/>
                    </a:lnTo>
                    <a:lnTo>
                      <a:pt x="670" y="76"/>
                    </a:lnTo>
                    <a:lnTo>
                      <a:pt x="677" y="93"/>
                    </a:lnTo>
                    <a:lnTo>
                      <a:pt x="683" y="81"/>
                    </a:lnTo>
                    <a:lnTo>
                      <a:pt x="690" y="55"/>
                    </a:lnTo>
                    <a:lnTo>
                      <a:pt x="696" y="41"/>
                    </a:lnTo>
                    <a:lnTo>
                      <a:pt x="702" y="52"/>
                    </a:lnTo>
                    <a:lnTo>
                      <a:pt x="709" y="85"/>
                    </a:lnTo>
                    <a:lnTo>
                      <a:pt x="715" y="115"/>
                    </a:lnTo>
                    <a:lnTo>
                      <a:pt x="722" y="127"/>
                    </a:lnTo>
                    <a:lnTo>
                      <a:pt x="728" y="119"/>
                    </a:lnTo>
                    <a:lnTo>
                      <a:pt x="734" y="105"/>
                    </a:lnTo>
                    <a:lnTo>
                      <a:pt x="741" y="102"/>
                    </a:lnTo>
                    <a:lnTo>
                      <a:pt x="747" y="118"/>
                    </a:lnTo>
                    <a:lnTo>
                      <a:pt x="754" y="144"/>
                    </a:lnTo>
                    <a:lnTo>
                      <a:pt x="760" y="167"/>
                    </a:lnTo>
                    <a:lnTo>
                      <a:pt x="766" y="178"/>
                    </a:lnTo>
                    <a:lnTo>
                      <a:pt x="773" y="179"/>
                    </a:lnTo>
                    <a:lnTo>
                      <a:pt x="779" y="178"/>
                    </a:lnTo>
                    <a:lnTo>
                      <a:pt x="785" y="181"/>
                    </a:lnTo>
                    <a:lnTo>
                      <a:pt x="792" y="192"/>
                    </a:lnTo>
                    <a:lnTo>
                      <a:pt x="798" y="208"/>
                    </a:lnTo>
                    <a:lnTo>
                      <a:pt x="805" y="225"/>
                    </a:lnTo>
                    <a:lnTo>
                      <a:pt x="811" y="242"/>
                    </a:lnTo>
                    <a:lnTo>
                      <a:pt x="817" y="255"/>
                    </a:lnTo>
                    <a:lnTo>
                      <a:pt x="824" y="261"/>
                    </a:lnTo>
                    <a:lnTo>
                      <a:pt x="830" y="261"/>
                    </a:lnTo>
                    <a:lnTo>
                      <a:pt x="836" y="260"/>
                    </a:lnTo>
                    <a:lnTo>
                      <a:pt x="843" y="267"/>
                    </a:lnTo>
                    <a:lnTo>
                      <a:pt x="849" y="286"/>
                    </a:lnTo>
                    <a:lnTo>
                      <a:pt x="856" y="312"/>
                    </a:lnTo>
                    <a:lnTo>
                      <a:pt x="862" y="333"/>
                    </a:lnTo>
                    <a:lnTo>
                      <a:pt x="868" y="337"/>
                    </a:lnTo>
                    <a:lnTo>
                      <a:pt x="875" y="325"/>
                    </a:lnTo>
                    <a:lnTo>
                      <a:pt x="881" y="313"/>
                    </a:lnTo>
                    <a:lnTo>
                      <a:pt x="888" y="317"/>
                    </a:lnTo>
                    <a:lnTo>
                      <a:pt x="894" y="343"/>
                    </a:lnTo>
                    <a:lnTo>
                      <a:pt x="900" y="377"/>
                    </a:lnTo>
                    <a:lnTo>
                      <a:pt x="907" y="398"/>
                    </a:lnTo>
                    <a:lnTo>
                      <a:pt x="913" y="391"/>
                    </a:lnTo>
                    <a:lnTo>
                      <a:pt x="920" y="366"/>
                    </a:lnTo>
                    <a:lnTo>
                      <a:pt x="926" y="347"/>
                    </a:lnTo>
                    <a:lnTo>
                      <a:pt x="932" y="354"/>
                    </a:lnTo>
                    <a:lnTo>
                      <a:pt x="939" y="387"/>
                    </a:lnTo>
                    <a:lnTo>
                      <a:pt x="945" y="423"/>
                    </a:lnTo>
                    <a:lnTo>
                      <a:pt x="951" y="434"/>
                    </a:lnTo>
                    <a:lnTo>
                      <a:pt x="958" y="413"/>
                    </a:lnTo>
                    <a:lnTo>
                      <a:pt x="964" y="378"/>
                    </a:lnTo>
                    <a:lnTo>
                      <a:pt x="971" y="360"/>
                    </a:lnTo>
                    <a:lnTo>
                      <a:pt x="977" y="373"/>
                    </a:lnTo>
                    <a:lnTo>
                      <a:pt x="983" y="408"/>
                    </a:lnTo>
                    <a:lnTo>
                      <a:pt x="990" y="436"/>
                    </a:lnTo>
                    <a:lnTo>
                      <a:pt x="996" y="433"/>
                    </a:lnTo>
                    <a:lnTo>
                      <a:pt x="1003" y="401"/>
                    </a:lnTo>
                    <a:lnTo>
                      <a:pt x="1009" y="365"/>
                    </a:lnTo>
                    <a:lnTo>
                      <a:pt x="1015" y="351"/>
                    </a:lnTo>
                    <a:lnTo>
                      <a:pt x="1022" y="367"/>
                    </a:lnTo>
                    <a:lnTo>
                      <a:pt x="1028" y="396"/>
                    </a:lnTo>
                    <a:lnTo>
                      <a:pt x="1035" y="410"/>
                    </a:lnTo>
                    <a:lnTo>
                      <a:pt x="1041" y="394"/>
                    </a:lnTo>
                    <a:lnTo>
                      <a:pt x="1047" y="360"/>
                    </a:lnTo>
                    <a:lnTo>
                      <a:pt x="1054" y="328"/>
                    </a:lnTo>
                    <a:lnTo>
                      <a:pt x="1060" y="319"/>
                    </a:lnTo>
                    <a:lnTo>
                      <a:pt x="1066" y="330"/>
                    </a:lnTo>
                    <a:lnTo>
                      <a:pt x="1073" y="344"/>
                    </a:lnTo>
                    <a:lnTo>
                      <a:pt x="1079" y="345"/>
                    </a:lnTo>
                    <a:lnTo>
                      <a:pt x="1085" y="326"/>
                    </a:lnTo>
                    <a:lnTo>
                      <a:pt x="1092" y="297"/>
                    </a:lnTo>
                    <a:lnTo>
                      <a:pt x="1098" y="272"/>
                    </a:lnTo>
                    <a:lnTo>
                      <a:pt x="1105" y="259"/>
                    </a:lnTo>
                    <a:lnTo>
                      <a:pt x="1111" y="257"/>
                    </a:lnTo>
                    <a:lnTo>
                      <a:pt x="1117" y="257"/>
                    </a:lnTo>
                    <a:lnTo>
                      <a:pt x="1124" y="252"/>
                    </a:lnTo>
                    <a:lnTo>
                      <a:pt x="1130" y="240"/>
                    </a:lnTo>
                    <a:lnTo>
                      <a:pt x="1137" y="221"/>
                    </a:lnTo>
                    <a:lnTo>
                      <a:pt x="1143" y="197"/>
                    </a:lnTo>
                    <a:lnTo>
                      <a:pt x="1149" y="172"/>
                    </a:lnTo>
                    <a:lnTo>
                      <a:pt x="1156" y="153"/>
                    </a:lnTo>
                    <a:lnTo>
                      <a:pt x="1162" y="145"/>
                    </a:lnTo>
                    <a:lnTo>
                      <a:pt x="1169" y="146"/>
                    </a:lnTo>
                    <a:lnTo>
                      <a:pt x="1175" y="148"/>
                    </a:lnTo>
                    <a:lnTo>
                      <a:pt x="1181" y="135"/>
                    </a:lnTo>
                    <a:lnTo>
                      <a:pt x="1188" y="102"/>
                    </a:lnTo>
                    <a:lnTo>
                      <a:pt x="1194" y="58"/>
                    </a:lnTo>
                    <a:lnTo>
                      <a:pt x="1200" y="26"/>
                    </a:lnTo>
                    <a:lnTo>
                      <a:pt x="1207" y="28"/>
                    </a:lnTo>
                    <a:lnTo>
                      <a:pt x="1213" y="63"/>
                    </a:lnTo>
                    <a:lnTo>
                      <a:pt x="1220" y="115"/>
                    </a:lnTo>
                    <a:lnTo>
                      <a:pt x="1226" y="163"/>
                    </a:lnTo>
                    <a:lnTo>
                      <a:pt x="1232" y="194"/>
                    </a:lnTo>
                    <a:lnTo>
                      <a:pt x="1239" y="210"/>
                    </a:lnTo>
                    <a:lnTo>
                      <a:pt x="1245" y="217"/>
                    </a:lnTo>
                    <a:lnTo>
                      <a:pt x="1251" y="219"/>
                    </a:lnTo>
                    <a:lnTo>
                      <a:pt x="1258" y="219"/>
                    </a:lnTo>
                    <a:lnTo>
                      <a:pt x="1264" y="219"/>
                    </a:lnTo>
                    <a:lnTo>
                      <a:pt x="1271" y="219"/>
                    </a:lnTo>
                    <a:lnTo>
                      <a:pt x="1277" y="219"/>
                    </a:lnTo>
                    <a:lnTo>
                      <a:pt x="1283" y="219"/>
                    </a:lnTo>
                    <a:lnTo>
                      <a:pt x="1290" y="219"/>
                    </a:lnTo>
                    <a:lnTo>
                      <a:pt x="1296" y="219"/>
                    </a:lnTo>
                    <a:lnTo>
                      <a:pt x="1303" y="219"/>
                    </a:lnTo>
                    <a:lnTo>
                      <a:pt x="1309" y="219"/>
                    </a:lnTo>
                    <a:lnTo>
                      <a:pt x="1315" y="219"/>
                    </a:lnTo>
                    <a:lnTo>
                      <a:pt x="1322" y="219"/>
                    </a:lnTo>
                    <a:lnTo>
                      <a:pt x="1328" y="219"/>
                    </a:lnTo>
                    <a:lnTo>
                      <a:pt x="1335" y="219"/>
                    </a:lnTo>
                    <a:lnTo>
                      <a:pt x="1341" y="219"/>
                    </a:lnTo>
                    <a:lnTo>
                      <a:pt x="1347" y="219"/>
                    </a:lnTo>
                    <a:lnTo>
                      <a:pt x="1354" y="219"/>
                    </a:lnTo>
                    <a:lnTo>
                      <a:pt x="1360" y="219"/>
                    </a:lnTo>
                    <a:lnTo>
                      <a:pt x="1366" y="219"/>
                    </a:lnTo>
                    <a:lnTo>
                      <a:pt x="1373" y="219"/>
                    </a:lnTo>
                    <a:lnTo>
                      <a:pt x="1379" y="219"/>
                    </a:lnTo>
                    <a:lnTo>
                      <a:pt x="1386" y="219"/>
                    </a:lnTo>
                    <a:lnTo>
                      <a:pt x="1392" y="219"/>
                    </a:lnTo>
                    <a:lnTo>
                      <a:pt x="1398" y="219"/>
                    </a:lnTo>
                    <a:lnTo>
                      <a:pt x="1405" y="219"/>
                    </a:lnTo>
                    <a:lnTo>
                      <a:pt x="1411" y="219"/>
                    </a:lnTo>
                    <a:lnTo>
                      <a:pt x="1418" y="219"/>
                    </a:lnTo>
                    <a:lnTo>
                      <a:pt x="1424" y="219"/>
                    </a:lnTo>
                    <a:lnTo>
                      <a:pt x="1430" y="219"/>
                    </a:lnTo>
                    <a:lnTo>
                      <a:pt x="1437" y="219"/>
                    </a:lnTo>
                    <a:lnTo>
                      <a:pt x="1443" y="219"/>
                    </a:lnTo>
                    <a:lnTo>
                      <a:pt x="1450" y="219"/>
                    </a:lnTo>
                    <a:lnTo>
                      <a:pt x="1456" y="219"/>
                    </a:lnTo>
                    <a:lnTo>
                      <a:pt x="1462" y="219"/>
                    </a:lnTo>
                    <a:lnTo>
                      <a:pt x="1469" y="219"/>
                    </a:lnTo>
                    <a:lnTo>
                      <a:pt x="1475" y="219"/>
                    </a:lnTo>
                    <a:lnTo>
                      <a:pt x="1481" y="219"/>
                    </a:lnTo>
                    <a:lnTo>
                      <a:pt x="1488" y="219"/>
                    </a:lnTo>
                    <a:lnTo>
                      <a:pt x="1494" y="219"/>
                    </a:lnTo>
                    <a:lnTo>
                      <a:pt x="1501" y="219"/>
                    </a:lnTo>
                    <a:lnTo>
                      <a:pt x="1507" y="219"/>
                    </a:lnTo>
                    <a:lnTo>
                      <a:pt x="1513" y="219"/>
                    </a:lnTo>
                    <a:lnTo>
                      <a:pt x="1520" y="219"/>
                    </a:lnTo>
                    <a:lnTo>
                      <a:pt x="1526" y="219"/>
                    </a:lnTo>
                    <a:lnTo>
                      <a:pt x="1532" y="219"/>
                    </a:lnTo>
                    <a:lnTo>
                      <a:pt x="1539" y="219"/>
                    </a:lnTo>
                    <a:lnTo>
                      <a:pt x="1545" y="219"/>
                    </a:lnTo>
                    <a:lnTo>
                      <a:pt x="1552" y="219"/>
                    </a:lnTo>
                    <a:lnTo>
                      <a:pt x="1558" y="219"/>
                    </a:lnTo>
                    <a:lnTo>
                      <a:pt x="1564" y="219"/>
                    </a:lnTo>
                    <a:lnTo>
                      <a:pt x="1571" y="219"/>
                    </a:lnTo>
                    <a:lnTo>
                      <a:pt x="1577" y="219"/>
                    </a:lnTo>
                    <a:lnTo>
                      <a:pt x="1584" y="219"/>
                    </a:lnTo>
                    <a:lnTo>
                      <a:pt x="1590" y="219"/>
                    </a:lnTo>
                    <a:lnTo>
                      <a:pt x="1596" y="219"/>
                    </a:lnTo>
                    <a:lnTo>
                      <a:pt x="1603" y="219"/>
                    </a:lnTo>
                  </a:path>
                </a:pathLst>
              </a:custGeom>
              <a:noFill/>
              <a:ln w="1270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6" name="Freeform 170">
                <a:extLst>
                  <a:ext uri="{FF2B5EF4-FFF2-40B4-BE49-F238E27FC236}">
                    <a16:creationId xmlns:a16="http://schemas.microsoft.com/office/drawing/2014/main" id="{CB948E0A-54E6-1448-0276-E90F434067B0}"/>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1 h 443"/>
                  <a:gd name="T16" fmla="*/ 224 w 1603"/>
                  <a:gd name="T17" fmla="*/ 221 h 443"/>
                  <a:gd name="T18" fmla="*/ 249 w 1603"/>
                  <a:gd name="T19" fmla="*/ 221 h 443"/>
                  <a:gd name="T20" fmla="*/ 275 w 1603"/>
                  <a:gd name="T21" fmla="*/ 221 h 443"/>
                  <a:gd name="T22" fmla="*/ 300 w 1603"/>
                  <a:gd name="T23" fmla="*/ 223 h 443"/>
                  <a:gd name="T24" fmla="*/ 326 w 1603"/>
                  <a:gd name="T25" fmla="*/ 235 h 443"/>
                  <a:gd name="T26" fmla="*/ 351 w 1603"/>
                  <a:gd name="T27" fmla="*/ 284 h 443"/>
                  <a:gd name="T28" fmla="*/ 377 w 1603"/>
                  <a:gd name="T29" fmla="*/ 372 h 443"/>
                  <a:gd name="T30" fmla="*/ 402 w 1603"/>
                  <a:gd name="T31" fmla="*/ 418 h 443"/>
                  <a:gd name="T32" fmla="*/ 428 w 1603"/>
                  <a:gd name="T33" fmla="*/ 357 h 443"/>
                  <a:gd name="T34" fmla="*/ 453 w 1603"/>
                  <a:gd name="T35" fmla="*/ 262 h 443"/>
                  <a:gd name="T36" fmla="*/ 479 w 1603"/>
                  <a:gd name="T37" fmla="*/ 198 h 443"/>
                  <a:gd name="T38" fmla="*/ 504 w 1603"/>
                  <a:gd name="T39" fmla="*/ 144 h 443"/>
                  <a:gd name="T40" fmla="*/ 530 w 1603"/>
                  <a:gd name="T41" fmla="*/ 90 h 443"/>
                  <a:gd name="T42" fmla="*/ 556 w 1603"/>
                  <a:gd name="T43" fmla="*/ 48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8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9 h 443"/>
                  <a:gd name="T84" fmla="*/ 1092 w 1603"/>
                  <a:gd name="T85" fmla="*/ 317 h 443"/>
                  <a:gd name="T86" fmla="*/ 1117 w 1603"/>
                  <a:gd name="T87" fmla="*/ 262 h 443"/>
                  <a:gd name="T88" fmla="*/ 1143 w 1603"/>
                  <a:gd name="T89" fmla="*/ 206 h 443"/>
                  <a:gd name="T90" fmla="*/ 1169 w 1603"/>
                  <a:gd name="T91" fmla="*/ 119 h 443"/>
                  <a:gd name="T92" fmla="*/ 1194 w 1603"/>
                  <a:gd name="T93" fmla="*/ 34 h 443"/>
                  <a:gd name="T94" fmla="*/ 1220 w 1603"/>
                  <a:gd name="T95" fmla="*/ 45 h 443"/>
                  <a:gd name="T96" fmla="*/ 1245 w 1603"/>
                  <a:gd name="T97" fmla="*/ 132 h 443"/>
                  <a:gd name="T98" fmla="*/ 1271 w 1603"/>
                  <a:gd name="T99" fmla="*/ 197 h 443"/>
                  <a:gd name="T100" fmla="*/ 1296 w 1603"/>
                  <a:gd name="T101" fmla="*/ 218 h 443"/>
                  <a:gd name="T102" fmla="*/ 1322 w 1603"/>
                  <a:gd name="T103" fmla="*/ 221 h 443"/>
                  <a:gd name="T104" fmla="*/ 1347 w 1603"/>
                  <a:gd name="T105" fmla="*/ 221 h 443"/>
                  <a:gd name="T106" fmla="*/ 1373 w 1603"/>
                  <a:gd name="T107" fmla="*/ 221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1"/>
                    </a:lnTo>
                    <a:lnTo>
                      <a:pt x="204" y="221"/>
                    </a:lnTo>
                    <a:lnTo>
                      <a:pt x="211" y="221"/>
                    </a:lnTo>
                    <a:lnTo>
                      <a:pt x="217" y="221"/>
                    </a:lnTo>
                    <a:lnTo>
                      <a:pt x="224" y="221"/>
                    </a:lnTo>
                    <a:lnTo>
                      <a:pt x="230" y="221"/>
                    </a:lnTo>
                    <a:lnTo>
                      <a:pt x="236" y="221"/>
                    </a:lnTo>
                    <a:lnTo>
                      <a:pt x="243" y="221"/>
                    </a:lnTo>
                    <a:lnTo>
                      <a:pt x="249" y="221"/>
                    </a:lnTo>
                    <a:lnTo>
                      <a:pt x="255" y="221"/>
                    </a:lnTo>
                    <a:lnTo>
                      <a:pt x="262" y="221"/>
                    </a:lnTo>
                    <a:lnTo>
                      <a:pt x="268" y="221"/>
                    </a:lnTo>
                    <a:lnTo>
                      <a:pt x="275" y="221"/>
                    </a:lnTo>
                    <a:lnTo>
                      <a:pt x="281" y="222"/>
                    </a:lnTo>
                    <a:lnTo>
                      <a:pt x="287" y="222"/>
                    </a:lnTo>
                    <a:lnTo>
                      <a:pt x="294" y="222"/>
                    </a:lnTo>
                    <a:lnTo>
                      <a:pt x="300" y="223"/>
                    </a:lnTo>
                    <a:lnTo>
                      <a:pt x="307" y="224"/>
                    </a:lnTo>
                    <a:lnTo>
                      <a:pt x="313" y="227"/>
                    </a:lnTo>
                    <a:lnTo>
                      <a:pt x="319" y="230"/>
                    </a:lnTo>
                    <a:lnTo>
                      <a:pt x="326" y="235"/>
                    </a:lnTo>
                    <a:lnTo>
                      <a:pt x="332" y="243"/>
                    </a:lnTo>
                    <a:lnTo>
                      <a:pt x="339" y="253"/>
                    </a:lnTo>
                    <a:lnTo>
                      <a:pt x="345" y="267"/>
                    </a:lnTo>
                    <a:lnTo>
                      <a:pt x="351" y="284"/>
                    </a:lnTo>
                    <a:lnTo>
                      <a:pt x="358" y="304"/>
                    </a:lnTo>
                    <a:lnTo>
                      <a:pt x="364" y="326"/>
                    </a:lnTo>
                    <a:lnTo>
                      <a:pt x="370" y="350"/>
                    </a:lnTo>
                    <a:lnTo>
                      <a:pt x="377" y="372"/>
                    </a:lnTo>
                    <a:lnTo>
                      <a:pt x="383" y="392"/>
                    </a:lnTo>
                    <a:lnTo>
                      <a:pt x="389" y="408"/>
                    </a:lnTo>
                    <a:lnTo>
                      <a:pt x="396" y="417"/>
                    </a:lnTo>
                    <a:lnTo>
                      <a:pt x="402" y="418"/>
                    </a:lnTo>
                    <a:lnTo>
                      <a:pt x="409" y="412"/>
                    </a:lnTo>
                    <a:lnTo>
                      <a:pt x="415" y="399"/>
                    </a:lnTo>
                    <a:lnTo>
                      <a:pt x="421" y="380"/>
                    </a:lnTo>
                    <a:lnTo>
                      <a:pt x="428" y="357"/>
                    </a:lnTo>
                    <a:lnTo>
                      <a:pt x="434" y="332"/>
                    </a:lnTo>
                    <a:lnTo>
                      <a:pt x="441" y="307"/>
                    </a:lnTo>
                    <a:lnTo>
                      <a:pt x="447" y="283"/>
                    </a:lnTo>
                    <a:lnTo>
                      <a:pt x="453" y="262"/>
                    </a:lnTo>
                    <a:lnTo>
                      <a:pt x="460" y="243"/>
                    </a:lnTo>
                    <a:lnTo>
                      <a:pt x="466" y="226"/>
                    </a:lnTo>
                    <a:lnTo>
                      <a:pt x="473" y="212"/>
                    </a:lnTo>
                    <a:lnTo>
                      <a:pt x="479" y="198"/>
                    </a:lnTo>
                    <a:lnTo>
                      <a:pt x="485" y="185"/>
                    </a:lnTo>
                    <a:lnTo>
                      <a:pt x="492" y="172"/>
                    </a:lnTo>
                    <a:lnTo>
                      <a:pt x="498" y="158"/>
                    </a:lnTo>
                    <a:lnTo>
                      <a:pt x="504" y="144"/>
                    </a:lnTo>
                    <a:lnTo>
                      <a:pt x="511" y="130"/>
                    </a:lnTo>
                    <a:lnTo>
                      <a:pt x="517" y="116"/>
                    </a:lnTo>
                    <a:lnTo>
                      <a:pt x="524" y="102"/>
                    </a:lnTo>
                    <a:lnTo>
                      <a:pt x="530" y="90"/>
                    </a:lnTo>
                    <a:lnTo>
                      <a:pt x="536" y="78"/>
                    </a:lnTo>
                    <a:lnTo>
                      <a:pt x="543" y="67"/>
                    </a:lnTo>
                    <a:lnTo>
                      <a:pt x="549" y="57"/>
                    </a:lnTo>
                    <a:lnTo>
                      <a:pt x="556" y="48"/>
                    </a:lnTo>
                    <a:lnTo>
                      <a:pt x="562" y="40"/>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8"/>
                    </a:lnTo>
                    <a:lnTo>
                      <a:pt x="715" y="66"/>
                    </a:lnTo>
                    <a:lnTo>
                      <a:pt x="722" y="76"/>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4"/>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40"/>
                    </a:lnTo>
                    <a:lnTo>
                      <a:pt x="1003" y="437"/>
                    </a:lnTo>
                    <a:lnTo>
                      <a:pt x="1009" y="433"/>
                    </a:lnTo>
                    <a:lnTo>
                      <a:pt x="1015" y="429"/>
                    </a:lnTo>
                    <a:lnTo>
                      <a:pt x="1022" y="424"/>
                    </a:lnTo>
                    <a:lnTo>
                      <a:pt x="1028" y="418"/>
                    </a:lnTo>
                    <a:lnTo>
                      <a:pt x="1035" y="412"/>
                    </a:lnTo>
                    <a:lnTo>
                      <a:pt x="1041" y="405"/>
                    </a:lnTo>
                    <a:lnTo>
                      <a:pt x="1047" y="397"/>
                    </a:lnTo>
                    <a:lnTo>
                      <a:pt x="1054" y="389"/>
                    </a:lnTo>
                    <a:lnTo>
                      <a:pt x="1060" y="379"/>
                    </a:lnTo>
                    <a:lnTo>
                      <a:pt x="1066" y="369"/>
                    </a:lnTo>
                    <a:lnTo>
                      <a:pt x="1073" y="357"/>
                    </a:lnTo>
                    <a:lnTo>
                      <a:pt x="1079" y="345"/>
                    </a:lnTo>
                    <a:lnTo>
                      <a:pt x="1085" y="331"/>
                    </a:lnTo>
                    <a:lnTo>
                      <a:pt x="1092" y="317"/>
                    </a:lnTo>
                    <a:lnTo>
                      <a:pt x="1098" y="303"/>
                    </a:lnTo>
                    <a:lnTo>
                      <a:pt x="1105" y="289"/>
                    </a:lnTo>
                    <a:lnTo>
                      <a:pt x="1111" y="275"/>
                    </a:lnTo>
                    <a:lnTo>
                      <a:pt x="1117" y="262"/>
                    </a:lnTo>
                    <a:lnTo>
                      <a:pt x="1124" y="249"/>
                    </a:lnTo>
                    <a:lnTo>
                      <a:pt x="1130" y="236"/>
                    </a:lnTo>
                    <a:lnTo>
                      <a:pt x="1137" y="221"/>
                    </a:lnTo>
                    <a:lnTo>
                      <a:pt x="1143" y="206"/>
                    </a:lnTo>
                    <a:lnTo>
                      <a:pt x="1149" y="188"/>
                    </a:lnTo>
                    <a:lnTo>
                      <a:pt x="1156" y="167"/>
                    </a:lnTo>
                    <a:lnTo>
                      <a:pt x="1162" y="144"/>
                    </a:lnTo>
                    <a:lnTo>
                      <a:pt x="1169" y="119"/>
                    </a:lnTo>
                    <a:lnTo>
                      <a:pt x="1175" y="94"/>
                    </a:lnTo>
                    <a:lnTo>
                      <a:pt x="1181" y="70"/>
                    </a:lnTo>
                    <a:lnTo>
                      <a:pt x="1188" y="50"/>
                    </a:lnTo>
                    <a:lnTo>
                      <a:pt x="1194" y="34"/>
                    </a:lnTo>
                    <a:lnTo>
                      <a:pt x="1200" y="26"/>
                    </a:lnTo>
                    <a:lnTo>
                      <a:pt x="1207" y="25"/>
                    </a:lnTo>
                    <a:lnTo>
                      <a:pt x="1213" y="31"/>
                    </a:lnTo>
                    <a:lnTo>
                      <a:pt x="1220" y="45"/>
                    </a:lnTo>
                    <a:lnTo>
                      <a:pt x="1226" y="64"/>
                    </a:lnTo>
                    <a:lnTo>
                      <a:pt x="1232" y="86"/>
                    </a:lnTo>
                    <a:lnTo>
                      <a:pt x="1239" y="109"/>
                    </a:lnTo>
                    <a:lnTo>
                      <a:pt x="1245" y="132"/>
                    </a:lnTo>
                    <a:lnTo>
                      <a:pt x="1251" y="153"/>
                    </a:lnTo>
                    <a:lnTo>
                      <a:pt x="1258" y="171"/>
                    </a:lnTo>
                    <a:lnTo>
                      <a:pt x="1264" y="186"/>
                    </a:lnTo>
                    <a:lnTo>
                      <a:pt x="1271" y="197"/>
                    </a:lnTo>
                    <a:lnTo>
                      <a:pt x="1277" y="205"/>
                    </a:lnTo>
                    <a:lnTo>
                      <a:pt x="1283" y="211"/>
                    </a:lnTo>
                    <a:lnTo>
                      <a:pt x="1290" y="215"/>
                    </a:lnTo>
                    <a:lnTo>
                      <a:pt x="1296" y="218"/>
                    </a:lnTo>
                    <a:lnTo>
                      <a:pt x="1303" y="219"/>
                    </a:lnTo>
                    <a:lnTo>
                      <a:pt x="1309" y="220"/>
                    </a:lnTo>
                    <a:lnTo>
                      <a:pt x="1315" y="221"/>
                    </a:lnTo>
                    <a:lnTo>
                      <a:pt x="1322" y="221"/>
                    </a:lnTo>
                    <a:lnTo>
                      <a:pt x="1328" y="221"/>
                    </a:lnTo>
                    <a:lnTo>
                      <a:pt x="1335" y="221"/>
                    </a:lnTo>
                    <a:lnTo>
                      <a:pt x="1341" y="221"/>
                    </a:lnTo>
                    <a:lnTo>
                      <a:pt x="1347" y="221"/>
                    </a:lnTo>
                    <a:lnTo>
                      <a:pt x="1354" y="221"/>
                    </a:lnTo>
                    <a:lnTo>
                      <a:pt x="1360" y="221"/>
                    </a:lnTo>
                    <a:lnTo>
                      <a:pt x="1366" y="221"/>
                    </a:lnTo>
                    <a:lnTo>
                      <a:pt x="1373" y="221"/>
                    </a:lnTo>
                    <a:lnTo>
                      <a:pt x="1379" y="221"/>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1270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7" name="Freeform 171">
                <a:extLst>
                  <a:ext uri="{FF2B5EF4-FFF2-40B4-BE49-F238E27FC236}">
                    <a16:creationId xmlns:a16="http://schemas.microsoft.com/office/drawing/2014/main" id="{B4EE4FF0-EF89-69F6-F4A9-F4C3041AECAB}"/>
                  </a:ext>
                </a:extLst>
              </p:cNvPr>
              <p:cNvSpPr>
                <a:spLocks/>
              </p:cNvSpPr>
              <p:nvPr/>
            </p:nvSpPr>
            <p:spPr bwMode="auto">
              <a:xfrm>
                <a:off x="2952" y="1828"/>
                <a:ext cx="1603" cy="443"/>
              </a:xfrm>
              <a:custGeom>
                <a:avLst/>
                <a:gdLst>
                  <a:gd name="T0" fmla="*/ 19 w 1603"/>
                  <a:gd name="T1" fmla="*/ 221 h 443"/>
                  <a:gd name="T2" fmla="*/ 45 w 1603"/>
                  <a:gd name="T3" fmla="*/ 221 h 443"/>
                  <a:gd name="T4" fmla="*/ 70 w 1603"/>
                  <a:gd name="T5" fmla="*/ 221 h 443"/>
                  <a:gd name="T6" fmla="*/ 96 w 1603"/>
                  <a:gd name="T7" fmla="*/ 221 h 443"/>
                  <a:gd name="T8" fmla="*/ 121 w 1603"/>
                  <a:gd name="T9" fmla="*/ 221 h 443"/>
                  <a:gd name="T10" fmla="*/ 147 w 1603"/>
                  <a:gd name="T11" fmla="*/ 221 h 443"/>
                  <a:gd name="T12" fmla="*/ 173 w 1603"/>
                  <a:gd name="T13" fmla="*/ 221 h 443"/>
                  <a:gd name="T14" fmla="*/ 198 w 1603"/>
                  <a:gd name="T15" fmla="*/ 222 h 443"/>
                  <a:gd name="T16" fmla="*/ 224 w 1603"/>
                  <a:gd name="T17" fmla="*/ 222 h 443"/>
                  <a:gd name="T18" fmla="*/ 249 w 1603"/>
                  <a:gd name="T19" fmla="*/ 225 h 443"/>
                  <a:gd name="T20" fmla="*/ 275 w 1603"/>
                  <a:gd name="T21" fmla="*/ 237 h 443"/>
                  <a:gd name="T22" fmla="*/ 300 w 1603"/>
                  <a:gd name="T23" fmla="*/ 266 h 443"/>
                  <a:gd name="T24" fmla="*/ 326 w 1603"/>
                  <a:gd name="T25" fmla="*/ 321 h 443"/>
                  <a:gd name="T26" fmla="*/ 351 w 1603"/>
                  <a:gd name="T27" fmla="*/ 390 h 443"/>
                  <a:gd name="T28" fmla="*/ 377 w 1603"/>
                  <a:gd name="T29" fmla="*/ 434 h 443"/>
                  <a:gd name="T30" fmla="*/ 402 w 1603"/>
                  <a:gd name="T31" fmla="*/ 417 h 443"/>
                  <a:gd name="T32" fmla="*/ 428 w 1603"/>
                  <a:gd name="T33" fmla="*/ 346 h 443"/>
                  <a:gd name="T34" fmla="*/ 453 w 1603"/>
                  <a:gd name="T35" fmla="*/ 266 h 443"/>
                  <a:gd name="T36" fmla="*/ 479 w 1603"/>
                  <a:gd name="T37" fmla="*/ 200 h 443"/>
                  <a:gd name="T38" fmla="*/ 504 w 1603"/>
                  <a:gd name="T39" fmla="*/ 143 h 443"/>
                  <a:gd name="T40" fmla="*/ 530 w 1603"/>
                  <a:gd name="T41" fmla="*/ 90 h 443"/>
                  <a:gd name="T42" fmla="*/ 556 w 1603"/>
                  <a:gd name="T43" fmla="*/ 49 h 443"/>
                  <a:gd name="T44" fmla="*/ 581 w 1603"/>
                  <a:gd name="T45" fmla="*/ 21 h 443"/>
                  <a:gd name="T46" fmla="*/ 607 w 1603"/>
                  <a:gd name="T47" fmla="*/ 4 h 443"/>
                  <a:gd name="T48" fmla="*/ 632 w 1603"/>
                  <a:gd name="T49" fmla="*/ 0 h 443"/>
                  <a:gd name="T50" fmla="*/ 658 w 1603"/>
                  <a:gd name="T51" fmla="*/ 8 h 443"/>
                  <a:gd name="T52" fmla="*/ 683 w 1603"/>
                  <a:gd name="T53" fmla="*/ 28 h 443"/>
                  <a:gd name="T54" fmla="*/ 709 w 1603"/>
                  <a:gd name="T55" fmla="*/ 57 h 443"/>
                  <a:gd name="T56" fmla="*/ 734 w 1603"/>
                  <a:gd name="T57" fmla="*/ 95 h 443"/>
                  <a:gd name="T58" fmla="*/ 760 w 1603"/>
                  <a:gd name="T59" fmla="*/ 140 h 443"/>
                  <a:gd name="T60" fmla="*/ 785 w 1603"/>
                  <a:gd name="T61" fmla="*/ 188 h 443"/>
                  <a:gd name="T62" fmla="*/ 811 w 1603"/>
                  <a:gd name="T63" fmla="*/ 238 h 443"/>
                  <a:gd name="T64" fmla="*/ 836 w 1603"/>
                  <a:gd name="T65" fmla="*/ 287 h 443"/>
                  <a:gd name="T66" fmla="*/ 862 w 1603"/>
                  <a:gd name="T67" fmla="*/ 333 h 443"/>
                  <a:gd name="T68" fmla="*/ 888 w 1603"/>
                  <a:gd name="T69" fmla="*/ 374 h 443"/>
                  <a:gd name="T70" fmla="*/ 913 w 1603"/>
                  <a:gd name="T71" fmla="*/ 406 h 443"/>
                  <a:gd name="T72" fmla="*/ 939 w 1603"/>
                  <a:gd name="T73" fmla="*/ 429 h 443"/>
                  <a:gd name="T74" fmla="*/ 964 w 1603"/>
                  <a:gd name="T75" fmla="*/ 442 h 443"/>
                  <a:gd name="T76" fmla="*/ 990 w 1603"/>
                  <a:gd name="T77" fmla="*/ 442 h 443"/>
                  <a:gd name="T78" fmla="*/ 1015 w 1603"/>
                  <a:gd name="T79" fmla="*/ 429 h 443"/>
                  <a:gd name="T80" fmla="*/ 1041 w 1603"/>
                  <a:gd name="T81" fmla="*/ 405 h 443"/>
                  <a:gd name="T82" fmla="*/ 1066 w 1603"/>
                  <a:gd name="T83" fmla="*/ 368 h 443"/>
                  <a:gd name="T84" fmla="*/ 1092 w 1603"/>
                  <a:gd name="T85" fmla="*/ 319 h 443"/>
                  <a:gd name="T86" fmla="*/ 1117 w 1603"/>
                  <a:gd name="T87" fmla="*/ 262 h 443"/>
                  <a:gd name="T88" fmla="*/ 1143 w 1603"/>
                  <a:gd name="T89" fmla="*/ 201 h 443"/>
                  <a:gd name="T90" fmla="*/ 1169 w 1603"/>
                  <a:gd name="T91" fmla="*/ 124 h 443"/>
                  <a:gd name="T92" fmla="*/ 1194 w 1603"/>
                  <a:gd name="T93" fmla="*/ 45 h 443"/>
                  <a:gd name="T94" fmla="*/ 1220 w 1603"/>
                  <a:gd name="T95" fmla="*/ 7 h 443"/>
                  <a:gd name="T96" fmla="*/ 1245 w 1603"/>
                  <a:gd name="T97" fmla="*/ 33 h 443"/>
                  <a:gd name="T98" fmla="*/ 1271 w 1603"/>
                  <a:gd name="T99" fmla="*/ 99 h 443"/>
                  <a:gd name="T100" fmla="*/ 1296 w 1603"/>
                  <a:gd name="T101" fmla="*/ 161 h 443"/>
                  <a:gd name="T102" fmla="*/ 1322 w 1603"/>
                  <a:gd name="T103" fmla="*/ 199 h 443"/>
                  <a:gd name="T104" fmla="*/ 1347 w 1603"/>
                  <a:gd name="T105" fmla="*/ 215 h 443"/>
                  <a:gd name="T106" fmla="*/ 1373 w 1603"/>
                  <a:gd name="T107" fmla="*/ 220 h 443"/>
                  <a:gd name="T108" fmla="*/ 1398 w 1603"/>
                  <a:gd name="T109" fmla="*/ 221 h 443"/>
                  <a:gd name="T110" fmla="*/ 1424 w 1603"/>
                  <a:gd name="T111" fmla="*/ 221 h 443"/>
                  <a:gd name="T112" fmla="*/ 1450 w 1603"/>
                  <a:gd name="T113" fmla="*/ 221 h 443"/>
                  <a:gd name="T114" fmla="*/ 1475 w 1603"/>
                  <a:gd name="T115" fmla="*/ 221 h 443"/>
                  <a:gd name="T116" fmla="*/ 1501 w 1603"/>
                  <a:gd name="T117" fmla="*/ 221 h 443"/>
                  <a:gd name="T118" fmla="*/ 1526 w 1603"/>
                  <a:gd name="T119" fmla="*/ 221 h 443"/>
                  <a:gd name="T120" fmla="*/ 1552 w 1603"/>
                  <a:gd name="T121" fmla="*/ 221 h 443"/>
                  <a:gd name="T122" fmla="*/ 1577 w 1603"/>
                  <a:gd name="T123" fmla="*/ 221 h 443"/>
                  <a:gd name="T124" fmla="*/ 1603 w 1603"/>
                  <a:gd name="T125" fmla="*/ 2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443">
                    <a:moveTo>
                      <a:pt x="0" y="221"/>
                    </a:moveTo>
                    <a:lnTo>
                      <a:pt x="6" y="221"/>
                    </a:lnTo>
                    <a:lnTo>
                      <a:pt x="13" y="221"/>
                    </a:lnTo>
                    <a:lnTo>
                      <a:pt x="19" y="221"/>
                    </a:lnTo>
                    <a:lnTo>
                      <a:pt x="26" y="221"/>
                    </a:lnTo>
                    <a:lnTo>
                      <a:pt x="32" y="221"/>
                    </a:lnTo>
                    <a:lnTo>
                      <a:pt x="38" y="221"/>
                    </a:lnTo>
                    <a:lnTo>
                      <a:pt x="45" y="221"/>
                    </a:lnTo>
                    <a:lnTo>
                      <a:pt x="51" y="221"/>
                    </a:lnTo>
                    <a:lnTo>
                      <a:pt x="58" y="221"/>
                    </a:lnTo>
                    <a:lnTo>
                      <a:pt x="64" y="221"/>
                    </a:lnTo>
                    <a:lnTo>
                      <a:pt x="70" y="221"/>
                    </a:lnTo>
                    <a:lnTo>
                      <a:pt x="77" y="221"/>
                    </a:lnTo>
                    <a:lnTo>
                      <a:pt x="83" y="221"/>
                    </a:lnTo>
                    <a:lnTo>
                      <a:pt x="89" y="221"/>
                    </a:lnTo>
                    <a:lnTo>
                      <a:pt x="96" y="221"/>
                    </a:lnTo>
                    <a:lnTo>
                      <a:pt x="102" y="221"/>
                    </a:lnTo>
                    <a:lnTo>
                      <a:pt x="109" y="221"/>
                    </a:lnTo>
                    <a:lnTo>
                      <a:pt x="115" y="221"/>
                    </a:lnTo>
                    <a:lnTo>
                      <a:pt x="121" y="221"/>
                    </a:lnTo>
                    <a:lnTo>
                      <a:pt x="128" y="221"/>
                    </a:lnTo>
                    <a:lnTo>
                      <a:pt x="134" y="221"/>
                    </a:lnTo>
                    <a:lnTo>
                      <a:pt x="141" y="221"/>
                    </a:lnTo>
                    <a:lnTo>
                      <a:pt x="147" y="221"/>
                    </a:lnTo>
                    <a:lnTo>
                      <a:pt x="153" y="221"/>
                    </a:lnTo>
                    <a:lnTo>
                      <a:pt x="160" y="221"/>
                    </a:lnTo>
                    <a:lnTo>
                      <a:pt x="166" y="221"/>
                    </a:lnTo>
                    <a:lnTo>
                      <a:pt x="173" y="221"/>
                    </a:lnTo>
                    <a:lnTo>
                      <a:pt x="179" y="221"/>
                    </a:lnTo>
                    <a:lnTo>
                      <a:pt x="185" y="221"/>
                    </a:lnTo>
                    <a:lnTo>
                      <a:pt x="192" y="221"/>
                    </a:lnTo>
                    <a:lnTo>
                      <a:pt x="198" y="222"/>
                    </a:lnTo>
                    <a:lnTo>
                      <a:pt x="204" y="222"/>
                    </a:lnTo>
                    <a:lnTo>
                      <a:pt x="211" y="222"/>
                    </a:lnTo>
                    <a:lnTo>
                      <a:pt x="217" y="222"/>
                    </a:lnTo>
                    <a:lnTo>
                      <a:pt x="224" y="222"/>
                    </a:lnTo>
                    <a:lnTo>
                      <a:pt x="230" y="223"/>
                    </a:lnTo>
                    <a:lnTo>
                      <a:pt x="236" y="223"/>
                    </a:lnTo>
                    <a:lnTo>
                      <a:pt x="243" y="224"/>
                    </a:lnTo>
                    <a:lnTo>
                      <a:pt x="249" y="225"/>
                    </a:lnTo>
                    <a:lnTo>
                      <a:pt x="255" y="227"/>
                    </a:lnTo>
                    <a:lnTo>
                      <a:pt x="262" y="230"/>
                    </a:lnTo>
                    <a:lnTo>
                      <a:pt x="268" y="233"/>
                    </a:lnTo>
                    <a:lnTo>
                      <a:pt x="275" y="237"/>
                    </a:lnTo>
                    <a:lnTo>
                      <a:pt x="281" y="242"/>
                    </a:lnTo>
                    <a:lnTo>
                      <a:pt x="287" y="248"/>
                    </a:lnTo>
                    <a:lnTo>
                      <a:pt x="294" y="257"/>
                    </a:lnTo>
                    <a:lnTo>
                      <a:pt x="300" y="266"/>
                    </a:lnTo>
                    <a:lnTo>
                      <a:pt x="307" y="277"/>
                    </a:lnTo>
                    <a:lnTo>
                      <a:pt x="313" y="291"/>
                    </a:lnTo>
                    <a:lnTo>
                      <a:pt x="319" y="305"/>
                    </a:lnTo>
                    <a:lnTo>
                      <a:pt x="326" y="321"/>
                    </a:lnTo>
                    <a:lnTo>
                      <a:pt x="332" y="338"/>
                    </a:lnTo>
                    <a:lnTo>
                      <a:pt x="339" y="356"/>
                    </a:lnTo>
                    <a:lnTo>
                      <a:pt x="345" y="373"/>
                    </a:lnTo>
                    <a:lnTo>
                      <a:pt x="351" y="390"/>
                    </a:lnTo>
                    <a:lnTo>
                      <a:pt x="358" y="405"/>
                    </a:lnTo>
                    <a:lnTo>
                      <a:pt x="364" y="418"/>
                    </a:lnTo>
                    <a:lnTo>
                      <a:pt x="370" y="428"/>
                    </a:lnTo>
                    <a:lnTo>
                      <a:pt x="377" y="434"/>
                    </a:lnTo>
                    <a:lnTo>
                      <a:pt x="383" y="436"/>
                    </a:lnTo>
                    <a:lnTo>
                      <a:pt x="389" y="434"/>
                    </a:lnTo>
                    <a:lnTo>
                      <a:pt x="396" y="427"/>
                    </a:lnTo>
                    <a:lnTo>
                      <a:pt x="402" y="417"/>
                    </a:lnTo>
                    <a:lnTo>
                      <a:pt x="409" y="403"/>
                    </a:lnTo>
                    <a:lnTo>
                      <a:pt x="415" y="386"/>
                    </a:lnTo>
                    <a:lnTo>
                      <a:pt x="421" y="367"/>
                    </a:lnTo>
                    <a:lnTo>
                      <a:pt x="428" y="346"/>
                    </a:lnTo>
                    <a:lnTo>
                      <a:pt x="434" y="326"/>
                    </a:lnTo>
                    <a:lnTo>
                      <a:pt x="441" y="305"/>
                    </a:lnTo>
                    <a:lnTo>
                      <a:pt x="447" y="285"/>
                    </a:lnTo>
                    <a:lnTo>
                      <a:pt x="453" y="266"/>
                    </a:lnTo>
                    <a:lnTo>
                      <a:pt x="460" y="248"/>
                    </a:lnTo>
                    <a:lnTo>
                      <a:pt x="466" y="231"/>
                    </a:lnTo>
                    <a:lnTo>
                      <a:pt x="473" y="215"/>
                    </a:lnTo>
                    <a:lnTo>
                      <a:pt x="479" y="200"/>
                    </a:lnTo>
                    <a:lnTo>
                      <a:pt x="485" y="185"/>
                    </a:lnTo>
                    <a:lnTo>
                      <a:pt x="492" y="171"/>
                    </a:lnTo>
                    <a:lnTo>
                      <a:pt x="498" y="157"/>
                    </a:lnTo>
                    <a:lnTo>
                      <a:pt x="504" y="143"/>
                    </a:lnTo>
                    <a:lnTo>
                      <a:pt x="511" y="129"/>
                    </a:lnTo>
                    <a:lnTo>
                      <a:pt x="517" y="115"/>
                    </a:lnTo>
                    <a:lnTo>
                      <a:pt x="524" y="102"/>
                    </a:lnTo>
                    <a:lnTo>
                      <a:pt x="530" y="90"/>
                    </a:lnTo>
                    <a:lnTo>
                      <a:pt x="536" y="78"/>
                    </a:lnTo>
                    <a:lnTo>
                      <a:pt x="543" y="67"/>
                    </a:lnTo>
                    <a:lnTo>
                      <a:pt x="549" y="57"/>
                    </a:lnTo>
                    <a:lnTo>
                      <a:pt x="556" y="49"/>
                    </a:lnTo>
                    <a:lnTo>
                      <a:pt x="562" y="41"/>
                    </a:lnTo>
                    <a:lnTo>
                      <a:pt x="568" y="33"/>
                    </a:lnTo>
                    <a:lnTo>
                      <a:pt x="575" y="27"/>
                    </a:lnTo>
                    <a:lnTo>
                      <a:pt x="581" y="21"/>
                    </a:lnTo>
                    <a:lnTo>
                      <a:pt x="588" y="16"/>
                    </a:lnTo>
                    <a:lnTo>
                      <a:pt x="594" y="11"/>
                    </a:lnTo>
                    <a:lnTo>
                      <a:pt x="600" y="8"/>
                    </a:lnTo>
                    <a:lnTo>
                      <a:pt x="607" y="4"/>
                    </a:lnTo>
                    <a:lnTo>
                      <a:pt x="613" y="2"/>
                    </a:lnTo>
                    <a:lnTo>
                      <a:pt x="619" y="0"/>
                    </a:lnTo>
                    <a:lnTo>
                      <a:pt x="626" y="0"/>
                    </a:lnTo>
                    <a:lnTo>
                      <a:pt x="632" y="0"/>
                    </a:lnTo>
                    <a:lnTo>
                      <a:pt x="639" y="1"/>
                    </a:lnTo>
                    <a:lnTo>
                      <a:pt x="645" y="3"/>
                    </a:lnTo>
                    <a:lnTo>
                      <a:pt x="651" y="5"/>
                    </a:lnTo>
                    <a:lnTo>
                      <a:pt x="658" y="8"/>
                    </a:lnTo>
                    <a:lnTo>
                      <a:pt x="664" y="12"/>
                    </a:lnTo>
                    <a:lnTo>
                      <a:pt x="670" y="17"/>
                    </a:lnTo>
                    <a:lnTo>
                      <a:pt x="677" y="22"/>
                    </a:lnTo>
                    <a:lnTo>
                      <a:pt x="683" y="28"/>
                    </a:lnTo>
                    <a:lnTo>
                      <a:pt x="690" y="34"/>
                    </a:lnTo>
                    <a:lnTo>
                      <a:pt x="696" y="42"/>
                    </a:lnTo>
                    <a:lnTo>
                      <a:pt x="702" y="49"/>
                    </a:lnTo>
                    <a:lnTo>
                      <a:pt x="709" y="57"/>
                    </a:lnTo>
                    <a:lnTo>
                      <a:pt x="715" y="66"/>
                    </a:lnTo>
                    <a:lnTo>
                      <a:pt x="722" y="75"/>
                    </a:lnTo>
                    <a:lnTo>
                      <a:pt x="728" y="85"/>
                    </a:lnTo>
                    <a:lnTo>
                      <a:pt x="734" y="95"/>
                    </a:lnTo>
                    <a:lnTo>
                      <a:pt x="741" y="106"/>
                    </a:lnTo>
                    <a:lnTo>
                      <a:pt x="747" y="117"/>
                    </a:lnTo>
                    <a:lnTo>
                      <a:pt x="754" y="128"/>
                    </a:lnTo>
                    <a:lnTo>
                      <a:pt x="760" y="140"/>
                    </a:lnTo>
                    <a:lnTo>
                      <a:pt x="766" y="152"/>
                    </a:lnTo>
                    <a:lnTo>
                      <a:pt x="773" y="164"/>
                    </a:lnTo>
                    <a:lnTo>
                      <a:pt x="779" y="176"/>
                    </a:lnTo>
                    <a:lnTo>
                      <a:pt x="785" y="188"/>
                    </a:lnTo>
                    <a:lnTo>
                      <a:pt x="792" y="201"/>
                    </a:lnTo>
                    <a:lnTo>
                      <a:pt x="798" y="213"/>
                    </a:lnTo>
                    <a:lnTo>
                      <a:pt x="805" y="226"/>
                    </a:lnTo>
                    <a:lnTo>
                      <a:pt x="811" y="238"/>
                    </a:lnTo>
                    <a:lnTo>
                      <a:pt x="817" y="251"/>
                    </a:lnTo>
                    <a:lnTo>
                      <a:pt x="824" y="263"/>
                    </a:lnTo>
                    <a:lnTo>
                      <a:pt x="830" y="275"/>
                    </a:lnTo>
                    <a:lnTo>
                      <a:pt x="836" y="287"/>
                    </a:lnTo>
                    <a:lnTo>
                      <a:pt x="843" y="299"/>
                    </a:lnTo>
                    <a:lnTo>
                      <a:pt x="849" y="311"/>
                    </a:lnTo>
                    <a:lnTo>
                      <a:pt x="856" y="322"/>
                    </a:lnTo>
                    <a:lnTo>
                      <a:pt x="862" y="333"/>
                    </a:lnTo>
                    <a:lnTo>
                      <a:pt x="868" y="344"/>
                    </a:lnTo>
                    <a:lnTo>
                      <a:pt x="875" y="355"/>
                    </a:lnTo>
                    <a:lnTo>
                      <a:pt x="881" y="364"/>
                    </a:lnTo>
                    <a:lnTo>
                      <a:pt x="888" y="374"/>
                    </a:lnTo>
                    <a:lnTo>
                      <a:pt x="894" y="383"/>
                    </a:lnTo>
                    <a:lnTo>
                      <a:pt x="900" y="391"/>
                    </a:lnTo>
                    <a:lnTo>
                      <a:pt x="907" y="399"/>
                    </a:lnTo>
                    <a:lnTo>
                      <a:pt x="913" y="406"/>
                    </a:lnTo>
                    <a:lnTo>
                      <a:pt x="920" y="413"/>
                    </a:lnTo>
                    <a:lnTo>
                      <a:pt x="926" y="419"/>
                    </a:lnTo>
                    <a:lnTo>
                      <a:pt x="932" y="424"/>
                    </a:lnTo>
                    <a:lnTo>
                      <a:pt x="939" y="429"/>
                    </a:lnTo>
                    <a:lnTo>
                      <a:pt x="945" y="433"/>
                    </a:lnTo>
                    <a:lnTo>
                      <a:pt x="951" y="437"/>
                    </a:lnTo>
                    <a:lnTo>
                      <a:pt x="958" y="440"/>
                    </a:lnTo>
                    <a:lnTo>
                      <a:pt x="964" y="442"/>
                    </a:lnTo>
                    <a:lnTo>
                      <a:pt x="971" y="443"/>
                    </a:lnTo>
                    <a:lnTo>
                      <a:pt x="977" y="443"/>
                    </a:lnTo>
                    <a:lnTo>
                      <a:pt x="983" y="443"/>
                    </a:lnTo>
                    <a:lnTo>
                      <a:pt x="990" y="442"/>
                    </a:lnTo>
                    <a:lnTo>
                      <a:pt x="996" y="439"/>
                    </a:lnTo>
                    <a:lnTo>
                      <a:pt x="1003" y="436"/>
                    </a:lnTo>
                    <a:lnTo>
                      <a:pt x="1009" y="433"/>
                    </a:lnTo>
                    <a:lnTo>
                      <a:pt x="1015" y="429"/>
                    </a:lnTo>
                    <a:lnTo>
                      <a:pt x="1022" y="424"/>
                    </a:lnTo>
                    <a:lnTo>
                      <a:pt x="1028" y="418"/>
                    </a:lnTo>
                    <a:lnTo>
                      <a:pt x="1035" y="412"/>
                    </a:lnTo>
                    <a:lnTo>
                      <a:pt x="1041" y="405"/>
                    </a:lnTo>
                    <a:lnTo>
                      <a:pt x="1047" y="397"/>
                    </a:lnTo>
                    <a:lnTo>
                      <a:pt x="1054" y="389"/>
                    </a:lnTo>
                    <a:lnTo>
                      <a:pt x="1060" y="379"/>
                    </a:lnTo>
                    <a:lnTo>
                      <a:pt x="1066" y="368"/>
                    </a:lnTo>
                    <a:lnTo>
                      <a:pt x="1073" y="357"/>
                    </a:lnTo>
                    <a:lnTo>
                      <a:pt x="1079" y="345"/>
                    </a:lnTo>
                    <a:lnTo>
                      <a:pt x="1085" y="332"/>
                    </a:lnTo>
                    <a:lnTo>
                      <a:pt x="1092" y="319"/>
                    </a:lnTo>
                    <a:lnTo>
                      <a:pt x="1098" y="305"/>
                    </a:lnTo>
                    <a:lnTo>
                      <a:pt x="1105" y="291"/>
                    </a:lnTo>
                    <a:lnTo>
                      <a:pt x="1111" y="277"/>
                    </a:lnTo>
                    <a:lnTo>
                      <a:pt x="1117" y="262"/>
                    </a:lnTo>
                    <a:lnTo>
                      <a:pt x="1124" y="248"/>
                    </a:lnTo>
                    <a:lnTo>
                      <a:pt x="1130" y="233"/>
                    </a:lnTo>
                    <a:lnTo>
                      <a:pt x="1137" y="217"/>
                    </a:lnTo>
                    <a:lnTo>
                      <a:pt x="1143" y="201"/>
                    </a:lnTo>
                    <a:lnTo>
                      <a:pt x="1149" y="183"/>
                    </a:lnTo>
                    <a:lnTo>
                      <a:pt x="1156" y="164"/>
                    </a:lnTo>
                    <a:lnTo>
                      <a:pt x="1162" y="145"/>
                    </a:lnTo>
                    <a:lnTo>
                      <a:pt x="1169" y="124"/>
                    </a:lnTo>
                    <a:lnTo>
                      <a:pt x="1175" y="103"/>
                    </a:lnTo>
                    <a:lnTo>
                      <a:pt x="1181" y="83"/>
                    </a:lnTo>
                    <a:lnTo>
                      <a:pt x="1188" y="63"/>
                    </a:lnTo>
                    <a:lnTo>
                      <a:pt x="1194" y="45"/>
                    </a:lnTo>
                    <a:lnTo>
                      <a:pt x="1200" y="31"/>
                    </a:lnTo>
                    <a:lnTo>
                      <a:pt x="1207" y="19"/>
                    </a:lnTo>
                    <a:lnTo>
                      <a:pt x="1213" y="11"/>
                    </a:lnTo>
                    <a:lnTo>
                      <a:pt x="1220" y="7"/>
                    </a:lnTo>
                    <a:lnTo>
                      <a:pt x="1226" y="8"/>
                    </a:lnTo>
                    <a:lnTo>
                      <a:pt x="1232" y="13"/>
                    </a:lnTo>
                    <a:lnTo>
                      <a:pt x="1239" y="22"/>
                    </a:lnTo>
                    <a:lnTo>
                      <a:pt x="1245" y="33"/>
                    </a:lnTo>
                    <a:lnTo>
                      <a:pt x="1251" y="48"/>
                    </a:lnTo>
                    <a:lnTo>
                      <a:pt x="1258" y="64"/>
                    </a:lnTo>
                    <a:lnTo>
                      <a:pt x="1264" y="82"/>
                    </a:lnTo>
                    <a:lnTo>
                      <a:pt x="1271" y="99"/>
                    </a:lnTo>
                    <a:lnTo>
                      <a:pt x="1277" y="116"/>
                    </a:lnTo>
                    <a:lnTo>
                      <a:pt x="1283" y="133"/>
                    </a:lnTo>
                    <a:lnTo>
                      <a:pt x="1290" y="148"/>
                    </a:lnTo>
                    <a:lnTo>
                      <a:pt x="1296" y="161"/>
                    </a:lnTo>
                    <a:lnTo>
                      <a:pt x="1303" y="173"/>
                    </a:lnTo>
                    <a:lnTo>
                      <a:pt x="1309" y="184"/>
                    </a:lnTo>
                    <a:lnTo>
                      <a:pt x="1315" y="192"/>
                    </a:lnTo>
                    <a:lnTo>
                      <a:pt x="1322" y="199"/>
                    </a:lnTo>
                    <a:lnTo>
                      <a:pt x="1328" y="205"/>
                    </a:lnTo>
                    <a:lnTo>
                      <a:pt x="1335" y="209"/>
                    </a:lnTo>
                    <a:lnTo>
                      <a:pt x="1341" y="212"/>
                    </a:lnTo>
                    <a:lnTo>
                      <a:pt x="1347" y="215"/>
                    </a:lnTo>
                    <a:lnTo>
                      <a:pt x="1354" y="217"/>
                    </a:lnTo>
                    <a:lnTo>
                      <a:pt x="1360" y="218"/>
                    </a:lnTo>
                    <a:lnTo>
                      <a:pt x="1366" y="219"/>
                    </a:lnTo>
                    <a:lnTo>
                      <a:pt x="1373" y="220"/>
                    </a:lnTo>
                    <a:lnTo>
                      <a:pt x="1379" y="220"/>
                    </a:lnTo>
                    <a:lnTo>
                      <a:pt x="1386" y="221"/>
                    </a:lnTo>
                    <a:lnTo>
                      <a:pt x="1392" y="221"/>
                    </a:lnTo>
                    <a:lnTo>
                      <a:pt x="1398" y="221"/>
                    </a:lnTo>
                    <a:lnTo>
                      <a:pt x="1405" y="221"/>
                    </a:lnTo>
                    <a:lnTo>
                      <a:pt x="1411" y="221"/>
                    </a:lnTo>
                    <a:lnTo>
                      <a:pt x="1418" y="221"/>
                    </a:lnTo>
                    <a:lnTo>
                      <a:pt x="1424" y="221"/>
                    </a:lnTo>
                    <a:lnTo>
                      <a:pt x="1430" y="221"/>
                    </a:lnTo>
                    <a:lnTo>
                      <a:pt x="1437" y="221"/>
                    </a:lnTo>
                    <a:lnTo>
                      <a:pt x="1443" y="221"/>
                    </a:lnTo>
                    <a:lnTo>
                      <a:pt x="1450" y="221"/>
                    </a:lnTo>
                    <a:lnTo>
                      <a:pt x="1456" y="221"/>
                    </a:lnTo>
                    <a:lnTo>
                      <a:pt x="1462" y="221"/>
                    </a:lnTo>
                    <a:lnTo>
                      <a:pt x="1469" y="221"/>
                    </a:lnTo>
                    <a:lnTo>
                      <a:pt x="1475" y="221"/>
                    </a:lnTo>
                    <a:lnTo>
                      <a:pt x="1481" y="221"/>
                    </a:lnTo>
                    <a:lnTo>
                      <a:pt x="1488" y="221"/>
                    </a:lnTo>
                    <a:lnTo>
                      <a:pt x="1494" y="221"/>
                    </a:lnTo>
                    <a:lnTo>
                      <a:pt x="1501" y="221"/>
                    </a:lnTo>
                    <a:lnTo>
                      <a:pt x="1507" y="221"/>
                    </a:lnTo>
                    <a:lnTo>
                      <a:pt x="1513" y="221"/>
                    </a:lnTo>
                    <a:lnTo>
                      <a:pt x="1520" y="221"/>
                    </a:lnTo>
                    <a:lnTo>
                      <a:pt x="1526" y="221"/>
                    </a:lnTo>
                    <a:lnTo>
                      <a:pt x="1532" y="221"/>
                    </a:lnTo>
                    <a:lnTo>
                      <a:pt x="1539" y="221"/>
                    </a:lnTo>
                    <a:lnTo>
                      <a:pt x="1545" y="221"/>
                    </a:lnTo>
                    <a:lnTo>
                      <a:pt x="1552" y="221"/>
                    </a:lnTo>
                    <a:lnTo>
                      <a:pt x="1558" y="221"/>
                    </a:lnTo>
                    <a:lnTo>
                      <a:pt x="1564" y="221"/>
                    </a:lnTo>
                    <a:lnTo>
                      <a:pt x="1571" y="221"/>
                    </a:lnTo>
                    <a:lnTo>
                      <a:pt x="1577" y="221"/>
                    </a:lnTo>
                    <a:lnTo>
                      <a:pt x="1584" y="221"/>
                    </a:lnTo>
                    <a:lnTo>
                      <a:pt x="1590" y="221"/>
                    </a:lnTo>
                    <a:lnTo>
                      <a:pt x="1596" y="221"/>
                    </a:lnTo>
                    <a:lnTo>
                      <a:pt x="1603" y="221"/>
                    </a:lnTo>
                  </a:path>
                </a:pathLst>
              </a:custGeom>
              <a:noFill/>
              <a:ln w="12700"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8" name="Freeform 172">
                <a:extLst>
                  <a:ext uri="{FF2B5EF4-FFF2-40B4-BE49-F238E27FC236}">
                    <a16:creationId xmlns:a16="http://schemas.microsoft.com/office/drawing/2014/main" id="{8FDFBC24-50B0-33BB-E3AF-F94B11C66C45}"/>
                  </a:ext>
                </a:extLst>
              </p:cNvPr>
              <p:cNvSpPr>
                <a:spLocks/>
              </p:cNvSpPr>
              <p:nvPr/>
            </p:nvSpPr>
            <p:spPr bwMode="auto">
              <a:xfrm>
                <a:off x="2952" y="1786"/>
                <a:ext cx="1603" cy="527"/>
              </a:xfrm>
              <a:custGeom>
                <a:avLst/>
                <a:gdLst>
                  <a:gd name="T0" fmla="*/ 19 w 1603"/>
                  <a:gd name="T1" fmla="*/ 263 h 527"/>
                  <a:gd name="T2" fmla="*/ 45 w 1603"/>
                  <a:gd name="T3" fmla="*/ 263 h 527"/>
                  <a:gd name="T4" fmla="*/ 70 w 1603"/>
                  <a:gd name="T5" fmla="*/ 263 h 527"/>
                  <a:gd name="T6" fmla="*/ 96 w 1603"/>
                  <a:gd name="T7" fmla="*/ 263 h 527"/>
                  <a:gd name="T8" fmla="*/ 121 w 1603"/>
                  <a:gd name="T9" fmla="*/ 264 h 527"/>
                  <a:gd name="T10" fmla="*/ 147 w 1603"/>
                  <a:gd name="T11" fmla="*/ 265 h 527"/>
                  <a:gd name="T12" fmla="*/ 173 w 1603"/>
                  <a:gd name="T13" fmla="*/ 267 h 527"/>
                  <a:gd name="T14" fmla="*/ 198 w 1603"/>
                  <a:gd name="T15" fmla="*/ 274 h 527"/>
                  <a:gd name="T16" fmla="*/ 224 w 1603"/>
                  <a:gd name="T17" fmla="*/ 290 h 527"/>
                  <a:gd name="T18" fmla="*/ 249 w 1603"/>
                  <a:gd name="T19" fmla="*/ 322 h 527"/>
                  <a:gd name="T20" fmla="*/ 275 w 1603"/>
                  <a:gd name="T21" fmla="*/ 372 h 527"/>
                  <a:gd name="T22" fmla="*/ 300 w 1603"/>
                  <a:gd name="T23" fmla="*/ 436 h 527"/>
                  <a:gd name="T24" fmla="*/ 326 w 1603"/>
                  <a:gd name="T25" fmla="*/ 495 h 527"/>
                  <a:gd name="T26" fmla="*/ 351 w 1603"/>
                  <a:gd name="T27" fmla="*/ 526 h 527"/>
                  <a:gd name="T28" fmla="*/ 377 w 1603"/>
                  <a:gd name="T29" fmla="*/ 512 h 527"/>
                  <a:gd name="T30" fmla="*/ 402 w 1603"/>
                  <a:gd name="T31" fmla="*/ 458 h 527"/>
                  <a:gd name="T32" fmla="*/ 428 w 1603"/>
                  <a:gd name="T33" fmla="*/ 384 h 527"/>
                  <a:gd name="T34" fmla="*/ 453 w 1603"/>
                  <a:gd name="T35" fmla="*/ 310 h 527"/>
                  <a:gd name="T36" fmla="*/ 479 w 1603"/>
                  <a:gd name="T37" fmla="*/ 243 h 527"/>
                  <a:gd name="T38" fmla="*/ 504 w 1603"/>
                  <a:gd name="T39" fmla="*/ 183 h 527"/>
                  <a:gd name="T40" fmla="*/ 530 w 1603"/>
                  <a:gd name="T41" fmla="*/ 132 h 527"/>
                  <a:gd name="T42" fmla="*/ 556 w 1603"/>
                  <a:gd name="T43" fmla="*/ 91 h 527"/>
                  <a:gd name="T44" fmla="*/ 581 w 1603"/>
                  <a:gd name="T45" fmla="*/ 63 h 527"/>
                  <a:gd name="T46" fmla="*/ 607 w 1603"/>
                  <a:gd name="T47" fmla="*/ 46 h 527"/>
                  <a:gd name="T48" fmla="*/ 632 w 1603"/>
                  <a:gd name="T49" fmla="*/ 42 h 527"/>
                  <a:gd name="T50" fmla="*/ 658 w 1603"/>
                  <a:gd name="T51" fmla="*/ 50 h 527"/>
                  <a:gd name="T52" fmla="*/ 683 w 1603"/>
                  <a:gd name="T53" fmla="*/ 70 h 527"/>
                  <a:gd name="T54" fmla="*/ 709 w 1603"/>
                  <a:gd name="T55" fmla="*/ 100 h 527"/>
                  <a:gd name="T56" fmla="*/ 734 w 1603"/>
                  <a:gd name="T57" fmla="*/ 137 h 527"/>
                  <a:gd name="T58" fmla="*/ 760 w 1603"/>
                  <a:gd name="T59" fmla="*/ 182 h 527"/>
                  <a:gd name="T60" fmla="*/ 785 w 1603"/>
                  <a:gd name="T61" fmla="*/ 230 h 527"/>
                  <a:gd name="T62" fmla="*/ 811 w 1603"/>
                  <a:gd name="T63" fmla="*/ 280 h 527"/>
                  <a:gd name="T64" fmla="*/ 836 w 1603"/>
                  <a:gd name="T65" fmla="*/ 329 h 527"/>
                  <a:gd name="T66" fmla="*/ 862 w 1603"/>
                  <a:gd name="T67" fmla="*/ 375 h 527"/>
                  <a:gd name="T68" fmla="*/ 888 w 1603"/>
                  <a:gd name="T69" fmla="*/ 416 h 527"/>
                  <a:gd name="T70" fmla="*/ 913 w 1603"/>
                  <a:gd name="T71" fmla="*/ 448 h 527"/>
                  <a:gd name="T72" fmla="*/ 939 w 1603"/>
                  <a:gd name="T73" fmla="*/ 471 h 527"/>
                  <a:gd name="T74" fmla="*/ 964 w 1603"/>
                  <a:gd name="T75" fmla="*/ 483 h 527"/>
                  <a:gd name="T76" fmla="*/ 990 w 1603"/>
                  <a:gd name="T77" fmla="*/ 483 h 527"/>
                  <a:gd name="T78" fmla="*/ 1015 w 1603"/>
                  <a:gd name="T79" fmla="*/ 471 h 527"/>
                  <a:gd name="T80" fmla="*/ 1041 w 1603"/>
                  <a:gd name="T81" fmla="*/ 447 h 527"/>
                  <a:gd name="T82" fmla="*/ 1066 w 1603"/>
                  <a:gd name="T83" fmla="*/ 410 h 527"/>
                  <a:gd name="T84" fmla="*/ 1092 w 1603"/>
                  <a:gd name="T85" fmla="*/ 362 h 527"/>
                  <a:gd name="T86" fmla="*/ 1117 w 1603"/>
                  <a:gd name="T87" fmla="*/ 305 h 527"/>
                  <a:gd name="T88" fmla="*/ 1143 w 1603"/>
                  <a:gd name="T89" fmla="*/ 240 h 527"/>
                  <a:gd name="T90" fmla="*/ 1169 w 1603"/>
                  <a:gd name="T91" fmla="*/ 168 h 527"/>
                  <a:gd name="T92" fmla="*/ 1194 w 1603"/>
                  <a:gd name="T93" fmla="*/ 93 h 527"/>
                  <a:gd name="T94" fmla="*/ 1220 w 1603"/>
                  <a:gd name="T95" fmla="*/ 29 h 527"/>
                  <a:gd name="T96" fmla="*/ 1245 w 1603"/>
                  <a:gd name="T97" fmla="*/ 0 h 527"/>
                  <a:gd name="T98" fmla="*/ 1271 w 1603"/>
                  <a:gd name="T99" fmla="*/ 17 h 527"/>
                  <a:gd name="T100" fmla="*/ 1296 w 1603"/>
                  <a:gd name="T101" fmla="*/ 70 h 527"/>
                  <a:gd name="T102" fmla="*/ 1322 w 1603"/>
                  <a:gd name="T103" fmla="*/ 135 h 527"/>
                  <a:gd name="T104" fmla="*/ 1347 w 1603"/>
                  <a:gd name="T105" fmla="*/ 191 h 527"/>
                  <a:gd name="T106" fmla="*/ 1373 w 1603"/>
                  <a:gd name="T107" fmla="*/ 228 h 527"/>
                  <a:gd name="T108" fmla="*/ 1398 w 1603"/>
                  <a:gd name="T109" fmla="*/ 249 h 527"/>
                  <a:gd name="T110" fmla="*/ 1424 w 1603"/>
                  <a:gd name="T111" fmla="*/ 258 h 527"/>
                  <a:gd name="T112" fmla="*/ 1450 w 1603"/>
                  <a:gd name="T113" fmla="*/ 262 h 527"/>
                  <a:gd name="T114" fmla="*/ 1475 w 1603"/>
                  <a:gd name="T115" fmla="*/ 263 h 527"/>
                  <a:gd name="T116" fmla="*/ 1501 w 1603"/>
                  <a:gd name="T117" fmla="*/ 263 h 527"/>
                  <a:gd name="T118" fmla="*/ 1526 w 1603"/>
                  <a:gd name="T119" fmla="*/ 263 h 527"/>
                  <a:gd name="T120" fmla="*/ 1552 w 1603"/>
                  <a:gd name="T121" fmla="*/ 263 h 527"/>
                  <a:gd name="T122" fmla="*/ 1577 w 1603"/>
                  <a:gd name="T123" fmla="*/ 263 h 527"/>
                  <a:gd name="T124" fmla="*/ 1603 w 1603"/>
                  <a:gd name="T125" fmla="*/ 2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527">
                    <a:moveTo>
                      <a:pt x="0" y="263"/>
                    </a:moveTo>
                    <a:lnTo>
                      <a:pt x="6" y="263"/>
                    </a:lnTo>
                    <a:lnTo>
                      <a:pt x="13" y="263"/>
                    </a:lnTo>
                    <a:lnTo>
                      <a:pt x="19" y="263"/>
                    </a:lnTo>
                    <a:lnTo>
                      <a:pt x="26" y="263"/>
                    </a:lnTo>
                    <a:lnTo>
                      <a:pt x="32" y="263"/>
                    </a:lnTo>
                    <a:lnTo>
                      <a:pt x="38" y="263"/>
                    </a:lnTo>
                    <a:lnTo>
                      <a:pt x="45" y="263"/>
                    </a:lnTo>
                    <a:lnTo>
                      <a:pt x="51" y="263"/>
                    </a:lnTo>
                    <a:lnTo>
                      <a:pt x="58" y="263"/>
                    </a:lnTo>
                    <a:lnTo>
                      <a:pt x="64" y="263"/>
                    </a:lnTo>
                    <a:lnTo>
                      <a:pt x="70" y="263"/>
                    </a:lnTo>
                    <a:lnTo>
                      <a:pt x="77" y="263"/>
                    </a:lnTo>
                    <a:lnTo>
                      <a:pt x="83" y="263"/>
                    </a:lnTo>
                    <a:lnTo>
                      <a:pt x="89" y="263"/>
                    </a:lnTo>
                    <a:lnTo>
                      <a:pt x="96" y="263"/>
                    </a:lnTo>
                    <a:lnTo>
                      <a:pt x="102" y="263"/>
                    </a:lnTo>
                    <a:lnTo>
                      <a:pt x="109" y="264"/>
                    </a:lnTo>
                    <a:lnTo>
                      <a:pt x="115" y="264"/>
                    </a:lnTo>
                    <a:lnTo>
                      <a:pt x="121" y="264"/>
                    </a:lnTo>
                    <a:lnTo>
                      <a:pt x="128" y="264"/>
                    </a:lnTo>
                    <a:lnTo>
                      <a:pt x="134" y="264"/>
                    </a:lnTo>
                    <a:lnTo>
                      <a:pt x="141" y="264"/>
                    </a:lnTo>
                    <a:lnTo>
                      <a:pt x="147" y="265"/>
                    </a:lnTo>
                    <a:lnTo>
                      <a:pt x="153" y="265"/>
                    </a:lnTo>
                    <a:lnTo>
                      <a:pt x="160" y="265"/>
                    </a:lnTo>
                    <a:lnTo>
                      <a:pt x="166" y="266"/>
                    </a:lnTo>
                    <a:lnTo>
                      <a:pt x="173" y="267"/>
                    </a:lnTo>
                    <a:lnTo>
                      <a:pt x="179" y="268"/>
                    </a:lnTo>
                    <a:lnTo>
                      <a:pt x="185" y="270"/>
                    </a:lnTo>
                    <a:lnTo>
                      <a:pt x="192" y="272"/>
                    </a:lnTo>
                    <a:lnTo>
                      <a:pt x="198" y="274"/>
                    </a:lnTo>
                    <a:lnTo>
                      <a:pt x="204" y="277"/>
                    </a:lnTo>
                    <a:lnTo>
                      <a:pt x="211" y="280"/>
                    </a:lnTo>
                    <a:lnTo>
                      <a:pt x="217" y="285"/>
                    </a:lnTo>
                    <a:lnTo>
                      <a:pt x="224" y="290"/>
                    </a:lnTo>
                    <a:lnTo>
                      <a:pt x="230" y="296"/>
                    </a:lnTo>
                    <a:lnTo>
                      <a:pt x="236" y="304"/>
                    </a:lnTo>
                    <a:lnTo>
                      <a:pt x="243" y="312"/>
                    </a:lnTo>
                    <a:lnTo>
                      <a:pt x="249" y="322"/>
                    </a:lnTo>
                    <a:lnTo>
                      <a:pt x="255" y="332"/>
                    </a:lnTo>
                    <a:lnTo>
                      <a:pt x="262" y="344"/>
                    </a:lnTo>
                    <a:lnTo>
                      <a:pt x="268" y="358"/>
                    </a:lnTo>
                    <a:lnTo>
                      <a:pt x="275" y="372"/>
                    </a:lnTo>
                    <a:lnTo>
                      <a:pt x="281" y="387"/>
                    </a:lnTo>
                    <a:lnTo>
                      <a:pt x="287" y="403"/>
                    </a:lnTo>
                    <a:lnTo>
                      <a:pt x="294" y="419"/>
                    </a:lnTo>
                    <a:lnTo>
                      <a:pt x="300" y="436"/>
                    </a:lnTo>
                    <a:lnTo>
                      <a:pt x="307" y="452"/>
                    </a:lnTo>
                    <a:lnTo>
                      <a:pt x="313" y="468"/>
                    </a:lnTo>
                    <a:lnTo>
                      <a:pt x="319" y="482"/>
                    </a:lnTo>
                    <a:lnTo>
                      <a:pt x="326" y="495"/>
                    </a:lnTo>
                    <a:lnTo>
                      <a:pt x="332" y="507"/>
                    </a:lnTo>
                    <a:lnTo>
                      <a:pt x="339" y="516"/>
                    </a:lnTo>
                    <a:lnTo>
                      <a:pt x="345" y="522"/>
                    </a:lnTo>
                    <a:lnTo>
                      <a:pt x="351" y="526"/>
                    </a:lnTo>
                    <a:lnTo>
                      <a:pt x="358" y="527"/>
                    </a:lnTo>
                    <a:lnTo>
                      <a:pt x="364" y="525"/>
                    </a:lnTo>
                    <a:lnTo>
                      <a:pt x="370" y="520"/>
                    </a:lnTo>
                    <a:lnTo>
                      <a:pt x="377" y="512"/>
                    </a:lnTo>
                    <a:lnTo>
                      <a:pt x="383" y="501"/>
                    </a:lnTo>
                    <a:lnTo>
                      <a:pt x="389" y="489"/>
                    </a:lnTo>
                    <a:lnTo>
                      <a:pt x="396" y="474"/>
                    </a:lnTo>
                    <a:lnTo>
                      <a:pt x="402" y="458"/>
                    </a:lnTo>
                    <a:lnTo>
                      <a:pt x="409" y="440"/>
                    </a:lnTo>
                    <a:lnTo>
                      <a:pt x="415" y="422"/>
                    </a:lnTo>
                    <a:lnTo>
                      <a:pt x="421" y="403"/>
                    </a:lnTo>
                    <a:lnTo>
                      <a:pt x="428" y="384"/>
                    </a:lnTo>
                    <a:lnTo>
                      <a:pt x="434" y="365"/>
                    </a:lnTo>
                    <a:lnTo>
                      <a:pt x="441" y="346"/>
                    </a:lnTo>
                    <a:lnTo>
                      <a:pt x="447" y="328"/>
                    </a:lnTo>
                    <a:lnTo>
                      <a:pt x="453" y="310"/>
                    </a:lnTo>
                    <a:lnTo>
                      <a:pt x="460" y="292"/>
                    </a:lnTo>
                    <a:lnTo>
                      <a:pt x="466" y="276"/>
                    </a:lnTo>
                    <a:lnTo>
                      <a:pt x="473" y="259"/>
                    </a:lnTo>
                    <a:lnTo>
                      <a:pt x="479" y="243"/>
                    </a:lnTo>
                    <a:lnTo>
                      <a:pt x="485" y="227"/>
                    </a:lnTo>
                    <a:lnTo>
                      <a:pt x="492" y="212"/>
                    </a:lnTo>
                    <a:lnTo>
                      <a:pt x="498" y="197"/>
                    </a:lnTo>
                    <a:lnTo>
                      <a:pt x="504" y="183"/>
                    </a:lnTo>
                    <a:lnTo>
                      <a:pt x="511" y="170"/>
                    </a:lnTo>
                    <a:lnTo>
                      <a:pt x="517" y="156"/>
                    </a:lnTo>
                    <a:lnTo>
                      <a:pt x="524" y="144"/>
                    </a:lnTo>
                    <a:lnTo>
                      <a:pt x="530" y="132"/>
                    </a:lnTo>
                    <a:lnTo>
                      <a:pt x="536" y="121"/>
                    </a:lnTo>
                    <a:lnTo>
                      <a:pt x="543" y="110"/>
                    </a:lnTo>
                    <a:lnTo>
                      <a:pt x="549" y="100"/>
                    </a:lnTo>
                    <a:lnTo>
                      <a:pt x="556" y="91"/>
                    </a:lnTo>
                    <a:lnTo>
                      <a:pt x="562" y="83"/>
                    </a:lnTo>
                    <a:lnTo>
                      <a:pt x="568" y="75"/>
                    </a:lnTo>
                    <a:lnTo>
                      <a:pt x="575" y="69"/>
                    </a:lnTo>
                    <a:lnTo>
                      <a:pt x="581" y="63"/>
                    </a:lnTo>
                    <a:lnTo>
                      <a:pt x="588" y="57"/>
                    </a:lnTo>
                    <a:lnTo>
                      <a:pt x="594" y="53"/>
                    </a:lnTo>
                    <a:lnTo>
                      <a:pt x="600" y="49"/>
                    </a:lnTo>
                    <a:lnTo>
                      <a:pt x="607" y="46"/>
                    </a:lnTo>
                    <a:lnTo>
                      <a:pt x="613" y="44"/>
                    </a:lnTo>
                    <a:lnTo>
                      <a:pt x="619" y="43"/>
                    </a:lnTo>
                    <a:lnTo>
                      <a:pt x="626" y="42"/>
                    </a:lnTo>
                    <a:lnTo>
                      <a:pt x="632" y="42"/>
                    </a:lnTo>
                    <a:lnTo>
                      <a:pt x="639" y="43"/>
                    </a:lnTo>
                    <a:lnTo>
                      <a:pt x="645" y="45"/>
                    </a:lnTo>
                    <a:lnTo>
                      <a:pt x="651" y="47"/>
                    </a:lnTo>
                    <a:lnTo>
                      <a:pt x="658" y="50"/>
                    </a:lnTo>
                    <a:lnTo>
                      <a:pt x="664" y="54"/>
                    </a:lnTo>
                    <a:lnTo>
                      <a:pt x="670" y="59"/>
                    </a:lnTo>
                    <a:lnTo>
                      <a:pt x="677" y="64"/>
                    </a:lnTo>
                    <a:lnTo>
                      <a:pt x="683" y="70"/>
                    </a:lnTo>
                    <a:lnTo>
                      <a:pt x="690" y="76"/>
                    </a:lnTo>
                    <a:lnTo>
                      <a:pt x="696" y="84"/>
                    </a:lnTo>
                    <a:lnTo>
                      <a:pt x="702" y="91"/>
                    </a:lnTo>
                    <a:lnTo>
                      <a:pt x="709" y="100"/>
                    </a:lnTo>
                    <a:lnTo>
                      <a:pt x="715" y="108"/>
                    </a:lnTo>
                    <a:lnTo>
                      <a:pt x="722" y="118"/>
                    </a:lnTo>
                    <a:lnTo>
                      <a:pt x="728" y="127"/>
                    </a:lnTo>
                    <a:lnTo>
                      <a:pt x="734" y="137"/>
                    </a:lnTo>
                    <a:lnTo>
                      <a:pt x="741" y="148"/>
                    </a:lnTo>
                    <a:lnTo>
                      <a:pt x="747" y="159"/>
                    </a:lnTo>
                    <a:lnTo>
                      <a:pt x="754" y="170"/>
                    </a:lnTo>
                    <a:lnTo>
                      <a:pt x="760" y="182"/>
                    </a:lnTo>
                    <a:lnTo>
                      <a:pt x="766" y="194"/>
                    </a:lnTo>
                    <a:lnTo>
                      <a:pt x="773" y="206"/>
                    </a:lnTo>
                    <a:lnTo>
                      <a:pt x="779" y="218"/>
                    </a:lnTo>
                    <a:lnTo>
                      <a:pt x="785" y="230"/>
                    </a:lnTo>
                    <a:lnTo>
                      <a:pt x="792" y="243"/>
                    </a:lnTo>
                    <a:lnTo>
                      <a:pt x="798" y="255"/>
                    </a:lnTo>
                    <a:lnTo>
                      <a:pt x="805" y="268"/>
                    </a:lnTo>
                    <a:lnTo>
                      <a:pt x="811" y="280"/>
                    </a:lnTo>
                    <a:lnTo>
                      <a:pt x="817" y="293"/>
                    </a:lnTo>
                    <a:lnTo>
                      <a:pt x="824" y="305"/>
                    </a:lnTo>
                    <a:lnTo>
                      <a:pt x="830" y="317"/>
                    </a:lnTo>
                    <a:lnTo>
                      <a:pt x="836" y="329"/>
                    </a:lnTo>
                    <a:lnTo>
                      <a:pt x="843" y="341"/>
                    </a:lnTo>
                    <a:lnTo>
                      <a:pt x="849" y="353"/>
                    </a:lnTo>
                    <a:lnTo>
                      <a:pt x="856" y="364"/>
                    </a:lnTo>
                    <a:lnTo>
                      <a:pt x="862" y="375"/>
                    </a:lnTo>
                    <a:lnTo>
                      <a:pt x="868" y="386"/>
                    </a:lnTo>
                    <a:lnTo>
                      <a:pt x="875" y="396"/>
                    </a:lnTo>
                    <a:lnTo>
                      <a:pt x="881" y="406"/>
                    </a:lnTo>
                    <a:lnTo>
                      <a:pt x="888" y="416"/>
                    </a:lnTo>
                    <a:lnTo>
                      <a:pt x="894" y="425"/>
                    </a:lnTo>
                    <a:lnTo>
                      <a:pt x="900" y="433"/>
                    </a:lnTo>
                    <a:lnTo>
                      <a:pt x="907" y="441"/>
                    </a:lnTo>
                    <a:lnTo>
                      <a:pt x="913" y="448"/>
                    </a:lnTo>
                    <a:lnTo>
                      <a:pt x="920" y="455"/>
                    </a:lnTo>
                    <a:lnTo>
                      <a:pt x="926" y="461"/>
                    </a:lnTo>
                    <a:lnTo>
                      <a:pt x="932" y="466"/>
                    </a:lnTo>
                    <a:lnTo>
                      <a:pt x="939" y="471"/>
                    </a:lnTo>
                    <a:lnTo>
                      <a:pt x="945" y="475"/>
                    </a:lnTo>
                    <a:lnTo>
                      <a:pt x="951" y="479"/>
                    </a:lnTo>
                    <a:lnTo>
                      <a:pt x="958" y="481"/>
                    </a:lnTo>
                    <a:lnTo>
                      <a:pt x="964" y="483"/>
                    </a:lnTo>
                    <a:lnTo>
                      <a:pt x="971" y="485"/>
                    </a:lnTo>
                    <a:lnTo>
                      <a:pt x="977" y="485"/>
                    </a:lnTo>
                    <a:lnTo>
                      <a:pt x="983" y="485"/>
                    </a:lnTo>
                    <a:lnTo>
                      <a:pt x="990" y="483"/>
                    </a:lnTo>
                    <a:lnTo>
                      <a:pt x="996" y="482"/>
                    </a:lnTo>
                    <a:lnTo>
                      <a:pt x="1003" y="479"/>
                    </a:lnTo>
                    <a:lnTo>
                      <a:pt x="1009" y="475"/>
                    </a:lnTo>
                    <a:lnTo>
                      <a:pt x="1015" y="471"/>
                    </a:lnTo>
                    <a:lnTo>
                      <a:pt x="1022" y="466"/>
                    </a:lnTo>
                    <a:lnTo>
                      <a:pt x="1028" y="460"/>
                    </a:lnTo>
                    <a:lnTo>
                      <a:pt x="1035" y="454"/>
                    </a:lnTo>
                    <a:lnTo>
                      <a:pt x="1041" y="447"/>
                    </a:lnTo>
                    <a:lnTo>
                      <a:pt x="1047" y="438"/>
                    </a:lnTo>
                    <a:lnTo>
                      <a:pt x="1054" y="430"/>
                    </a:lnTo>
                    <a:lnTo>
                      <a:pt x="1060" y="420"/>
                    </a:lnTo>
                    <a:lnTo>
                      <a:pt x="1066" y="410"/>
                    </a:lnTo>
                    <a:lnTo>
                      <a:pt x="1073" y="399"/>
                    </a:lnTo>
                    <a:lnTo>
                      <a:pt x="1079" y="387"/>
                    </a:lnTo>
                    <a:lnTo>
                      <a:pt x="1085" y="375"/>
                    </a:lnTo>
                    <a:lnTo>
                      <a:pt x="1092" y="362"/>
                    </a:lnTo>
                    <a:lnTo>
                      <a:pt x="1098" y="348"/>
                    </a:lnTo>
                    <a:lnTo>
                      <a:pt x="1105" y="334"/>
                    </a:lnTo>
                    <a:lnTo>
                      <a:pt x="1111" y="320"/>
                    </a:lnTo>
                    <a:lnTo>
                      <a:pt x="1117" y="305"/>
                    </a:lnTo>
                    <a:lnTo>
                      <a:pt x="1124" y="289"/>
                    </a:lnTo>
                    <a:lnTo>
                      <a:pt x="1130" y="273"/>
                    </a:lnTo>
                    <a:lnTo>
                      <a:pt x="1137" y="257"/>
                    </a:lnTo>
                    <a:lnTo>
                      <a:pt x="1143" y="240"/>
                    </a:lnTo>
                    <a:lnTo>
                      <a:pt x="1149" y="223"/>
                    </a:lnTo>
                    <a:lnTo>
                      <a:pt x="1156" y="205"/>
                    </a:lnTo>
                    <a:lnTo>
                      <a:pt x="1162" y="187"/>
                    </a:lnTo>
                    <a:lnTo>
                      <a:pt x="1169" y="168"/>
                    </a:lnTo>
                    <a:lnTo>
                      <a:pt x="1175" y="149"/>
                    </a:lnTo>
                    <a:lnTo>
                      <a:pt x="1181" y="130"/>
                    </a:lnTo>
                    <a:lnTo>
                      <a:pt x="1188" y="111"/>
                    </a:lnTo>
                    <a:lnTo>
                      <a:pt x="1194" y="93"/>
                    </a:lnTo>
                    <a:lnTo>
                      <a:pt x="1200" y="75"/>
                    </a:lnTo>
                    <a:lnTo>
                      <a:pt x="1207" y="58"/>
                    </a:lnTo>
                    <a:lnTo>
                      <a:pt x="1213" y="43"/>
                    </a:lnTo>
                    <a:lnTo>
                      <a:pt x="1220" y="29"/>
                    </a:lnTo>
                    <a:lnTo>
                      <a:pt x="1226" y="18"/>
                    </a:lnTo>
                    <a:lnTo>
                      <a:pt x="1232" y="9"/>
                    </a:lnTo>
                    <a:lnTo>
                      <a:pt x="1239" y="4"/>
                    </a:lnTo>
                    <a:lnTo>
                      <a:pt x="1245" y="0"/>
                    </a:lnTo>
                    <a:lnTo>
                      <a:pt x="1251" y="0"/>
                    </a:lnTo>
                    <a:lnTo>
                      <a:pt x="1258" y="3"/>
                    </a:lnTo>
                    <a:lnTo>
                      <a:pt x="1264" y="9"/>
                    </a:lnTo>
                    <a:lnTo>
                      <a:pt x="1271" y="17"/>
                    </a:lnTo>
                    <a:lnTo>
                      <a:pt x="1277" y="28"/>
                    </a:lnTo>
                    <a:lnTo>
                      <a:pt x="1283" y="40"/>
                    </a:lnTo>
                    <a:lnTo>
                      <a:pt x="1290" y="54"/>
                    </a:lnTo>
                    <a:lnTo>
                      <a:pt x="1296" y="70"/>
                    </a:lnTo>
                    <a:lnTo>
                      <a:pt x="1303" y="86"/>
                    </a:lnTo>
                    <a:lnTo>
                      <a:pt x="1309" y="102"/>
                    </a:lnTo>
                    <a:lnTo>
                      <a:pt x="1315" y="119"/>
                    </a:lnTo>
                    <a:lnTo>
                      <a:pt x="1322" y="135"/>
                    </a:lnTo>
                    <a:lnTo>
                      <a:pt x="1328" y="150"/>
                    </a:lnTo>
                    <a:lnTo>
                      <a:pt x="1335" y="165"/>
                    </a:lnTo>
                    <a:lnTo>
                      <a:pt x="1341" y="178"/>
                    </a:lnTo>
                    <a:lnTo>
                      <a:pt x="1347" y="191"/>
                    </a:lnTo>
                    <a:lnTo>
                      <a:pt x="1354" y="202"/>
                    </a:lnTo>
                    <a:lnTo>
                      <a:pt x="1360" y="212"/>
                    </a:lnTo>
                    <a:lnTo>
                      <a:pt x="1366" y="221"/>
                    </a:lnTo>
                    <a:lnTo>
                      <a:pt x="1373" y="228"/>
                    </a:lnTo>
                    <a:lnTo>
                      <a:pt x="1379" y="235"/>
                    </a:lnTo>
                    <a:lnTo>
                      <a:pt x="1386" y="240"/>
                    </a:lnTo>
                    <a:lnTo>
                      <a:pt x="1392" y="245"/>
                    </a:lnTo>
                    <a:lnTo>
                      <a:pt x="1398" y="249"/>
                    </a:lnTo>
                    <a:lnTo>
                      <a:pt x="1405" y="252"/>
                    </a:lnTo>
                    <a:lnTo>
                      <a:pt x="1411" y="255"/>
                    </a:lnTo>
                    <a:lnTo>
                      <a:pt x="1418" y="257"/>
                    </a:lnTo>
                    <a:lnTo>
                      <a:pt x="1424" y="258"/>
                    </a:lnTo>
                    <a:lnTo>
                      <a:pt x="1430" y="260"/>
                    </a:lnTo>
                    <a:lnTo>
                      <a:pt x="1437" y="261"/>
                    </a:lnTo>
                    <a:lnTo>
                      <a:pt x="1443" y="261"/>
                    </a:lnTo>
                    <a:lnTo>
                      <a:pt x="1450" y="262"/>
                    </a:lnTo>
                    <a:lnTo>
                      <a:pt x="1456" y="262"/>
                    </a:lnTo>
                    <a:lnTo>
                      <a:pt x="1462" y="263"/>
                    </a:lnTo>
                    <a:lnTo>
                      <a:pt x="1469" y="263"/>
                    </a:lnTo>
                    <a:lnTo>
                      <a:pt x="1475" y="263"/>
                    </a:lnTo>
                    <a:lnTo>
                      <a:pt x="1481" y="263"/>
                    </a:lnTo>
                    <a:lnTo>
                      <a:pt x="1488" y="263"/>
                    </a:lnTo>
                    <a:lnTo>
                      <a:pt x="1494" y="263"/>
                    </a:lnTo>
                    <a:lnTo>
                      <a:pt x="1501" y="263"/>
                    </a:lnTo>
                    <a:lnTo>
                      <a:pt x="1507" y="263"/>
                    </a:lnTo>
                    <a:lnTo>
                      <a:pt x="1513" y="263"/>
                    </a:lnTo>
                    <a:lnTo>
                      <a:pt x="1520" y="263"/>
                    </a:lnTo>
                    <a:lnTo>
                      <a:pt x="1526" y="263"/>
                    </a:lnTo>
                    <a:lnTo>
                      <a:pt x="1532" y="263"/>
                    </a:lnTo>
                    <a:lnTo>
                      <a:pt x="1539" y="263"/>
                    </a:lnTo>
                    <a:lnTo>
                      <a:pt x="1545" y="263"/>
                    </a:lnTo>
                    <a:lnTo>
                      <a:pt x="1552" y="263"/>
                    </a:lnTo>
                    <a:lnTo>
                      <a:pt x="1558" y="263"/>
                    </a:lnTo>
                    <a:lnTo>
                      <a:pt x="1564" y="263"/>
                    </a:lnTo>
                    <a:lnTo>
                      <a:pt x="1571" y="263"/>
                    </a:lnTo>
                    <a:lnTo>
                      <a:pt x="1577" y="263"/>
                    </a:lnTo>
                    <a:lnTo>
                      <a:pt x="1584" y="263"/>
                    </a:lnTo>
                    <a:lnTo>
                      <a:pt x="1590" y="263"/>
                    </a:lnTo>
                    <a:lnTo>
                      <a:pt x="1596" y="263"/>
                    </a:lnTo>
                    <a:lnTo>
                      <a:pt x="1603" y="263"/>
                    </a:lnTo>
                  </a:path>
                </a:pathLst>
              </a:custGeom>
              <a:noFill/>
              <a:ln w="12700"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9" name="Freeform 173">
                <a:extLst>
                  <a:ext uri="{FF2B5EF4-FFF2-40B4-BE49-F238E27FC236}">
                    <a16:creationId xmlns:a16="http://schemas.microsoft.com/office/drawing/2014/main" id="{D83F6A3A-D5B5-2F24-28A4-E9F467358ED0}"/>
                  </a:ext>
                </a:extLst>
              </p:cNvPr>
              <p:cNvSpPr>
                <a:spLocks/>
              </p:cNvSpPr>
              <p:nvPr/>
            </p:nvSpPr>
            <p:spPr bwMode="auto">
              <a:xfrm>
                <a:off x="2952" y="1710"/>
                <a:ext cx="1603" cy="679"/>
              </a:xfrm>
              <a:custGeom>
                <a:avLst/>
                <a:gdLst>
                  <a:gd name="T0" fmla="*/ 19 w 1603"/>
                  <a:gd name="T1" fmla="*/ 340 h 679"/>
                  <a:gd name="T2" fmla="*/ 45 w 1603"/>
                  <a:gd name="T3" fmla="*/ 340 h 679"/>
                  <a:gd name="T4" fmla="*/ 70 w 1603"/>
                  <a:gd name="T5" fmla="*/ 342 h 679"/>
                  <a:gd name="T6" fmla="*/ 96 w 1603"/>
                  <a:gd name="T7" fmla="*/ 345 h 679"/>
                  <a:gd name="T8" fmla="*/ 121 w 1603"/>
                  <a:gd name="T9" fmla="*/ 352 h 679"/>
                  <a:gd name="T10" fmla="*/ 147 w 1603"/>
                  <a:gd name="T11" fmla="*/ 367 h 679"/>
                  <a:gd name="T12" fmla="*/ 173 w 1603"/>
                  <a:gd name="T13" fmla="*/ 393 h 679"/>
                  <a:gd name="T14" fmla="*/ 198 w 1603"/>
                  <a:gd name="T15" fmla="*/ 434 h 679"/>
                  <a:gd name="T16" fmla="*/ 224 w 1603"/>
                  <a:gd name="T17" fmla="*/ 491 h 679"/>
                  <a:gd name="T18" fmla="*/ 249 w 1603"/>
                  <a:gd name="T19" fmla="*/ 557 h 679"/>
                  <a:gd name="T20" fmla="*/ 275 w 1603"/>
                  <a:gd name="T21" fmla="*/ 621 h 679"/>
                  <a:gd name="T22" fmla="*/ 300 w 1603"/>
                  <a:gd name="T23" fmla="*/ 666 h 679"/>
                  <a:gd name="T24" fmla="*/ 326 w 1603"/>
                  <a:gd name="T25" fmla="*/ 679 h 679"/>
                  <a:gd name="T26" fmla="*/ 351 w 1603"/>
                  <a:gd name="T27" fmla="*/ 656 h 679"/>
                  <a:gd name="T28" fmla="*/ 377 w 1603"/>
                  <a:gd name="T29" fmla="*/ 603 h 679"/>
                  <a:gd name="T30" fmla="*/ 402 w 1603"/>
                  <a:gd name="T31" fmla="*/ 534 h 679"/>
                  <a:gd name="T32" fmla="*/ 428 w 1603"/>
                  <a:gd name="T33" fmla="*/ 459 h 679"/>
                  <a:gd name="T34" fmla="*/ 453 w 1603"/>
                  <a:gd name="T35" fmla="*/ 386 h 679"/>
                  <a:gd name="T36" fmla="*/ 479 w 1603"/>
                  <a:gd name="T37" fmla="*/ 319 h 679"/>
                  <a:gd name="T38" fmla="*/ 504 w 1603"/>
                  <a:gd name="T39" fmla="*/ 259 h 679"/>
                  <a:gd name="T40" fmla="*/ 530 w 1603"/>
                  <a:gd name="T41" fmla="*/ 208 h 679"/>
                  <a:gd name="T42" fmla="*/ 556 w 1603"/>
                  <a:gd name="T43" fmla="*/ 167 h 679"/>
                  <a:gd name="T44" fmla="*/ 581 w 1603"/>
                  <a:gd name="T45" fmla="*/ 139 h 679"/>
                  <a:gd name="T46" fmla="*/ 607 w 1603"/>
                  <a:gd name="T47" fmla="*/ 122 h 679"/>
                  <a:gd name="T48" fmla="*/ 632 w 1603"/>
                  <a:gd name="T49" fmla="*/ 118 h 679"/>
                  <a:gd name="T50" fmla="*/ 658 w 1603"/>
                  <a:gd name="T51" fmla="*/ 126 h 679"/>
                  <a:gd name="T52" fmla="*/ 683 w 1603"/>
                  <a:gd name="T53" fmla="*/ 146 h 679"/>
                  <a:gd name="T54" fmla="*/ 709 w 1603"/>
                  <a:gd name="T55" fmla="*/ 176 h 679"/>
                  <a:gd name="T56" fmla="*/ 734 w 1603"/>
                  <a:gd name="T57" fmla="*/ 213 h 679"/>
                  <a:gd name="T58" fmla="*/ 760 w 1603"/>
                  <a:gd name="T59" fmla="*/ 258 h 679"/>
                  <a:gd name="T60" fmla="*/ 785 w 1603"/>
                  <a:gd name="T61" fmla="*/ 306 h 679"/>
                  <a:gd name="T62" fmla="*/ 811 w 1603"/>
                  <a:gd name="T63" fmla="*/ 356 h 679"/>
                  <a:gd name="T64" fmla="*/ 836 w 1603"/>
                  <a:gd name="T65" fmla="*/ 405 h 679"/>
                  <a:gd name="T66" fmla="*/ 862 w 1603"/>
                  <a:gd name="T67" fmla="*/ 451 h 679"/>
                  <a:gd name="T68" fmla="*/ 888 w 1603"/>
                  <a:gd name="T69" fmla="*/ 492 h 679"/>
                  <a:gd name="T70" fmla="*/ 913 w 1603"/>
                  <a:gd name="T71" fmla="*/ 524 h 679"/>
                  <a:gd name="T72" fmla="*/ 939 w 1603"/>
                  <a:gd name="T73" fmla="*/ 547 h 679"/>
                  <a:gd name="T74" fmla="*/ 964 w 1603"/>
                  <a:gd name="T75" fmla="*/ 559 h 679"/>
                  <a:gd name="T76" fmla="*/ 990 w 1603"/>
                  <a:gd name="T77" fmla="*/ 559 h 679"/>
                  <a:gd name="T78" fmla="*/ 1015 w 1603"/>
                  <a:gd name="T79" fmla="*/ 547 h 679"/>
                  <a:gd name="T80" fmla="*/ 1041 w 1603"/>
                  <a:gd name="T81" fmla="*/ 523 h 679"/>
                  <a:gd name="T82" fmla="*/ 1066 w 1603"/>
                  <a:gd name="T83" fmla="*/ 486 h 679"/>
                  <a:gd name="T84" fmla="*/ 1092 w 1603"/>
                  <a:gd name="T85" fmla="*/ 438 h 679"/>
                  <a:gd name="T86" fmla="*/ 1117 w 1603"/>
                  <a:gd name="T87" fmla="*/ 381 h 679"/>
                  <a:gd name="T88" fmla="*/ 1143 w 1603"/>
                  <a:gd name="T89" fmla="*/ 316 h 679"/>
                  <a:gd name="T90" fmla="*/ 1169 w 1603"/>
                  <a:gd name="T91" fmla="*/ 245 h 679"/>
                  <a:gd name="T92" fmla="*/ 1194 w 1603"/>
                  <a:gd name="T93" fmla="*/ 170 h 679"/>
                  <a:gd name="T94" fmla="*/ 1220 w 1603"/>
                  <a:gd name="T95" fmla="*/ 98 h 679"/>
                  <a:gd name="T96" fmla="*/ 1245 w 1603"/>
                  <a:gd name="T97" fmla="*/ 38 h 679"/>
                  <a:gd name="T98" fmla="*/ 1271 w 1603"/>
                  <a:gd name="T99" fmla="*/ 4 h 679"/>
                  <a:gd name="T100" fmla="*/ 1296 w 1603"/>
                  <a:gd name="T101" fmla="*/ 5 h 679"/>
                  <a:gd name="T102" fmla="*/ 1322 w 1603"/>
                  <a:gd name="T103" fmla="*/ 40 h 679"/>
                  <a:gd name="T104" fmla="*/ 1347 w 1603"/>
                  <a:gd name="T105" fmla="*/ 99 h 679"/>
                  <a:gd name="T106" fmla="*/ 1373 w 1603"/>
                  <a:gd name="T107" fmla="*/ 167 h 679"/>
                  <a:gd name="T108" fmla="*/ 1398 w 1603"/>
                  <a:gd name="T109" fmla="*/ 228 h 679"/>
                  <a:gd name="T110" fmla="*/ 1424 w 1603"/>
                  <a:gd name="T111" fmla="*/ 274 h 679"/>
                  <a:gd name="T112" fmla="*/ 1450 w 1603"/>
                  <a:gd name="T113" fmla="*/ 305 h 679"/>
                  <a:gd name="T114" fmla="*/ 1475 w 1603"/>
                  <a:gd name="T115" fmla="*/ 323 h 679"/>
                  <a:gd name="T116" fmla="*/ 1501 w 1603"/>
                  <a:gd name="T117" fmla="*/ 332 h 679"/>
                  <a:gd name="T118" fmla="*/ 1526 w 1603"/>
                  <a:gd name="T119" fmla="*/ 337 h 679"/>
                  <a:gd name="T120" fmla="*/ 1552 w 1603"/>
                  <a:gd name="T121" fmla="*/ 338 h 679"/>
                  <a:gd name="T122" fmla="*/ 1577 w 1603"/>
                  <a:gd name="T123" fmla="*/ 339 h 679"/>
                  <a:gd name="T124" fmla="*/ 1603 w 1603"/>
                  <a:gd name="T125" fmla="*/ 33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679">
                    <a:moveTo>
                      <a:pt x="0" y="339"/>
                    </a:moveTo>
                    <a:lnTo>
                      <a:pt x="6" y="340"/>
                    </a:lnTo>
                    <a:lnTo>
                      <a:pt x="13" y="340"/>
                    </a:lnTo>
                    <a:lnTo>
                      <a:pt x="19" y="340"/>
                    </a:lnTo>
                    <a:lnTo>
                      <a:pt x="26" y="340"/>
                    </a:lnTo>
                    <a:lnTo>
                      <a:pt x="32" y="340"/>
                    </a:lnTo>
                    <a:lnTo>
                      <a:pt x="38" y="340"/>
                    </a:lnTo>
                    <a:lnTo>
                      <a:pt x="45" y="340"/>
                    </a:lnTo>
                    <a:lnTo>
                      <a:pt x="51" y="340"/>
                    </a:lnTo>
                    <a:lnTo>
                      <a:pt x="58" y="341"/>
                    </a:lnTo>
                    <a:lnTo>
                      <a:pt x="64" y="341"/>
                    </a:lnTo>
                    <a:lnTo>
                      <a:pt x="70" y="342"/>
                    </a:lnTo>
                    <a:lnTo>
                      <a:pt x="77" y="342"/>
                    </a:lnTo>
                    <a:lnTo>
                      <a:pt x="83" y="343"/>
                    </a:lnTo>
                    <a:lnTo>
                      <a:pt x="89" y="344"/>
                    </a:lnTo>
                    <a:lnTo>
                      <a:pt x="96" y="345"/>
                    </a:lnTo>
                    <a:lnTo>
                      <a:pt x="102" y="346"/>
                    </a:lnTo>
                    <a:lnTo>
                      <a:pt x="109" y="348"/>
                    </a:lnTo>
                    <a:lnTo>
                      <a:pt x="115" y="350"/>
                    </a:lnTo>
                    <a:lnTo>
                      <a:pt x="121" y="352"/>
                    </a:lnTo>
                    <a:lnTo>
                      <a:pt x="128" y="355"/>
                    </a:lnTo>
                    <a:lnTo>
                      <a:pt x="134" y="358"/>
                    </a:lnTo>
                    <a:lnTo>
                      <a:pt x="141" y="362"/>
                    </a:lnTo>
                    <a:lnTo>
                      <a:pt x="147" y="367"/>
                    </a:lnTo>
                    <a:lnTo>
                      <a:pt x="153" y="372"/>
                    </a:lnTo>
                    <a:lnTo>
                      <a:pt x="160" y="378"/>
                    </a:lnTo>
                    <a:lnTo>
                      <a:pt x="166" y="385"/>
                    </a:lnTo>
                    <a:lnTo>
                      <a:pt x="173" y="393"/>
                    </a:lnTo>
                    <a:lnTo>
                      <a:pt x="179" y="402"/>
                    </a:lnTo>
                    <a:lnTo>
                      <a:pt x="185" y="412"/>
                    </a:lnTo>
                    <a:lnTo>
                      <a:pt x="192" y="422"/>
                    </a:lnTo>
                    <a:lnTo>
                      <a:pt x="198" y="434"/>
                    </a:lnTo>
                    <a:lnTo>
                      <a:pt x="204" y="447"/>
                    </a:lnTo>
                    <a:lnTo>
                      <a:pt x="211" y="461"/>
                    </a:lnTo>
                    <a:lnTo>
                      <a:pt x="217" y="475"/>
                    </a:lnTo>
                    <a:lnTo>
                      <a:pt x="224" y="491"/>
                    </a:lnTo>
                    <a:lnTo>
                      <a:pt x="230" y="507"/>
                    </a:lnTo>
                    <a:lnTo>
                      <a:pt x="236" y="524"/>
                    </a:lnTo>
                    <a:lnTo>
                      <a:pt x="243" y="540"/>
                    </a:lnTo>
                    <a:lnTo>
                      <a:pt x="249" y="557"/>
                    </a:lnTo>
                    <a:lnTo>
                      <a:pt x="255" y="574"/>
                    </a:lnTo>
                    <a:lnTo>
                      <a:pt x="262" y="591"/>
                    </a:lnTo>
                    <a:lnTo>
                      <a:pt x="268" y="606"/>
                    </a:lnTo>
                    <a:lnTo>
                      <a:pt x="275" y="621"/>
                    </a:lnTo>
                    <a:lnTo>
                      <a:pt x="281" y="635"/>
                    </a:lnTo>
                    <a:lnTo>
                      <a:pt x="287" y="647"/>
                    </a:lnTo>
                    <a:lnTo>
                      <a:pt x="294" y="657"/>
                    </a:lnTo>
                    <a:lnTo>
                      <a:pt x="300" y="666"/>
                    </a:lnTo>
                    <a:lnTo>
                      <a:pt x="307" y="673"/>
                    </a:lnTo>
                    <a:lnTo>
                      <a:pt x="313" y="677"/>
                    </a:lnTo>
                    <a:lnTo>
                      <a:pt x="319" y="679"/>
                    </a:lnTo>
                    <a:lnTo>
                      <a:pt x="326" y="679"/>
                    </a:lnTo>
                    <a:lnTo>
                      <a:pt x="332" y="676"/>
                    </a:lnTo>
                    <a:lnTo>
                      <a:pt x="339" y="672"/>
                    </a:lnTo>
                    <a:lnTo>
                      <a:pt x="345" y="665"/>
                    </a:lnTo>
                    <a:lnTo>
                      <a:pt x="351" y="656"/>
                    </a:lnTo>
                    <a:lnTo>
                      <a:pt x="358" y="645"/>
                    </a:lnTo>
                    <a:lnTo>
                      <a:pt x="364" y="632"/>
                    </a:lnTo>
                    <a:lnTo>
                      <a:pt x="370" y="618"/>
                    </a:lnTo>
                    <a:lnTo>
                      <a:pt x="377" y="603"/>
                    </a:lnTo>
                    <a:lnTo>
                      <a:pt x="383" y="587"/>
                    </a:lnTo>
                    <a:lnTo>
                      <a:pt x="389" y="570"/>
                    </a:lnTo>
                    <a:lnTo>
                      <a:pt x="396" y="552"/>
                    </a:lnTo>
                    <a:lnTo>
                      <a:pt x="402" y="534"/>
                    </a:lnTo>
                    <a:lnTo>
                      <a:pt x="409" y="515"/>
                    </a:lnTo>
                    <a:lnTo>
                      <a:pt x="415" y="496"/>
                    </a:lnTo>
                    <a:lnTo>
                      <a:pt x="421" y="478"/>
                    </a:lnTo>
                    <a:lnTo>
                      <a:pt x="428" y="459"/>
                    </a:lnTo>
                    <a:lnTo>
                      <a:pt x="434" y="440"/>
                    </a:lnTo>
                    <a:lnTo>
                      <a:pt x="441" y="422"/>
                    </a:lnTo>
                    <a:lnTo>
                      <a:pt x="447" y="404"/>
                    </a:lnTo>
                    <a:lnTo>
                      <a:pt x="453" y="386"/>
                    </a:lnTo>
                    <a:lnTo>
                      <a:pt x="460" y="369"/>
                    </a:lnTo>
                    <a:lnTo>
                      <a:pt x="466" y="352"/>
                    </a:lnTo>
                    <a:lnTo>
                      <a:pt x="473" y="335"/>
                    </a:lnTo>
                    <a:lnTo>
                      <a:pt x="479" y="319"/>
                    </a:lnTo>
                    <a:lnTo>
                      <a:pt x="485" y="303"/>
                    </a:lnTo>
                    <a:lnTo>
                      <a:pt x="492" y="288"/>
                    </a:lnTo>
                    <a:lnTo>
                      <a:pt x="498" y="273"/>
                    </a:lnTo>
                    <a:lnTo>
                      <a:pt x="504" y="259"/>
                    </a:lnTo>
                    <a:lnTo>
                      <a:pt x="511" y="245"/>
                    </a:lnTo>
                    <a:lnTo>
                      <a:pt x="517" y="232"/>
                    </a:lnTo>
                    <a:lnTo>
                      <a:pt x="524" y="220"/>
                    </a:lnTo>
                    <a:lnTo>
                      <a:pt x="530" y="208"/>
                    </a:lnTo>
                    <a:lnTo>
                      <a:pt x="536" y="197"/>
                    </a:lnTo>
                    <a:lnTo>
                      <a:pt x="543" y="186"/>
                    </a:lnTo>
                    <a:lnTo>
                      <a:pt x="549" y="176"/>
                    </a:lnTo>
                    <a:lnTo>
                      <a:pt x="556" y="167"/>
                    </a:lnTo>
                    <a:lnTo>
                      <a:pt x="562" y="159"/>
                    </a:lnTo>
                    <a:lnTo>
                      <a:pt x="568" y="151"/>
                    </a:lnTo>
                    <a:lnTo>
                      <a:pt x="575" y="145"/>
                    </a:lnTo>
                    <a:lnTo>
                      <a:pt x="581" y="139"/>
                    </a:lnTo>
                    <a:lnTo>
                      <a:pt x="588" y="133"/>
                    </a:lnTo>
                    <a:lnTo>
                      <a:pt x="594" y="129"/>
                    </a:lnTo>
                    <a:lnTo>
                      <a:pt x="600" y="125"/>
                    </a:lnTo>
                    <a:lnTo>
                      <a:pt x="607" y="122"/>
                    </a:lnTo>
                    <a:lnTo>
                      <a:pt x="613" y="120"/>
                    </a:lnTo>
                    <a:lnTo>
                      <a:pt x="619" y="119"/>
                    </a:lnTo>
                    <a:lnTo>
                      <a:pt x="626" y="118"/>
                    </a:lnTo>
                    <a:lnTo>
                      <a:pt x="632" y="118"/>
                    </a:lnTo>
                    <a:lnTo>
                      <a:pt x="639" y="119"/>
                    </a:lnTo>
                    <a:lnTo>
                      <a:pt x="645" y="121"/>
                    </a:lnTo>
                    <a:lnTo>
                      <a:pt x="651" y="123"/>
                    </a:lnTo>
                    <a:lnTo>
                      <a:pt x="658" y="126"/>
                    </a:lnTo>
                    <a:lnTo>
                      <a:pt x="664" y="130"/>
                    </a:lnTo>
                    <a:lnTo>
                      <a:pt x="670" y="135"/>
                    </a:lnTo>
                    <a:lnTo>
                      <a:pt x="677" y="140"/>
                    </a:lnTo>
                    <a:lnTo>
                      <a:pt x="683" y="146"/>
                    </a:lnTo>
                    <a:lnTo>
                      <a:pt x="690" y="152"/>
                    </a:lnTo>
                    <a:lnTo>
                      <a:pt x="696" y="160"/>
                    </a:lnTo>
                    <a:lnTo>
                      <a:pt x="702" y="167"/>
                    </a:lnTo>
                    <a:lnTo>
                      <a:pt x="709" y="176"/>
                    </a:lnTo>
                    <a:lnTo>
                      <a:pt x="715" y="184"/>
                    </a:lnTo>
                    <a:lnTo>
                      <a:pt x="722" y="194"/>
                    </a:lnTo>
                    <a:lnTo>
                      <a:pt x="728" y="203"/>
                    </a:lnTo>
                    <a:lnTo>
                      <a:pt x="734" y="213"/>
                    </a:lnTo>
                    <a:lnTo>
                      <a:pt x="741" y="224"/>
                    </a:lnTo>
                    <a:lnTo>
                      <a:pt x="747" y="235"/>
                    </a:lnTo>
                    <a:lnTo>
                      <a:pt x="754" y="246"/>
                    </a:lnTo>
                    <a:lnTo>
                      <a:pt x="760" y="258"/>
                    </a:lnTo>
                    <a:lnTo>
                      <a:pt x="766" y="270"/>
                    </a:lnTo>
                    <a:lnTo>
                      <a:pt x="773" y="282"/>
                    </a:lnTo>
                    <a:lnTo>
                      <a:pt x="779" y="294"/>
                    </a:lnTo>
                    <a:lnTo>
                      <a:pt x="785" y="306"/>
                    </a:lnTo>
                    <a:lnTo>
                      <a:pt x="792" y="319"/>
                    </a:lnTo>
                    <a:lnTo>
                      <a:pt x="798" y="331"/>
                    </a:lnTo>
                    <a:lnTo>
                      <a:pt x="805" y="344"/>
                    </a:lnTo>
                    <a:lnTo>
                      <a:pt x="811" y="356"/>
                    </a:lnTo>
                    <a:lnTo>
                      <a:pt x="817" y="369"/>
                    </a:lnTo>
                    <a:lnTo>
                      <a:pt x="824" y="381"/>
                    </a:lnTo>
                    <a:lnTo>
                      <a:pt x="830" y="393"/>
                    </a:lnTo>
                    <a:lnTo>
                      <a:pt x="836" y="405"/>
                    </a:lnTo>
                    <a:lnTo>
                      <a:pt x="843" y="417"/>
                    </a:lnTo>
                    <a:lnTo>
                      <a:pt x="849" y="429"/>
                    </a:lnTo>
                    <a:lnTo>
                      <a:pt x="856" y="440"/>
                    </a:lnTo>
                    <a:lnTo>
                      <a:pt x="862" y="451"/>
                    </a:lnTo>
                    <a:lnTo>
                      <a:pt x="868" y="462"/>
                    </a:lnTo>
                    <a:lnTo>
                      <a:pt x="875" y="472"/>
                    </a:lnTo>
                    <a:lnTo>
                      <a:pt x="881" y="482"/>
                    </a:lnTo>
                    <a:lnTo>
                      <a:pt x="888" y="492"/>
                    </a:lnTo>
                    <a:lnTo>
                      <a:pt x="894" y="501"/>
                    </a:lnTo>
                    <a:lnTo>
                      <a:pt x="900" y="509"/>
                    </a:lnTo>
                    <a:lnTo>
                      <a:pt x="907" y="517"/>
                    </a:lnTo>
                    <a:lnTo>
                      <a:pt x="913" y="524"/>
                    </a:lnTo>
                    <a:lnTo>
                      <a:pt x="920" y="531"/>
                    </a:lnTo>
                    <a:lnTo>
                      <a:pt x="926" y="537"/>
                    </a:lnTo>
                    <a:lnTo>
                      <a:pt x="932" y="542"/>
                    </a:lnTo>
                    <a:lnTo>
                      <a:pt x="939" y="547"/>
                    </a:lnTo>
                    <a:lnTo>
                      <a:pt x="945" y="551"/>
                    </a:lnTo>
                    <a:lnTo>
                      <a:pt x="951" y="555"/>
                    </a:lnTo>
                    <a:lnTo>
                      <a:pt x="958" y="557"/>
                    </a:lnTo>
                    <a:lnTo>
                      <a:pt x="964" y="559"/>
                    </a:lnTo>
                    <a:lnTo>
                      <a:pt x="971" y="560"/>
                    </a:lnTo>
                    <a:lnTo>
                      <a:pt x="977" y="561"/>
                    </a:lnTo>
                    <a:lnTo>
                      <a:pt x="983" y="561"/>
                    </a:lnTo>
                    <a:lnTo>
                      <a:pt x="990" y="559"/>
                    </a:lnTo>
                    <a:lnTo>
                      <a:pt x="996" y="558"/>
                    </a:lnTo>
                    <a:lnTo>
                      <a:pt x="1003" y="555"/>
                    </a:lnTo>
                    <a:lnTo>
                      <a:pt x="1009" y="551"/>
                    </a:lnTo>
                    <a:lnTo>
                      <a:pt x="1015" y="547"/>
                    </a:lnTo>
                    <a:lnTo>
                      <a:pt x="1022" y="542"/>
                    </a:lnTo>
                    <a:lnTo>
                      <a:pt x="1028" y="536"/>
                    </a:lnTo>
                    <a:lnTo>
                      <a:pt x="1035" y="530"/>
                    </a:lnTo>
                    <a:lnTo>
                      <a:pt x="1041" y="523"/>
                    </a:lnTo>
                    <a:lnTo>
                      <a:pt x="1047" y="514"/>
                    </a:lnTo>
                    <a:lnTo>
                      <a:pt x="1054" y="506"/>
                    </a:lnTo>
                    <a:lnTo>
                      <a:pt x="1060" y="496"/>
                    </a:lnTo>
                    <a:lnTo>
                      <a:pt x="1066" y="486"/>
                    </a:lnTo>
                    <a:lnTo>
                      <a:pt x="1073" y="475"/>
                    </a:lnTo>
                    <a:lnTo>
                      <a:pt x="1079" y="463"/>
                    </a:lnTo>
                    <a:lnTo>
                      <a:pt x="1085" y="451"/>
                    </a:lnTo>
                    <a:lnTo>
                      <a:pt x="1092" y="438"/>
                    </a:lnTo>
                    <a:lnTo>
                      <a:pt x="1098" y="424"/>
                    </a:lnTo>
                    <a:lnTo>
                      <a:pt x="1105" y="410"/>
                    </a:lnTo>
                    <a:lnTo>
                      <a:pt x="1111" y="396"/>
                    </a:lnTo>
                    <a:lnTo>
                      <a:pt x="1117" y="381"/>
                    </a:lnTo>
                    <a:lnTo>
                      <a:pt x="1124" y="365"/>
                    </a:lnTo>
                    <a:lnTo>
                      <a:pt x="1130" y="349"/>
                    </a:lnTo>
                    <a:lnTo>
                      <a:pt x="1137" y="332"/>
                    </a:lnTo>
                    <a:lnTo>
                      <a:pt x="1143" y="316"/>
                    </a:lnTo>
                    <a:lnTo>
                      <a:pt x="1149" y="298"/>
                    </a:lnTo>
                    <a:lnTo>
                      <a:pt x="1156" y="281"/>
                    </a:lnTo>
                    <a:lnTo>
                      <a:pt x="1162" y="263"/>
                    </a:lnTo>
                    <a:lnTo>
                      <a:pt x="1169" y="245"/>
                    </a:lnTo>
                    <a:lnTo>
                      <a:pt x="1175" y="226"/>
                    </a:lnTo>
                    <a:lnTo>
                      <a:pt x="1181" y="207"/>
                    </a:lnTo>
                    <a:lnTo>
                      <a:pt x="1188" y="189"/>
                    </a:lnTo>
                    <a:lnTo>
                      <a:pt x="1194" y="170"/>
                    </a:lnTo>
                    <a:lnTo>
                      <a:pt x="1200" y="151"/>
                    </a:lnTo>
                    <a:lnTo>
                      <a:pt x="1207" y="133"/>
                    </a:lnTo>
                    <a:lnTo>
                      <a:pt x="1213" y="115"/>
                    </a:lnTo>
                    <a:lnTo>
                      <a:pt x="1220" y="98"/>
                    </a:lnTo>
                    <a:lnTo>
                      <a:pt x="1226" y="81"/>
                    </a:lnTo>
                    <a:lnTo>
                      <a:pt x="1232" y="65"/>
                    </a:lnTo>
                    <a:lnTo>
                      <a:pt x="1239" y="51"/>
                    </a:lnTo>
                    <a:lnTo>
                      <a:pt x="1245" y="38"/>
                    </a:lnTo>
                    <a:lnTo>
                      <a:pt x="1251" y="26"/>
                    </a:lnTo>
                    <a:lnTo>
                      <a:pt x="1258" y="17"/>
                    </a:lnTo>
                    <a:lnTo>
                      <a:pt x="1264" y="9"/>
                    </a:lnTo>
                    <a:lnTo>
                      <a:pt x="1271" y="4"/>
                    </a:lnTo>
                    <a:lnTo>
                      <a:pt x="1277" y="1"/>
                    </a:lnTo>
                    <a:lnTo>
                      <a:pt x="1283" y="0"/>
                    </a:lnTo>
                    <a:lnTo>
                      <a:pt x="1290" y="1"/>
                    </a:lnTo>
                    <a:lnTo>
                      <a:pt x="1296" y="5"/>
                    </a:lnTo>
                    <a:lnTo>
                      <a:pt x="1303" y="10"/>
                    </a:lnTo>
                    <a:lnTo>
                      <a:pt x="1309" y="18"/>
                    </a:lnTo>
                    <a:lnTo>
                      <a:pt x="1315" y="28"/>
                    </a:lnTo>
                    <a:lnTo>
                      <a:pt x="1322" y="40"/>
                    </a:lnTo>
                    <a:lnTo>
                      <a:pt x="1328" y="53"/>
                    </a:lnTo>
                    <a:lnTo>
                      <a:pt x="1335" y="68"/>
                    </a:lnTo>
                    <a:lnTo>
                      <a:pt x="1341" y="83"/>
                    </a:lnTo>
                    <a:lnTo>
                      <a:pt x="1347" y="99"/>
                    </a:lnTo>
                    <a:lnTo>
                      <a:pt x="1354" y="116"/>
                    </a:lnTo>
                    <a:lnTo>
                      <a:pt x="1360" y="133"/>
                    </a:lnTo>
                    <a:lnTo>
                      <a:pt x="1366" y="150"/>
                    </a:lnTo>
                    <a:lnTo>
                      <a:pt x="1373" y="167"/>
                    </a:lnTo>
                    <a:lnTo>
                      <a:pt x="1379" y="183"/>
                    </a:lnTo>
                    <a:lnTo>
                      <a:pt x="1386" y="199"/>
                    </a:lnTo>
                    <a:lnTo>
                      <a:pt x="1392" y="213"/>
                    </a:lnTo>
                    <a:lnTo>
                      <a:pt x="1398" y="228"/>
                    </a:lnTo>
                    <a:lnTo>
                      <a:pt x="1405" y="241"/>
                    </a:lnTo>
                    <a:lnTo>
                      <a:pt x="1411" y="253"/>
                    </a:lnTo>
                    <a:lnTo>
                      <a:pt x="1418" y="264"/>
                    </a:lnTo>
                    <a:lnTo>
                      <a:pt x="1424" y="274"/>
                    </a:lnTo>
                    <a:lnTo>
                      <a:pt x="1430" y="283"/>
                    </a:lnTo>
                    <a:lnTo>
                      <a:pt x="1437" y="291"/>
                    </a:lnTo>
                    <a:lnTo>
                      <a:pt x="1443" y="299"/>
                    </a:lnTo>
                    <a:lnTo>
                      <a:pt x="1450" y="305"/>
                    </a:lnTo>
                    <a:lnTo>
                      <a:pt x="1456" y="311"/>
                    </a:lnTo>
                    <a:lnTo>
                      <a:pt x="1462" y="315"/>
                    </a:lnTo>
                    <a:lnTo>
                      <a:pt x="1469" y="320"/>
                    </a:lnTo>
                    <a:lnTo>
                      <a:pt x="1475" y="323"/>
                    </a:lnTo>
                    <a:lnTo>
                      <a:pt x="1481" y="326"/>
                    </a:lnTo>
                    <a:lnTo>
                      <a:pt x="1488" y="328"/>
                    </a:lnTo>
                    <a:lnTo>
                      <a:pt x="1494" y="331"/>
                    </a:lnTo>
                    <a:lnTo>
                      <a:pt x="1501" y="332"/>
                    </a:lnTo>
                    <a:lnTo>
                      <a:pt x="1507" y="334"/>
                    </a:lnTo>
                    <a:lnTo>
                      <a:pt x="1513" y="335"/>
                    </a:lnTo>
                    <a:lnTo>
                      <a:pt x="1520" y="336"/>
                    </a:lnTo>
                    <a:lnTo>
                      <a:pt x="1526" y="337"/>
                    </a:lnTo>
                    <a:lnTo>
                      <a:pt x="1532" y="337"/>
                    </a:lnTo>
                    <a:lnTo>
                      <a:pt x="1539" y="338"/>
                    </a:lnTo>
                    <a:lnTo>
                      <a:pt x="1545" y="338"/>
                    </a:lnTo>
                    <a:lnTo>
                      <a:pt x="1552" y="338"/>
                    </a:lnTo>
                    <a:lnTo>
                      <a:pt x="1558" y="339"/>
                    </a:lnTo>
                    <a:lnTo>
                      <a:pt x="1564" y="339"/>
                    </a:lnTo>
                    <a:lnTo>
                      <a:pt x="1571" y="339"/>
                    </a:lnTo>
                    <a:lnTo>
                      <a:pt x="1577" y="339"/>
                    </a:lnTo>
                    <a:lnTo>
                      <a:pt x="1584" y="339"/>
                    </a:lnTo>
                    <a:lnTo>
                      <a:pt x="1590" y="339"/>
                    </a:lnTo>
                    <a:lnTo>
                      <a:pt x="1596" y="339"/>
                    </a:lnTo>
                    <a:lnTo>
                      <a:pt x="1603" y="339"/>
                    </a:lnTo>
                  </a:path>
                </a:pathLst>
              </a:custGeom>
              <a:noFill/>
              <a:ln w="12700"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0" name="Freeform 174">
                <a:extLst>
                  <a:ext uri="{FF2B5EF4-FFF2-40B4-BE49-F238E27FC236}">
                    <a16:creationId xmlns:a16="http://schemas.microsoft.com/office/drawing/2014/main" id="{9592B6C4-CA2E-FFD6-B364-FA3DCD8562A2}"/>
                  </a:ext>
                </a:extLst>
              </p:cNvPr>
              <p:cNvSpPr>
                <a:spLocks/>
              </p:cNvSpPr>
              <p:nvPr/>
            </p:nvSpPr>
            <p:spPr bwMode="auto">
              <a:xfrm>
                <a:off x="2952" y="1619"/>
                <a:ext cx="1603" cy="861"/>
              </a:xfrm>
              <a:custGeom>
                <a:avLst/>
                <a:gdLst>
                  <a:gd name="T0" fmla="*/ 19 w 1603"/>
                  <a:gd name="T1" fmla="*/ 440 h 861"/>
                  <a:gd name="T2" fmla="*/ 45 w 1603"/>
                  <a:gd name="T3" fmla="*/ 449 h 861"/>
                  <a:gd name="T4" fmla="*/ 70 w 1603"/>
                  <a:gd name="T5" fmla="*/ 466 h 861"/>
                  <a:gd name="T6" fmla="*/ 96 w 1603"/>
                  <a:gd name="T7" fmla="*/ 492 h 861"/>
                  <a:gd name="T8" fmla="*/ 121 w 1603"/>
                  <a:gd name="T9" fmla="*/ 532 h 861"/>
                  <a:gd name="T10" fmla="*/ 147 w 1603"/>
                  <a:gd name="T11" fmla="*/ 585 h 861"/>
                  <a:gd name="T12" fmla="*/ 173 w 1603"/>
                  <a:gd name="T13" fmla="*/ 650 h 861"/>
                  <a:gd name="T14" fmla="*/ 198 w 1603"/>
                  <a:gd name="T15" fmla="*/ 720 h 861"/>
                  <a:gd name="T16" fmla="*/ 224 w 1603"/>
                  <a:gd name="T17" fmla="*/ 786 h 861"/>
                  <a:gd name="T18" fmla="*/ 249 w 1603"/>
                  <a:gd name="T19" fmla="*/ 835 h 861"/>
                  <a:gd name="T20" fmla="*/ 275 w 1603"/>
                  <a:gd name="T21" fmla="*/ 859 h 861"/>
                  <a:gd name="T22" fmla="*/ 300 w 1603"/>
                  <a:gd name="T23" fmla="*/ 854 h 861"/>
                  <a:gd name="T24" fmla="*/ 326 w 1603"/>
                  <a:gd name="T25" fmla="*/ 821 h 861"/>
                  <a:gd name="T26" fmla="*/ 351 w 1603"/>
                  <a:gd name="T27" fmla="*/ 766 h 861"/>
                  <a:gd name="T28" fmla="*/ 377 w 1603"/>
                  <a:gd name="T29" fmla="*/ 698 h 861"/>
                  <a:gd name="T30" fmla="*/ 402 w 1603"/>
                  <a:gd name="T31" fmla="*/ 625 h 861"/>
                  <a:gd name="T32" fmla="*/ 428 w 1603"/>
                  <a:gd name="T33" fmla="*/ 550 h 861"/>
                  <a:gd name="T34" fmla="*/ 453 w 1603"/>
                  <a:gd name="T35" fmla="*/ 477 h 861"/>
                  <a:gd name="T36" fmla="*/ 479 w 1603"/>
                  <a:gd name="T37" fmla="*/ 410 h 861"/>
                  <a:gd name="T38" fmla="*/ 504 w 1603"/>
                  <a:gd name="T39" fmla="*/ 350 h 861"/>
                  <a:gd name="T40" fmla="*/ 530 w 1603"/>
                  <a:gd name="T41" fmla="*/ 299 h 861"/>
                  <a:gd name="T42" fmla="*/ 556 w 1603"/>
                  <a:gd name="T43" fmla="*/ 258 h 861"/>
                  <a:gd name="T44" fmla="*/ 581 w 1603"/>
                  <a:gd name="T45" fmla="*/ 230 h 861"/>
                  <a:gd name="T46" fmla="*/ 607 w 1603"/>
                  <a:gd name="T47" fmla="*/ 213 h 861"/>
                  <a:gd name="T48" fmla="*/ 632 w 1603"/>
                  <a:gd name="T49" fmla="*/ 209 h 861"/>
                  <a:gd name="T50" fmla="*/ 658 w 1603"/>
                  <a:gd name="T51" fmla="*/ 217 h 861"/>
                  <a:gd name="T52" fmla="*/ 683 w 1603"/>
                  <a:gd name="T53" fmla="*/ 237 h 861"/>
                  <a:gd name="T54" fmla="*/ 709 w 1603"/>
                  <a:gd name="T55" fmla="*/ 267 h 861"/>
                  <a:gd name="T56" fmla="*/ 734 w 1603"/>
                  <a:gd name="T57" fmla="*/ 304 h 861"/>
                  <a:gd name="T58" fmla="*/ 760 w 1603"/>
                  <a:gd name="T59" fmla="*/ 349 h 861"/>
                  <a:gd name="T60" fmla="*/ 785 w 1603"/>
                  <a:gd name="T61" fmla="*/ 397 h 861"/>
                  <a:gd name="T62" fmla="*/ 811 w 1603"/>
                  <a:gd name="T63" fmla="*/ 447 h 861"/>
                  <a:gd name="T64" fmla="*/ 836 w 1603"/>
                  <a:gd name="T65" fmla="*/ 496 h 861"/>
                  <a:gd name="T66" fmla="*/ 862 w 1603"/>
                  <a:gd name="T67" fmla="*/ 542 h 861"/>
                  <a:gd name="T68" fmla="*/ 888 w 1603"/>
                  <a:gd name="T69" fmla="*/ 583 h 861"/>
                  <a:gd name="T70" fmla="*/ 913 w 1603"/>
                  <a:gd name="T71" fmla="*/ 615 h 861"/>
                  <a:gd name="T72" fmla="*/ 939 w 1603"/>
                  <a:gd name="T73" fmla="*/ 638 h 861"/>
                  <a:gd name="T74" fmla="*/ 964 w 1603"/>
                  <a:gd name="T75" fmla="*/ 650 h 861"/>
                  <a:gd name="T76" fmla="*/ 990 w 1603"/>
                  <a:gd name="T77" fmla="*/ 650 h 861"/>
                  <a:gd name="T78" fmla="*/ 1015 w 1603"/>
                  <a:gd name="T79" fmla="*/ 638 h 861"/>
                  <a:gd name="T80" fmla="*/ 1041 w 1603"/>
                  <a:gd name="T81" fmla="*/ 614 h 861"/>
                  <a:gd name="T82" fmla="*/ 1066 w 1603"/>
                  <a:gd name="T83" fmla="*/ 577 h 861"/>
                  <a:gd name="T84" fmla="*/ 1092 w 1603"/>
                  <a:gd name="T85" fmla="*/ 529 h 861"/>
                  <a:gd name="T86" fmla="*/ 1117 w 1603"/>
                  <a:gd name="T87" fmla="*/ 472 h 861"/>
                  <a:gd name="T88" fmla="*/ 1143 w 1603"/>
                  <a:gd name="T89" fmla="*/ 407 h 861"/>
                  <a:gd name="T90" fmla="*/ 1169 w 1603"/>
                  <a:gd name="T91" fmla="*/ 336 h 861"/>
                  <a:gd name="T92" fmla="*/ 1194 w 1603"/>
                  <a:gd name="T93" fmla="*/ 261 h 861"/>
                  <a:gd name="T94" fmla="*/ 1220 w 1603"/>
                  <a:gd name="T95" fmla="*/ 187 h 861"/>
                  <a:gd name="T96" fmla="*/ 1245 w 1603"/>
                  <a:gd name="T97" fmla="*/ 116 h 861"/>
                  <a:gd name="T98" fmla="*/ 1271 w 1603"/>
                  <a:gd name="T99" fmla="*/ 56 h 861"/>
                  <a:gd name="T100" fmla="*/ 1296 w 1603"/>
                  <a:gd name="T101" fmla="*/ 15 h 861"/>
                  <a:gd name="T102" fmla="*/ 1322 w 1603"/>
                  <a:gd name="T103" fmla="*/ 0 h 861"/>
                  <a:gd name="T104" fmla="*/ 1347 w 1603"/>
                  <a:gd name="T105" fmla="*/ 15 h 861"/>
                  <a:gd name="T106" fmla="*/ 1373 w 1603"/>
                  <a:gd name="T107" fmla="*/ 57 h 861"/>
                  <a:gd name="T108" fmla="*/ 1398 w 1603"/>
                  <a:gd name="T109" fmla="*/ 118 h 861"/>
                  <a:gd name="T110" fmla="*/ 1424 w 1603"/>
                  <a:gd name="T111" fmla="*/ 188 h 861"/>
                  <a:gd name="T112" fmla="*/ 1450 w 1603"/>
                  <a:gd name="T113" fmla="*/ 255 h 861"/>
                  <a:gd name="T114" fmla="*/ 1475 w 1603"/>
                  <a:gd name="T115" fmla="*/ 313 h 861"/>
                  <a:gd name="T116" fmla="*/ 1501 w 1603"/>
                  <a:gd name="T117" fmla="*/ 357 h 861"/>
                  <a:gd name="T118" fmla="*/ 1526 w 1603"/>
                  <a:gd name="T119" fmla="*/ 388 h 861"/>
                  <a:gd name="T120" fmla="*/ 1552 w 1603"/>
                  <a:gd name="T121" fmla="*/ 407 h 861"/>
                  <a:gd name="T122" fmla="*/ 1577 w 1603"/>
                  <a:gd name="T123" fmla="*/ 419 h 861"/>
                  <a:gd name="T124" fmla="*/ 1603 w 1603"/>
                  <a:gd name="T125" fmla="*/ 425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861">
                    <a:moveTo>
                      <a:pt x="0" y="436"/>
                    </a:moveTo>
                    <a:lnTo>
                      <a:pt x="6" y="437"/>
                    </a:lnTo>
                    <a:lnTo>
                      <a:pt x="13" y="438"/>
                    </a:lnTo>
                    <a:lnTo>
                      <a:pt x="19" y="440"/>
                    </a:lnTo>
                    <a:lnTo>
                      <a:pt x="26" y="441"/>
                    </a:lnTo>
                    <a:lnTo>
                      <a:pt x="32" y="444"/>
                    </a:lnTo>
                    <a:lnTo>
                      <a:pt x="38" y="446"/>
                    </a:lnTo>
                    <a:lnTo>
                      <a:pt x="45" y="449"/>
                    </a:lnTo>
                    <a:lnTo>
                      <a:pt x="51" y="452"/>
                    </a:lnTo>
                    <a:lnTo>
                      <a:pt x="58" y="456"/>
                    </a:lnTo>
                    <a:lnTo>
                      <a:pt x="64" y="461"/>
                    </a:lnTo>
                    <a:lnTo>
                      <a:pt x="70" y="466"/>
                    </a:lnTo>
                    <a:lnTo>
                      <a:pt x="77" y="471"/>
                    </a:lnTo>
                    <a:lnTo>
                      <a:pt x="83" y="477"/>
                    </a:lnTo>
                    <a:lnTo>
                      <a:pt x="89" y="484"/>
                    </a:lnTo>
                    <a:lnTo>
                      <a:pt x="96" y="492"/>
                    </a:lnTo>
                    <a:lnTo>
                      <a:pt x="102" y="501"/>
                    </a:lnTo>
                    <a:lnTo>
                      <a:pt x="109" y="510"/>
                    </a:lnTo>
                    <a:lnTo>
                      <a:pt x="115" y="521"/>
                    </a:lnTo>
                    <a:lnTo>
                      <a:pt x="121" y="532"/>
                    </a:lnTo>
                    <a:lnTo>
                      <a:pt x="128" y="544"/>
                    </a:lnTo>
                    <a:lnTo>
                      <a:pt x="134" y="557"/>
                    </a:lnTo>
                    <a:lnTo>
                      <a:pt x="141" y="571"/>
                    </a:lnTo>
                    <a:lnTo>
                      <a:pt x="147" y="585"/>
                    </a:lnTo>
                    <a:lnTo>
                      <a:pt x="153" y="601"/>
                    </a:lnTo>
                    <a:lnTo>
                      <a:pt x="160" y="617"/>
                    </a:lnTo>
                    <a:lnTo>
                      <a:pt x="166" y="633"/>
                    </a:lnTo>
                    <a:lnTo>
                      <a:pt x="173" y="650"/>
                    </a:lnTo>
                    <a:lnTo>
                      <a:pt x="179" y="668"/>
                    </a:lnTo>
                    <a:lnTo>
                      <a:pt x="185" y="685"/>
                    </a:lnTo>
                    <a:lnTo>
                      <a:pt x="192" y="703"/>
                    </a:lnTo>
                    <a:lnTo>
                      <a:pt x="198" y="720"/>
                    </a:lnTo>
                    <a:lnTo>
                      <a:pt x="204" y="738"/>
                    </a:lnTo>
                    <a:lnTo>
                      <a:pt x="211" y="754"/>
                    </a:lnTo>
                    <a:lnTo>
                      <a:pt x="217" y="770"/>
                    </a:lnTo>
                    <a:lnTo>
                      <a:pt x="224" y="786"/>
                    </a:lnTo>
                    <a:lnTo>
                      <a:pt x="230" y="800"/>
                    </a:lnTo>
                    <a:lnTo>
                      <a:pt x="236" y="813"/>
                    </a:lnTo>
                    <a:lnTo>
                      <a:pt x="243" y="825"/>
                    </a:lnTo>
                    <a:lnTo>
                      <a:pt x="249" y="835"/>
                    </a:lnTo>
                    <a:lnTo>
                      <a:pt x="255" y="844"/>
                    </a:lnTo>
                    <a:lnTo>
                      <a:pt x="262" y="851"/>
                    </a:lnTo>
                    <a:lnTo>
                      <a:pt x="268" y="856"/>
                    </a:lnTo>
                    <a:lnTo>
                      <a:pt x="275" y="859"/>
                    </a:lnTo>
                    <a:lnTo>
                      <a:pt x="281" y="861"/>
                    </a:lnTo>
                    <a:lnTo>
                      <a:pt x="287" y="860"/>
                    </a:lnTo>
                    <a:lnTo>
                      <a:pt x="294" y="858"/>
                    </a:lnTo>
                    <a:lnTo>
                      <a:pt x="300" y="854"/>
                    </a:lnTo>
                    <a:lnTo>
                      <a:pt x="307" y="848"/>
                    </a:lnTo>
                    <a:lnTo>
                      <a:pt x="313" y="840"/>
                    </a:lnTo>
                    <a:lnTo>
                      <a:pt x="319" y="831"/>
                    </a:lnTo>
                    <a:lnTo>
                      <a:pt x="326" y="821"/>
                    </a:lnTo>
                    <a:lnTo>
                      <a:pt x="332" y="809"/>
                    </a:lnTo>
                    <a:lnTo>
                      <a:pt x="339" y="796"/>
                    </a:lnTo>
                    <a:lnTo>
                      <a:pt x="345" y="781"/>
                    </a:lnTo>
                    <a:lnTo>
                      <a:pt x="351" y="766"/>
                    </a:lnTo>
                    <a:lnTo>
                      <a:pt x="358" y="750"/>
                    </a:lnTo>
                    <a:lnTo>
                      <a:pt x="364" y="734"/>
                    </a:lnTo>
                    <a:lnTo>
                      <a:pt x="370" y="716"/>
                    </a:lnTo>
                    <a:lnTo>
                      <a:pt x="377" y="698"/>
                    </a:lnTo>
                    <a:lnTo>
                      <a:pt x="383" y="680"/>
                    </a:lnTo>
                    <a:lnTo>
                      <a:pt x="389" y="662"/>
                    </a:lnTo>
                    <a:lnTo>
                      <a:pt x="396" y="643"/>
                    </a:lnTo>
                    <a:lnTo>
                      <a:pt x="402" y="625"/>
                    </a:lnTo>
                    <a:lnTo>
                      <a:pt x="409" y="606"/>
                    </a:lnTo>
                    <a:lnTo>
                      <a:pt x="415" y="587"/>
                    </a:lnTo>
                    <a:lnTo>
                      <a:pt x="421" y="568"/>
                    </a:lnTo>
                    <a:lnTo>
                      <a:pt x="428" y="550"/>
                    </a:lnTo>
                    <a:lnTo>
                      <a:pt x="434" y="531"/>
                    </a:lnTo>
                    <a:lnTo>
                      <a:pt x="441" y="513"/>
                    </a:lnTo>
                    <a:lnTo>
                      <a:pt x="447" y="495"/>
                    </a:lnTo>
                    <a:lnTo>
                      <a:pt x="453" y="477"/>
                    </a:lnTo>
                    <a:lnTo>
                      <a:pt x="460" y="460"/>
                    </a:lnTo>
                    <a:lnTo>
                      <a:pt x="466" y="443"/>
                    </a:lnTo>
                    <a:lnTo>
                      <a:pt x="473" y="426"/>
                    </a:lnTo>
                    <a:lnTo>
                      <a:pt x="479" y="410"/>
                    </a:lnTo>
                    <a:lnTo>
                      <a:pt x="485" y="394"/>
                    </a:lnTo>
                    <a:lnTo>
                      <a:pt x="492" y="379"/>
                    </a:lnTo>
                    <a:lnTo>
                      <a:pt x="498" y="364"/>
                    </a:lnTo>
                    <a:lnTo>
                      <a:pt x="504" y="350"/>
                    </a:lnTo>
                    <a:lnTo>
                      <a:pt x="511" y="336"/>
                    </a:lnTo>
                    <a:lnTo>
                      <a:pt x="517" y="323"/>
                    </a:lnTo>
                    <a:lnTo>
                      <a:pt x="524" y="311"/>
                    </a:lnTo>
                    <a:lnTo>
                      <a:pt x="530" y="299"/>
                    </a:lnTo>
                    <a:lnTo>
                      <a:pt x="536" y="288"/>
                    </a:lnTo>
                    <a:lnTo>
                      <a:pt x="543" y="277"/>
                    </a:lnTo>
                    <a:lnTo>
                      <a:pt x="549" y="267"/>
                    </a:lnTo>
                    <a:lnTo>
                      <a:pt x="556" y="258"/>
                    </a:lnTo>
                    <a:lnTo>
                      <a:pt x="562" y="250"/>
                    </a:lnTo>
                    <a:lnTo>
                      <a:pt x="568" y="242"/>
                    </a:lnTo>
                    <a:lnTo>
                      <a:pt x="575" y="236"/>
                    </a:lnTo>
                    <a:lnTo>
                      <a:pt x="581" y="230"/>
                    </a:lnTo>
                    <a:lnTo>
                      <a:pt x="588" y="224"/>
                    </a:lnTo>
                    <a:lnTo>
                      <a:pt x="594" y="220"/>
                    </a:lnTo>
                    <a:lnTo>
                      <a:pt x="600" y="216"/>
                    </a:lnTo>
                    <a:lnTo>
                      <a:pt x="607" y="213"/>
                    </a:lnTo>
                    <a:lnTo>
                      <a:pt x="613" y="211"/>
                    </a:lnTo>
                    <a:lnTo>
                      <a:pt x="619" y="210"/>
                    </a:lnTo>
                    <a:lnTo>
                      <a:pt x="626" y="209"/>
                    </a:lnTo>
                    <a:lnTo>
                      <a:pt x="632" y="209"/>
                    </a:lnTo>
                    <a:lnTo>
                      <a:pt x="639" y="210"/>
                    </a:lnTo>
                    <a:lnTo>
                      <a:pt x="645" y="212"/>
                    </a:lnTo>
                    <a:lnTo>
                      <a:pt x="651" y="214"/>
                    </a:lnTo>
                    <a:lnTo>
                      <a:pt x="658" y="217"/>
                    </a:lnTo>
                    <a:lnTo>
                      <a:pt x="664" y="221"/>
                    </a:lnTo>
                    <a:lnTo>
                      <a:pt x="670" y="226"/>
                    </a:lnTo>
                    <a:lnTo>
                      <a:pt x="677" y="231"/>
                    </a:lnTo>
                    <a:lnTo>
                      <a:pt x="683" y="237"/>
                    </a:lnTo>
                    <a:lnTo>
                      <a:pt x="690" y="243"/>
                    </a:lnTo>
                    <a:lnTo>
                      <a:pt x="696" y="251"/>
                    </a:lnTo>
                    <a:lnTo>
                      <a:pt x="702" y="258"/>
                    </a:lnTo>
                    <a:lnTo>
                      <a:pt x="709" y="267"/>
                    </a:lnTo>
                    <a:lnTo>
                      <a:pt x="715" y="275"/>
                    </a:lnTo>
                    <a:lnTo>
                      <a:pt x="722" y="285"/>
                    </a:lnTo>
                    <a:lnTo>
                      <a:pt x="728" y="294"/>
                    </a:lnTo>
                    <a:lnTo>
                      <a:pt x="734" y="304"/>
                    </a:lnTo>
                    <a:lnTo>
                      <a:pt x="741" y="315"/>
                    </a:lnTo>
                    <a:lnTo>
                      <a:pt x="747" y="326"/>
                    </a:lnTo>
                    <a:lnTo>
                      <a:pt x="754" y="337"/>
                    </a:lnTo>
                    <a:lnTo>
                      <a:pt x="760" y="349"/>
                    </a:lnTo>
                    <a:lnTo>
                      <a:pt x="766" y="361"/>
                    </a:lnTo>
                    <a:lnTo>
                      <a:pt x="773" y="373"/>
                    </a:lnTo>
                    <a:lnTo>
                      <a:pt x="779" y="385"/>
                    </a:lnTo>
                    <a:lnTo>
                      <a:pt x="785" y="397"/>
                    </a:lnTo>
                    <a:lnTo>
                      <a:pt x="792" y="410"/>
                    </a:lnTo>
                    <a:lnTo>
                      <a:pt x="798" y="422"/>
                    </a:lnTo>
                    <a:lnTo>
                      <a:pt x="805" y="435"/>
                    </a:lnTo>
                    <a:lnTo>
                      <a:pt x="811" y="447"/>
                    </a:lnTo>
                    <a:lnTo>
                      <a:pt x="817" y="460"/>
                    </a:lnTo>
                    <a:lnTo>
                      <a:pt x="824" y="472"/>
                    </a:lnTo>
                    <a:lnTo>
                      <a:pt x="830" y="484"/>
                    </a:lnTo>
                    <a:lnTo>
                      <a:pt x="836" y="496"/>
                    </a:lnTo>
                    <a:lnTo>
                      <a:pt x="843" y="508"/>
                    </a:lnTo>
                    <a:lnTo>
                      <a:pt x="849" y="520"/>
                    </a:lnTo>
                    <a:lnTo>
                      <a:pt x="856" y="531"/>
                    </a:lnTo>
                    <a:lnTo>
                      <a:pt x="862" y="542"/>
                    </a:lnTo>
                    <a:lnTo>
                      <a:pt x="868" y="553"/>
                    </a:lnTo>
                    <a:lnTo>
                      <a:pt x="875" y="563"/>
                    </a:lnTo>
                    <a:lnTo>
                      <a:pt x="881" y="573"/>
                    </a:lnTo>
                    <a:lnTo>
                      <a:pt x="888" y="583"/>
                    </a:lnTo>
                    <a:lnTo>
                      <a:pt x="894" y="592"/>
                    </a:lnTo>
                    <a:lnTo>
                      <a:pt x="900" y="600"/>
                    </a:lnTo>
                    <a:lnTo>
                      <a:pt x="907" y="608"/>
                    </a:lnTo>
                    <a:lnTo>
                      <a:pt x="913" y="615"/>
                    </a:lnTo>
                    <a:lnTo>
                      <a:pt x="920" y="622"/>
                    </a:lnTo>
                    <a:lnTo>
                      <a:pt x="926" y="628"/>
                    </a:lnTo>
                    <a:lnTo>
                      <a:pt x="932" y="633"/>
                    </a:lnTo>
                    <a:lnTo>
                      <a:pt x="939" y="638"/>
                    </a:lnTo>
                    <a:lnTo>
                      <a:pt x="945" y="642"/>
                    </a:lnTo>
                    <a:lnTo>
                      <a:pt x="951" y="646"/>
                    </a:lnTo>
                    <a:lnTo>
                      <a:pt x="958" y="648"/>
                    </a:lnTo>
                    <a:lnTo>
                      <a:pt x="964" y="650"/>
                    </a:lnTo>
                    <a:lnTo>
                      <a:pt x="971" y="651"/>
                    </a:lnTo>
                    <a:lnTo>
                      <a:pt x="977" y="652"/>
                    </a:lnTo>
                    <a:lnTo>
                      <a:pt x="983" y="652"/>
                    </a:lnTo>
                    <a:lnTo>
                      <a:pt x="990" y="650"/>
                    </a:lnTo>
                    <a:lnTo>
                      <a:pt x="996" y="649"/>
                    </a:lnTo>
                    <a:lnTo>
                      <a:pt x="1003" y="646"/>
                    </a:lnTo>
                    <a:lnTo>
                      <a:pt x="1009" y="643"/>
                    </a:lnTo>
                    <a:lnTo>
                      <a:pt x="1015" y="638"/>
                    </a:lnTo>
                    <a:lnTo>
                      <a:pt x="1022" y="633"/>
                    </a:lnTo>
                    <a:lnTo>
                      <a:pt x="1028" y="627"/>
                    </a:lnTo>
                    <a:lnTo>
                      <a:pt x="1035" y="621"/>
                    </a:lnTo>
                    <a:lnTo>
                      <a:pt x="1041" y="614"/>
                    </a:lnTo>
                    <a:lnTo>
                      <a:pt x="1047" y="605"/>
                    </a:lnTo>
                    <a:lnTo>
                      <a:pt x="1054" y="597"/>
                    </a:lnTo>
                    <a:lnTo>
                      <a:pt x="1060" y="587"/>
                    </a:lnTo>
                    <a:lnTo>
                      <a:pt x="1066" y="577"/>
                    </a:lnTo>
                    <a:lnTo>
                      <a:pt x="1073" y="566"/>
                    </a:lnTo>
                    <a:lnTo>
                      <a:pt x="1079" y="554"/>
                    </a:lnTo>
                    <a:lnTo>
                      <a:pt x="1085" y="542"/>
                    </a:lnTo>
                    <a:lnTo>
                      <a:pt x="1092" y="529"/>
                    </a:lnTo>
                    <a:lnTo>
                      <a:pt x="1098" y="515"/>
                    </a:lnTo>
                    <a:lnTo>
                      <a:pt x="1105" y="501"/>
                    </a:lnTo>
                    <a:lnTo>
                      <a:pt x="1111" y="487"/>
                    </a:lnTo>
                    <a:lnTo>
                      <a:pt x="1117" y="472"/>
                    </a:lnTo>
                    <a:lnTo>
                      <a:pt x="1124" y="456"/>
                    </a:lnTo>
                    <a:lnTo>
                      <a:pt x="1130" y="440"/>
                    </a:lnTo>
                    <a:lnTo>
                      <a:pt x="1137" y="423"/>
                    </a:lnTo>
                    <a:lnTo>
                      <a:pt x="1143" y="407"/>
                    </a:lnTo>
                    <a:lnTo>
                      <a:pt x="1149" y="389"/>
                    </a:lnTo>
                    <a:lnTo>
                      <a:pt x="1156" y="372"/>
                    </a:lnTo>
                    <a:lnTo>
                      <a:pt x="1162" y="354"/>
                    </a:lnTo>
                    <a:lnTo>
                      <a:pt x="1169" y="336"/>
                    </a:lnTo>
                    <a:lnTo>
                      <a:pt x="1175" y="317"/>
                    </a:lnTo>
                    <a:lnTo>
                      <a:pt x="1181" y="299"/>
                    </a:lnTo>
                    <a:lnTo>
                      <a:pt x="1188" y="280"/>
                    </a:lnTo>
                    <a:lnTo>
                      <a:pt x="1194" y="261"/>
                    </a:lnTo>
                    <a:lnTo>
                      <a:pt x="1200" y="243"/>
                    </a:lnTo>
                    <a:lnTo>
                      <a:pt x="1207" y="224"/>
                    </a:lnTo>
                    <a:lnTo>
                      <a:pt x="1213" y="205"/>
                    </a:lnTo>
                    <a:lnTo>
                      <a:pt x="1220" y="187"/>
                    </a:lnTo>
                    <a:lnTo>
                      <a:pt x="1226" y="168"/>
                    </a:lnTo>
                    <a:lnTo>
                      <a:pt x="1232" y="151"/>
                    </a:lnTo>
                    <a:lnTo>
                      <a:pt x="1239" y="133"/>
                    </a:lnTo>
                    <a:lnTo>
                      <a:pt x="1245" y="116"/>
                    </a:lnTo>
                    <a:lnTo>
                      <a:pt x="1251" y="100"/>
                    </a:lnTo>
                    <a:lnTo>
                      <a:pt x="1258" y="84"/>
                    </a:lnTo>
                    <a:lnTo>
                      <a:pt x="1264" y="70"/>
                    </a:lnTo>
                    <a:lnTo>
                      <a:pt x="1271" y="56"/>
                    </a:lnTo>
                    <a:lnTo>
                      <a:pt x="1277" y="44"/>
                    </a:lnTo>
                    <a:lnTo>
                      <a:pt x="1283" y="33"/>
                    </a:lnTo>
                    <a:lnTo>
                      <a:pt x="1290" y="23"/>
                    </a:lnTo>
                    <a:lnTo>
                      <a:pt x="1296" y="15"/>
                    </a:lnTo>
                    <a:lnTo>
                      <a:pt x="1303" y="9"/>
                    </a:lnTo>
                    <a:lnTo>
                      <a:pt x="1309" y="4"/>
                    </a:lnTo>
                    <a:lnTo>
                      <a:pt x="1315" y="1"/>
                    </a:lnTo>
                    <a:lnTo>
                      <a:pt x="1322" y="0"/>
                    </a:lnTo>
                    <a:lnTo>
                      <a:pt x="1328" y="1"/>
                    </a:lnTo>
                    <a:lnTo>
                      <a:pt x="1335" y="4"/>
                    </a:lnTo>
                    <a:lnTo>
                      <a:pt x="1341" y="8"/>
                    </a:lnTo>
                    <a:lnTo>
                      <a:pt x="1347" y="15"/>
                    </a:lnTo>
                    <a:lnTo>
                      <a:pt x="1354" y="23"/>
                    </a:lnTo>
                    <a:lnTo>
                      <a:pt x="1360" y="32"/>
                    </a:lnTo>
                    <a:lnTo>
                      <a:pt x="1366" y="44"/>
                    </a:lnTo>
                    <a:lnTo>
                      <a:pt x="1373" y="57"/>
                    </a:lnTo>
                    <a:lnTo>
                      <a:pt x="1379" y="70"/>
                    </a:lnTo>
                    <a:lnTo>
                      <a:pt x="1386" y="85"/>
                    </a:lnTo>
                    <a:lnTo>
                      <a:pt x="1392" y="101"/>
                    </a:lnTo>
                    <a:lnTo>
                      <a:pt x="1398" y="118"/>
                    </a:lnTo>
                    <a:lnTo>
                      <a:pt x="1405" y="135"/>
                    </a:lnTo>
                    <a:lnTo>
                      <a:pt x="1411" y="152"/>
                    </a:lnTo>
                    <a:lnTo>
                      <a:pt x="1418" y="170"/>
                    </a:lnTo>
                    <a:lnTo>
                      <a:pt x="1424" y="188"/>
                    </a:lnTo>
                    <a:lnTo>
                      <a:pt x="1430" y="205"/>
                    </a:lnTo>
                    <a:lnTo>
                      <a:pt x="1437" y="222"/>
                    </a:lnTo>
                    <a:lnTo>
                      <a:pt x="1443" y="239"/>
                    </a:lnTo>
                    <a:lnTo>
                      <a:pt x="1450" y="255"/>
                    </a:lnTo>
                    <a:lnTo>
                      <a:pt x="1456" y="271"/>
                    </a:lnTo>
                    <a:lnTo>
                      <a:pt x="1462" y="286"/>
                    </a:lnTo>
                    <a:lnTo>
                      <a:pt x="1469" y="300"/>
                    </a:lnTo>
                    <a:lnTo>
                      <a:pt x="1475" y="313"/>
                    </a:lnTo>
                    <a:lnTo>
                      <a:pt x="1481" y="325"/>
                    </a:lnTo>
                    <a:lnTo>
                      <a:pt x="1488" y="337"/>
                    </a:lnTo>
                    <a:lnTo>
                      <a:pt x="1494" y="347"/>
                    </a:lnTo>
                    <a:lnTo>
                      <a:pt x="1501" y="357"/>
                    </a:lnTo>
                    <a:lnTo>
                      <a:pt x="1507" y="366"/>
                    </a:lnTo>
                    <a:lnTo>
                      <a:pt x="1513" y="374"/>
                    </a:lnTo>
                    <a:lnTo>
                      <a:pt x="1520" y="381"/>
                    </a:lnTo>
                    <a:lnTo>
                      <a:pt x="1526" y="388"/>
                    </a:lnTo>
                    <a:lnTo>
                      <a:pt x="1532" y="394"/>
                    </a:lnTo>
                    <a:lnTo>
                      <a:pt x="1539" y="399"/>
                    </a:lnTo>
                    <a:lnTo>
                      <a:pt x="1545" y="404"/>
                    </a:lnTo>
                    <a:lnTo>
                      <a:pt x="1552" y="407"/>
                    </a:lnTo>
                    <a:lnTo>
                      <a:pt x="1558" y="411"/>
                    </a:lnTo>
                    <a:lnTo>
                      <a:pt x="1564" y="414"/>
                    </a:lnTo>
                    <a:lnTo>
                      <a:pt x="1571" y="417"/>
                    </a:lnTo>
                    <a:lnTo>
                      <a:pt x="1577" y="419"/>
                    </a:lnTo>
                    <a:lnTo>
                      <a:pt x="1584" y="421"/>
                    </a:lnTo>
                    <a:lnTo>
                      <a:pt x="1590" y="422"/>
                    </a:lnTo>
                    <a:lnTo>
                      <a:pt x="1596" y="424"/>
                    </a:lnTo>
                    <a:lnTo>
                      <a:pt x="1603" y="425"/>
                    </a:lnTo>
                  </a:path>
                </a:pathLst>
              </a:custGeom>
              <a:noFill/>
              <a:ln w="12700"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1" name="Freeform 175">
                <a:extLst>
                  <a:ext uri="{FF2B5EF4-FFF2-40B4-BE49-F238E27FC236}">
                    <a16:creationId xmlns:a16="http://schemas.microsoft.com/office/drawing/2014/main" id="{2013CC15-8D85-E0C9-9ADC-BE8EA18EC3A7}"/>
                  </a:ext>
                </a:extLst>
              </p:cNvPr>
              <p:cNvSpPr>
                <a:spLocks/>
              </p:cNvSpPr>
              <p:nvPr/>
            </p:nvSpPr>
            <p:spPr bwMode="auto">
              <a:xfrm>
                <a:off x="2952" y="1535"/>
                <a:ext cx="1603" cy="1029"/>
              </a:xfrm>
              <a:custGeom>
                <a:avLst/>
                <a:gdLst>
                  <a:gd name="T0" fmla="*/ 19 w 1603"/>
                  <a:gd name="T1" fmla="*/ 588 h 1029"/>
                  <a:gd name="T2" fmla="*/ 45 w 1603"/>
                  <a:gd name="T3" fmla="*/ 628 h 1029"/>
                  <a:gd name="T4" fmla="*/ 70 w 1603"/>
                  <a:gd name="T5" fmla="*/ 679 h 1029"/>
                  <a:gd name="T6" fmla="*/ 96 w 1603"/>
                  <a:gd name="T7" fmla="*/ 741 h 1029"/>
                  <a:gd name="T8" fmla="*/ 121 w 1603"/>
                  <a:gd name="T9" fmla="*/ 809 h 1029"/>
                  <a:gd name="T10" fmla="*/ 147 w 1603"/>
                  <a:gd name="T11" fmla="*/ 880 h 1029"/>
                  <a:gd name="T12" fmla="*/ 173 w 1603"/>
                  <a:gd name="T13" fmla="*/ 943 h 1029"/>
                  <a:gd name="T14" fmla="*/ 198 w 1603"/>
                  <a:gd name="T15" fmla="*/ 993 h 1029"/>
                  <a:gd name="T16" fmla="*/ 224 w 1603"/>
                  <a:gd name="T17" fmla="*/ 1023 h 1029"/>
                  <a:gd name="T18" fmla="*/ 249 w 1603"/>
                  <a:gd name="T19" fmla="*/ 1029 h 1029"/>
                  <a:gd name="T20" fmla="*/ 275 w 1603"/>
                  <a:gd name="T21" fmla="*/ 1011 h 1029"/>
                  <a:gd name="T22" fmla="*/ 300 w 1603"/>
                  <a:gd name="T23" fmla="*/ 974 h 1029"/>
                  <a:gd name="T24" fmla="*/ 326 w 1603"/>
                  <a:gd name="T25" fmla="*/ 920 h 1029"/>
                  <a:gd name="T26" fmla="*/ 351 w 1603"/>
                  <a:gd name="T27" fmla="*/ 855 h 1029"/>
                  <a:gd name="T28" fmla="*/ 377 w 1603"/>
                  <a:gd name="T29" fmla="*/ 783 h 1029"/>
                  <a:gd name="T30" fmla="*/ 402 w 1603"/>
                  <a:gd name="T31" fmla="*/ 709 h 1029"/>
                  <a:gd name="T32" fmla="*/ 428 w 1603"/>
                  <a:gd name="T33" fmla="*/ 634 h 1029"/>
                  <a:gd name="T34" fmla="*/ 453 w 1603"/>
                  <a:gd name="T35" fmla="*/ 561 h 1029"/>
                  <a:gd name="T36" fmla="*/ 479 w 1603"/>
                  <a:gd name="T37" fmla="*/ 494 h 1029"/>
                  <a:gd name="T38" fmla="*/ 504 w 1603"/>
                  <a:gd name="T39" fmla="*/ 434 h 1029"/>
                  <a:gd name="T40" fmla="*/ 530 w 1603"/>
                  <a:gd name="T41" fmla="*/ 383 h 1029"/>
                  <a:gd name="T42" fmla="*/ 556 w 1603"/>
                  <a:gd name="T43" fmla="*/ 342 h 1029"/>
                  <a:gd name="T44" fmla="*/ 581 w 1603"/>
                  <a:gd name="T45" fmla="*/ 314 h 1029"/>
                  <a:gd name="T46" fmla="*/ 607 w 1603"/>
                  <a:gd name="T47" fmla="*/ 297 h 1029"/>
                  <a:gd name="T48" fmla="*/ 632 w 1603"/>
                  <a:gd name="T49" fmla="*/ 293 h 1029"/>
                  <a:gd name="T50" fmla="*/ 658 w 1603"/>
                  <a:gd name="T51" fmla="*/ 301 h 1029"/>
                  <a:gd name="T52" fmla="*/ 683 w 1603"/>
                  <a:gd name="T53" fmla="*/ 321 h 1029"/>
                  <a:gd name="T54" fmla="*/ 709 w 1603"/>
                  <a:gd name="T55" fmla="*/ 351 h 1029"/>
                  <a:gd name="T56" fmla="*/ 734 w 1603"/>
                  <a:gd name="T57" fmla="*/ 388 h 1029"/>
                  <a:gd name="T58" fmla="*/ 760 w 1603"/>
                  <a:gd name="T59" fmla="*/ 433 h 1029"/>
                  <a:gd name="T60" fmla="*/ 785 w 1603"/>
                  <a:gd name="T61" fmla="*/ 481 h 1029"/>
                  <a:gd name="T62" fmla="*/ 811 w 1603"/>
                  <a:gd name="T63" fmla="*/ 531 h 1029"/>
                  <a:gd name="T64" fmla="*/ 836 w 1603"/>
                  <a:gd name="T65" fmla="*/ 580 h 1029"/>
                  <a:gd name="T66" fmla="*/ 862 w 1603"/>
                  <a:gd name="T67" fmla="*/ 626 h 1029"/>
                  <a:gd name="T68" fmla="*/ 888 w 1603"/>
                  <a:gd name="T69" fmla="*/ 667 h 1029"/>
                  <a:gd name="T70" fmla="*/ 913 w 1603"/>
                  <a:gd name="T71" fmla="*/ 699 h 1029"/>
                  <a:gd name="T72" fmla="*/ 939 w 1603"/>
                  <a:gd name="T73" fmla="*/ 722 h 1029"/>
                  <a:gd name="T74" fmla="*/ 964 w 1603"/>
                  <a:gd name="T75" fmla="*/ 734 h 1029"/>
                  <a:gd name="T76" fmla="*/ 990 w 1603"/>
                  <a:gd name="T77" fmla="*/ 734 h 1029"/>
                  <a:gd name="T78" fmla="*/ 1015 w 1603"/>
                  <a:gd name="T79" fmla="*/ 722 h 1029"/>
                  <a:gd name="T80" fmla="*/ 1041 w 1603"/>
                  <a:gd name="T81" fmla="*/ 698 h 1029"/>
                  <a:gd name="T82" fmla="*/ 1066 w 1603"/>
                  <a:gd name="T83" fmla="*/ 661 h 1029"/>
                  <a:gd name="T84" fmla="*/ 1092 w 1603"/>
                  <a:gd name="T85" fmla="*/ 613 h 1029"/>
                  <a:gd name="T86" fmla="*/ 1117 w 1603"/>
                  <a:gd name="T87" fmla="*/ 556 h 1029"/>
                  <a:gd name="T88" fmla="*/ 1143 w 1603"/>
                  <a:gd name="T89" fmla="*/ 491 h 1029"/>
                  <a:gd name="T90" fmla="*/ 1169 w 1603"/>
                  <a:gd name="T91" fmla="*/ 420 h 1029"/>
                  <a:gd name="T92" fmla="*/ 1194 w 1603"/>
                  <a:gd name="T93" fmla="*/ 345 h 1029"/>
                  <a:gd name="T94" fmla="*/ 1220 w 1603"/>
                  <a:gd name="T95" fmla="*/ 270 h 1029"/>
                  <a:gd name="T96" fmla="*/ 1245 w 1603"/>
                  <a:gd name="T97" fmla="*/ 197 h 1029"/>
                  <a:gd name="T98" fmla="*/ 1271 w 1603"/>
                  <a:gd name="T99" fmla="*/ 130 h 1029"/>
                  <a:gd name="T100" fmla="*/ 1296 w 1603"/>
                  <a:gd name="T101" fmla="*/ 71 h 1029"/>
                  <a:gd name="T102" fmla="*/ 1322 w 1603"/>
                  <a:gd name="T103" fmla="*/ 28 h 1029"/>
                  <a:gd name="T104" fmla="*/ 1347 w 1603"/>
                  <a:gd name="T105" fmla="*/ 3 h 1029"/>
                  <a:gd name="T106" fmla="*/ 1373 w 1603"/>
                  <a:gd name="T107" fmla="*/ 2 h 1029"/>
                  <a:gd name="T108" fmla="*/ 1398 w 1603"/>
                  <a:gd name="T109" fmla="*/ 24 h 1029"/>
                  <a:gd name="T110" fmla="*/ 1424 w 1603"/>
                  <a:gd name="T111" fmla="*/ 67 h 1029"/>
                  <a:gd name="T112" fmla="*/ 1450 w 1603"/>
                  <a:gd name="T113" fmla="*/ 127 h 1029"/>
                  <a:gd name="T114" fmla="*/ 1475 w 1603"/>
                  <a:gd name="T115" fmla="*/ 196 h 1029"/>
                  <a:gd name="T116" fmla="*/ 1501 w 1603"/>
                  <a:gd name="T117" fmla="*/ 266 h 1029"/>
                  <a:gd name="T118" fmla="*/ 1526 w 1603"/>
                  <a:gd name="T119" fmla="*/ 331 h 1029"/>
                  <a:gd name="T120" fmla="*/ 1552 w 1603"/>
                  <a:gd name="T121" fmla="*/ 386 h 1029"/>
                  <a:gd name="T122" fmla="*/ 1577 w 1603"/>
                  <a:gd name="T123" fmla="*/ 429 h 1029"/>
                  <a:gd name="T124" fmla="*/ 1603 w 1603"/>
                  <a:gd name="T125" fmla="*/ 46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1029">
                    <a:moveTo>
                      <a:pt x="0" y="566"/>
                    </a:moveTo>
                    <a:lnTo>
                      <a:pt x="6" y="573"/>
                    </a:lnTo>
                    <a:lnTo>
                      <a:pt x="13" y="580"/>
                    </a:lnTo>
                    <a:lnTo>
                      <a:pt x="19" y="588"/>
                    </a:lnTo>
                    <a:lnTo>
                      <a:pt x="26" y="597"/>
                    </a:lnTo>
                    <a:lnTo>
                      <a:pt x="32" y="607"/>
                    </a:lnTo>
                    <a:lnTo>
                      <a:pt x="38" y="617"/>
                    </a:lnTo>
                    <a:lnTo>
                      <a:pt x="45" y="628"/>
                    </a:lnTo>
                    <a:lnTo>
                      <a:pt x="51" y="639"/>
                    </a:lnTo>
                    <a:lnTo>
                      <a:pt x="58" y="652"/>
                    </a:lnTo>
                    <a:lnTo>
                      <a:pt x="64" y="665"/>
                    </a:lnTo>
                    <a:lnTo>
                      <a:pt x="70" y="679"/>
                    </a:lnTo>
                    <a:lnTo>
                      <a:pt x="77" y="693"/>
                    </a:lnTo>
                    <a:lnTo>
                      <a:pt x="83" y="709"/>
                    </a:lnTo>
                    <a:lnTo>
                      <a:pt x="89" y="724"/>
                    </a:lnTo>
                    <a:lnTo>
                      <a:pt x="96" y="741"/>
                    </a:lnTo>
                    <a:lnTo>
                      <a:pt x="102" y="757"/>
                    </a:lnTo>
                    <a:lnTo>
                      <a:pt x="109" y="774"/>
                    </a:lnTo>
                    <a:lnTo>
                      <a:pt x="115" y="792"/>
                    </a:lnTo>
                    <a:lnTo>
                      <a:pt x="121" y="809"/>
                    </a:lnTo>
                    <a:lnTo>
                      <a:pt x="128" y="827"/>
                    </a:lnTo>
                    <a:lnTo>
                      <a:pt x="134" y="845"/>
                    </a:lnTo>
                    <a:lnTo>
                      <a:pt x="141" y="862"/>
                    </a:lnTo>
                    <a:lnTo>
                      <a:pt x="147" y="880"/>
                    </a:lnTo>
                    <a:lnTo>
                      <a:pt x="153" y="897"/>
                    </a:lnTo>
                    <a:lnTo>
                      <a:pt x="160" y="913"/>
                    </a:lnTo>
                    <a:lnTo>
                      <a:pt x="166" y="928"/>
                    </a:lnTo>
                    <a:lnTo>
                      <a:pt x="173" y="943"/>
                    </a:lnTo>
                    <a:lnTo>
                      <a:pt x="179" y="957"/>
                    </a:lnTo>
                    <a:lnTo>
                      <a:pt x="185" y="970"/>
                    </a:lnTo>
                    <a:lnTo>
                      <a:pt x="192" y="982"/>
                    </a:lnTo>
                    <a:lnTo>
                      <a:pt x="198" y="993"/>
                    </a:lnTo>
                    <a:lnTo>
                      <a:pt x="204" y="1002"/>
                    </a:lnTo>
                    <a:lnTo>
                      <a:pt x="211" y="1011"/>
                    </a:lnTo>
                    <a:lnTo>
                      <a:pt x="217" y="1017"/>
                    </a:lnTo>
                    <a:lnTo>
                      <a:pt x="224" y="1023"/>
                    </a:lnTo>
                    <a:lnTo>
                      <a:pt x="230" y="1026"/>
                    </a:lnTo>
                    <a:lnTo>
                      <a:pt x="236" y="1029"/>
                    </a:lnTo>
                    <a:lnTo>
                      <a:pt x="243" y="1029"/>
                    </a:lnTo>
                    <a:lnTo>
                      <a:pt x="249" y="1029"/>
                    </a:lnTo>
                    <a:lnTo>
                      <a:pt x="255" y="1026"/>
                    </a:lnTo>
                    <a:lnTo>
                      <a:pt x="262" y="1023"/>
                    </a:lnTo>
                    <a:lnTo>
                      <a:pt x="268" y="1018"/>
                    </a:lnTo>
                    <a:lnTo>
                      <a:pt x="275" y="1011"/>
                    </a:lnTo>
                    <a:lnTo>
                      <a:pt x="281" y="1004"/>
                    </a:lnTo>
                    <a:lnTo>
                      <a:pt x="287" y="995"/>
                    </a:lnTo>
                    <a:lnTo>
                      <a:pt x="294" y="985"/>
                    </a:lnTo>
                    <a:lnTo>
                      <a:pt x="300" y="974"/>
                    </a:lnTo>
                    <a:lnTo>
                      <a:pt x="307" y="962"/>
                    </a:lnTo>
                    <a:lnTo>
                      <a:pt x="313" y="949"/>
                    </a:lnTo>
                    <a:lnTo>
                      <a:pt x="319" y="935"/>
                    </a:lnTo>
                    <a:lnTo>
                      <a:pt x="326" y="920"/>
                    </a:lnTo>
                    <a:lnTo>
                      <a:pt x="332" y="905"/>
                    </a:lnTo>
                    <a:lnTo>
                      <a:pt x="339" y="888"/>
                    </a:lnTo>
                    <a:lnTo>
                      <a:pt x="345" y="872"/>
                    </a:lnTo>
                    <a:lnTo>
                      <a:pt x="351" y="855"/>
                    </a:lnTo>
                    <a:lnTo>
                      <a:pt x="358" y="837"/>
                    </a:lnTo>
                    <a:lnTo>
                      <a:pt x="364" y="820"/>
                    </a:lnTo>
                    <a:lnTo>
                      <a:pt x="370" y="802"/>
                    </a:lnTo>
                    <a:lnTo>
                      <a:pt x="377" y="783"/>
                    </a:lnTo>
                    <a:lnTo>
                      <a:pt x="383" y="765"/>
                    </a:lnTo>
                    <a:lnTo>
                      <a:pt x="389" y="746"/>
                    </a:lnTo>
                    <a:lnTo>
                      <a:pt x="396" y="727"/>
                    </a:lnTo>
                    <a:lnTo>
                      <a:pt x="402" y="709"/>
                    </a:lnTo>
                    <a:lnTo>
                      <a:pt x="409" y="690"/>
                    </a:lnTo>
                    <a:lnTo>
                      <a:pt x="415" y="671"/>
                    </a:lnTo>
                    <a:lnTo>
                      <a:pt x="421" y="652"/>
                    </a:lnTo>
                    <a:lnTo>
                      <a:pt x="428" y="634"/>
                    </a:lnTo>
                    <a:lnTo>
                      <a:pt x="434" y="615"/>
                    </a:lnTo>
                    <a:lnTo>
                      <a:pt x="441" y="597"/>
                    </a:lnTo>
                    <a:lnTo>
                      <a:pt x="447" y="579"/>
                    </a:lnTo>
                    <a:lnTo>
                      <a:pt x="453" y="561"/>
                    </a:lnTo>
                    <a:lnTo>
                      <a:pt x="460" y="544"/>
                    </a:lnTo>
                    <a:lnTo>
                      <a:pt x="466" y="527"/>
                    </a:lnTo>
                    <a:lnTo>
                      <a:pt x="473" y="510"/>
                    </a:lnTo>
                    <a:lnTo>
                      <a:pt x="479" y="494"/>
                    </a:lnTo>
                    <a:lnTo>
                      <a:pt x="485" y="478"/>
                    </a:lnTo>
                    <a:lnTo>
                      <a:pt x="492" y="463"/>
                    </a:lnTo>
                    <a:lnTo>
                      <a:pt x="498" y="448"/>
                    </a:lnTo>
                    <a:lnTo>
                      <a:pt x="504" y="434"/>
                    </a:lnTo>
                    <a:lnTo>
                      <a:pt x="511" y="420"/>
                    </a:lnTo>
                    <a:lnTo>
                      <a:pt x="517" y="407"/>
                    </a:lnTo>
                    <a:lnTo>
                      <a:pt x="524" y="395"/>
                    </a:lnTo>
                    <a:lnTo>
                      <a:pt x="530" y="383"/>
                    </a:lnTo>
                    <a:lnTo>
                      <a:pt x="536" y="372"/>
                    </a:lnTo>
                    <a:lnTo>
                      <a:pt x="543" y="361"/>
                    </a:lnTo>
                    <a:lnTo>
                      <a:pt x="549" y="351"/>
                    </a:lnTo>
                    <a:lnTo>
                      <a:pt x="556" y="342"/>
                    </a:lnTo>
                    <a:lnTo>
                      <a:pt x="562" y="334"/>
                    </a:lnTo>
                    <a:lnTo>
                      <a:pt x="568" y="326"/>
                    </a:lnTo>
                    <a:lnTo>
                      <a:pt x="575" y="320"/>
                    </a:lnTo>
                    <a:lnTo>
                      <a:pt x="581" y="314"/>
                    </a:lnTo>
                    <a:lnTo>
                      <a:pt x="588" y="308"/>
                    </a:lnTo>
                    <a:lnTo>
                      <a:pt x="594" y="304"/>
                    </a:lnTo>
                    <a:lnTo>
                      <a:pt x="600" y="300"/>
                    </a:lnTo>
                    <a:lnTo>
                      <a:pt x="607" y="297"/>
                    </a:lnTo>
                    <a:lnTo>
                      <a:pt x="613" y="295"/>
                    </a:lnTo>
                    <a:lnTo>
                      <a:pt x="619" y="294"/>
                    </a:lnTo>
                    <a:lnTo>
                      <a:pt x="626" y="293"/>
                    </a:lnTo>
                    <a:lnTo>
                      <a:pt x="632" y="293"/>
                    </a:lnTo>
                    <a:lnTo>
                      <a:pt x="639" y="294"/>
                    </a:lnTo>
                    <a:lnTo>
                      <a:pt x="645" y="296"/>
                    </a:lnTo>
                    <a:lnTo>
                      <a:pt x="651" y="298"/>
                    </a:lnTo>
                    <a:lnTo>
                      <a:pt x="658" y="301"/>
                    </a:lnTo>
                    <a:lnTo>
                      <a:pt x="664" y="305"/>
                    </a:lnTo>
                    <a:lnTo>
                      <a:pt x="670" y="310"/>
                    </a:lnTo>
                    <a:lnTo>
                      <a:pt x="677" y="315"/>
                    </a:lnTo>
                    <a:lnTo>
                      <a:pt x="683" y="321"/>
                    </a:lnTo>
                    <a:lnTo>
                      <a:pt x="690" y="327"/>
                    </a:lnTo>
                    <a:lnTo>
                      <a:pt x="696" y="335"/>
                    </a:lnTo>
                    <a:lnTo>
                      <a:pt x="702" y="342"/>
                    </a:lnTo>
                    <a:lnTo>
                      <a:pt x="709" y="351"/>
                    </a:lnTo>
                    <a:lnTo>
                      <a:pt x="715" y="359"/>
                    </a:lnTo>
                    <a:lnTo>
                      <a:pt x="722" y="369"/>
                    </a:lnTo>
                    <a:lnTo>
                      <a:pt x="728" y="378"/>
                    </a:lnTo>
                    <a:lnTo>
                      <a:pt x="734" y="388"/>
                    </a:lnTo>
                    <a:lnTo>
                      <a:pt x="741" y="399"/>
                    </a:lnTo>
                    <a:lnTo>
                      <a:pt x="747" y="410"/>
                    </a:lnTo>
                    <a:lnTo>
                      <a:pt x="754" y="421"/>
                    </a:lnTo>
                    <a:lnTo>
                      <a:pt x="760" y="433"/>
                    </a:lnTo>
                    <a:lnTo>
                      <a:pt x="766" y="445"/>
                    </a:lnTo>
                    <a:lnTo>
                      <a:pt x="773" y="457"/>
                    </a:lnTo>
                    <a:lnTo>
                      <a:pt x="779" y="469"/>
                    </a:lnTo>
                    <a:lnTo>
                      <a:pt x="785" y="481"/>
                    </a:lnTo>
                    <a:lnTo>
                      <a:pt x="792" y="494"/>
                    </a:lnTo>
                    <a:lnTo>
                      <a:pt x="798" y="506"/>
                    </a:lnTo>
                    <a:lnTo>
                      <a:pt x="805" y="519"/>
                    </a:lnTo>
                    <a:lnTo>
                      <a:pt x="811" y="531"/>
                    </a:lnTo>
                    <a:lnTo>
                      <a:pt x="817" y="544"/>
                    </a:lnTo>
                    <a:lnTo>
                      <a:pt x="824" y="556"/>
                    </a:lnTo>
                    <a:lnTo>
                      <a:pt x="830" y="568"/>
                    </a:lnTo>
                    <a:lnTo>
                      <a:pt x="836" y="580"/>
                    </a:lnTo>
                    <a:lnTo>
                      <a:pt x="843" y="592"/>
                    </a:lnTo>
                    <a:lnTo>
                      <a:pt x="849" y="604"/>
                    </a:lnTo>
                    <a:lnTo>
                      <a:pt x="856" y="615"/>
                    </a:lnTo>
                    <a:lnTo>
                      <a:pt x="862" y="626"/>
                    </a:lnTo>
                    <a:lnTo>
                      <a:pt x="868" y="637"/>
                    </a:lnTo>
                    <a:lnTo>
                      <a:pt x="875" y="647"/>
                    </a:lnTo>
                    <a:lnTo>
                      <a:pt x="881" y="657"/>
                    </a:lnTo>
                    <a:lnTo>
                      <a:pt x="888" y="667"/>
                    </a:lnTo>
                    <a:lnTo>
                      <a:pt x="894" y="676"/>
                    </a:lnTo>
                    <a:lnTo>
                      <a:pt x="900" y="684"/>
                    </a:lnTo>
                    <a:lnTo>
                      <a:pt x="907" y="692"/>
                    </a:lnTo>
                    <a:lnTo>
                      <a:pt x="913" y="699"/>
                    </a:lnTo>
                    <a:lnTo>
                      <a:pt x="920" y="706"/>
                    </a:lnTo>
                    <a:lnTo>
                      <a:pt x="926" y="712"/>
                    </a:lnTo>
                    <a:lnTo>
                      <a:pt x="932" y="717"/>
                    </a:lnTo>
                    <a:lnTo>
                      <a:pt x="939" y="722"/>
                    </a:lnTo>
                    <a:lnTo>
                      <a:pt x="945" y="726"/>
                    </a:lnTo>
                    <a:lnTo>
                      <a:pt x="951" y="730"/>
                    </a:lnTo>
                    <a:lnTo>
                      <a:pt x="958" y="732"/>
                    </a:lnTo>
                    <a:lnTo>
                      <a:pt x="964" y="734"/>
                    </a:lnTo>
                    <a:lnTo>
                      <a:pt x="971" y="735"/>
                    </a:lnTo>
                    <a:lnTo>
                      <a:pt x="977" y="736"/>
                    </a:lnTo>
                    <a:lnTo>
                      <a:pt x="983" y="736"/>
                    </a:lnTo>
                    <a:lnTo>
                      <a:pt x="990" y="734"/>
                    </a:lnTo>
                    <a:lnTo>
                      <a:pt x="996" y="733"/>
                    </a:lnTo>
                    <a:lnTo>
                      <a:pt x="1003" y="730"/>
                    </a:lnTo>
                    <a:lnTo>
                      <a:pt x="1009" y="727"/>
                    </a:lnTo>
                    <a:lnTo>
                      <a:pt x="1015" y="722"/>
                    </a:lnTo>
                    <a:lnTo>
                      <a:pt x="1022" y="717"/>
                    </a:lnTo>
                    <a:lnTo>
                      <a:pt x="1028" y="711"/>
                    </a:lnTo>
                    <a:lnTo>
                      <a:pt x="1035" y="705"/>
                    </a:lnTo>
                    <a:lnTo>
                      <a:pt x="1041" y="698"/>
                    </a:lnTo>
                    <a:lnTo>
                      <a:pt x="1047" y="689"/>
                    </a:lnTo>
                    <a:lnTo>
                      <a:pt x="1054" y="681"/>
                    </a:lnTo>
                    <a:lnTo>
                      <a:pt x="1060" y="671"/>
                    </a:lnTo>
                    <a:lnTo>
                      <a:pt x="1066" y="661"/>
                    </a:lnTo>
                    <a:lnTo>
                      <a:pt x="1073" y="650"/>
                    </a:lnTo>
                    <a:lnTo>
                      <a:pt x="1079" y="638"/>
                    </a:lnTo>
                    <a:lnTo>
                      <a:pt x="1085" y="626"/>
                    </a:lnTo>
                    <a:lnTo>
                      <a:pt x="1092" y="613"/>
                    </a:lnTo>
                    <a:lnTo>
                      <a:pt x="1098" y="599"/>
                    </a:lnTo>
                    <a:lnTo>
                      <a:pt x="1105" y="585"/>
                    </a:lnTo>
                    <a:lnTo>
                      <a:pt x="1111" y="571"/>
                    </a:lnTo>
                    <a:lnTo>
                      <a:pt x="1117" y="556"/>
                    </a:lnTo>
                    <a:lnTo>
                      <a:pt x="1124" y="540"/>
                    </a:lnTo>
                    <a:lnTo>
                      <a:pt x="1130" y="524"/>
                    </a:lnTo>
                    <a:lnTo>
                      <a:pt x="1137" y="507"/>
                    </a:lnTo>
                    <a:lnTo>
                      <a:pt x="1143" y="491"/>
                    </a:lnTo>
                    <a:lnTo>
                      <a:pt x="1149" y="473"/>
                    </a:lnTo>
                    <a:lnTo>
                      <a:pt x="1156" y="456"/>
                    </a:lnTo>
                    <a:lnTo>
                      <a:pt x="1162" y="438"/>
                    </a:lnTo>
                    <a:lnTo>
                      <a:pt x="1169" y="420"/>
                    </a:lnTo>
                    <a:lnTo>
                      <a:pt x="1175" y="401"/>
                    </a:lnTo>
                    <a:lnTo>
                      <a:pt x="1181" y="383"/>
                    </a:lnTo>
                    <a:lnTo>
                      <a:pt x="1188" y="364"/>
                    </a:lnTo>
                    <a:lnTo>
                      <a:pt x="1194" y="345"/>
                    </a:lnTo>
                    <a:lnTo>
                      <a:pt x="1200" y="327"/>
                    </a:lnTo>
                    <a:lnTo>
                      <a:pt x="1207" y="308"/>
                    </a:lnTo>
                    <a:lnTo>
                      <a:pt x="1213" y="289"/>
                    </a:lnTo>
                    <a:lnTo>
                      <a:pt x="1220" y="270"/>
                    </a:lnTo>
                    <a:lnTo>
                      <a:pt x="1226" y="252"/>
                    </a:lnTo>
                    <a:lnTo>
                      <a:pt x="1232" y="233"/>
                    </a:lnTo>
                    <a:lnTo>
                      <a:pt x="1239" y="215"/>
                    </a:lnTo>
                    <a:lnTo>
                      <a:pt x="1245" y="197"/>
                    </a:lnTo>
                    <a:lnTo>
                      <a:pt x="1251" y="180"/>
                    </a:lnTo>
                    <a:lnTo>
                      <a:pt x="1258" y="162"/>
                    </a:lnTo>
                    <a:lnTo>
                      <a:pt x="1264" y="146"/>
                    </a:lnTo>
                    <a:lnTo>
                      <a:pt x="1271" y="130"/>
                    </a:lnTo>
                    <a:lnTo>
                      <a:pt x="1277" y="114"/>
                    </a:lnTo>
                    <a:lnTo>
                      <a:pt x="1283" y="99"/>
                    </a:lnTo>
                    <a:lnTo>
                      <a:pt x="1290" y="85"/>
                    </a:lnTo>
                    <a:lnTo>
                      <a:pt x="1296" y="71"/>
                    </a:lnTo>
                    <a:lnTo>
                      <a:pt x="1303" y="59"/>
                    </a:lnTo>
                    <a:lnTo>
                      <a:pt x="1309" y="48"/>
                    </a:lnTo>
                    <a:lnTo>
                      <a:pt x="1315" y="37"/>
                    </a:lnTo>
                    <a:lnTo>
                      <a:pt x="1322" y="28"/>
                    </a:lnTo>
                    <a:lnTo>
                      <a:pt x="1328" y="20"/>
                    </a:lnTo>
                    <a:lnTo>
                      <a:pt x="1335" y="13"/>
                    </a:lnTo>
                    <a:lnTo>
                      <a:pt x="1341" y="8"/>
                    </a:lnTo>
                    <a:lnTo>
                      <a:pt x="1347" y="3"/>
                    </a:lnTo>
                    <a:lnTo>
                      <a:pt x="1354" y="1"/>
                    </a:lnTo>
                    <a:lnTo>
                      <a:pt x="1360" y="0"/>
                    </a:lnTo>
                    <a:lnTo>
                      <a:pt x="1366" y="0"/>
                    </a:lnTo>
                    <a:lnTo>
                      <a:pt x="1373" y="2"/>
                    </a:lnTo>
                    <a:lnTo>
                      <a:pt x="1379" y="5"/>
                    </a:lnTo>
                    <a:lnTo>
                      <a:pt x="1386" y="10"/>
                    </a:lnTo>
                    <a:lnTo>
                      <a:pt x="1392" y="16"/>
                    </a:lnTo>
                    <a:lnTo>
                      <a:pt x="1398" y="24"/>
                    </a:lnTo>
                    <a:lnTo>
                      <a:pt x="1405" y="33"/>
                    </a:lnTo>
                    <a:lnTo>
                      <a:pt x="1411" y="43"/>
                    </a:lnTo>
                    <a:lnTo>
                      <a:pt x="1418" y="54"/>
                    </a:lnTo>
                    <a:lnTo>
                      <a:pt x="1424" y="67"/>
                    </a:lnTo>
                    <a:lnTo>
                      <a:pt x="1430" y="81"/>
                    </a:lnTo>
                    <a:lnTo>
                      <a:pt x="1437" y="96"/>
                    </a:lnTo>
                    <a:lnTo>
                      <a:pt x="1443" y="111"/>
                    </a:lnTo>
                    <a:lnTo>
                      <a:pt x="1450" y="127"/>
                    </a:lnTo>
                    <a:lnTo>
                      <a:pt x="1456" y="144"/>
                    </a:lnTo>
                    <a:lnTo>
                      <a:pt x="1462" y="161"/>
                    </a:lnTo>
                    <a:lnTo>
                      <a:pt x="1469" y="178"/>
                    </a:lnTo>
                    <a:lnTo>
                      <a:pt x="1475" y="196"/>
                    </a:lnTo>
                    <a:lnTo>
                      <a:pt x="1481" y="214"/>
                    </a:lnTo>
                    <a:lnTo>
                      <a:pt x="1488" y="231"/>
                    </a:lnTo>
                    <a:lnTo>
                      <a:pt x="1494" y="249"/>
                    </a:lnTo>
                    <a:lnTo>
                      <a:pt x="1501" y="266"/>
                    </a:lnTo>
                    <a:lnTo>
                      <a:pt x="1507" y="283"/>
                    </a:lnTo>
                    <a:lnTo>
                      <a:pt x="1513" y="299"/>
                    </a:lnTo>
                    <a:lnTo>
                      <a:pt x="1520" y="315"/>
                    </a:lnTo>
                    <a:lnTo>
                      <a:pt x="1526" y="331"/>
                    </a:lnTo>
                    <a:lnTo>
                      <a:pt x="1532" y="345"/>
                    </a:lnTo>
                    <a:lnTo>
                      <a:pt x="1539" y="360"/>
                    </a:lnTo>
                    <a:lnTo>
                      <a:pt x="1545" y="373"/>
                    </a:lnTo>
                    <a:lnTo>
                      <a:pt x="1552" y="386"/>
                    </a:lnTo>
                    <a:lnTo>
                      <a:pt x="1558" y="398"/>
                    </a:lnTo>
                    <a:lnTo>
                      <a:pt x="1564" y="409"/>
                    </a:lnTo>
                    <a:lnTo>
                      <a:pt x="1571" y="419"/>
                    </a:lnTo>
                    <a:lnTo>
                      <a:pt x="1577" y="429"/>
                    </a:lnTo>
                    <a:lnTo>
                      <a:pt x="1584" y="438"/>
                    </a:lnTo>
                    <a:lnTo>
                      <a:pt x="1590" y="446"/>
                    </a:lnTo>
                    <a:lnTo>
                      <a:pt x="1596" y="454"/>
                    </a:lnTo>
                    <a:lnTo>
                      <a:pt x="1603" y="460"/>
                    </a:lnTo>
                  </a:path>
                </a:pathLst>
              </a:custGeom>
              <a:noFill/>
              <a:ln w="12700"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2" name="Freeform 176">
                <a:extLst>
                  <a:ext uri="{FF2B5EF4-FFF2-40B4-BE49-F238E27FC236}">
                    <a16:creationId xmlns:a16="http://schemas.microsoft.com/office/drawing/2014/main" id="{BF9CDCB2-C9C7-B5F4-C6D4-8F7936A93AED}"/>
                  </a:ext>
                </a:extLst>
              </p:cNvPr>
              <p:cNvSpPr>
                <a:spLocks/>
              </p:cNvSpPr>
              <p:nvPr/>
            </p:nvSpPr>
            <p:spPr bwMode="auto">
              <a:xfrm>
                <a:off x="2952" y="1474"/>
                <a:ext cx="1603" cy="1151"/>
              </a:xfrm>
              <a:custGeom>
                <a:avLst/>
                <a:gdLst>
                  <a:gd name="T0" fmla="*/ 19 w 1603"/>
                  <a:gd name="T1" fmla="*/ 797 h 1151"/>
                  <a:gd name="T2" fmla="*/ 45 w 1603"/>
                  <a:gd name="T3" fmla="*/ 859 h 1151"/>
                  <a:gd name="T4" fmla="*/ 70 w 1603"/>
                  <a:gd name="T5" fmla="*/ 926 h 1151"/>
                  <a:gd name="T6" fmla="*/ 96 w 1603"/>
                  <a:gd name="T7" fmla="*/ 991 h 1151"/>
                  <a:gd name="T8" fmla="*/ 121 w 1603"/>
                  <a:gd name="T9" fmla="*/ 1051 h 1151"/>
                  <a:gd name="T10" fmla="*/ 147 w 1603"/>
                  <a:gd name="T11" fmla="*/ 1100 h 1151"/>
                  <a:gd name="T12" fmla="*/ 173 w 1603"/>
                  <a:gd name="T13" fmla="*/ 1134 h 1151"/>
                  <a:gd name="T14" fmla="*/ 198 w 1603"/>
                  <a:gd name="T15" fmla="*/ 1150 h 1151"/>
                  <a:gd name="T16" fmla="*/ 224 w 1603"/>
                  <a:gd name="T17" fmla="*/ 1148 h 1151"/>
                  <a:gd name="T18" fmla="*/ 249 w 1603"/>
                  <a:gd name="T19" fmla="*/ 1128 h 1151"/>
                  <a:gd name="T20" fmla="*/ 275 w 1603"/>
                  <a:gd name="T21" fmla="*/ 1093 h 1151"/>
                  <a:gd name="T22" fmla="*/ 300 w 1603"/>
                  <a:gd name="T23" fmla="*/ 1044 h 1151"/>
                  <a:gd name="T24" fmla="*/ 326 w 1603"/>
                  <a:gd name="T25" fmla="*/ 984 h 1151"/>
                  <a:gd name="T26" fmla="*/ 351 w 1603"/>
                  <a:gd name="T27" fmla="*/ 917 h 1151"/>
                  <a:gd name="T28" fmla="*/ 377 w 1603"/>
                  <a:gd name="T29" fmla="*/ 844 h 1151"/>
                  <a:gd name="T30" fmla="*/ 402 w 1603"/>
                  <a:gd name="T31" fmla="*/ 770 h 1151"/>
                  <a:gd name="T32" fmla="*/ 428 w 1603"/>
                  <a:gd name="T33" fmla="*/ 695 h 1151"/>
                  <a:gd name="T34" fmla="*/ 453 w 1603"/>
                  <a:gd name="T35" fmla="*/ 622 h 1151"/>
                  <a:gd name="T36" fmla="*/ 479 w 1603"/>
                  <a:gd name="T37" fmla="*/ 555 h 1151"/>
                  <a:gd name="T38" fmla="*/ 504 w 1603"/>
                  <a:gd name="T39" fmla="*/ 495 h 1151"/>
                  <a:gd name="T40" fmla="*/ 530 w 1603"/>
                  <a:gd name="T41" fmla="*/ 444 h 1151"/>
                  <a:gd name="T42" fmla="*/ 556 w 1603"/>
                  <a:gd name="T43" fmla="*/ 403 h 1151"/>
                  <a:gd name="T44" fmla="*/ 581 w 1603"/>
                  <a:gd name="T45" fmla="*/ 375 h 1151"/>
                  <a:gd name="T46" fmla="*/ 607 w 1603"/>
                  <a:gd name="T47" fmla="*/ 358 h 1151"/>
                  <a:gd name="T48" fmla="*/ 632 w 1603"/>
                  <a:gd name="T49" fmla="*/ 355 h 1151"/>
                  <a:gd name="T50" fmla="*/ 658 w 1603"/>
                  <a:gd name="T51" fmla="*/ 363 h 1151"/>
                  <a:gd name="T52" fmla="*/ 683 w 1603"/>
                  <a:gd name="T53" fmla="*/ 382 h 1151"/>
                  <a:gd name="T54" fmla="*/ 709 w 1603"/>
                  <a:gd name="T55" fmla="*/ 411 h 1151"/>
                  <a:gd name="T56" fmla="*/ 734 w 1603"/>
                  <a:gd name="T57" fmla="*/ 449 h 1151"/>
                  <a:gd name="T58" fmla="*/ 760 w 1603"/>
                  <a:gd name="T59" fmla="*/ 494 h 1151"/>
                  <a:gd name="T60" fmla="*/ 785 w 1603"/>
                  <a:gd name="T61" fmla="*/ 542 h 1151"/>
                  <a:gd name="T62" fmla="*/ 811 w 1603"/>
                  <a:gd name="T63" fmla="*/ 592 h 1151"/>
                  <a:gd name="T64" fmla="*/ 836 w 1603"/>
                  <a:gd name="T65" fmla="*/ 641 h 1151"/>
                  <a:gd name="T66" fmla="*/ 862 w 1603"/>
                  <a:gd name="T67" fmla="*/ 687 h 1151"/>
                  <a:gd name="T68" fmla="*/ 888 w 1603"/>
                  <a:gd name="T69" fmla="*/ 727 h 1151"/>
                  <a:gd name="T70" fmla="*/ 913 w 1603"/>
                  <a:gd name="T71" fmla="*/ 760 h 1151"/>
                  <a:gd name="T72" fmla="*/ 939 w 1603"/>
                  <a:gd name="T73" fmla="*/ 783 h 1151"/>
                  <a:gd name="T74" fmla="*/ 964 w 1603"/>
                  <a:gd name="T75" fmla="*/ 795 h 1151"/>
                  <a:gd name="T76" fmla="*/ 990 w 1603"/>
                  <a:gd name="T77" fmla="*/ 795 h 1151"/>
                  <a:gd name="T78" fmla="*/ 1015 w 1603"/>
                  <a:gd name="T79" fmla="*/ 783 h 1151"/>
                  <a:gd name="T80" fmla="*/ 1041 w 1603"/>
                  <a:gd name="T81" fmla="*/ 758 h 1151"/>
                  <a:gd name="T82" fmla="*/ 1066 w 1603"/>
                  <a:gd name="T83" fmla="*/ 721 h 1151"/>
                  <a:gd name="T84" fmla="*/ 1092 w 1603"/>
                  <a:gd name="T85" fmla="*/ 674 h 1151"/>
                  <a:gd name="T86" fmla="*/ 1117 w 1603"/>
                  <a:gd name="T87" fmla="*/ 617 h 1151"/>
                  <a:gd name="T88" fmla="*/ 1143 w 1603"/>
                  <a:gd name="T89" fmla="*/ 551 h 1151"/>
                  <a:gd name="T90" fmla="*/ 1169 w 1603"/>
                  <a:gd name="T91" fmla="*/ 481 h 1151"/>
                  <a:gd name="T92" fmla="*/ 1194 w 1603"/>
                  <a:gd name="T93" fmla="*/ 406 h 1151"/>
                  <a:gd name="T94" fmla="*/ 1220 w 1603"/>
                  <a:gd name="T95" fmla="*/ 331 h 1151"/>
                  <a:gd name="T96" fmla="*/ 1245 w 1603"/>
                  <a:gd name="T97" fmla="*/ 258 h 1151"/>
                  <a:gd name="T98" fmla="*/ 1271 w 1603"/>
                  <a:gd name="T99" fmla="*/ 188 h 1151"/>
                  <a:gd name="T100" fmla="*/ 1296 w 1603"/>
                  <a:gd name="T101" fmla="*/ 126 h 1151"/>
                  <a:gd name="T102" fmla="*/ 1322 w 1603"/>
                  <a:gd name="T103" fmla="*/ 73 h 1151"/>
                  <a:gd name="T104" fmla="*/ 1347 w 1603"/>
                  <a:gd name="T105" fmla="*/ 33 h 1151"/>
                  <a:gd name="T106" fmla="*/ 1373 w 1603"/>
                  <a:gd name="T107" fmla="*/ 8 h 1151"/>
                  <a:gd name="T108" fmla="*/ 1398 w 1603"/>
                  <a:gd name="T109" fmla="*/ 0 h 1151"/>
                  <a:gd name="T110" fmla="*/ 1424 w 1603"/>
                  <a:gd name="T111" fmla="*/ 10 h 1151"/>
                  <a:gd name="T112" fmla="*/ 1450 w 1603"/>
                  <a:gd name="T113" fmla="*/ 38 h 1151"/>
                  <a:gd name="T114" fmla="*/ 1475 w 1603"/>
                  <a:gd name="T115" fmla="*/ 82 h 1151"/>
                  <a:gd name="T116" fmla="*/ 1501 w 1603"/>
                  <a:gd name="T117" fmla="*/ 139 h 1151"/>
                  <a:gd name="T118" fmla="*/ 1526 w 1603"/>
                  <a:gd name="T119" fmla="*/ 203 h 1151"/>
                  <a:gd name="T120" fmla="*/ 1552 w 1603"/>
                  <a:gd name="T121" fmla="*/ 270 h 1151"/>
                  <a:gd name="T122" fmla="*/ 1577 w 1603"/>
                  <a:gd name="T123" fmla="*/ 334 h 1151"/>
                  <a:gd name="T124" fmla="*/ 1603 w 1603"/>
                  <a:gd name="T125" fmla="*/ 392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3" h="1151">
                    <a:moveTo>
                      <a:pt x="0" y="754"/>
                    </a:moveTo>
                    <a:lnTo>
                      <a:pt x="6" y="768"/>
                    </a:lnTo>
                    <a:lnTo>
                      <a:pt x="13" y="782"/>
                    </a:lnTo>
                    <a:lnTo>
                      <a:pt x="19" y="797"/>
                    </a:lnTo>
                    <a:lnTo>
                      <a:pt x="26" y="812"/>
                    </a:lnTo>
                    <a:lnTo>
                      <a:pt x="32" y="827"/>
                    </a:lnTo>
                    <a:lnTo>
                      <a:pt x="38" y="843"/>
                    </a:lnTo>
                    <a:lnTo>
                      <a:pt x="45" y="859"/>
                    </a:lnTo>
                    <a:lnTo>
                      <a:pt x="51" y="876"/>
                    </a:lnTo>
                    <a:lnTo>
                      <a:pt x="58" y="892"/>
                    </a:lnTo>
                    <a:lnTo>
                      <a:pt x="64" y="909"/>
                    </a:lnTo>
                    <a:lnTo>
                      <a:pt x="70" y="926"/>
                    </a:lnTo>
                    <a:lnTo>
                      <a:pt x="77" y="942"/>
                    </a:lnTo>
                    <a:lnTo>
                      <a:pt x="83" y="959"/>
                    </a:lnTo>
                    <a:lnTo>
                      <a:pt x="89" y="975"/>
                    </a:lnTo>
                    <a:lnTo>
                      <a:pt x="96" y="991"/>
                    </a:lnTo>
                    <a:lnTo>
                      <a:pt x="102" y="1007"/>
                    </a:lnTo>
                    <a:lnTo>
                      <a:pt x="109" y="1022"/>
                    </a:lnTo>
                    <a:lnTo>
                      <a:pt x="115" y="1037"/>
                    </a:lnTo>
                    <a:lnTo>
                      <a:pt x="121" y="1051"/>
                    </a:lnTo>
                    <a:lnTo>
                      <a:pt x="128" y="1064"/>
                    </a:lnTo>
                    <a:lnTo>
                      <a:pt x="134" y="1077"/>
                    </a:lnTo>
                    <a:lnTo>
                      <a:pt x="141" y="1089"/>
                    </a:lnTo>
                    <a:lnTo>
                      <a:pt x="147" y="1100"/>
                    </a:lnTo>
                    <a:lnTo>
                      <a:pt x="153" y="1110"/>
                    </a:lnTo>
                    <a:lnTo>
                      <a:pt x="160" y="1119"/>
                    </a:lnTo>
                    <a:lnTo>
                      <a:pt x="166" y="1127"/>
                    </a:lnTo>
                    <a:lnTo>
                      <a:pt x="173" y="1134"/>
                    </a:lnTo>
                    <a:lnTo>
                      <a:pt x="179" y="1140"/>
                    </a:lnTo>
                    <a:lnTo>
                      <a:pt x="185" y="1144"/>
                    </a:lnTo>
                    <a:lnTo>
                      <a:pt x="192" y="1148"/>
                    </a:lnTo>
                    <a:lnTo>
                      <a:pt x="198" y="1150"/>
                    </a:lnTo>
                    <a:lnTo>
                      <a:pt x="204" y="1151"/>
                    </a:lnTo>
                    <a:lnTo>
                      <a:pt x="211" y="1151"/>
                    </a:lnTo>
                    <a:lnTo>
                      <a:pt x="217" y="1150"/>
                    </a:lnTo>
                    <a:lnTo>
                      <a:pt x="224" y="1148"/>
                    </a:lnTo>
                    <a:lnTo>
                      <a:pt x="230" y="1145"/>
                    </a:lnTo>
                    <a:lnTo>
                      <a:pt x="236" y="1140"/>
                    </a:lnTo>
                    <a:lnTo>
                      <a:pt x="243" y="1135"/>
                    </a:lnTo>
                    <a:lnTo>
                      <a:pt x="249" y="1128"/>
                    </a:lnTo>
                    <a:lnTo>
                      <a:pt x="255" y="1121"/>
                    </a:lnTo>
                    <a:lnTo>
                      <a:pt x="262" y="1112"/>
                    </a:lnTo>
                    <a:lnTo>
                      <a:pt x="268" y="1103"/>
                    </a:lnTo>
                    <a:lnTo>
                      <a:pt x="275" y="1093"/>
                    </a:lnTo>
                    <a:lnTo>
                      <a:pt x="281" y="1081"/>
                    </a:lnTo>
                    <a:lnTo>
                      <a:pt x="287" y="1070"/>
                    </a:lnTo>
                    <a:lnTo>
                      <a:pt x="294" y="1057"/>
                    </a:lnTo>
                    <a:lnTo>
                      <a:pt x="300" y="1044"/>
                    </a:lnTo>
                    <a:lnTo>
                      <a:pt x="307" y="1030"/>
                    </a:lnTo>
                    <a:lnTo>
                      <a:pt x="313" y="1015"/>
                    </a:lnTo>
                    <a:lnTo>
                      <a:pt x="319" y="1000"/>
                    </a:lnTo>
                    <a:lnTo>
                      <a:pt x="326" y="984"/>
                    </a:lnTo>
                    <a:lnTo>
                      <a:pt x="332" y="968"/>
                    </a:lnTo>
                    <a:lnTo>
                      <a:pt x="339" y="951"/>
                    </a:lnTo>
                    <a:lnTo>
                      <a:pt x="345" y="934"/>
                    </a:lnTo>
                    <a:lnTo>
                      <a:pt x="351" y="917"/>
                    </a:lnTo>
                    <a:lnTo>
                      <a:pt x="358" y="899"/>
                    </a:lnTo>
                    <a:lnTo>
                      <a:pt x="364" y="881"/>
                    </a:lnTo>
                    <a:lnTo>
                      <a:pt x="370" y="863"/>
                    </a:lnTo>
                    <a:lnTo>
                      <a:pt x="377" y="844"/>
                    </a:lnTo>
                    <a:lnTo>
                      <a:pt x="383" y="826"/>
                    </a:lnTo>
                    <a:lnTo>
                      <a:pt x="389" y="807"/>
                    </a:lnTo>
                    <a:lnTo>
                      <a:pt x="396" y="788"/>
                    </a:lnTo>
                    <a:lnTo>
                      <a:pt x="402" y="770"/>
                    </a:lnTo>
                    <a:lnTo>
                      <a:pt x="409" y="751"/>
                    </a:lnTo>
                    <a:lnTo>
                      <a:pt x="415" y="732"/>
                    </a:lnTo>
                    <a:lnTo>
                      <a:pt x="421" y="713"/>
                    </a:lnTo>
                    <a:lnTo>
                      <a:pt x="428" y="695"/>
                    </a:lnTo>
                    <a:lnTo>
                      <a:pt x="434" y="676"/>
                    </a:lnTo>
                    <a:lnTo>
                      <a:pt x="441" y="658"/>
                    </a:lnTo>
                    <a:lnTo>
                      <a:pt x="447" y="640"/>
                    </a:lnTo>
                    <a:lnTo>
                      <a:pt x="453" y="622"/>
                    </a:lnTo>
                    <a:lnTo>
                      <a:pt x="460" y="605"/>
                    </a:lnTo>
                    <a:lnTo>
                      <a:pt x="466" y="588"/>
                    </a:lnTo>
                    <a:lnTo>
                      <a:pt x="473" y="571"/>
                    </a:lnTo>
                    <a:lnTo>
                      <a:pt x="479" y="555"/>
                    </a:lnTo>
                    <a:lnTo>
                      <a:pt x="485" y="539"/>
                    </a:lnTo>
                    <a:lnTo>
                      <a:pt x="492" y="524"/>
                    </a:lnTo>
                    <a:lnTo>
                      <a:pt x="498" y="509"/>
                    </a:lnTo>
                    <a:lnTo>
                      <a:pt x="504" y="495"/>
                    </a:lnTo>
                    <a:lnTo>
                      <a:pt x="511" y="481"/>
                    </a:lnTo>
                    <a:lnTo>
                      <a:pt x="517" y="468"/>
                    </a:lnTo>
                    <a:lnTo>
                      <a:pt x="524" y="456"/>
                    </a:lnTo>
                    <a:lnTo>
                      <a:pt x="530" y="444"/>
                    </a:lnTo>
                    <a:lnTo>
                      <a:pt x="536" y="433"/>
                    </a:lnTo>
                    <a:lnTo>
                      <a:pt x="543" y="422"/>
                    </a:lnTo>
                    <a:lnTo>
                      <a:pt x="549" y="413"/>
                    </a:lnTo>
                    <a:lnTo>
                      <a:pt x="556" y="403"/>
                    </a:lnTo>
                    <a:lnTo>
                      <a:pt x="562" y="395"/>
                    </a:lnTo>
                    <a:lnTo>
                      <a:pt x="568" y="387"/>
                    </a:lnTo>
                    <a:lnTo>
                      <a:pt x="575" y="381"/>
                    </a:lnTo>
                    <a:lnTo>
                      <a:pt x="581" y="375"/>
                    </a:lnTo>
                    <a:lnTo>
                      <a:pt x="588" y="369"/>
                    </a:lnTo>
                    <a:lnTo>
                      <a:pt x="594" y="365"/>
                    </a:lnTo>
                    <a:lnTo>
                      <a:pt x="600" y="361"/>
                    </a:lnTo>
                    <a:lnTo>
                      <a:pt x="607" y="358"/>
                    </a:lnTo>
                    <a:lnTo>
                      <a:pt x="613" y="356"/>
                    </a:lnTo>
                    <a:lnTo>
                      <a:pt x="619" y="355"/>
                    </a:lnTo>
                    <a:lnTo>
                      <a:pt x="626" y="354"/>
                    </a:lnTo>
                    <a:lnTo>
                      <a:pt x="632" y="355"/>
                    </a:lnTo>
                    <a:lnTo>
                      <a:pt x="639" y="355"/>
                    </a:lnTo>
                    <a:lnTo>
                      <a:pt x="645" y="357"/>
                    </a:lnTo>
                    <a:lnTo>
                      <a:pt x="651" y="360"/>
                    </a:lnTo>
                    <a:lnTo>
                      <a:pt x="658" y="363"/>
                    </a:lnTo>
                    <a:lnTo>
                      <a:pt x="664" y="366"/>
                    </a:lnTo>
                    <a:lnTo>
                      <a:pt x="670" y="371"/>
                    </a:lnTo>
                    <a:lnTo>
                      <a:pt x="677" y="376"/>
                    </a:lnTo>
                    <a:lnTo>
                      <a:pt x="683" y="382"/>
                    </a:lnTo>
                    <a:lnTo>
                      <a:pt x="690" y="388"/>
                    </a:lnTo>
                    <a:lnTo>
                      <a:pt x="696" y="395"/>
                    </a:lnTo>
                    <a:lnTo>
                      <a:pt x="702" y="404"/>
                    </a:lnTo>
                    <a:lnTo>
                      <a:pt x="709" y="411"/>
                    </a:lnTo>
                    <a:lnTo>
                      <a:pt x="715" y="420"/>
                    </a:lnTo>
                    <a:lnTo>
                      <a:pt x="722" y="430"/>
                    </a:lnTo>
                    <a:lnTo>
                      <a:pt x="728" y="439"/>
                    </a:lnTo>
                    <a:lnTo>
                      <a:pt x="734" y="449"/>
                    </a:lnTo>
                    <a:lnTo>
                      <a:pt x="741" y="460"/>
                    </a:lnTo>
                    <a:lnTo>
                      <a:pt x="747" y="471"/>
                    </a:lnTo>
                    <a:lnTo>
                      <a:pt x="754" y="482"/>
                    </a:lnTo>
                    <a:lnTo>
                      <a:pt x="760" y="494"/>
                    </a:lnTo>
                    <a:lnTo>
                      <a:pt x="766" y="505"/>
                    </a:lnTo>
                    <a:lnTo>
                      <a:pt x="773" y="518"/>
                    </a:lnTo>
                    <a:lnTo>
                      <a:pt x="779" y="530"/>
                    </a:lnTo>
                    <a:lnTo>
                      <a:pt x="785" y="542"/>
                    </a:lnTo>
                    <a:lnTo>
                      <a:pt x="792" y="555"/>
                    </a:lnTo>
                    <a:lnTo>
                      <a:pt x="798" y="567"/>
                    </a:lnTo>
                    <a:lnTo>
                      <a:pt x="805" y="580"/>
                    </a:lnTo>
                    <a:lnTo>
                      <a:pt x="811" y="592"/>
                    </a:lnTo>
                    <a:lnTo>
                      <a:pt x="817" y="605"/>
                    </a:lnTo>
                    <a:lnTo>
                      <a:pt x="824" y="617"/>
                    </a:lnTo>
                    <a:lnTo>
                      <a:pt x="830" y="629"/>
                    </a:lnTo>
                    <a:lnTo>
                      <a:pt x="836" y="641"/>
                    </a:lnTo>
                    <a:lnTo>
                      <a:pt x="843" y="653"/>
                    </a:lnTo>
                    <a:lnTo>
                      <a:pt x="849" y="665"/>
                    </a:lnTo>
                    <a:lnTo>
                      <a:pt x="856" y="676"/>
                    </a:lnTo>
                    <a:lnTo>
                      <a:pt x="862" y="687"/>
                    </a:lnTo>
                    <a:lnTo>
                      <a:pt x="868" y="698"/>
                    </a:lnTo>
                    <a:lnTo>
                      <a:pt x="875" y="708"/>
                    </a:lnTo>
                    <a:lnTo>
                      <a:pt x="881" y="718"/>
                    </a:lnTo>
                    <a:lnTo>
                      <a:pt x="888" y="727"/>
                    </a:lnTo>
                    <a:lnTo>
                      <a:pt x="894" y="736"/>
                    </a:lnTo>
                    <a:lnTo>
                      <a:pt x="900" y="745"/>
                    </a:lnTo>
                    <a:lnTo>
                      <a:pt x="907" y="753"/>
                    </a:lnTo>
                    <a:lnTo>
                      <a:pt x="913" y="760"/>
                    </a:lnTo>
                    <a:lnTo>
                      <a:pt x="920" y="767"/>
                    </a:lnTo>
                    <a:lnTo>
                      <a:pt x="926" y="773"/>
                    </a:lnTo>
                    <a:lnTo>
                      <a:pt x="932" y="778"/>
                    </a:lnTo>
                    <a:lnTo>
                      <a:pt x="939" y="783"/>
                    </a:lnTo>
                    <a:lnTo>
                      <a:pt x="945" y="787"/>
                    </a:lnTo>
                    <a:lnTo>
                      <a:pt x="951" y="790"/>
                    </a:lnTo>
                    <a:lnTo>
                      <a:pt x="958" y="793"/>
                    </a:lnTo>
                    <a:lnTo>
                      <a:pt x="964" y="795"/>
                    </a:lnTo>
                    <a:lnTo>
                      <a:pt x="971" y="796"/>
                    </a:lnTo>
                    <a:lnTo>
                      <a:pt x="977" y="797"/>
                    </a:lnTo>
                    <a:lnTo>
                      <a:pt x="983" y="796"/>
                    </a:lnTo>
                    <a:lnTo>
                      <a:pt x="990" y="795"/>
                    </a:lnTo>
                    <a:lnTo>
                      <a:pt x="996" y="793"/>
                    </a:lnTo>
                    <a:lnTo>
                      <a:pt x="1003" y="791"/>
                    </a:lnTo>
                    <a:lnTo>
                      <a:pt x="1009" y="787"/>
                    </a:lnTo>
                    <a:lnTo>
                      <a:pt x="1015" y="783"/>
                    </a:lnTo>
                    <a:lnTo>
                      <a:pt x="1022" y="778"/>
                    </a:lnTo>
                    <a:lnTo>
                      <a:pt x="1028" y="772"/>
                    </a:lnTo>
                    <a:lnTo>
                      <a:pt x="1035" y="766"/>
                    </a:lnTo>
                    <a:lnTo>
                      <a:pt x="1041" y="758"/>
                    </a:lnTo>
                    <a:lnTo>
                      <a:pt x="1047" y="750"/>
                    </a:lnTo>
                    <a:lnTo>
                      <a:pt x="1054" y="741"/>
                    </a:lnTo>
                    <a:lnTo>
                      <a:pt x="1060" y="732"/>
                    </a:lnTo>
                    <a:lnTo>
                      <a:pt x="1066" y="721"/>
                    </a:lnTo>
                    <a:lnTo>
                      <a:pt x="1073" y="711"/>
                    </a:lnTo>
                    <a:lnTo>
                      <a:pt x="1079" y="699"/>
                    </a:lnTo>
                    <a:lnTo>
                      <a:pt x="1085" y="687"/>
                    </a:lnTo>
                    <a:lnTo>
                      <a:pt x="1092" y="674"/>
                    </a:lnTo>
                    <a:lnTo>
                      <a:pt x="1098" y="660"/>
                    </a:lnTo>
                    <a:lnTo>
                      <a:pt x="1105" y="646"/>
                    </a:lnTo>
                    <a:lnTo>
                      <a:pt x="1111" y="632"/>
                    </a:lnTo>
                    <a:lnTo>
                      <a:pt x="1117" y="617"/>
                    </a:lnTo>
                    <a:lnTo>
                      <a:pt x="1124" y="601"/>
                    </a:lnTo>
                    <a:lnTo>
                      <a:pt x="1130" y="585"/>
                    </a:lnTo>
                    <a:lnTo>
                      <a:pt x="1137" y="568"/>
                    </a:lnTo>
                    <a:lnTo>
                      <a:pt x="1143" y="551"/>
                    </a:lnTo>
                    <a:lnTo>
                      <a:pt x="1149" y="534"/>
                    </a:lnTo>
                    <a:lnTo>
                      <a:pt x="1156" y="517"/>
                    </a:lnTo>
                    <a:lnTo>
                      <a:pt x="1162" y="499"/>
                    </a:lnTo>
                    <a:lnTo>
                      <a:pt x="1169" y="481"/>
                    </a:lnTo>
                    <a:lnTo>
                      <a:pt x="1175" y="462"/>
                    </a:lnTo>
                    <a:lnTo>
                      <a:pt x="1181" y="444"/>
                    </a:lnTo>
                    <a:lnTo>
                      <a:pt x="1188" y="425"/>
                    </a:lnTo>
                    <a:lnTo>
                      <a:pt x="1194" y="406"/>
                    </a:lnTo>
                    <a:lnTo>
                      <a:pt x="1200" y="387"/>
                    </a:lnTo>
                    <a:lnTo>
                      <a:pt x="1207" y="369"/>
                    </a:lnTo>
                    <a:lnTo>
                      <a:pt x="1213" y="350"/>
                    </a:lnTo>
                    <a:lnTo>
                      <a:pt x="1220" y="331"/>
                    </a:lnTo>
                    <a:lnTo>
                      <a:pt x="1226" y="313"/>
                    </a:lnTo>
                    <a:lnTo>
                      <a:pt x="1232" y="294"/>
                    </a:lnTo>
                    <a:lnTo>
                      <a:pt x="1239" y="276"/>
                    </a:lnTo>
                    <a:lnTo>
                      <a:pt x="1245" y="258"/>
                    </a:lnTo>
                    <a:lnTo>
                      <a:pt x="1251" y="240"/>
                    </a:lnTo>
                    <a:lnTo>
                      <a:pt x="1258" y="222"/>
                    </a:lnTo>
                    <a:lnTo>
                      <a:pt x="1264" y="205"/>
                    </a:lnTo>
                    <a:lnTo>
                      <a:pt x="1271" y="188"/>
                    </a:lnTo>
                    <a:lnTo>
                      <a:pt x="1277" y="172"/>
                    </a:lnTo>
                    <a:lnTo>
                      <a:pt x="1283" y="156"/>
                    </a:lnTo>
                    <a:lnTo>
                      <a:pt x="1290" y="141"/>
                    </a:lnTo>
                    <a:lnTo>
                      <a:pt x="1296" y="126"/>
                    </a:lnTo>
                    <a:lnTo>
                      <a:pt x="1303" y="112"/>
                    </a:lnTo>
                    <a:lnTo>
                      <a:pt x="1309" y="98"/>
                    </a:lnTo>
                    <a:lnTo>
                      <a:pt x="1315" y="85"/>
                    </a:lnTo>
                    <a:lnTo>
                      <a:pt x="1322" y="73"/>
                    </a:lnTo>
                    <a:lnTo>
                      <a:pt x="1328" y="62"/>
                    </a:lnTo>
                    <a:lnTo>
                      <a:pt x="1335" y="51"/>
                    </a:lnTo>
                    <a:lnTo>
                      <a:pt x="1341" y="42"/>
                    </a:lnTo>
                    <a:lnTo>
                      <a:pt x="1347" y="33"/>
                    </a:lnTo>
                    <a:lnTo>
                      <a:pt x="1354" y="25"/>
                    </a:lnTo>
                    <a:lnTo>
                      <a:pt x="1360" y="18"/>
                    </a:lnTo>
                    <a:lnTo>
                      <a:pt x="1366" y="12"/>
                    </a:lnTo>
                    <a:lnTo>
                      <a:pt x="1373" y="8"/>
                    </a:lnTo>
                    <a:lnTo>
                      <a:pt x="1379" y="4"/>
                    </a:lnTo>
                    <a:lnTo>
                      <a:pt x="1386" y="1"/>
                    </a:lnTo>
                    <a:lnTo>
                      <a:pt x="1392" y="0"/>
                    </a:lnTo>
                    <a:lnTo>
                      <a:pt x="1398" y="0"/>
                    </a:lnTo>
                    <a:lnTo>
                      <a:pt x="1405" y="0"/>
                    </a:lnTo>
                    <a:lnTo>
                      <a:pt x="1411" y="2"/>
                    </a:lnTo>
                    <a:lnTo>
                      <a:pt x="1418" y="5"/>
                    </a:lnTo>
                    <a:lnTo>
                      <a:pt x="1424" y="10"/>
                    </a:lnTo>
                    <a:lnTo>
                      <a:pt x="1430" y="15"/>
                    </a:lnTo>
                    <a:lnTo>
                      <a:pt x="1437" y="22"/>
                    </a:lnTo>
                    <a:lnTo>
                      <a:pt x="1443" y="29"/>
                    </a:lnTo>
                    <a:lnTo>
                      <a:pt x="1450" y="38"/>
                    </a:lnTo>
                    <a:lnTo>
                      <a:pt x="1456" y="48"/>
                    </a:lnTo>
                    <a:lnTo>
                      <a:pt x="1462" y="58"/>
                    </a:lnTo>
                    <a:lnTo>
                      <a:pt x="1469" y="70"/>
                    </a:lnTo>
                    <a:lnTo>
                      <a:pt x="1475" y="82"/>
                    </a:lnTo>
                    <a:lnTo>
                      <a:pt x="1481" y="95"/>
                    </a:lnTo>
                    <a:lnTo>
                      <a:pt x="1488" y="109"/>
                    </a:lnTo>
                    <a:lnTo>
                      <a:pt x="1494" y="124"/>
                    </a:lnTo>
                    <a:lnTo>
                      <a:pt x="1501" y="139"/>
                    </a:lnTo>
                    <a:lnTo>
                      <a:pt x="1507" y="154"/>
                    </a:lnTo>
                    <a:lnTo>
                      <a:pt x="1513" y="170"/>
                    </a:lnTo>
                    <a:lnTo>
                      <a:pt x="1520" y="187"/>
                    </a:lnTo>
                    <a:lnTo>
                      <a:pt x="1526" y="203"/>
                    </a:lnTo>
                    <a:lnTo>
                      <a:pt x="1532" y="220"/>
                    </a:lnTo>
                    <a:lnTo>
                      <a:pt x="1539" y="237"/>
                    </a:lnTo>
                    <a:lnTo>
                      <a:pt x="1545" y="253"/>
                    </a:lnTo>
                    <a:lnTo>
                      <a:pt x="1552" y="270"/>
                    </a:lnTo>
                    <a:lnTo>
                      <a:pt x="1558" y="286"/>
                    </a:lnTo>
                    <a:lnTo>
                      <a:pt x="1564" y="303"/>
                    </a:lnTo>
                    <a:lnTo>
                      <a:pt x="1571" y="319"/>
                    </a:lnTo>
                    <a:lnTo>
                      <a:pt x="1577" y="334"/>
                    </a:lnTo>
                    <a:lnTo>
                      <a:pt x="1584" y="350"/>
                    </a:lnTo>
                    <a:lnTo>
                      <a:pt x="1590" y="364"/>
                    </a:lnTo>
                    <a:lnTo>
                      <a:pt x="1596" y="379"/>
                    </a:lnTo>
                    <a:lnTo>
                      <a:pt x="1603" y="392"/>
                    </a:lnTo>
                  </a:path>
                </a:pathLst>
              </a:custGeom>
              <a:noFill/>
              <a:ln w="1270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3" name="Freeform 177">
                <a:extLst>
                  <a:ext uri="{FF2B5EF4-FFF2-40B4-BE49-F238E27FC236}">
                    <a16:creationId xmlns:a16="http://schemas.microsoft.com/office/drawing/2014/main" id="{42A91234-F660-7AE5-DF77-D6609E41526A}"/>
                  </a:ext>
                </a:extLst>
              </p:cNvPr>
              <p:cNvSpPr>
                <a:spLocks noEditPoints="1"/>
              </p:cNvSpPr>
              <p:nvPr/>
            </p:nvSpPr>
            <p:spPr bwMode="auto">
              <a:xfrm>
                <a:off x="3337" y="2230"/>
                <a:ext cx="33" cy="33"/>
              </a:xfrm>
              <a:custGeom>
                <a:avLst/>
                <a:gdLst>
                  <a:gd name="T0" fmla="*/ 16 w 33"/>
                  <a:gd name="T1" fmla="*/ 0 h 33"/>
                  <a:gd name="T2" fmla="*/ 16 w 33"/>
                  <a:gd name="T3" fmla="*/ 33 h 33"/>
                  <a:gd name="T4" fmla="*/ 0 w 33"/>
                  <a:gd name="T5" fmla="*/ 17 h 33"/>
                  <a:gd name="T6" fmla="*/ 33 w 33"/>
                  <a:gd name="T7" fmla="*/ 17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7"/>
                    </a:moveTo>
                    <a:lnTo>
                      <a:pt x="33" y="17"/>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4" name="Freeform 178">
                <a:extLst>
                  <a:ext uri="{FF2B5EF4-FFF2-40B4-BE49-F238E27FC236}">
                    <a16:creationId xmlns:a16="http://schemas.microsoft.com/office/drawing/2014/main" id="{14296A33-9541-D05D-D22F-1C3C43B389D0}"/>
                  </a:ext>
                </a:extLst>
              </p:cNvPr>
              <p:cNvSpPr>
                <a:spLocks noEditPoints="1"/>
              </p:cNvSpPr>
              <p:nvPr/>
            </p:nvSpPr>
            <p:spPr bwMode="auto">
              <a:xfrm>
                <a:off x="3379" y="2108"/>
                <a:ext cx="33" cy="32"/>
              </a:xfrm>
              <a:custGeom>
                <a:avLst/>
                <a:gdLst>
                  <a:gd name="T0" fmla="*/ 17 w 33"/>
                  <a:gd name="T1" fmla="*/ 0 h 32"/>
                  <a:gd name="T2" fmla="*/ 17 w 33"/>
                  <a:gd name="T3" fmla="*/ 32 h 32"/>
                  <a:gd name="T4" fmla="*/ 0 w 33"/>
                  <a:gd name="T5" fmla="*/ 16 h 32"/>
                  <a:gd name="T6" fmla="*/ 33 w 33"/>
                  <a:gd name="T7" fmla="*/ 16 h 32"/>
                  <a:gd name="T8" fmla="*/ 5 w 33"/>
                  <a:gd name="T9" fmla="*/ 4 h 32"/>
                  <a:gd name="T10" fmla="*/ 28 w 33"/>
                  <a:gd name="T11" fmla="*/ 28 h 32"/>
                  <a:gd name="T12" fmla="*/ 5 w 33"/>
                  <a:gd name="T13" fmla="*/ 28 h 32"/>
                  <a:gd name="T14" fmla="*/ 28 w 33"/>
                  <a:gd name="T15" fmla="*/ 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7" y="0"/>
                    </a:moveTo>
                    <a:lnTo>
                      <a:pt x="17" y="32"/>
                    </a:lnTo>
                    <a:moveTo>
                      <a:pt x="0" y="16"/>
                    </a:moveTo>
                    <a:lnTo>
                      <a:pt x="33" y="16"/>
                    </a:lnTo>
                    <a:moveTo>
                      <a:pt x="5" y="4"/>
                    </a:moveTo>
                    <a:lnTo>
                      <a:pt x="28" y="28"/>
                    </a:lnTo>
                    <a:moveTo>
                      <a:pt x="5" y="28"/>
                    </a:moveTo>
                    <a:lnTo>
                      <a:pt x="28" y="4"/>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5" name="Freeform 179">
                <a:extLst>
                  <a:ext uri="{FF2B5EF4-FFF2-40B4-BE49-F238E27FC236}">
                    <a16:creationId xmlns:a16="http://schemas.microsoft.com/office/drawing/2014/main" id="{1BF99777-3CD3-AE07-3417-F08DD0E45C4F}"/>
                  </a:ext>
                </a:extLst>
              </p:cNvPr>
              <p:cNvSpPr>
                <a:spLocks noEditPoints="1"/>
              </p:cNvSpPr>
              <p:nvPr/>
            </p:nvSpPr>
            <p:spPr bwMode="auto">
              <a:xfrm>
                <a:off x="3421" y="1996"/>
                <a:ext cx="33" cy="33"/>
              </a:xfrm>
              <a:custGeom>
                <a:avLst/>
                <a:gdLst>
                  <a:gd name="T0" fmla="*/ 17 w 33"/>
                  <a:gd name="T1" fmla="*/ 0 h 33"/>
                  <a:gd name="T2" fmla="*/ 17 w 33"/>
                  <a:gd name="T3" fmla="*/ 33 h 33"/>
                  <a:gd name="T4" fmla="*/ 0 w 33"/>
                  <a:gd name="T5" fmla="*/ 16 h 33"/>
                  <a:gd name="T6" fmla="*/ 33 w 33"/>
                  <a:gd name="T7" fmla="*/ 16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6"/>
                    </a:moveTo>
                    <a:lnTo>
                      <a:pt x="33" y="16"/>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6" name="Freeform 180">
                <a:extLst>
                  <a:ext uri="{FF2B5EF4-FFF2-40B4-BE49-F238E27FC236}">
                    <a16:creationId xmlns:a16="http://schemas.microsoft.com/office/drawing/2014/main" id="{DB03093E-758C-FE4B-726C-04221C9E96AA}"/>
                  </a:ext>
                </a:extLst>
              </p:cNvPr>
              <p:cNvSpPr>
                <a:spLocks noEditPoints="1"/>
              </p:cNvSpPr>
              <p:nvPr/>
            </p:nvSpPr>
            <p:spPr bwMode="auto">
              <a:xfrm>
                <a:off x="3464" y="1905"/>
                <a:ext cx="32" cy="33"/>
              </a:xfrm>
              <a:custGeom>
                <a:avLst/>
                <a:gdLst>
                  <a:gd name="T0" fmla="*/ 16 w 32"/>
                  <a:gd name="T1" fmla="*/ 0 h 33"/>
                  <a:gd name="T2" fmla="*/ 16 w 32"/>
                  <a:gd name="T3" fmla="*/ 33 h 33"/>
                  <a:gd name="T4" fmla="*/ 0 w 32"/>
                  <a:gd name="T5" fmla="*/ 17 h 33"/>
                  <a:gd name="T6" fmla="*/ 32 w 32"/>
                  <a:gd name="T7" fmla="*/ 17 h 33"/>
                  <a:gd name="T8" fmla="*/ 4 w 32"/>
                  <a:gd name="T9" fmla="*/ 5 h 33"/>
                  <a:gd name="T10" fmla="*/ 28 w 32"/>
                  <a:gd name="T11" fmla="*/ 28 h 33"/>
                  <a:gd name="T12" fmla="*/ 4 w 32"/>
                  <a:gd name="T13" fmla="*/ 28 h 33"/>
                  <a:gd name="T14" fmla="*/ 28 w 32"/>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lnTo>
                      <a:pt x="16" y="33"/>
                    </a:lnTo>
                    <a:moveTo>
                      <a:pt x="0" y="17"/>
                    </a:moveTo>
                    <a:lnTo>
                      <a:pt x="32" y="17"/>
                    </a:lnTo>
                    <a:moveTo>
                      <a:pt x="4" y="5"/>
                    </a:moveTo>
                    <a:lnTo>
                      <a:pt x="28" y="28"/>
                    </a:lnTo>
                    <a:moveTo>
                      <a:pt x="4"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7" name="Freeform 181">
                <a:extLst>
                  <a:ext uri="{FF2B5EF4-FFF2-40B4-BE49-F238E27FC236}">
                    <a16:creationId xmlns:a16="http://schemas.microsoft.com/office/drawing/2014/main" id="{84FBCD54-D632-C4B7-B358-947DD8FDF744}"/>
                  </a:ext>
                </a:extLst>
              </p:cNvPr>
              <p:cNvSpPr>
                <a:spLocks noEditPoints="1"/>
              </p:cNvSpPr>
              <p:nvPr/>
            </p:nvSpPr>
            <p:spPr bwMode="auto">
              <a:xfrm>
                <a:off x="3506" y="1843"/>
                <a:ext cx="33" cy="33"/>
              </a:xfrm>
              <a:custGeom>
                <a:avLst/>
                <a:gdLst>
                  <a:gd name="T0" fmla="*/ 16 w 33"/>
                  <a:gd name="T1" fmla="*/ 0 h 33"/>
                  <a:gd name="T2" fmla="*/ 16 w 33"/>
                  <a:gd name="T3" fmla="*/ 33 h 33"/>
                  <a:gd name="T4" fmla="*/ 0 w 33"/>
                  <a:gd name="T5" fmla="*/ 16 h 33"/>
                  <a:gd name="T6" fmla="*/ 33 w 33"/>
                  <a:gd name="T7" fmla="*/ 16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6"/>
                    </a:moveTo>
                    <a:lnTo>
                      <a:pt x="33" y="16"/>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8" name="Freeform 182">
                <a:extLst>
                  <a:ext uri="{FF2B5EF4-FFF2-40B4-BE49-F238E27FC236}">
                    <a16:creationId xmlns:a16="http://schemas.microsoft.com/office/drawing/2014/main" id="{17F02360-20AB-BB02-DE38-2AE5A5490BC9}"/>
                  </a:ext>
                </a:extLst>
              </p:cNvPr>
              <p:cNvSpPr>
                <a:spLocks noEditPoints="1"/>
              </p:cNvSpPr>
              <p:nvPr/>
            </p:nvSpPr>
            <p:spPr bwMode="auto">
              <a:xfrm>
                <a:off x="3548" y="1814"/>
                <a:ext cx="33" cy="33"/>
              </a:xfrm>
              <a:custGeom>
                <a:avLst/>
                <a:gdLst>
                  <a:gd name="T0" fmla="*/ 16 w 33"/>
                  <a:gd name="T1" fmla="*/ 0 h 33"/>
                  <a:gd name="T2" fmla="*/ 16 w 33"/>
                  <a:gd name="T3" fmla="*/ 33 h 33"/>
                  <a:gd name="T4" fmla="*/ 0 w 33"/>
                  <a:gd name="T5" fmla="*/ 16 h 33"/>
                  <a:gd name="T6" fmla="*/ 33 w 33"/>
                  <a:gd name="T7" fmla="*/ 16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6"/>
                    </a:moveTo>
                    <a:lnTo>
                      <a:pt x="33" y="16"/>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9" name="Freeform 183">
                <a:extLst>
                  <a:ext uri="{FF2B5EF4-FFF2-40B4-BE49-F238E27FC236}">
                    <a16:creationId xmlns:a16="http://schemas.microsoft.com/office/drawing/2014/main" id="{D5BEE6D0-25BB-96D8-75A0-694FB78D9873}"/>
                  </a:ext>
                </a:extLst>
              </p:cNvPr>
              <p:cNvSpPr>
                <a:spLocks noEditPoints="1"/>
              </p:cNvSpPr>
              <p:nvPr/>
            </p:nvSpPr>
            <p:spPr bwMode="auto">
              <a:xfrm>
                <a:off x="3590" y="1818"/>
                <a:ext cx="33" cy="33"/>
              </a:xfrm>
              <a:custGeom>
                <a:avLst/>
                <a:gdLst>
                  <a:gd name="T0" fmla="*/ 17 w 33"/>
                  <a:gd name="T1" fmla="*/ 0 h 33"/>
                  <a:gd name="T2" fmla="*/ 17 w 33"/>
                  <a:gd name="T3" fmla="*/ 33 h 33"/>
                  <a:gd name="T4" fmla="*/ 0 w 33"/>
                  <a:gd name="T5" fmla="*/ 17 h 33"/>
                  <a:gd name="T6" fmla="*/ 33 w 33"/>
                  <a:gd name="T7" fmla="*/ 17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7"/>
                    </a:moveTo>
                    <a:lnTo>
                      <a:pt x="33" y="17"/>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0" name="Freeform 184">
                <a:extLst>
                  <a:ext uri="{FF2B5EF4-FFF2-40B4-BE49-F238E27FC236}">
                    <a16:creationId xmlns:a16="http://schemas.microsoft.com/office/drawing/2014/main" id="{F91882A0-1E85-629C-EA50-2B08A7884721}"/>
                  </a:ext>
                </a:extLst>
              </p:cNvPr>
              <p:cNvSpPr>
                <a:spLocks noEditPoints="1"/>
              </p:cNvSpPr>
              <p:nvPr/>
            </p:nvSpPr>
            <p:spPr bwMode="auto">
              <a:xfrm>
                <a:off x="3632" y="1854"/>
                <a:ext cx="33" cy="33"/>
              </a:xfrm>
              <a:custGeom>
                <a:avLst/>
                <a:gdLst>
                  <a:gd name="T0" fmla="*/ 17 w 33"/>
                  <a:gd name="T1" fmla="*/ 0 h 33"/>
                  <a:gd name="T2" fmla="*/ 17 w 33"/>
                  <a:gd name="T3" fmla="*/ 33 h 33"/>
                  <a:gd name="T4" fmla="*/ 0 w 33"/>
                  <a:gd name="T5" fmla="*/ 16 h 33"/>
                  <a:gd name="T6" fmla="*/ 33 w 33"/>
                  <a:gd name="T7" fmla="*/ 16 h 33"/>
                  <a:gd name="T8" fmla="*/ 5 w 33"/>
                  <a:gd name="T9" fmla="*/ 5 h 33"/>
                  <a:gd name="T10" fmla="*/ 29 w 33"/>
                  <a:gd name="T11" fmla="*/ 28 h 33"/>
                  <a:gd name="T12" fmla="*/ 5 w 33"/>
                  <a:gd name="T13" fmla="*/ 28 h 33"/>
                  <a:gd name="T14" fmla="*/ 29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6"/>
                    </a:moveTo>
                    <a:lnTo>
                      <a:pt x="33" y="16"/>
                    </a:lnTo>
                    <a:moveTo>
                      <a:pt x="5" y="5"/>
                    </a:moveTo>
                    <a:lnTo>
                      <a:pt x="29" y="28"/>
                    </a:lnTo>
                    <a:moveTo>
                      <a:pt x="5" y="28"/>
                    </a:moveTo>
                    <a:lnTo>
                      <a:pt x="29"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1" name="Freeform 185">
                <a:extLst>
                  <a:ext uri="{FF2B5EF4-FFF2-40B4-BE49-F238E27FC236}">
                    <a16:creationId xmlns:a16="http://schemas.microsoft.com/office/drawing/2014/main" id="{0CBDD9C2-EA4B-52FB-4B29-2E5CFCBBA4A4}"/>
                  </a:ext>
                </a:extLst>
              </p:cNvPr>
              <p:cNvSpPr>
                <a:spLocks noEditPoints="1"/>
              </p:cNvSpPr>
              <p:nvPr/>
            </p:nvSpPr>
            <p:spPr bwMode="auto">
              <a:xfrm>
                <a:off x="3675" y="1915"/>
                <a:ext cx="33" cy="33"/>
              </a:xfrm>
              <a:custGeom>
                <a:avLst/>
                <a:gdLst>
                  <a:gd name="T0" fmla="*/ 16 w 33"/>
                  <a:gd name="T1" fmla="*/ 0 h 33"/>
                  <a:gd name="T2" fmla="*/ 16 w 33"/>
                  <a:gd name="T3" fmla="*/ 33 h 33"/>
                  <a:gd name="T4" fmla="*/ 0 w 33"/>
                  <a:gd name="T5" fmla="*/ 16 h 33"/>
                  <a:gd name="T6" fmla="*/ 33 w 33"/>
                  <a:gd name="T7" fmla="*/ 16 h 33"/>
                  <a:gd name="T8" fmla="*/ 4 w 33"/>
                  <a:gd name="T9" fmla="*/ 5 h 33"/>
                  <a:gd name="T10" fmla="*/ 28 w 33"/>
                  <a:gd name="T11" fmla="*/ 28 h 33"/>
                  <a:gd name="T12" fmla="*/ 4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6"/>
                    </a:moveTo>
                    <a:lnTo>
                      <a:pt x="33" y="16"/>
                    </a:lnTo>
                    <a:moveTo>
                      <a:pt x="4" y="5"/>
                    </a:moveTo>
                    <a:lnTo>
                      <a:pt x="28" y="28"/>
                    </a:lnTo>
                    <a:moveTo>
                      <a:pt x="4"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2" name="Freeform 186">
                <a:extLst>
                  <a:ext uri="{FF2B5EF4-FFF2-40B4-BE49-F238E27FC236}">
                    <a16:creationId xmlns:a16="http://schemas.microsoft.com/office/drawing/2014/main" id="{7C94A943-09FD-D937-FF1E-6FEE281FA1B4}"/>
                  </a:ext>
                </a:extLst>
              </p:cNvPr>
              <p:cNvSpPr>
                <a:spLocks noEditPoints="1"/>
              </p:cNvSpPr>
              <p:nvPr/>
            </p:nvSpPr>
            <p:spPr bwMode="auto">
              <a:xfrm>
                <a:off x="3717" y="1992"/>
                <a:ext cx="33" cy="33"/>
              </a:xfrm>
              <a:custGeom>
                <a:avLst/>
                <a:gdLst>
                  <a:gd name="T0" fmla="*/ 16 w 33"/>
                  <a:gd name="T1" fmla="*/ 0 h 33"/>
                  <a:gd name="T2" fmla="*/ 16 w 33"/>
                  <a:gd name="T3" fmla="*/ 33 h 33"/>
                  <a:gd name="T4" fmla="*/ 0 w 33"/>
                  <a:gd name="T5" fmla="*/ 16 h 33"/>
                  <a:gd name="T6" fmla="*/ 33 w 33"/>
                  <a:gd name="T7" fmla="*/ 16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6"/>
                    </a:moveTo>
                    <a:lnTo>
                      <a:pt x="33" y="16"/>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3" name="Freeform 187">
                <a:extLst>
                  <a:ext uri="{FF2B5EF4-FFF2-40B4-BE49-F238E27FC236}">
                    <a16:creationId xmlns:a16="http://schemas.microsoft.com/office/drawing/2014/main" id="{69EB1F67-9E47-BA13-1A91-061754559A06}"/>
                  </a:ext>
                </a:extLst>
              </p:cNvPr>
              <p:cNvSpPr>
                <a:spLocks noEditPoints="1"/>
              </p:cNvSpPr>
              <p:nvPr/>
            </p:nvSpPr>
            <p:spPr bwMode="auto">
              <a:xfrm>
                <a:off x="3759" y="2074"/>
                <a:ext cx="33" cy="33"/>
              </a:xfrm>
              <a:custGeom>
                <a:avLst/>
                <a:gdLst>
                  <a:gd name="T0" fmla="*/ 17 w 33"/>
                  <a:gd name="T1" fmla="*/ 0 h 33"/>
                  <a:gd name="T2" fmla="*/ 17 w 33"/>
                  <a:gd name="T3" fmla="*/ 33 h 33"/>
                  <a:gd name="T4" fmla="*/ 0 w 33"/>
                  <a:gd name="T5" fmla="*/ 17 h 33"/>
                  <a:gd name="T6" fmla="*/ 33 w 33"/>
                  <a:gd name="T7" fmla="*/ 17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7"/>
                    </a:moveTo>
                    <a:lnTo>
                      <a:pt x="33" y="17"/>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4" name="Freeform 188">
                <a:extLst>
                  <a:ext uri="{FF2B5EF4-FFF2-40B4-BE49-F238E27FC236}">
                    <a16:creationId xmlns:a16="http://schemas.microsoft.com/office/drawing/2014/main" id="{68D1A834-A2A1-4C16-6A10-4D5ADAD501E0}"/>
                  </a:ext>
                </a:extLst>
              </p:cNvPr>
              <p:cNvSpPr>
                <a:spLocks noEditPoints="1"/>
              </p:cNvSpPr>
              <p:nvPr/>
            </p:nvSpPr>
            <p:spPr bwMode="auto">
              <a:xfrm>
                <a:off x="3801" y="2151"/>
                <a:ext cx="33" cy="33"/>
              </a:xfrm>
              <a:custGeom>
                <a:avLst/>
                <a:gdLst>
                  <a:gd name="T0" fmla="*/ 17 w 33"/>
                  <a:gd name="T1" fmla="*/ 0 h 33"/>
                  <a:gd name="T2" fmla="*/ 17 w 33"/>
                  <a:gd name="T3" fmla="*/ 33 h 33"/>
                  <a:gd name="T4" fmla="*/ 0 w 33"/>
                  <a:gd name="T5" fmla="*/ 17 h 33"/>
                  <a:gd name="T6" fmla="*/ 33 w 33"/>
                  <a:gd name="T7" fmla="*/ 17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7"/>
                    </a:moveTo>
                    <a:lnTo>
                      <a:pt x="33" y="17"/>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5" name="Freeform 189">
                <a:extLst>
                  <a:ext uri="{FF2B5EF4-FFF2-40B4-BE49-F238E27FC236}">
                    <a16:creationId xmlns:a16="http://schemas.microsoft.com/office/drawing/2014/main" id="{3B299358-E124-3FA0-93B0-1DA6AB2A604F}"/>
                  </a:ext>
                </a:extLst>
              </p:cNvPr>
              <p:cNvSpPr>
                <a:spLocks noEditPoints="1"/>
              </p:cNvSpPr>
              <p:nvPr/>
            </p:nvSpPr>
            <p:spPr bwMode="auto">
              <a:xfrm>
                <a:off x="3844" y="2212"/>
                <a:ext cx="32" cy="33"/>
              </a:xfrm>
              <a:custGeom>
                <a:avLst/>
                <a:gdLst>
                  <a:gd name="T0" fmla="*/ 16 w 32"/>
                  <a:gd name="T1" fmla="*/ 0 h 33"/>
                  <a:gd name="T2" fmla="*/ 16 w 32"/>
                  <a:gd name="T3" fmla="*/ 33 h 33"/>
                  <a:gd name="T4" fmla="*/ 0 w 32"/>
                  <a:gd name="T5" fmla="*/ 16 h 33"/>
                  <a:gd name="T6" fmla="*/ 32 w 32"/>
                  <a:gd name="T7" fmla="*/ 16 h 33"/>
                  <a:gd name="T8" fmla="*/ 4 w 32"/>
                  <a:gd name="T9" fmla="*/ 5 h 33"/>
                  <a:gd name="T10" fmla="*/ 28 w 32"/>
                  <a:gd name="T11" fmla="*/ 28 h 33"/>
                  <a:gd name="T12" fmla="*/ 4 w 32"/>
                  <a:gd name="T13" fmla="*/ 28 h 33"/>
                  <a:gd name="T14" fmla="*/ 28 w 32"/>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lnTo>
                      <a:pt x="16" y="33"/>
                    </a:lnTo>
                    <a:moveTo>
                      <a:pt x="0" y="16"/>
                    </a:moveTo>
                    <a:lnTo>
                      <a:pt x="32" y="16"/>
                    </a:lnTo>
                    <a:moveTo>
                      <a:pt x="4" y="5"/>
                    </a:moveTo>
                    <a:lnTo>
                      <a:pt x="28" y="28"/>
                    </a:lnTo>
                    <a:moveTo>
                      <a:pt x="4"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6" name="Freeform 190">
                <a:extLst>
                  <a:ext uri="{FF2B5EF4-FFF2-40B4-BE49-F238E27FC236}">
                    <a16:creationId xmlns:a16="http://schemas.microsoft.com/office/drawing/2014/main" id="{20553C3E-1E9D-0E39-A2A9-951080AFF229}"/>
                  </a:ext>
                </a:extLst>
              </p:cNvPr>
              <p:cNvSpPr>
                <a:spLocks noEditPoints="1"/>
              </p:cNvSpPr>
              <p:nvPr/>
            </p:nvSpPr>
            <p:spPr bwMode="auto">
              <a:xfrm>
                <a:off x="3886" y="2248"/>
                <a:ext cx="33" cy="33"/>
              </a:xfrm>
              <a:custGeom>
                <a:avLst/>
                <a:gdLst>
                  <a:gd name="T0" fmla="*/ 16 w 33"/>
                  <a:gd name="T1" fmla="*/ 0 h 33"/>
                  <a:gd name="T2" fmla="*/ 16 w 33"/>
                  <a:gd name="T3" fmla="*/ 33 h 33"/>
                  <a:gd name="T4" fmla="*/ 0 w 33"/>
                  <a:gd name="T5" fmla="*/ 16 h 33"/>
                  <a:gd name="T6" fmla="*/ 33 w 33"/>
                  <a:gd name="T7" fmla="*/ 16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6"/>
                    </a:moveTo>
                    <a:lnTo>
                      <a:pt x="33" y="16"/>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7" name="Freeform 191">
                <a:extLst>
                  <a:ext uri="{FF2B5EF4-FFF2-40B4-BE49-F238E27FC236}">
                    <a16:creationId xmlns:a16="http://schemas.microsoft.com/office/drawing/2014/main" id="{E831350D-C6A5-B947-EF39-70F8062CDC7F}"/>
                  </a:ext>
                </a:extLst>
              </p:cNvPr>
              <p:cNvSpPr>
                <a:spLocks noEditPoints="1"/>
              </p:cNvSpPr>
              <p:nvPr/>
            </p:nvSpPr>
            <p:spPr bwMode="auto">
              <a:xfrm>
                <a:off x="3928" y="2252"/>
                <a:ext cx="33" cy="33"/>
              </a:xfrm>
              <a:custGeom>
                <a:avLst/>
                <a:gdLst>
                  <a:gd name="T0" fmla="*/ 16 w 33"/>
                  <a:gd name="T1" fmla="*/ 0 h 33"/>
                  <a:gd name="T2" fmla="*/ 16 w 33"/>
                  <a:gd name="T3" fmla="*/ 33 h 33"/>
                  <a:gd name="T4" fmla="*/ 0 w 33"/>
                  <a:gd name="T5" fmla="*/ 17 h 33"/>
                  <a:gd name="T6" fmla="*/ 33 w 33"/>
                  <a:gd name="T7" fmla="*/ 17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7"/>
                    </a:moveTo>
                    <a:lnTo>
                      <a:pt x="33" y="17"/>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8" name="Freeform 192">
                <a:extLst>
                  <a:ext uri="{FF2B5EF4-FFF2-40B4-BE49-F238E27FC236}">
                    <a16:creationId xmlns:a16="http://schemas.microsoft.com/office/drawing/2014/main" id="{A7C6E726-4F6B-7930-577A-A02CE496A197}"/>
                  </a:ext>
                </a:extLst>
              </p:cNvPr>
              <p:cNvSpPr>
                <a:spLocks noEditPoints="1"/>
              </p:cNvSpPr>
              <p:nvPr/>
            </p:nvSpPr>
            <p:spPr bwMode="auto">
              <a:xfrm>
                <a:off x="3970" y="2223"/>
                <a:ext cx="33" cy="33"/>
              </a:xfrm>
              <a:custGeom>
                <a:avLst/>
                <a:gdLst>
                  <a:gd name="T0" fmla="*/ 17 w 33"/>
                  <a:gd name="T1" fmla="*/ 0 h 33"/>
                  <a:gd name="T2" fmla="*/ 17 w 33"/>
                  <a:gd name="T3" fmla="*/ 33 h 33"/>
                  <a:gd name="T4" fmla="*/ 0 w 33"/>
                  <a:gd name="T5" fmla="*/ 17 h 33"/>
                  <a:gd name="T6" fmla="*/ 33 w 33"/>
                  <a:gd name="T7" fmla="*/ 17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7"/>
                    </a:moveTo>
                    <a:lnTo>
                      <a:pt x="33" y="17"/>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9" name="Freeform 193">
                <a:extLst>
                  <a:ext uri="{FF2B5EF4-FFF2-40B4-BE49-F238E27FC236}">
                    <a16:creationId xmlns:a16="http://schemas.microsoft.com/office/drawing/2014/main" id="{771DD9C4-7644-6A8A-2419-2474991932C8}"/>
                  </a:ext>
                </a:extLst>
              </p:cNvPr>
              <p:cNvSpPr>
                <a:spLocks noEditPoints="1"/>
              </p:cNvSpPr>
              <p:nvPr/>
            </p:nvSpPr>
            <p:spPr bwMode="auto">
              <a:xfrm>
                <a:off x="4012" y="2161"/>
                <a:ext cx="33" cy="33"/>
              </a:xfrm>
              <a:custGeom>
                <a:avLst/>
                <a:gdLst>
                  <a:gd name="T0" fmla="*/ 17 w 33"/>
                  <a:gd name="T1" fmla="*/ 0 h 33"/>
                  <a:gd name="T2" fmla="*/ 17 w 33"/>
                  <a:gd name="T3" fmla="*/ 33 h 33"/>
                  <a:gd name="T4" fmla="*/ 0 w 33"/>
                  <a:gd name="T5" fmla="*/ 16 h 33"/>
                  <a:gd name="T6" fmla="*/ 33 w 33"/>
                  <a:gd name="T7" fmla="*/ 16 h 33"/>
                  <a:gd name="T8" fmla="*/ 5 w 33"/>
                  <a:gd name="T9" fmla="*/ 5 h 33"/>
                  <a:gd name="T10" fmla="*/ 29 w 33"/>
                  <a:gd name="T11" fmla="*/ 28 h 33"/>
                  <a:gd name="T12" fmla="*/ 5 w 33"/>
                  <a:gd name="T13" fmla="*/ 28 h 33"/>
                  <a:gd name="T14" fmla="*/ 29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6"/>
                    </a:moveTo>
                    <a:lnTo>
                      <a:pt x="33" y="16"/>
                    </a:lnTo>
                    <a:moveTo>
                      <a:pt x="5" y="5"/>
                    </a:moveTo>
                    <a:lnTo>
                      <a:pt x="29" y="28"/>
                    </a:lnTo>
                    <a:moveTo>
                      <a:pt x="5" y="28"/>
                    </a:moveTo>
                    <a:lnTo>
                      <a:pt x="29"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0" name="Freeform 194">
                <a:extLst>
                  <a:ext uri="{FF2B5EF4-FFF2-40B4-BE49-F238E27FC236}">
                    <a16:creationId xmlns:a16="http://schemas.microsoft.com/office/drawing/2014/main" id="{E5DF4F62-F345-3C37-24D3-3D2A14999620}"/>
                  </a:ext>
                </a:extLst>
              </p:cNvPr>
              <p:cNvSpPr>
                <a:spLocks noEditPoints="1"/>
              </p:cNvSpPr>
              <p:nvPr/>
            </p:nvSpPr>
            <p:spPr bwMode="auto">
              <a:xfrm>
                <a:off x="4055" y="2070"/>
                <a:ext cx="33" cy="33"/>
              </a:xfrm>
              <a:custGeom>
                <a:avLst/>
                <a:gdLst>
                  <a:gd name="T0" fmla="*/ 16 w 33"/>
                  <a:gd name="T1" fmla="*/ 0 h 33"/>
                  <a:gd name="T2" fmla="*/ 16 w 33"/>
                  <a:gd name="T3" fmla="*/ 33 h 33"/>
                  <a:gd name="T4" fmla="*/ 0 w 33"/>
                  <a:gd name="T5" fmla="*/ 17 h 33"/>
                  <a:gd name="T6" fmla="*/ 33 w 33"/>
                  <a:gd name="T7" fmla="*/ 17 h 33"/>
                  <a:gd name="T8" fmla="*/ 4 w 33"/>
                  <a:gd name="T9" fmla="*/ 5 h 33"/>
                  <a:gd name="T10" fmla="*/ 28 w 33"/>
                  <a:gd name="T11" fmla="*/ 28 h 33"/>
                  <a:gd name="T12" fmla="*/ 4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7"/>
                    </a:moveTo>
                    <a:lnTo>
                      <a:pt x="33" y="17"/>
                    </a:lnTo>
                    <a:moveTo>
                      <a:pt x="4" y="5"/>
                    </a:moveTo>
                    <a:lnTo>
                      <a:pt x="28" y="28"/>
                    </a:lnTo>
                    <a:moveTo>
                      <a:pt x="4"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1" name="Freeform 195">
                <a:extLst>
                  <a:ext uri="{FF2B5EF4-FFF2-40B4-BE49-F238E27FC236}">
                    <a16:creationId xmlns:a16="http://schemas.microsoft.com/office/drawing/2014/main" id="{18D513E6-1F51-5008-BE3A-363E70C735BD}"/>
                  </a:ext>
                </a:extLst>
              </p:cNvPr>
              <p:cNvSpPr>
                <a:spLocks noEditPoints="1"/>
              </p:cNvSpPr>
              <p:nvPr/>
            </p:nvSpPr>
            <p:spPr bwMode="auto">
              <a:xfrm>
                <a:off x="4097" y="1958"/>
                <a:ext cx="33" cy="33"/>
              </a:xfrm>
              <a:custGeom>
                <a:avLst/>
                <a:gdLst>
                  <a:gd name="T0" fmla="*/ 16 w 33"/>
                  <a:gd name="T1" fmla="*/ 0 h 33"/>
                  <a:gd name="T2" fmla="*/ 16 w 33"/>
                  <a:gd name="T3" fmla="*/ 33 h 33"/>
                  <a:gd name="T4" fmla="*/ 0 w 33"/>
                  <a:gd name="T5" fmla="*/ 17 h 33"/>
                  <a:gd name="T6" fmla="*/ 33 w 33"/>
                  <a:gd name="T7" fmla="*/ 17 h 33"/>
                  <a:gd name="T8" fmla="*/ 5 w 33"/>
                  <a:gd name="T9" fmla="*/ 5 h 33"/>
                  <a:gd name="T10" fmla="*/ 28 w 33"/>
                  <a:gd name="T11" fmla="*/ 29 h 33"/>
                  <a:gd name="T12" fmla="*/ 5 w 33"/>
                  <a:gd name="T13" fmla="*/ 29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6" y="0"/>
                    </a:moveTo>
                    <a:lnTo>
                      <a:pt x="16" y="33"/>
                    </a:lnTo>
                    <a:moveTo>
                      <a:pt x="0" y="17"/>
                    </a:moveTo>
                    <a:lnTo>
                      <a:pt x="33" y="17"/>
                    </a:lnTo>
                    <a:moveTo>
                      <a:pt x="5" y="5"/>
                    </a:moveTo>
                    <a:lnTo>
                      <a:pt x="28" y="29"/>
                    </a:lnTo>
                    <a:moveTo>
                      <a:pt x="5" y="29"/>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2" name="Freeform 196">
                <a:extLst>
                  <a:ext uri="{FF2B5EF4-FFF2-40B4-BE49-F238E27FC236}">
                    <a16:creationId xmlns:a16="http://schemas.microsoft.com/office/drawing/2014/main" id="{A87F6A0D-E781-C472-9E28-864DF0F1D46E}"/>
                  </a:ext>
                </a:extLst>
              </p:cNvPr>
              <p:cNvSpPr>
                <a:spLocks noEditPoints="1"/>
              </p:cNvSpPr>
              <p:nvPr/>
            </p:nvSpPr>
            <p:spPr bwMode="auto">
              <a:xfrm>
                <a:off x="4139" y="1836"/>
                <a:ext cx="33" cy="33"/>
              </a:xfrm>
              <a:custGeom>
                <a:avLst/>
                <a:gdLst>
                  <a:gd name="T0" fmla="*/ 17 w 33"/>
                  <a:gd name="T1" fmla="*/ 0 h 33"/>
                  <a:gd name="T2" fmla="*/ 17 w 33"/>
                  <a:gd name="T3" fmla="*/ 33 h 33"/>
                  <a:gd name="T4" fmla="*/ 0 w 33"/>
                  <a:gd name="T5" fmla="*/ 16 h 33"/>
                  <a:gd name="T6" fmla="*/ 33 w 33"/>
                  <a:gd name="T7" fmla="*/ 16 h 33"/>
                  <a:gd name="T8" fmla="*/ 5 w 33"/>
                  <a:gd name="T9" fmla="*/ 5 h 33"/>
                  <a:gd name="T10" fmla="*/ 28 w 33"/>
                  <a:gd name="T11" fmla="*/ 28 h 33"/>
                  <a:gd name="T12" fmla="*/ 5 w 33"/>
                  <a:gd name="T13" fmla="*/ 28 h 33"/>
                  <a:gd name="T14" fmla="*/ 28 w 33"/>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7" y="0"/>
                    </a:moveTo>
                    <a:lnTo>
                      <a:pt x="17" y="33"/>
                    </a:lnTo>
                    <a:moveTo>
                      <a:pt x="0" y="16"/>
                    </a:moveTo>
                    <a:lnTo>
                      <a:pt x="33" y="16"/>
                    </a:lnTo>
                    <a:moveTo>
                      <a:pt x="5" y="5"/>
                    </a:moveTo>
                    <a:lnTo>
                      <a:pt x="28" y="28"/>
                    </a:lnTo>
                    <a:moveTo>
                      <a:pt x="5" y="28"/>
                    </a:moveTo>
                    <a:lnTo>
                      <a:pt x="28" y="5"/>
                    </a:lnTo>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3" name="Freeform 197">
                <a:extLst>
                  <a:ext uri="{FF2B5EF4-FFF2-40B4-BE49-F238E27FC236}">
                    <a16:creationId xmlns:a16="http://schemas.microsoft.com/office/drawing/2014/main" id="{181B7A17-F331-2E4B-5E09-9339F87E5CC8}"/>
                  </a:ext>
                </a:extLst>
              </p:cNvPr>
              <p:cNvSpPr>
                <a:spLocks noEditPoints="1"/>
              </p:cNvSpPr>
              <p:nvPr/>
            </p:nvSpPr>
            <p:spPr bwMode="auto">
              <a:xfrm>
                <a:off x="2951" y="1432"/>
                <a:ext cx="1605" cy="1235"/>
              </a:xfrm>
              <a:custGeom>
                <a:avLst/>
                <a:gdLst>
                  <a:gd name="T0" fmla="*/ 51 w 1605"/>
                  <a:gd name="T1" fmla="*/ 1110 h 1235"/>
                  <a:gd name="T2" fmla="*/ 72 w 1605"/>
                  <a:gd name="T3" fmla="*/ 1140 h 1235"/>
                  <a:gd name="T4" fmla="*/ 92 w 1605"/>
                  <a:gd name="T5" fmla="*/ 1169 h 1235"/>
                  <a:gd name="T6" fmla="*/ 115 w 1605"/>
                  <a:gd name="T7" fmla="*/ 1198 h 1235"/>
                  <a:gd name="T8" fmla="*/ 175 w 1605"/>
                  <a:gd name="T9" fmla="*/ 1232 h 1235"/>
                  <a:gd name="T10" fmla="*/ 155 w 1605"/>
                  <a:gd name="T11" fmla="*/ 1228 h 1235"/>
                  <a:gd name="T12" fmla="*/ 216 w 1605"/>
                  <a:gd name="T13" fmla="*/ 1219 h 1235"/>
                  <a:gd name="T14" fmla="*/ 193 w 1605"/>
                  <a:gd name="T15" fmla="*/ 1231 h 1235"/>
                  <a:gd name="T16" fmla="*/ 230 w 1605"/>
                  <a:gd name="T17" fmla="*/ 1204 h 1235"/>
                  <a:gd name="T18" fmla="*/ 254 w 1605"/>
                  <a:gd name="T19" fmla="*/ 1172 h 1235"/>
                  <a:gd name="T20" fmla="*/ 302 w 1605"/>
                  <a:gd name="T21" fmla="*/ 1088 h 1235"/>
                  <a:gd name="T22" fmla="*/ 319 w 1605"/>
                  <a:gd name="T23" fmla="*/ 1042 h 1235"/>
                  <a:gd name="T24" fmla="*/ 348 w 1605"/>
                  <a:gd name="T25" fmla="*/ 974 h 1235"/>
                  <a:gd name="T26" fmla="*/ 360 w 1605"/>
                  <a:gd name="T27" fmla="*/ 932 h 1235"/>
                  <a:gd name="T28" fmla="*/ 392 w 1605"/>
                  <a:gd name="T29" fmla="*/ 849 h 1235"/>
                  <a:gd name="T30" fmla="*/ 408 w 1605"/>
                  <a:gd name="T31" fmla="*/ 792 h 1235"/>
                  <a:gd name="T32" fmla="*/ 443 w 1605"/>
                  <a:gd name="T33" fmla="*/ 700 h 1235"/>
                  <a:gd name="T34" fmla="*/ 453 w 1605"/>
                  <a:gd name="T35" fmla="*/ 664 h 1235"/>
                  <a:gd name="T36" fmla="*/ 481 w 1605"/>
                  <a:gd name="T37" fmla="*/ 598 h 1235"/>
                  <a:gd name="T38" fmla="*/ 505 w 1605"/>
                  <a:gd name="T39" fmla="*/ 535 h 1235"/>
                  <a:gd name="T40" fmla="*/ 512 w 1605"/>
                  <a:gd name="T41" fmla="*/ 520 h 1235"/>
                  <a:gd name="T42" fmla="*/ 564 w 1605"/>
                  <a:gd name="T43" fmla="*/ 438 h 1235"/>
                  <a:gd name="T44" fmla="*/ 596 w 1605"/>
                  <a:gd name="T45" fmla="*/ 408 h 1235"/>
                  <a:gd name="T46" fmla="*/ 607 w 1605"/>
                  <a:gd name="T47" fmla="*/ 399 h 1235"/>
                  <a:gd name="T48" fmla="*/ 633 w 1605"/>
                  <a:gd name="T49" fmla="*/ 398 h 1235"/>
                  <a:gd name="T50" fmla="*/ 653 w 1605"/>
                  <a:gd name="T51" fmla="*/ 400 h 1235"/>
                  <a:gd name="T52" fmla="*/ 677 w 1605"/>
                  <a:gd name="T53" fmla="*/ 419 h 1235"/>
                  <a:gd name="T54" fmla="*/ 715 w 1605"/>
                  <a:gd name="T55" fmla="*/ 463 h 1235"/>
                  <a:gd name="T56" fmla="*/ 741 w 1605"/>
                  <a:gd name="T57" fmla="*/ 499 h 1235"/>
                  <a:gd name="T58" fmla="*/ 750 w 1605"/>
                  <a:gd name="T59" fmla="*/ 513 h 1235"/>
                  <a:gd name="T60" fmla="*/ 792 w 1605"/>
                  <a:gd name="T61" fmla="*/ 597 h 1235"/>
                  <a:gd name="T62" fmla="*/ 824 w 1605"/>
                  <a:gd name="T63" fmla="*/ 654 h 1235"/>
                  <a:gd name="T64" fmla="*/ 831 w 1605"/>
                  <a:gd name="T65" fmla="*/ 669 h 1235"/>
                  <a:gd name="T66" fmla="*/ 875 w 1605"/>
                  <a:gd name="T67" fmla="*/ 751 h 1235"/>
                  <a:gd name="T68" fmla="*/ 914 w 1605"/>
                  <a:gd name="T69" fmla="*/ 804 h 1235"/>
                  <a:gd name="T70" fmla="*/ 945 w 1605"/>
                  <a:gd name="T71" fmla="*/ 831 h 1235"/>
                  <a:gd name="T72" fmla="*/ 964 w 1605"/>
                  <a:gd name="T73" fmla="*/ 838 h 1235"/>
                  <a:gd name="T74" fmla="*/ 991 w 1605"/>
                  <a:gd name="T75" fmla="*/ 836 h 1235"/>
                  <a:gd name="T76" fmla="*/ 972 w 1605"/>
                  <a:gd name="T77" fmla="*/ 837 h 1235"/>
                  <a:gd name="T78" fmla="*/ 1030 w 1605"/>
                  <a:gd name="T79" fmla="*/ 816 h 1235"/>
                  <a:gd name="T80" fmla="*/ 1043 w 1605"/>
                  <a:gd name="T81" fmla="*/ 801 h 1235"/>
                  <a:gd name="T82" fmla="*/ 1075 w 1605"/>
                  <a:gd name="T83" fmla="*/ 753 h 1235"/>
                  <a:gd name="T84" fmla="*/ 1085 w 1605"/>
                  <a:gd name="T85" fmla="*/ 728 h 1235"/>
                  <a:gd name="T86" fmla="*/ 1126 w 1605"/>
                  <a:gd name="T87" fmla="*/ 644 h 1235"/>
                  <a:gd name="T88" fmla="*/ 1143 w 1605"/>
                  <a:gd name="T89" fmla="*/ 593 h 1235"/>
                  <a:gd name="T90" fmla="*/ 1170 w 1605"/>
                  <a:gd name="T91" fmla="*/ 525 h 1235"/>
                  <a:gd name="T92" fmla="*/ 1191 w 1605"/>
                  <a:gd name="T93" fmla="*/ 457 h 1235"/>
                  <a:gd name="T94" fmla="*/ 1216 w 1605"/>
                  <a:gd name="T95" fmla="*/ 392 h 1235"/>
                  <a:gd name="T96" fmla="*/ 1226 w 1605"/>
                  <a:gd name="T97" fmla="*/ 354 h 1235"/>
                  <a:gd name="T98" fmla="*/ 1266 w 1605"/>
                  <a:gd name="T99" fmla="*/ 250 h 1235"/>
                  <a:gd name="T100" fmla="*/ 1269 w 1605"/>
                  <a:gd name="T101" fmla="*/ 234 h 1235"/>
                  <a:gd name="T102" fmla="*/ 1316 w 1605"/>
                  <a:gd name="T103" fmla="*/ 128 h 1235"/>
                  <a:gd name="T104" fmla="*/ 1321 w 1605"/>
                  <a:gd name="T105" fmla="*/ 111 h 1235"/>
                  <a:gd name="T106" fmla="*/ 1370 w 1605"/>
                  <a:gd name="T107" fmla="*/ 40 h 1235"/>
                  <a:gd name="T108" fmla="*/ 1406 w 1605"/>
                  <a:gd name="T109" fmla="*/ 9 h 1235"/>
                  <a:gd name="T110" fmla="*/ 1428 w 1605"/>
                  <a:gd name="T111" fmla="*/ 3 h 1235"/>
                  <a:gd name="T112" fmla="*/ 1444 w 1605"/>
                  <a:gd name="T113" fmla="*/ 5 h 1235"/>
                  <a:gd name="T114" fmla="*/ 1463 w 1605"/>
                  <a:gd name="T115" fmla="*/ 12 h 1235"/>
                  <a:gd name="T116" fmla="*/ 1444 w 1605"/>
                  <a:gd name="T117" fmla="*/ 5 h 1235"/>
                  <a:gd name="T118" fmla="*/ 1510 w 1605"/>
                  <a:gd name="T119" fmla="*/ 58 h 1235"/>
                  <a:gd name="T120" fmla="*/ 1549 w 1605"/>
                  <a:gd name="T121" fmla="*/ 118 h 1235"/>
                  <a:gd name="T122" fmla="*/ 1560 w 1605"/>
                  <a:gd name="T123" fmla="*/ 133 h 1235"/>
                  <a:gd name="T124" fmla="*/ 1598 w 1605"/>
                  <a:gd name="T125" fmla="*/ 21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5" h="1235">
                    <a:moveTo>
                      <a:pt x="20" y="1052"/>
                    </a:moveTo>
                    <a:lnTo>
                      <a:pt x="25" y="1062"/>
                    </a:lnTo>
                    <a:lnTo>
                      <a:pt x="32" y="1074"/>
                    </a:lnTo>
                    <a:lnTo>
                      <a:pt x="33" y="1076"/>
                    </a:lnTo>
                    <a:lnTo>
                      <a:pt x="35" y="1075"/>
                    </a:lnTo>
                    <a:lnTo>
                      <a:pt x="34" y="1073"/>
                    </a:lnTo>
                    <a:lnTo>
                      <a:pt x="28" y="1061"/>
                    </a:lnTo>
                    <a:lnTo>
                      <a:pt x="22" y="1050"/>
                    </a:lnTo>
                    <a:lnTo>
                      <a:pt x="20" y="1052"/>
                    </a:lnTo>
                    <a:close/>
                    <a:moveTo>
                      <a:pt x="40" y="1091"/>
                    </a:moveTo>
                    <a:lnTo>
                      <a:pt x="44" y="1098"/>
                    </a:lnTo>
                    <a:lnTo>
                      <a:pt x="51" y="1110"/>
                    </a:lnTo>
                    <a:lnTo>
                      <a:pt x="54" y="1114"/>
                    </a:lnTo>
                    <a:lnTo>
                      <a:pt x="56" y="1113"/>
                    </a:lnTo>
                    <a:lnTo>
                      <a:pt x="53" y="1108"/>
                    </a:lnTo>
                    <a:lnTo>
                      <a:pt x="47" y="1097"/>
                    </a:lnTo>
                    <a:lnTo>
                      <a:pt x="43" y="1089"/>
                    </a:lnTo>
                    <a:lnTo>
                      <a:pt x="40" y="1091"/>
                    </a:lnTo>
                    <a:close/>
                    <a:moveTo>
                      <a:pt x="62" y="1129"/>
                    </a:moveTo>
                    <a:lnTo>
                      <a:pt x="64" y="1132"/>
                    </a:lnTo>
                    <a:lnTo>
                      <a:pt x="70" y="1142"/>
                    </a:lnTo>
                    <a:lnTo>
                      <a:pt x="77" y="1152"/>
                    </a:lnTo>
                    <a:lnTo>
                      <a:pt x="79" y="1151"/>
                    </a:lnTo>
                    <a:lnTo>
                      <a:pt x="72" y="1140"/>
                    </a:lnTo>
                    <a:lnTo>
                      <a:pt x="66" y="1130"/>
                    </a:lnTo>
                    <a:lnTo>
                      <a:pt x="64" y="1127"/>
                    </a:lnTo>
                    <a:lnTo>
                      <a:pt x="62" y="1129"/>
                    </a:lnTo>
                    <a:close/>
                    <a:moveTo>
                      <a:pt x="86" y="1166"/>
                    </a:moveTo>
                    <a:lnTo>
                      <a:pt x="89" y="1171"/>
                    </a:lnTo>
                    <a:lnTo>
                      <a:pt x="96" y="1179"/>
                    </a:lnTo>
                    <a:lnTo>
                      <a:pt x="102" y="1188"/>
                    </a:lnTo>
                    <a:lnTo>
                      <a:pt x="102" y="1188"/>
                    </a:lnTo>
                    <a:lnTo>
                      <a:pt x="105" y="1186"/>
                    </a:lnTo>
                    <a:lnTo>
                      <a:pt x="104" y="1186"/>
                    </a:lnTo>
                    <a:lnTo>
                      <a:pt x="98" y="1178"/>
                    </a:lnTo>
                    <a:lnTo>
                      <a:pt x="92" y="1169"/>
                    </a:lnTo>
                    <a:lnTo>
                      <a:pt x="88" y="1164"/>
                    </a:lnTo>
                    <a:lnTo>
                      <a:pt x="86" y="1166"/>
                    </a:lnTo>
                    <a:close/>
                    <a:moveTo>
                      <a:pt x="113" y="1200"/>
                    </a:moveTo>
                    <a:lnTo>
                      <a:pt x="115" y="1202"/>
                    </a:lnTo>
                    <a:lnTo>
                      <a:pt x="121" y="1208"/>
                    </a:lnTo>
                    <a:lnTo>
                      <a:pt x="128" y="1214"/>
                    </a:lnTo>
                    <a:lnTo>
                      <a:pt x="134" y="1219"/>
                    </a:lnTo>
                    <a:lnTo>
                      <a:pt x="136" y="1217"/>
                    </a:lnTo>
                    <a:lnTo>
                      <a:pt x="130" y="1212"/>
                    </a:lnTo>
                    <a:lnTo>
                      <a:pt x="123" y="1206"/>
                    </a:lnTo>
                    <a:lnTo>
                      <a:pt x="117" y="1200"/>
                    </a:lnTo>
                    <a:lnTo>
                      <a:pt x="115" y="1198"/>
                    </a:lnTo>
                    <a:lnTo>
                      <a:pt x="113" y="1200"/>
                    </a:lnTo>
                    <a:close/>
                    <a:moveTo>
                      <a:pt x="148" y="1228"/>
                    </a:moveTo>
                    <a:lnTo>
                      <a:pt x="154" y="1230"/>
                    </a:lnTo>
                    <a:lnTo>
                      <a:pt x="154" y="1230"/>
                    </a:lnTo>
                    <a:lnTo>
                      <a:pt x="160" y="1232"/>
                    </a:lnTo>
                    <a:lnTo>
                      <a:pt x="160" y="1233"/>
                    </a:lnTo>
                    <a:lnTo>
                      <a:pt x="167" y="1234"/>
                    </a:lnTo>
                    <a:lnTo>
                      <a:pt x="167" y="1234"/>
                    </a:lnTo>
                    <a:lnTo>
                      <a:pt x="173" y="1235"/>
                    </a:lnTo>
                    <a:lnTo>
                      <a:pt x="174" y="1235"/>
                    </a:lnTo>
                    <a:lnTo>
                      <a:pt x="175" y="1235"/>
                    </a:lnTo>
                    <a:lnTo>
                      <a:pt x="175" y="1232"/>
                    </a:lnTo>
                    <a:lnTo>
                      <a:pt x="173" y="1232"/>
                    </a:lnTo>
                    <a:lnTo>
                      <a:pt x="174" y="1233"/>
                    </a:lnTo>
                    <a:lnTo>
                      <a:pt x="174" y="1232"/>
                    </a:lnTo>
                    <a:lnTo>
                      <a:pt x="167" y="1231"/>
                    </a:lnTo>
                    <a:lnTo>
                      <a:pt x="167" y="1233"/>
                    </a:lnTo>
                    <a:lnTo>
                      <a:pt x="167" y="1231"/>
                    </a:lnTo>
                    <a:lnTo>
                      <a:pt x="161" y="1230"/>
                    </a:lnTo>
                    <a:lnTo>
                      <a:pt x="161" y="1231"/>
                    </a:lnTo>
                    <a:lnTo>
                      <a:pt x="161" y="1230"/>
                    </a:lnTo>
                    <a:lnTo>
                      <a:pt x="155" y="1228"/>
                    </a:lnTo>
                    <a:lnTo>
                      <a:pt x="154" y="1229"/>
                    </a:lnTo>
                    <a:lnTo>
                      <a:pt x="155" y="1228"/>
                    </a:lnTo>
                    <a:lnTo>
                      <a:pt x="149" y="1225"/>
                    </a:lnTo>
                    <a:lnTo>
                      <a:pt x="148" y="1228"/>
                    </a:lnTo>
                    <a:close/>
                    <a:moveTo>
                      <a:pt x="192" y="1232"/>
                    </a:moveTo>
                    <a:lnTo>
                      <a:pt x="193" y="1232"/>
                    </a:lnTo>
                    <a:lnTo>
                      <a:pt x="193" y="1232"/>
                    </a:lnTo>
                    <a:lnTo>
                      <a:pt x="199" y="1230"/>
                    </a:lnTo>
                    <a:lnTo>
                      <a:pt x="200" y="1229"/>
                    </a:lnTo>
                    <a:lnTo>
                      <a:pt x="206" y="1226"/>
                    </a:lnTo>
                    <a:lnTo>
                      <a:pt x="206" y="1226"/>
                    </a:lnTo>
                    <a:lnTo>
                      <a:pt x="213" y="1222"/>
                    </a:lnTo>
                    <a:lnTo>
                      <a:pt x="213" y="1222"/>
                    </a:lnTo>
                    <a:lnTo>
                      <a:pt x="216" y="1219"/>
                    </a:lnTo>
                    <a:lnTo>
                      <a:pt x="215" y="1217"/>
                    </a:lnTo>
                    <a:lnTo>
                      <a:pt x="211" y="1220"/>
                    </a:lnTo>
                    <a:lnTo>
                      <a:pt x="212" y="1221"/>
                    </a:lnTo>
                    <a:lnTo>
                      <a:pt x="211" y="1220"/>
                    </a:lnTo>
                    <a:lnTo>
                      <a:pt x="205" y="1224"/>
                    </a:lnTo>
                    <a:lnTo>
                      <a:pt x="205" y="1225"/>
                    </a:lnTo>
                    <a:lnTo>
                      <a:pt x="205" y="1224"/>
                    </a:lnTo>
                    <a:lnTo>
                      <a:pt x="198" y="1227"/>
                    </a:lnTo>
                    <a:lnTo>
                      <a:pt x="199" y="1228"/>
                    </a:lnTo>
                    <a:lnTo>
                      <a:pt x="198" y="1227"/>
                    </a:lnTo>
                    <a:lnTo>
                      <a:pt x="192" y="1229"/>
                    </a:lnTo>
                    <a:lnTo>
                      <a:pt x="193" y="1231"/>
                    </a:lnTo>
                    <a:lnTo>
                      <a:pt x="192" y="1229"/>
                    </a:lnTo>
                    <a:lnTo>
                      <a:pt x="191" y="1230"/>
                    </a:lnTo>
                    <a:lnTo>
                      <a:pt x="192" y="1232"/>
                    </a:lnTo>
                    <a:close/>
                    <a:moveTo>
                      <a:pt x="229" y="1208"/>
                    </a:moveTo>
                    <a:lnTo>
                      <a:pt x="232" y="1205"/>
                    </a:lnTo>
                    <a:lnTo>
                      <a:pt x="238" y="1198"/>
                    </a:lnTo>
                    <a:lnTo>
                      <a:pt x="245" y="1190"/>
                    </a:lnTo>
                    <a:lnTo>
                      <a:pt x="247" y="1188"/>
                    </a:lnTo>
                    <a:lnTo>
                      <a:pt x="245" y="1186"/>
                    </a:lnTo>
                    <a:lnTo>
                      <a:pt x="243" y="1189"/>
                    </a:lnTo>
                    <a:lnTo>
                      <a:pt x="236" y="1196"/>
                    </a:lnTo>
                    <a:lnTo>
                      <a:pt x="230" y="1204"/>
                    </a:lnTo>
                    <a:lnTo>
                      <a:pt x="227" y="1206"/>
                    </a:lnTo>
                    <a:lnTo>
                      <a:pt x="229" y="1208"/>
                    </a:lnTo>
                    <a:close/>
                    <a:moveTo>
                      <a:pt x="256" y="1174"/>
                    </a:moveTo>
                    <a:lnTo>
                      <a:pt x="258" y="1172"/>
                    </a:lnTo>
                    <a:lnTo>
                      <a:pt x="264" y="1162"/>
                    </a:lnTo>
                    <a:lnTo>
                      <a:pt x="270" y="1152"/>
                    </a:lnTo>
                    <a:lnTo>
                      <a:pt x="271" y="1151"/>
                    </a:lnTo>
                    <a:lnTo>
                      <a:pt x="269" y="1149"/>
                    </a:lnTo>
                    <a:lnTo>
                      <a:pt x="268" y="1150"/>
                    </a:lnTo>
                    <a:lnTo>
                      <a:pt x="262" y="1161"/>
                    </a:lnTo>
                    <a:lnTo>
                      <a:pt x="255" y="1171"/>
                    </a:lnTo>
                    <a:lnTo>
                      <a:pt x="254" y="1172"/>
                    </a:lnTo>
                    <a:lnTo>
                      <a:pt x="256" y="1174"/>
                    </a:lnTo>
                    <a:close/>
                    <a:moveTo>
                      <a:pt x="279" y="1136"/>
                    </a:moveTo>
                    <a:lnTo>
                      <a:pt x="283" y="1128"/>
                    </a:lnTo>
                    <a:lnTo>
                      <a:pt x="290" y="1115"/>
                    </a:lnTo>
                    <a:lnTo>
                      <a:pt x="291" y="1111"/>
                    </a:lnTo>
                    <a:lnTo>
                      <a:pt x="289" y="1110"/>
                    </a:lnTo>
                    <a:lnTo>
                      <a:pt x="287" y="1114"/>
                    </a:lnTo>
                    <a:lnTo>
                      <a:pt x="281" y="1127"/>
                    </a:lnTo>
                    <a:lnTo>
                      <a:pt x="277" y="1135"/>
                    </a:lnTo>
                    <a:lnTo>
                      <a:pt x="279" y="1136"/>
                    </a:lnTo>
                    <a:close/>
                    <a:moveTo>
                      <a:pt x="298" y="1097"/>
                    </a:moveTo>
                    <a:lnTo>
                      <a:pt x="302" y="1088"/>
                    </a:lnTo>
                    <a:lnTo>
                      <a:pt x="309" y="1074"/>
                    </a:lnTo>
                    <a:lnTo>
                      <a:pt x="310" y="1071"/>
                    </a:lnTo>
                    <a:lnTo>
                      <a:pt x="307" y="1070"/>
                    </a:lnTo>
                    <a:lnTo>
                      <a:pt x="306" y="1073"/>
                    </a:lnTo>
                    <a:lnTo>
                      <a:pt x="300" y="1087"/>
                    </a:lnTo>
                    <a:lnTo>
                      <a:pt x="296" y="1096"/>
                    </a:lnTo>
                    <a:lnTo>
                      <a:pt x="298" y="1097"/>
                    </a:lnTo>
                    <a:close/>
                    <a:moveTo>
                      <a:pt x="316" y="1056"/>
                    </a:moveTo>
                    <a:lnTo>
                      <a:pt x="322" y="1043"/>
                    </a:lnTo>
                    <a:lnTo>
                      <a:pt x="326" y="1031"/>
                    </a:lnTo>
                    <a:lnTo>
                      <a:pt x="324" y="1030"/>
                    </a:lnTo>
                    <a:lnTo>
                      <a:pt x="319" y="1042"/>
                    </a:lnTo>
                    <a:lnTo>
                      <a:pt x="314" y="1055"/>
                    </a:lnTo>
                    <a:lnTo>
                      <a:pt x="316" y="1056"/>
                    </a:lnTo>
                    <a:close/>
                    <a:moveTo>
                      <a:pt x="332" y="1015"/>
                    </a:moveTo>
                    <a:lnTo>
                      <a:pt x="334" y="1011"/>
                    </a:lnTo>
                    <a:lnTo>
                      <a:pt x="341" y="994"/>
                    </a:lnTo>
                    <a:lnTo>
                      <a:pt x="342" y="990"/>
                    </a:lnTo>
                    <a:lnTo>
                      <a:pt x="340" y="989"/>
                    </a:lnTo>
                    <a:lnTo>
                      <a:pt x="338" y="993"/>
                    </a:lnTo>
                    <a:lnTo>
                      <a:pt x="332" y="1010"/>
                    </a:lnTo>
                    <a:lnTo>
                      <a:pt x="330" y="1014"/>
                    </a:lnTo>
                    <a:lnTo>
                      <a:pt x="332" y="1015"/>
                    </a:lnTo>
                    <a:close/>
                    <a:moveTo>
                      <a:pt x="348" y="974"/>
                    </a:moveTo>
                    <a:lnTo>
                      <a:pt x="354" y="960"/>
                    </a:lnTo>
                    <a:lnTo>
                      <a:pt x="357" y="949"/>
                    </a:lnTo>
                    <a:lnTo>
                      <a:pt x="355" y="948"/>
                    </a:lnTo>
                    <a:lnTo>
                      <a:pt x="351" y="958"/>
                    </a:lnTo>
                    <a:lnTo>
                      <a:pt x="346" y="973"/>
                    </a:lnTo>
                    <a:lnTo>
                      <a:pt x="348" y="974"/>
                    </a:lnTo>
                    <a:close/>
                    <a:moveTo>
                      <a:pt x="363" y="933"/>
                    </a:moveTo>
                    <a:lnTo>
                      <a:pt x="366" y="924"/>
                    </a:lnTo>
                    <a:lnTo>
                      <a:pt x="372" y="907"/>
                    </a:lnTo>
                    <a:lnTo>
                      <a:pt x="370" y="906"/>
                    </a:lnTo>
                    <a:lnTo>
                      <a:pt x="364" y="923"/>
                    </a:lnTo>
                    <a:lnTo>
                      <a:pt x="360" y="932"/>
                    </a:lnTo>
                    <a:lnTo>
                      <a:pt x="363" y="933"/>
                    </a:lnTo>
                    <a:close/>
                    <a:moveTo>
                      <a:pt x="377" y="892"/>
                    </a:moveTo>
                    <a:lnTo>
                      <a:pt x="379" y="887"/>
                    </a:lnTo>
                    <a:lnTo>
                      <a:pt x="386" y="868"/>
                    </a:lnTo>
                    <a:lnTo>
                      <a:pt x="386" y="865"/>
                    </a:lnTo>
                    <a:lnTo>
                      <a:pt x="384" y="865"/>
                    </a:lnTo>
                    <a:lnTo>
                      <a:pt x="383" y="867"/>
                    </a:lnTo>
                    <a:lnTo>
                      <a:pt x="376" y="886"/>
                    </a:lnTo>
                    <a:lnTo>
                      <a:pt x="375" y="891"/>
                    </a:lnTo>
                    <a:lnTo>
                      <a:pt x="377" y="892"/>
                    </a:lnTo>
                    <a:close/>
                    <a:moveTo>
                      <a:pt x="392" y="850"/>
                    </a:moveTo>
                    <a:lnTo>
                      <a:pt x="392" y="849"/>
                    </a:lnTo>
                    <a:lnTo>
                      <a:pt x="398" y="831"/>
                    </a:lnTo>
                    <a:lnTo>
                      <a:pt x="401" y="824"/>
                    </a:lnTo>
                    <a:lnTo>
                      <a:pt x="398" y="823"/>
                    </a:lnTo>
                    <a:lnTo>
                      <a:pt x="396" y="830"/>
                    </a:lnTo>
                    <a:lnTo>
                      <a:pt x="389" y="849"/>
                    </a:lnTo>
                    <a:lnTo>
                      <a:pt x="389" y="849"/>
                    </a:lnTo>
                    <a:lnTo>
                      <a:pt x="392" y="850"/>
                    </a:lnTo>
                    <a:close/>
                    <a:moveTo>
                      <a:pt x="406" y="808"/>
                    </a:moveTo>
                    <a:lnTo>
                      <a:pt x="411" y="793"/>
                    </a:lnTo>
                    <a:lnTo>
                      <a:pt x="415" y="782"/>
                    </a:lnTo>
                    <a:lnTo>
                      <a:pt x="412" y="781"/>
                    </a:lnTo>
                    <a:lnTo>
                      <a:pt x="408" y="792"/>
                    </a:lnTo>
                    <a:lnTo>
                      <a:pt x="403" y="807"/>
                    </a:lnTo>
                    <a:lnTo>
                      <a:pt x="406" y="808"/>
                    </a:lnTo>
                    <a:close/>
                    <a:moveTo>
                      <a:pt x="420" y="767"/>
                    </a:moveTo>
                    <a:lnTo>
                      <a:pt x="424" y="756"/>
                    </a:lnTo>
                    <a:lnTo>
                      <a:pt x="429" y="741"/>
                    </a:lnTo>
                    <a:lnTo>
                      <a:pt x="426" y="740"/>
                    </a:lnTo>
                    <a:lnTo>
                      <a:pt x="421" y="755"/>
                    </a:lnTo>
                    <a:lnTo>
                      <a:pt x="417" y="766"/>
                    </a:lnTo>
                    <a:lnTo>
                      <a:pt x="420" y="767"/>
                    </a:lnTo>
                    <a:close/>
                    <a:moveTo>
                      <a:pt x="434" y="725"/>
                    </a:moveTo>
                    <a:lnTo>
                      <a:pt x="436" y="719"/>
                    </a:lnTo>
                    <a:lnTo>
                      <a:pt x="443" y="700"/>
                    </a:lnTo>
                    <a:lnTo>
                      <a:pt x="443" y="699"/>
                    </a:lnTo>
                    <a:lnTo>
                      <a:pt x="441" y="698"/>
                    </a:lnTo>
                    <a:lnTo>
                      <a:pt x="440" y="700"/>
                    </a:lnTo>
                    <a:lnTo>
                      <a:pt x="434" y="718"/>
                    </a:lnTo>
                    <a:lnTo>
                      <a:pt x="432" y="724"/>
                    </a:lnTo>
                    <a:lnTo>
                      <a:pt x="434" y="725"/>
                    </a:lnTo>
                    <a:close/>
                    <a:moveTo>
                      <a:pt x="449" y="684"/>
                    </a:moveTo>
                    <a:lnTo>
                      <a:pt x="449" y="683"/>
                    </a:lnTo>
                    <a:lnTo>
                      <a:pt x="456" y="665"/>
                    </a:lnTo>
                    <a:lnTo>
                      <a:pt x="458" y="658"/>
                    </a:lnTo>
                    <a:lnTo>
                      <a:pt x="456" y="657"/>
                    </a:lnTo>
                    <a:lnTo>
                      <a:pt x="453" y="664"/>
                    </a:lnTo>
                    <a:lnTo>
                      <a:pt x="447" y="682"/>
                    </a:lnTo>
                    <a:lnTo>
                      <a:pt x="446" y="683"/>
                    </a:lnTo>
                    <a:lnTo>
                      <a:pt x="449" y="684"/>
                    </a:lnTo>
                    <a:close/>
                    <a:moveTo>
                      <a:pt x="464" y="642"/>
                    </a:moveTo>
                    <a:lnTo>
                      <a:pt x="468" y="630"/>
                    </a:lnTo>
                    <a:lnTo>
                      <a:pt x="474" y="617"/>
                    </a:lnTo>
                    <a:lnTo>
                      <a:pt x="471" y="616"/>
                    </a:lnTo>
                    <a:lnTo>
                      <a:pt x="466" y="630"/>
                    </a:lnTo>
                    <a:lnTo>
                      <a:pt x="461" y="641"/>
                    </a:lnTo>
                    <a:lnTo>
                      <a:pt x="464" y="642"/>
                    </a:lnTo>
                    <a:close/>
                    <a:moveTo>
                      <a:pt x="480" y="601"/>
                    </a:moveTo>
                    <a:lnTo>
                      <a:pt x="481" y="598"/>
                    </a:lnTo>
                    <a:lnTo>
                      <a:pt x="488" y="582"/>
                    </a:lnTo>
                    <a:lnTo>
                      <a:pt x="490" y="576"/>
                    </a:lnTo>
                    <a:lnTo>
                      <a:pt x="487" y="575"/>
                    </a:lnTo>
                    <a:lnTo>
                      <a:pt x="485" y="581"/>
                    </a:lnTo>
                    <a:lnTo>
                      <a:pt x="479" y="597"/>
                    </a:lnTo>
                    <a:lnTo>
                      <a:pt x="477" y="600"/>
                    </a:lnTo>
                    <a:lnTo>
                      <a:pt x="480" y="601"/>
                    </a:lnTo>
                    <a:close/>
                    <a:moveTo>
                      <a:pt x="496" y="561"/>
                    </a:moveTo>
                    <a:lnTo>
                      <a:pt x="500" y="552"/>
                    </a:lnTo>
                    <a:lnTo>
                      <a:pt x="507" y="537"/>
                    </a:lnTo>
                    <a:lnTo>
                      <a:pt x="508" y="536"/>
                    </a:lnTo>
                    <a:lnTo>
                      <a:pt x="505" y="535"/>
                    </a:lnTo>
                    <a:lnTo>
                      <a:pt x="504" y="536"/>
                    </a:lnTo>
                    <a:lnTo>
                      <a:pt x="498" y="551"/>
                    </a:lnTo>
                    <a:lnTo>
                      <a:pt x="494" y="560"/>
                    </a:lnTo>
                    <a:lnTo>
                      <a:pt x="496" y="561"/>
                    </a:lnTo>
                    <a:close/>
                    <a:moveTo>
                      <a:pt x="515" y="521"/>
                    </a:moveTo>
                    <a:lnTo>
                      <a:pt x="520" y="511"/>
                    </a:lnTo>
                    <a:lnTo>
                      <a:pt x="526" y="498"/>
                    </a:lnTo>
                    <a:lnTo>
                      <a:pt x="527" y="496"/>
                    </a:lnTo>
                    <a:lnTo>
                      <a:pt x="525" y="495"/>
                    </a:lnTo>
                    <a:lnTo>
                      <a:pt x="523" y="497"/>
                    </a:lnTo>
                    <a:lnTo>
                      <a:pt x="517" y="509"/>
                    </a:lnTo>
                    <a:lnTo>
                      <a:pt x="512" y="520"/>
                    </a:lnTo>
                    <a:lnTo>
                      <a:pt x="515" y="521"/>
                    </a:lnTo>
                    <a:close/>
                    <a:moveTo>
                      <a:pt x="535" y="482"/>
                    </a:moveTo>
                    <a:lnTo>
                      <a:pt x="539" y="475"/>
                    </a:lnTo>
                    <a:lnTo>
                      <a:pt x="545" y="465"/>
                    </a:lnTo>
                    <a:lnTo>
                      <a:pt x="549" y="458"/>
                    </a:lnTo>
                    <a:lnTo>
                      <a:pt x="547" y="457"/>
                    </a:lnTo>
                    <a:lnTo>
                      <a:pt x="543" y="463"/>
                    </a:lnTo>
                    <a:lnTo>
                      <a:pt x="536" y="474"/>
                    </a:lnTo>
                    <a:lnTo>
                      <a:pt x="532" y="481"/>
                    </a:lnTo>
                    <a:lnTo>
                      <a:pt x="535" y="482"/>
                    </a:lnTo>
                    <a:close/>
                    <a:moveTo>
                      <a:pt x="559" y="445"/>
                    </a:moveTo>
                    <a:lnTo>
                      <a:pt x="564" y="438"/>
                    </a:lnTo>
                    <a:lnTo>
                      <a:pt x="570" y="430"/>
                    </a:lnTo>
                    <a:lnTo>
                      <a:pt x="576" y="424"/>
                    </a:lnTo>
                    <a:lnTo>
                      <a:pt x="574" y="422"/>
                    </a:lnTo>
                    <a:lnTo>
                      <a:pt x="568" y="428"/>
                    </a:lnTo>
                    <a:lnTo>
                      <a:pt x="562" y="436"/>
                    </a:lnTo>
                    <a:lnTo>
                      <a:pt x="556" y="443"/>
                    </a:lnTo>
                    <a:lnTo>
                      <a:pt x="559" y="445"/>
                    </a:lnTo>
                    <a:close/>
                    <a:moveTo>
                      <a:pt x="588" y="413"/>
                    </a:moveTo>
                    <a:lnTo>
                      <a:pt x="589" y="412"/>
                    </a:lnTo>
                    <a:lnTo>
                      <a:pt x="589" y="411"/>
                    </a:lnTo>
                    <a:lnTo>
                      <a:pt x="589" y="412"/>
                    </a:lnTo>
                    <a:lnTo>
                      <a:pt x="596" y="408"/>
                    </a:lnTo>
                    <a:lnTo>
                      <a:pt x="595" y="407"/>
                    </a:lnTo>
                    <a:lnTo>
                      <a:pt x="596" y="408"/>
                    </a:lnTo>
                    <a:lnTo>
                      <a:pt x="602" y="404"/>
                    </a:lnTo>
                    <a:lnTo>
                      <a:pt x="601" y="403"/>
                    </a:lnTo>
                    <a:lnTo>
                      <a:pt x="602" y="404"/>
                    </a:lnTo>
                    <a:lnTo>
                      <a:pt x="608" y="401"/>
                    </a:lnTo>
                    <a:lnTo>
                      <a:pt x="608" y="400"/>
                    </a:lnTo>
                    <a:lnTo>
                      <a:pt x="608" y="401"/>
                    </a:lnTo>
                    <a:lnTo>
                      <a:pt x="612" y="400"/>
                    </a:lnTo>
                    <a:lnTo>
                      <a:pt x="611" y="398"/>
                    </a:lnTo>
                    <a:lnTo>
                      <a:pt x="607" y="399"/>
                    </a:lnTo>
                    <a:lnTo>
                      <a:pt x="607" y="399"/>
                    </a:lnTo>
                    <a:lnTo>
                      <a:pt x="601" y="402"/>
                    </a:lnTo>
                    <a:lnTo>
                      <a:pt x="601" y="402"/>
                    </a:lnTo>
                    <a:lnTo>
                      <a:pt x="594" y="406"/>
                    </a:lnTo>
                    <a:lnTo>
                      <a:pt x="594" y="406"/>
                    </a:lnTo>
                    <a:lnTo>
                      <a:pt x="588" y="410"/>
                    </a:lnTo>
                    <a:lnTo>
                      <a:pt x="588" y="410"/>
                    </a:lnTo>
                    <a:lnTo>
                      <a:pt x="587" y="411"/>
                    </a:lnTo>
                    <a:lnTo>
                      <a:pt x="588" y="413"/>
                    </a:lnTo>
                    <a:close/>
                    <a:moveTo>
                      <a:pt x="627" y="397"/>
                    </a:moveTo>
                    <a:lnTo>
                      <a:pt x="633" y="398"/>
                    </a:lnTo>
                    <a:lnTo>
                      <a:pt x="633" y="396"/>
                    </a:lnTo>
                    <a:lnTo>
                      <a:pt x="633" y="398"/>
                    </a:lnTo>
                    <a:lnTo>
                      <a:pt x="639" y="398"/>
                    </a:lnTo>
                    <a:lnTo>
                      <a:pt x="640" y="397"/>
                    </a:lnTo>
                    <a:lnTo>
                      <a:pt x="639" y="398"/>
                    </a:lnTo>
                    <a:lnTo>
                      <a:pt x="646" y="400"/>
                    </a:lnTo>
                    <a:lnTo>
                      <a:pt x="646" y="399"/>
                    </a:lnTo>
                    <a:lnTo>
                      <a:pt x="645" y="400"/>
                    </a:lnTo>
                    <a:lnTo>
                      <a:pt x="652" y="403"/>
                    </a:lnTo>
                    <a:lnTo>
                      <a:pt x="652" y="401"/>
                    </a:lnTo>
                    <a:lnTo>
                      <a:pt x="652" y="403"/>
                    </a:lnTo>
                    <a:lnTo>
                      <a:pt x="653" y="403"/>
                    </a:lnTo>
                    <a:lnTo>
                      <a:pt x="654" y="401"/>
                    </a:lnTo>
                    <a:lnTo>
                      <a:pt x="653" y="400"/>
                    </a:lnTo>
                    <a:lnTo>
                      <a:pt x="653" y="400"/>
                    </a:lnTo>
                    <a:lnTo>
                      <a:pt x="646" y="398"/>
                    </a:lnTo>
                    <a:lnTo>
                      <a:pt x="646" y="397"/>
                    </a:lnTo>
                    <a:lnTo>
                      <a:pt x="640" y="396"/>
                    </a:lnTo>
                    <a:lnTo>
                      <a:pt x="640" y="396"/>
                    </a:lnTo>
                    <a:lnTo>
                      <a:pt x="633" y="395"/>
                    </a:lnTo>
                    <a:lnTo>
                      <a:pt x="633" y="395"/>
                    </a:lnTo>
                    <a:lnTo>
                      <a:pt x="627" y="395"/>
                    </a:lnTo>
                    <a:lnTo>
                      <a:pt x="627" y="397"/>
                    </a:lnTo>
                    <a:close/>
                    <a:moveTo>
                      <a:pt x="667" y="411"/>
                    </a:moveTo>
                    <a:lnTo>
                      <a:pt x="671" y="414"/>
                    </a:lnTo>
                    <a:lnTo>
                      <a:pt x="677" y="419"/>
                    </a:lnTo>
                    <a:lnTo>
                      <a:pt x="683" y="425"/>
                    </a:lnTo>
                    <a:lnTo>
                      <a:pt x="688" y="429"/>
                    </a:lnTo>
                    <a:lnTo>
                      <a:pt x="690" y="427"/>
                    </a:lnTo>
                    <a:lnTo>
                      <a:pt x="685" y="423"/>
                    </a:lnTo>
                    <a:lnTo>
                      <a:pt x="679" y="417"/>
                    </a:lnTo>
                    <a:lnTo>
                      <a:pt x="672" y="412"/>
                    </a:lnTo>
                    <a:lnTo>
                      <a:pt x="669" y="409"/>
                    </a:lnTo>
                    <a:lnTo>
                      <a:pt x="667" y="411"/>
                    </a:lnTo>
                    <a:close/>
                    <a:moveTo>
                      <a:pt x="699" y="441"/>
                    </a:moveTo>
                    <a:lnTo>
                      <a:pt x="702" y="446"/>
                    </a:lnTo>
                    <a:lnTo>
                      <a:pt x="709" y="454"/>
                    </a:lnTo>
                    <a:lnTo>
                      <a:pt x="715" y="463"/>
                    </a:lnTo>
                    <a:lnTo>
                      <a:pt x="715" y="463"/>
                    </a:lnTo>
                    <a:lnTo>
                      <a:pt x="717" y="462"/>
                    </a:lnTo>
                    <a:lnTo>
                      <a:pt x="717" y="461"/>
                    </a:lnTo>
                    <a:lnTo>
                      <a:pt x="711" y="453"/>
                    </a:lnTo>
                    <a:lnTo>
                      <a:pt x="704" y="444"/>
                    </a:lnTo>
                    <a:lnTo>
                      <a:pt x="701" y="440"/>
                    </a:lnTo>
                    <a:lnTo>
                      <a:pt x="699" y="441"/>
                    </a:lnTo>
                    <a:close/>
                    <a:moveTo>
                      <a:pt x="724" y="477"/>
                    </a:moveTo>
                    <a:lnTo>
                      <a:pt x="728" y="482"/>
                    </a:lnTo>
                    <a:lnTo>
                      <a:pt x="734" y="492"/>
                    </a:lnTo>
                    <a:lnTo>
                      <a:pt x="739" y="500"/>
                    </a:lnTo>
                    <a:lnTo>
                      <a:pt x="741" y="499"/>
                    </a:lnTo>
                    <a:lnTo>
                      <a:pt x="737" y="491"/>
                    </a:lnTo>
                    <a:lnTo>
                      <a:pt x="730" y="480"/>
                    </a:lnTo>
                    <a:lnTo>
                      <a:pt x="727" y="475"/>
                    </a:lnTo>
                    <a:lnTo>
                      <a:pt x="724" y="477"/>
                    </a:lnTo>
                    <a:close/>
                    <a:moveTo>
                      <a:pt x="747" y="514"/>
                    </a:moveTo>
                    <a:lnTo>
                      <a:pt x="753" y="525"/>
                    </a:lnTo>
                    <a:lnTo>
                      <a:pt x="760" y="536"/>
                    </a:lnTo>
                    <a:lnTo>
                      <a:pt x="761" y="538"/>
                    </a:lnTo>
                    <a:lnTo>
                      <a:pt x="763" y="537"/>
                    </a:lnTo>
                    <a:lnTo>
                      <a:pt x="762" y="535"/>
                    </a:lnTo>
                    <a:lnTo>
                      <a:pt x="756" y="524"/>
                    </a:lnTo>
                    <a:lnTo>
                      <a:pt x="750" y="513"/>
                    </a:lnTo>
                    <a:lnTo>
                      <a:pt x="747" y="514"/>
                    </a:lnTo>
                    <a:close/>
                    <a:moveTo>
                      <a:pt x="768" y="553"/>
                    </a:moveTo>
                    <a:lnTo>
                      <a:pt x="772" y="560"/>
                    </a:lnTo>
                    <a:lnTo>
                      <a:pt x="779" y="572"/>
                    </a:lnTo>
                    <a:lnTo>
                      <a:pt x="781" y="577"/>
                    </a:lnTo>
                    <a:lnTo>
                      <a:pt x="784" y="576"/>
                    </a:lnTo>
                    <a:lnTo>
                      <a:pt x="781" y="571"/>
                    </a:lnTo>
                    <a:lnTo>
                      <a:pt x="775" y="559"/>
                    </a:lnTo>
                    <a:lnTo>
                      <a:pt x="771" y="551"/>
                    </a:lnTo>
                    <a:lnTo>
                      <a:pt x="768" y="553"/>
                    </a:lnTo>
                    <a:close/>
                    <a:moveTo>
                      <a:pt x="789" y="592"/>
                    </a:moveTo>
                    <a:lnTo>
                      <a:pt x="792" y="597"/>
                    </a:lnTo>
                    <a:lnTo>
                      <a:pt x="798" y="610"/>
                    </a:lnTo>
                    <a:lnTo>
                      <a:pt x="801" y="616"/>
                    </a:lnTo>
                    <a:lnTo>
                      <a:pt x="804" y="615"/>
                    </a:lnTo>
                    <a:lnTo>
                      <a:pt x="800" y="609"/>
                    </a:lnTo>
                    <a:lnTo>
                      <a:pt x="794" y="596"/>
                    </a:lnTo>
                    <a:lnTo>
                      <a:pt x="791" y="590"/>
                    </a:lnTo>
                    <a:lnTo>
                      <a:pt x="789" y="592"/>
                    </a:lnTo>
                    <a:close/>
                    <a:moveTo>
                      <a:pt x="809" y="631"/>
                    </a:moveTo>
                    <a:lnTo>
                      <a:pt x="811" y="635"/>
                    </a:lnTo>
                    <a:lnTo>
                      <a:pt x="817" y="647"/>
                    </a:lnTo>
                    <a:lnTo>
                      <a:pt x="821" y="655"/>
                    </a:lnTo>
                    <a:lnTo>
                      <a:pt x="824" y="654"/>
                    </a:lnTo>
                    <a:lnTo>
                      <a:pt x="820" y="646"/>
                    </a:lnTo>
                    <a:lnTo>
                      <a:pt x="813" y="634"/>
                    </a:lnTo>
                    <a:lnTo>
                      <a:pt x="811" y="630"/>
                    </a:lnTo>
                    <a:lnTo>
                      <a:pt x="809" y="631"/>
                    </a:lnTo>
                    <a:close/>
                    <a:moveTo>
                      <a:pt x="829" y="670"/>
                    </a:moveTo>
                    <a:lnTo>
                      <a:pt x="830" y="672"/>
                    </a:lnTo>
                    <a:lnTo>
                      <a:pt x="836" y="684"/>
                    </a:lnTo>
                    <a:lnTo>
                      <a:pt x="842" y="694"/>
                    </a:lnTo>
                    <a:lnTo>
                      <a:pt x="844" y="693"/>
                    </a:lnTo>
                    <a:lnTo>
                      <a:pt x="839" y="683"/>
                    </a:lnTo>
                    <a:lnTo>
                      <a:pt x="832" y="671"/>
                    </a:lnTo>
                    <a:lnTo>
                      <a:pt x="831" y="669"/>
                    </a:lnTo>
                    <a:lnTo>
                      <a:pt x="829" y="670"/>
                    </a:lnTo>
                    <a:close/>
                    <a:moveTo>
                      <a:pt x="850" y="709"/>
                    </a:moveTo>
                    <a:lnTo>
                      <a:pt x="855" y="719"/>
                    </a:lnTo>
                    <a:lnTo>
                      <a:pt x="862" y="730"/>
                    </a:lnTo>
                    <a:lnTo>
                      <a:pt x="863" y="733"/>
                    </a:lnTo>
                    <a:lnTo>
                      <a:pt x="866" y="731"/>
                    </a:lnTo>
                    <a:lnTo>
                      <a:pt x="864" y="729"/>
                    </a:lnTo>
                    <a:lnTo>
                      <a:pt x="858" y="718"/>
                    </a:lnTo>
                    <a:lnTo>
                      <a:pt x="852" y="707"/>
                    </a:lnTo>
                    <a:lnTo>
                      <a:pt x="850" y="709"/>
                    </a:lnTo>
                    <a:close/>
                    <a:moveTo>
                      <a:pt x="872" y="747"/>
                    </a:moveTo>
                    <a:lnTo>
                      <a:pt x="875" y="751"/>
                    </a:lnTo>
                    <a:lnTo>
                      <a:pt x="881" y="761"/>
                    </a:lnTo>
                    <a:lnTo>
                      <a:pt x="887" y="770"/>
                    </a:lnTo>
                    <a:lnTo>
                      <a:pt x="889" y="768"/>
                    </a:lnTo>
                    <a:lnTo>
                      <a:pt x="883" y="759"/>
                    </a:lnTo>
                    <a:lnTo>
                      <a:pt x="877" y="750"/>
                    </a:lnTo>
                    <a:lnTo>
                      <a:pt x="874" y="745"/>
                    </a:lnTo>
                    <a:lnTo>
                      <a:pt x="872" y="747"/>
                    </a:lnTo>
                    <a:close/>
                    <a:moveTo>
                      <a:pt x="897" y="783"/>
                    </a:moveTo>
                    <a:lnTo>
                      <a:pt x="900" y="788"/>
                    </a:lnTo>
                    <a:lnTo>
                      <a:pt x="907" y="796"/>
                    </a:lnTo>
                    <a:lnTo>
                      <a:pt x="913" y="803"/>
                    </a:lnTo>
                    <a:lnTo>
                      <a:pt x="914" y="804"/>
                    </a:lnTo>
                    <a:lnTo>
                      <a:pt x="916" y="803"/>
                    </a:lnTo>
                    <a:lnTo>
                      <a:pt x="915" y="801"/>
                    </a:lnTo>
                    <a:lnTo>
                      <a:pt x="909" y="794"/>
                    </a:lnTo>
                    <a:lnTo>
                      <a:pt x="902" y="786"/>
                    </a:lnTo>
                    <a:lnTo>
                      <a:pt x="899" y="781"/>
                    </a:lnTo>
                    <a:lnTo>
                      <a:pt x="897" y="783"/>
                    </a:lnTo>
                    <a:close/>
                    <a:moveTo>
                      <a:pt x="926" y="816"/>
                    </a:moveTo>
                    <a:lnTo>
                      <a:pt x="932" y="822"/>
                    </a:lnTo>
                    <a:lnTo>
                      <a:pt x="939" y="826"/>
                    </a:lnTo>
                    <a:lnTo>
                      <a:pt x="939" y="826"/>
                    </a:lnTo>
                    <a:lnTo>
                      <a:pt x="945" y="831"/>
                    </a:lnTo>
                    <a:lnTo>
                      <a:pt x="945" y="831"/>
                    </a:lnTo>
                    <a:lnTo>
                      <a:pt x="948" y="832"/>
                    </a:lnTo>
                    <a:lnTo>
                      <a:pt x="950" y="830"/>
                    </a:lnTo>
                    <a:lnTo>
                      <a:pt x="947" y="828"/>
                    </a:lnTo>
                    <a:lnTo>
                      <a:pt x="946" y="829"/>
                    </a:lnTo>
                    <a:lnTo>
                      <a:pt x="947" y="828"/>
                    </a:lnTo>
                    <a:lnTo>
                      <a:pt x="940" y="824"/>
                    </a:lnTo>
                    <a:lnTo>
                      <a:pt x="940" y="825"/>
                    </a:lnTo>
                    <a:lnTo>
                      <a:pt x="940" y="824"/>
                    </a:lnTo>
                    <a:lnTo>
                      <a:pt x="934" y="819"/>
                    </a:lnTo>
                    <a:lnTo>
                      <a:pt x="928" y="814"/>
                    </a:lnTo>
                    <a:lnTo>
                      <a:pt x="926" y="816"/>
                    </a:lnTo>
                    <a:close/>
                    <a:moveTo>
                      <a:pt x="964" y="838"/>
                    </a:moveTo>
                    <a:lnTo>
                      <a:pt x="965" y="839"/>
                    </a:lnTo>
                    <a:lnTo>
                      <a:pt x="965" y="839"/>
                    </a:lnTo>
                    <a:lnTo>
                      <a:pt x="971" y="840"/>
                    </a:lnTo>
                    <a:lnTo>
                      <a:pt x="971" y="840"/>
                    </a:lnTo>
                    <a:lnTo>
                      <a:pt x="978" y="840"/>
                    </a:lnTo>
                    <a:lnTo>
                      <a:pt x="978" y="840"/>
                    </a:lnTo>
                    <a:lnTo>
                      <a:pt x="984" y="840"/>
                    </a:lnTo>
                    <a:lnTo>
                      <a:pt x="985" y="840"/>
                    </a:lnTo>
                    <a:lnTo>
                      <a:pt x="991" y="839"/>
                    </a:lnTo>
                    <a:lnTo>
                      <a:pt x="991" y="839"/>
                    </a:lnTo>
                    <a:lnTo>
                      <a:pt x="992" y="839"/>
                    </a:lnTo>
                    <a:lnTo>
                      <a:pt x="991" y="836"/>
                    </a:lnTo>
                    <a:lnTo>
                      <a:pt x="990" y="836"/>
                    </a:lnTo>
                    <a:lnTo>
                      <a:pt x="991" y="837"/>
                    </a:lnTo>
                    <a:lnTo>
                      <a:pt x="991" y="836"/>
                    </a:lnTo>
                    <a:lnTo>
                      <a:pt x="984" y="837"/>
                    </a:lnTo>
                    <a:lnTo>
                      <a:pt x="984" y="839"/>
                    </a:lnTo>
                    <a:lnTo>
                      <a:pt x="984" y="837"/>
                    </a:lnTo>
                    <a:lnTo>
                      <a:pt x="978" y="838"/>
                    </a:lnTo>
                    <a:lnTo>
                      <a:pt x="978" y="839"/>
                    </a:lnTo>
                    <a:lnTo>
                      <a:pt x="978" y="838"/>
                    </a:lnTo>
                    <a:lnTo>
                      <a:pt x="972" y="837"/>
                    </a:lnTo>
                    <a:lnTo>
                      <a:pt x="972" y="838"/>
                    </a:lnTo>
                    <a:lnTo>
                      <a:pt x="972" y="837"/>
                    </a:lnTo>
                    <a:lnTo>
                      <a:pt x="965" y="836"/>
                    </a:lnTo>
                    <a:lnTo>
                      <a:pt x="965" y="837"/>
                    </a:lnTo>
                    <a:lnTo>
                      <a:pt x="966" y="836"/>
                    </a:lnTo>
                    <a:lnTo>
                      <a:pt x="965" y="836"/>
                    </a:lnTo>
                    <a:lnTo>
                      <a:pt x="964" y="838"/>
                    </a:lnTo>
                    <a:close/>
                    <a:moveTo>
                      <a:pt x="1008" y="832"/>
                    </a:moveTo>
                    <a:lnTo>
                      <a:pt x="1011" y="831"/>
                    </a:lnTo>
                    <a:lnTo>
                      <a:pt x="1011" y="831"/>
                    </a:lnTo>
                    <a:lnTo>
                      <a:pt x="1017" y="826"/>
                    </a:lnTo>
                    <a:lnTo>
                      <a:pt x="1017" y="826"/>
                    </a:lnTo>
                    <a:lnTo>
                      <a:pt x="1024" y="821"/>
                    </a:lnTo>
                    <a:lnTo>
                      <a:pt x="1030" y="816"/>
                    </a:lnTo>
                    <a:lnTo>
                      <a:pt x="1028" y="814"/>
                    </a:lnTo>
                    <a:lnTo>
                      <a:pt x="1022" y="819"/>
                    </a:lnTo>
                    <a:lnTo>
                      <a:pt x="1015" y="824"/>
                    </a:lnTo>
                    <a:lnTo>
                      <a:pt x="1016" y="825"/>
                    </a:lnTo>
                    <a:lnTo>
                      <a:pt x="1015" y="824"/>
                    </a:lnTo>
                    <a:lnTo>
                      <a:pt x="1009" y="828"/>
                    </a:lnTo>
                    <a:lnTo>
                      <a:pt x="1010" y="830"/>
                    </a:lnTo>
                    <a:lnTo>
                      <a:pt x="1009" y="828"/>
                    </a:lnTo>
                    <a:lnTo>
                      <a:pt x="1006" y="830"/>
                    </a:lnTo>
                    <a:lnTo>
                      <a:pt x="1008" y="832"/>
                    </a:lnTo>
                    <a:close/>
                    <a:moveTo>
                      <a:pt x="1041" y="803"/>
                    </a:moveTo>
                    <a:lnTo>
                      <a:pt x="1043" y="801"/>
                    </a:lnTo>
                    <a:lnTo>
                      <a:pt x="1049" y="793"/>
                    </a:lnTo>
                    <a:lnTo>
                      <a:pt x="1056" y="784"/>
                    </a:lnTo>
                    <a:lnTo>
                      <a:pt x="1058" y="781"/>
                    </a:lnTo>
                    <a:lnTo>
                      <a:pt x="1055" y="780"/>
                    </a:lnTo>
                    <a:lnTo>
                      <a:pt x="1053" y="783"/>
                    </a:lnTo>
                    <a:lnTo>
                      <a:pt x="1047" y="792"/>
                    </a:lnTo>
                    <a:lnTo>
                      <a:pt x="1041" y="800"/>
                    </a:lnTo>
                    <a:lnTo>
                      <a:pt x="1039" y="802"/>
                    </a:lnTo>
                    <a:lnTo>
                      <a:pt x="1041" y="803"/>
                    </a:lnTo>
                    <a:close/>
                    <a:moveTo>
                      <a:pt x="1067" y="768"/>
                    </a:moveTo>
                    <a:lnTo>
                      <a:pt x="1068" y="764"/>
                    </a:lnTo>
                    <a:lnTo>
                      <a:pt x="1075" y="753"/>
                    </a:lnTo>
                    <a:lnTo>
                      <a:pt x="1080" y="744"/>
                    </a:lnTo>
                    <a:lnTo>
                      <a:pt x="1078" y="742"/>
                    </a:lnTo>
                    <a:lnTo>
                      <a:pt x="1073" y="752"/>
                    </a:lnTo>
                    <a:lnTo>
                      <a:pt x="1066" y="763"/>
                    </a:lnTo>
                    <a:lnTo>
                      <a:pt x="1064" y="766"/>
                    </a:lnTo>
                    <a:lnTo>
                      <a:pt x="1067" y="768"/>
                    </a:lnTo>
                    <a:close/>
                    <a:moveTo>
                      <a:pt x="1088" y="729"/>
                    </a:moveTo>
                    <a:lnTo>
                      <a:pt x="1094" y="717"/>
                    </a:lnTo>
                    <a:lnTo>
                      <a:pt x="1100" y="704"/>
                    </a:lnTo>
                    <a:lnTo>
                      <a:pt x="1097" y="703"/>
                    </a:lnTo>
                    <a:lnTo>
                      <a:pt x="1092" y="715"/>
                    </a:lnTo>
                    <a:lnTo>
                      <a:pt x="1085" y="728"/>
                    </a:lnTo>
                    <a:lnTo>
                      <a:pt x="1088" y="729"/>
                    </a:lnTo>
                    <a:close/>
                    <a:moveTo>
                      <a:pt x="1107" y="689"/>
                    </a:moveTo>
                    <a:lnTo>
                      <a:pt x="1107" y="689"/>
                    </a:lnTo>
                    <a:lnTo>
                      <a:pt x="1113" y="674"/>
                    </a:lnTo>
                    <a:lnTo>
                      <a:pt x="1118" y="664"/>
                    </a:lnTo>
                    <a:lnTo>
                      <a:pt x="1115" y="663"/>
                    </a:lnTo>
                    <a:lnTo>
                      <a:pt x="1111" y="673"/>
                    </a:lnTo>
                    <a:lnTo>
                      <a:pt x="1104" y="688"/>
                    </a:lnTo>
                    <a:lnTo>
                      <a:pt x="1104" y="688"/>
                    </a:lnTo>
                    <a:lnTo>
                      <a:pt x="1107" y="689"/>
                    </a:lnTo>
                    <a:close/>
                    <a:moveTo>
                      <a:pt x="1124" y="649"/>
                    </a:moveTo>
                    <a:lnTo>
                      <a:pt x="1126" y="644"/>
                    </a:lnTo>
                    <a:lnTo>
                      <a:pt x="1132" y="627"/>
                    </a:lnTo>
                    <a:lnTo>
                      <a:pt x="1134" y="623"/>
                    </a:lnTo>
                    <a:lnTo>
                      <a:pt x="1132" y="622"/>
                    </a:lnTo>
                    <a:lnTo>
                      <a:pt x="1130" y="626"/>
                    </a:lnTo>
                    <a:lnTo>
                      <a:pt x="1124" y="643"/>
                    </a:lnTo>
                    <a:lnTo>
                      <a:pt x="1122" y="648"/>
                    </a:lnTo>
                    <a:lnTo>
                      <a:pt x="1124" y="649"/>
                    </a:lnTo>
                    <a:close/>
                    <a:moveTo>
                      <a:pt x="1140" y="608"/>
                    </a:moveTo>
                    <a:lnTo>
                      <a:pt x="1145" y="594"/>
                    </a:lnTo>
                    <a:lnTo>
                      <a:pt x="1150" y="582"/>
                    </a:lnTo>
                    <a:lnTo>
                      <a:pt x="1147" y="581"/>
                    </a:lnTo>
                    <a:lnTo>
                      <a:pt x="1143" y="593"/>
                    </a:lnTo>
                    <a:lnTo>
                      <a:pt x="1137" y="607"/>
                    </a:lnTo>
                    <a:lnTo>
                      <a:pt x="1140" y="608"/>
                    </a:lnTo>
                    <a:close/>
                    <a:moveTo>
                      <a:pt x="1155" y="567"/>
                    </a:moveTo>
                    <a:lnTo>
                      <a:pt x="1158" y="559"/>
                    </a:lnTo>
                    <a:lnTo>
                      <a:pt x="1164" y="541"/>
                    </a:lnTo>
                    <a:lnTo>
                      <a:pt x="1165" y="541"/>
                    </a:lnTo>
                    <a:lnTo>
                      <a:pt x="1162" y="540"/>
                    </a:lnTo>
                    <a:lnTo>
                      <a:pt x="1162" y="540"/>
                    </a:lnTo>
                    <a:lnTo>
                      <a:pt x="1155" y="558"/>
                    </a:lnTo>
                    <a:lnTo>
                      <a:pt x="1153" y="566"/>
                    </a:lnTo>
                    <a:lnTo>
                      <a:pt x="1155" y="567"/>
                    </a:lnTo>
                    <a:close/>
                    <a:moveTo>
                      <a:pt x="1170" y="525"/>
                    </a:moveTo>
                    <a:lnTo>
                      <a:pt x="1171" y="523"/>
                    </a:lnTo>
                    <a:lnTo>
                      <a:pt x="1177" y="505"/>
                    </a:lnTo>
                    <a:lnTo>
                      <a:pt x="1179" y="499"/>
                    </a:lnTo>
                    <a:lnTo>
                      <a:pt x="1177" y="498"/>
                    </a:lnTo>
                    <a:lnTo>
                      <a:pt x="1175" y="504"/>
                    </a:lnTo>
                    <a:lnTo>
                      <a:pt x="1168" y="522"/>
                    </a:lnTo>
                    <a:lnTo>
                      <a:pt x="1168" y="524"/>
                    </a:lnTo>
                    <a:lnTo>
                      <a:pt x="1170" y="525"/>
                    </a:lnTo>
                    <a:close/>
                    <a:moveTo>
                      <a:pt x="1185" y="484"/>
                    </a:moveTo>
                    <a:lnTo>
                      <a:pt x="1190" y="468"/>
                    </a:lnTo>
                    <a:lnTo>
                      <a:pt x="1193" y="458"/>
                    </a:lnTo>
                    <a:lnTo>
                      <a:pt x="1191" y="457"/>
                    </a:lnTo>
                    <a:lnTo>
                      <a:pt x="1187" y="467"/>
                    </a:lnTo>
                    <a:lnTo>
                      <a:pt x="1182" y="483"/>
                    </a:lnTo>
                    <a:lnTo>
                      <a:pt x="1185" y="484"/>
                    </a:lnTo>
                    <a:close/>
                    <a:moveTo>
                      <a:pt x="1199" y="442"/>
                    </a:moveTo>
                    <a:lnTo>
                      <a:pt x="1203" y="430"/>
                    </a:lnTo>
                    <a:lnTo>
                      <a:pt x="1208" y="416"/>
                    </a:lnTo>
                    <a:lnTo>
                      <a:pt x="1205" y="415"/>
                    </a:lnTo>
                    <a:lnTo>
                      <a:pt x="1200" y="429"/>
                    </a:lnTo>
                    <a:lnTo>
                      <a:pt x="1196" y="441"/>
                    </a:lnTo>
                    <a:lnTo>
                      <a:pt x="1199" y="442"/>
                    </a:lnTo>
                    <a:close/>
                    <a:moveTo>
                      <a:pt x="1213" y="400"/>
                    </a:moveTo>
                    <a:lnTo>
                      <a:pt x="1216" y="392"/>
                    </a:lnTo>
                    <a:lnTo>
                      <a:pt x="1222" y="374"/>
                    </a:lnTo>
                    <a:lnTo>
                      <a:pt x="1219" y="373"/>
                    </a:lnTo>
                    <a:lnTo>
                      <a:pt x="1213" y="392"/>
                    </a:lnTo>
                    <a:lnTo>
                      <a:pt x="1210" y="400"/>
                    </a:lnTo>
                    <a:lnTo>
                      <a:pt x="1213" y="400"/>
                    </a:lnTo>
                    <a:close/>
                    <a:moveTo>
                      <a:pt x="1227" y="359"/>
                    </a:moveTo>
                    <a:lnTo>
                      <a:pt x="1228" y="355"/>
                    </a:lnTo>
                    <a:lnTo>
                      <a:pt x="1235" y="337"/>
                    </a:lnTo>
                    <a:lnTo>
                      <a:pt x="1236" y="333"/>
                    </a:lnTo>
                    <a:lnTo>
                      <a:pt x="1233" y="332"/>
                    </a:lnTo>
                    <a:lnTo>
                      <a:pt x="1232" y="336"/>
                    </a:lnTo>
                    <a:lnTo>
                      <a:pt x="1226" y="354"/>
                    </a:lnTo>
                    <a:lnTo>
                      <a:pt x="1224" y="358"/>
                    </a:lnTo>
                    <a:lnTo>
                      <a:pt x="1227" y="359"/>
                    </a:lnTo>
                    <a:close/>
                    <a:moveTo>
                      <a:pt x="1241" y="317"/>
                    </a:moveTo>
                    <a:lnTo>
                      <a:pt x="1247" y="300"/>
                    </a:lnTo>
                    <a:lnTo>
                      <a:pt x="1251" y="291"/>
                    </a:lnTo>
                    <a:lnTo>
                      <a:pt x="1248" y="291"/>
                    </a:lnTo>
                    <a:lnTo>
                      <a:pt x="1245" y="299"/>
                    </a:lnTo>
                    <a:lnTo>
                      <a:pt x="1239" y="316"/>
                    </a:lnTo>
                    <a:lnTo>
                      <a:pt x="1241" y="317"/>
                    </a:lnTo>
                    <a:close/>
                    <a:moveTo>
                      <a:pt x="1256" y="276"/>
                    </a:moveTo>
                    <a:lnTo>
                      <a:pt x="1260" y="265"/>
                    </a:lnTo>
                    <a:lnTo>
                      <a:pt x="1266" y="250"/>
                    </a:lnTo>
                    <a:lnTo>
                      <a:pt x="1263" y="249"/>
                    </a:lnTo>
                    <a:lnTo>
                      <a:pt x="1258" y="264"/>
                    </a:lnTo>
                    <a:lnTo>
                      <a:pt x="1254" y="275"/>
                    </a:lnTo>
                    <a:lnTo>
                      <a:pt x="1256" y="276"/>
                    </a:lnTo>
                    <a:close/>
                    <a:moveTo>
                      <a:pt x="1271" y="235"/>
                    </a:moveTo>
                    <a:lnTo>
                      <a:pt x="1273" y="230"/>
                    </a:lnTo>
                    <a:lnTo>
                      <a:pt x="1279" y="214"/>
                    </a:lnTo>
                    <a:lnTo>
                      <a:pt x="1281" y="209"/>
                    </a:lnTo>
                    <a:lnTo>
                      <a:pt x="1279" y="208"/>
                    </a:lnTo>
                    <a:lnTo>
                      <a:pt x="1277" y="213"/>
                    </a:lnTo>
                    <a:lnTo>
                      <a:pt x="1270" y="229"/>
                    </a:lnTo>
                    <a:lnTo>
                      <a:pt x="1269" y="234"/>
                    </a:lnTo>
                    <a:lnTo>
                      <a:pt x="1271" y="235"/>
                    </a:lnTo>
                    <a:close/>
                    <a:moveTo>
                      <a:pt x="1287" y="194"/>
                    </a:moveTo>
                    <a:lnTo>
                      <a:pt x="1292" y="182"/>
                    </a:lnTo>
                    <a:lnTo>
                      <a:pt x="1298" y="168"/>
                    </a:lnTo>
                    <a:lnTo>
                      <a:pt x="1295" y="167"/>
                    </a:lnTo>
                    <a:lnTo>
                      <a:pt x="1290" y="181"/>
                    </a:lnTo>
                    <a:lnTo>
                      <a:pt x="1285" y="193"/>
                    </a:lnTo>
                    <a:lnTo>
                      <a:pt x="1287" y="194"/>
                    </a:lnTo>
                    <a:close/>
                    <a:moveTo>
                      <a:pt x="1304" y="153"/>
                    </a:moveTo>
                    <a:lnTo>
                      <a:pt x="1305" y="153"/>
                    </a:lnTo>
                    <a:lnTo>
                      <a:pt x="1311" y="139"/>
                    </a:lnTo>
                    <a:lnTo>
                      <a:pt x="1316" y="128"/>
                    </a:lnTo>
                    <a:lnTo>
                      <a:pt x="1314" y="127"/>
                    </a:lnTo>
                    <a:lnTo>
                      <a:pt x="1309" y="137"/>
                    </a:lnTo>
                    <a:lnTo>
                      <a:pt x="1302" y="151"/>
                    </a:lnTo>
                    <a:lnTo>
                      <a:pt x="1302" y="152"/>
                    </a:lnTo>
                    <a:lnTo>
                      <a:pt x="1304" y="153"/>
                    </a:lnTo>
                    <a:close/>
                    <a:moveTo>
                      <a:pt x="1323" y="114"/>
                    </a:moveTo>
                    <a:lnTo>
                      <a:pt x="1324" y="112"/>
                    </a:lnTo>
                    <a:lnTo>
                      <a:pt x="1330" y="100"/>
                    </a:lnTo>
                    <a:lnTo>
                      <a:pt x="1336" y="89"/>
                    </a:lnTo>
                    <a:lnTo>
                      <a:pt x="1334" y="88"/>
                    </a:lnTo>
                    <a:lnTo>
                      <a:pt x="1328" y="99"/>
                    </a:lnTo>
                    <a:lnTo>
                      <a:pt x="1321" y="111"/>
                    </a:lnTo>
                    <a:lnTo>
                      <a:pt x="1321" y="113"/>
                    </a:lnTo>
                    <a:lnTo>
                      <a:pt x="1323" y="114"/>
                    </a:lnTo>
                    <a:close/>
                    <a:moveTo>
                      <a:pt x="1344" y="75"/>
                    </a:moveTo>
                    <a:lnTo>
                      <a:pt x="1349" y="67"/>
                    </a:lnTo>
                    <a:lnTo>
                      <a:pt x="1356" y="58"/>
                    </a:lnTo>
                    <a:lnTo>
                      <a:pt x="1360" y="53"/>
                    </a:lnTo>
                    <a:lnTo>
                      <a:pt x="1357" y="51"/>
                    </a:lnTo>
                    <a:lnTo>
                      <a:pt x="1354" y="56"/>
                    </a:lnTo>
                    <a:lnTo>
                      <a:pt x="1347" y="66"/>
                    </a:lnTo>
                    <a:lnTo>
                      <a:pt x="1342" y="74"/>
                    </a:lnTo>
                    <a:lnTo>
                      <a:pt x="1344" y="75"/>
                    </a:lnTo>
                    <a:close/>
                    <a:moveTo>
                      <a:pt x="1370" y="40"/>
                    </a:moveTo>
                    <a:lnTo>
                      <a:pt x="1375" y="34"/>
                    </a:lnTo>
                    <a:lnTo>
                      <a:pt x="1381" y="27"/>
                    </a:lnTo>
                    <a:lnTo>
                      <a:pt x="1388" y="21"/>
                    </a:lnTo>
                    <a:lnTo>
                      <a:pt x="1389" y="20"/>
                    </a:lnTo>
                    <a:lnTo>
                      <a:pt x="1387" y="18"/>
                    </a:lnTo>
                    <a:lnTo>
                      <a:pt x="1386" y="19"/>
                    </a:lnTo>
                    <a:lnTo>
                      <a:pt x="1379" y="25"/>
                    </a:lnTo>
                    <a:lnTo>
                      <a:pt x="1373" y="32"/>
                    </a:lnTo>
                    <a:lnTo>
                      <a:pt x="1367" y="38"/>
                    </a:lnTo>
                    <a:lnTo>
                      <a:pt x="1370" y="40"/>
                    </a:lnTo>
                    <a:close/>
                    <a:moveTo>
                      <a:pt x="1402" y="11"/>
                    </a:moveTo>
                    <a:lnTo>
                      <a:pt x="1406" y="9"/>
                    </a:lnTo>
                    <a:lnTo>
                      <a:pt x="1406" y="8"/>
                    </a:lnTo>
                    <a:lnTo>
                      <a:pt x="1406" y="9"/>
                    </a:lnTo>
                    <a:lnTo>
                      <a:pt x="1413" y="6"/>
                    </a:lnTo>
                    <a:lnTo>
                      <a:pt x="1412" y="5"/>
                    </a:lnTo>
                    <a:lnTo>
                      <a:pt x="1413" y="6"/>
                    </a:lnTo>
                    <a:lnTo>
                      <a:pt x="1419" y="4"/>
                    </a:lnTo>
                    <a:lnTo>
                      <a:pt x="1419" y="3"/>
                    </a:lnTo>
                    <a:lnTo>
                      <a:pt x="1419" y="5"/>
                    </a:lnTo>
                    <a:lnTo>
                      <a:pt x="1425" y="3"/>
                    </a:lnTo>
                    <a:lnTo>
                      <a:pt x="1425" y="2"/>
                    </a:lnTo>
                    <a:lnTo>
                      <a:pt x="1425" y="3"/>
                    </a:lnTo>
                    <a:lnTo>
                      <a:pt x="1428" y="3"/>
                    </a:lnTo>
                    <a:lnTo>
                      <a:pt x="1427" y="0"/>
                    </a:lnTo>
                    <a:lnTo>
                      <a:pt x="1425" y="1"/>
                    </a:lnTo>
                    <a:lnTo>
                      <a:pt x="1425" y="1"/>
                    </a:lnTo>
                    <a:lnTo>
                      <a:pt x="1418" y="2"/>
                    </a:lnTo>
                    <a:lnTo>
                      <a:pt x="1418" y="2"/>
                    </a:lnTo>
                    <a:lnTo>
                      <a:pt x="1412" y="4"/>
                    </a:lnTo>
                    <a:lnTo>
                      <a:pt x="1412" y="4"/>
                    </a:lnTo>
                    <a:lnTo>
                      <a:pt x="1405" y="6"/>
                    </a:lnTo>
                    <a:lnTo>
                      <a:pt x="1405" y="6"/>
                    </a:lnTo>
                    <a:lnTo>
                      <a:pt x="1401" y="9"/>
                    </a:lnTo>
                    <a:lnTo>
                      <a:pt x="1402" y="11"/>
                    </a:lnTo>
                    <a:close/>
                    <a:moveTo>
                      <a:pt x="1444" y="5"/>
                    </a:moveTo>
                    <a:lnTo>
                      <a:pt x="1444" y="5"/>
                    </a:lnTo>
                    <a:lnTo>
                      <a:pt x="1444" y="3"/>
                    </a:lnTo>
                    <a:lnTo>
                      <a:pt x="1444" y="5"/>
                    </a:lnTo>
                    <a:lnTo>
                      <a:pt x="1450" y="7"/>
                    </a:lnTo>
                    <a:lnTo>
                      <a:pt x="1451" y="5"/>
                    </a:lnTo>
                    <a:lnTo>
                      <a:pt x="1450" y="6"/>
                    </a:lnTo>
                    <a:lnTo>
                      <a:pt x="1456" y="9"/>
                    </a:lnTo>
                    <a:lnTo>
                      <a:pt x="1457" y="8"/>
                    </a:lnTo>
                    <a:lnTo>
                      <a:pt x="1456" y="9"/>
                    </a:lnTo>
                    <a:lnTo>
                      <a:pt x="1463" y="12"/>
                    </a:lnTo>
                    <a:lnTo>
                      <a:pt x="1463" y="11"/>
                    </a:lnTo>
                    <a:lnTo>
                      <a:pt x="1463" y="12"/>
                    </a:lnTo>
                    <a:lnTo>
                      <a:pt x="1468" y="16"/>
                    </a:lnTo>
                    <a:lnTo>
                      <a:pt x="1469" y="13"/>
                    </a:lnTo>
                    <a:lnTo>
                      <a:pt x="1464" y="10"/>
                    </a:lnTo>
                    <a:lnTo>
                      <a:pt x="1464" y="10"/>
                    </a:lnTo>
                    <a:lnTo>
                      <a:pt x="1457" y="7"/>
                    </a:lnTo>
                    <a:lnTo>
                      <a:pt x="1457" y="7"/>
                    </a:lnTo>
                    <a:lnTo>
                      <a:pt x="1451" y="4"/>
                    </a:lnTo>
                    <a:lnTo>
                      <a:pt x="1451" y="4"/>
                    </a:lnTo>
                    <a:lnTo>
                      <a:pt x="1445" y="2"/>
                    </a:lnTo>
                    <a:lnTo>
                      <a:pt x="1444" y="2"/>
                    </a:lnTo>
                    <a:lnTo>
                      <a:pt x="1444" y="2"/>
                    </a:lnTo>
                    <a:lnTo>
                      <a:pt x="1444" y="5"/>
                    </a:lnTo>
                    <a:close/>
                    <a:moveTo>
                      <a:pt x="1481" y="26"/>
                    </a:moveTo>
                    <a:lnTo>
                      <a:pt x="1481" y="27"/>
                    </a:lnTo>
                    <a:lnTo>
                      <a:pt x="1488" y="33"/>
                    </a:lnTo>
                    <a:lnTo>
                      <a:pt x="1494" y="39"/>
                    </a:lnTo>
                    <a:lnTo>
                      <a:pt x="1499" y="46"/>
                    </a:lnTo>
                    <a:lnTo>
                      <a:pt x="1502" y="44"/>
                    </a:lnTo>
                    <a:lnTo>
                      <a:pt x="1496" y="37"/>
                    </a:lnTo>
                    <a:lnTo>
                      <a:pt x="1490" y="31"/>
                    </a:lnTo>
                    <a:lnTo>
                      <a:pt x="1483" y="25"/>
                    </a:lnTo>
                    <a:lnTo>
                      <a:pt x="1482" y="24"/>
                    </a:lnTo>
                    <a:lnTo>
                      <a:pt x="1481" y="26"/>
                    </a:lnTo>
                    <a:close/>
                    <a:moveTo>
                      <a:pt x="1510" y="58"/>
                    </a:moveTo>
                    <a:lnTo>
                      <a:pt x="1513" y="63"/>
                    </a:lnTo>
                    <a:lnTo>
                      <a:pt x="1520" y="72"/>
                    </a:lnTo>
                    <a:lnTo>
                      <a:pt x="1526" y="81"/>
                    </a:lnTo>
                    <a:lnTo>
                      <a:pt x="1528" y="79"/>
                    </a:lnTo>
                    <a:lnTo>
                      <a:pt x="1522" y="70"/>
                    </a:lnTo>
                    <a:lnTo>
                      <a:pt x="1515" y="61"/>
                    </a:lnTo>
                    <a:lnTo>
                      <a:pt x="1512" y="57"/>
                    </a:lnTo>
                    <a:lnTo>
                      <a:pt x="1510" y="58"/>
                    </a:lnTo>
                    <a:close/>
                    <a:moveTo>
                      <a:pt x="1534" y="94"/>
                    </a:moveTo>
                    <a:lnTo>
                      <a:pt x="1539" y="101"/>
                    </a:lnTo>
                    <a:lnTo>
                      <a:pt x="1545" y="112"/>
                    </a:lnTo>
                    <a:lnTo>
                      <a:pt x="1549" y="118"/>
                    </a:lnTo>
                    <a:lnTo>
                      <a:pt x="1551" y="117"/>
                    </a:lnTo>
                    <a:lnTo>
                      <a:pt x="1547" y="111"/>
                    </a:lnTo>
                    <a:lnTo>
                      <a:pt x="1541" y="100"/>
                    </a:lnTo>
                    <a:lnTo>
                      <a:pt x="1537" y="93"/>
                    </a:lnTo>
                    <a:lnTo>
                      <a:pt x="1534" y="94"/>
                    </a:lnTo>
                    <a:close/>
                    <a:moveTo>
                      <a:pt x="1557" y="132"/>
                    </a:moveTo>
                    <a:lnTo>
                      <a:pt x="1558" y="134"/>
                    </a:lnTo>
                    <a:lnTo>
                      <a:pt x="1564" y="146"/>
                    </a:lnTo>
                    <a:lnTo>
                      <a:pt x="1570" y="156"/>
                    </a:lnTo>
                    <a:lnTo>
                      <a:pt x="1572" y="155"/>
                    </a:lnTo>
                    <a:lnTo>
                      <a:pt x="1567" y="145"/>
                    </a:lnTo>
                    <a:lnTo>
                      <a:pt x="1560" y="133"/>
                    </a:lnTo>
                    <a:lnTo>
                      <a:pt x="1559" y="131"/>
                    </a:lnTo>
                    <a:lnTo>
                      <a:pt x="1557" y="132"/>
                    </a:lnTo>
                    <a:close/>
                    <a:moveTo>
                      <a:pt x="1577" y="171"/>
                    </a:moveTo>
                    <a:lnTo>
                      <a:pt x="1583" y="182"/>
                    </a:lnTo>
                    <a:lnTo>
                      <a:pt x="1590" y="195"/>
                    </a:lnTo>
                    <a:lnTo>
                      <a:pt x="1590" y="195"/>
                    </a:lnTo>
                    <a:lnTo>
                      <a:pt x="1592" y="194"/>
                    </a:lnTo>
                    <a:lnTo>
                      <a:pt x="1592" y="193"/>
                    </a:lnTo>
                    <a:lnTo>
                      <a:pt x="1586" y="181"/>
                    </a:lnTo>
                    <a:lnTo>
                      <a:pt x="1580" y="170"/>
                    </a:lnTo>
                    <a:lnTo>
                      <a:pt x="1577" y="171"/>
                    </a:lnTo>
                    <a:close/>
                    <a:moveTo>
                      <a:pt x="1598" y="210"/>
                    </a:moveTo>
                    <a:lnTo>
                      <a:pt x="1602" y="220"/>
                    </a:lnTo>
                    <a:lnTo>
                      <a:pt x="1605" y="218"/>
                    </a:lnTo>
                    <a:lnTo>
                      <a:pt x="1600" y="209"/>
                    </a:lnTo>
                    <a:lnTo>
                      <a:pt x="1598" y="210"/>
                    </a:lnTo>
                    <a:close/>
                    <a:moveTo>
                      <a:pt x="0" y="1012"/>
                    </a:moveTo>
                    <a:lnTo>
                      <a:pt x="6" y="1025"/>
                    </a:lnTo>
                    <a:lnTo>
                      <a:pt x="12" y="1037"/>
                    </a:lnTo>
                    <a:lnTo>
                      <a:pt x="15" y="1036"/>
                    </a:lnTo>
                    <a:lnTo>
                      <a:pt x="9" y="1024"/>
                    </a:lnTo>
                    <a:lnTo>
                      <a:pt x="2" y="1011"/>
                    </a:lnTo>
                    <a:lnTo>
                      <a:pt x="0" y="1012"/>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grpSp>
        <p:sp>
          <p:nvSpPr>
            <p:cNvPr id="7" name="TextBox 6">
              <a:extLst>
                <a:ext uri="{FF2B5EF4-FFF2-40B4-BE49-F238E27FC236}">
                  <a16:creationId xmlns:a16="http://schemas.microsoft.com/office/drawing/2014/main" id="{F5DAD214-5FAA-9E13-4B5D-158265B8B92B}"/>
                </a:ext>
              </a:extLst>
            </p:cNvPr>
            <p:cNvSpPr txBox="1"/>
            <p:nvPr/>
          </p:nvSpPr>
          <p:spPr>
            <a:xfrm rot="16200000">
              <a:off x="-291845" y="3068008"/>
              <a:ext cx="1608133"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Negative log-likelihood</a:t>
              </a:r>
            </a:p>
          </p:txBody>
        </p:sp>
        <p:sp>
          <p:nvSpPr>
            <p:cNvPr id="8" name="TextBox 7">
              <a:extLst>
                <a:ext uri="{FF2B5EF4-FFF2-40B4-BE49-F238E27FC236}">
                  <a16:creationId xmlns:a16="http://schemas.microsoft.com/office/drawing/2014/main" id="{2A46B184-7541-61AC-9833-B6B86643815E}"/>
                </a:ext>
              </a:extLst>
            </p:cNvPr>
            <p:cNvSpPr txBox="1"/>
            <p:nvPr/>
          </p:nvSpPr>
          <p:spPr>
            <a:xfrm rot="16200000">
              <a:off x="3566018" y="3068008"/>
              <a:ext cx="1385316"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Kriging predictions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1EAFE5-D3D6-A045-ED64-C44631E1151E}"/>
                    </a:ext>
                  </a:extLst>
                </p:cNvPr>
                <p:cNvSpPr txBox="1"/>
                <p:nvPr/>
              </p:nvSpPr>
              <p:spPr>
                <a:xfrm>
                  <a:off x="2252460" y="4452552"/>
                  <a:ext cx="31899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cs typeface="Arial" panose="020B0604020202020204" pitchFamily="34" charset="0"/>
                          </a:rPr>
                          <m:t>𝜃</m:t>
                        </m:r>
                      </m:oMath>
                    </m:oMathPara>
                  </a14:m>
                  <a:endParaRPr lang="en-US" sz="12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1D1EAFE5-D3D6-A045-ED64-C44631E1151E}"/>
                    </a:ext>
                  </a:extLst>
                </p:cNvPr>
                <p:cNvSpPr txBox="1">
                  <a:spLocks noRot="1" noChangeAspect="1" noMove="1" noResize="1" noEditPoints="1" noAdjustHandles="1" noChangeArrowheads="1" noChangeShapeType="1" noTextEdit="1"/>
                </p:cNvSpPr>
                <p:nvPr/>
              </p:nvSpPr>
              <p:spPr>
                <a:xfrm>
                  <a:off x="2252460" y="4452552"/>
                  <a:ext cx="318997"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DCB1F68-1AE4-3794-491E-64FDF66A13B3}"/>
                    </a:ext>
                  </a:extLst>
                </p:cNvPr>
                <p:cNvSpPr txBox="1"/>
                <p:nvPr/>
              </p:nvSpPr>
              <p:spPr>
                <a:xfrm>
                  <a:off x="5854161" y="4452552"/>
                  <a:ext cx="31899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cs typeface="Arial" panose="020B0604020202020204" pitchFamily="34" charset="0"/>
                          </a:rPr>
                          <m:t>𝑥</m:t>
                        </m:r>
                      </m:oMath>
                    </m:oMathPara>
                  </a14:m>
                  <a:endParaRPr lang="en-US" sz="120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1DCB1F68-1AE4-3794-491E-64FDF66A13B3}"/>
                    </a:ext>
                  </a:extLst>
                </p:cNvPr>
                <p:cNvSpPr txBox="1">
                  <a:spLocks noRot="1" noChangeAspect="1" noMove="1" noResize="1" noEditPoints="1" noAdjustHandles="1" noChangeArrowheads="1" noChangeShapeType="1" noTextEdit="1"/>
                </p:cNvSpPr>
                <p:nvPr/>
              </p:nvSpPr>
              <p:spPr>
                <a:xfrm>
                  <a:off x="5854161" y="4452552"/>
                  <a:ext cx="318997" cy="276999"/>
                </a:xfrm>
                <a:prstGeom prst="rect">
                  <a:avLst/>
                </a:prstGeom>
                <a:blipFill>
                  <a:blip r:embed="rId4"/>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EB92B5D9-9A40-68BE-A1AC-C9360BDB1DAF}"/>
                </a:ext>
              </a:extLst>
            </p:cNvPr>
            <p:cNvCxnSpPr>
              <a:stCxn id="28" idx="1"/>
            </p:cNvCxnSpPr>
            <p:nvPr/>
          </p:nvCxnSpPr>
          <p:spPr>
            <a:xfrm flipH="1" flipV="1">
              <a:off x="5320466" y="2072405"/>
              <a:ext cx="2425" cy="221225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ABC636-D8AC-D13C-ED3D-63209A92F3C6}"/>
                </a:ext>
              </a:extLst>
            </p:cNvPr>
            <p:cNvCxnSpPr/>
            <p:nvPr/>
          </p:nvCxnSpPr>
          <p:spPr>
            <a:xfrm flipH="1" flipV="1">
              <a:off x="6595566" y="2072405"/>
              <a:ext cx="2425" cy="221225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AA2953-8C7D-89CE-72D4-F601F19B5161}"/>
                </a:ext>
              </a:extLst>
            </p:cNvPr>
            <p:cNvSpPr txBox="1"/>
            <p:nvPr/>
          </p:nvSpPr>
          <p:spPr>
            <a:xfrm>
              <a:off x="5263978" y="2206563"/>
              <a:ext cx="1391728"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Interpolation region</a:t>
              </a:r>
            </a:p>
          </p:txBody>
        </p:sp>
        <p:sp>
          <p:nvSpPr>
            <p:cNvPr id="14" name="TextBox 13">
              <a:extLst>
                <a:ext uri="{FF2B5EF4-FFF2-40B4-BE49-F238E27FC236}">
                  <a16:creationId xmlns:a16="http://schemas.microsoft.com/office/drawing/2014/main" id="{DA6F30F2-DC8A-180A-A7E0-2E652AC8BC44}"/>
                </a:ext>
              </a:extLst>
            </p:cNvPr>
            <p:cNvSpPr txBox="1"/>
            <p:nvPr/>
          </p:nvSpPr>
          <p:spPr>
            <a:xfrm>
              <a:off x="4413715" y="2290711"/>
              <a:ext cx="1008609" cy="430887"/>
            </a:xfrm>
            <a:prstGeom prst="rect">
              <a:avLst/>
            </a:prstGeom>
            <a:noFill/>
          </p:spPr>
          <p:txBody>
            <a:bodyPr wrap="none" rtlCol="0">
              <a:spAutoFit/>
            </a:bodyPr>
            <a:lstStyle/>
            <a:p>
              <a:pPr algn="ctr"/>
              <a:r>
                <a:rPr lang="en-US" sz="1100" dirty="0">
                  <a:latin typeface="Arial" panose="020B0604020202020204" pitchFamily="34" charset="0"/>
                  <a:cs typeface="Arial" panose="020B0604020202020204" pitchFamily="34" charset="0"/>
                </a:rPr>
                <a:t>Extrapolation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region</a:t>
              </a:r>
            </a:p>
          </p:txBody>
        </p:sp>
        <p:sp>
          <p:nvSpPr>
            <p:cNvPr id="15" name="TextBox 14">
              <a:extLst>
                <a:ext uri="{FF2B5EF4-FFF2-40B4-BE49-F238E27FC236}">
                  <a16:creationId xmlns:a16="http://schemas.microsoft.com/office/drawing/2014/main" id="{8424F602-2B77-9469-855A-C3CBA694FAB3}"/>
                </a:ext>
              </a:extLst>
            </p:cNvPr>
            <p:cNvSpPr txBox="1"/>
            <p:nvPr/>
          </p:nvSpPr>
          <p:spPr>
            <a:xfrm>
              <a:off x="6500830" y="3703500"/>
              <a:ext cx="1008609" cy="430887"/>
            </a:xfrm>
            <a:prstGeom prst="rect">
              <a:avLst/>
            </a:prstGeom>
            <a:noFill/>
          </p:spPr>
          <p:txBody>
            <a:bodyPr wrap="none" rtlCol="0">
              <a:spAutoFit/>
            </a:bodyPr>
            <a:lstStyle/>
            <a:p>
              <a:pPr algn="ctr"/>
              <a:r>
                <a:rPr lang="en-US" sz="1100" dirty="0">
                  <a:latin typeface="Arial" panose="020B0604020202020204" pitchFamily="34" charset="0"/>
                  <a:cs typeface="Arial" panose="020B0604020202020204" pitchFamily="34" charset="0"/>
                </a:rPr>
                <a:t>Extrapolation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region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177111E-0949-0B01-8C9B-F05E2A3B8E13}"/>
                    </a:ext>
                  </a:extLst>
                </p:cNvPr>
                <p:cNvSpPr txBox="1"/>
                <p:nvPr/>
              </p:nvSpPr>
              <p:spPr>
                <a:xfrm>
                  <a:off x="7293100" y="2206563"/>
                  <a:ext cx="80688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cs typeface="Arial" panose="020B0604020202020204" pitchFamily="34" charset="0"/>
                          </a:rPr>
                          <m:t>𝜃</m:t>
                        </m:r>
                        <m:r>
                          <a:rPr lang="en-US" sz="1200" b="0" i="1" smtClean="0">
                            <a:latin typeface="Cambria Math" panose="02040503050406030204" pitchFamily="18" charset="0"/>
                            <a:cs typeface="Arial" panose="020B0604020202020204" pitchFamily="34" charset="0"/>
                          </a:rPr>
                          <m:t>=1.58</m:t>
                        </m:r>
                      </m:oMath>
                    </m:oMathPara>
                  </a14:m>
                  <a:endParaRPr lang="en-US" sz="1200"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3177111E-0949-0B01-8C9B-F05E2A3B8E13}"/>
                    </a:ext>
                  </a:extLst>
                </p:cNvPr>
                <p:cNvSpPr txBox="1">
                  <a:spLocks noRot="1" noChangeAspect="1" noMove="1" noResize="1" noEditPoints="1" noAdjustHandles="1" noChangeArrowheads="1" noChangeShapeType="1" noTextEdit="1"/>
                </p:cNvSpPr>
                <p:nvPr/>
              </p:nvSpPr>
              <p:spPr>
                <a:xfrm>
                  <a:off x="7293100" y="2206563"/>
                  <a:ext cx="806888" cy="276999"/>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00C23A5B-0C20-C910-C261-62028088505D}"/>
                </a:ext>
              </a:extLst>
            </p:cNvPr>
            <p:cNvCxnSpPr>
              <a:stCxn id="16" idx="1"/>
              <a:endCxn id="112" idx="58"/>
            </p:cNvCxnSpPr>
            <p:nvPr/>
          </p:nvCxnSpPr>
          <p:spPr>
            <a:xfrm flipH="1">
              <a:off x="7069141" y="2345063"/>
              <a:ext cx="223959" cy="215576"/>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E782C39-DC4E-F766-5E47-E1E9116F8CB1}"/>
                    </a:ext>
                  </a:extLst>
                </p:cNvPr>
                <p:cNvSpPr txBox="1"/>
                <p:nvPr/>
              </p:nvSpPr>
              <p:spPr>
                <a:xfrm>
                  <a:off x="5447425" y="3818508"/>
                  <a:ext cx="72192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cs typeface="Arial" panose="020B0604020202020204" pitchFamily="34" charset="0"/>
                          </a:rPr>
                          <m:t>𝜃</m:t>
                        </m:r>
                        <m:r>
                          <a:rPr lang="en-US" sz="1200" b="0" i="1" smtClean="0">
                            <a:latin typeface="Cambria Math" panose="02040503050406030204" pitchFamily="18" charset="0"/>
                            <a:cs typeface="Arial" panose="020B0604020202020204" pitchFamily="34" charset="0"/>
                          </a:rPr>
                          <m:t>=0.1</m:t>
                        </m:r>
                      </m:oMath>
                    </m:oMathPara>
                  </a14:m>
                  <a:endParaRPr lang="en-US" sz="12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DE782C39-DC4E-F766-5E47-E1E9116F8CB1}"/>
                    </a:ext>
                  </a:extLst>
                </p:cNvPr>
                <p:cNvSpPr txBox="1">
                  <a:spLocks noRot="1" noChangeAspect="1" noMove="1" noResize="1" noEditPoints="1" noAdjustHandles="1" noChangeArrowheads="1" noChangeShapeType="1" noTextEdit="1"/>
                </p:cNvSpPr>
                <p:nvPr/>
              </p:nvSpPr>
              <p:spPr>
                <a:xfrm>
                  <a:off x="5447425" y="3818508"/>
                  <a:ext cx="721929" cy="276999"/>
                </a:xfrm>
                <a:prstGeom prst="rect">
                  <a:avLst/>
                </a:prstGeom>
                <a:blipFill>
                  <a:blip r:embed="rId6"/>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6B224F0D-A3F8-CB83-CE7E-146411D9FF2F}"/>
                </a:ext>
              </a:extLst>
            </p:cNvPr>
            <p:cNvSpPr txBox="1"/>
            <p:nvPr/>
          </p:nvSpPr>
          <p:spPr>
            <a:xfrm>
              <a:off x="3886458" y="4284663"/>
              <a:ext cx="37221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a:t>
              </a:r>
            </a:p>
          </p:txBody>
        </p:sp>
        <p:sp>
          <p:nvSpPr>
            <p:cNvPr id="20" name="TextBox 19">
              <a:extLst>
                <a:ext uri="{FF2B5EF4-FFF2-40B4-BE49-F238E27FC236}">
                  <a16:creationId xmlns:a16="http://schemas.microsoft.com/office/drawing/2014/main" id="{08B9B110-0E6C-A8CE-7D25-0010A5E6091B}"/>
                </a:ext>
              </a:extLst>
            </p:cNvPr>
            <p:cNvSpPr txBox="1"/>
            <p:nvPr/>
          </p:nvSpPr>
          <p:spPr>
            <a:xfrm>
              <a:off x="7445833" y="4284662"/>
              <a:ext cx="37221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(b)</a:t>
              </a:r>
            </a:p>
          </p:txBody>
        </p:sp>
        <p:cxnSp>
          <p:nvCxnSpPr>
            <p:cNvPr id="21" name="Straight Arrow Connector 20">
              <a:extLst>
                <a:ext uri="{FF2B5EF4-FFF2-40B4-BE49-F238E27FC236}">
                  <a16:creationId xmlns:a16="http://schemas.microsoft.com/office/drawing/2014/main" id="{D3295FB2-B40E-C40F-D088-34354FA482B5}"/>
                </a:ext>
              </a:extLst>
            </p:cNvPr>
            <p:cNvCxnSpPr>
              <a:endCxn id="105" idx="37"/>
            </p:cNvCxnSpPr>
            <p:nvPr/>
          </p:nvCxnSpPr>
          <p:spPr>
            <a:xfrm flipV="1">
              <a:off x="5959842" y="3505201"/>
              <a:ext cx="256811" cy="301255"/>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A38E080-D760-C005-E00A-5E813275ED12}"/>
                    </a:ext>
                  </a:extLst>
                </p:cNvPr>
                <p:cNvSpPr txBox="1"/>
                <p:nvPr/>
              </p:nvSpPr>
              <p:spPr>
                <a:xfrm>
                  <a:off x="6592720" y="3472534"/>
                  <a:ext cx="80688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cs typeface="Arial" panose="020B0604020202020204" pitchFamily="34" charset="0"/>
                          </a:rPr>
                          <m:t>𝜃</m:t>
                        </m:r>
                        <m:r>
                          <a:rPr lang="en-US" sz="1200" b="0" i="1" smtClean="0">
                            <a:latin typeface="Cambria Math" panose="02040503050406030204" pitchFamily="18" charset="0"/>
                            <a:cs typeface="Arial" panose="020B0604020202020204" pitchFamily="34" charset="0"/>
                          </a:rPr>
                          <m:t>=0.94</m:t>
                        </m:r>
                      </m:oMath>
                    </m:oMathPara>
                  </a14:m>
                  <a:endParaRPr lang="en-US" sz="12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8A38E080-D760-C005-E00A-5E813275ED12}"/>
                    </a:ext>
                  </a:extLst>
                </p:cNvPr>
                <p:cNvSpPr txBox="1">
                  <a:spLocks noRot="1" noChangeAspect="1" noMove="1" noResize="1" noEditPoints="1" noAdjustHandles="1" noChangeArrowheads="1" noChangeShapeType="1" noTextEdit="1"/>
                </p:cNvSpPr>
                <p:nvPr/>
              </p:nvSpPr>
              <p:spPr>
                <a:xfrm>
                  <a:off x="6592720" y="3472534"/>
                  <a:ext cx="806888" cy="276999"/>
                </a:xfrm>
                <a:prstGeom prst="rect">
                  <a:avLst/>
                </a:prstGeom>
                <a:blipFill>
                  <a:blip r:embed="rId7"/>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FB29135E-4729-CE82-58AD-29FA0B6FE57A}"/>
                </a:ext>
              </a:extLst>
            </p:cNvPr>
            <p:cNvCxnSpPr>
              <a:stCxn id="22" idx="0"/>
              <a:endCxn id="109" idx="53"/>
            </p:cNvCxnSpPr>
            <p:nvPr/>
          </p:nvCxnSpPr>
          <p:spPr>
            <a:xfrm flipH="1" flipV="1">
              <a:off x="6865941" y="2979739"/>
              <a:ext cx="130223" cy="492795"/>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145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23EACF8-B377-3241-F054-3615DFBFE627}"/>
                  </a:ext>
                </a:extLst>
              </p:cNvPr>
              <p:cNvSpPr>
                <a:spLocks noGrp="1"/>
              </p:cNvSpPr>
              <p:nvPr>
                <p:ph type="body" sz="quarter" idx="10"/>
              </p:nvPr>
            </p:nvSpPr>
            <p:spPr/>
            <p:txBody>
              <a:bodyPr>
                <a:normAutofit/>
              </a:bodyPr>
              <a:lstStyle/>
              <a:p>
                <a:r>
                  <a:rPr lang="en-US" sz="2000" dirty="0"/>
                  <a:t>uncertainty comes from the uncertain model form, not from samples</a:t>
                </a:r>
              </a:p>
              <a:p>
                <a:pPr lvl="1"/>
                <a:r>
                  <a:rPr lang="en-US" sz="1800" dirty="0"/>
                  <a:t>uncertainty is present between samples, which is represented as a Gaussian distribution</a:t>
                </a:r>
              </a:p>
              <a:p>
                <a:pPr lvl="1"/>
                <a:r>
                  <a:rPr lang="en-US" sz="1800" dirty="0"/>
                  <a:t>Red curve is the mean, Gaussian distribution is shown at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=0.8</m:t>
                    </m:r>
                  </m:oMath>
                </a14:m>
                <a:endParaRPr lang="en-US" sz="1800" dirty="0"/>
              </a:p>
              <a:p>
                <a:pPr lvl="1"/>
                <a:r>
                  <a:rPr lang="en-US" sz="1800" dirty="0"/>
                  <a:t>In general, 95% confidence interval is used to show prediction uncertainty</a:t>
                </a:r>
              </a:p>
              <a:p>
                <a:pPr lvl="1"/>
                <a:r>
                  <a:rPr lang="en-US" sz="1800" dirty="0"/>
                  <a:t>Prediction uncertainty is zero as sample location</a:t>
                </a:r>
              </a:p>
            </p:txBody>
          </p:sp>
        </mc:Choice>
        <mc:Fallback xmlns="">
          <p:sp>
            <p:nvSpPr>
              <p:cNvPr id="2" name="Text Placeholder 1">
                <a:extLst>
                  <a:ext uri="{FF2B5EF4-FFF2-40B4-BE49-F238E27FC236}">
                    <a16:creationId xmlns:a16="http://schemas.microsoft.com/office/drawing/2014/main" id="{223EACF8-B377-3241-F054-3615DFBFE62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r="-3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5042FAA-5B80-5243-B5ED-B22EB0387D17}"/>
              </a:ext>
            </a:extLst>
          </p:cNvPr>
          <p:cNvSpPr>
            <a:spLocks noGrp="1"/>
          </p:cNvSpPr>
          <p:nvPr>
            <p:ph type="title"/>
          </p:nvPr>
        </p:nvSpPr>
        <p:spPr/>
        <p:txBody>
          <a:bodyPr>
            <a:normAutofit fontScale="90000"/>
          </a:bodyPr>
          <a:lstStyle/>
          <a:p>
            <a:r>
              <a:rPr lang="en-US" dirty="0"/>
              <a:t>Uncertainty in Kriging Predictions</a:t>
            </a:r>
          </a:p>
        </p:txBody>
      </p:sp>
      <p:pic>
        <p:nvPicPr>
          <p:cNvPr id="4098" name="Picture 2" descr="uncertaintystructure_distribution"/>
          <p:cNvPicPr>
            <a:picLocks noChangeAspect="1" noChangeArrowheads="1"/>
          </p:cNvPicPr>
          <p:nvPr/>
        </p:nvPicPr>
        <p:blipFill>
          <a:blip r:embed="rId3">
            <a:extLst>
              <a:ext uri="{28A0092B-C50C-407E-A947-70E740481C1C}">
                <a14:useLocalDpi xmlns:a14="http://schemas.microsoft.com/office/drawing/2010/main" val="0"/>
              </a:ext>
            </a:extLst>
          </a:blip>
          <a:srcRect b="52063"/>
          <a:stretch>
            <a:fillRect/>
          </a:stretch>
        </p:blipFill>
        <p:spPr bwMode="auto">
          <a:xfrm>
            <a:off x="5299868" y="3857876"/>
            <a:ext cx="3467100" cy="245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uncertaintystructure_distribution_0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72" y="3560987"/>
            <a:ext cx="4603750" cy="28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704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0084BEB-A540-4E64-8E5B-81DCA3A4B937}"/>
                  </a:ext>
                </a:extLst>
              </p:cNvPr>
              <p:cNvSpPr>
                <a:spLocks noGrp="1"/>
              </p:cNvSpPr>
              <p:nvPr>
                <p:ph type="body" sz="quarter" idx="10"/>
              </p:nvPr>
            </p:nvSpPr>
            <p:spPr/>
            <p:txBody>
              <a:bodyPr>
                <a:normAutofit/>
              </a:bodyPr>
              <a:lstStyle/>
              <a:p>
                <a:r>
                  <a:rPr lang="en-US" sz="2000" dirty="0"/>
                  <a:t>Kriging prediction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b="0" i="1" smtClean="0">
                        <a:latin typeface="Cambria Math" panose="02040503050406030204" pitchFamily="18" charset="0"/>
                      </a:rPr>
                      <m:t>(</m:t>
                    </m:r>
                    <m:r>
                      <a:rPr lang="en-US" sz="2000" b="1" i="0" smtClean="0">
                        <a:latin typeface="Cambria Math" panose="02040503050406030204" pitchFamily="18" charset="0"/>
                      </a:rPr>
                      <m:t>𝐱</m:t>
                    </m:r>
                    <m:r>
                      <a:rPr lang="en-US" sz="2000" b="0" i="1" smtClean="0">
                        <a:latin typeface="Cambria Math" panose="02040503050406030204" pitchFamily="18" charset="0"/>
                      </a:rPr>
                      <m:t>) </m:t>
                    </m:r>
                    <m:r>
                      <a:rPr lang="en-US" sz="2000" b="0" i="0" smtClean="0">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𝛏</m:t>
                        </m:r>
                      </m:e>
                      <m:sup>
                        <m:r>
                          <a:rPr lang="en-US" sz="2000" i="1">
                            <a:latin typeface="Cambria Math" panose="02040503050406030204" pitchFamily="18" charset="0"/>
                          </a:rPr>
                          <m:t>𝑇</m:t>
                        </m:r>
                      </m:sup>
                    </m:sSup>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𝐫</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i="1">
                        <a:latin typeface="Cambria Math" panose="02040503050406030204" pitchFamily="18" charset="0"/>
                      </a:rPr>
                      <m:t>(</m:t>
                    </m:r>
                    <m:r>
                      <a:rPr lang="en-US" sz="2000" b="1" i="1">
                        <a:latin typeface="Cambria Math" panose="02040503050406030204" pitchFamily="18" charset="0"/>
                      </a:rPr>
                      <m:t>𝐲</m:t>
                    </m:r>
                    <m:r>
                      <a:rPr lang="en-US" sz="2000" b="1" i="1">
                        <a:latin typeface="Cambria Math" panose="02040503050406030204" pitchFamily="18" charset="0"/>
                      </a:rPr>
                      <m:t>−</m:t>
                    </m:r>
                    <m:r>
                      <a:rPr lang="en-US" sz="2000" b="1" i="1">
                        <a:latin typeface="Cambria Math" panose="02040503050406030204" pitchFamily="18" charset="0"/>
                      </a:rPr>
                      <m:t>𝐗</m:t>
                    </m:r>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i="1">
                        <a:latin typeface="Cambria Math" panose="02040503050406030204" pitchFamily="18" charset="0"/>
                      </a:rPr>
                      <m:t>)</m:t>
                    </m:r>
                  </m:oMath>
                </a14:m>
                <a:r>
                  <a:rPr lang="en-US" sz="2000" dirty="0"/>
                  <a:t> is the mean prediction and </a:t>
                </a:r>
                <a:r>
                  <a:rPr lang="en-US" sz="2000" dirty="0">
                    <a:solidFill>
                      <a:srgbClr val="FF0000"/>
                    </a:solidFill>
                  </a:rPr>
                  <a:t>MSE</a:t>
                </a:r>
                <a:r>
                  <a:rPr lang="en-US" sz="2000" dirty="0"/>
                  <a:t> is the variance </a:t>
                </a:r>
                <a14:m>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p>
                        <m:r>
                          <a:rPr lang="en-US" sz="2000" i="1">
                            <a:latin typeface="Cambria Math" panose="02040503050406030204" pitchFamily="18" charset="0"/>
                          </a:rPr>
                          <m:t>2</m:t>
                        </m:r>
                      </m:sup>
                    </m:sSup>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𝐰</m:t>
                            </m:r>
                          </m:e>
                          <m:sup>
                            <m:r>
                              <a:rPr lang="en-US" sz="2000" i="1">
                                <a:latin typeface="Cambria Math" panose="02040503050406030204" pitchFamily="18" charset="0"/>
                              </a:rPr>
                              <m:t>𝑇</m:t>
                            </m:r>
                          </m:sup>
                        </m:sSup>
                        <m:r>
                          <a:rPr lang="en-US" sz="2000" b="1" i="1">
                            <a:latin typeface="Cambria Math" panose="02040503050406030204" pitchFamily="18" charset="0"/>
                          </a:rPr>
                          <m:t>𝐑𝐰</m:t>
                        </m:r>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b="1" i="1">
                                <a:latin typeface="Cambria Math" panose="02040503050406030204" pitchFamily="18" charset="0"/>
                              </a:rPr>
                              <m:t>𝐰</m:t>
                            </m:r>
                          </m:e>
                          <m:sup>
                            <m:r>
                              <a:rPr lang="en-US" sz="2000" i="1">
                                <a:latin typeface="Cambria Math" panose="02040503050406030204" pitchFamily="18" charset="0"/>
                              </a:rPr>
                              <m:t>𝑇</m:t>
                            </m:r>
                          </m:sup>
                        </m:sSup>
                        <m:r>
                          <a:rPr lang="en-US" sz="2000" b="1" i="1">
                            <a:latin typeface="Cambria Math" panose="02040503050406030204" pitchFamily="18" charset="0"/>
                          </a:rPr>
                          <m:t>𝐫</m:t>
                        </m:r>
                        <m:r>
                          <a:rPr lang="en-US" sz="2000" i="1">
                            <a:latin typeface="Cambria Math" panose="02040503050406030204" pitchFamily="18" charset="0"/>
                          </a:rPr>
                          <m:t>+1</m:t>
                        </m:r>
                      </m:e>
                    </m:d>
                  </m:oMath>
                </a14:m>
                <a:endParaRPr lang="en-US" sz="2000" dirty="0"/>
              </a:p>
              <a:p>
                <a:r>
                  <a:rPr lang="en-US" sz="2000" dirty="0"/>
                  <a:t>Kriging prediction is Gaussian distribution</a:t>
                </a:r>
              </a:p>
              <a:p>
                <a:pPr lvl="1"/>
                <a:endParaRPr lang="en-US" sz="1800" dirty="0"/>
              </a:p>
              <a:p>
                <a:pPr lvl="1"/>
                <a:r>
                  <a:rPr lang="en-US" sz="1800" dirty="0"/>
                  <a:t>When the # of data is small, use t-distribution</a:t>
                </a:r>
              </a:p>
              <a:p>
                <a:endParaRPr lang="en-US" sz="2000" dirty="0"/>
              </a:p>
              <a:p>
                <a:r>
                  <a:rPr lang="en-US" sz="2000" dirty="0"/>
                  <a:t>Prediction variance</a:t>
                </a:r>
              </a:p>
              <a:p>
                <a:endParaRPr lang="en-US" sz="2000" dirty="0"/>
              </a:p>
              <a:p>
                <a:pPr lvl="1"/>
                <a:r>
                  <a:rPr lang="en-US" sz="1800" dirty="0">
                    <a:solidFill>
                      <a:srgbClr val="FF0000"/>
                    </a:solidFill>
                  </a:rPr>
                  <a:t>Standard error of prediction </a:t>
                </a:r>
                <a14:m>
                  <m:oMath xmlns:m="http://schemas.openxmlformats.org/officeDocument/2006/math">
                    <m:sSub>
                      <m:sSubPr>
                        <m:ctrlPr>
                          <a:rPr lang="en-US" sz="1800" b="0" i="1" smtClean="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𝜎</m:t>
                            </m:r>
                          </m:e>
                        </m:acc>
                      </m:e>
                      <m:sub>
                        <m:r>
                          <a:rPr lang="en-US" sz="1800" b="0" i="1" smtClean="0">
                            <a:latin typeface="Cambria Math" panose="02040503050406030204" pitchFamily="18" charset="0"/>
                          </a:rPr>
                          <m:t>𝑦</m:t>
                        </m:r>
                      </m:sub>
                    </m:sSub>
                    <m:r>
                      <a:rPr lang="en-US" sz="1800" b="0" i="1" smtClean="0">
                        <a:latin typeface="Cambria Math" panose="02040503050406030204" pitchFamily="18" charset="0"/>
                      </a:rPr>
                      <m:t>(</m:t>
                    </m:r>
                    <m:r>
                      <a:rPr lang="en-US" sz="1800" b="1" i="0" smtClean="0">
                        <a:latin typeface="Cambria Math" panose="02040503050406030204" pitchFamily="18" charset="0"/>
                      </a:rPr>
                      <m:t>𝐱</m:t>
                    </m:r>
                    <m:r>
                      <a:rPr lang="en-US" sz="1800" b="0" i="1" smtClean="0">
                        <a:latin typeface="Cambria Math" panose="02040503050406030204" pitchFamily="18" charset="0"/>
                      </a:rPr>
                      <m:t>)</m:t>
                    </m:r>
                  </m:oMath>
                </a14:m>
                <a:endParaRPr lang="en-US" sz="1800" dirty="0"/>
              </a:p>
              <a:p>
                <a:r>
                  <a:rPr lang="en-US" sz="2000" dirty="0"/>
                  <a:t>Prediction variance for ordinary Kriging</a:t>
                </a:r>
              </a:p>
            </p:txBody>
          </p:sp>
        </mc:Choice>
        <mc:Fallback xmlns="">
          <p:sp>
            <p:nvSpPr>
              <p:cNvPr id="2" name="Text Placeholder 1">
                <a:extLst>
                  <a:ext uri="{FF2B5EF4-FFF2-40B4-BE49-F238E27FC236}">
                    <a16:creationId xmlns:a16="http://schemas.microsoft.com/office/drawing/2014/main" id="{30084BEB-A540-4E64-8E5B-81DCA3A4B93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108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CFBB2F7-2C88-479D-BF75-44B40D2AE1F2}"/>
              </a:ext>
            </a:extLst>
          </p:cNvPr>
          <p:cNvSpPr>
            <a:spLocks noGrp="1"/>
          </p:cNvSpPr>
          <p:nvPr>
            <p:ph type="title"/>
          </p:nvPr>
        </p:nvSpPr>
        <p:spPr/>
        <p:txBody>
          <a:bodyPr>
            <a:normAutofit fontScale="90000"/>
          </a:bodyPr>
          <a:lstStyle/>
          <a:p>
            <a:r>
              <a:rPr lang="en-US" dirty="0"/>
              <a:t>Prediction Uncertainty</a:t>
            </a:r>
          </a:p>
        </p:txBody>
      </p:sp>
      <p:sp>
        <p:nvSpPr>
          <p:cNvPr id="5" name="Rectangle 2">
            <a:extLst>
              <a:ext uri="{FF2B5EF4-FFF2-40B4-BE49-F238E27FC236}">
                <a16:creationId xmlns:a16="http://schemas.microsoft.com/office/drawing/2014/main" id="{A624C8A7-AC50-4154-9920-3D5317F981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D7559A2A-6E24-4D05-989E-32DFA5DBE3E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1AB6C5F-EFA1-B2FD-5801-3E312DEA6ABD}"/>
                  </a:ext>
                </a:extLst>
              </p:cNvPr>
              <p:cNvSpPr txBox="1"/>
              <p:nvPr/>
            </p:nvSpPr>
            <p:spPr>
              <a:xfrm>
                <a:off x="705586" y="1993292"/>
                <a:ext cx="6478248" cy="552972"/>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𝑌</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r>
                        <a:rPr lang="en-US" sz="2000" i="1">
                          <a:latin typeface="Cambria Math" panose="02040503050406030204" pitchFamily="18" charset="0"/>
                        </a:rPr>
                        <m:t>𝑁</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𝛏</m:t>
                              </m:r>
                            </m:e>
                            <m:sup>
                              <m:r>
                                <a:rPr lang="en-US" sz="2000" i="1">
                                  <a:latin typeface="Cambria Math" panose="02040503050406030204" pitchFamily="18" charset="0"/>
                                </a:rPr>
                                <m:t>𝑇</m:t>
                              </m:r>
                            </m:sup>
                          </m:sSup>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𝐫</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i="1">
                              <a:latin typeface="Cambria Math" panose="02040503050406030204" pitchFamily="18" charset="0"/>
                            </a:rPr>
                            <m:t>(</m:t>
                          </m:r>
                          <m:r>
                            <a:rPr lang="en-US" sz="2000" b="1" i="1">
                              <a:latin typeface="Cambria Math" panose="02040503050406030204" pitchFamily="18" charset="0"/>
                            </a:rPr>
                            <m:t>𝐲</m:t>
                          </m:r>
                          <m:r>
                            <a:rPr lang="en-US" sz="2000" b="1" i="1">
                              <a:latin typeface="Cambria Math" panose="02040503050406030204" pitchFamily="18" charset="0"/>
                            </a:rPr>
                            <m:t>−</m:t>
                          </m:r>
                          <m:r>
                            <a:rPr lang="en-US" sz="2000" b="1" i="1">
                              <a:latin typeface="Cambria Math" panose="02040503050406030204" pitchFamily="18" charset="0"/>
                            </a:rPr>
                            <m:t>𝐗</m:t>
                          </m:r>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i="1">
                              <a:latin typeface="Cambria Math" panose="02040503050406030204" pitchFamily="18" charset="0"/>
                            </a:rPr>
                            <m:t>), </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p>
                              <m:r>
                                <a:rPr lang="en-US" sz="2000" i="1">
                                  <a:latin typeface="Cambria Math" panose="02040503050406030204" pitchFamily="18" charset="0"/>
                                </a:rPr>
                                <m:t>2</m:t>
                              </m:r>
                            </m:sup>
                          </m:sSup>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𝐰</m:t>
                                  </m:r>
                                </m:e>
                                <m:sup>
                                  <m:r>
                                    <a:rPr lang="en-US" sz="2000" i="1">
                                      <a:latin typeface="Cambria Math" panose="02040503050406030204" pitchFamily="18" charset="0"/>
                                    </a:rPr>
                                    <m:t>𝑇</m:t>
                                  </m:r>
                                </m:sup>
                              </m:sSup>
                              <m:r>
                                <a:rPr lang="en-US" sz="2000" b="1" i="1">
                                  <a:latin typeface="Cambria Math" panose="02040503050406030204" pitchFamily="18" charset="0"/>
                                </a:rPr>
                                <m:t>𝐑𝐰</m:t>
                              </m:r>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b="1" i="1">
                                      <a:latin typeface="Cambria Math" panose="02040503050406030204" pitchFamily="18" charset="0"/>
                                    </a:rPr>
                                    <m:t>𝐰</m:t>
                                  </m:r>
                                </m:e>
                                <m:sup>
                                  <m:r>
                                    <a:rPr lang="en-US" sz="2000" i="1">
                                      <a:latin typeface="Cambria Math" panose="02040503050406030204" pitchFamily="18" charset="0"/>
                                    </a:rPr>
                                    <m:t>𝑇</m:t>
                                  </m:r>
                                </m:sup>
                              </m:sSup>
                              <m:r>
                                <a:rPr lang="en-US" sz="2000" b="1" i="1">
                                  <a:latin typeface="Cambria Math" panose="02040503050406030204" pitchFamily="18" charset="0"/>
                                </a:rPr>
                                <m:t>𝐫</m:t>
                              </m:r>
                              <m:r>
                                <a:rPr lang="en-US" sz="2000" i="1">
                                  <a:latin typeface="Cambria Math" panose="02040503050406030204" pitchFamily="18" charset="0"/>
                                </a:rPr>
                                <m:t>+1</m:t>
                              </m:r>
                            </m:e>
                          </m:d>
                        </m:e>
                      </m:d>
                    </m:oMath>
                  </m:oMathPara>
                </a14:m>
                <a:endParaRPr lang="en-US" sz="2800" dirty="0"/>
              </a:p>
            </p:txBody>
          </p:sp>
        </mc:Choice>
        <mc:Fallback xmlns="">
          <p:sp>
            <p:nvSpPr>
              <p:cNvPr id="12" name="TextBox 11">
                <a:extLst>
                  <a:ext uri="{FF2B5EF4-FFF2-40B4-BE49-F238E27FC236}">
                    <a16:creationId xmlns:a16="http://schemas.microsoft.com/office/drawing/2014/main" id="{91AB6C5F-EFA1-B2FD-5801-3E312DEA6ABD}"/>
                  </a:ext>
                </a:extLst>
              </p:cNvPr>
              <p:cNvSpPr txBox="1">
                <a:spLocks noRot="1" noChangeAspect="1" noMove="1" noResize="1" noEditPoints="1" noAdjustHandles="1" noChangeArrowheads="1" noChangeShapeType="1" noTextEdit="1"/>
              </p:cNvSpPr>
              <p:nvPr/>
            </p:nvSpPr>
            <p:spPr>
              <a:xfrm>
                <a:off x="705586" y="1993292"/>
                <a:ext cx="6478248" cy="552972"/>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4ED02AC-0C26-03FD-E2C8-944330054B64}"/>
                  </a:ext>
                </a:extLst>
              </p:cNvPr>
              <p:cNvSpPr txBox="1"/>
              <p:nvPr/>
            </p:nvSpPr>
            <p:spPr>
              <a:xfrm>
                <a:off x="878114" y="2890146"/>
                <a:ext cx="6692538" cy="5430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𝑌</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𝛏</m:t>
                          </m:r>
                        </m:e>
                        <m:sup>
                          <m:r>
                            <a:rPr lang="en-US" sz="2000" i="1">
                              <a:latin typeface="Cambria Math" panose="02040503050406030204" pitchFamily="18" charset="0"/>
                            </a:rPr>
                            <m:t>𝑇</m:t>
                          </m:r>
                        </m:sup>
                      </m:sSup>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𝐫</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i="1">
                          <a:latin typeface="Cambria Math" panose="02040503050406030204" pitchFamily="18" charset="0"/>
                        </a:rPr>
                        <m:t>(</m:t>
                      </m:r>
                      <m:r>
                        <a:rPr lang="en-US" sz="2000" b="1" i="1">
                          <a:latin typeface="Cambria Math" panose="02040503050406030204" pitchFamily="18" charset="0"/>
                        </a:rPr>
                        <m:t>𝐲</m:t>
                      </m:r>
                      <m:r>
                        <a:rPr lang="en-US" sz="2000" b="1" i="1">
                          <a:latin typeface="Cambria Math" panose="02040503050406030204" pitchFamily="18" charset="0"/>
                        </a:rPr>
                        <m:t>−</m:t>
                      </m:r>
                      <m:r>
                        <a:rPr lang="en-US" sz="2000" b="1" i="1">
                          <a:latin typeface="Cambria Math" panose="02040503050406030204" pitchFamily="18" charset="0"/>
                        </a:rPr>
                        <m:t>𝐗</m:t>
                      </m:r>
                      <m:acc>
                        <m:accPr>
                          <m:chr m:val="̂"/>
                          <m:ctrlPr>
                            <a:rPr lang="en-US" sz="2000" i="1">
                              <a:latin typeface="Cambria Math" panose="02040503050406030204" pitchFamily="18" charset="0"/>
                            </a:rPr>
                          </m:ctrlPr>
                        </m:accPr>
                        <m:e>
                          <m:r>
                            <a:rPr lang="en-US" sz="2000" b="1" i="1">
                              <a:latin typeface="Cambria Math" panose="02040503050406030204" pitchFamily="18" charset="0"/>
                            </a:rPr>
                            <m:t>𝛃</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𝑝</m:t>
                              </m:r>
                            </m:sub>
                          </m:sSub>
                        </m:sub>
                      </m:sSub>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b="1" i="1">
                                  <a:latin typeface="Cambria Math" panose="02040503050406030204" pitchFamily="18" charset="0"/>
                                </a:rPr>
                                <m:t>𝐰</m:t>
                              </m:r>
                            </m:e>
                            <m:sup>
                              <m:r>
                                <a:rPr lang="en-US" sz="2000" i="1">
                                  <a:latin typeface="Cambria Math" panose="02040503050406030204" pitchFamily="18" charset="0"/>
                                </a:rPr>
                                <m:t>𝑇</m:t>
                              </m:r>
                            </m:sup>
                          </m:sSup>
                          <m:r>
                            <a:rPr lang="en-US" sz="2000" b="1" i="1">
                              <a:latin typeface="Cambria Math" panose="02040503050406030204" pitchFamily="18" charset="0"/>
                            </a:rPr>
                            <m:t>𝐑𝐰</m:t>
                          </m:r>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b="1" i="1">
                                  <a:latin typeface="Cambria Math" panose="02040503050406030204" pitchFamily="18" charset="0"/>
                                </a:rPr>
                                <m:t>𝐰</m:t>
                              </m:r>
                            </m:e>
                            <m:sup>
                              <m:r>
                                <a:rPr lang="en-US" sz="2000" i="1">
                                  <a:latin typeface="Cambria Math" panose="02040503050406030204" pitchFamily="18" charset="0"/>
                                </a:rPr>
                                <m:t>𝑇</m:t>
                              </m:r>
                            </m:sup>
                          </m:sSup>
                          <m:r>
                            <a:rPr lang="en-US" sz="2000" b="1" i="1">
                              <a:latin typeface="Cambria Math" panose="02040503050406030204" pitchFamily="18" charset="0"/>
                            </a:rPr>
                            <m:t>𝐫</m:t>
                          </m:r>
                          <m:r>
                            <a:rPr lang="en-US" sz="2000" i="1">
                              <a:latin typeface="Cambria Math" panose="02040503050406030204" pitchFamily="18" charset="0"/>
                            </a:rPr>
                            <m:t>+1</m:t>
                          </m:r>
                        </m:e>
                      </m:rad>
                    </m:oMath>
                  </m:oMathPara>
                </a14:m>
                <a:endParaRPr lang="en-US" sz="2800" dirty="0"/>
              </a:p>
            </p:txBody>
          </p:sp>
        </mc:Choice>
        <mc:Fallback xmlns="">
          <p:sp>
            <p:nvSpPr>
              <p:cNvPr id="15" name="TextBox 14">
                <a:extLst>
                  <a:ext uri="{FF2B5EF4-FFF2-40B4-BE49-F238E27FC236}">
                    <a16:creationId xmlns:a16="http://schemas.microsoft.com/office/drawing/2014/main" id="{74ED02AC-0C26-03FD-E2C8-944330054B64}"/>
                  </a:ext>
                </a:extLst>
              </p:cNvPr>
              <p:cNvSpPr txBox="1">
                <a:spLocks noRot="1" noChangeAspect="1" noMove="1" noResize="1" noEditPoints="1" noAdjustHandles="1" noChangeArrowheads="1" noChangeShapeType="1" noTextEdit="1"/>
              </p:cNvSpPr>
              <p:nvPr/>
            </p:nvSpPr>
            <p:spPr>
              <a:xfrm>
                <a:off x="878114" y="2890146"/>
                <a:ext cx="6692538" cy="5430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A247C3-D85B-B09B-03E1-00C061FBFE03}"/>
                  </a:ext>
                </a:extLst>
              </p:cNvPr>
              <p:cNvSpPr txBox="1"/>
              <p:nvPr/>
            </p:nvSpPr>
            <p:spPr>
              <a:xfrm>
                <a:off x="304800" y="3956916"/>
                <a:ext cx="8872685" cy="516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b>
                          <m:r>
                            <a:rPr lang="en-US" i="1">
                              <a:latin typeface="Cambria Math" panose="02040503050406030204" pitchFamily="18" charset="0"/>
                            </a:rPr>
                            <m:t>𝑦</m:t>
                          </m:r>
                        </m:sub>
                        <m:sup>
                          <m:r>
                            <a:rPr lang="en-US" i="1">
                              <a:latin typeface="Cambria Math" panose="02040503050406030204" pitchFamily="18" charset="0"/>
                            </a:rPr>
                            <m:t>2</m:t>
                          </m:r>
                        </m:sup>
                      </m:sSubSup>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up>
                      </m:sSup>
                      <m:d>
                        <m:dPr>
                          <m:begChr m:val="["/>
                          <m:endChr m:val="]"/>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a:rPr lang="en-US" b="1" i="1">
                                  <a:latin typeface="Cambria Math" panose="02040503050406030204" pitchFamily="18" charset="0"/>
                                </a:rPr>
                                <m:t>𝐫</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𝐫</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1" i="1">
                                      <a:latin typeface="Cambria Math" panose="02040503050406030204" pitchFamily="18" charset="0"/>
                                    </a:rPr>
                                    <m:t>𝛏</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𝐫</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e>
                              </m:d>
                            </m:e>
                            <m:sup>
                              <m:r>
                                <a:rPr lang="en-US" i="1">
                                  <a:latin typeface="Cambria Math" panose="02040503050406030204" pitchFamily="18" charset="0"/>
                                </a:rPr>
                                <m:t>𝑇</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𝐗</m:t>
                                  </m:r>
                                </m:e>
                              </m:d>
                            </m:e>
                            <m:sup>
                              <m:r>
                                <a:rPr lang="en-US" i="1">
                                  <a:latin typeface="Cambria Math" panose="02040503050406030204" pitchFamily="18" charset="0"/>
                                </a:rPr>
                                <m:t>−1</m:t>
                              </m:r>
                            </m:sup>
                          </m:sSup>
                          <m:r>
                            <a:rPr lang="en-US" i="1">
                              <a:latin typeface="Cambria Math" panose="02040503050406030204" pitchFamily="18" charset="0"/>
                            </a:rPr>
                            <m:t>(</m:t>
                          </m:r>
                          <m:r>
                            <a:rPr lang="en-US" b="1" i="1">
                              <a:latin typeface="Cambria Math" panose="02040503050406030204" pitchFamily="18" charset="0"/>
                            </a:rPr>
                            <m:t>𝛏</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𝐑</m:t>
                              </m:r>
                            </m:e>
                            <m:sup>
                              <m:r>
                                <a:rPr lang="en-US" i="1">
                                  <a:latin typeface="Cambria Math" panose="02040503050406030204" pitchFamily="18" charset="0"/>
                                </a:rPr>
                                <m:t>−1</m:t>
                              </m:r>
                            </m:sup>
                          </m:sSup>
                          <m:r>
                            <a:rPr lang="en-US" b="1" i="1">
                              <a:latin typeface="Cambria Math" panose="02040503050406030204" pitchFamily="18" charset="0"/>
                            </a:rPr>
                            <m:t>𝐫</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e>
                      </m:d>
                    </m:oMath>
                  </m:oMathPara>
                </a14:m>
                <a:endParaRPr lang="en-US" sz="2400" dirty="0"/>
              </a:p>
            </p:txBody>
          </p:sp>
        </mc:Choice>
        <mc:Fallback xmlns="">
          <p:sp>
            <p:nvSpPr>
              <p:cNvPr id="18" name="TextBox 17">
                <a:extLst>
                  <a:ext uri="{FF2B5EF4-FFF2-40B4-BE49-F238E27FC236}">
                    <a16:creationId xmlns:a16="http://schemas.microsoft.com/office/drawing/2014/main" id="{F0A247C3-D85B-B09B-03E1-00C061FBFE03}"/>
                  </a:ext>
                </a:extLst>
              </p:cNvPr>
              <p:cNvSpPr txBox="1">
                <a:spLocks noRot="1" noChangeAspect="1" noMove="1" noResize="1" noEditPoints="1" noAdjustHandles="1" noChangeArrowheads="1" noChangeShapeType="1" noTextEdit="1"/>
              </p:cNvSpPr>
              <p:nvPr/>
            </p:nvSpPr>
            <p:spPr>
              <a:xfrm>
                <a:off x="304800" y="3956916"/>
                <a:ext cx="8872685" cy="5166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9EA01E3-BDD8-DD99-2830-0B865511BFAE}"/>
                  </a:ext>
                </a:extLst>
              </p:cNvPr>
              <p:cNvSpPr txBox="1"/>
              <p:nvPr/>
            </p:nvSpPr>
            <p:spPr>
              <a:xfrm>
                <a:off x="705586" y="5451408"/>
                <a:ext cx="5939255" cy="794192"/>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𝑦</m:t>
                          </m:r>
                        </m:sub>
                        <m:sup>
                          <m:r>
                            <a:rPr lang="en-US" sz="2000" i="1">
                              <a:latin typeface="Cambria Math" panose="02040503050406030204" pitchFamily="18" charset="0"/>
                            </a:rPr>
                            <m:t>2</m:t>
                          </m:r>
                        </m:sup>
                      </m:sSubSup>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p>
                          <m:r>
                            <a:rPr lang="en-US" sz="2000" i="1">
                              <a:latin typeface="Cambria Math" panose="02040503050406030204" pitchFamily="18" charset="0"/>
                            </a:rPr>
                            <m:t>2</m:t>
                          </m:r>
                        </m:sup>
                      </m:sSup>
                      <m:d>
                        <m:dPr>
                          <m:begChr m:val="["/>
                          <m:endChr m:val="]"/>
                          <m:ctrlPr>
                            <a:rPr lang="en-US" sz="2000" i="1">
                              <a:latin typeface="Cambria Math" panose="02040503050406030204" pitchFamily="18" charset="0"/>
                            </a:rPr>
                          </m:ctrlPr>
                        </m:dPr>
                        <m:e>
                          <m:r>
                            <a:rPr lang="en-US" sz="2000" i="1">
                              <a:latin typeface="Cambria Math" panose="02040503050406030204" pitchFamily="18" charset="0"/>
                            </a:rPr>
                            <m:t>1−</m:t>
                          </m:r>
                          <m:sSup>
                            <m:sSupPr>
                              <m:ctrlPr>
                                <a:rPr lang="en-US" sz="2000" i="1">
                                  <a:latin typeface="Cambria Math" panose="02040503050406030204" pitchFamily="18" charset="0"/>
                                </a:rPr>
                              </m:ctrlPr>
                            </m:sSupPr>
                            <m:e>
                              <m:r>
                                <a:rPr lang="en-US" sz="2000" b="1" i="1">
                                  <a:latin typeface="Cambria Math" panose="02040503050406030204" pitchFamily="18" charset="0"/>
                                </a:rPr>
                                <m:t>𝐫</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𝐫</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sSup>
                                        <m:sSupPr>
                                          <m:ctrlPr>
                                            <a:rPr lang="en-US" sz="2000" i="1">
                                              <a:latin typeface="Cambria Math" panose="02040503050406030204" pitchFamily="18" charset="0"/>
                                            </a:rPr>
                                          </m:ctrlPr>
                                        </m:sSupPr>
                                        <m:e>
                                          <m:r>
                                            <a:rPr lang="en-US" sz="2000" b="1" i="1">
                                              <a:latin typeface="Cambria Math" panose="02040503050406030204" pitchFamily="18" charset="0"/>
                                            </a:rPr>
                                            <m:t>𝟏</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𝐫</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e>
                                  </m:d>
                                </m:e>
                                <m:sup>
                                  <m:r>
                                    <a:rPr lang="en-US" sz="2000" i="1">
                                      <a:latin typeface="Cambria Math" panose="02040503050406030204" pitchFamily="18" charset="0"/>
                                    </a:rPr>
                                    <m:t>2</m:t>
                                  </m:r>
                                </m:sup>
                              </m:sSup>
                            </m:num>
                            <m:den>
                              <m:sSup>
                                <m:sSupPr>
                                  <m:ctrlPr>
                                    <a:rPr lang="en-US" sz="2000" i="1">
                                      <a:latin typeface="Cambria Math" panose="02040503050406030204" pitchFamily="18" charset="0"/>
                                    </a:rPr>
                                  </m:ctrlPr>
                                </m:sSupPr>
                                <m:e>
                                  <m:r>
                                    <a:rPr lang="en-US" sz="2000" b="1" i="1">
                                      <a:latin typeface="Cambria Math" panose="02040503050406030204" pitchFamily="18" charset="0"/>
                                    </a:rPr>
                                    <m:t>𝟏</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𝟏</m:t>
                              </m:r>
                            </m:den>
                          </m:f>
                        </m:e>
                      </m:d>
                    </m:oMath>
                  </m:oMathPara>
                </a14:m>
                <a:endParaRPr lang="en-US" sz="2800" dirty="0"/>
              </a:p>
            </p:txBody>
          </p:sp>
        </mc:Choice>
        <mc:Fallback xmlns="">
          <p:sp>
            <p:nvSpPr>
              <p:cNvPr id="20" name="TextBox 19">
                <a:extLst>
                  <a:ext uri="{FF2B5EF4-FFF2-40B4-BE49-F238E27FC236}">
                    <a16:creationId xmlns:a16="http://schemas.microsoft.com/office/drawing/2014/main" id="{99EA01E3-BDD8-DD99-2830-0B865511BFAE}"/>
                  </a:ext>
                </a:extLst>
              </p:cNvPr>
              <p:cNvSpPr txBox="1">
                <a:spLocks noRot="1" noChangeAspect="1" noMove="1" noResize="1" noEditPoints="1" noAdjustHandles="1" noChangeArrowheads="1" noChangeShapeType="1" noTextEdit="1"/>
              </p:cNvSpPr>
              <p:nvPr/>
            </p:nvSpPr>
            <p:spPr>
              <a:xfrm>
                <a:off x="705586" y="5451408"/>
                <a:ext cx="5939255" cy="794192"/>
              </a:xfrm>
              <a:prstGeom prst="rect">
                <a:avLst/>
              </a:prstGeom>
              <a:blipFill>
                <a:blip r:embed="rId6"/>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53980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021E-DE37-3DE4-26D4-01C0CF2D57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0A115E-A465-444A-A029-7A523A5293F9}"/>
              </a:ext>
            </a:extLst>
          </p:cNvPr>
          <p:cNvSpPr>
            <a:spLocks noGrp="1"/>
          </p:cNvSpPr>
          <p:nvPr>
            <p:ph type="ctrTitle"/>
          </p:nvPr>
        </p:nvSpPr>
        <p:spPr>
          <a:xfrm>
            <a:off x="685800" y="1412489"/>
            <a:ext cx="7772400" cy="2187962"/>
          </a:xfrm>
        </p:spPr>
        <p:txBody>
          <a:bodyPr/>
          <a:lstStyle/>
          <a:p>
            <a:r>
              <a:rPr lang="en-US" dirty="0"/>
              <a:t>7.2</a:t>
            </a:r>
            <a:br>
              <a:rPr lang="en-US" dirty="0"/>
            </a:br>
            <a:br>
              <a:rPr lang="en-US" dirty="0"/>
            </a:br>
            <a:r>
              <a:rPr lang="en-US" dirty="0"/>
              <a:t>Kriging Philosophy</a:t>
            </a:r>
          </a:p>
        </p:txBody>
      </p:sp>
      <p:sp>
        <p:nvSpPr>
          <p:cNvPr id="5" name="Subtitle 4">
            <a:extLst>
              <a:ext uri="{FF2B5EF4-FFF2-40B4-BE49-F238E27FC236}">
                <a16:creationId xmlns:a16="http://schemas.microsoft.com/office/drawing/2014/main" id="{74467276-300A-11A5-7576-7568F74921F8}"/>
              </a:ext>
            </a:extLst>
          </p:cNvPr>
          <p:cNvSpPr>
            <a:spLocks noGrp="1"/>
          </p:cNvSpPr>
          <p:nvPr>
            <p:ph type="subTitle" idx="1"/>
          </p:nvPr>
        </p:nvSpPr>
        <p:spPr/>
        <p:txBody>
          <a:bodyPr/>
          <a:lstStyle/>
          <a:p>
            <a:r>
              <a:rPr lang="en-US" dirty="0"/>
              <a:t>Samples are accurate but correlated, model form has uncertainty</a:t>
            </a:r>
          </a:p>
        </p:txBody>
      </p:sp>
    </p:spTree>
    <p:extLst>
      <p:ext uri="{BB962C8B-B14F-4D97-AF65-F5344CB8AC3E}">
        <p14:creationId xmlns:p14="http://schemas.microsoft.com/office/powerpoint/2010/main" val="1922053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8BCE042-E5D3-F8EC-4F76-9087D1DBDDA7}"/>
                  </a:ext>
                </a:extLst>
              </p:cNvPr>
              <p:cNvSpPr>
                <a:spLocks noGrp="1"/>
              </p:cNvSpPr>
              <p:nvPr>
                <p:ph type="body" sz="quarter" idx="10"/>
              </p:nvPr>
            </p:nvSpPr>
            <p:spPr/>
            <p:txBody>
              <a:bodyPr>
                <a:normAutofit/>
              </a:bodyPr>
              <a:lstStyle/>
              <a:p>
                <a:r>
                  <a:rPr lang="en-US" sz="2000" dirty="0"/>
                  <a:t>Prediction variance at </a:t>
                </a:r>
                <a14:m>
                  <m:oMath xmlns:m="http://schemas.openxmlformats.org/officeDocument/2006/math">
                    <m:r>
                      <a:rPr lang="en-US" sz="2000" b="1" i="1">
                        <a:latin typeface="Cambria Math" panose="02040503050406030204" pitchFamily="18" charset="0"/>
                      </a:rPr>
                      <m:t>𝐱</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oMath>
                </a14:m>
                <a:endParaRPr lang="en-US" sz="2000" dirty="0"/>
              </a:p>
              <a:p>
                <a:r>
                  <a:rPr lang="en-US" sz="2000" dirty="0"/>
                  <a:t>We have </a:t>
                </a:r>
                <a14:m>
                  <m:oMath xmlns:m="http://schemas.openxmlformats.org/officeDocument/2006/math">
                    <m:r>
                      <a:rPr lang="en-US" sz="2000" b="1" i="1">
                        <a:latin typeface="Cambria Math" panose="02040503050406030204" pitchFamily="18" charset="0"/>
                      </a:rPr>
                      <m:t>𝛏</m:t>
                    </m:r>
                    <m:r>
                      <a:rPr lang="en-US" sz="2000" b="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r>
                      <a:rPr lang="en-US" sz="2000" b="1">
                        <a:latin typeface="Cambria Math" panose="02040503050406030204" pitchFamily="18" charset="0"/>
                      </a:rPr>
                      <m:t>)</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𝐫</m:t>
                    </m:r>
                    <m:r>
                      <a:rPr lang="en-US" sz="2000" b="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r>
                      <a:rPr lang="en-US" sz="2000" b="1">
                        <a:latin typeface="Cambria Math" panose="02040503050406030204" pitchFamily="18" charset="0"/>
                      </a:rPr>
                      <m:t>)=</m:t>
                    </m:r>
                    <m:r>
                      <a:rPr lang="en-US" sz="2000" b="1" i="1">
                        <a:latin typeface="Cambria Math" panose="02040503050406030204" pitchFamily="18" charset="0"/>
                      </a:rPr>
                      <m:t>𝟎</m:t>
                    </m:r>
                  </m:oMath>
                </a14:m>
                <a:endParaRPr lang="en-US" sz="2000" dirty="0"/>
              </a:p>
              <a:p>
                <a:r>
                  <a:rPr lang="en-US" sz="2000" dirty="0"/>
                  <a:t>Therefore, Lagrange multiplier </a:t>
                </a:r>
                <a14:m>
                  <m:oMath xmlns:m="http://schemas.openxmlformats.org/officeDocument/2006/math">
                    <m:r>
                      <a:rPr lang="en-US" sz="2000" b="1" i="1">
                        <a:latin typeface="Cambria Math" panose="02040503050406030204" pitchFamily="18" charset="0"/>
                      </a:rPr>
                      <m:t>𝛌</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e>
                    </m:d>
                    <m:r>
                      <a:rPr lang="en-US" sz="2000" i="1">
                        <a:latin typeface="Cambria Math" panose="02040503050406030204" pitchFamily="18" charset="0"/>
                      </a:rPr>
                      <m:t>=0</m:t>
                    </m:r>
                  </m:oMath>
                </a14:m>
                <a:endParaRPr lang="en-US" sz="2000" dirty="0"/>
              </a:p>
              <a:p>
                <a:r>
                  <a:rPr lang="en-US" sz="2000" dirty="0"/>
                  <a:t>Interpolating weight </a:t>
                </a:r>
                <a14:m>
                  <m:oMath xmlns:m="http://schemas.openxmlformats.org/officeDocument/2006/math">
                    <m:r>
                      <a:rPr lang="en-US" sz="2000" b="1" i="0" smtClean="0">
                        <a:latin typeface="Cambria Math" panose="02040503050406030204" pitchFamily="18" charset="0"/>
                      </a:rPr>
                      <m:t>𝐰</m:t>
                    </m:r>
                    <m:r>
                      <a:rPr lang="en-US" sz="2000" b="0" i="1" smtClean="0">
                        <a:latin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0,0,</m:t>
                            </m:r>
                            <m:r>
                              <a:rPr lang="en-US" sz="2000" b="0" i="1" smtClean="0">
                                <a:latin typeface="Cambria Math" panose="02040503050406030204" pitchFamily="18" charset="0"/>
                                <a:ea typeface="Cambria Math" panose="02040503050406030204" pitchFamily="18" charset="0"/>
                              </a:rPr>
                              <m:t>⋯,1,0,⋯,0</m:t>
                            </m:r>
                          </m:e>
                        </m:d>
                      </m:e>
                      <m:sup>
                        <m:r>
                          <a:rPr lang="en-US" sz="2000" b="0" i="1" smtClean="0">
                            <a:latin typeface="Cambria Math" panose="02040503050406030204" pitchFamily="18" charset="0"/>
                            <a:ea typeface="Cambria Math" panose="02040503050406030204" pitchFamily="18" charset="0"/>
                          </a:rPr>
                          <m:t>𝑇</m:t>
                        </m:r>
                      </m:sup>
                    </m:sSup>
                  </m:oMath>
                </a14:m>
                <a:endParaRPr lang="en-US" sz="2000" dirty="0"/>
              </a:p>
              <a:p>
                <a:r>
                  <a:rPr lang="en-US" sz="2000" dirty="0"/>
                  <a:t>Then,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𝐰</m:t>
                        </m:r>
                        <m:r>
                          <a:rPr lang="en-US" sz="2000" b="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r>
                          <a:rPr lang="en-US" sz="2000" b="1">
                            <a:latin typeface="Cambria Math" panose="02040503050406030204" pitchFamily="18" charset="0"/>
                          </a:rPr>
                          <m:t>)</m:t>
                        </m:r>
                      </m:e>
                      <m:sup>
                        <m:r>
                          <a:rPr lang="en-US" sz="2000" i="1">
                            <a:latin typeface="Cambria Math" panose="02040503050406030204" pitchFamily="18" charset="0"/>
                          </a:rPr>
                          <m:t>𝑇</m:t>
                        </m:r>
                      </m:sup>
                    </m:sSup>
                    <m:r>
                      <a:rPr lang="en-US" sz="2000" b="1" i="1">
                        <a:latin typeface="Cambria Math" panose="02040503050406030204" pitchFamily="18" charset="0"/>
                      </a:rPr>
                      <m:t>𝐑𝐰</m:t>
                    </m:r>
                    <m:r>
                      <a:rPr lang="en-US" sz="2000" b="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r>
                      <a:rPr lang="en-US" sz="2000" b="1">
                        <a:latin typeface="Cambria Math" panose="02040503050406030204" pitchFamily="18" charset="0"/>
                      </a:rPr>
                      <m:t>)=</m:t>
                    </m:r>
                    <m:r>
                      <a:rPr lang="en-US" sz="2000">
                        <a:latin typeface="Cambria Math" panose="02040503050406030204" pitchFamily="18" charset="0"/>
                      </a:rPr>
                      <m:t>1</m:t>
                    </m:r>
                  </m:oMath>
                </a14:m>
                <a:r>
                  <a:rPr lang="en-US" sz="2000" dirty="0"/>
                  <a:t> and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𝐰</m:t>
                        </m:r>
                        <m:r>
                          <a:rPr lang="en-US" sz="2000" b="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r>
                          <a:rPr lang="en-US" sz="2000" b="1">
                            <a:latin typeface="Cambria Math" panose="02040503050406030204" pitchFamily="18" charset="0"/>
                          </a:rPr>
                          <m:t>)</m:t>
                        </m:r>
                      </m:e>
                      <m:sup>
                        <m:r>
                          <a:rPr lang="en-US" sz="2000" i="1">
                            <a:latin typeface="Cambria Math" panose="02040503050406030204" pitchFamily="18" charset="0"/>
                          </a:rPr>
                          <m:t>𝑇</m:t>
                        </m:r>
                      </m:sup>
                    </m:sSup>
                    <m:r>
                      <a:rPr lang="en-US" sz="2000" b="1" i="1">
                        <a:latin typeface="Cambria Math" panose="02040503050406030204" pitchFamily="18" charset="0"/>
                      </a:rPr>
                      <m:t>𝐫</m:t>
                    </m:r>
                    <m:r>
                      <a:rPr lang="en-US" sz="2000" b="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𝑘</m:t>
                        </m:r>
                      </m:sub>
                    </m:sSub>
                    <m:r>
                      <a:rPr lang="en-US" sz="2000" b="1">
                        <a:latin typeface="Cambria Math" panose="02040503050406030204" pitchFamily="18" charset="0"/>
                      </a:rPr>
                      <m:t>)=</m:t>
                    </m:r>
                    <m:r>
                      <a:rPr lang="en-US" sz="2000">
                        <a:latin typeface="Cambria Math" panose="02040503050406030204" pitchFamily="18" charset="0"/>
                      </a:rPr>
                      <m:t>1</m:t>
                    </m:r>
                  </m:oMath>
                </a14:m>
                <a:endParaRPr lang="en-US" sz="2000" dirty="0"/>
              </a:p>
              <a:p>
                <a:r>
                  <a:rPr lang="en-US" sz="2000" dirty="0"/>
                  <a:t>Therefore,</a:t>
                </a:r>
              </a:p>
            </p:txBody>
          </p:sp>
        </mc:Choice>
        <mc:Fallback xmlns="">
          <p:sp>
            <p:nvSpPr>
              <p:cNvPr id="2" name="Text Placeholder 1">
                <a:extLst>
                  <a:ext uri="{FF2B5EF4-FFF2-40B4-BE49-F238E27FC236}">
                    <a16:creationId xmlns:a16="http://schemas.microsoft.com/office/drawing/2014/main" id="{A8BCE042-E5D3-F8EC-4F76-9087D1DBDDA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B9F7665-2FF9-DF89-708E-944FD2766176}"/>
              </a:ext>
            </a:extLst>
          </p:cNvPr>
          <p:cNvSpPr>
            <a:spLocks noGrp="1"/>
          </p:cNvSpPr>
          <p:nvPr>
            <p:ph type="title"/>
          </p:nvPr>
        </p:nvSpPr>
        <p:spPr/>
        <p:txBody>
          <a:bodyPr>
            <a:normAutofit fontScale="90000"/>
          </a:bodyPr>
          <a:lstStyle/>
          <a:p>
            <a:r>
              <a:rPr lang="en-US" dirty="0"/>
              <a:t>Prediction Variance = 0 at Sample location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BF928FF-43BF-B2DF-C99F-C30CC0B7CDA9}"/>
                  </a:ext>
                </a:extLst>
              </p:cNvPr>
              <p:cNvSpPr txBox="1"/>
              <p:nvPr/>
            </p:nvSpPr>
            <p:spPr>
              <a:xfrm>
                <a:off x="1689213" y="3689771"/>
                <a:ext cx="5229477" cy="498470"/>
              </a:xfrm>
              <a:prstGeom prst="rect">
                <a:avLst/>
              </a:prstGeom>
              <a:solidFill>
                <a:srgbClr val="FFFF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b>
                          <m:r>
                            <a:rPr lang="en-US" sz="2400" i="1">
                              <a:latin typeface="Cambria Math" panose="02040503050406030204" pitchFamily="18" charset="0"/>
                            </a:rPr>
                            <m:t>𝑦</m:t>
                          </m:r>
                        </m:sub>
                        <m:sup>
                          <m:r>
                            <a:rPr lang="en-US" sz="2400" i="0">
                              <a:latin typeface="Cambria Math" panose="02040503050406030204" pitchFamily="18" charset="0"/>
                            </a:rPr>
                            <m:t>2</m:t>
                          </m:r>
                        </m:sup>
                      </m:sSub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𝑘</m:t>
                              </m:r>
                            </m:sub>
                          </m:sSub>
                        </m:e>
                      </m:d>
                      <m:r>
                        <a:rPr lang="en-US" sz="2400" b="0" i="0">
                          <a:latin typeface="Cambria Math" panose="02040503050406030204" pitchFamily="18" charset="0"/>
                        </a:rPr>
                        <m:t>=</m:t>
                      </m:r>
                      <m:sSup>
                        <m:sSupPr>
                          <m:ctrlPr>
                            <a:rPr lang="en-US" sz="2400" b="0" i="1">
                              <a:latin typeface="Cambria Math" panose="02040503050406030204" pitchFamily="18" charset="0"/>
                            </a:rPr>
                          </m:ctrlPr>
                        </m:sSupPr>
                        <m:e>
                          <m:acc>
                            <m:accPr>
                              <m:chr m:val="̂"/>
                              <m:ctrlPr>
                                <a:rPr lang="en-US" sz="2400" b="0" i="1">
                                  <a:latin typeface="Cambria Math" panose="02040503050406030204" pitchFamily="18" charset="0"/>
                                </a:rPr>
                              </m:ctrlPr>
                            </m:accPr>
                            <m:e>
                              <m:r>
                                <a:rPr lang="en-US" sz="2400" b="0" i="1">
                                  <a:latin typeface="Cambria Math" panose="02040503050406030204" pitchFamily="18" charset="0"/>
                                </a:rPr>
                                <m:t>𝜎</m:t>
                              </m:r>
                            </m:e>
                          </m:acc>
                        </m:e>
                        <m:sup>
                          <m:r>
                            <a:rPr lang="en-US" sz="2400" b="0" i="0">
                              <a:latin typeface="Cambria Math" panose="02040503050406030204" pitchFamily="18" charset="0"/>
                            </a:rPr>
                            <m:t>2</m:t>
                          </m:r>
                        </m:sup>
                      </m:sSup>
                      <m:d>
                        <m:dPr>
                          <m:ctrlPr>
                            <a:rPr lang="en-US" sz="2400" b="0" i="1">
                              <a:latin typeface="Cambria Math" panose="02040503050406030204" pitchFamily="18" charset="0"/>
                            </a:rPr>
                          </m:ctrlPr>
                        </m:dPr>
                        <m:e>
                          <m:sSup>
                            <m:sSupPr>
                              <m:ctrlPr>
                                <a:rPr lang="en-US" sz="2400" b="0" i="1">
                                  <a:latin typeface="Cambria Math" panose="02040503050406030204" pitchFamily="18" charset="0"/>
                                </a:rPr>
                              </m:ctrlPr>
                            </m:sSupPr>
                            <m:e>
                              <m:r>
                                <a:rPr lang="en-US" sz="2400" b="1" i="0">
                                  <a:latin typeface="Cambria Math" panose="02040503050406030204" pitchFamily="18" charset="0"/>
                                </a:rPr>
                                <m:t>𝐰</m:t>
                              </m:r>
                            </m:e>
                            <m:sup>
                              <m:r>
                                <a:rPr lang="en-US" sz="2400" b="0" i="1">
                                  <a:latin typeface="Cambria Math" panose="02040503050406030204" pitchFamily="18" charset="0"/>
                                </a:rPr>
                                <m:t>𝑇</m:t>
                              </m:r>
                            </m:sup>
                          </m:sSup>
                          <m:r>
                            <a:rPr lang="en-US" sz="2400" b="1" i="0">
                              <a:latin typeface="Cambria Math" panose="02040503050406030204" pitchFamily="18" charset="0"/>
                            </a:rPr>
                            <m:t>𝐑𝐰</m:t>
                          </m:r>
                          <m:r>
                            <a:rPr lang="en-US" sz="2400" b="0" i="0">
                              <a:latin typeface="Cambria Math" panose="02040503050406030204" pitchFamily="18" charset="0"/>
                            </a:rPr>
                            <m:t>−2</m:t>
                          </m:r>
                          <m:sSup>
                            <m:sSupPr>
                              <m:ctrlPr>
                                <a:rPr lang="en-US" sz="2400" b="0" i="1">
                                  <a:latin typeface="Cambria Math" panose="02040503050406030204" pitchFamily="18" charset="0"/>
                                </a:rPr>
                              </m:ctrlPr>
                            </m:sSupPr>
                            <m:e>
                              <m:r>
                                <a:rPr lang="en-US" sz="2400" b="1" i="0">
                                  <a:latin typeface="Cambria Math" panose="02040503050406030204" pitchFamily="18" charset="0"/>
                                </a:rPr>
                                <m:t>𝐰</m:t>
                              </m:r>
                            </m:e>
                            <m:sup>
                              <m:r>
                                <a:rPr lang="en-US" sz="2400" b="0" i="1">
                                  <a:latin typeface="Cambria Math" panose="02040503050406030204" pitchFamily="18" charset="0"/>
                                </a:rPr>
                                <m:t>𝑇</m:t>
                              </m:r>
                            </m:sup>
                          </m:sSup>
                          <m:r>
                            <a:rPr lang="en-US" sz="2400" b="1" i="0">
                              <a:latin typeface="Cambria Math" panose="02040503050406030204" pitchFamily="18" charset="0"/>
                            </a:rPr>
                            <m:t>𝐫</m:t>
                          </m:r>
                          <m:r>
                            <a:rPr lang="en-US" sz="2400" b="0" i="0">
                              <a:latin typeface="Cambria Math" panose="02040503050406030204" pitchFamily="18" charset="0"/>
                            </a:rPr>
                            <m:t>+1</m:t>
                          </m:r>
                        </m:e>
                      </m:d>
                      <m:r>
                        <a:rPr lang="en-US" sz="2400" b="0" i="0">
                          <a:latin typeface="Cambria Math" panose="02040503050406030204" pitchFamily="18" charset="0"/>
                        </a:rPr>
                        <m:t>=0</m:t>
                      </m:r>
                    </m:oMath>
                  </m:oMathPara>
                </a14:m>
                <a:endParaRPr lang="en-US" sz="2400" dirty="0"/>
              </a:p>
            </p:txBody>
          </p:sp>
        </mc:Choice>
        <mc:Fallback xmlns="">
          <p:sp>
            <p:nvSpPr>
              <p:cNvPr id="11" name="TextBox 10">
                <a:extLst>
                  <a:ext uri="{FF2B5EF4-FFF2-40B4-BE49-F238E27FC236}">
                    <a16:creationId xmlns:a16="http://schemas.microsoft.com/office/drawing/2014/main" id="{FBF928FF-43BF-B2DF-C99F-C30CC0B7CDA9}"/>
                  </a:ext>
                </a:extLst>
              </p:cNvPr>
              <p:cNvSpPr txBox="1">
                <a:spLocks noRot="1" noChangeAspect="1" noMove="1" noResize="1" noEditPoints="1" noAdjustHandles="1" noChangeArrowheads="1" noChangeShapeType="1" noTextEdit="1"/>
              </p:cNvSpPr>
              <p:nvPr/>
            </p:nvSpPr>
            <p:spPr>
              <a:xfrm>
                <a:off x="1689213" y="3689771"/>
                <a:ext cx="5229477" cy="498470"/>
              </a:xfrm>
              <a:prstGeom prst="rect">
                <a:avLst/>
              </a:prstGeom>
              <a:blipFill>
                <a:blip r:embed="rId3"/>
                <a:stretch>
                  <a:fillRect b="-4762"/>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93300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FED6314-FA24-44C5-B5D6-FD52A539CD68}"/>
                  </a:ext>
                </a:extLst>
              </p:cNvPr>
              <p:cNvSpPr>
                <a:spLocks noGrp="1"/>
              </p:cNvSpPr>
              <p:nvPr>
                <p:ph type="body" sz="quarter" idx="10"/>
              </p:nvPr>
            </p:nvSpPr>
            <p:spPr>
              <a:xfrm>
                <a:off x="304800" y="774200"/>
                <a:ext cx="8534400" cy="3846352"/>
              </a:xfrm>
            </p:spPr>
            <p:txBody>
              <a:bodyPr/>
              <a:lstStyle/>
              <a:p>
                <a:r>
                  <a:rPr lang="en-US" dirty="0"/>
                  <a:t>90% confidence intervals</a:t>
                </a:r>
              </a:p>
              <a:p>
                <a:pPr lvl="1"/>
                <a:r>
                  <a:rPr lang="en-US" dirty="0"/>
                  <a:t>Standard error: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b>
                        <m:r>
                          <a:rPr lang="en-US" i="1">
                            <a:latin typeface="Cambria Math" panose="02040503050406030204" pitchFamily="18" charset="0"/>
                          </a:rPr>
                          <m:t>𝑦</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𝜎</m:t>
                        </m:r>
                      </m:e>
                    </m:acc>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b="1" i="1">
                                <a:latin typeface="Cambria Math" panose="02040503050406030204" pitchFamily="18" charset="0"/>
                              </a:rPr>
                              <m:t>𝐰</m:t>
                            </m:r>
                          </m:e>
                          <m:sup>
                            <m:r>
                              <a:rPr lang="en-US" i="1">
                                <a:latin typeface="Cambria Math" panose="02040503050406030204" pitchFamily="18" charset="0"/>
                              </a:rPr>
                              <m:t>𝑇</m:t>
                            </m:r>
                          </m:sup>
                        </m:sSup>
                        <m:r>
                          <a:rPr lang="en-US" b="1" i="1">
                            <a:latin typeface="Cambria Math" panose="02040503050406030204" pitchFamily="18" charset="0"/>
                          </a:rPr>
                          <m:t>𝐑𝐰</m:t>
                        </m:r>
                        <m:r>
                          <a:rPr lang="en-US" i="1">
                            <a:latin typeface="Cambria Math" panose="02040503050406030204" pitchFamily="18" charset="0"/>
                          </a:rPr>
                          <m:t>−2</m:t>
                        </m:r>
                        <m:sSup>
                          <m:sSupPr>
                            <m:ctrlPr>
                              <a:rPr lang="en-US" i="1">
                                <a:latin typeface="Cambria Math" panose="02040503050406030204" pitchFamily="18" charset="0"/>
                              </a:rPr>
                            </m:ctrlPr>
                          </m:sSupPr>
                          <m:e>
                            <m:r>
                              <a:rPr lang="en-US" b="1" i="1">
                                <a:latin typeface="Cambria Math" panose="02040503050406030204" pitchFamily="18" charset="0"/>
                              </a:rPr>
                              <m:t>𝐰</m:t>
                            </m:r>
                          </m:e>
                          <m:sup>
                            <m:r>
                              <a:rPr lang="en-US" i="1">
                                <a:latin typeface="Cambria Math" panose="02040503050406030204" pitchFamily="18" charset="0"/>
                              </a:rPr>
                              <m:t>𝑇</m:t>
                            </m:r>
                          </m:sup>
                        </m:sSup>
                        <m:r>
                          <a:rPr lang="en-US" b="1" i="1">
                            <a:latin typeface="Cambria Math" panose="02040503050406030204" pitchFamily="18" charset="0"/>
                          </a:rPr>
                          <m:t>𝐫</m:t>
                        </m:r>
                        <m:r>
                          <a:rPr lang="en-US" i="1">
                            <a:latin typeface="Cambria Math" panose="02040503050406030204" pitchFamily="18" charset="0"/>
                          </a:rPr>
                          <m:t>+1</m:t>
                        </m:r>
                      </m:e>
                    </m:rad>
                  </m:oMath>
                </a14:m>
                <a:endParaRPr lang="en-US" dirty="0"/>
              </a:p>
              <a:p>
                <a:pPr marL="457200" lvl="1" indent="0">
                  <a:spcBef>
                    <a:spcPts val="0"/>
                  </a:spcBef>
                  <a:buNone/>
                </a:pPr>
                <a:r>
                  <a:rPr lang="en-US" sz="1600" noProof="1">
                    <a:latin typeface="Courier New" panose="02070309020205020404" pitchFamily="49" charset="0"/>
                    <a:cs typeface="Courier New" panose="02070309020205020404" pitchFamily="49" charset="0"/>
                  </a:rPr>
                  <a:t>xi=1;</a:t>
                </a:r>
              </a:p>
              <a:p>
                <a:pPr marL="457200" lvl="1" indent="0">
                  <a:spcBef>
                    <a:spcPts val="0"/>
                  </a:spcBef>
                  <a:buNone/>
                </a:pPr>
                <a:r>
                  <a:rPr lang="en-US" sz="1600" noProof="1">
                    <a:latin typeface="Courier New" panose="02070309020205020404" pitchFamily="49" charset="0"/>
                    <a:cs typeface="Courier New" panose="02070309020205020404" pitchFamily="49" charset="0"/>
                  </a:rPr>
                  <a:t>w=Rinv*r+Rinv*X*((X'*Rinv*X)\(xi'-X'*Rinv*r));</a:t>
                </a:r>
              </a:p>
              <a:p>
                <a:pPr marL="457200" lvl="1" indent="0">
                  <a:spcBef>
                    <a:spcPts val="0"/>
                  </a:spcBef>
                  <a:buNone/>
                </a:pPr>
                <a:r>
                  <a:rPr lang="en-US" sz="1600" noProof="1">
                    <a:latin typeface="Courier New" panose="02070309020205020404" pitchFamily="49" charset="0"/>
                    <a:cs typeface="Courier New" panose="02070309020205020404" pitchFamily="49" charset="0"/>
                  </a:rPr>
                  <a:t>ySigmaH=sigmaH*sqrt(w'*R*w-2*w'*r+1);</a:t>
                </a:r>
              </a:p>
              <a:p>
                <a:pPr marL="457200" lvl="1" indent="0">
                  <a:spcBef>
                    <a:spcPts val="0"/>
                  </a:spcBef>
                  <a:buNone/>
                </a:pPr>
                <a:r>
                  <a:rPr lang="en-US" sz="1600" noProof="1">
                    <a:latin typeface="Courier New" panose="02070309020205020404" pitchFamily="49" charset="0"/>
                    <a:cs typeface="Courier New" panose="02070309020205020404" pitchFamily="49" charset="0"/>
                  </a:rPr>
                  <a:t>% using the inverse calculation</a:t>
                </a:r>
              </a:p>
              <a:p>
                <a:pPr marL="457200" lvl="1" indent="0">
                  <a:spcBef>
                    <a:spcPts val="0"/>
                  </a:spcBef>
                  <a:buNone/>
                </a:pPr>
                <a:r>
                  <a:rPr lang="en-US" sz="1600" noProof="1">
                    <a:latin typeface="Courier New" panose="02070309020205020404" pitchFamily="49" charset="0"/>
                    <a:cs typeface="Courier New" panose="02070309020205020404" pitchFamily="49" charset="0"/>
                  </a:rPr>
                  <a:t>gpMean=0.9482; % from Example 7 9</a:t>
                </a:r>
              </a:p>
              <a:p>
                <a:pPr marL="457200" lvl="1" indent="0">
                  <a:spcBef>
                    <a:spcPts val="0"/>
                  </a:spcBef>
                  <a:buNone/>
                </a:pPr>
                <a:r>
                  <a:rPr lang="en-US" sz="1600" noProof="1">
                    <a:latin typeface="Courier New" panose="02070309020205020404" pitchFamily="49" charset="0"/>
                    <a:cs typeface="Courier New" panose="02070309020205020404" pitchFamily="49" charset="0"/>
                  </a:rPr>
                  <a:t>PI=[ gpMean + tinv(0.05,ny-np)*ySigmaH, ...</a:t>
                </a:r>
              </a:p>
              <a:p>
                <a:pPr marL="457200" lvl="1" indent="0">
                  <a:spcBef>
                    <a:spcPts val="0"/>
                  </a:spcBef>
                  <a:buNone/>
                </a:pPr>
                <a:r>
                  <a:rPr lang="en-US" sz="1600" noProof="1">
                    <a:latin typeface="Courier New" panose="02070309020205020404" pitchFamily="49" charset="0"/>
                    <a:cs typeface="Courier New" panose="02070309020205020404" pitchFamily="49" charset="0"/>
                  </a:rPr>
                  <a:t>     gpMean + tinv(0.95,ny-np)*ySigmaH]</a:t>
                </a:r>
              </a:p>
              <a:p>
                <a:pPr marL="457200" lvl="1" indent="0">
                  <a:spcBef>
                    <a:spcPts val="0"/>
                  </a:spcBef>
                  <a:buNone/>
                </a:pPr>
                <a:r>
                  <a:rPr lang="en-US" sz="1600" noProof="1">
                    <a:latin typeface="Courier New" panose="02070309020205020404" pitchFamily="49" charset="0"/>
                    <a:cs typeface="Courier New" panose="02070309020205020404" pitchFamily="49" charset="0"/>
                  </a:rPr>
                  <a:t>% using the random samples</a:t>
                </a:r>
              </a:p>
              <a:p>
                <a:pPr marL="457200" lvl="1" indent="0">
                  <a:spcBef>
                    <a:spcPts val="0"/>
                  </a:spcBef>
                  <a:buNone/>
                </a:pPr>
                <a:r>
                  <a:rPr lang="en-US" sz="1600" noProof="1">
                    <a:latin typeface="Courier New" panose="02070309020205020404" pitchFamily="49" charset="0"/>
                    <a:cs typeface="Courier New" panose="02070309020205020404" pitchFamily="49" charset="0"/>
                  </a:rPr>
                  <a:t>ns=5e3;</a:t>
                </a:r>
              </a:p>
              <a:p>
                <a:pPr marL="457200" lvl="1" indent="0">
                  <a:spcBef>
                    <a:spcPts val="0"/>
                  </a:spcBef>
                  <a:buNone/>
                </a:pPr>
                <a:r>
                  <a:rPr lang="en-US" sz="1600" noProof="1">
                    <a:latin typeface="Courier New" panose="02070309020205020404" pitchFamily="49" charset="0"/>
                    <a:cs typeface="Courier New" panose="02070309020205020404" pitchFamily="49" charset="0"/>
                  </a:rPr>
                  <a:t>tDist=trnd(ny-np,1,ns);</a:t>
                </a:r>
              </a:p>
              <a:p>
                <a:pPr marL="457200" lvl="1" indent="0">
                  <a:spcBef>
                    <a:spcPts val="0"/>
                  </a:spcBef>
                  <a:buNone/>
                </a:pPr>
                <a:r>
                  <a:rPr lang="en-US" sz="1600" noProof="1">
                    <a:latin typeface="Courier New" panose="02070309020205020404" pitchFamily="49" charset="0"/>
                    <a:cs typeface="Courier New" panose="02070309020205020404" pitchFamily="49" charset="0"/>
                  </a:rPr>
                  <a:t>yHat=gpMean+tDist*ySigmaH;</a:t>
                </a:r>
              </a:p>
              <a:p>
                <a:pPr marL="457200" lvl="1" indent="0">
                  <a:spcBef>
                    <a:spcPts val="0"/>
                  </a:spcBef>
                  <a:buNone/>
                </a:pPr>
                <a:r>
                  <a:rPr lang="en-US" sz="1600" noProof="1">
                    <a:latin typeface="Courier New" panose="02070309020205020404" pitchFamily="49" charset="0"/>
                    <a:cs typeface="Courier New" panose="02070309020205020404" pitchFamily="49" charset="0"/>
                  </a:rPr>
                  <a:t>PI=prctile(yHat,[5 95])</a:t>
                </a:r>
              </a:p>
              <a:p>
                <a:pPr marL="457200" lvl="1" indent="0">
                  <a:spcBef>
                    <a:spcPts val="0"/>
                  </a:spcBef>
                  <a:buNone/>
                </a:pPr>
                <a:endParaRPr lang="en-US" noProof="1">
                  <a:latin typeface="Courier New" panose="02070309020205020404" pitchFamily="49" charset="0"/>
                  <a:cs typeface="Courier New" panose="02070309020205020404" pitchFamily="49" charset="0"/>
                </a:endParaRPr>
              </a:p>
              <a:p>
                <a:pPr lvl="1"/>
                <a:endParaRPr lang="en-US" dirty="0"/>
              </a:p>
            </p:txBody>
          </p:sp>
        </mc:Choice>
        <mc:Fallback xmlns="">
          <p:sp>
            <p:nvSpPr>
              <p:cNvPr id="2" name="Text Placeholder 1">
                <a:extLst>
                  <a:ext uri="{FF2B5EF4-FFF2-40B4-BE49-F238E27FC236}">
                    <a16:creationId xmlns:a16="http://schemas.microsoft.com/office/drawing/2014/main" id="{DFED6314-FA24-44C5-B5D6-FD52A539CD68}"/>
                  </a:ext>
                </a:extLst>
              </p:cNvPr>
              <p:cNvSpPr>
                <a:spLocks noGrp="1" noRot="1" noChangeAspect="1" noMove="1" noResize="1" noEditPoints="1" noAdjustHandles="1" noChangeArrowheads="1" noChangeShapeType="1" noTextEdit="1"/>
              </p:cNvSpPr>
              <p:nvPr>
                <p:ph type="body" sz="quarter" idx="10"/>
              </p:nvPr>
            </p:nvSpPr>
            <p:spPr>
              <a:xfrm>
                <a:off x="304800" y="774200"/>
                <a:ext cx="8534400" cy="3846352"/>
              </a:xfrm>
              <a:blipFill>
                <a:blip r:embed="rId2"/>
                <a:stretch>
                  <a:fillRect l="-929" t="-206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80289A-6C1E-4CB4-AFF9-20A191B05929}"/>
              </a:ext>
            </a:extLst>
          </p:cNvPr>
          <p:cNvSpPr>
            <a:spLocks noGrp="1"/>
          </p:cNvSpPr>
          <p:nvPr>
            <p:ph type="title"/>
          </p:nvPr>
        </p:nvSpPr>
        <p:spPr/>
        <p:txBody>
          <a:bodyPr>
            <a:normAutofit fontScale="90000"/>
          </a:bodyPr>
          <a:lstStyle/>
          <a:p>
            <a:r>
              <a:rPr lang="en-US" dirty="0"/>
              <a:t>Ex7.11) Uncertainty in Kriging Prediction</a:t>
            </a:r>
          </a:p>
        </p:txBody>
      </p:sp>
      <p:sp>
        <p:nvSpPr>
          <p:cNvPr id="4" name="Rectangle 2">
            <a:extLst>
              <a:ext uri="{FF2B5EF4-FFF2-40B4-BE49-F238E27FC236}">
                <a16:creationId xmlns:a16="http://schemas.microsoft.com/office/drawing/2014/main" id="{F54C6F1A-AA94-45CA-BDF7-1D5FB5AA0F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그림 4316">
            <a:extLst>
              <a:ext uri="{FF2B5EF4-FFF2-40B4-BE49-F238E27FC236}">
                <a16:creationId xmlns:a16="http://schemas.microsoft.com/office/drawing/2014/main" id="{6D34A146-BAFD-4E82-BA3D-BEFE3E6631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485" y="3602469"/>
            <a:ext cx="3733017" cy="2798331"/>
          </a:xfrm>
          <a:prstGeom prst="rect">
            <a:avLst/>
          </a:prstGeom>
          <a:noFill/>
          <a:ln>
            <a:noFill/>
          </a:ln>
        </p:spPr>
      </p:pic>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FB369228-7A44-4C6A-B208-4BF0A86809FE}"/>
                  </a:ext>
                </a:extLst>
              </p:cNvPr>
              <p:cNvGraphicFramePr>
                <a:graphicFrameLocks noGrp="1"/>
              </p:cNvGraphicFramePr>
              <p:nvPr>
                <p:extLst>
                  <p:ext uri="{D42A27DB-BD31-4B8C-83A1-F6EECF244321}">
                    <p14:modId xmlns:p14="http://schemas.microsoft.com/office/powerpoint/2010/main" val="1463069764"/>
                  </p:ext>
                </p:extLst>
              </p:nvPr>
            </p:nvGraphicFramePr>
            <p:xfrm>
              <a:off x="838654" y="5066620"/>
              <a:ext cx="4511831" cy="1218066"/>
            </p:xfrm>
            <a:graphic>
              <a:graphicData uri="http://schemas.openxmlformats.org/drawingml/2006/table">
                <a:tbl>
                  <a:tblPr firstRow="1" firstCol="1" bandRow="1" bandCol="1">
                    <a:tableStyleId>{5C22544A-7EE6-4342-B048-85BDC9FD1C3A}</a:tableStyleId>
                  </a:tblPr>
                  <a:tblGrid>
                    <a:gridCol w="1012860">
                      <a:extLst>
                        <a:ext uri="{9D8B030D-6E8A-4147-A177-3AD203B41FA5}">
                          <a16:colId xmlns:a16="http://schemas.microsoft.com/office/drawing/2014/main" val="3311805433"/>
                        </a:ext>
                      </a:extLst>
                    </a:gridCol>
                    <a:gridCol w="1215432">
                      <a:extLst>
                        <a:ext uri="{9D8B030D-6E8A-4147-A177-3AD203B41FA5}">
                          <a16:colId xmlns:a16="http://schemas.microsoft.com/office/drawing/2014/main" val="821296181"/>
                        </a:ext>
                      </a:extLst>
                    </a:gridCol>
                    <a:gridCol w="1325926">
                      <a:extLst>
                        <a:ext uri="{9D8B030D-6E8A-4147-A177-3AD203B41FA5}">
                          <a16:colId xmlns:a16="http://schemas.microsoft.com/office/drawing/2014/main" val="4382635"/>
                        </a:ext>
                      </a:extLst>
                    </a:gridCol>
                    <a:gridCol w="957613">
                      <a:extLst>
                        <a:ext uri="{9D8B030D-6E8A-4147-A177-3AD203B41FA5}">
                          <a16:colId xmlns:a16="http://schemas.microsoft.com/office/drawing/2014/main" val="508897052"/>
                        </a:ext>
                      </a:extLst>
                    </a:gridCol>
                  </a:tblGrid>
                  <a:tr h="406022">
                    <a:tc>
                      <a:txBody>
                        <a:bodyPr/>
                        <a:lstStyle/>
                        <a:p>
                          <a:pPr marL="0" marR="0" algn="ctr" hangingPunct="0">
                            <a:lnSpc>
                              <a:spcPts val="1000"/>
                            </a:lnSpc>
                            <a:spcBef>
                              <a:spcPts val="300"/>
                            </a:spcBef>
                            <a:spcAft>
                              <a:spcPts val="0"/>
                            </a:spcAft>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600" i="1" dirty="0" smtClean="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sz="1600" b="1" i="1" dirty="0" smtClean="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𝒏𝒆𝒘</m:t>
                                    </m:r>
                                  </m:sub>
                                </m:sSub>
                              </m:oMath>
                            </m:oMathPara>
                          </a14:m>
                          <a:endParaRPr lang="en-US" sz="1600" baseline="-25000" dirty="0">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5 percentile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95 percentile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90% P.I.</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755371323"/>
                      </a:ext>
                    </a:extLst>
                  </a:tr>
                  <a:tr h="406022">
                    <a:tc>
                      <a:txBody>
                        <a:bodyPr/>
                        <a:lstStyle/>
                        <a:p>
                          <a:pPr marL="0" marR="0" algn="ctr" hangingPunct="0">
                            <a:lnSpc>
                              <a:spcPts val="1000"/>
                            </a:lnSpc>
                            <a:spcBef>
                              <a:spcPts val="300"/>
                            </a:spcBef>
                            <a:spcAft>
                              <a:spcPts val="0"/>
                            </a:spcAft>
                          </a:pPr>
                          <a:r>
                            <a:rPr lang="en-US" sz="1600" dirty="0">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rPr>
                            <a:t>x = 10</a:t>
                          </a:r>
                        </a:p>
                      </a:txBody>
                      <a:tcPr marL="0" marR="0" marT="0" marB="0" anchor="ctr"/>
                    </a:tc>
                    <a:tc>
                      <a:txBody>
                        <a:bodyPr/>
                        <a:lstStyle/>
                        <a:p>
                          <a:pPr marL="0" marR="0" algn="ctr" hangingPunct="0">
                            <a:lnSpc>
                              <a:spcPts val="1000"/>
                            </a:lnSpc>
                            <a:spcBef>
                              <a:spcPts val="300"/>
                            </a:spcBef>
                            <a:spcAft>
                              <a:spcPts val="0"/>
                            </a:spcAft>
                          </a:pPr>
                          <a:r>
                            <a:rPr lang="en-US" sz="1600">
                              <a:effectLst/>
                            </a:rPr>
                            <a:t>0.99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0.99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2512441439"/>
                      </a:ext>
                    </a:extLst>
                  </a:tr>
                  <a:tr h="406022">
                    <a:tc>
                      <a:txBody>
                        <a:bodyPr/>
                        <a:lstStyle/>
                        <a:p>
                          <a:pPr marL="0" marR="0" algn="ctr" hangingPunct="0">
                            <a:lnSpc>
                              <a:spcPts val="1000"/>
                            </a:lnSpc>
                            <a:spcBef>
                              <a:spcPts val="300"/>
                            </a:spcBef>
                            <a:spcAft>
                              <a:spcPts val="0"/>
                            </a:spcAft>
                          </a:pPr>
                          <a:r>
                            <a:rPr lang="en-US" sz="1600" dirty="0">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rPr>
                            <a:t>x = 14</a:t>
                          </a:r>
                        </a:p>
                      </a:txBody>
                      <a:tcPr marL="0" marR="0" marT="0" marB="0" anchor="ctr"/>
                    </a:tc>
                    <a:tc>
                      <a:txBody>
                        <a:bodyPr/>
                        <a:lstStyle/>
                        <a:p>
                          <a:pPr marL="0" marR="0" algn="ctr" hangingPunct="0">
                            <a:lnSpc>
                              <a:spcPts val="1000"/>
                            </a:lnSpc>
                            <a:spcBef>
                              <a:spcPts val="300"/>
                            </a:spcBef>
                            <a:spcAft>
                              <a:spcPts val="0"/>
                            </a:spcAft>
                          </a:pPr>
                          <a:r>
                            <a:rPr lang="en-US" sz="1600">
                              <a:effectLst/>
                            </a:rPr>
                            <a:t>0.9394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0.9570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dirty="0">
                              <a:effectLst/>
                            </a:rPr>
                            <a:t>0.0176</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528248928"/>
                      </a:ext>
                    </a:extLst>
                  </a:tr>
                </a:tbl>
              </a:graphicData>
            </a:graphic>
          </p:graphicFrame>
        </mc:Choice>
        <mc:Fallback xmlns="">
          <p:graphicFrame>
            <p:nvGraphicFramePr>
              <p:cNvPr id="7" name="Table 6">
                <a:extLst>
                  <a:ext uri="{FF2B5EF4-FFF2-40B4-BE49-F238E27FC236}">
                    <a16:creationId xmlns:a16="http://schemas.microsoft.com/office/drawing/2014/main" id="{FB369228-7A44-4C6A-B208-4BF0A86809FE}"/>
                  </a:ext>
                </a:extLst>
              </p:cNvPr>
              <p:cNvGraphicFramePr>
                <a:graphicFrameLocks noGrp="1"/>
              </p:cNvGraphicFramePr>
              <p:nvPr>
                <p:extLst>
                  <p:ext uri="{D42A27DB-BD31-4B8C-83A1-F6EECF244321}">
                    <p14:modId xmlns:p14="http://schemas.microsoft.com/office/powerpoint/2010/main" val="1463069764"/>
                  </p:ext>
                </p:extLst>
              </p:nvPr>
            </p:nvGraphicFramePr>
            <p:xfrm>
              <a:off x="838654" y="5066620"/>
              <a:ext cx="4511831" cy="1218066"/>
            </p:xfrm>
            <a:graphic>
              <a:graphicData uri="http://schemas.openxmlformats.org/drawingml/2006/table">
                <a:tbl>
                  <a:tblPr firstRow="1" firstCol="1" bandRow="1" bandCol="1">
                    <a:tableStyleId>{5C22544A-7EE6-4342-B048-85BDC9FD1C3A}</a:tableStyleId>
                  </a:tblPr>
                  <a:tblGrid>
                    <a:gridCol w="1012860">
                      <a:extLst>
                        <a:ext uri="{9D8B030D-6E8A-4147-A177-3AD203B41FA5}">
                          <a16:colId xmlns:a16="http://schemas.microsoft.com/office/drawing/2014/main" val="3311805433"/>
                        </a:ext>
                      </a:extLst>
                    </a:gridCol>
                    <a:gridCol w="1215432">
                      <a:extLst>
                        <a:ext uri="{9D8B030D-6E8A-4147-A177-3AD203B41FA5}">
                          <a16:colId xmlns:a16="http://schemas.microsoft.com/office/drawing/2014/main" val="821296181"/>
                        </a:ext>
                      </a:extLst>
                    </a:gridCol>
                    <a:gridCol w="1325926">
                      <a:extLst>
                        <a:ext uri="{9D8B030D-6E8A-4147-A177-3AD203B41FA5}">
                          <a16:colId xmlns:a16="http://schemas.microsoft.com/office/drawing/2014/main" val="4382635"/>
                        </a:ext>
                      </a:extLst>
                    </a:gridCol>
                    <a:gridCol w="957613">
                      <a:extLst>
                        <a:ext uri="{9D8B030D-6E8A-4147-A177-3AD203B41FA5}">
                          <a16:colId xmlns:a16="http://schemas.microsoft.com/office/drawing/2014/main" val="508897052"/>
                        </a:ext>
                      </a:extLst>
                    </a:gridCol>
                  </a:tblGrid>
                  <a:tr h="406022">
                    <a:tc>
                      <a:txBody>
                        <a:bodyPr/>
                        <a:lstStyle/>
                        <a:p>
                          <a:endParaRPr lang="en-US"/>
                        </a:p>
                      </a:txBody>
                      <a:tcPr marL="0" marR="0" marT="0" marB="0" anchor="ctr">
                        <a:blipFill>
                          <a:blip r:embed="rId4"/>
                          <a:stretch>
                            <a:fillRect l="-602" t="-5970" r="-348795" b="-202985"/>
                          </a:stretch>
                        </a:blipFill>
                      </a:tcPr>
                    </a:tc>
                    <a:tc>
                      <a:txBody>
                        <a:bodyPr/>
                        <a:lstStyle/>
                        <a:p>
                          <a:pPr marL="0" marR="0" algn="ctr" hangingPunct="0">
                            <a:lnSpc>
                              <a:spcPts val="1000"/>
                            </a:lnSpc>
                            <a:spcBef>
                              <a:spcPts val="300"/>
                            </a:spcBef>
                            <a:spcAft>
                              <a:spcPts val="0"/>
                            </a:spcAft>
                          </a:pPr>
                          <a:r>
                            <a:rPr lang="en-US" sz="1600">
                              <a:effectLst/>
                            </a:rPr>
                            <a:t>5 percentile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95 percentile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90% P.I.</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755371323"/>
                      </a:ext>
                    </a:extLst>
                  </a:tr>
                  <a:tr h="406022">
                    <a:tc>
                      <a:txBody>
                        <a:bodyPr/>
                        <a:lstStyle/>
                        <a:p>
                          <a:pPr marL="0" marR="0" algn="ctr" hangingPunct="0">
                            <a:lnSpc>
                              <a:spcPts val="1000"/>
                            </a:lnSpc>
                            <a:spcBef>
                              <a:spcPts val="300"/>
                            </a:spcBef>
                            <a:spcAft>
                              <a:spcPts val="0"/>
                            </a:spcAft>
                          </a:pPr>
                          <a:r>
                            <a:rPr lang="en-US" sz="1600" dirty="0">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rPr>
                            <a:t>x = 10</a:t>
                          </a:r>
                        </a:p>
                      </a:txBody>
                      <a:tcPr marL="0" marR="0" marT="0" marB="0" anchor="ctr"/>
                    </a:tc>
                    <a:tc>
                      <a:txBody>
                        <a:bodyPr/>
                        <a:lstStyle/>
                        <a:p>
                          <a:pPr marL="0" marR="0" algn="ctr" hangingPunct="0">
                            <a:lnSpc>
                              <a:spcPts val="1000"/>
                            </a:lnSpc>
                            <a:spcBef>
                              <a:spcPts val="300"/>
                            </a:spcBef>
                            <a:spcAft>
                              <a:spcPts val="0"/>
                            </a:spcAft>
                          </a:pPr>
                          <a:r>
                            <a:rPr lang="en-US" sz="1600">
                              <a:effectLst/>
                            </a:rPr>
                            <a:t>0.99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0.99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2512441439"/>
                      </a:ext>
                    </a:extLst>
                  </a:tr>
                  <a:tr h="406022">
                    <a:tc>
                      <a:txBody>
                        <a:bodyPr/>
                        <a:lstStyle/>
                        <a:p>
                          <a:pPr marL="0" marR="0" algn="ctr" hangingPunct="0">
                            <a:lnSpc>
                              <a:spcPts val="1000"/>
                            </a:lnSpc>
                            <a:spcBef>
                              <a:spcPts val="300"/>
                            </a:spcBef>
                            <a:spcAft>
                              <a:spcPts val="0"/>
                            </a:spcAft>
                          </a:pPr>
                          <a:r>
                            <a:rPr lang="en-US" sz="1600" dirty="0">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rPr>
                            <a:t>x = 14</a:t>
                          </a:r>
                        </a:p>
                      </a:txBody>
                      <a:tcPr marL="0" marR="0" marT="0" marB="0" anchor="ctr"/>
                    </a:tc>
                    <a:tc>
                      <a:txBody>
                        <a:bodyPr/>
                        <a:lstStyle/>
                        <a:p>
                          <a:pPr marL="0" marR="0" algn="ctr" hangingPunct="0">
                            <a:lnSpc>
                              <a:spcPts val="1000"/>
                            </a:lnSpc>
                            <a:spcBef>
                              <a:spcPts val="300"/>
                            </a:spcBef>
                            <a:spcAft>
                              <a:spcPts val="0"/>
                            </a:spcAft>
                          </a:pPr>
                          <a:r>
                            <a:rPr lang="en-US" sz="1600">
                              <a:effectLst/>
                            </a:rPr>
                            <a:t>0.9394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0.9570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dirty="0">
                              <a:effectLst/>
                            </a:rPr>
                            <a:t>0.0176</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528248928"/>
                      </a:ext>
                    </a:extLst>
                  </a:tr>
                </a:tbl>
              </a:graphicData>
            </a:graphic>
          </p:graphicFrame>
        </mc:Fallback>
      </mc:AlternateContent>
    </p:spTree>
    <p:extLst>
      <p:ext uri="{BB962C8B-B14F-4D97-AF65-F5344CB8AC3E}">
        <p14:creationId xmlns:p14="http://schemas.microsoft.com/office/powerpoint/2010/main" val="3708322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145D397-1116-FF67-FD69-3B8B6BEC31D4}"/>
                  </a:ext>
                </a:extLst>
              </p:cNvPr>
              <p:cNvSpPr>
                <a:spLocks noGrp="1"/>
              </p:cNvSpPr>
              <p:nvPr>
                <p:ph type="body" sz="quarter" idx="10"/>
              </p:nvPr>
            </p:nvSpPr>
            <p:spPr/>
            <p:txBody>
              <a:bodyPr>
                <a:normAutofit/>
              </a:bodyPr>
              <a:lstStyle/>
              <a:p>
                <a:r>
                  <a:rPr lang="en-US" dirty="0"/>
                  <a:t>10 equally spaced samples from true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i="1">
                            <a:latin typeface="Cambria Math" panose="02040503050406030204" pitchFamily="18" charset="0"/>
                          </a:rPr>
                          <m:t>𝜋</m:t>
                        </m:r>
                        <m:r>
                          <a:rPr lang="en-US" i="1">
                            <a:latin typeface="Cambria Math" panose="02040503050406030204" pitchFamily="18" charset="0"/>
                          </a:rPr>
                          <m:t>𝑥</m:t>
                        </m:r>
                      </m:e>
                    </m:func>
                    <m:r>
                      <a:rPr lang="en-US" i="1">
                        <a:latin typeface="Cambria Math" panose="02040503050406030204" pitchFamily="18" charset="0"/>
                      </a:rPr>
                      <m:t>+0.2</m:t>
                    </m:r>
                    <m:r>
                      <a:rPr lang="en-US" i="1">
                        <a:latin typeface="Cambria Math" panose="02040503050406030204" pitchFamily="18" charset="0"/>
                      </a:rPr>
                      <m:t>𝑥</m:t>
                    </m:r>
                  </m:oMath>
                </a14:m>
                <a:r>
                  <a:rPr lang="en-US" dirty="0"/>
                  <a:t> </a:t>
                </a:r>
                <a:endParaRPr lang="en-US" sz="2000" dirty="0"/>
              </a:p>
            </p:txBody>
          </p:sp>
        </mc:Choice>
        <mc:Fallback xmlns="">
          <p:sp>
            <p:nvSpPr>
              <p:cNvPr id="2" name="Text Placeholder 1">
                <a:extLst>
                  <a:ext uri="{FF2B5EF4-FFF2-40B4-BE49-F238E27FC236}">
                    <a16:creationId xmlns:a16="http://schemas.microsoft.com/office/drawing/2014/main" id="{8145D397-1116-FF67-FD69-3B8B6BEC31D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4837A11-6178-54A7-3B05-9A4DE76E1026}"/>
              </a:ext>
            </a:extLst>
          </p:cNvPr>
          <p:cNvSpPr>
            <a:spLocks noGrp="1"/>
          </p:cNvSpPr>
          <p:nvPr>
            <p:ph type="title"/>
          </p:nvPr>
        </p:nvSpPr>
        <p:spPr/>
        <p:txBody>
          <a:bodyPr>
            <a:normAutofit fontScale="90000"/>
          </a:bodyPr>
          <a:lstStyle/>
          <a:p>
            <a:r>
              <a:rPr lang="en-US" dirty="0"/>
              <a:t>Ex7.12) Prediction Interval vs. Hyperparameter</a:t>
            </a:r>
          </a:p>
        </p:txBody>
      </p:sp>
      <p:sp>
        <p:nvSpPr>
          <p:cNvPr id="5" name="TextBox 4">
            <a:extLst>
              <a:ext uri="{FF2B5EF4-FFF2-40B4-BE49-F238E27FC236}">
                <a16:creationId xmlns:a16="http://schemas.microsoft.com/office/drawing/2014/main" id="{13640F16-3101-626B-577E-2CFC5AF69F14}"/>
              </a:ext>
            </a:extLst>
          </p:cNvPr>
          <p:cNvSpPr txBox="1"/>
          <p:nvPr/>
        </p:nvSpPr>
        <p:spPr>
          <a:xfrm>
            <a:off x="314878" y="1116701"/>
            <a:ext cx="6227987" cy="5632311"/>
          </a:xfrm>
          <a:prstGeom prst="rect">
            <a:avLst/>
          </a:prstGeom>
          <a:noFill/>
        </p:spPr>
        <p:txBody>
          <a:bodyPr wrap="none" rtlCol="0">
            <a:spAutoFit/>
          </a:bodyPr>
          <a:lstStyle/>
          <a:p>
            <a:pPr algn="l"/>
            <a:r>
              <a:rPr lang="en-US" sz="1200" noProof="1">
                <a:latin typeface="Courier New" panose="02070309020205020404" pitchFamily="49" charset="0"/>
                <a:cs typeface="Courier New" panose="02070309020205020404" pitchFamily="49" charset="0"/>
              </a:rPr>
              <a:t>ny=10; nth=4;</a:t>
            </a:r>
          </a:p>
          <a:p>
            <a:pPr algn="l"/>
            <a:r>
              <a:rPr lang="en-US" sz="1200" noProof="1">
                <a:latin typeface="Courier New" panose="02070309020205020404" pitchFamily="49" charset="0"/>
                <a:cs typeface="Courier New" panose="02070309020205020404" pitchFamily="49" charset="0"/>
              </a:rPr>
              <a:t>x=linspace(0,2*pi,ny)'; s=[-pi:0.05:3*pi]';</a:t>
            </a:r>
          </a:p>
          <a:p>
            <a:pPr algn="l"/>
            <a:r>
              <a:rPr lang="en-US" sz="1200" noProof="1">
                <a:latin typeface="Courier New" panose="02070309020205020404" pitchFamily="49" charset="0"/>
                <a:cs typeface="Courier New" panose="02070309020205020404" pitchFamily="49" charset="0"/>
              </a:rPr>
              <a:t>y=sin(x)+0.2*x;</a:t>
            </a:r>
          </a:p>
          <a:p>
            <a:pPr algn="l"/>
            <a:r>
              <a:rPr lang="en-US" sz="1200" noProof="1">
                <a:latin typeface="Courier New" panose="02070309020205020404" pitchFamily="49" charset="0"/>
                <a:cs typeface="Courier New" panose="02070309020205020404" pitchFamily="49" charset="0"/>
              </a:rPr>
              <a:t>th=[0.1; 0.5; 4.36; 5.5];</a:t>
            </a:r>
          </a:p>
          <a:p>
            <a:pPr algn="l"/>
            <a:r>
              <a:rPr lang="en-US" sz="1200" noProof="1">
                <a:latin typeface="Courier New" panose="02070309020205020404" pitchFamily="49" charset="0"/>
                <a:cs typeface="Courier New" panose="02070309020205020404" pitchFamily="49" charset="0"/>
              </a:rPr>
              <a:t>X=ones(ny,1);</a:t>
            </a:r>
          </a:p>
          <a:p>
            <a:pPr algn="l"/>
            <a:r>
              <a:rPr lang="en-US" sz="1200" noProof="1">
                <a:latin typeface="Courier New" panose="02070309020205020404" pitchFamily="49" charset="0"/>
                <a:cs typeface="Courier New" panose="02070309020205020404" pitchFamily="49" charset="0"/>
              </a:rPr>
              <a:t>for k=1:nth</a:t>
            </a:r>
          </a:p>
          <a:p>
            <a:pPr algn="l"/>
            <a:r>
              <a:rPr lang="en-US" sz="1200" noProof="1">
                <a:latin typeface="Courier New" panose="02070309020205020404" pitchFamily="49" charset="0"/>
                <a:cs typeface="Courier New" panose="02070309020205020404" pitchFamily="49" charset="0"/>
              </a:rPr>
              <a:t> for i=1:ny, for j=1:ny</a:t>
            </a:r>
          </a:p>
          <a:p>
            <a:pPr algn="l"/>
            <a:r>
              <a:rPr lang="en-US" sz="1200" noProof="1">
                <a:latin typeface="Courier New" panose="02070309020205020404" pitchFamily="49" charset="0"/>
                <a:cs typeface="Courier New" panose="02070309020205020404" pitchFamily="49" charset="0"/>
              </a:rPr>
              <a:t>  R(i,j)=exp(-((x(i)-x(j))/th(k)).^2);</a:t>
            </a:r>
          </a:p>
          <a:p>
            <a:pPr algn="l"/>
            <a:r>
              <a:rPr lang="en-US" sz="1200" noProof="1">
                <a:latin typeface="Courier New" panose="02070309020205020404" pitchFamily="49" charset="0"/>
                <a:cs typeface="Courier New" panose="02070309020205020404" pitchFamily="49" charset="0"/>
              </a:rPr>
              <a:t> end, end</a:t>
            </a:r>
          </a:p>
          <a:p>
            <a:pPr algn="l"/>
            <a:r>
              <a:rPr lang="en-US" sz="1200" noProof="1">
                <a:latin typeface="Courier New" panose="02070309020205020404" pitchFamily="49" charset="0"/>
                <a:cs typeface="Courier New" panose="02070309020205020404" pitchFamily="49" charset="0"/>
              </a:rPr>
              <a:t> if rcond(R) &lt; eps, break; end</a:t>
            </a:r>
          </a:p>
          <a:p>
            <a:pPr algn="l"/>
            <a:r>
              <a:rPr lang="en-US" sz="1200" noProof="1">
                <a:latin typeface="Courier New" panose="02070309020205020404" pitchFamily="49" charset="0"/>
                <a:cs typeface="Courier New" panose="02070309020205020404" pitchFamily="49" charset="0"/>
              </a:rPr>
              <a:t> Rinv=inv(R);</a:t>
            </a:r>
          </a:p>
          <a:p>
            <a:pPr algn="l"/>
            <a:r>
              <a:rPr lang="en-US" sz="1200" noProof="1">
                <a:latin typeface="Courier New" panose="02070309020205020404" pitchFamily="49" charset="0"/>
                <a:cs typeface="Courier New" panose="02070309020205020404" pitchFamily="49" charset="0"/>
              </a:rPr>
              <a:t> beta=inv(X'*Rinv*X)*(X'*Rinv*y);</a:t>
            </a:r>
          </a:p>
          <a:p>
            <a:pPr algn="l"/>
            <a:r>
              <a:rPr lang="en-US" sz="1200" noProof="1">
                <a:latin typeface="Courier New" panose="02070309020205020404" pitchFamily="49" charset="0"/>
                <a:cs typeface="Courier New" panose="02070309020205020404" pitchFamily="49" charset="0"/>
              </a:rPr>
              <a:t> sigmaH=ym'*Rinv*ym/(ny-1);</a:t>
            </a:r>
          </a:p>
          <a:p>
            <a:pPr algn="l"/>
            <a:r>
              <a:rPr lang="en-US" sz="1200" noProof="1">
                <a:latin typeface="Courier New" panose="02070309020205020404" pitchFamily="49" charset="0"/>
                <a:cs typeface="Courier New" panose="02070309020205020404" pitchFamily="49" charset="0"/>
              </a:rPr>
              <a:t> ym=y-beta;</a:t>
            </a:r>
          </a:p>
          <a:p>
            <a:pPr algn="l"/>
            <a:r>
              <a:rPr lang="en-US" sz="1200" noProof="1">
                <a:latin typeface="Courier New" panose="02070309020205020404" pitchFamily="49" charset="0"/>
                <a:cs typeface="Courier New" panose="02070309020205020404" pitchFamily="49" charset="0"/>
              </a:rPr>
              <a:t> for i=1:ny</a:t>
            </a:r>
          </a:p>
          <a:p>
            <a:pPr algn="l"/>
            <a:r>
              <a:rPr lang="en-US" sz="1200" noProof="1">
                <a:latin typeface="Courier New" panose="02070309020205020404" pitchFamily="49" charset="0"/>
                <a:cs typeface="Courier New" panose="02070309020205020404" pitchFamily="49" charset="0"/>
              </a:rPr>
              <a:t>  r(:,i)=exp(-((s-x(i))/th(k)).^2);</a:t>
            </a:r>
          </a:p>
          <a:p>
            <a:pPr algn="l"/>
            <a:r>
              <a:rPr lang="en-US" sz="1200" noProof="1">
                <a:latin typeface="Courier New" panose="02070309020205020404" pitchFamily="49" charset="0"/>
                <a:cs typeface="Courier New" panose="02070309020205020404" pitchFamily="49" charset="0"/>
              </a:rPr>
              <a:t> end</a:t>
            </a:r>
          </a:p>
          <a:p>
            <a:pPr algn="l"/>
            <a:r>
              <a:rPr lang="en-US" sz="1200" noProof="1">
                <a:latin typeface="Courier New" panose="02070309020205020404" pitchFamily="49" charset="0"/>
                <a:cs typeface="Courier New" panose="02070309020205020404" pitchFamily="49" charset="0"/>
              </a:rPr>
              <a:t> yhat(:,k)=beta+r*Rinv*ym;</a:t>
            </a:r>
          </a:p>
          <a:p>
            <a:pPr algn="l"/>
            <a:r>
              <a:rPr lang="en-US" sz="1200" noProof="1">
                <a:latin typeface="Courier New" panose="02070309020205020404" pitchFamily="49" charset="0"/>
                <a:cs typeface="Courier New" panose="02070309020205020404" pitchFamily="49" charset="0"/>
              </a:rPr>
              <a:t> A=X'*Rinv*X; Ainv=inv(A);</a:t>
            </a:r>
          </a:p>
          <a:p>
            <a:pPr algn="l"/>
            <a:r>
              <a:rPr lang="en-US" sz="1200" noProof="1">
                <a:latin typeface="Courier New" panose="02070309020205020404" pitchFamily="49" charset="0"/>
                <a:cs typeface="Courier New" panose="02070309020205020404" pitchFamily="49" charset="0"/>
              </a:rPr>
              <a:t> for i=1:size(s,1)</a:t>
            </a:r>
          </a:p>
          <a:p>
            <a:pPr algn="l"/>
            <a:r>
              <a:rPr lang="en-US" sz="1200" noProof="1">
                <a:latin typeface="Courier New" panose="02070309020205020404" pitchFamily="49" charset="0"/>
                <a:cs typeface="Courier New" panose="02070309020205020404" pitchFamily="49" charset="0"/>
              </a:rPr>
              <a:t>  w=r(i,:)*Rinv + (1-r(i,:)*Rinv*X)*Ainv*X'*Rinv;</a:t>
            </a:r>
          </a:p>
          <a:p>
            <a:pPr algn="l"/>
            <a:r>
              <a:rPr lang="en-US" sz="1200" noProof="1">
                <a:latin typeface="Courier New" panose="02070309020205020404" pitchFamily="49" charset="0"/>
                <a:cs typeface="Courier New" panose="02070309020205020404" pitchFamily="49" charset="0"/>
              </a:rPr>
              <a:t>  ySigmaH(i,k)=sigmaH*sqrt(w*R*w'-2*w*r(i,:)'+1);</a:t>
            </a:r>
          </a:p>
          <a:p>
            <a:pPr algn="l"/>
            <a:r>
              <a:rPr lang="en-US" sz="1200" noProof="1">
                <a:latin typeface="Courier New" panose="02070309020205020404" pitchFamily="49" charset="0"/>
                <a:cs typeface="Courier New" panose="02070309020205020404" pitchFamily="49" charset="0"/>
              </a:rPr>
              <a:t> end</a:t>
            </a:r>
          </a:p>
          <a:p>
            <a:pPr algn="l"/>
            <a:r>
              <a:rPr lang="en-US" sz="1200" noProof="1">
                <a:latin typeface="Courier New" panose="02070309020205020404" pitchFamily="49" charset="0"/>
                <a:cs typeface="Courier New" panose="02070309020205020404" pitchFamily="49" charset="0"/>
              </a:rPr>
              <a:t> figure; hold on; </a:t>
            </a:r>
          </a:p>
          <a:p>
            <a:pPr algn="l"/>
            <a:r>
              <a:rPr lang="en-US" sz="1200" noProof="1">
                <a:latin typeface="Courier New" panose="02070309020205020404" pitchFamily="49" charset="0"/>
                <a:cs typeface="Courier New" panose="02070309020205020404" pitchFamily="49" charset="0"/>
              </a:rPr>
              <a:t> plot(s,yhat(:,k),x,y,'*',s,sin(s)+0.2*s,'r-','LineWidth',1);</a:t>
            </a:r>
          </a:p>
          <a:p>
            <a:pPr algn="l"/>
            <a:r>
              <a:rPr lang="en-US" sz="1200" noProof="1">
                <a:latin typeface="Courier New" panose="02070309020205020404" pitchFamily="49" charset="0"/>
                <a:cs typeface="Courier New" panose="02070309020205020404" pitchFamily="49" charset="0"/>
              </a:rPr>
              <a:t> patch([s;flipud(s)],[yhat(:,k)+tinv(0.05,ny-1)*ySigmaH(:,k); ...</a:t>
            </a:r>
          </a:p>
          <a:p>
            <a:pPr algn="l"/>
            <a:r>
              <a:rPr lang="en-US" sz="1200" noProof="1">
                <a:latin typeface="Courier New" panose="02070309020205020404" pitchFamily="49" charset="0"/>
                <a:cs typeface="Courier New" panose="02070309020205020404" pitchFamily="49" charset="0"/>
              </a:rPr>
              <a:t>       flipud(yhat(:,k)+tinv(0.95,ny-1)*ySigmaH(:,k))], ... </a:t>
            </a:r>
          </a:p>
          <a:p>
            <a:pPr algn="l"/>
            <a:r>
              <a:rPr lang="en-US" sz="1200" noProof="1">
                <a:latin typeface="Courier New" panose="02070309020205020404" pitchFamily="49" charset="0"/>
                <a:cs typeface="Courier New" panose="02070309020205020404" pitchFamily="49" charset="0"/>
              </a:rPr>
              <a:t>       'k','FaceAlpha',0.1);</a:t>
            </a:r>
          </a:p>
          <a:p>
            <a:pPr algn="l"/>
            <a:r>
              <a:rPr lang="en-US" sz="1200" noProof="1">
                <a:latin typeface="Courier New" panose="02070309020205020404" pitchFamily="49" charset="0"/>
                <a:cs typeface="Courier New" panose="02070309020205020404" pitchFamily="49" charset="0"/>
              </a:rPr>
              <a:t>end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DC24768-CCB7-BC33-7A02-AD7900350C61}"/>
                  </a:ext>
                </a:extLst>
              </p:cNvPr>
              <p:cNvSpPr txBox="1"/>
              <p:nvPr/>
            </p:nvSpPr>
            <p:spPr>
              <a:xfrm>
                <a:off x="4814761" y="2459978"/>
                <a:ext cx="3688510" cy="1323439"/>
              </a:xfrm>
              <a:prstGeom prst="rect">
                <a:avLst/>
              </a:prstGeom>
              <a:noFill/>
            </p:spPr>
            <p:txBody>
              <a:bodyPr wrap="none" rtlCol="0">
                <a:spAutoFit/>
              </a:bodyPr>
              <a:lstStyle/>
              <a:p>
                <a:pPr algn="l"/>
                <a:r>
                  <a:rPr lang="en-US" sz="2000" dirty="0">
                    <a:solidFill>
                      <a:srgbClr val="0000FF"/>
                    </a:solidFill>
                  </a:rPr>
                  <a:t>Kriging predictions are relatively</a:t>
                </a:r>
                <a:br>
                  <a:rPr lang="en-US" sz="2000" dirty="0">
                    <a:solidFill>
                      <a:srgbClr val="0000FF"/>
                    </a:solidFill>
                  </a:rPr>
                </a:br>
                <a:r>
                  <a:rPr lang="en-US" sz="2000" dirty="0">
                    <a:solidFill>
                      <a:srgbClr val="0000FF"/>
                    </a:solidFill>
                  </a:rPr>
                  <a:t>insensitive to </a:t>
                </a:r>
                <a14:m>
                  <m:oMath xmlns:m="http://schemas.openxmlformats.org/officeDocument/2006/math">
                    <m:r>
                      <a:rPr lang="en-US" sz="2000" b="0" i="1" smtClean="0">
                        <a:solidFill>
                          <a:srgbClr val="0000FF"/>
                        </a:solidFill>
                        <a:latin typeface="Cambria Math" panose="02040503050406030204" pitchFamily="18" charset="0"/>
                      </a:rPr>
                      <m:t>𝜃</m:t>
                    </m:r>
                  </m:oMath>
                </a14:m>
                <a:endParaRPr lang="en-US" sz="2000" dirty="0">
                  <a:solidFill>
                    <a:srgbClr val="0000FF"/>
                  </a:solidFill>
                </a:endParaRPr>
              </a:p>
              <a:p>
                <a:pPr algn="l"/>
                <a:r>
                  <a:rPr lang="en-US" sz="2000" dirty="0">
                    <a:solidFill>
                      <a:srgbClr val="0000FF"/>
                    </a:solidFill>
                  </a:rPr>
                  <a:t>But prediction variances are </a:t>
                </a:r>
                <a:br>
                  <a:rPr lang="en-US" sz="2000" dirty="0">
                    <a:solidFill>
                      <a:srgbClr val="0000FF"/>
                    </a:solidFill>
                  </a:rPr>
                </a:br>
                <a:r>
                  <a:rPr lang="en-US" sz="2000" dirty="0">
                    <a:solidFill>
                      <a:srgbClr val="0000FF"/>
                    </a:solidFill>
                  </a:rPr>
                  <a:t>sensitive to </a:t>
                </a:r>
                <a14:m>
                  <m:oMath xmlns:m="http://schemas.openxmlformats.org/officeDocument/2006/math">
                    <m:r>
                      <a:rPr lang="en-US" sz="2000" b="0" i="1" smtClean="0">
                        <a:solidFill>
                          <a:srgbClr val="0000FF"/>
                        </a:solidFill>
                        <a:latin typeface="Cambria Math" panose="02040503050406030204" pitchFamily="18" charset="0"/>
                      </a:rPr>
                      <m:t>𝜃</m:t>
                    </m:r>
                  </m:oMath>
                </a14:m>
                <a:endParaRPr lang="en-US" sz="2000" dirty="0">
                  <a:solidFill>
                    <a:srgbClr val="0000FF"/>
                  </a:solidFill>
                </a:endParaRPr>
              </a:p>
            </p:txBody>
          </p:sp>
        </mc:Choice>
        <mc:Fallback xmlns="">
          <p:sp>
            <p:nvSpPr>
              <p:cNvPr id="7" name="TextBox 6">
                <a:extLst>
                  <a:ext uri="{FF2B5EF4-FFF2-40B4-BE49-F238E27FC236}">
                    <a16:creationId xmlns:a16="http://schemas.microsoft.com/office/drawing/2014/main" id="{EDC24768-CCB7-BC33-7A02-AD7900350C61}"/>
                  </a:ext>
                </a:extLst>
              </p:cNvPr>
              <p:cNvSpPr txBox="1">
                <a:spLocks noRot="1" noChangeAspect="1" noMove="1" noResize="1" noEditPoints="1" noAdjustHandles="1" noChangeArrowheads="1" noChangeShapeType="1" noTextEdit="1"/>
              </p:cNvSpPr>
              <p:nvPr/>
            </p:nvSpPr>
            <p:spPr>
              <a:xfrm>
                <a:off x="4814761" y="2459978"/>
                <a:ext cx="3688510" cy="1323439"/>
              </a:xfrm>
              <a:prstGeom prst="rect">
                <a:avLst/>
              </a:prstGeom>
              <a:blipFill>
                <a:blip r:embed="rId3"/>
                <a:stretch>
                  <a:fillRect l="-1818" t="-2765" r="-992" b="-7834"/>
                </a:stretch>
              </a:blipFill>
            </p:spPr>
            <p:txBody>
              <a:bodyPr/>
              <a:lstStyle/>
              <a:p>
                <a:r>
                  <a:rPr lang="en-US">
                    <a:noFill/>
                  </a:rPr>
                  <a:t> </a:t>
                </a:r>
              </a:p>
            </p:txBody>
          </p:sp>
        </mc:Fallback>
      </mc:AlternateContent>
    </p:spTree>
    <p:extLst>
      <p:ext uri="{BB962C8B-B14F-4D97-AF65-F5344CB8AC3E}">
        <p14:creationId xmlns:p14="http://schemas.microsoft.com/office/powerpoint/2010/main" val="4238318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8711C-1A5C-2507-9503-7BFEBF063E8A}"/>
              </a:ext>
            </a:extLst>
          </p:cNvPr>
          <p:cNvSpPr>
            <a:spLocks noGrp="1"/>
          </p:cNvSpPr>
          <p:nvPr>
            <p:ph type="title"/>
          </p:nvPr>
        </p:nvSpPr>
        <p:spPr/>
        <p:txBody>
          <a:bodyPr>
            <a:normAutofit fontScale="90000"/>
          </a:bodyPr>
          <a:lstStyle/>
          <a:p>
            <a:r>
              <a:rPr lang="en-US" dirty="0"/>
              <a:t>Ex7.12) Prediction Interval vs. Hyperparameter </a:t>
            </a:r>
            <a:r>
              <a:rPr lang="en-US" i="1" dirty="0"/>
              <a:t>cont</a:t>
            </a:r>
            <a:r>
              <a:rPr lang="en-US" dirty="0"/>
              <a:t>.</a:t>
            </a:r>
          </a:p>
        </p:txBody>
      </p:sp>
      <p:grpSp>
        <p:nvGrpSpPr>
          <p:cNvPr id="20" name="Group 19">
            <a:extLst>
              <a:ext uri="{FF2B5EF4-FFF2-40B4-BE49-F238E27FC236}">
                <a16:creationId xmlns:a16="http://schemas.microsoft.com/office/drawing/2014/main" id="{899F5BAF-F1A4-1ECD-5622-66C9B0DA625B}"/>
              </a:ext>
            </a:extLst>
          </p:cNvPr>
          <p:cNvGrpSpPr/>
          <p:nvPr/>
        </p:nvGrpSpPr>
        <p:grpSpPr>
          <a:xfrm>
            <a:off x="410709" y="498690"/>
            <a:ext cx="7982717" cy="6064334"/>
            <a:chOff x="374905" y="359679"/>
            <a:chExt cx="8319911" cy="6320495"/>
          </a:xfrm>
        </p:grpSpPr>
        <p:sp>
          <p:nvSpPr>
            <p:cNvPr id="4" name="TextBox 3">
              <a:extLst>
                <a:ext uri="{FF2B5EF4-FFF2-40B4-BE49-F238E27FC236}">
                  <a16:creationId xmlns:a16="http://schemas.microsoft.com/office/drawing/2014/main" id="{2AC51F74-D85D-09F7-3037-94803789F167}"/>
                </a:ext>
              </a:extLst>
            </p:cNvPr>
            <p:cNvSpPr txBox="1"/>
            <p:nvPr/>
          </p:nvSpPr>
          <p:spPr>
            <a:xfrm>
              <a:off x="4191768" y="3048000"/>
              <a:ext cx="380232" cy="307777"/>
            </a:xfrm>
            <a:prstGeom prst="rect">
              <a:avLst/>
            </a:prstGeom>
            <a:noFill/>
          </p:spPr>
          <p:txBody>
            <a:bodyPr wrap="none" rtlCol="0">
              <a:spAutoFit/>
            </a:bodyPr>
            <a:lstStyle/>
            <a:p>
              <a:r>
                <a:rPr lang="en-US" sz="1400" dirty="0"/>
                <a:t>(a)</a:t>
              </a:r>
            </a:p>
          </p:txBody>
        </p:sp>
        <p:sp>
          <p:nvSpPr>
            <p:cNvPr id="5" name="TextBox 4">
              <a:extLst>
                <a:ext uri="{FF2B5EF4-FFF2-40B4-BE49-F238E27FC236}">
                  <a16:creationId xmlns:a16="http://schemas.microsoft.com/office/drawing/2014/main" id="{05DF04A8-D61C-3028-E5C9-FDD83B9D4312}"/>
                </a:ext>
              </a:extLst>
            </p:cNvPr>
            <p:cNvSpPr txBox="1"/>
            <p:nvPr/>
          </p:nvSpPr>
          <p:spPr>
            <a:xfrm>
              <a:off x="8306568" y="3048000"/>
              <a:ext cx="388248" cy="307777"/>
            </a:xfrm>
            <a:prstGeom prst="rect">
              <a:avLst/>
            </a:prstGeom>
            <a:noFill/>
          </p:spPr>
          <p:txBody>
            <a:bodyPr wrap="none" rtlCol="0">
              <a:spAutoFit/>
            </a:bodyPr>
            <a:lstStyle/>
            <a:p>
              <a:r>
                <a:rPr lang="en-US" sz="1400" dirty="0"/>
                <a:t>(b)</a:t>
              </a:r>
            </a:p>
          </p:txBody>
        </p:sp>
        <p:sp>
          <p:nvSpPr>
            <p:cNvPr id="6" name="TextBox 5">
              <a:extLst>
                <a:ext uri="{FF2B5EF4-FFF2-40B4-BE49-F238E27FC236}">
                  <a16:creationId xmlns:a16="http://schemas.microsoft.com/office/drawing/2014/main" id="{DE56C676-A9B4-03AB-5AEA-674F99AAD629}"/>
                </a:ext>
              </a:extLst>
            </p:cNvPr>
            <p:cNvSpPr txBox="1"/>
            <p:nvPr/>
          </p:nvSpPr>
          <p:spPr>
            <a:xfrm>
              <a:off x="4202988" y="6122283"/>
              <a:ext cx="369012" cy="307777"/>
            </a:xfrm>
            <a:prstGeom prst="rect">
              <a:avLst/>
            </a:prstGeom>
            <a:noFill/>
          </p:spPr>
          <p:txBody>
            <a:bodyPr wrap="none" rtlCol="0">
              <a:spAutoFit/>
            </a:bodyPr>
            <a:lstStyle/>
            <a:p>
              <a:r>
                <a:rPr lang="en-US" sz="1400" dirty="0"/>
                <a:t>(c)</a:t>
              </a:r>
            </a:p>
          </p:txBody>
        </p:sp>
        <p:sp>
          <p:nvSpPr>
            <p:cNvPr id="7" name="TextBox 6">
              <a:extLst>
                <a:ext uri="{FF2B5EF4-FFF2-40B4-BE49-F238E27FC236}">
                  <a16:creationId xmlns:a16="http://schemas.microsoft.com/office/drawing/2014/main" id="{722E425C-58CC-C17A-D77B-5AA334EC199C}"/>
                </a:ext>
              </a:extLst>
            </p:cNvPr>
            <p:cNvSpPr txBox="1"/>
            <p:nvPr/>
          </p:nvSpPr>
          <p:spPr>
            <a:xfrm>
              <a:off x="8306568" y="6122283"/>
              <a:ext cx="388248" cy="307777"/>
            </a:xfrm>
            <a:prstGeom prst="rect">
              <a:avLst/>
            </a:prstGeom>
            <a:noFill/>
          </p:spPr>
          <p:txBody>
            <a:bodyPr wrap="none" rtlCol="0">
              <a:spAutoFit/>
            </a:bodyPr>
            <a:lstStyle/>
            <a:p>
              <a:r>
                <a:rPr lang="en-US" sz="1400" dirty="0"/>
                <a:t>(d)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F09A2D-4DC4-5FB8-C755-E2B952DC3D7C}"/>
                    </a:ext>
                  </a:extLst>
                </p:cNvPr>
                <p:cNvSpPr txBox="1"/>
                <p:nvPr/>
              </p:nvSpPr>
              <p:spPr>
                <a:xfrm>
                  <a:off x="2562583" y="6372397"/>
                  <a:ext cx="3263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8" name="TextBox 7">
                  <a:extLst>
                    <a:ext uri="{FF2B5EF4-FFF2-40B4-BE49-F238E27FC236}">
                      <a16:creationId xmlns:a16="http://schemas.microsoft.com/office/drawing/2014/main" id="{4EF09A2D-4DC4-5FB8-C755-E2B952DC3D7C}"/>
                    </a:ext>
                  </a:extLst>
                </p:cNvPr>
                <p:cNvSpPr txBox="1">
                  <a:spLocks noRot="1" noChangeAspect="1" noMove="1" noResize="1" noEditPoints="1" noAdjustHandles="1" noChangeArrowheads="1" noChangeShapeType="1" noTextEdit="1"/>
                </p:cNvSpPr>
                <p:nvPr/>
              </p:nvSpPr>
              <p:spPr>
                <a:xfrm>
                  <a:off x="2562583" y="6372397"/>
                  <a:ext cx="326371"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7F91F1E-BAAA-05E5-2073-01054A32C2EF}"/>
                    </a:ext>
                  </a:extLst>
                </p:cNvPr>
                <p:cNvSpPr txBox="1"/>
                <p:nvPr/>
              </p:nvSpPr>
              <p:spPr>
                <a:xfrm>
                  <a:off x="6711025" y="6372396"/>
                  <a:ext cx="3263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9" name="TextBox 8">
                  <a:extLst>
                    <a:ext uri="{FF2B5EF4-FFF2-40B4-BE49-F238E27FC236}">
                      <a16:creationId xmlns:a16="http://schemas.microsoft.com/office/drawing/2014/main" id="{F7F91F1E-BAAA-05E5-2073-01054A32C2EF}"/>
                    </a:ext>
                  </a:extLst>
                </p:cNvPr>
                <p:cNvSpPr txBox="1">
                  <a:spLocks noRot="1" noChangeAspect="1" noMove="1" noResize="1" noEditPoints="1" noAdjustHandles="1" noChangeArrowheads="1" noChangeShapeType="1" noTextEdit="1"/>
                </p:cNvSpPr>
                <p:nvPr/>
              </p:nvSpPr>
              <p:spPr>
                <a:xfrm>
                  <a:off x="6711025" y="6372396"/>
                  <a:ext cx="326371"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5830FD-1A6E-17D6-A8D5-E2B84C8DD386}"/>
                    </a:ext>
                  </a:extLst>
                </p:cNvPr>
                <p:cNvSpPr txBox="1"/>
                <p:nvPr/>
              </p:nvSpPr>
              <p:spPr>
                <a:xfrm>
                  <a:off x="2630576" y="3280705"/>
                  <a:ext cx="3263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10" name="TextBox 9">
                  <a:extLst>
                    <a:ext uri="{FF2B5EF4-FFF2-40B4-BE49-F238E27FC236}">
                      <a16:creationId xmlns:a16="http://schemas.microsoft.com/office/drawing/2014/main" id="{E05830FD-1A6E-17D6-A8D5-E2B84C8DD386}"/>
                    </a:ext>
                  </a:extLst>
                </p:cNvPr>
                <p:cNvSpPr txBox="1">
                  <a:spLocks noRot="1" noChangeAspect="1" noMove="1" noResize="1" noEditPoints="1" noAdjustHandles="1" noChangeArrowheads="1" noChangeShapeType="1" noTextEdit="1"/>
                </p:cNvSpPr>
                <p:nvPr/>
              </p:nvSpPr>
              <p:spPr>
                <a:xfrm>
                  <a:off x="2630576" y="3280705"/>
                  <a:ext cx="326371"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90080B7-DF3E-FF5B-1BB5-4121C2C9784B}"/>
                    </a:ext>
                  </a:extLst>
                </p:cNvPr>
                <p:cNvSpPr txBox="1"/>
                <p:nvPr/>
              </p:nvSpPr>
              <p:spPr>
                <a:xfrm>
                  <a:off x="6691515" y="3297483"/>
                  <a:ext cx="3263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11" name="TextBox 10">
                  <a:extLst>
                    <a:ext uri="{FF2B5EF4-FFF2-40B4-BE49-F238E27FC236}">
                      <a16:creationId xmlns:a16="http://schemas.microsoft.com/office/drawing/2014/main" id="{890080B7-DF3E-FF5B-1BB5-4121C2C9784B}"/>
                    </a:ext>
                  </a:extLst>
                </p:cNvPr>
                <p:cNvSpPr txBox="1">
                  <a:spLocks noRot="1" noChangeAspect="1" noMove="1" noResize="1" noEditPoints="1" noAdjustHandles="1" noChangeArrowheads="1" noChangeShapeType="1" noTextEdit="1"/>
                </p:cNvSpPr>
                <p:nvPr/>
              </p:nvSpPr>
              <p:spPr>
                <a:xfrm>
                  <a:off x="6691515" y="3297483"/>
                  <a:ext cx="326371"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B39699-91CE-7663-4689-851775799083}"/>
                    </a:ext>
                  </a:extLst>
                </p:cNvPr>
                <p:cNvSpPr txBox="1"/>
                <p:nvPr/>
              </p:nvSpPr>
              <p:spPr>
                <a:xfrm>
                  <a:off x="516822" y="1526077"/>
                  <a:ext cx="3288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𝑦</m:t>
                            </m:r>
                          </m:e>
                        </m:acc>
                      </m:oMath>
                    </m:oMathPara>
                  </a14:m>
                  <a:endParaRPr lang="en-US" sz="1400" dirty="0"/>
                </a:p>
              </p:txBody>
            </p:sp>
          </mc:Choice>
          <mc:Fallback xmlns="">
            <p:sp>
              <p:nvSpPr>
                <p:cNvPr id="12" name="TextBox 11">
                  <a:extLst>
                    <a:ext uri="{FF2B5EF4-FFF2-40B4-BE49-F238E27FC236}">
                      <a16:creationId xmlns:a16="http://schemas.microsoft.com/office/drawing/2014/main" id="{84B39699-91CE-7663-4689-851775799083}"/>
                    </a:ext>
                  </a:extLst>
                </p:cNvPr>
                <p:cNvSpPr txBox="1">
                  <a:spLocks noRot="1" noChangeAspect="1" noMove="1" noResize="1" noEditPoints="1" noAdjustHandles="1" noChangeArrowheads="1" noChangeShapeType="1" noTextEdit="1"/>
                </p:cNvSpPr>
                <p:nvPr/>
              </p:nvSpPr>
              <p:spPr>
                <a:xfrm>
                  <a:off x="516822" y="1526077"/>
                  <a:ext cx="328808" cy="307777"/>
                </a:xfrm>
                <a:prstGeom prst="rect">
                  <a:avLst/>
                </a:prstGeom>
                <a:blipFill>
                  <a:blip r:embed="rId4"/>
                  <a:stretch>
                    <a:fillRect r="-3922"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81F546-FEA4-4C5B-9B95-4D50C786AE7C}"/>
                    </a:ext>
                  </a:extLst>
                </p:cNvPr>
                <p:cNvSpPr txBox="1"/>
                <p:nvPr/>
              </p:nvSpPr>
              <p:spPr>
                <a:xfrm>
                  <a:off x="4619130" y="1526076"/>
                  <a:ext cx="3288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𝑦</m:t>
                            </m:r>
                          </m:e>
                        </m:acc>
                      </m:oMath>
                    </m:oMathPara>
                  </a14:m>
                  <a:endParaRPr lang="en-US" sz="1400" dirty="0"/>
                </a:p>
              </p:txBody>
            </p:sp>
          </mc:Choice>
          <mc:Fallback xmlns="">
            <p:sp>
              <p:nvSpPr>
                <p:cNvPr id="13" name="TextBox 12">
                  <a:extLst>
                    <a:ext uri="{FF2B5EF4-FFF2-40B4-BE49-F238E27FC236}">
                      <a16:creationId xmlns:a16="http://schemas.microsoft.com/office/drawing/2014/main" id="{9681F546-FEA4-4C5B-9B95-4D50C786AE7C}"/>
                    </a:ext>
                  </a:extLst>
                </p:cNvPr>
                <p:cNvSpPr txBox="1">
                  <a:spLocks noRot="1" noChangeAspect="1" noMove="1" noResize="1" noEditPoints="1" noAdjustHandles="1" noChangeArrowheads="1" noChangeShapeType="1" noTextEdit="1"/>
                </p:cNvSpPr>
                <p:nvPr/>
              </p:nvSpPr>
              <p:spPr>
                <a:xfrm>
                  <a:off x="4619130" y="1526076"/>
                  <a:ext cx="328808" cy="307777"/>
                </a:xfrm>
                <a:prstGeom prst="rect">
                  <a:avLst/>
                </a:prstGeom>
                <a:blipFill>
                  <a:blip r:embed="rId5"/>
                  <a:stretch>
                    <a:fillRect r="-3846"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A4909A0-3FD2-63C3-B9E1-1C18BCE59CCD}"/>
                    </a:ext>
                  </a:extLst>
                </p:cNvPr>
                <p:cNvSpPr txBox="1"/>
                <p:nvPr/>
              </p:nvSpPr>
              <p:spPr>
                <a:xfrm>
                  <a:off x="516822" y="4612177"/>
                  <a:ext cx="3288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𝑦</m:t>
                            </m:r>
                          </m:e>
                        </m:acc>
                      </m:oMath>
                    </m:oMathPara>
                  </a14:m>
                  <a:endParaRPr lang="en-US" sz="1400" dirty="0"/>
                </a:p>
              </p:txBody>
            </p:sp>
          </mc:Choice>
          <mc:Fallback xmlns="">
            <p:sp>
              <p:nvSpPr>
                <p:cNvPr id="14" name="TextBox 13">
                  <a:extLst>
                    <a:ext uri="{FF2B5EF4-FFF2-40B4-BE49-F238E27FC236}">
                      <a16:creationId xmlns:a16="http://schemas.microsoft.com/office/drawing/2014/main" id="{3A4909A0-3FD2-63C3-B9E1-1C18BCE59CCD}"/>
                    </a:ext>
                  </a:extLst>
                </p:cNvPr>
                <p:cNvSpPr txBox="1">
                  <a:spLocks noRot="1" noChangeAspect="1" noMove="1" noResize="1" noEditPoints="1" noAdjustHandles="1" noChangeArrowheads="1" noChangeShapeType="1" noTextEdit="1"/>
                </p:cNvSpPr>
                <p:nvPr/>
              </p:nvSpPr>
              <p:spPr>
                <a:xfrm>
                  <a:off x="516822" y="4612177"/>
                  <a:ext cx="328808" cy="307777"/>
                </a:xfrm>
                <a:prstGeom prst="rect">
                  <a:avLst/>
                </a:prstGeom>
                <a:blipFill>
                  <a:blip r:embed="rId4"/>
                  <a:stretch>
                    <a:fillRect r="-3922"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5B1CDE7-167E-DD21-2643-7E5332513E78}"/>
                    </a:ext>
                  </a:extLst>
                </p:cNvPr>
                <p:cNvSpPr txBox="1"/>
                <p:nvPr/>
              </p:nvSpPr>
              <p:spPr>
                <a:xfrm>
                  <a:off x="4631622" y="4612177"/>
                  <a:ext cx="3288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𝑦</m:t>
                            </m:r>
                          </m:e>
                        </m:acc>
                      </m:oMath>
                    </m:oMathPara>
                  </a14:m>
                  <a:endParaRPr lang="en-US" sz="1400" dirty="0"/>
                </a:p>
              </p:txBody>
            </p:sp>
          </mc:Choice>
          <mc:Fallback xmlns="">
            <p:sp>
              <p:nvSpPr>
                <p:cNvPr id="15" name="TextBox 14">
                  <a:extLst>
                    <a:ext uri="{FF2B5EF4-FFF2-40B4-BE49-F238E27FC236}">
                      <a16:creationId xmlns:a16="http://schemas.microsoft.com/office/drawing/2014/main" id="{C5B1CDE7-167E-DD21-2643-7E5332513E78}"/>
                    </a:ext>
                  </a:extLst>
                </p:cNvPr>
                <p:cNvSpPr txBox="1">
                  <a:spLocks noRot="1" noChangeAspect="1" noMove="1" noResize="1" noEditPoints="1" noAdjustHandles="1" noChangeArrowheads="1" noChangeShapeType="1" noTextEdit="1"/>
                </p:cNvSpPr>
                <p:nvPr/>
              </p:nvSpPr>
              <p:spPr>
                <a:xfrm>
                  <a:off x="4631622" y="4612177"/>
                  <a:ext cx="328808" cy="307777"/>
                </a:xfrm>
                <a:prstGeom prst="rect">
                  <a:avLst/>
                </a:prstGeom>
                <a:blipFill>
                  <a:blip r:embed="rId5"/>
                  <a:stretch>
                    <a:fillRect r="-3846" b="-4082"/>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65257054-1FA6-2367-CA7D-51E807DA19D0}"/>
                </a:ext>
              </a:extLst>
            </p:cNvPr>
            <p:cNvPicPr>
              <a:picLocks noChangeAspect="1"/>
            </p:cNvPicPr>
            <p:nvPr/>
          </p:nvPicPr>
          <p:blipFill>
            <a:blip r:embed="rId6"/>
            <a:stretch>
              <a:fillRect/>
            </a:stretch>
          </p:blipFill>
          <p:spPr>
            <a:xfrm>
              <a:off x="374905" y="359679"/>
              <a:ext cx="4114800" cy="3086100"/>
            </a:xfrm>
            <a:prstGeom prst="rect">
              <a:avLst/>
            </a:prstGeom>
          </p:spPr>
        </p:pic>
        <p:pic>
          <p:nvPicPr>
            <p:cNvPr id="17" name="Picture 16">
              <a:extLst>
                <a:ext uri="{FF2B5EF4-FFF2-40B4-BE49-F238E27FC236}">
                  <a16:creationId xmlns:a16="http://schemas.microsoft.com/office/drawing/2014/main" id="{F7173065-DEF1-2876-FA73-9F6332791B6B}"/>
                </a:ext>
              </a:extLst>
            </p:cNvPr>
            <p:cNvPicPr>
              <a:picLocks noChangeAspect="1"/>
            </p:cNvPicPr>
            <p:nvPr/>
          </p:nvPicPr>
          <p:blipFill>
            <a:blip r:embed="rId7"/>
            <a:stretch>
              <a:fillRect/>
            </a:stretch>
          </p:blipFill>
          <p:spPr>
            <a:xfrm>
              <a:off x="4492813" y="359679"/>
              <a:ext cx="4114800" cy="3086100"/>
            </a:xfrm>
            <a:prstGeom prst="rect">
              <a:avLst/>
            </a:prstGeom>
          </p:spPr>
        </p:pic>
        <p:pic>
          <p:nvPicPr>
            <p:cNvPr id="18" name="Picture 17">
              <a:extLst>
                <a:ext uri="{FF2B5EF4-FFF2-40B4-BE49-F238E27FC236}">
                  <a16:creationId xmlns:a16="http://schemas.microsoft.com/office/drawing/2014/main" id="{1B1A26E6-BD03-5F70-EE9C-211A609371C8}"/>
                </a:ext>
              </a:extLst>
            </p:cNvPr>
            <p:cNvPicPr>
              <a:picLocks noChangeAspect="1"/>
            </p:cNvPicPr>
            <p:nvPr/>
          </p:nvPicPr>
          <p:blipFill>
            <a:blip r:embed="rId8"/>
            <a:stretch>
              <a:fillRect/>
            </a:stretch>
          </p:blipFill>
          <p:spPr>
            <a:xfrm>
              <a:off x="374905" y="3445779"/>
              <a:ext cx="4114800" cy="3086100"/>
            </a:xfrm>
            <a:prstGeom prst="rect">
              <a:avLst/>
            </a:prstGeom>
          </p:spPr>
        </p:pic>
        <p:pic>
          <p:nvPicPr>
            <p:cNvPr id="19" name="Picture 18">
              <a:extLst>
                <a:ext uri="{FF2B5EF4-FFF2-40B4-BE49-F238E27FC236}">
                  <a16:creationId xmlns:a16="http://schemas.microsoft.com/office/drawing/2014/main" id="{198FC5D9-4226-0A69-8E5B-8EDD5DCA12B9}"/>
                </a:ext>
              </a:extLst>
            </p:cNvPr>
            <p:cNvPicPr>
              <a:picLocks noChangeAspect="1"/>
            </p:cNvPicPr>
            <p:nvPr/>
          </p:nvPicPr>
          <p:blipFill>
            <a:blip r:embed="rId9"/>
            <a:stretch>
              <a:fillRect/>
            </a:stretch>
          </p:blipFill>
          <p:spPr>
            <a:xfrm>
              <a:off x="4492813" y="3445779"/>
              <a:ext cx="4114800" cy="3086100"/>
            </a:xfrm>
            <a:prstGeom prst="rect">
              <a:avLst/>
            </a:prstGeom>
          </p:spPr>
        </p:pic>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431DD13-B0CF-22FF-A85E-3D084ADF8E42}"/>
                  </a:ext>
                </a:extLst>
              </p:cNvPr>
              <p:cNvSpPr txBox="1"/>
              <p:nvPr/>
            </p:nvSpPr>
            <p:spPr>
              <a:xfrm>
                <a:off x="2022985" y="722503"/>
                <a:ext cx="9991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𝜃</m:t>
                      </m:r>
                      <m:r>
                        <a:rPr lang="en-US" i="0">
                          <a:latin typeface="Cambria Math" panose="02040503050406030204" pitchFamily="18" charset="0"/>
                        </a:rPr>
                        <m:t>=0.1</m:t>
                      </m:r>
                    </m:oMath>
                  </m:oMathPara>
                </a14:m>
                <a:endParaRPr lang="en-US" dirty="0"/>
              </a:p>
            </p:txBody>
          </p:sp>
        </mc:Choice>
        <mc:Fallback xmlns="">
          <p:sp>
            <p:nvSpPr>
              <p:cNvPr id="23" name="TextBox 22">
                <a:extLst>
                  <a:ext uri="{FF2B5EF4-FFF2-40B4-BE49-F238E27FC236}">
                    <a16:creationId xmlns:a16="http://schemas.microsoft.com/office/drawing/2014/main" id="{7431DD13-B0CF-22FF-A85E-3D084ADF8E42}"/>
                  </a:ext>
                </a:extLst>
              </p:cNvPr>
              <p:cNvSpPr txBox="1">
                <a:spLocks noRot="1" noChangeAspect="1" noMove="1" noResize="1" noEditPoints="1" noAdjustHandles="1" noChangeArrowheads="1" noChangeShapeType="1" noTextEdit="1"/>
              </p:cNvSpPr>
              <p:nvPr/>
            </p:nvSpPr>
            <p:spPr>
              <a:xfrm>
                <a:off x="2022985" y="722503"/>
                <a:ext cx="99916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60E7DA3-3BBB-E60F-F992-08B605834162}"/>
                  </a:ext>
                </a:extLst>
              </p:cNvPr>
              <p:cNvSpPr txBox="1"/>
              <p:nvPr/>
            </p:nvSpPr>
            <p:spPr>
              <a:xfrm>
                <a:off x="5837068" y="722503"/>
                <a:ext cx="99734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𝜃</m:t>
                      </m:r>
                      <m:r>
                        <a:rPr lang="en-US" i="0">
                          <a:latin typeface="Cambria Math" panose="02040503050406030204" pitchFamily="18" charset="0"/>
                        </a:rPr>
                        <m:t>=0.5</m:t>
                      </m:r>
                    </m:oMath>
                  </m:oMathPara>
                </a14:m>
                <a:endParaRPr lang="en-US" dirty="0"/>
              </a:p>
            </p:txBody>
          </p:sp>
        </mc:Choice>
        <mc:Fallback xmlns="">
          <p:sp>
            <p:nvSpPr>
              <p:cNvPr id="26" name="TextBox 25">
                <a:extLst>
                  <a:ext uri="{FF2B5EF4-FFF2-40B4-BE49-F238E27FC236}">
                    <a16:creationId xmlns:a16="http://schemas.microsoft.com/office/drawing/2014/main" id="{D60E7DA3-3BBB-E60F-F992-08B605834162}"/>
                  </a:ext>
                </a:extLst>
              </p:cNvPr>
              <p:cNvSpPr txBox="1">
                <a:spLocks noRot="1" noChangeAspect="1" noMove="1" noResize="1" noEditPoints="1" noAdjustHandles="1" noChangeArrowheads="1" noChangeShapeType="1" noTextEdit="1"/>
              </p:cNvSpPr>
              <p:nvPr/>
            </p:nvSpPr>
            <p:spPr>
              <a:xfrm>
                <a:off x="5837068" y="722503"/>
                <a:ext cx="99734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2588966-7130-01DC-ACBF-962780081BA3}"/>
                  </a:ext>
                </a:extLst>
              </p:cNvPr>
              <p:cNvSpPr txBox="1"/>
              <p:nvPr/>
            </p:nvSpPr>
            <p:spPr>
              <a:xfrm>
                <a:off x="1983436" y="3651293"/>
                <a:ext cx="10782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𝜃</m:t>
                      </m:r>
                      <m:r>
                        <a:rPr lang="en-US" i="0">
                          <a:latin typeface="Cambria Math" panose="02040503050406030204" pitchFamily="18" charset="0"/>
                        </a:rPr>
                        <m:t>=4.36</m:t>
                      </m:r>
                    </m:oMath>
                  </m:oMathPara>
                </a14:m>
                <a:endParaRPr lang="en-US" dirty="0"/>
              </a:p>
            </p:txBody>
          </p:sp>
        </mc:Choice>
        <mc:Fallback xmlns="">
          <p:sp>
            <p:nvSpPr>
              <p:cNvPr id="29" name="TextBox 28">
                <a:extLst>
                  <a:ext uri="{FF2B5EF4-FFF2-40B4-BE49-F238E27FC236}">
                    <a16:creationId xmlns:a16="http://schemas.microsoft.com/office/drawing/2014/main" id="{02588966-7130-01DC-ACBF-962780081BA3}"/>
                  </a:ext>
                </a:extLst>
              </p:cNvPr>
              <p:cNvSpPr txBox="1">
                <a:spLocks noRot="1" noChangeAspect="1" noMove="1" noResize="1" noEditPoints="1" noAdjustHandles="1" noChangeArrowheads="1" noChangeShapeType="1" noTextEdit="1"/>
              </p:cNvSpPr>
              <p:nvPr/>
            </p:nvSpPr>
            <p:spPr>
              <a:xfrm>
                <a:off x="1983436" y="3651293"/>
                <a:ext cx="1078264"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556003D-1935-3DA8-83BA-40316BBCB81B}"/>
                  </a:ext>
                </a:extLst>
              </p:cNvPr>
              <p:cNvSpPr txBox="1"/>
              <p:nvPr/>
            </p:nvSpPr>
            <p:spPr>
              <a:xfrm>
                <a:off x="5748874" y="3651293"/>
                <a:ext cx="1173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𝜃</m:t>
                      </m:r>
                      <m:r>
                        <a:rPr lang="en-US" i="0">
                          <a:latin typeface="Cambria Math" panose="02040503050406030204" pitchFamily="18" charset="0"/>
                        </a:rPr>
                        <m:t>=5.5</m:t>
                      </m:r>
                    </m:oMath>
                  </m:oMathPara>
                </a14:m>
                <a:endParaRPr lang="en-US" dirty="0"/>
              </a:p>
            </p:txBody>
          </p:sp>
        </mc:Choice>
        <mc:Fallback xmlns="">
          <p:sp>
            <p:nvSpPr>
              <p:cNvPr id="32" name="TextBox 31">
                <a:extLst>
                  <a:ext uri="{FF2B5EF4-FFF2-40B4-BE49-F238E27FC236}">
                    <a16:creationId xmlns:a16="http://schemas.microsoft.com/office/drawing/2014/main" id="{9556003D-1935-3DA8-83BA-40316BBCB81B}"/>
                  </a:ext>
                </a:extLst>
              </p:cNvPr>
              <p:cNvSpPr txBox="1">
                <a:spLocks noRot="1" noChangeAspect="1" noMove="1" noResize="1" noEditPoints="1" noAdjustHandles="1" noChangeArrowheads="1" noChangeShapeType="1" noTextEdit="1"/>
              </p:cNvSpPr>
              <p:nvPr/>
            </p:nvSpPr>
            <p:spPr>
              <a:xfrm>
                <a:off x="5748874" y="3651293"/>
                <a:ext cx="1173730" cy="369332"/>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41199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D4E3406-4779-54DB-06FE-7A5C4A8023C4}"/>
                  </a:ext>
                </a:extLst>
              </p:cNvPr>
              <p:cNvSpPr>
                <a:spLocks noGrp="1"/>
              </p:cNvSpPr>
              <p:nvPr>
                <p:ph type="body" sz="quarter" idx="10"/>
              </p:nvPr>
            </p:nvSpPr>
            <p:spPr/>
            <p:txBody>
              <a:bodyPr>
                <a:normAutofit/>
              </a:bodyPr>
              <a:lstStyle/>
              <a:p>
                <a:r>
                  <a:rPr lang="en-US" sz="2000" dirty="0"/>
                  <a:t>the role of global function is not to follow the trend of samples but to make the distribution of samples consistent to the given correlation</a:t>
                </a:r>
              </a:p>
              <a:p>
                <a:pPr lvl="1"/>
                <a:r>
                  <a:rPr lang="en-US" dirty="0"/>
                  <a:t>Differences, </a:t>
                </a:r>
                <a14:m>
                  <m:oMath xmlns:m="http://schemas.openxmlformats.org/officeDocument/2006/math">
                    <m:r>
                      <a:rPr lang="en-US" b="1" i="1">
                        <a:latin typeface="Cambria Math" panose="02040503050406030204" pitchFamily="18" charset="0"/>
                      </a:rPr>
                      <m:t>𝐲</m:t>
                    </m:r>
                    <m:r>
                      <a:rPr lang="en-US" i="1">
                        <a:latin typeface="Cambria Math" panose="02040503050406030204" pitchFamily="18" charset="0"/>
                      </a:rPr>
                      <m:t>−</m:t>
                    </m:r>
                    <m:r>
                      <a:rPr lang="en-US" b="1" i="1">
                        <a:latin typeface="Cambria Math" panose="02040503050406030204" pitchFamily="18" charset="0"/>
                      </a:rPr>
                      <m:t>𝐗</m:t>
                    </m:r>
                    <m:r>
                      <a:rPr lang="en-US" b="1" i="1">
                        <a:latin typeface="Cambria Math" panose="02040503050406030204" pitchFamily="18" charset="0"/>
                      </a:rPr>
                      <m:t>𝛃</m:t>
                    </m:r>
                  </m:oMath>
                </a14:m>
                <a:r>
                  <a:rPr lang="en-US" dirty="0"/>
                  <a:t>, become as close as a Gaussian distribution with correlation matrix </a:t>
                </a:r>
                <a14:m>
                  <m:oMath xmlns:m="http://schemas.openxmlformats.org/officeDocument/2006/math">
                    <m:r>
                      <a:rPr lang="en-US" b="1" i="1">
                        <a:latin typeface="Cambria Math" panose="02040503050406030204" pitchFamily="18" charset="0"/>
                      </a:rPr>
                      <m:t>𝐑</m:t>
                    </m:r>
                  </m:oMath>
                </a14:m>
                <a:endParaRPr lang="en-US" dirty="0"/>
              </a:p>
              <a:p>
                <a:pPr lvl="1"/>
                <a:r>
                  <a:rPr lang="en-US" dirty="0"/>
                  <a:t>Simple Kriging (constant </a:t>
                </a:r>
                <a14:m>
                  <m:oMath xmlns:m="http://schemas.openxmlformats.org/officeDocument/2006/math">
                    <m:r>
                      <a:rPr lang="en-US" b="0" i="1" smtClean="0">
                        <a:latin typeface="Cambria Math" panose="02040503050406030204" pitchFamily="18" charset="0"/>
                      </a:rPr>
                      <m:t>𝛽</m:t>
                    </m:r>
                  </m:oMath>
                </a14:m>
                <a:r>
                  <a:rPr lang="en-US" dirty="0"/>
                  <a:t>) works well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global function is not important in the interpolation region</a:t>
                </a:r>
              </a:p>
              <a:p>
                <a:r>
                  <a:rPr lang="en-US" sz="2000" dirty="0"/>
                  <a:t>Test with 8 samples from </a:t>
                </a: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𝑥</m:t>
                        </m:r>
                      </m:e>
                    </m:func>
                    <m:r>
                      <a:rPr lang="en-US" sz="2000" i="1">
                        <a:latin typeface="Cambria Math" panose="02040503050406030204" pitchFamily="18" charset="0"/>
                      </a:rPr>
                      <m:t>+0.2</m:t>
                    </m:r>
                    <m:r>
                      <a:rPr lang="en-US" sz="2000" i="1">
                        <a:latin typeface="Cambria Math" panose="02040503050406030204" pitchFamily="18" charset="0"/>
                      </a:rPr>
                      <m:t>𝑥</m:t>
                    </m:r>
                  </m:oMath>
                </a14:m>
                <a:r>
                  <a:rPr lang="en-US" sz="2000" dirty="0"/>
                  <a:t> with constant and linear global functions</a:t>
                </a:r>
              </a:p>
              <a:p>
                <a:r>
                  <a:rPr lang="en-US" sz="2000" dirty="0"/>
                  <a:t>Constant function: </a:t>
                </a:r>
                <a14:m>
                  <m:oMath xmlns:m="http://schemas.openxmlformats.org/officeDocument/2006/math">
                    <m:r>
                      <a:rPr lang="en-US" sz="2000" i="1">
                        <a:latin typeface="Cambria Math" panose="02040503050406030204" pitchFamily="18" charset="0"/>
                      </a:rPr>
                      <m:t>𝛽</m:t>
                    </m:r>
                    <m:r>
                      <a:rPr lang="en-US" sz="2000" i="1">
                        <a:latin typeface="Cambria Math" panose="02040503050406030204" pitchFamily="18" charset="0"/>
                      </a:rPr>
                      <m:t>=0.6283</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m:rPr>
                            <m:sty m:val="p"/>
                          </m:rPr>
                          <a:rPr lang="en-US" sz="2000">
                            <a:latin typeface="Cambria Math" panose="02040503050406030204" pitchFamily="18" charset="0"/>
                          </a:rPr>
                          <m:t>opt</m:t>
                        </m:r>
                      </m:sub>
                    </m:sSub>
                    <m:r>
                      <a:rPr lang="en-US" sz="2000" i="1">
                        <a:latin typeface="Cambria Math" panose="02040503050406030204" pitchFamily="18" charset="0"/>
                      </a:rPr>
                      <m:t>=3.778</m:t>
                    </m:r>
                  </m:oMath>
                </a14:m>
                <a:endParaRPr lang="en-US" sz="2000" dirty="0"/>
              </a:p>
              <a:p>
                <a:pPr lvl="1"/>
                <a:r>
                  <a:rPr lang="en-US" dirty="0"/>
                  <a:t>Accurate prediction in the interpolation region with ignorable prediction uncertainty</a:t>
                </a:r>
              </a:p>
              <a:p>
                <a:pPr lvl="1"/>
                <a:r>
                  <a:rPr lang="en-US" dirty="0"/>
                  <a:t>Predictions converge to the global function in the extrapolation region with significant prediction uncertainty</a:t>
                </a:r>
              </a:p>
            </p:txBody>
          </p:sp>
        </mc:Choice>
        <mc:Fallback xmlns="">
          <p:sp>
            <p:nvSpPr>
              <p:cNvPr id="2" name="Text Placeholder 1">
                <a:extLst>
                  <a:ext uri="{FF2B5EF4-FFF2-40B4-BE49-F238E27FC236}">
                    <a16:creationId xmlns:a16="http://schemas.microsoft.com/office/drawing/2014/main" id="{ED4E3406-4779-54DB-06FE-7A5C4A8023C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r="-7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528CB0E-F7BA-1B38-02B7-AB9610215149}"/>
              </a:ext>
            </a:extLst>
          </p:cNvPr>
          <p:cNvSpPr>
            <a:spLocks noGrp="1"/>
          </p:cNvSpPr>
          <p:nvPr>
            <p:ph type="title"/>
          </p:nvPr>
        </p:nvSpPr>
        <p:spPr/>
        <p:txBody>
          <a:bodyPr>
            <a:normAutofit fontScale="90000"/>
          </a:bodyPr>
          <a:lstStyle/>
          <a:p>
            <a:r>
              <a:rPr lang="en-US" dirty="0"/>
              <a:t>Effect of Global Function</a:t>
            </a:r>
          </a:p>
        </p:txBody>
      </p:sp>
    </p:spTree>
    <p:extLst>
      <p:ext uri="{BB962C8B-B14F-4D97-AF65-F5344CB8AC3E}">
        <p14:creationId xmlns:p14="http://schemas.microsoft.com/office/powerpoint/2010/main" val="4247972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8692C6C-C8BB-467E-D3F1-458568DA811E}"/>
                  </a:ext>
                </a:extLst>
              </p:cNvPr>
              <p:cNvSpPr>
                <a:spLocks noGrp="1"/>
              </p:cNvSpPr>
              <p:nvPr>
                <p:ph type="body" sz="quarter" idx="10"/>
              </p:nvPr>
            </p:nvSpPr>
            <p:spPr>
              <a:xfrm>
                <a:off x="304800" y="774200"/>
                <a:ext cx="8534400" cy="1896172"/>
              </a:xfrm>
            </p:spPr>
            <p:txBody>
              <a:bodyPr>
                <a:normAutofit/>
              </a:bodyPr>
              <a:lstStyle/>
              <a:p>
                <a:r>
                  <a:rPr lang="en-US" sz="2000" dirty="0"/>
                  <a:t>Linear function:</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𝛏</m:t>
                        </m:r>
                      </m:e>
                      <m:sup>
                        <m:r>
                          <a:rPr lang="en-US" sz="2000" i="1">
                            <a:latin typeface="Cambria Math" panose="02040503050406030204" pitchFamily="18" charset="0"/>
                          </a:rPr>
                          <m:t>𝑇</m:t>
                        </m:r>
                      </m:sup>
                    </m:sSup>
                    <m:r>
                      <a:rPr lang="en-US" sz="2000" b="1" i="1">
                        <a:latin typeface="Cambria Math" panose="02040503050406030204" pitchFamily="18" charset="0"/>
                      </a:rPr>
                      <m:t>𝛃</m:t>
                    </m:r>
                    <m:r>
                      <a:rPr lang="en-US" sz="2000" i="1">
                        <a:latin typeface="Cambria Math" panose="02040503050406030204" pitchFamily="18" charset="0"/>
                      </a:rPr>
                      <m:t>=−0.3496+0.3113</m:t>
                    </m:r>
                    <m:r>
                      <a:rPr lang="en-US" sz="2000" i="1">
                        <a:latin typeface="Cambria Math" panose="02040503050406030204" pitchFamily="18" charset="0"/>
                      </a:rPr>
                      <m:t>𝑥</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m:rPr>
                            <m:sty m:val="p"/>
                          </m:rPr>
                          <a:rPr lang="en-US" sz="2000">
                            <a:latin typeface="Cambria Math" panose="02040503050406030204" pitchFamily="18" charset="0"/>
                          </a:rPr>
                          <m:t>opt</m:t>
                        </m:r>
                      </m:sub>
                    </m:sSub>
                    <m:r>
                      <a:rPr lang="en-US" sz="2000" i="1">
                        <a:latin typeface="Cambria Math" panose="02040503050406030204" pitchFamily="18" charset="0"/>
                      </a:rPr>
                      <m:t>=3.</m:t>
                    </m:r>
                    <m:r>
                      <a:rPr lang="en-US" sz="2000" b="0" i="1" smtClean="0">
                        <a:latin typeface="Cambria Math" panose="02040503050406030204" pitchFamily="18" charset="0"/>
                      </a:rPr>
                      <m:t>333</m:t>
                    </m:r>
                  </m:oMath>
                </a14:m>
                <a:endParaRPr lang="en-US" sz="2000" dirty="0"/>
              </a:p>
              <a:p>
                <a:pPr lvl="1"/>
                <a:r>
                  <a:rPr lang="en-US" dirty="0"/>
                  <a:t>prediction accuracy and uncertainty are similar in the interpolation region</a:t>
                </a:r>
              </a:p>
              <a:p>
                <a:pPr lvl="1"/>
                <a:r>
                  <a:rPr lang="en-US" dirty="0"/>
                  <a:t>Predictions converge to the global function in the extrapolation region</a:t>
                </a:r>
              </a:p>
              <a:p>
                <a:endParaRPr lang="en-US" sz="2000" dirty="0"/>
              </a:p>
            </p:txBody>
          </p:sp>
        </mc:Choice>
        <mc:Fallback xmlns="">
          <p:sp>
            <p:nvSpPr>
              <p:cNvPr id="2" name="Text Placeholder 1">
                <a:extLst>
                  <a:ext uri="{FF2B5EF4-FFF2-40B4-BE49-F238E27FC236}">
                    <a16:creationId xmlns:a16="http://schemas.microsoft.com/office/drawing/2014/main" id="{68692C6C-C8BB-467E-D3F1-458568DA811E}"/>
                  </a:ext>
                </a:extLst>
              </p:cNvPr>
              <p:cNvSpPr>
                <a:spLocks noGrp="1" noRot="1" noChangeAspect="1" noMove="1" noResize="1" noEditPoints="1" noAdjustHandles="1" noChangeArrowheads="1" noChangeShapeType="1" noTextEdit="1"/>
              </p:cNvSpPr>
              <p:nvPr>
                <p:ph type="body" sz="quarter" idx="10"/>
              </p:nvPr>
            </p:nvSpPr>
            <p:spPr>
              <a:xfrm>
                <a:off x="304800" y="774200"/>
                <a:ext cx="8534400" cy="1896172"/>
              </a:xfrm>
              <a:blipFill>
                <a:blip r:embed="rId2"/>
                <a:stretch>
                  <a:fillRect l="-643" t="-289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7478802-2156-0EE8-A03A-28901E7A9BDC}"/>
              </a:ext>
            </a:extLst>
          </p:cNvPr>
          <p:cNvSpPr>
            <a:spLocks noGrp="1"/>
          </p:cNvSpPr>
          <p:nvPr>
            <p:ph type="title"/>
          </p:nvPr>
        </p:nvSpPr>
        <p:spPr/>
        <p:txBody>
          <a:bodyPr>
            <a:normAutofit fontScale="90000"/>
          </a:bodyPr>
          <a:lstStyle/>
          <a:p>
            <a:r>
              <a:rPr lang="en-US" dirty="0"/>
              <a:t>Effect of Global Function </a:t>
            </a:r>
            <a:r>
              <a:rPr lang="en-US" i="1" dirty="0"/>
              <a:t>cont</a:t>
            </a:r>
            <a:r>
              <a:rPr lang="en-US" dirty="0"/>
              <a:t>.</a:t>
            </a:r>
          </a:p>
        </p:txBody>
      </p:sp>
      <p:grpSp>
        <p:nvGrpSpPr>
          <p:cNvPr id="12" name="Group 11">
            <a:extLst>
              <a:ext uri="{FF2B5EF4-FFF2-40B4-BE49-F238E27FC236}">
                <a16:creationId xmlns:a16="http://schemas.microsoft.com/office/drawing/2014/main" id="{4E23BC08-77E4-946D-D7B4-7F831290A0D3}"/>
              </a:ext>
            </a:extLst>
          </p:cNvPr>
          <p:cNvGrpSpPr/>
          <p:nvPr/>
        </p:nvGrpSpPr>
        <p:grpSpPr>
          <a:xfrm>
            <a:off x="0" y="2937028"/>
            <a:ext cx="8872024" cy="3582888"/>
            <a:chOff x="-36341" y="1424061"/>
            <a:chExt cx="8872024" cy="3582888"/>
          </a:xfrm>
        </p:grpSpPr>
        <p:pic>
          <p:nvPicPr>
            <p:cNvPr id="4" name="Picture 3">
              <a:extLst>
                <a:ext uri="{FF2B5EF4-FFF2-40B4-BE49-F238E27FC236}">
                  <a16:creationId xmlns:a16="http://schemas.microsoft.com/office/drawing/2014/main" id="{B128E646-280D-CCC6-7249-5FB7DD749AE0}"/>
                </a:ext>
              </a:extLst>
            </p:cNvPr>
            <p:cNvPicPr>
              <a:picLocks noChangeAspect="1"/>
            </p:cNvPicPr>
            <p:nvPr/>
          </p:nvPicPr>
          <p:blipFill>
            <a:blip r:embed="rId3"/>
            <a:stretch>
              <a:fillRect/>
            </a:stretch>
          </p:blipFill>
          <p:spPr>
            <a:xfrm>
              <a:off x="-36341" y="1424061"/>
              <a:ext cx="4572000" cy="3429000"/>
            </a:xfrm>
            <a:prstGeom prst="rect">
              <a:avLst/>
            </a:prstGeom>
          </p:spPr>
        </p:pic>
        <p:pic>
          <p:nvPicPr>
            <p:cNvPr id="5" name="Picture 4">
              <a:extLst>
                <a:ext uri="{FF2B5EF4-FFF2-40B4-BE49-F238E27FC236}">
                  <a16:creationId xmlns:a16="http://schemas.microsoft.com/office/drawing/2014/main" id="{2C38A853-A262-62DC-D51A-2EB2A82B10A0}"/>
                </a:ext>
              </a:extLst>
            </p:cNvPr>
            <p:cNvPicPr>
              <a:picLocks noChangeAspect="1"/>
            </p:cNvPicPr>
            <p:nvPr/>
          </p:nvPicPr>
          <p:blipFill>
            <a:blip r:embed="rId4"/>
            <a:stretch>
              <a:fillRect/>
            </a:stretch>
          </p:blipFill>
          <p:spPr>
            <a:xfrm>
              <a:off x="4263683" y="1424061"/>
              <a:ext cx="4572000" cy="3429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F20D72-50B7-7367-4405-0DF7C406A17E}"/>
                    </a:ext>
                  </a:extLst>
                </p:cNvPr>
                <p:cNvSpPr txBox="1"/>
                <p:nvPr/>
              </p:nvSpPr>
              <p:spPr>
                <a:xfrm>
                  <a:off x="2414954" y="4699172"/>
                  <a:ext cx="3263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6" name="TextBox 5">
                  <a:extLst>
                    <a:ext uri="{FF2B5EF4-FFF2-40B4-BE49-F238E27FC236}">
                      <a16:creationId xmlns:a16="http://schemas.microsoft.com/office/drawing/2014/main" id="{B3F20D72-50B7-7367-4405-0DF7C406A17E}"/>
                    </a:ext>
                  </a:extLst>
                </p:cNvPr>
                <p:cNvSpPr txBox="1">
                  <a:spLocks noRot="1" noChangeAspect="1" noMove="1" noResize="1" noEditPoints="1" noAdjustHandles="1" noChangeArrowheads="1" noChangeShapeType="1" noTextEdit="1"/>
                </p:cNvSpPr>
                <p:nvPr/>
              </p:nvSpPr>
              <p:spPr>
                <a:xfrm>
                  <a:off x="2414954" y="4699172"/>
                  <a:ext cx="326371"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8143E6-9FCA-A1D0-E1A5-19EC7428481A}"/>
                    </a:ext>
                  </a:extLst>
                </p:cNvPr>
                <p:cNvSpPr txBox="1"/>
                <p:nvPr/>
              </p:nvSpPr>
              <p:spPr>
                <a:xfrm>
                  <a:off x="6714978" y="4699171"/>
                  <a:ext cx="3263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7" name="TextBox 6">
                  <a:extLst>
                    <a:ext uri="{FF2B5EF4-FFF2-40B4-BE49-F238E27FC236}">
                      <a16:creationId xmlns:a16="http://schemas.microsoft.com/office/drawing/2014/main" id="{018143E6-9FCA-A1D0-E1A5-19EC7428481A}"/>
                    </a:ext>
                  </a:extLst>
                </p:cNvPr>
                <p:cNvSpPr txBox="1">
                  <a:spLocks noRot="1" noChangeAspect="1" noMove="1" noResize="1" noEditPoints="1" noAdjustHandles="1" noChangeArrowheads="1" noChangeShapeType="1" noTextEdit="1"/>
                </p:cNvSpPr>
                <p:nvPr/>
              </p:nvSpPr>
              <p:spPr>
                <a:xfrm>
                  <a:off x="6714978" y="4699171"/>
                  <a:ext cx="326371"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1D3FC05-4E3C-D9A9-0963-774DEEBE67FA}"/>
                    </a:ext>
                  </a:extLst>
                </p:cNvPr>
                <p:cNvSpPr txBox="1"/>
                <p:nvPr/>
              </p:nvSpPr>
              <p:spPr>
                <a:xfrm>
                  <a:off x="100818" y="2984672"/>
                  <a:ext cx="3288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𝑦</m:t>
                            </m:r>
                          </m:e>
                        </m:acc>
                      </m:oMath>
                    </m:oMathPara>
                  </a14:m>
                  <a:endParaRPr lang="en-US" sz="1400" dirty="0"/>
                </a:p>
              </p:txBody>
            </p:sp>
          </mc:Choice>
          <mc:Fallback xmlns="">
            <p:sp>
              <p:nvSpPr>
                <p:cNvPr id="8" name="TextBox 7">
                  <a:extLst>
                    <a:ext uri="{FF2B5EF4-FFF2-40B4-BE49-F238E27FC236}">
                      <a16:creationId xmlns:a16="http://schemas.microsoft.com/office/drawing/2014/main" id="{11D3FC05-4E3C-D9A9-0963-774DEEBE67FA}"/>
                    </a:ext>
                  </a:extLst>
                </p:cNvPr>
                <p:cNvSpPr txBox="1">
                  <a:spLocks noRot="1" noChangeAspect="1" noMove="1" noResize="1" noEditPoints="1" noAdjustHandles="1" noChangeArrowheads="1" noChangeShapeType="1" noTextEdit="1"/>
                </p:cNvSpPr>
                <p:nvPr/>
              </p:nvSpPr>
              <p:spPr>
                <a:xfrm>
                  <a:off x="100818" y="2984672"/>
                  <a:ext cx="328808" cy="307777"/>
                </a:xfrm>
                <a:prstGeom prst="rect">
                  <a:avLst/>
                </a:prstGeom>
                <a:blipFill>
                  <a:blip r:embed="rId7"/>
                  <a:stretch>
                    <a:fillRect r="-5556"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9507FA-8959-9993-E124-31EF014374DC}"/>
                    </a:ext>
                  </a:extLst>
                </p:cNvPr>
                <p:cNvSpPr txBox="1"/>
                <p:nvPr/>
              </p:nvSpPr>
              <p:spPr>
                <a:xfrm>
                  <a:off x="4400842" y="2984671"/>
                  <a:ext cx="3288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𝑦</m:t>
                            </m:r>
                          </m:e>
                        </m:acc>
                      </m:oMath>
                    </m:oMathPara>
                  </a14:m>
                  <a:endParaRPr lang="en-US" sz="1400" dirty="0"/>
                </a:p>
              </p:txBody>
            </p:sp>
          </mc:Choice>
          <mc:Fallback xmlns="">
            <p:sp>
              <p:nvSpPr>
                <p:cNvPr id="9" name="TextBox 8">
                  <a:extLst>
                    <a:ext uri="{FF2B5EF4-FFF2-40B4-BE49-F238E27FC236}">
                      <a16:creationId xmlns:a16="http://schemas.microsoft.com/office/drawing/2014/main" id="{A79507FA-8959-9993-E124-31EF014374DC}"/>
                    </a:ext>
                  </a:extLst>
                </p:cNvPr>
                <p:cNvSpPr txBox="1">
                  <a:spLocks noRot="1" noChangeAspect="1" noMove="1" noResize="1" noEditPoints="1" noAdjustHandles="1" noChangeArrowheads="1" noChangeShapeType="1" noTextEdit="1"/>
                </p:cNvSpPr>
                <p:nvPr/>
              </p:nvSpPr>
              <p:spPr>
                <a:xfrm>
                  <a:off x="4400842" y="2984671"/>
                  <a:ext cx="328808" cy="307777"/>
                </a:xfrm>
                <a:prstGeom prst="rect">
                  <a:avLst/>
                </a:prstGeom>
                <a:blipFill>
                  <a:blip r:embed="rId8"/>
                  <a:stretch>
                    <a:fillRect r="-3704" b="-2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D3C70E8-E3C8-EFB7-8503-860B1431FFC4}"/>
                </a:ext>
              </a:extLst>
            </p:cNvPr>
            <p:cNvSpPr txBox="1"/>
            <p:nvPr/>
          </p:nvSpPr>
          <p:spPr>
            <a:xfrm>
              <a:off x="4073567" y="4468339"/>
              <a:ext cx="380232" cy="307777"/>
            </a:xfrm>
            <a:prstGeom prst="rect">
              <a:avLst/>
            </a:prstGeom>
            <a:noFill/>
          </p:spPr>
          <p:txBody>
            <a:bodyPr wrap="none" rtlCol="0">
              <a:spAutoFit/>
            </a:bodyPr>
            <a:lstStyle/>
            <a:p>
              <a:r>
                <a:rPr lang="en-US" sz="1400" dirty="0"/>
                <a:t>(a)</a:t>
              </a:r>
            </a:p>
          </p:txBody>
        </p:sp>
        <p:sp>
          <p:nvSpPr>
            <p:cNvPr id="11" name="TextBox 10">
              <a:extLst>
                <a:ext uri="{FF2B5EF4-FFF2-40B4-BE49-F238E27FC236}">
                  <a16:creationId xmlns:a16="http://schemas.microsoft.com/office/drawing/2014/main" id="{6A071485-1F37-91B3-E6A7-CB3B46F85564}"/>
                </a:ext>
              </a:extLst>
            </p:cNvPr>
            <p:cNvSpPr txBox="1"/>
            <p:nvPr/>
          </p:nvSpPr>
          <p:spPr>
            <a:xfrm>
              <a:off x="8437058" y="4472732"/>
              <a:ext cx="388248" cy="307777"/>
            </a:xfrm>
            <a:prstGeom prst="rect">
              <a:avLst/>
            </a:prstGeom>
            <a:noFill/>
          </p:spPr>
          <p:txBody>
            <a:bodyPr wrap="none" rtlCol="0">
              <a:spAutoFit/>
            </a:bodyPr>
            <a:lstStyle/>
            <a:p>
              <a:r>
                <a:rPr lang="en-US" sz="1400" dirty="0"/>
                <a:t>(b)</a:t>
              </a:r>
            </a:p>
          </p:txBody>
        </p:sp>
      </p:grpSp>
    </p:spTree>
    <p:extLst>
      <p:ext uri="{BB962C8B-B14F-4D97-AF65-F5344CB8AC3E}">
        <p14:creationId xmlns:p14="http://schemas.microsoft.com/office/powerpoint/2010/main" val="39499716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A8C54-A9D4-C435-7695-F0040419D2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19B605-AAA9-9135-5DC0-30154159F7A3}"/>
              </a:ext>
            </a:extLst>
          </p:cNvPr>
          <p:cNvSpPr>
            <a:spLocks noGrp="1"/>
          </p:cNvSpPr>
          <p:nvPr>
            <p:ph type="ctrTitle"/>
          </p:nvPr>
        </p:nvSpPr>
        <p:spPr>
          <a:xfrm>
            <a:off x="685800" y="1412489"/>
            <a:ext cx="7772400" cy="2187962"/>
          </a:xfrm>
        </p:spPr>
        <p:txBody>
          <a:bodyPr/>
          <a:lstStyle/>
          <a:p>
            <a:r>
              <a:rPr lang="en-US" dirty="0"/>
              <a:t>7.5</a:t>
            </a:r>
            <a:br>
              <a:rPr lang="en-US" dirty="0"/>
            </a:br>
            <a:br>
              <a:rPr lang="en-US" dirty="0"/>
            </a:br>
            <a:r>
              <a:rPr lang="en-US" dirty="0"/>
              <a:t>Numerical Implementation of Kriging Surrogate</a:t>
            </a:r>
          </a:p>
        </p:txBody>
      </p:sp>
      <p:sp>
        <p:nvSpPr>
          <p:cNvPr id="5" name="Subtitle 4">
            <a:extLst>
              <a:ext uri="{FF2B5EF4-FFF2-40B4-BE49-F238E27FC236}">
                <a16:creationId xmlns:a16="http://schemas.microsoft.com/office/drawing/2014/main" id="{E5B56E51-AF28-7262-951A-CB9ECF1D0938}"/>
              </a:ext>
            </a:extLst>
          </p:cNvPr>
          <p:cNvSpPr>
            <a:spLocks noGrp="1"/>
          </p:cNvSpPr>
          <p:nvPr>
            <p:ph type="subTitle" idx="1"/>
          </p:nvPr>
        </p:nvSpPr>
        <p:spPr/>
        <p:txBody>
          <a:bodyPr/>
          <a:lstStyle/>
          <a:p>
            <a:r>
              <a:rPr lang="en-US" dirty="0"/>
              <a:t>100-line of Matlab function for Kriging surrogate</a:t>
            </a:r>
          </a:p>
        </p:txBody>
      </p:sp>
    </p:spTree>
    <p:extLst>
      <p:ext uri="{BB962C8B-B14F-4D97-AF65-F5344CB8AC3E}">
        <p14:creationId xmlns:p14="http://schemas.microsoft.com/office/powerpoint/2010/main" val="779154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0D340D5-3F1C-D348-345E-BCE2ED6ABA0C}"/>
                  </a:ext>
                </a:extLst>
              </p:cNvPr>
              <p:cNvSpPr>
                <a:spLocks noGrp="1"/>
              </p:cNvSpPr>
              <p:nvPr>
                <p:ph type="body" sz="quarter" idx="10"/>
              </p:nvPr>
            </p:nvSpPr>
            <p:spPr/>
            <p:txBody>
              <a:bodyPr>
                <a:normAutofit/>
              </a:bodyPr>
              <a:lstStyle/>
              <a:p>
                <a:r>
                  <a:rPr lang="en-US" sz="2000" dirty="0"/>
                  <a:t>Double inverse term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𝐑</m:t>
                            </m:r>
                          </m:e>
                          <m:sup>
                            <m:r>
                              <a:rPr lang="en-US" sz="2000" i="1">
                                <a:latin typeface="Cambria Math" panose="02040503050406030204" pitchFamily="18" charset="0"/>
                              </a:rPr>
                              <m:t>−1</m:t>
                            </m:r>
                          </m:sup>
                        </m:sSup>
                        <m:r>
                          <a:rPr lang="en-US" sz="2000" b="1" i="1">
                            <a:latin typeface="Cambria Math" panose="02040503050406030204" pitchFamily="18" charset="0"/>
                          </a:rPr>
                          <m:t>𝐗</m:t>
                        </m:r>
                        <m:r>
                          <a:rPr lang="en-US" sz="2000" b="1" i="1" smtClean="0">
                            <a:latin typeface="Cambria Math" panose="02040503050406030204" pitchFamily="18" charset="0"/>
                          </a:rPr>
                          <m:t>)</m:t>
                        </m:r>
                      </m:e>
                      <m:sup>
                        <m:r>
                          <a:rPr lang="en-US" sz="2000" b="0" i="0" smtClean="0">
                            <a:latin typeface="Cambria Math" panose="02040503050406030204" pitchFamily="18" charset="0"/>
                          </a:rPr>
                          <m:t>−1</m:t>
                        </m:r>
                      </m:sup>
                    </m:sSup>
                  </m:oMath>
                </a14:m>
                <a:r>
                  <a:rPr lang="en-US" sz="2000" dirty="0"/>
                  <a:t> is expensive</a:t>
                </a:r>
              </a:p>
              <a:p>
                <a:r>
                  <a:rPr lang="en-US" sz="2000" dirty="0"/>
                  <a:t>Adopt the algorithm in</a:t>
                </a:r>
                <a:r>
                  <a:rPr lang="en-US" dirty="0"/>
                  <a:t> </a:t>
                </a:r>
                <a:r>
                  <a:rPr lang="en-US" sz="2000" dirty="0"/>
                  <a:t>Design and Analysis of Computer Experiments (DACE) Matlab toolbox</a:t>
                </a:r>
              </a:p>
              <a:p>
                <a:r>
                  <a:rPr lang="en-US" sz="2000" dirty="0"/>
                  <a:t>Multi-dimensional Kriging needs to consider the format of sample pairs, the choice of the global function, and the form of the correlation function </a:t>
                </a:r>
              </a:p>
              <a:p>
                <a:r>
                  <a:rPr lang="en-US" sz="2000" dirty="0"/>
                  <a:t>Samples </a:t>
                </a:r>
                <a14:m>
                  <m:oMath xmlns:m="http://schemas.openxmlformats.org/officeDocument/2006/math">
                    <m:r>
                      <a:rPr lang="en-US" sz="2000" b="1" i="1">
                        <a:latin typeface="Cambria Math" panose="02040503050406030204" pitchFamily="18" charset="0"/>
                      </a:rPr>
                      <m:t>𝐱</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sub>
                            </m:sSub>
                          </m:e>
                        </m:d>
                      </m:e>
                      <m:sup>
                        <m:r>
                          <a:rPr lang="en-US" sz="2000" i="1">
                            <a:latin typeface="Cambria Math" panose="02040503050406030204" pitchFamily="18" charset="0"/>
                          </a:rPr>
                          <m:t>𝑇</m:t>
                        </m:r>
                      </m:sup>
                    </m:sSup>
                  </m:oMath>
                </a14:m>
                <a:r>
                  <a:rPr lang="en-US" sz="2000" dirty="0"/>
                  <a:t>, </a:t>
                </a:r>
                <a14:m>
                  <m:oMath xmlns:m="http://schemas.openxmlformats.org/officeDocument/2006/math">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e>
                    </m:d>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oMath>
                </a14:m>
                <a:endParaRPr lang="en-US" sz="2000" dirty="0"/>
              </a:p>
              <a:p>
                <a:pPr lvl="1"/>
                <a:r>
                  <a:rPr lang="en-US" sz="1800" dirty="0"/>
                  <a:t>DoEs in Chapter 3 or LHS (space-filling DoE)</a:t>
                </a:r>
              </a:p>
              <a:p>
                <a:pPr lvl="1"/>
                <a:r>
                  <a:rPr lang="en-US" sz="1800" dirty="0"/>
                  <a:t>Normalization</a:t>
                </a:r>
              </a:p>
              <a:p>
                <a:pPr lvl="1"/>
                <a:r>
                  <a:rPr lang="en-US" sz="1800" dirty="0"/>
                  <a:t>Normalization of output QoI</a:t>
                </a:r>
              </a:p>
            </p:txBody>
          </p:sp>
        </mc:Choice>
        <mc:Fallback xmlns="">
          <p:sp>
            <p:nvSpPr>
              <p:cNvPr id="5" name="Text Placeholder 4">
                <a:extLst>
                  <a:ext uri="{FF2B5EF4-FFF2-40B4-BE49-F238E27FC236}">
                    <a16:creationId xmlns:a16="http://schemas.microsoft.com/office/drawing/2014/main" id="{10D340D5-3F1C-D348-345E-BCE2ED6ABA0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r="-643"/>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7C11FF0C-37E7-774E-829F-8863A26DDB7F}"/>
              </a:ext>
            </a:extLst>
          </p:cNvPr>
          <p:cNvSpPr>
            <a:spLocks noGrp="1"/>
          </p:cNvSpPr>
          <p:nvPr>
            <p:ph type="title"/>
          </p:nvPr>
        </p:nvSpPr>
        <p:spPr/>
        <p:txBody>
          <a:bodyPr>
            <a:normAutofit fontScale="90000"/>
          </a:bodyPr>
          <a:lstStyle/>
          <a:p>
            <a:r>
              <a:rPr lang="en-US" dirty="0"/>
              <a:t>Computationally Efficient Implementation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BF8F297-B639-7A18-9108-E35786D6E5AD}"/>
                  </a:ext>
                </a:extLst>
              </p:cNvPr>
              <p:cNvSpPr txBox="1"/>
              <p:nvPr/>
            </p:nvSpPr>
            <p:spPr>
              <a:xfrm>
                <a:off x="2314322" y="3754704"/>
                <a:ext cx="1668470" cy="6251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𝑥𝑖</m:t>
                              </m:r>
                            </m:sub>
                          </m:sSub>
                        </m:num>
                        <m:den>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𝑥𝑖</m:t>
                              </m:r>
                            </m:sub>
                          </m:sSub>
                        </m:den>
                      </m:f>
                    </m:oMath>
                  </m:oMathPara>
                </a14:m>
                <a:endParaRPr lang="en-US" sz="2400" dirty="0"/>
              </a:p>
            </p:txBody>
          </p:sp>
        </mc:Choice>
        <mc:Fallback xmlns="">
          <p:sp>
            <p:nvSpPr>
              <p:cNvPr id="14" name="TextBox 13">
                <a:extLst>
                  <a:ext uri="{FF2B5EF4-FFF2-40B4-BE49-F238E27FC236}">
                    <a16:creationId xmlns:a16="http://schemas.microsoft.com/office/drawing/2014/main" id="{3BF8F297-B639-7A18-9108-E35786D6E5AD}"/>
                  </a:ext>
                </a:extLst>
              </p:cNvPr>
              <p:cNvSpPr txBox="1">
                <a:spLocks noRot="1" noChangeAspect="1" noMove="1" noResize="1" noEditPoints="1" noAdjustHandles="1" noChangeArrowheads="1" noChangeShapeType="1" noTextEdit="1"/>
              </p:cNvSpPr>
              <p:nvPr/>
            </p:nvSpPr>
            <p:spPr>
              <a:xfrm>
                <a:off x="2314322" y="3754704"/>
                <a:ext cx="1668470" cy="6251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F0C66D8-4B48-2914-AFCA-C4DC04A23985}"/>
                  </a:ext>
                </a:extLst>
              </p:cNvPr>
              <p:cNvSpPr txBox="1"/>
              <p:nvPr/>
            </p:nvSpPr>
            <p:spPr>
              <a:xfrm>
                <a:off x="3728147" y="4199766"/>
                <a:ext cx="1426481"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𝑦</m:t>
                              </m:r>
                            </m:sub>
                          </m:sSub>
                        </m:num>
                        <m:den>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den>
                      </m:f>
                    </m:oMath>
                  </m:oMathPara>
                </a14:m>
                <a:endParaRPr lang="en-US" sz="2400" dirty="0"/>
              </a:p>
            </p:txBody>
          </p:sp>
        </mc:Choice>
        <mc:Fallback xmlns="">
          <p:sp>
            <p:nvSpPr>
              <p:cNvPr id="16" name="TextBox 15">
                <a:extLst>
                  <a:ext uri="{FF2B5EF4-FFF2-40B4-BE49-F238E27FC236}">
                    <a16:creationId xmlns:a16="http://schemas.microsoft.com/office/drawing/2014/main" id="{2F0C66D8-4B48-2914-AFCA-C4DC04A23985}"/>
                  </a:ext>
                </a:extLst>
              </p:cNvPr>
              <p:cNvSpPr txBox="1">
                <a:spLocks noRot="1" noChangeAspect="1" noMove="1" noResize="1" noEditPoints="1" noAdjustHandles="1" noChangeArrowheads="1" noChangeShapeType="1" noTextEdit="1"/>
              </p:cNvSpPr>
              <p:nvPr/>
            </p:nvSpPr>
            <p:spPr>
              <a:xfrm>
                <a:off x="3728147" y="4199766"/>
                <a:ext cx="1426481" cy="65889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62033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25019B6-2E27-A642-95EF-520B18AB1881}"/>
                  </a:ext>
                </a:extLst>
              </p:cNvPr>
              <p:cNvSpPr>
                <a:spLocks noGrp="1"/>
              </p:cNvSpPr>
              <p:nvPr>
                <p:ph type="body" sz="quarter" idx="10"/>
              </p:nvPr>
            </p:nvSpPr>
            <p:spPr/>
            <p:txBody>
              <a:bodyPr>
                <a:normAutofit/>
              </a:bodyPr>
              <a:lstStyle/>
              <a:p>
                <a:r>
                  <a:rPr lang="en-US" sz="2000" dirty="0"/>
                  <a:t>Correlation</a:t>
                </a:r>
              </a:p>
              <a:p>
                <a:pPr lvl="1"/>
                <a:r>
                  <a:rPr lang="en-US" sz="1800" dirty="0"/>
                  <a:t>Make more sense to use anisotropic correlation function</a:t>
                </a:r>
              </a:p>
              <a:p>
                <a:pPr lvl="1"/>
                <a:r>
                  <a:rPr lang="en-US" sz="1800" dirty="0"/>
                  <a:t>Hyperparameters </a:t>
                </a:r>
                <a14:m>
                  <m:oMath xmlns:m="http://schemas.openxmlformats.org/officeDocument/2006/math">
                    <m:r>
                      <a:rPr lang="en-US" sz="1800" b="1" i="1">
                        <a:latin typeface="Cambria Math" panose="02040503050406030204" pitchFamily="18" charset="0"/>
                      </a:rPr>
                      <m:t>𝛉</m:t>
                    </m:r>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𝜃</m:t>
                                </m:r>
                              </m:e>
                              <m:sub>
                                <m:r>
                                  <a:rPr lang="en-US" sz="1800" i="1">
                                    <a:latin typeface="Cambria Math" panose="02040503050406030204" pitchFamily="18" charset="0"/>
                                  </a:rPr>
                                  <m:t>1</m:t>
                                </m:r>
                              </m:sub>
                            </m:sSub>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𝜃</m:t>
                                </m:r>
                              </m:e>
                              <m:sub>
                                <m:r>
                                  <a:rPr lang="en-US" sz="1800" i="1">
                                    <a:latin typeface="Cambria Math" panose="02040503050406030204" pitchFamily="18" charset="0"/>
                                  </a:rPr>
                                  <m:t>2</m:t>
                                </m:r>
                              </m:sub>
                            </m:sSub>
                            <m:r>
                              <a:rPr lang="en-US" sz="1800" i="1">
                                <a:latin typeface="Cambria Math" panose="02040503050406030204" pitchFamily="18" charset="0"/>
                              </a:rPr>
                              <m:t>, ⋯, </m:t>
                            </m:r>
                            <m:sSub>
                              <m:sSubPr>
                                <m:ctrlPr>
                                  <a:rPr lang="en-US" sz="1800" i="1">
                                    <a:latin typeface="Cambria Math" panose="02040503050406030204" pitchFamily="18" charset="0"/>
                                  </a:rPr>
                                </m:ctrlPr>
                              </m:sSubPr>
                              <m:e>
                                <m:r>
                                  <a:rPr lang="en-US" sz="1800" i="1">
                                    <a:latin typeface="Cambria Math" panose="02040503050406030204" pitchFamily="18" charset="0"/>
                                  </a:rPr>
                                  <m:t>𝜃</m:t>
                                </m:r>
                              </m:e>
                              <m:sub>
                                <m:r>
                                  <a:rPr lang="en-US" sz="1800" i="1">
                                    <a:latin typeface="Cambria Math" panose="02040503050406030204" pitchFamily="18" charset="0"/>
                                  </a:rPr>
                                  <m:t>𝑛</m:t>
                                </m:r>
                              </m:sub>
                            </m:sSub>
                          </m:e>
                        </m:d>
                      </m:e>
                      <m:sup>
                        <m:r>
                          <a:rPr lang="en-US" sz="1800" i="1">
                            <a:latin typeface="Cambria Math" panose="02040503050406030204" pitchFamily="18" charset="0"/>
                          </a:rPr>
                          <m:t>𝑇</m:t>
                        </m:r>
                      </m:sup>
                    </m:sSup>
                  </m:oMath>
                </a14:m>
                <a:endParaRPr lang="en-US" sz="1800" dirty="0"/>
              </a:p>
              <a:p>
                <a:pPr lvl="1"/>
                <a:endParaRPr lang="en-US" sz="1800" dirty="0"/>
              </a:p>
              <a:p>
                <a:pPr lvl="1"/>
                <a:endParaRPr lang="en-US" sz="1800" dirty="0"/>
              </a:p>
              <a:p>
                <a:pPr lvl="1"/>
                <a:r>
                  <a:rPr lang="en-US" sz="1800" dirty="0"/>
                  <a:t>Distance is measured in each variable direction separately</a:t>
                </a:r>
              </a:p>
              <a:p>
                <a:pPr lvl="1"/>
                <a:r>
                  <a:rPr lang="en-US" dirty="0"/>
                  <a:t>correlation decays fast as it accumulates decay in each variable</a:t>
                </a:r>
              </a:p>
              <a:p>
                <a:r>
                  <a:rPr lang="en-US" sz="2000" dirty="0"/>
                  <a:t>Global function</a:t>
                </a:r>
              </a:p>
              <a:p>
                <a:pPr lvl="1"/>
                <a:r>
                  <a:rPr lang="en-US" sz="1800" dirty="0"/>
                  <a:t>Low-order polynomials (not to introduce too many parameters)</a:t>
                </a:r>
              </a:p>
              <a:p>
                <a:pPr lvl="1"/>
                <a:r>
                  <a:rPr lang="en-US" sz="1800" dirty="0"/>
                  <a:t>Minimize the negative log-likelihood (gradient free algorithm, Nelder-Mead simples, genetic algorithm)</a:t>
                </a:r>
              </a:p>
            </p:txBody>
          </p:sp>
        </mc:Choice>
        <mc:Fallback xmlns="">
          <p:sp>
            <p:nvSpPr>
              <p:cNvPr id="2" name="Text Placeholder 1">
                <a:extLst>
                  <a:ext uri="{FF2B5EF4-FFF2-40B4-BE49-F238E27FC236}">
                    <a16:creationId xmlns:a16="http://schemas.microsoft.com/office/drawing/2014/main" id="{E25019B6-2E27-A642-95EF-520B18AB188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EB71E31-C648-CFA2-9063-031520186E59}"/>
              </a:ext>
            </a:extLst>
          </p:cNvPr>
          <p:cNvSpPr>
            <a:spLocks noGrp="1"/>
          </p:cNvSpPr>
          <p:nvPr>
            <p:ph type="title"/>
          </p:nvPr>
        </p:nvSpPr>
        <p:spPr/>
        <p:txBody>
          <a:bodyPr>
            <a:normAutofit fontScale="90000"/>
          </a:bodyPr>
          <a:lstStyle/>
          <a:p>
            <a:r>
              <a:rPr lang="en-US" dirty="0"/>
              <a:t>Multi-Dimensional Kriging Consideration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00D04F-459B-3B45-2B87-34D2AF6240C0}"/>
                  </a:ext>
                </a:extLst>
              </p:cNvPr>
              <p:cNvSpPr txBox="1"/>
              <p:nvPr/>
            </p:nvSpPr>
            <p:spPr>
              <a:xfrm>
                <a:off x="541454" y="2105130"/>
                <a:ext cx="7574857" cy="871136"/>
              </a:xfrm>
              <a:prstGeom prst="rect">
                <a:avLst/>
              </a:prstGeom>
              <a:solidFill>
                <a:srgbClr val="FFFF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𝜙</m:t>
                      </m:r>
                      <m:d>
                        <m:dPr>
                          <m:ctrlPr>
                            <a:rPr lang="en-US" i="1">
                              <a:latin typeface="Cambria Math" panose="02040503050406030204" pitchFamily="18" charset="0"/>
                            </a:rPr>
                          </m:ctrlPr>
                        </m:dPr>
                        <m:e>
                          <m:r>
                            <a:rPr lang="en-US" b="1" i="0">
                              <a:latin typeface="Cambria Math" panose="02040503050406030204" pitchFamily="18" charset="0"/>
                            </a:rPr>
                            <m:t>𝛉</m:t>
                          </m:r>
                          <m:r>
                            <a:rPr lang="en-US" b="0" i="0">
                              <a:latin typeface="Cambria Math" panose="02040503050406030204" pitchFamily="18" charset="0"/>
                            </a:rPr>
                            <m:t>,</m:t>
                          </m:r>
                          <m:r>
                            <a:rPr lang="en-US" b="1" i="0">
                              <a:latin typeface="Cambria Math" panose="02040503050406030204" pitchFamily="18" charset="0"/>
                            </a:rPr>
                            <m:t>𝐱</m:t>
                          </m:r>
                          <m:r>
                            <a:rPr lang="en-US" b="0" i="0">
                              <a:latin typeface="Cambria Math" panose="02040503050406030204" pitchFamily="18" charset="0"/>
                            </a:rPr>
                            <m:t>,</m:t>
                          </m:r>
                          <m:r>
                            <a:rPr lang="en-US" b="1" i="0">
                              <a:latin typeface="Cambria Math" panose="02040503050406030204" pitchFamily="18" charset="0"/>
                            </a:rPr>
                            <m:t>𝐬</m:t>
                          </m:r>
                        </m:e>
                      </m:d>
                      <m:r>
                        <a:rPr lang="en-US" b="0" i="0">
                          <a:latin typeface="Cambria Math" panose="02040503050406030204" pitchFamily="18" charset="0"/>
                        </a:rPr>
                        <m:t>=</m:t>
                      </m:r>
                      <m:func>
                        <m:funcPr>
                          <m:ctrlPr>
                            <a:rPr lang="en-US" b="0" i="1">
                              <a:latin typeface="Cambria Math" panose="02040503050406030204" pitchFamily="18" charset="0"/>
                            </a:rPr>
                          </m:ctrlPr>
                        </m:funcPr>
                        <m:fName>
                          <m:r>
                            <m:rPr>
                              <m:sty m:val="p"/>
                            </m:rPr>
                            <a:rPr lang="en-US" b="0" i="0">
                              <a:latin typeface="Cambria Math" panose="02040503050406030204" pitchFamily="18" charset="0"/>
                            </a:rPr>
                            <m:t>exp</m:t>
                          </m:r>
                        </m:fName>
                        <m:e>
                          <m:d>
                            <m:dPr>
                              <m:begChr m:val="["/>
                              <m:endChr m:val="]"/>
                              <m:ctrlPr>
                                <a:rPr lang="en-US" b="0" i="1">
                                  <a:latin typeface="Cambria Math" panose="02040503050406030204" pitchFamily="18" charset="0"/>
                                </a:rPr>
                              </m:ctrlPr>
                            </m:dPr>
                            <m:e>
                              <m:r>
                                <a:rPr lang="en-US" b="0" i="0">
                                  <a:latin typeface="Cambria Math" panose="02040503050406030204" pitchFamily="18" charset="0"/>
                                </a:rPr>
                                <m:t>−</m:t>
                              </m:r>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1</m:t>
                                              </m:r>
                                            </m:sub>
                                          </m:sSub>
                                          <m:r>
                                            <a:rPr lang="en-US" b="0" i="0">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𝑠</m:t>
                                              </m:r>
                                            </m:e>
                                            <m:sub>
                                              <m:r>
                                                <a:rPr lang="en-US" b="0" i="0">
                                                  <a:latin typeface="Cambria Math" panose="02040503050406030204" pitchFamily="18" charset="0"/>
                                                </a:rPr>
                                                <m:t>1</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𝜃</m:t>
                                              </m:r>
                                            </m:e>
                                            <m:sub>
                                              <m:r>
                                                <a:rPr lang="en-US" b="0" i="0">
                                                  <a:latin typeface="Cambria Math" panose="02040503050406030204" pitchFamily="18" charset="0"/>
                                                </a:rPr>
                                                <m:t>1</m:t>
                                              </m:r>
                                            </m:sub>
                                          </m:sSub>
                                        </m:den>
                                      </m:f>
                                    </m:e>
                                  </m:d>
                                </m:e>
                                <m:sup>
                                  <m:r>
                                    <a:rPr lang="en-US" b="0" i="0">
                                      <a:latin typeface="Cambria Math" panose="02040503050406030204" pitchFamily="18" charset="0"/>
                                    </a:rPr>
                                    <m:t>2</m:t>
                                  </m:r>
                                </m:sup>
                              </m:sSup>
                            </m:e>
                          </m:d>
                        </m:e>
                      </m:func>
                      <m:func>
                        <m:funcPr>
                          <m:ctrlPr>
                            <a:rPr lang="en-US" b="0" i="1">
                              <a:latin typeface="Cambria Math" panose="02040503050406030204" pitchFamily="18" charset="0"/>
                            </a:rPr>
                          </m:ctrlPr>
                        </m:funcPr>
                        <m:fName>
                          <m:r>
                            <m:rPr>
                              <m:sty m:val="p"/>
                            </m:rPr>
                            <a:rPr lang="en-US" b="0" i="0">
                              <a:latin typeface="Cambria Math" panose="02040503050406030204" pitchFamily="18" charset="0"/>
                            </a:rPr>
                            <m:t>exp</m:t>
                          </m:r>
                        </m:fName>
                        <m:e>
                          <m:d>
                            <m:dPr>
                              <m:begChr m:val="["/>
                              <m:endChr m:val="]"/>
                              <m:ctrlPr>
                                <a:rPr lang="en-US" b="0" i="1">
                                  <a:latin typeface="Cambria Math" panose="02040503050406030204" pitchFamily="18" charset="0"/>
                                </a:rPr>
                              </m:ctrlPr>
                            </m:dPr>
                            <m:e>
                              <m:r>
                                <a:rPr lang="en-US" b="0" i="0">
                                  <a:latin typeface="Cambria Math" panose="02040503050406030204" pitchFamily="18" charset="0"/>
                                </a:rPr>
                                <m:t>−</m:t>
                              </m:r>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𝑥</m:t>
                                              </m:r>
                                            </m:e>
                                            <m:sub>
                                              <m:r>
                                                <a:rPr lang="en-US" b="0" i="0">
                                                  <a:latin typeface="Cambria Math" panose="02040503050406030204" pitchFamily="18" charset="0"/>
                                                </a:rPr>
                                                <m:t>2</m:t>
                                              </m:r>
                                            </m:sub>
                                          </m:sSub>
                                          <m:r>
                                            <a:rPr lang="en-US" b="0" i="0">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𝑠</m:t>
                                              </m:r>
                                            </m:e>
                                            <m:sub>
                                              <m:r>
                                                <a:rPr lang="en-US" b="0" i="0">
                                                  <a:latin typeface="Cambria Math" panose="02040503050406030204" pitchFamily="18" charset="0"/>
                                                </a:rPr>
                                                <m:t>2</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𝜃</m:t>
                                              </m:r>
                                            </m:e>
                                            <m:sub>
                                              <m:r>
                                                <a:rPr lang="en-US" b="0" i="0">
                                                  <a:latin typeface="Cambria Math" panose="02040503050406030204" pitchFamily="18" charset="0"/>
                                                </a:rPr>
                                                <m:t>2</m:t>
                                              </m:r>
                                            </m:sub>
                                          </m:sSub>
                                        </m:den>
                                      </m:f>
                                    </m:e>
                                  </m:d>
                                </m:e>
                                <m:sup>
                                  <m:r>
                                    <a:rPr lang="en-US" b="0" i="0">
                                      <a:latin typeface="Cambria Math" panose="02040503050406030204" pitchFamily="18" charset="0"/>
                                    </a:rPr>
                                    <m:t>2</m:t>
                                  </m:r>
                                </m:sup>
                              </m:sSup>
                            </m:e>
                          </m:d>
                        </m:e>
                      </m:func>
                      <m:r>
                        <a:rPr lang="en-US" b="0" i="0">
                          <a:latin typeface="Cambria Math" panose="02040503050406030204" pitchFamily="18" charset="0"/>
                        </a:rPr>
                        <m:t>=</m:t>
                      </m:r>
                      <m:func>
                        <m:funcPr>
                          <m:ctrlPr>
                            <a:rPr lang="en-US" b="0" i="1">
                              <a:latin typeface="Cambria Math" panose="02040503050406030204" pitchFamily="18" charset="0"/>
                            </a:rPr>
                          </m:ctrlPr>
                        </m:funcPr>
                        <m:fName>
                          <m:r>
                            <m:rPr>
                              <m:sty m:val="p"/>
                            </m:rPr>
                            <a:rPr lang="en-US" b="0" i="0">
                              <a:latin typeface="Cambria Math" panose="02040503050406030204" pitchFamily="18" charset="0"/>
                            </a:rPr>
                            <m:t>exp</m:t>
                          </m:r>
                        </m:fName>
                        <m:e>
                          <m:nary>
                            <m:naryPr>
                              <m:chr m:val="∑"/>
                              <m:limLoc m:val="undOvr"/>
                              <m:ctrlPr>
                                <a:rPr lang="en-US" b="0" i="1">
                                  <a:latin typeface="Cambria Math" panose="02040503050406030204" pitchFamily="18" charset="0"/>
                                </a:rPr>
                              </m:ctrlPr>
                            </m:naryPr>
                            <m:sub>
                              <m:r>
                                <a:rPr lang="en-US" b="0" i="1">
                                  <a:latin typeface="Cambria Math" panose="02040503050406030204" pitchFamily="18" charset="0"/>
                                </a:rPr>
                                <m:t>𝑖</m:t>
                              </m:r>
                              <m:r>
                                <a:rPr lang="en-US" b="0" i="0">
                                  <a:latin typeface="Cambria Math" panose="02040503050406030204" pitchFamily="18" charset="0"/>
                                </a:rPr>
                                <m:t>=1</m:t>
                              </m:r>
                            </m:sub>
                            <m:sup>
                              <m:r>
                                <a:rPr lang="en-US" b="0" i="0">
                                  <a:latin typeface="Cambria Math" panose="02040503050406030204" pitchFamily="18" charset="0"/>
                                </a:rPr>
                                <m:t>2</m:t>
                              </m:r>
                            </m:sup>
                            <m:e>
                              <m:d>
                                <m:dPr>
                                  <m:begChr m:val="["/>
                                  <m:endChr m:val="]"/>
                                  <m:ctrlPr>
                                    <a:rPr lang="en-US" b="0" i="1">
                                      <a:latin typeface="Cambria Math" panose="02040503050406030204" pitchFamily="18" charset="0"/>
                                    </a:rPr>
                                  </m:ctrlPr>
                                </m:dPr>
                                <m:e>
                                  <m:r>
                                    <a:rPr lang="en-US" b="0" i="0">
                                      <a:latin typeface="Cambria Math" panose="02040503050406030204" pitchFamily="18" charset="0"/>
                                    </a:rPr>
                                    <m:t>−</m:t>
                                  </m:r>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𝑥</m:t>
                                                  </m:r>
                                                </m:e>
                                                <m:sub>
                                                  <m:r>
                                                    <a:rPr lang="en-US" b="0" i="1">
                                                      <a:latin typeface="Cambria Math" panose="02040503050406030204" pitchFamily="18" charset="0"/>
                                                    </a:rPr>
                                                    <m:t>𝑖</m:t>
                                                  </m:r>
                                                </m:sub>
                                              </m:sSub>
                                              <m:r>
                                                <a:rPr lang="en-US" b="0" i="0">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𝑠</m:t>
                                                  </m:r>
                                                </m:e>
                                                <m:sub>
                                                  <m:r>
                                                    <a:rPr lang="en-US" b="0" i="1">
                                                      <a:latin typeface="Cambria Math" panose="02040503050406030204" pitchFamily="18" charset="0"/>
                                                    </a:rPr>
                                                    <m:t>𝑖</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𝜃</m:t>
                                                  </m:r>
                                                </m:e>
                                                <m:sub>
                                                  <m:r>
                                                    <a:rPr lang="en-US" b="0" i="1">
                                                      <a:latin typeface="Cambria Math" panose="02040503050406030204" pitchFamily="18" charset="0"/>
                                                    </a:rPr>
                                                    <m:t>𝑖</m:t>
                                                  </m:r>
                                                </m:sub>
                                              </m:sSub>
                                            </m:den>
                                          </m:f>
                                        </m:e>
                                      </m:d>
                                    </m:e>
                                    <m:sup>
                                      <m:r>
                                        <a:rPr lang="en-US" b="0" i="0">
                                          <a:latin typeface="Cambria Math" panose="02040503050406030204" pitchFamily="18" charset="0"/>
                                        </a:rPr>
                                        <m:t>2</m:t>
                                      </m:r>
                                    </m:sup>
                                  </m:sSup>
                                </m:e>
                              </m:d>
                            </m:e>
                          </m:nary>
                        </m:e>
                      </m:func>
                    </m:oMath>
                  </m:oMathPara>
                </a14:m>
                <a:endParaRPr lang="en-US" dirty="0"/>
              </a:p>
            </p:txBody>
          </p:sp>
        </mc:Choice>
        <mc:Fallback xmlns="">
          <p:sp>
            <p:nvSpPr>
              <p:cNvPr id="8" name="TextBox 7">
                <a:extLst>
                  <a:ext uri="{FF2B5EF4-FFF2-40B4-BE49-F238E27FC236}">
                    <a16:creationId xmlns:a16="http://schemas.microsoft.com/office/drawing/2014/main" id="{B300D04F-459B-3B45-2B87-34D2AF6240C0}"/>
                  </a:ext>
                </a:extLst>
              </p:cNvPr>
              <p:cNvSpPr txBox="1">
                <a:spLocks noRot="1" noChangeAspect="1" noMove="1" noResize="1" noEditPoints="1" noAdjustHandles="1" noChangeArrowheads="1" noChangeShapeType="1" noTextEdit="1"/>
              </p:cNvSpPr>
              <p:nvPr/>
            </p:nvSpPr>
            <p:spPr>
              <a:xfrm>
                <a:off x="541454" y="2105130"/>
                <a:ext cx="7574857" cy="871136"/>
              </a:xfrm>
              <a:prstGeom prst="rect">
                <a:avLst/>
              </a:prstGeom>
              <a:blipFill>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09161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E183A-9866-E187-7C10-143AAE72A52C}"/>
              </a:ext>
            </a:extLst>
          </p:cNvPr>
          <p:cNvSpPr>
            <a:spLocks noGrp="1"/>
          </p:cNvSpPr>
          <p:nvPr>
            <p:ph type="title"/>
          </p:nvPr>
        </p:nvSpPr>
        <p:spPr/>
        <p:txBody>
          <a:bodyPr>
            <a:normAutofit fontScale="90000"/>
          </a:bodyPr>
          <a:lstStyle/>
          <a:p>
            <a:r>
              <a:rPr lang="en-US" dirty="0"/>
              <a:t>100-Line Matlab Function Kriging</a:t>
            </a:r>
          </a:p>
        </p:txBody>
      </p:sp>
      <p:sp>
        <p:nvSpPr>
          <p:cNvPr id="6" name="TextBox 5">
            <a:extLst>
              <a:ext uri="{FF2B5EF4-FFF2-40B4-BE49-F238E27FC236}">
                <a16:creationId xmlns:a16="http://schemas.microsoft.com/office/drawing/2014/main" id="{AA400FFB-60AC-7CC1-B8D3-513DA6F46175}"/>
              </a:ext>
            </a:extLst>
          </p:cNvPr>
          <p:cNvSpPr txBox="1"/>
          <p:nvPr/>
        </p:nvSpPr>
        <p:spPr>
          <a:xfrm>
            <a:off x="595399" y="586678"/>
            <a:ext cx="7619394" cy="6001643"/>
          </a:xfrm>
          <a:prstGeom prst="rect">
            <a:avLst/>
          </a:prstGeom>
          <a:noFill/>
        </p:spPr>
        <p:txBody>
          <a:bodyPr wrap="none" rtlCol="0">
            <a:spAutoFit/>
          </a:bodyPr>
          <a:lstStyle/>
          <a:p>
            <a:pPr algn="l"/>
            <a:r>
              <a:rPr lang="en-US" sz="1200" noProof="1">
                <a:latin typeface="Courier New" panose="02070309020205020404" pitchFamily="49" charset="0"/>
                <a:cs typeface="Courier New" panose="02070309020205020404" pitchFamily="49" charset="0"/>
              </a:rPr>
              <a:t>1	function [yp, ysig, nb]=Kriging(xs,ys,xp,trPRS,noise)</a:t>
            </a:r>
          </a:p>
          <a:p>
            <a:pPr algn="l"/>
            <a:r>
              <a:rPr lang="en-US" sz="1200" noProof="1">
                <a:latin typeface="Courier New" panose="02070309020205020404" pitchFamily="49" charset="0"/>
                <a:cs typeface="Courier New" panose="02070309020205020404" pitchFamily="49" charset="0"/>
              </a:rPr>
              <a:t>2	% INPUTS  xs: ny x ndim sample points</a:t>
            </a:r>
          </a:p>
          <a:p>
            <a:pPr algn="l"/>
            <a:r>
              <a:rPr lang="en-US" sz="1200" noProof="1">
                <a:latin typeface="Courier New" panose="02070309020205020404" pitchFamily="49" charset="0"/>
                <a:cs typeface="Courier New" panose="02070309020205020404" pitchFamily="49" charset="0"/>
              </a:rPr>
              <a:t>3	%         ys: ny x 1 samples</a:t>
            </a:r>
          </a:p>
          <a:p>
            <a:pPr algn="l"/>
            <a:r>
              <a:rPr lang="en-US" sz="1200" noProof="1">
                <a:latin typeface="Courier New" panose="02070309020205020404" pitchFamily="49" charset="0"/>
                <a:cs typeface="Courier New" panose="02070309020205020404" pitchFamily="49" charset="0"/>
              </a:rPr>
              <a:t>4	%         xp: np x ndim prediction points</a:t>
            </a:r>
          </a:p>
          <a:p>
            <a:pPr algn="l"/>
            <a:r>
              <a:rPr lang="en-US" sz="1200" noProof="1">
                <a:latin typeface="Courier New" panose="02070309020205020404" pitchFamily="49" charset="0"/>
                <a:cs typeface="Courier New" panose="02070309020205020404" pitchFamily="49" charset="0"/>
              </a:rPr>
              <a:t>5	%         trPRS: polynomial order of trend function (0, 1, 2)</a:t>
            </a:r>
          </a:p>
          <a:p>
            <a:pPr algn="l"/>
            <a:r>
              <a:rPr lang="en-US" sz="1200" noProof="1">
                <a:latin typeface="Courier New" panose="02070309020205020404" pitchFamily="49" charset="0"/>
                <a:cs typeface="Courier New" panose="02070309020205020404" pitchFamily="49" charset="0"/>
              </a:rPr>
              <a:t>6	%         noise: 1 for noisy samples, 0 for no noise</a:t>
            </a:r>
          </a:p>
          <a:p>
            <a:pPr algn="l"/>
            <a:r>
              <a:rPr lang="en-US" sz="1200" noProof="1">
                <a:latin typeface="Courier New" panose="02070309020205020404" pitchFamily="49" charset="0"/>
                <a:cs typeface="Courier New" panose="02070309020205020404" pitchFamily="49" charset="0"/>
              </a:rPr>
              <a:t>7	% OUTPUTS yp: np x 1 mean predictions</a:t>
            </a:r>
          </a:p>
          <a:p>
            <a:pPr algn="l"/>
            <a:r>
              <a:rPr lang="en-US" sz="1200" noProof="1">
                <a:latin typeface="Courier New" panose="02070309020205020404" pitchFamily="49" charset="0"/>
                <a:cs typeface="Courier New" panose="02070309020205020404" pitchFamily="49" charset="0"/>
              </a:rPr>
              <a:t>8	%         ysig: np x 1 prediction standard deviations</a:t>
            </a:r>
          </a:p>
          <a:p>
            <a:pPr algn="l"/>
            <a:r>
              <a:rPr lang="en-US" sz="1200" noProof="1">
                <a:latin typeface="Courier New" panose="02070309020205020404" pitchFamily="49" charset="0"/>
                <a:cs typeface="Courier New" panose="02070309020205020404" pitchFamily="49" charset="0"/>
              </a:rPr>
              <a:t>9	%         nb: # of coefficients in trend function</a:t>
            </a:r>
          </a:p>
          <a:p>
            <a:pPr algn="l"/>
            <a:r>
              <a:rPr lang="en-US" sz="1200" noProof="1">
                <a:latin typeface="Courier New" panose="02070309020205020404" pitchFamily="49" charset="0"/>
                <a:cs typeface="Courier New" panose="02070309020205020404" pitchFamily="49" charset="0"/>
              </a:rPr>
              <a:t>10	%</a:t>
            </a:r>
          </a:p>
          <a:p>
            <a:pPr algn="l"/>
            <a:r>
              <a:rPr lang="en-US" sz="1200" noProof="1">
                <a:latin typeface="Courier New" panose="02070309020205020404" pitchFamily="49" charset="0"/>
                <a:cs typeface="Courier New" panose="02070309020205020404" pitchFamily="49" charset="0"/>
              </a:rPr>
              <a:t>11	 [ny,ndim]=size(xs);nvar=ndim+1;np=size(xp,1);% Size of samples&amp;predictions</a:t>
            </a:r>
          </a:p>
          <a:p>
            <a:pPr algn="l"/>
            <a:r>
              <a:rPr lang="en-US" sz="1200" noProof="1">
                <a:latin typeface="Courier New" panose="02070309020205020404" pitchFamily="49" charset="0"/>
                <a:cs typeface="Courier New" panose="02070309020205020404" pitchFamily="49" charset="0"/>
              </a:rPr>
              <a:t>12	 meanx=mean(xs);stdx=std(xs);xs=(xs-meanx)./stdx;% Scaling sample locations</a:t>
            </a:r>
          </a:p>
          <a:p>
            <a:pPr algn="l"/>
            <a:r>
              <a:rPr lang="en-US" sz="1200" noProof="1">
                <a:latin typeface="Courier New" panose="02070309020205020404" pitchFamily="49" charset="0"/>
                <a:cs typeface="Courier New" panose="02070309020205020404" pitchFamily="49" charset="0"/>
              </a:rPr>
              <a:t>13	 meany=mean(ys); stdy=std(ys);ys=(ys-meany)/stdy;         % Scaling samples</a:t>
            </a:r>
          </a:p>
          <a:p>
            <a:pPr algn="l"/>
            <a:r>
              <a:rPr lang="en-US" sz="1200" noProof="1">
                <a:latin typeface="Courier New" panose="02070309020205020404" pitchFamily="49" charset="0"/>
                <a:cs typeface="Courier New" panose="02070309020205020404" pitchFamily="49" charset="0"/>
              </a:rPr>
              <a:t>14	 xp=(xp-meanx)./stdx;                           % Scaling prediction points</a:t>
            </a:r>
          </a:p>
          <a:p>
            <a:pPr algn="l"/>
            <a:r>
              <a:rPr lang="en-US" sz="1200" noProof="1">
                <a:latin typeface="Courier New" panose="02070309020205020404" pitchFamily="49" charset="0"/>
                <a:cs typeface="Courier New" panose="02070309020205020404" pitchFamily="49" charset="0"/>
              </a:rPr>
              <a:t>15	 %</a:t>
            </a:r>
          </a:p>
          <a:p>
            <a:pPr algn="l"/>
            <a:r>
              <a:rPr lang="en-US" sz="1200" noProof="1">
                <a:latin typeface="Courier New" panose="02070309020205020404" pitchFamily="49" charset="0"/>
                <a:cs typeface="Courier New" panose="02070309020205020404" pitchFamily="49" charset="0"/>
              </a:rPr>
              <a:t>16	 nij=ny*(ny-1)/2; l=0;               % # of upper-triangular component of R</a:t>
            </a:r>
          </a:p>
          <a:p>
            <a:pPr algn="l"/>
            <a:r>
              <a:rPr lang="en-US" sz="1200" noProof="1">
                <a:latin typeface="Courier New" panose="02070309020205020404" pitchFamily="49" charset="0"/>
                <a:cs typeface="Courier New" panose="02070309020205020404" pitchFamily="49" charset="0"/>
              </a:rPr>
              <a:t>17	 diff=zeros(nij,ndim);                           % Distance between samples</a:t>
            </a:r>
          </a:p>
          <a:p>
            <a:pPr algn="l"/>
            <a:r>
              <a:rPr lang="en-US" sz="1200" noProof="1">
                <a:latin typeface="Courier New" panose="02070309020205020404" pitchFamily="49" charset="0"/>
                <a:cs typeface="Courier New" panose="02070309020205020404" pitchFamily="49" charset="0"/>
              </a:rPr>
              <a:t>18	 ij=zeros(nij,2);                             % Index of correlation matrix</a:t>
            </a:r>
          </a:p>
          <a:p>
            <a:pPr algn="l"/>
            <a:r>
              <a:rPr lang="en-US" sz="1200" noProof="1">
                <a:latin typeface="Courier New" panose="02070309020205020404" pitchFamily="49" charset="0"/>
                <a:cs typeface="Courier New" panose="02070309020205020404" pitchFamily="49" charset="0"/>
              </a:rPr>
              <a:t>19	 for i=1:ny-1</a:t>
            </a:r>
          </a:p>
          <a:p>
            <a:pPr algn="l"/>
            <a:r>
              <a:rPr lang="en-US" sz="1200" noProof="1">
                <a:latin typeface="Courier New" panose="02070309020205020404" pitchFamily="49" charset="0"/>
                <a:cs typeface="Courier New" panose="02070309020205020404" pitchFamily="49" charset="0"/>
              </a:rPr>
              <a:t>20	   l=l(end)+(1:ny-i);</a:t>
            </a:r>
          </a:p>
          <a:p>
            <a:pPr algn="l"/>
            <a:r>
              <a:rPr lang="en-US" sz="1200" noProof="1">
                <a:latin typeface="Courier New" panose="02070309020205020404" pitchFamily="49" charset="0"/>
                <a:cs typeface="Courier New" panose="02070309020205020404" pitchFamily="49" charset="0"/>
              </a:rPr>
              <a:t>21	   ij(l,:)=[repmat(i,ny-i,1),(i+1:ny)'];</a:t>
            </a:r>
          </a:p>
          <a:p>
            <a:pPr algn="l"/>
            <a:r>
              <a:rPr lang="en-US" sz="1200" noProof="1">
                <a:latin typeface="Courier New" panose="02070309020205020404" pitchFamily="49" charset="0"/>
                <a:cs typeface="Courier New" panose="02070309020205020404" pitchFamily="49" charset="0"/>
              </a:rPr>
              <a:t>22	   diff(l,:)=repmat(xs(i,:),ny-i,1)-xs(i+1:ny,:);</a:t>
            </a:r>
          </a:p>
          <a:p>
            <a:pPr algn="l"/>
            <a:r>
              <a:rPr lang="en-US" sz="1200" noProof="1">
                <a:latin typeface="Courier New" panose="02070309020205020404" pitchFamily="49" charset="0"/>
                <a:cs typeface="Courier New" panose="02070309020205020404" pitchFamily="49" charset="0"/>
              </a:rPr>
              <a:t>23	 end</a:t>
            </a:r>
          </a:p>
          <a:p>
            <a:pPr algn="l"/>
            <a:r>
              <a:rPr lang="en-US" sz="1200" noProof="1">
                <a:latin typeface="Courier New" panose="02070309020205020404" pitchFamily="49" charset="0"/>
                <a:cs typeface="Courier New" panose="02070309020205020404" pitchFamily="49" charset="0"/>
              </a:rPr>
              <a:t>24	 %</a:t>
            </a:r>
          </a:p>
          <a:p>
            <a:pPr algn="l"/>
            <a:r>
              <a:rPr lang="en-US" sz="1200" noProof="1">
                <a:latin typeface="Courier New" panose="02070309020205020404" pitchFamily="49" charset="0"/>
                <a:cs typeface="Courier New" panose="02070309020205020404" pitchFamily="49" charset="0"/>
              </a:rPr>
              <a:t>25	 % Estimating hyper-parameters using max. likelihood estimate</a:t>
            </a:r>
          </a:p>
          <a:p>
            <a:pPr algn="l"/>
            <a:r>
              <a:rPr lang="en-US" sz="1200" noProof="1">
                <a:latin typeface="Courier New" panose="02070309020205020404" pitchFamily="49" charset="0"/>
                <a:cs typeface="Courier New" panose="02070309020205020404" pitchFamily="49" charset="0"/>
              </a:rPr>
              <a:t>26	 par=struct('xs',xs,'ys',ys,'d',diff,'ij',ij,'trPRS',min(trPRS,2));</a:t>
            </a:r>
          </a:p>
          <a:p>
            <a:pPr algn="l"/>
            <a:r>
              <a:rPr lang="en-US" sz="1200" noProof="1">
                <a:latin typeface="Courier New" panose="02070309020205020404" pitchFamily="49" charset="0"/>
                <a:cs typeface="Courier New" panose="02070309020205020404" pitchFamily="49" charset="0"/>
              </a:rPr>
              <a:t>27	 hyp0 = [ny^(-1/4)*ones(ndim,1); min(0.1,noise)];</a:t>
            </a:r>
          </a:p>
          <a:p>
            <a:pPr algn="l"/>
            <a:r>
              <a:rPr lang="en-US" sz="1200" noProof="1">
                <a:latin typeface="Courier New" panose="02070309020205020404" pitchFamily="49" charset="0"/>
                <a:cs typeface="Courier New" panose="02070309020205020404" pitchFamily="49" charset="0"/>
              </a:rPr>
              <a:t>28	 lb=[0.01*ones(ndim,1);0];ub=[6*ones(ndim,1);noise];% Lower- &amp; upper-bounds</a:t>
            </a:r>
          </a:p>
          <a:p>
            <a:pPr algn="l"/>
            <a:r>
              <a:rPr lang="en-US" sz="1200" noProof="1">
                <a:latin typeface="Courier New" panose="02070309020205020404" pitchFamily="49" charset="0"/>
                <a:cs typeface="Courier New" panose="02070309020205020404" pitchFamily="49" charset="0"/>
              </a:rPr>
              <a:t>29	 options=optimset('Display','off','TolFun',1e-6,'DiffMinChange',0.001);</a:t>
            </a:r>
          </a:p>
          <a:p>
            <a:pPr algn="l"/>
            <a:r>
              <a:rPr lang="en-US" sz="1200" noProof="1">
                <a:latin typeface="Courier New" panose="02070309020205020404" pitchFamily="49" charset="0"/>
                <a:cs typeface="Courier New" panose="02070309020205020404" pitchFamily="49" charset="0"/>
              </a:rPr>
              <a:t>30	 hypOpt=fmincon(@(hyp) fitKRG(hyp,par),hyp0,[],[],[],[],lb,ub,[],options);</a:t>
            </a:r>
          </a:p>
          <a:p>
            <a:pPr algn="l"/>
            <a:r>
              <a:rPr lang="en-US" sz="1200" noProof="1">
                <a:latin typeface="Courier New" panose="02070309020205020404" pitchFamily="49" charset="0"/>
                <a:cs typeface="Courier New" panose="02070309020205020404" pitchFamily="49" charset="0"/>
              </a:rPr>
              <a:t>31	 %hypOpt = ga(@(hyp) fitKRG(hyp,par),nvar,[],[],[],[],lb,ub,[],options)';</a:t>
            </a:r>
          </a:p>
          <a:p>
            <a:pPr algn="l"/>
            <a:r>
              <a:rPr lang="en-US" sz="1200" noProof="1">
                <a:latin typeface="Courier New" panose="02070309020205020404" pitchFamily="49" charset="0"/>
                <a:cs typeface="Courier New" panose="02070309020205020404" pitchFamily="49" charset="0"/>
              </a:rPr>
              <a:t>32	 %hypOpt = simulannealbnd(@(hyp) fitKRG(hyp,par),hyp0,lb,ub,options);</a:t>
            </a:r>
          </a:p>
        </p:txBody>
      </p:sp>
    </p:spTree>
    <p:extLst>
      <p:ext uri="{BB962C8B-B14F-4D97-AF65-F5344CB8AC3E}">
        <p14:creationId xmlns:p14="http://schemas.microsoft.com/office/powerpoint/2010/main" val="36096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We assume that the data is sampled from an unknown function that obeys simple correlation rules.</a:t>
            </a:r>
          </a:p>
          <a:p>
            <a:r>
              <a:rPr lang="en-US" dirty="0"/>
              <a:t>The value of the function at a point is correlated to the values at neighboring points based on their separation in different directions.</a:t>
            </a:r>
          </a:p>
          <a:p>
            <a:r>
              <a:rPr lang="en-US" dirty="0"/>
              <a:t>The </a:t>
            </a:r>
            <a:r>
              <a:rPr lang="en-US" dirty="0">
                <a:solidFill>
                  <a:srgbClr val="FF0000"/>
                </a:solidFill>
              </a:rPr>
              <a:t>correlation</a:t>
            </a:r>
            <a:r>
              <a:rPr lang="en-US" dirty="0"/>
              <a:t> is strong to nearby points and weak with far away points, but strength does not change based on location, only separation between points.</a:t>
            </a:r>
          </a:p>
          <a:p>
            <a:pPr lvl="1"/>
            <a:r>
              <a:rPr lang="en-US" dirty="0"/>
              <a:t>valid assumption if the function is continuous (smooth predictor)</a:t>
            </a:r>
          </a:p>
          <a:p>
            <a:pPr lvl="1"/>
            <a:r>
              <a:rPr lang="en-US" dirty="0"/>
              <a:t>a local surrogate with shape functions</a:t>
            </a:r>
          </a:p>
          <a:p>
            <a:pPr lvl="1"/>
            <a:r>
              <a:rPr lang="en-US" dirty="0"/>
              <a:t>Correlation assumption can be strength and weakness of Kriging</a:t>
            </a:r>
          </a:p>
          <a:p>
            <a:r>
              <a:rPr lang="en-US" dirty="0"/>
              <a:t>Normally Kriging is used for </a:t>
            </a:r>
            <a:r>
              <a:rPr lang="en-US" dirty="0">
                <a:solidFill>
                  <a:srgbClr val="FF0000"/>
                </a:solidFill>
              </a:rPr>
              <a:t>noise free data </a:t>
            </a:r>
            <a:r>
              <a:rPr lang="en-US" dirty="0"/>
              <a:t>so that it interpolates exactly the function values.</a:t>
            </a:r>
          </a:p>
        </p:txBody>
      </p:sp>
      <p:sp>
        <p:nvSpPr>
          <p:cNvPr id="2" name="Title 1"/>
          <p:cNvSpPr>
            <a:spLocks noGrp="1"/>
          </p:cNvSpPr>
          <p:nvPr>
            <p:ph type="title"/>
          </p:nvPr>
        </p:nvSpPr>
        <p:spPr/>
        <p:txBody>
          <a:bodyPr>
            <a:normAutofit fontScale="90000"/>
          </a:bodyPr>
          <a:lstStyle/>
          <a:p>
            <a:r>
              <a:rPr lang="en-US"/>
              <a:t>Kriging philosophy</a:t>
            </a:r>
            <a:endParaRPr lang="en-US" dirty="0"/>
          </a:p>
        </p:txBody>
      </p:sp>
    </p:spTree>
    <p:extLst>
      <p:ext uri="{BB962C8B-B14F-4D97-AF65-F5344CB8AC3E}">
        <p14:creationId xmlns:p14="http://schemas.microsoft.com/office/powerpoint/2010/main" val="22636657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8DA2CC-0F8C-0F88-3F8C-C6E172E212D7}"/>
              </a:ext>
            </a:extLst>
          </p:cNvPr>
          <p:cNvSpPr txBox="1"/>
          <p:nvPr/>
        </p:nvSpPr>
        <p:spPr>
          <a:xfrm>
            <a:off x="882032" y="137565"/>
            <a:ext cx="7619394" cy="6555641"/>
          </a:xfrm>
          <a:prstGeom prst="rect">
            <a:avLst/>
          </a:prstGeom>
          <a:noFill/>
        </p:spPr>
        <p:txBody>
          <a:bodyPr wrap="none" rtlCol="0">
            <a:spAutoFit/>
          </a:bodyPr>
          <a:lstStyle/>
          <a:p>
            <a:pPr algn="l"/>
            <a:r>
              <a:rPr lang="en-US" sz="1200" noProof="1">
                <a:latin typeface="Courier New" panose="02070309020205020404" pitchFamily="49" charset="0"/>
                <a:cs typeface="Courier New" panose="02070309020205020404" pitchFamily="49" charset="0"/>
              </a:rPr>
              <a:t>33	 hypmle=hypOpt(1:size(xs,2)); t=max(0,hypOpt(end));</a:t>
            </a:r>
          </a:p>
          <a:p>
            <a:pPr algn="l"/>
            <a:r>
              <a:rPr lang="en-US" sz="1200" noProof="1">
                <a:latin typeface="Courier New" panose="02070309020205020404" pitchFamily="49" charset="0"/>
                <a:cs typeface="Courier New" panose="02070309020205020404" pitchFamily="49" charset="0"/>
              </a:rPr>
              <a:t>34	 fprintf('Hyperparam:%8.3g\n',hypmle.*stdx');</a:t>
            </a:r>
          </a:p>
          <a:p>
            <a:pPr algn="l"/>
            <a:r>
              <a:rPr lang="en-US" sz="1200" noProof="1">
                <a:latin typeface="Courier New" panose="02070309020205020404" pitchFamily="49" charset="0"/>
                <a:cs typeface="Courier New" panose="02070309020205020404" pitchFamily="49" charset="0"/>
              </a:rPr>
              <a:t>35	 if noise ~= 0, fprintf('Noise frac:%8.3g\n',tau); end</a:t>
            </a:r>
          </a:p>
          <a:p>
            <a:pPr algn="l"/>
            <a:r>
              <a:rPr lang="en-US" sz="1200" noProof="1">
                <a:latin typeface="Courier New" panose="02070309020205020404" pitchFamily="49" charset="0"/>
                <a:cs typeface="Courier New" panose="02070309020205020404" pitchFamily="49" charset="0"/>
              </a:rPr>
              <a:t>36	 %</a:t>
            </a:r>
          </a:p>
          <a:p>
            <a:pPr algn="l"/>
            <a:r>
              <a:rPr lang="en-US" sz="1200" noProof="1">
                <a:latin typeface="Courier New" panose="02070309020205020404" pitchFamily="49" charset="0"/>
                <a:cs typeface="Courier New" panose="02070309020205020404" pitchFamily="49" charset="0"/>
              </a:rPr>
              <a:t>37	 [~,fit]=fitKRG(hypOpt,par);                    % Fitting Kriging surrogate</a:t>
            </a:r>
          </a:p>
          <a:p>
            <a:pPr algn="l"/>
            <a:r>
              <a:rPr lang="en-US" sz="1200" noProof="1">
                <a:latin typeface="Courier New" panose="02070309020205020404" pitchFamily="49" charset="0"/>
                <a:cs typeface="Courier New" panose="02070309020205020404" pitchFamily="49" charset="0"/>
              </a:rPr>
              <a:t>38	 %</a:t>
            </a:r>
          </a:p>
          <a:p>
            <a:pPr algn="l"/>
            <a:r>
              <a:rPr lang="en-US" sz="1200" noProof="1">
                <a:latin typeface="Courier New" panose="02070309020205020404" pitchFamily="49" charset="0"/>
                <a:cs typeface="Courier New" panose="02070309020205020404" pitchFamily="49" charset="0"/>
              </a:rPr>
              <a:t>39	 xi = trend(xp,trPRS); nb=size(xi,2);     % Trend basis vector at np points</a:t>
            </a:r>
          </a:p>
          <a:p>
            <a:pPr algn="l"/>
            <a:r>
              <a:rPr lang="en-US" sz="1200" noProof="1">
                <a:latin typeface="Courier New" panose="02070309020205020404" pitchFamily="49" charset="0"/>
                <a:cs typeface="Courier New" panose="02070309020205020404" pitchFamily="49" charset="0"/>
              </a:rPr>
              <a:t>40	 xrep=repmat(xp',ny,1); xrep=transpose(reshape(xrep,ndim,np*ny));</a:t>
            </a:r>
          </a:p>
          <a:p>
            <a:pPr algn="l"/>
            <a:r>
              <a:rPr lang="en-US" sz="1200" noProof="1">
                <a:latin typeface="Courier New" panose="02070309020205020404" pitchFamily="49" charset="0"/>
                <a:cs typeface="Courier New" panose="02070309020205020404" pitchFamily="49" charset="0"/>
              </a:rPr>
              <a:t>41	 d=xrep-repmat(xs,np,1);               % Distance b/w predictions &amp; samples</a:t>
            </a:r>
          </a:p>
          <a:p>
            <a:pPr algn="l"/>
            <a:r>
              <a:rPr lang="en-US" sz="1200" noProof="1">
                <a:latin typeface="Courier New" panose="02070309020205020404" pitchFamily="49" charset="0"/>
                <a:cs typeface="Courier New" panose="02070309020205020404" pitchFamily="49" charset="0"/>
              </a:rPr>
              <a:t>42	 r = (1-t)*exp(sum(-(d./hypmle').^2,2));  % Correlation b/w preds &amp; samples</a:t>
            </a:r>
          </a:p>
          <a:p>
            <a:pPr algn="l"/>
            <a:r>
              <a:rPr lang="en-US" sz="1200" noProof="1">
                <a:latin typeface="Courier New" panose="02070309020205020404" pitchFamily="49" charset="0"/>
                <a:cs typeface="Courier New" panose="02070309020205020404" pitchFamily="49" charset="0"/>
              </a:rPr>
              <a:t>43	 r = reshape(r,ny,np);</a:t>
            </a:r>
          </a:p>
          <a:p>
            <a:pPr algn="l"/>
            <a:r>
              <a:rPr lang="en-US" sz="1200" noProof="1">
                <a:latin typeface="Courier New" panose="02070309020205020404" pitchFamily="49" charset="0"/>
                <a:cs typeface="Courier New" panose="02070309020205020404" pitchFamily="49" charset="0"/>
              </a:rPr>
              <a:t>44	 yp=xi*fit.beta + (fit.alpha*r)';                     % Kriging predictions</a:t>
            </a:r>
          </a:p>
          <a:p>
            <a:pPr algn="l"/>
            <a:r>
              <a:rPr lang="en-US" sz="1200" noProof="1">
                <a:latin typeface="Courier New" panose="02070309020205020404" pitchFamily="49" charset="0"/>
                <a:cs typeface="Courier New" panose="02070309020205020404" pitchFamily="49" charset="0"/>
              </a:rPr>
              <a:t>45	 yp=yp*stdy+meany;                                  % Unscaling predictions</a:t>
            </a:r>
          </a:p>
          <a:p>
            <a:pPr algn="l"/>
            <a:r>
              <a:rPr lang="en-US" sz="1200" noProof="1">
                <a:latin typeface="Courier New" panose="02070309020205020404" pitchFamily="49" charset="0"/>
                <a:cs typeface="Courier New" panose="02070309020205020404" pitchFamily="49" charset="0"/>
              </a:rPr>
              <a:t>46	 %</a:t>
            </a:r>
          </a:p>
          <a:p>
            <a:pPr algn="l"/>
            <a:r>
              <a:rPr lang="en-US" sz="1200" noProof="1">
                <a:latin typeface="Courier New" panose="02070309020205020404" pitchFamily="49" charset="0"/>
                <a:cs typeface="Courier New" panose="02070309020205020404" pitchFamily="49" charset="0"/>
              </a:rPr>
              <a:t>47	 rt=fit.C\r;</a:t>
            </a:r>
          </a:p>
          <a:p>
            <a:pPr algn="l"/>
            <a:r>
              <a:rPr lang="en-US" sz="1200" noProof="1">
                <a:latin typeface="Courier New" panose="02070309020205020404" pitchFamily="49" charset="0"/>
                <a:cs typeface="Courier New" panose="02070309020205020404" pitchFamily="49" charset="0"/>
              </a:rPr>
              <a:t>48	 q=fit.G\(xi'-fit.Ft'*rt);</a:t>
            </a:r>
          </a:p>
          <a:p>
            <a:pPr algn="l"/>
            <a:r>
              <a:rPr lang="en-US" sz="1200" noProof="1">
                <a:latin typeface="Courier New" panose="02070309020205020404" pitchFamily="49" charset="0"/>
                <a:cs typeface="Courier New" panose="02070309020205020404" pitchFamily="49" charset="0"/>
              </a:rPr>
              <a:t>49	 sigma2=fit.sigma2.*stdy.^2;                             % Process variance</a:t>
            </a:r>
          </a:p>
          <a:p>
            <a:pPr algn="l"/>
            <a:r>
              <a:rPr lang="en-US" sz="1200" noProof="1">
                <a:latin typeface="Courier New" panose="02070309020205020404" pitchFamily="49" charset="0"/>
                <a:cs typeface="Courier New" panose="02070309020205020404" pitchFamily="49" charset="0"/>
              </a:rPr>
              <a:t>50	 ysig=sqrt(sigma2.*(1-sum(rt.^2,1)+sum(q.^2,1))');         % Prediction STD</a:t>
            </a:r>
          </a:p>
          <a:p>
            <a:pPr algn="l"/>
            <a:r>
              <a:rPr lang="en-US" sz="1200" noProof="1">
                <a:latin typeface="Courier New" panose="02070309020205020404" pitchFamily="49" charset="0"/>
                <a:cs typeface="Courier New" panose="02070309020205020404" pitchFamily="49" charset="0"/>
              </a:rPr>
              <a:t>51	 fprintf('Total std      :%8.3g\n',sqrt(sigma2)*stdy);</a:t>
            </a:r>
          </a:p>
          <a:p>
            <a:pPr algn="l"/>
            <a:r>
              <a:rPr lang="en-US" sz="1200" noProof="1">
                <a:latin typeface="Courier New" panose="02070309020205020404" pitchFamily="49" charset="0"/>
                <a:cs typeface="Courier New" panose="02070309020205020404" pitchFamily="49" charset="0"/>
              </a:rPr>
              <a:t>52	 if noise~=0, fprintf('Noise std :%8.3g\n',sqrt(tau*sigma2)*stdy); end</a:t>
            </a:r>
          </a:p>
          <a:p>
            <a:pPr algn="l"/>
            <a:r>
              <a:rPr lang="en-US" sz="1200" noProof="1">
                <a:latin typeface="Courier New" panose="02070309020205020404" pitchFamily="49" charset="0"/>
                <a:cs typeface="Courier New" panose="02070309020205020404" pitchFamily="49" charset="0"/>
              </a:rPr>
              <a:t>53	end</a:t>
            </a:r>
          </a:p>
          <a:p>
            <a:pPr algn="l"/>
            <a:r>
              <a:rPr lang="en-US" sz="1200" noProof="1">
                <a:latin typeface="Courier New" panose="02070309020205020404" pitchFamily="49" charset="0"/>
                <a:cs typeface="Courier New" panose="02070309020205020404" pitchFamily="49" charset="0"/>
              </a:rPr>
              <a:t>54	%</a:t>
            </a:r>
          </a:p>
          <a:p>
            <a:pPr algn="l"/>
            <a:r>
              <a:rPr lang="en-US" sz="1200" noProof="1">
                <a:latin typeface="Courier New" panose="02070309020205020404" pitchFamily="49" charset="0"/>
                <a:cs typeface="Courier New" panose="02070309020205020404" pitchFamily="49" charset="0"/>
              </a:rPr>
              <a:t>55	function [negLogLK,fit]=fitKRG(xvar,par)</a:t>
            </a:r>
          </a:p>
          <a:p>
            <a:pPr algn="l"/>
            <a:r>
              <a:rPr lang="en-US" sz="1200" noProof="1">
                <a:latin typeface="Courier New" panose="02070309020205020404" pitchFamily="49" charset="0"/>
                <a:cs typeface="Courier New" panose="02070309020205020404" pitchFamily="49" charset="0"/>
              </a:rPr>
              <a:t>56	% Negative log-likelihood estimate for given hyper-parameter</a:t>
            </a:r>
          </a:p>
          <a:p>
            <a:pPr algn="l"/>
            <a:r>
              <a:rPr lang="en-US" sz="1200" noProof="1">
                <a:latin typeface="Courier New" panose="02070309020205020404" pitchFamily="49" charset="0"/>
                <a:cs typeface="Courier New" panose="02070309020205020404" pitchFamily="49" charset="0"/>
              </a:rPr>
              <a:t>57	%</a:t>
            </a:r>
          </a:p>
          <a:p>
            <a:pPr algn="l"/>
            <a:r>
              <a:rPr lang="en-US" sz="1200" noProof="1">
                <a:latin typeface="Courier New" panose="02070309020205020404" pitchFamily="49" charset="0"/>
                <a:cs typeface="Courier New" panose="02070309020205020404" pitchFamily="49" charset="0"/>
              </a:rPr>
              <a:t>58	% INPUTS  hyp           : Hyper-parameter</a:t>
            </a:r>
          </a:p>
          <a:p>
            <a:pPr algn="l"/>
            <a:r>
              <a:rPr lang="en-US" sz="1200" noProof="1">
                <a:latin typeface="Courier New" panose="02070309020205020404" pitchFamily="49" charset="0"/>
                <a:cs typeface="Courier New" panose="02070309020205020404" pitchFamily="49" charset="0"/>
              </a:rPr>
              <a:t>59	%         par           : Model parameters structure</a:t>
            </a:r>
          </a:p>
          <a:p>
            <a:pPr algn="l"/>
            <a:r>
              <a:rPr lang="en-US" sz="1200" noProof="1">
                <a:latin typeface="Courier New" panose="02070309020205020404" pitchFamily="49" charset="0"/>
                <a:cs typeface="Courier New" panose="02070309020205020404" pitchFamily="49" charset="0"/>
              </a:rPr>
              <a:t>60	% OUTPUTS negLogLK      : Negative log-likelihood function</a:t>
            </a:r>
          </a:p>
          <a:p>
            <a:pPr algn="l"/>
            <a:r>
              <a:rPr lang="en-US" sz="1200" noProof="1">
                <a:latin typeface="Courier New" panose="02070309020205020404" pitchFamily="49" charset="0"/>
                <a:cs typeface="Courier New" panose="02070309020205020404" pitchFamily="49" charset="0"/>
              </a:rPr>
              <a:t>61	%         fit           : Necessary parameters for function evaluation</a:t>
            </a:r>
          </a:p>
          <a:p>
            <a:pPr algn="l"/>
            <a:r>
              <a:rPr lang="en-US" sz="1200" noProof="1">
                <a:latin typeface="Courier New" panose="02070309020205020404" pitchFamily="49" charset="0"/>
                <a:cs typeface="Courier New" panose="02070309020205020404" pitchFamily="49" charset="0"/>
              </a:rPr>
              <a:t>62	%</a:t>
            </a:r>
          </a:p>
          <a:p>
            <a:pPr algn="l"/>
            <a:r>
              <a:rPr lang="en-US" sz="1200" noProof="1">
                <a:latin typeface="Courier New" panose="02070309020205020404" pitchFamily="49" charset="0"/>
                <a:cs typeface="Courier New" panose="02070309020205020404" pitchFamily="49" charset="0"/>
              </a:rPr>
              <a:t>63	 hyp=xvar(1:size(par.xs,2)); t=xvar(end);</a:t>
            </a:r>
          </a:p>
          <a:p>
            <a:pPr algn="l"/>
            <a:r>
              <a:rPr lang="en-US" sz="1200" noProof="1">
                <a:latin typeface="Courier New" panose="02070309020205020404" pitchFamily="49" charset="0"/>
                <a:cs typeface="Courier New" panose="02070309020205020404" pitchFamily="49" charset="0"/>
              </a:rPr>
              <a:t>64	 H = trend(par.xs,par.trPRS);                               % Design matrix</a:t>
            </a:r>
          </a:p>
          <a:p>
            <a:pPr algn="l"/>
            <a:r>
              <a:rPr lang="en-US" sz="1200" noProof="1">
                <a:latin typeface="Courier New" panose="02070309020205020404" pitchFamily="49" charset="0"/>
                <a:cs typeface="Courier New" panose="02070309020205020404" pitchFamily="49" charset="0"/>
              </a:rPr>
              <a:t>65	 ny=size(par.ys,1); nb=size(H,2);       % ny: # of samples, nb: # of coeff.</a:t>
            </a:r>
          </a:p>
          <a:p>
            <a:pPr algn="l"/>
            <a:r>
              <a:rPr lang="en-US" sz="1200" noProof="1">
                <a:latin typeface="Courier New" panose="02070309020205020404" pitchFamily="49" charset="0"/>
                <a:cs typeface="Courier New" panose="02070309020205020404" pitchFamily="49" charset="0"/>
              </a:rPr>
              <a:t>66	 r = (1-t).*exp(sum(-(par.d./hyp(:)').^2, 2));    % Correlation b/w samples</a:t>
            </a:r>
          </a:p>
          <a:p>
            <a:pPr algn="l"/>
            <a:r>
              <a:rPr lang="en-US" sz="1200" noProof="1">
                <a:latin typeface="Courier New" panose="02070309020205020404" pitchFamily="49" charset="0"/>
                <a:cs typeface="Courier New" panose="02070309020205020404" pitchFamily="49" charset="0"/>
              </a:rPr>
              <a:t>67	 idx=find(r&gt;0);</a:t>
            </a:r>
          </a:p>
        </p:txBody>
      </p:sp>
    </p:spTree>
    <p:extLst>
      <p:ext uri="{BB962C8B-B14F-4D97-AF65-F5344CB8AC3E}">
        <p14:creationId xmlns:p14="http://schemas.microsoft.com/office/powerpoint/2010/main" val="508548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EFADFD-47D3-36A7-92E8-8DA5E19A1272}"/>
              </a:ext>
            </a:extLst>
          </p:cNvPr>
          <p:cNvSpPr txBox="1"/>
          <p:nvPr/>
        </p:nvSpPr>
        <p:spPr>
          <a:xfrm>
            <a:off x="768743" y="169933"/>
            <a:ext cx="7619394" cy="6370975"/>
          </a:xfrm>
          <a:prstGeom prst="rect">
            <a:avLst/>
          </a:prstGeom>
          <a:noFill/>
        </p:spPr>
        <p:txBody>
          <a:bodyPr wrap="none" rtlCol="0">
            <a:spAutoFit/>
          </a:bodyPr>
          <a:lstStyle/>
          <a:p>
            <a:pPr algn="l"/>
            <a:r>
              <a:rPr lang="en-US" sz="1200" noProof="1">
                <a:latin typeface="Courier New" panose="02070309020205020404" pitchFamily="49" charset="0"/>
                <a:cs typeface="Courier New" panose="02070309020205020404" pitchFamily="49" charset="0"/>
              </a:rPr>
              <a:t>68	 ii=(1:ny)';</a:t>
            </a:r>
          </a:p>
          <a:p>
            <a:pPr algn="l"/>
            <a:r>
              <a:rPr lang="en-US" sz="1200" noProof="1">
                <a:latin typeface="Courier New" panose="02070309020205020404" pitchFamily="49" charset="0"/>
                <a:cs typeface="Courier New" panose="02070309020205020404" pitchFamily="49" charset="0"/>
              </a:rPr>
              <a:t>69	 mu=(10+ny)*eps;                    % Small diagonal to prevent singularity</a:t>
            </a:r>
          </a:p>
          <a:p>
            <a:pPr algn="l"/>
            <a:r>
              <a:rPr lang="en-US" sz="1200" noProof="1">
                <a:latin typeface="Courier New" panose="02070309020205020404" pitchFamily="49" charset="0"/>
                <a:cs typeface="Courier New" panose="02070309020205020404" pitchFamily="49" charset="0"/>
              </a:rPr>
              <a:t>70	 R=sparse([par.ij(idx,1);ii],[par.ij(idx,2);ii],[r(idx);ones(ny,1)+mu]);</a:t>
            </a:r>
          </a:p>
          <a:p>
            <a:pPr algn="l"/>
            <a:r>
              <a:rPr lang="en-US" sz="1200" noProof="1">
                <a:latin typeface="Courier New" panose="02070309020205020404" pitchFamily="49" charset="0"/>
                <a:cs typeface="Courier New" panose="02070309020205020404" pitchFamily="49" charset="0"/>
              </a:rPr>
              <a:t>71	 [C,~]=chol(R);                           % Cholesky decomposition R = C'*C</a:t>
            </a:r>
          </a:p>
          <a:p>
            <a:pPr algn="l"/>
            <a:r>
              <a:rPr lang="en-US" sz="1200" noProof="1">
                <a:latin typeface="Courier New" panose="02070309020205020404" pitchFamily="49" charset="0"/>
                <a:cs typeface="Courier New" panose="02070309020205020404" pitchFamily="49" charset="0"/>
              </a:rPr>
              <a:t>72	 C=C';</a:t>
            </a:r>
          </a:p>
          <a:p>
            <a:pPr algn="l"/>
            <a:r>
              <a:rPr lang="en-US" sz="1200" noProof="1">
                <a:latin typeface="Courier New" panose="02070309020205020404" pitchFamily="49" charset="0"/>
                <a:cs typeface="Courier New" panose="02070309020205020404" pitchFamily="49" charset="0"/>
              </a:rPr>
              <a:t>73	 Ft=C\H;</a:t>
            </a:r>
          </a:p>
          <a:p>
            <a:pPr algn="l"/>
            <a:r>
              <a:rPr lang="en-US" sz="1200" noProof="1">
                <a:latin typeface="Courier New" panose="02070309020205020404" pitchFamily="49" charset="0"/>
                <a:cs typeface="Courier New" panose="02070309020205020404" pitchFamily="49" charset="0"/>
              </a:rPr>
              <a:t>74	 Yt=C\par.ys;</a:t>
            </a:r>
          </a:p>
          <a:p>
            <a:pPr algn="l"/>
            <a:r>
              <a:rPr lang="en-US" sz="1200" noProof="1">
                <a:latin typeface="Courier New" panose="02070309020205020404" pitchFamily="49" charset="0"/>
                <a:cs typeface="Courier New" panose="02070309020205020404" pitchFamily="49" charset="0"/>
              </a:rPr>
              <a:t>75	 [Q,G]=qr(Ft,0);</a:t>
            </a:r>
          </a:p>
          <a:p>
            <a:pPr algn="l"/>
            <a:r>
              <a:rPr lang="en-US" sz="1200" noProof="1">
                <a:latin typeface="Courier New" panose="02070309020205020404" pitchFamily="49" charset="0"/>
                <a:cs typeface="Courier New" panose="02070309020205020404" pitchFamily="49" charset="0"/>
              </a:rPr>
              <a:t>76	 b=G\(Q'*Yt);                              % Coefficients of trend function</a:t>
            </a:r>
          </a:p>
          <a:p>
            <a:pPr algn="l"/>
            <a:r>
              <a:rPr lang="en-US" sz="1200" noProof="1">
                <a:latin typeface="Courier New" panose="02070309020205020404" pitchFamily="49" charset="0"/>
                <a:cs typeface="Courier New" panose="02070309020205020404" pitchFamily="49" charset="0"/>
              </a:rPr>
              <a:t>77	 rho=(Yt-Ft*b);                                         % rho = Cinv*(y-Xb)</a:t>
            </a:r>
          </a:p>
          <a:p>
            <a:pPr algn="l"/>
            <a:r>
              <a:rPr lang="en-US" sz="1200" noProof="1">
                <a:latin typeface="Courier New" panose="02070309020205020404" pitchFamily="49" charset="0"/>
                <a:cs typeface="Courier New" panose="02070309020205020404" pitchFamily="49" charset="0"/>
              </a:rPr>
              <a:t>78	 alpha=rho'/C;                                       % alpha = (y-Xb)'*Rinv</a:t>
            </a:r>
          </a:p>
          <a:p>
            <a:pPr algn="l"/>
            <a:r>
              <a:rPr lang="en-US" sz="1200" noProof="1">
                <a:latin typeface="Courier New" panose="02070309020205020404" pitchFamily="49" charset="0"/>
                <a:cs typeface="Courier New" panose="02070309020205020404" pitchFamily="49" charset="0"/>
              </a:rPr>
              <a:t>79	 detR = sum(log(full(diag(C)).^2));     % Determinant of correlation matrix</a:t>
            </a:r>
          </a:p>
          <a:p>
            <a:pPr algn="l"/>
            <a:r>
              <a:rPr lang="en-US" sz="1200" noProof="1">
                <a:latin typeface="Courier New" panose="02070309020205020404" pitchFamily="49" charset="0"/>
                <a:cs typeface="Courier New" panose="02070309020205020404" pitchFamily="49" charset="0"/>
              </a:rPr>
              <a:t>80	 sigma2=sum(rho.^2)/(ny-nb);                            % Process variance</a:t>
            </a:r>
          </a:p>
          <a:p>
            <a:pPr algn="l"/>
            <a:r>
              <a:rPr lang="en-US" sz="1200" noProof="1">
                <a:latin typeface="Courier New" panose="02070309020205020404" pitchFamily="49" charset="0"/>
                <a:cs typeface="Courier New" panose="02070309020205020404" pitchFamily="49" charset="0"/>
              </a:rPr>
              <a:t>81	 negLogLK=detR + (ny-nb)*log(sigma2);             % Negative log-likelihood</a:t>
            </a:r>
          </a:p>
          <a:p>
            <a:pPr algn="l"/>
            <a:r>
              <a:rPr lang="en-US" sz="1200" noProof="1">
                <a:latin typeface="Courier New" panose="02070309020205020404" pitchFamily="49" charset="0"/>
                <a:cs typeface="Courier New" panose="02070309020205020404" pitchFamily="49" charset="0"/>
              </a:rPr>
              <a:t>82	 fit = struct('sigma2',sigma2,'beta',b,'alpha',alpha,'C',C,'Ft',Ft,'G',G');</a:t>
            </a:r>
          </a:p>
          <a:p>
            <a:pPr algn="l"/>
            <a:r>
              <a:rPr lang="en-US" sz="1200" noProof="1">
                <a:latin typeface="Courier New" panose="02070309020205020404" pitchFamily="49" charset="0"/>
                <a:cs typeface="Courier New" panose="02070309020205020404" pitchFamily="49" charset="0"/>
              </a:rPr>
              <a:t>83	end</a:t>
            </a:r>
          </a:p>
          <a:p>
            <a:pPr algn="l"/>
            <a:r>
              <a:rPr lang="en-US" sz="1200" noProof="1">
                <a:latin typeface="Courier New" panose="02070309020205020404" pitchFamily="49" charset="0"/>
                <a:cs typeface="Courier New" panose="02070309020205020404" pitchFamily="49" charset="0"/>
              </a:rPr>
              <a:t>84	%</a:t>
            </a:r>
          </a:p>
          <a:p>
            <a:pPr algn="l"/>
            <a:r>
              <a:rPr lang="en-US" sz="1200" noProof="1">
                <a:latin typeface="Courier New" panose="02070309020205020404" pitchFamily="49" charset="0"/>
                <a:cs typeface="Courier New" panose="02070309020205020404" pitchFamily="49" charset="0"/>
              </a:rPr>
              <a:t>85	function H=trend(x,order)</a:t>
            </a:r>
          </a:p>
          <a:p>
            <a:pPr algn="l"/>
            <a:r>
              <a:rPr lang="en-US" sz="1200" noProof="1">
                <a:latin typeface="Courier New" panose="02070309020205020404" pitchFamily="49" charset="0"/>
                <a:cs typeface="Courier New" panose="02070309020205020404" pitchFamily="49" charset="0"/>
              </a:rPr>
              <a:t>86	% Basis vector of trend function</a:t>
            </a:r>
          </a:p>
          <a:p>
            <a:pPr algn="l"/>
            <a:r>
              <a:rPr lang="en-US" sz="1200" noProof="1">
                <a:latin typeface="Courier New" panose="02070309020205020404" pitchFamily="49" charset="0"/>
                <a:cs typeface="Courier New" panose="02070309020205020404" pitchFamily="49" charset="0"/>
              </a:rPr>
              <a:t>87	%</a:t>
            </a:r>
          </a:p>
          <a:p>
            <a:pPr algn="l"/>
            <a:r>
              <a:rPr lang="en-US" sz="1200" noProof="1">
                <a:latin typeface="Courier New" panose="02070309020205020404" pitchFamily="49" charset="0"/>
                <a:cs typeface="Courier New" panose="02070309020205020404" pitchFamily="49" charset="0"/>
              </a:rPr>
              <a:t>88	 [m,n]=size(x);</a:t>
            </a:r>
          </a:p>
          <a:p>
            <a:pPr algn="l"/>
            <a:r>
              <a:rPr lang="en-US" sz="1200" noProof="1">
                <a:latin typeface="Courier New" panose="02070309020205020404" pitchFamily="49" charset="0"/>
                <a:cs typeface="Courier New" panose="02070309020205020404" pitchFamily="49" charset="0"/>
              </a:rPr>
              <a:t>89	 if order==0,     H=ones(m,1);              % Constant trend function basis</a:t>
            </a:r>
          </a:p>
          <a:p>
            <a:pPr algn="l"/>
            <a:r>
              <a:rPr lang="en-US" sz="1200" noProof="1">
                <a:latin typeface="Courier New" panose="02070309020205020404" pitchFamily="49" charset="0"/>
                <a:cs typeface="Courier New" panose="02070309020205020404" pitchFamily="49" charset="0"/>
              </a:rPr>
              <a:t>90	 elseif order==1, H=[ones(m,1), x];           % Linear trend fucntion basis</a:t>
            </a:r>
          </a:p>
          <a:p>
            <a:pPr algn="l"/>
            <a:r>
              <a:rPr lang="en-US" sz="1200" noProof="1">
                <a:latin typeface="Courier New" panose="02070309020205020404" pitchFamily="49" charset="0"/>
                <a:cs typeface="Courier New" panose="02070309020205020404" pitchFamily="49" charset="0"/>
              </a:rPr>
              <a:t>91	 elseif order==2                           % Quadratic trend function basis</a:t>
            </a:r>
          </a:p>
          <a:p>
            <a:pPr algn="l"/>
            <a:r>
              <a:rPr lang="en-US" sz="1200" noProof="1">
                <a:latin typeface="Courier New" panose="02070309020205020404" pitchFamily="49" charset="0"/>
                <a:cs typeface="Courier New" panose="02070309020205020404" pitchFamily="49" charset="0"/>
              </a:rPr>
              <a:t>92	  nn=(n+1)*(n+2)/2;</a:t>
            </a:r>
          </a:p>
          <a:p>
            <a:pPr algn="l"/>
            <a:r>
              <a:rPr lang="en-US" sz="1200" noProof="1">
                <a:latin typeface="Courier New" panose="02070309020205020404" pitchFamily="49" charset="0"/>
                <a:cs typeface="Courier New" panose="02070309020205020404" pitchFamily="49" charset="0"/>
              </a:rPr>
              <a:t>93	  H=[ones(m,1) x zeros(m,nn-n-1)];</a:t>
            </a:r>
          </a:p>
          <a:p>
            <a:pPr algn="l"/>
            <a:r>
              <a:rPr lang="en-US" sz="1200" noProof="1">
                <a:latin typeface="Courier New" panose="02070309020205020404" pitchFamily="49" charset="0"/>
                <a:cs typeface="Courier New" panose="02070309020205020404" pitchFamily="49" charset="0"/>
              </a:rPr>
              <a:t>94	  j=n+1; q=n;</a:t>
            </a:r>
          </a:p>
          <a:p>
            <a:pPr algn="l"/>
            <a:r>
              <a:rPr lang="en-US" sz="1200" noProof="1">
                <a:latin typeface="Courier New" panose="02070309020205020404" pitchFamily="49" charset="0"/>
                <a:cs typeface="Courier New" panose="02070309020205020404" pitchFamily="49" charset="0"/>
              </a:rPr>
              <a:t>95	  for k=1:n</a:t>
            </a:r>
          </a:p>
          <a:p>
            <a:pPr algn="l"/>
            <a:r>
              <a:rPr lang="en-US" sz="1200" noProof="1">
                <a:latin typeface="Courier New" panose="02070309020205020404" pitchFamily="49" charset="0"/>
                <a:cs typeface="Courier New" panose="02070309020205020404" pitchFamily="49" charset="0"/>
              </a:rPr>
              <a:t>96	   H(:,j+(1:q))=repmat(x(:,k),1,q).*x(:,k:n);</a:t>
            </a:r>
          </a:p>
          <a:p>
            <a:pPr algn="l"/>
            <a:r>
              <a:rPr lang="en-US" sz="1200" noProof="1">
                <a:latin typeface="Courier New" panose="02070309020205020404" pitchFamily="49" charset="0"/>
                <a:cs typeface="Courier New" panose="02070309020205020404" pitchFamily="49" charset="0"/>
              </a:rPr>
              <a:t>97	   j=j+q; q=q-1;</a:t>
            </a:r>
          </a:p>
          <a:p>
            <a:pPr algn="l"/>
            <a:r>
              <a:rPr lang="en-US" sz="1200" noProof="1">
                <a:latin typeface="Courier New" panose="02070309020205020404" pitchFamily="49" charset="0"/>
                <a:cs typeface="Courier New" panose="02070309020205020404" pitchFamily="49" charset="0"/>
              </a:rPr>
              <a:t>98	  end</a:t>
            </a:r>
          </a:p>
          <a:p>
            <a:pPr algn="l"/>
            <a:r>
              <a:rPr lang="en-US" sz="1200" noProof="1">
                <a:latin typeface="Courier New" panose="02070309020205020404" pitchFamily="49" charset="0"/>
                <a:cs typeface="Courier New" panose="02070309020205020404" pitchFamily="49" charset="0"/>
              </a:rPr>
              <a:t>99	 end</a:t>
            </a:r>
          </a:p>
          <a:p>
            <a:pPr algn="l"/>
            <a:r>
              <a:rPr lang="en-US" sz="1200" noProof="1">
                <a:latin typeface="Courier New" panose="02070309020205020404" pitchFamily="49" charset="0"/>
                <a:cs typeface="Courier New" panose="02070309020205020404" pitchFamily="49" charset="0"/>
              </a:rPr>
              <a:t>100	end</a:t>
            </a:r>
          </a:p>
          <a:p>
            <a:pPr algn="l"/>
            <a:endParaRPr lang="en-US" sz="1200" noProof="1">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0911542-261F-2E92-1499-ECFE1FCD498E}"/>
              </a:ext>
            </a:extLst>
          </p:cNvPr>
          <p:cNvSpPr txBox="1"/>
          <p:nvPr/>
        </p:nvSpPr>
        <p:spPr>
          <a:xfrm>
            <a:off x="1367554" y="6310075"/>
            <a:ext cx="5769528" cy="461665"/>
          </a:xfrm>
          <a:prstGeom prst="rect">
            <a:avLst/>
          </a:prstGeom>
          <a:noFill/>
        </p:spPr>
        <p:txBody>
          <a:bodyPr wrap="none" rtlCol="0">
            <a:spAutoFit/>
          </a:bodyPr>
          <a:lstStyle/>
          <a:p>
            <a:pPr algn="l"/>
            <a:r>
              <a:rPr lang="en-US" sz="2400" dirty="0">
                <a:solidFill>
                  <a:srgbClr val="0000FF"/>
                </a:solidFill>
              </a:rPr>
              <a:t>Refer to textbook for detailed explanations</a:t>
            </a:r>
          </a:p>
        </p:txBody>
      </p:sp>
    </p:spTree>
    <p:extLst>
      <p:ext uri="{BB962C8B-B14F-4D97-AF65-F5344CB8AC3E}">
        <p14:creationId xmlns:p14="http://schemas.microsoft.com/office/powerpoint/2010/main" val="2056897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C237991-6262-82CF-0C6F-2D6B3C96CAF7}"/>
                  </a:ext>
                </a:extLst>
              </p:cNvPr>
              <p:cNvSpPr>
                <a:spLocks noGrp="1"/>
              </p:cNvSpPr>
              <p:nvPr>
                <p:ph type="body" sz="quarter" idx="10"/>
              </p:nvPr>
            </p:nvSpPr>
            <p:spPr>
              <a:xfrm>
                <a:off x="304800" y="774200"/>
                <a:ext cx="8534400" cy="4704108"/>
              </a:xfrm>
            </p:spPr>
            <p:txBody>
              <a:bodyPr>
                <a:normAutofit/>
              </a:bodyPr>
              <a:lstStyle/>
              <a:p>
                <a:r>
                  <a:rPr lang="en-US" sz="2000" dirty="0"/>
                  <a:t>8 samples from </a:t>
                </a: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)=0.5</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6</m:t>
                            </m:r>
                            <m:r>
                              <a:rPr lang="en-US" sz="2000" i="1">
                                <a:latin typeface="Cambria Math" panose="02040503050406030204" pitchFamily="18" charset="0"/>
                              </a:rPr>
                              <m:t>𝑥</m:t>
                            </m:r>
                            <m:r>
                              <a:rPr lang="en-US" sz="2000" i="1">
                                <a:latin typeface="Cambria Math" panose="02040503050406030204" pitchFamily="18" charset="0"/>
                              </a:rPr>
                              <m:t>−2</m:t>
                            </m:r>
                          </m:e>
                        </m:d>
                      </m:e>
                      <m:sup>
                        <m:r>
                          <a:rPr lang="en-US" sz="2000" i="1">
                            <a:latin typeface="Cambria Math" panose="02040503050406030204" pitchFamily="18" charset="0"/>
                          </a:rPr>
                          <m:t>2</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12</m:t>
                            </m:r>
                            <m:r>
                              <a:rPr lang="en-US" sz="2000" i="1">
                                <a:latin typeface="Cambria Math" panose="02040503050406030204" pitchFamily="18" charset="0"/>
                              </a:rPr>
                              <m:t>𝑥</m:t>
                            </m:r>
                            <m:r>
                              <a:rPr lang="en-US" sz="2000" i="1">
                                <a:latin typeface="Cambria Math" panose="02040503050406030204" pitchFamily="18" charset="0"/>
                              </a:rPr>
                              <m:t>−4</m:t>
                            </m:r>
                          </m:e>
                        </m:d>
                      </m:e>
                    </m:func>
                    <m:r>
                      <a:rPr lang="en-US" sz="2000" i="1">
                        <a:latin typeface="Cambria Math" panose="02040503050406030204" pitchFamily="18" charset="0"/>
                      </a:rPr>
                      <m:t>+10</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−0.5</m:t>
                        </m:r>
                      </m:e>
                    </m:d>
                    <m:r>
                      <a:rPr lang="en-US" sz="2000" i="1">
                        <a:latin typeface="Cambria Math" panose="02040503050406030204" pitchFamily="18" charset="0"/>
                      </a:rPr>
                      <m:t>+0.5</m:t>
                    </m:r>
                  </m:oMath>
                </a14:m>
                <a:endParaRPr lang="en-US" sz="2000" dirty="0"/>
              </a:p>
              <a:p>
                <a:pPr lvl="1"/>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𝑠</m:t>
                        </m:r>
                      </m:sub>
                    </m:sSub>
                    <m:r>
                      <a:rPr lang="en-US" sz="1800" i="1">
                        <a:latin typeface="Cambria Math" panose="02040503050406030204" pitchFamily="18" charset="0"/>
                      </a:rPr>
                      <m:t>=[0.1548, 0.7148, 0.4934, 0.9932, 0.5862, 0.0007, 0.3638, 0.8198]</m:t>
                    </m:r>
                  </m:oMath>
                </a14:m>
                <a:endParaRPr lang="en-US" sz="1800" dirty="0"/>
              </a:p>
              <a:p>
                <a:pPr marL="0" lvl="1" indent="0">
                  <a:lnSpc>
                    <a:spcPct val="120000"/>
                  </a:lnSpc>
                  <a:spcBef>
                    <a:spcPts val="0"/>
                  </a:spcBef>
                  <a:buNone/>
                  <a:tabLst>
                    <a:tab pos="339725" algn="l"/>
                  </a:tabLst>
                </a:pPr>
                <a:endParaRPr lang="en-US" sz="1200" noProof="1">
                  <a:latin typeface="Courier New" panose="02070309020205020404" pitchFamily="49" charset="0"/>
                  <a:cs typeface="Courier New" panose="02070309020205020404" pitchFamily="49" charset="0"/>
                </a:endParaRP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	myfun=@(x) 0.5*((6*x-2).^2.*sin(12*x-4))+10*(x-0.5)+5;   % In-line function</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2	xs=[0.1548,0.7148,0.4934,0.9932,0.5862,0.0007,0.3638,0.8198]';    % Samples</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3	ys=myfun(xs);                                  % Samples from true function</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4	trPRS=0;                                                 % Ordinary Kriging</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5	xp=(0:0.01:1)';                                         % Prediction points</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6	[yp, ysig, nb]=Kriging(xs,ys,xp,trPRS,0);         % Build Kriging surrogate</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7	ny=size(ys,1);                                          % Number of samples</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8	cilb = yp + tinv(0.025,ny-nb)*ysig;  % Lower-bounds of confidence intervals</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9	ciub = yp + tinv(0.975,ny-nb)*ysig;  % Upper-bounds of confidence intervals</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10	ytrue=myfun(xp);                % True function values at prediction points</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11	figure; hold on;                                         % Plotting results</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12	xShaded=[xp;sort(xp,'descend')]; yShaded=[cilb;ciub(end:-1:1)];</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13	patch(xShaded,yShaded,[.24 .73 .89],'EdgeColor','none');</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14	plot(xp,yp,'r-',xs,ys,'k+',xp,ytrue,'k-','Markersize',10,'Linewidth',1.5)</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15	xlabel('x');ylabel('y(x)');</a:t>
                </a:r>
              </a:p>
              <a:p>
                <a:pPr marL="0" lvl="1" indent="0">
                  <a:lnSpc>
                    <a:spcPct val="12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16	legend('95% PI','Kriging prediction','Samples','True function');</a:t>
                </a:r>
                <a:endParaRPr lang="en-US" sz="1200" dirty="0">
                  <a:latin typeface="Courier New" panose="02070309020205020404" pitchFamily="49" charset="0"/>
                  <a:cs typeface="Courier New" panose="02070309020205020404" pitchFamily="49" charset="0"/>
                </a:endParaRPr>
              </a:p>
            </p:txBody>
          </p:sp>
        </mc:Choice>
        <mc:Fallback xmlns="">
          <p:sp>
            <p:nvSpPr>
              <p:cNvPr id="5" name="Text Placeholder 4">
                <a:extLst>
                  <a:ext uri="{FF2B5EF4-FFF2-40B4-BE49-F238E27FC236}">
                    <a16:creationId xmlns:a16="http://schemas.microsoft.com/office/drawing/2014/main" id="{CC237991-6262-82CF-0C6F-2D6B3C96CAF7}"/>
                  </a:ext>
                </a:extLst>
              </p:cNvPr>
              <p:cNvSpPr>
                <a:spLocks noGrp="1" noRot="1" noChangeAspect="1" noMove="1" noResize="1" noEditPoints="1" noAdjustHandles="1" noChangeArrowheads="1" noChangeShapeType="1" noTextEdit="1"/>
              </p:cNvSpPr>
              <p:nvPr>
                <p:ph type="body" sz="quarter" idx="10"/>
              </p:nvPr>
            </p:nvSpPr>
            <p:spPr>
              <a:xfrm>
                <a:off x="304800" y="774200"/>
                <a:ext cx="8534400" cy="4704108"/>
              </a:xfrm>
              <a:blipFill>
                <a:blip r:embed="rId2"/>
                <a:stretch>
                  <a:fillRect l="-643" t="-1036"/>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FF3C1283-BE3F-33C2-BA7F-B32E9E050964}"/>
              </a:ext>
            </a:extLst>
          </p:cNvPr>
          <p:cNvSpPr>
            <a:spLocks noGrp="1"/>
          </p:cNvSpPr>
          <p:nvPr>
            <p:ph type="title"/>
          </p:nvPr>
        </p:nvSpPr>
        <p:spPr/>
        <p:txBody>
          <a:bodyPr>
            <a:normAutofit fontScale="90000"/>
          </a:bodyPr>
          <a:lstStyle/>
          <a:p>
            <a:r>
              <a:rPr lang="en-US" dirty="0"/>
              <a:t>Ex7.13) 1D Kriging Surrogate</a:t>
            </a:r>
          </a:p>
        </p:txBody>
      </p:sp>
    </p:spTree>
    <p:extLst>
      <p:ext uri="{BB962C8B-B14F-4D97-AF65-F5344CB8AC3E}">
        <p14:creationId xmlns:p14="http://schemas.microsoft.com/office/powerpoint/2010/main" val="3929714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3476D12-A867-6301-F302-8D8D33CE29C4}"/>
                  </a:ext>
                </a:extLst>
              </p:cNvPr>
              <p:cNvSpPr>
                <a:spLocks noGrp="1"/>
              </p:cNvSpPr>
              <p:nvPr>
                <p:ph type="body" sz="quarter" idx="10"/>
              </p:nvPr>
            </p:nvSpPr>
            <p:spPr>
              <a:xfrm>
                <a:off x="304800" y="774200"/>
                <a:ext cx="8534400" cy="506914"/>
              </a:xfrm>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m:rPr>
                            <m:sty m:val="p"/>
                          </m:rPr>
                          <a:rPr lang="en-US" b="0" i="0" smtClean="0">
                            <a:latin typeface="Cambria Math" panose="02040503050406030204" pitchFamily="18" charset="0"/>
                          </a:rPr>
                          <m:t>opt</m:t>
                        </m:r>
                      </m:sub>
                    </m:sSub>
                    <m:r>
                      <a:rPr lang="en-US" b="0" i="1" smtClean="0">
                        <a:latin typeface="Cambria Math" panose="02040503050406030204" pitchFamily="18" charset="0"/>
                      </a:rPr>
                      <m:t>=0.272</m:t>
                    </m:r>
                  </m:oMath>
                </a14:m>
                <a:endParaRPr lang="en-US" dirty="0"/>
              </a:p>
            </p:txBody>
          </p:sp>
        </mc:Choice>
        <mc:Fallback xmlns="">
          <p:sp>
            <p:nvSpPr>
              <p:cNvPr id="2" name="Text Placeholder 1">
                <a:extLst>
                  <a:ext uri="{FF2B5EF4-FFF2-40B4-BE49-F238E27FC236}">
                    <a16:creationId xmlns:a16="http://schemas.microsoft.com/office/drawing/2014/main" id="{F3476D12-A867-6301-F302-8D8D33CE29C4}"/>
                  </a:ext>
                </a:extLst>
              </p:cNvPr>
              <p:cNvSpPr>
                <a:spLocks noGrp="1" noRot="1" noChangeAspect="1" noMove="1" noResize="1" noEditPoints="1" noAdjustHandles="1" noChangeArrowheads="1" noChangeShapeType="1" noTextEdit="1"/>
              </p:cNvSpPr>
              <p:nvPr>
                <p:ph type="body" sz="quarter" idx="10"/>
              </p:nvPr>
            </p:nvSpPr>
            <p:spPr>
              <a:xfrm>
                <a:off x="304800" y="774200"/>
                <a:ext cx="8534400" cy="506914"/>
              </a:xfrm>
              <a:blipFill>
                <a:blip r:embed="rId2"/>
                <a:stretch>
                  <a:fillRect l="-929" t="-10843" b="-843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BEC0012-63B0-42CE-F91A-A504759D3341}"/>
              </a:ext>
            </a:extLst>
          </p:cNvPr>
          <p:cNvSpPr>
            <a:spLocks noGrp="1"/>
          </p:cNvSpPr>
          <p:nvPr>
            <p:ph type="title"/>
          </p:nvPr>
        </p:nvSpPr>
        <p:spPr/>
        <p:txBody>
          <a:bodyPr>
            <a:normAutofit fontScale="90000"/>
          </a:bodyPr>
          <a:lstStyle/>
          <a:p>
            <a:r>
              <a:rPr lang="en-US" dirty="0"/>
              <a:t>Ex7.13) 1D Kriging Surrogate </a:t>
            </a:r>
            <a:r>
              <a:rPr lang="en-US" i="1" dirty="0"/>
              <a:t>cont</a:t>
            </a:r>
            <a:r>
              <a:rPr lang="en-US" dirty="0"/>
              <a:t>.</a:t>
            </a:r>
          </a:p>
        </p:txBody>
      </p:sp>
      <p:grpSp>
        <p:nvGrpSpPr>
          <p:cNvPr id="4" name="Group 134">
            <a:extLst>
              <a:ext uri="{FF2B5EF4-FFF2-40B4-BE49-F238E27FC236}">
                <a16:creationId xmlns:a16="http://schemas.microsoft.com/office/drawing/2014/main" id="{72F3D8F7-C6F4-D3F2-ACD4-AC8715A124C2}"/>
              </a:ext>
            </a:extLst>
          </p:cNvPr>
          <p:cNvGrpSpPr>
            <a:grpSpLocks noChangeAspect="1"/>
          </p:cNvGrpSpPr>
          <p:nvPr/>
        </p:nvGrpSpPr>
        <p:grpSpPr bwMode="auto">
          <a:xfrm>
            <a:off x="2076450" y="1630363"/>
            <a:ext cx="4808538" cy="3836988"/>
            <a:chOff x="1308" y="1027"/>
            <a:chExt cx="3029" cy="2417"/>
          </a:xfrm>
        </p:grpSpPr>
        <p:sp>
          <p:nvSpPr>
            <p:cNvPr id="5" name="Rectangle 135">
              <a:extLst>
                <a:ext uri="{FF2B5EF4-FFF2-40B4-BE49-F238E27FC236}">
                  <a16:creationId xmlns:a16="http://schemas.microsoft.com/office/drawing/2014/main" id="{934CD999-82EE-B31C-8D41-389948AFED31}"/>
                </a:ext>
              </a:extLst>
            </p:cNvPr>
            <p:cNvSpPr>
              <a:spLocks noChangeArrowheads="1"/>
            </p:cNvSpPr>
            <p:nvPr/>
          </p:nvSpPr>
          <p:spPr bwMode="auto">
            <a:xfrm>
              <a:off x="1639" y="1086"/>
              <a:ext cx="2608" cy="1991"/>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Line 136">
              <a:extLst>
                <a:ext uri="{FF2B5EF4-FFF2-40B4-BE49-F238E27FC236}">
                  <a16:creationId xmlns:a16="http://schemas.microsoft.com/office/drawing/2014/main" id="{198E2C28-9A70-65BE-6D6B-0E344BA84E01}"/>
                </a:ext>
              </a:extLst>
            </p:cNvPr>
            <p:cNvSpPr>
              <a:spLocks noChangeShapeType="1"/>
            </p:cNvSpPr>
            <p:nvPr/>
          </p:nvSpPr>
          <p:spPr bwMode="auto">
            <a:xfrm>
              <a:off x="1639" y="3077"/>
              <a:ext cx="260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37">
              <a:extLst>
                <a:ext uri="{FF2B5EF4-FFF2-40B4-BE49-F238E27FC236}">
                  <a16:creationId xmlns:a16="http://schemas.microsoft.com/office/drawing/2014/main" id="{B54D6EAD-5CE1-33E6-D0B7-657484245428}"/>
                </a:ext>
              </a:extLst>
            </p:cNvPr>
            <p:cNvSpPr>
              <a:spLocks noChangeShapeType="1"/>
            </p:cNvSpPr>
            <p:nvPr/>
          </p:nvSpPr>
          <p:spPr bwMode="auto">
            <a:xfrm flipV="1">
              <a:off x="1639" y="3051"/>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38">
              <a:extLst>
                <a:ext uri="{FF2B5EF4-FFF2-40B4-BE49-F238E27FC236}">
                  <a16:creationId xmlns:a16="http://schemas.microsoft.com/office/drawing/2014/main" id="{8B958763-F49E-4BD4-E108-658605095133}"/>
                </a:ext>
              </a:extLst>
            </p:cNvPr>
            <p:cNvSpPr>
              <a:spLocks noChangeShapeType="1"/>
            </p:cNvSpPr>
            <p:nvPr/>
          </p:nvSpPr>
          <p:spPr bwMode="auto">
            <a:xfrm flipV="1">
              <a:off x="2161" y="3051"/>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39">
              <a:extLst>
                <a:ext uri="{FF2B5EF4-FFF2-40B4-BE49-F238E27FC236}">
                  <a16:creationId xmlns:a16="http://schemas.microsoft.com/office/drawing/2014/main" id="{09D20BFE-0444-07C9-FC0F-4F35EAEAD248}"/>
                </a:ext>
              </a:extLst>
            </p:cNvPr>
            <p:cNvSpPr>
              <a:spLocks noChangeShapeType="1"/>
            </p:cNvSpPr>
            <p:nvPr/>
          </p:nvSpPr>
          <p:spPr bwMode="auto">
            <a:xfrm flipV="1">
              <a:off x="2682" y="3051"/>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40">
              <a:extLst>
                <a:ext uri="{FF2B5EF4-FFF2-40B4-BE49-F238E27FC236}">
                  <a16:creationId xmlns:a16="http://schemas.microsoft.com/office/drawing/2014/main" id="{3A40AD07-0567-F041-7A30-EDB85E8E0F32}"/>
                </a:ext>
              </a:extLst>
            </p:cNvPr>
            <p:cNvSpPr>
              <a:spLocks noChangeShapeType="1"/>
            </p:cNvSpPr>
            <p:nvPr/>
          </p:nvSpPr>
          <p:spPr bwMode="auto">
            <a:xfrm flipV="1">
              <a:off x="3204" y="3051"/>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41">
              <a:extLst>
                <a:ext uri="{FF2B5EF4-FFF2-40B4-BE49-F238E27FC236}">
                  <a16:creationId xmlns:a16="http://schemas.microsoft.com/office/drawing/2014/main" id="{EFF2836C-5A2A-40BE-3A24-413AD721902F}"/>
                </a:ext>
              </a:extLst>
            </p:cNvPr>
            <p:cNvSpPr>
              <a:spLocks noChangeShapeType="1"/>
            </p:cNvSpPr>
            <p:nvPr/>
          </p:nvSpPr>
          <p:spPr bwMode="auto">
            <a:xfrm flipV="1">
              <a:off x="3726" y="3051"/>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42">
              <a:extLst>
                <a:ext uri="{FF2B5EF4-FFF2-40B4-BE49-F238E27FC236}">
                  <a16:creationId xmlns:a16="http://schemas.microsoft.com/office/drawing/2014/main" id="{62BBE9EC-D45A-9FBB-AFA7-22CC5F7509BE}"/>
                </a:ext>
              </a:extLst>
            </p:cNvPr>
            <p:cNvSpPr>
              <a:spLocks noChangeShapeType="1"/>
            </p:cNvSpPr>
            <p:nvPr/>
          </p:nvSpPr>
          <p:spPr bwMode="auto">
            <a:xfrm flipV="1">
              <a:off x="4247" y="3051"/>
              <a:ext cx="0" cy="26"/>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43">
              <a:extLst>
                <a:ext uri="{FF2B5EF4-FFF2-40B4-BE49-F238E27FC236}">
                  <a16:creationId xmlns:a16="http://schemas.microsoft.com/office/drawing/2014/main" id="{E68834F7-9395-D5A8-90B8-9CF207007CD4}"/>
                </a:ext>
              </a:extLst>
            </p:cNvPr>
            <p:cNvSpPr>
              <a:spLocks noChangeArrowheads="1"/>
            </p:cNvSpPr>
            <p:nvPr/>
          </p:nvSpPr>
          <p:spPr bwMode="auto">
            <a:xfrm>
              <a:off x="1609" y="3125"/>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44">
              <a:extLst>
                <a:ext uri="{FF2B5EF4-FFF2-40B4-BE49-F238E27FC236}">
                  <a16:creationId xmlns:a16="http://schemas.microsoft.com/office/drawing/2014/main" id="{7DEB9276-7760-92DC-736F-5F0DC388172B}"/>
                </a:ext>
              </a:extLst>
            </p:cNvPr>
            <p:cNvSpPr>
              <a:spLocks noChangeArrowheads="1"/>
            </p:cNvSpPr>
            <p:nvPr/>
          </p:nvSpPr>
          <p:spPr bwMode="auto">
            <a:xfrm>
              <a:off x="2084" y="3125"/>
              <a:ext cx="22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5">
              <a:extLst>
                <a:ext uri="{FF2B5EF4-FFF2-40B4-BE49-F238E27FC236}">
                  <a16:creationId xmlns:a16="http://schemas.microsoft.com/office/drawing/2014/main" id="{0DD9C3B5-0A4C-D9C1-49A9-07586A3FCA7F}"/>
                </a:ext>
              </a:extLst>
            </p:cNvPr>
            <p:cNvSpPr>
              <a:spLocks noChangeArrowheads="1"/>
            </p:cNvSpPr>
            <p:nvPr/>
          </p:nvSpPr>
          <p:spPr bwMode="auto">
            <a:xfrm>
              <a:off x="2607" y="3125"/>
              <a:ext cx="22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46">
              <a:extLst>
                <a:ext uri="{FF2B5EF4-FFF2-40B4-BE49-F238E27FC236}">
                  <a16:creationId xmlns:a16="http://schemas.microsoft.com/office/drawing/2014/main" id="{E0E5043F-0C56-BE09-A142-D957C84E869B}"/>
                </a:ext>
              </a:extLst>
            </p:cNvPr>
            <p:cNvSpPr>
              <a:spLocks noChangeArrowheads="1"/>
            </p:cNvSpPr>
            <p:nvPr/>
          </p:nvSpPr>
          <p:spPr bwMode="auto">
            <a:xfrm>
              <a:off x="3123" y="3125"/>
              <a:ext cx="22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7">
              <a:extLst>
                <a:ext uri="{FF2B5EF4-FFF2-40B4-BE49-F238E27FC236}">
                  <a16:creationId xmlns:a16="http://schemas.microsoft.com/office/drawing/2014/main" id="{AB673F5E-0535-3134-D7B1-D2EFAEF36CBD}"/>
                </a:ext>
              </a:extLst>
            </p:cNvPr>
            <p:cNvSpPr>
              <a:spLocks noChangeArrowheads="1"/>
            </p:cNvSpPr>
            <p:nvPr/>
          </p:nvSpPr>
          <p:spPr bwMode="auto">
            <a:xfrm>
              <a:off x="3646" y="3125"/>
              <a:ext cx="22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8">
              <a:extLst>
                <a:ext uri="{FF2B5EF4-FFF2-40B4-BE49-F238E27FC236}">
                  <a16:creationId xmlns:a16="http://schemas.microsoft.com/office/drawing/2014/main" id="{6DB9FC0E-C38F-81D3-9FBB-CA4F0E1CCDAC}"/>
                </a:ext>
              </a:extLst>
            </p:cNvPr>
            <p:cNvSpPr>
              <a:spLocks noChangeArrowheads="1"/>
            </p:cNvSpPr>
            <p:nvPr/>
          </p:nvSpPr>
          <p:spPr bwMode="auto">
            <a:xfrm>
              <a:off x="4217" y="3125"/>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9">
              <a:extLst>
                <a:ext uri="{FF2B5EF4-FFF2-40B4-BE49-F238E27FC236}">
                  <a16:creationId xmlns:a16="http://schemas.microsoft.com/office/drawing/2014/main" id="{F09AAB0A-EC31-7B64-279D-4A638F82B9D5}"/>
                </a:ext>
              </a:extLst>
            </p:cNvPr>
            <p:cNvSpPr>
              <a:spLocks noChangeArrowheads="1"/>
            </p:cNvSpPr>
            <p:nvPr/>
          </p:nvSpPr>
          <p:spPr bwMode="auto">
            <a:xfrm>
              <a:off x="2913" y="3282"/>
              <a:ext cx="11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50">
              <a:extLst>
                <a:ext uri="{FF2B5EF4-FFF2-40B4-BE49-F238E27FC236}">
                  <a16:creationId xmlns:a16="http://schemas.microsoft.com/office/drawing/2014/main" id="{64926E6D-6A7B-F84A-DCFC-64BBC1E6CA1B}"/>
                </a:ext>
              </a:extLst>
            </p:cNvPr>
            <p:cNvSpPr>
              <a:spLocks noChangeShapeType="1"/>
            </p:cNvSpPr>
            <p:nvPr/>
          </p:nvSpPr>
          <p:spPr bwMode="auto">
            <a:xfrm flipV="1">
              <a:off x="1639" y="1086"/>
              <a:ext cx="0" cy="199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51">
              <a:extLst>
                <a:ext uri="{FF2B5EF4-FFF2-40B4-BE49-F238E27FC236}">
                  <a16:creationId xmlns:a16="http://schemas.microsoft.com/office/drawing/2014/main" id="{8DE215C9-D239-B788-9C57-309413ABC844}"/>
                </a:ext>
              </a:extLst>
            </p:cNvPr>
            <p:cNvSpPr>
              <a:spLocks noChangeShapeType="1"/>
            </p:cNvSpPr>
            <p:nvPr/>
          </p:nvSpPr>
          <p:spPr bwMode="auto">
            <a:xfrm>
              <a:off x="1639" y="304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52">
              <a:extLst>
                <a:ext uri="{FF2B5EF4-FFF2-40B4-BE49-F238E27FC236}">
                  <a16:creationId xmlns:a16="http://schemas.microsoft.com/office/drawing/2014/main" id="{FDD3F8BB-263C-CEB5-C79D-C17BDE8E5E21}"/>
                </a:ext>
              </a:extLst>
            </p:cNvPr>
            <p:cNvSpPr>
              <a:spLocks noChangeShapeType="1"/>
            </p:cNvSpPr>
            <p:nvPr/>
          </p:nvSpPr>
          <p:spPr bwMode="auto">
            <a:xfrm>
              <a:off x="1639" y="255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53">
              <a:extLst>
                <a:ext uri="{FF2B5EF4-FFF2-40B4-BE49-F238E27FC236}">
                  <a16:creationId xmlns:a16="http://schemas.microsoft.com/office/drawing/2014/main" id="{D6C74DDF-7B65-3DA6-FED8-BABA25180ECC}"/>
                </a:ext>
              </a:extLst>
            </p:cNvPr>
            <p:cNvSpPr>
              <a:spLocks noChangeShapeType="1"/>
            </p:cNvSpPr>
            <p:nvPr/>
          </p:nvSpPr>
          <p:spPr bwMode="auto">
            <a:xfrm>
              <a:off x="1639" y="206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54">
              <a:extLst>
                <a:ext uri="{FF2B5EF4-FFF2-40B4-BE49-F238E27FC236}">
                  <a16:creationId xmlns:a16="http://schemas.microsoft.com/office/drawing/2014/main" id="{EB0142AF-1558-2836-FC99-484B089C9A64}"/>
                </a:ext>
              </a:extLst>
            </p:cNvPr>
            <p:cNvSpPr>
              <a:spLocks noChangeShapeType="1"/>
            </p:cNvSpPr>
            <p:nvPr/>
          </p:nvSpPr>
          <p:spPr bwMode="auto">
            <a:xfrm>
              <a:off x="1639" y="1577"/>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55">
              <a:extLst>
                <a:ext uri="{FF2B5EF4-FFF2-40B4-BE49-F238E27FC236}">
                  <a16:creationId xmlns:a16="http://schemas.microsoft.com/office/drawing/2014/main" id="{E5FA5EAA-773F-8724-F1AF-634598629058}"/>
                </a:ext>
              </a:extLst>
            </p:cNvPr>
            <p:cNvSpPr>
              <a:spLocks noChangeShapeType="1"/>
            </p:cNvSpPr>
            <p:nvPr/>
          </p:nvSpPr>
          <p:spPr bwMode="auto">
            <a:xfrm>
              <a:off x="1639" y="108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156">
              <a:extLst>
                <a:ext uri="{FF2B5EF4-FFF2-40B4-BE49-F238E27FC236}">
                  <a16:creationId xmlns:a16="http://schemas.microsoft.com/office/drawing/2014/main" id="{CB9E0067-1E23-06A3-0F59-BECC05B4EEB7}"/>
                </a:ext>
              </a:extLst>
            </p:cNvPr>
            <p:cNvSpPr>
              <a:spLocks noChangeArrowheads="1"/>
            </p:cNvSpPr>
            <p:nvPr/>
          </p:nvSpPr>
          <p:spPr bwMode="auto">
            <a:xfrm>
              <a:off x="1537" y="2987"/>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57">
              <a:extLst>
                <a:ext uri="{FF2B5EF4-FFF2-40B4-BE49-F238E27FC236}">
                  <a16:creationId xmlns:a16="http://schemas.microsoft.com/office/drawing/2014/main" id="{F2807E25-C1A5-AEC0-586A-0F226C6F8BA2}"/>
                </a:ext>
              </a:extLst>
            </p:cNvPr>
            <p:cNvSpPr>
              <a:spLocks noChangeArrowheads="1"/>
            </p:cNvSpPr>
            <p:nvPr/>
          </p:nvSpPr>
          <p:spPr bwMode="auto">
            <a:xfrm>
              <a:off x="1537" y="2500"/>
              <a:ext cx="1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58">
              <a:extLst>
                <a:ext uri="{FF2B5EF4-FFF2-40B4-BE49-F238E27FC236}">
                  <a16:creationId xmlns:a16="http://schemas.microsoft.com/office/drawing/2014/main" id="{6FE92C9E-8A6D-54A8-00FD-CBE80B67CD93}"/>
                </a:ext>
              </a:extLst>
            </p:cNvPr>
            <p:cNvSpPr>
              <a:spLocks noChangeArrowheads="1"/>
            </p:cNvSpPr>
            <p:nvPr/>
          </p:nvSpPr>
          <p:spPr bwMode="auto">
            <a:xfrm>
              <a:off x="1477" y="2007"/>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59">
              <a:extLst>
                <a:ext uri="{FF2B5EF4-FFF2-40B4-BE49-F238E27FC236}">
                  <a16:creationId xmlns:a16="http://schemas.microsoft.com/office/drawing/2014/main" id="{BC41E3B1-CBBE-ECD8-2529-8B65C5C0B551}"/>
                </a:ext>
              </a:extLst>
            </p:cNvPr>
            <p:cNvSpPr>
              <a:spLocks noChangeArrowheads="1"/>
            </p:cNvSpPr>
            <p:nvPr/>
          </p:nvSpPr>
          <p:spPr bwMode="auto">
            <a:xfrm>
              <a:off x="1477" y="1520"/>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60">
              <a:extLst>
                <a:ext uri="{FF2B5EF4-FFF2-40B4-BE49-F238E27FC236}">
                  <a16:creationId xmlns:a16="http://schemas.microsoft.com/office/drawing/2014/main" id="{338F4FA6-7849-FF94-DD2B-C29D8AE080C2}"/>
                </a:ext>
              </a:extLst>
            </p:cNvPr>
            <p:cNvSpPr>
              <a:spLocks noChangeArrowheads="1"/>
            </p:cNvSpPr>
            <p:nvPr/>
          </p:nvSpPr>
          <p:spPr bwMode="auto">
            <a:xfrm>
              <a:off x="1477" y="1027"/>
              <a:ext cx="1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161">
              <a:extLst>
                <a:ext uri="{FF2B5EF4-FFF2-40B4-BE49-F238E27FC236}">
                  <a16:creationId xmlns:a16="http://schemas.microsoft.com/office/drawing/2014/main" id="{FE7C6DCE-43AD-601D-F03C-5A38F18EC42E}"/>
                </a:ext>
              </a:extLst>
            </p:cNvPr>
            <p:cNvSpPr>
              <a:spLocks noChangeArrowheads="1"/>
            </p:cNvSpPr>
            <p:nvPr/>
          </p:nvSpPr>
          <p:spPr bwMode="auto">
            <a:xfrm rot="16200000">
              <a:off x="1332" y="2049"/>
              <a:ext cx="11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162">
              <a:extLst>
                <a:ext uri="{FF2B5EF4-FFF2-40B4-BE49-F238E27FC236}">
                  <a16:creationId xmlns:a16="http://schemas.microsoft.com/office/drawing/2014/main" id="{AF9A07BC-29CC-39B2-B801-D47A9D933CA6}"/>
                </a:ext>
              </a:extLst>
            </p:cNvPr>
            <p:cNvSpPr>
              <a:spLocks noChangeArrowheads="1"/>
            </p:cNvSpPr>
            <p:nvPr/>
          </p:nvSpPr>
          <p:spPr bwMode="auto">
            <a:xfrm rot="16200000">
              <a:off x="1341" y="1992"/>
              <a:ext cx="9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63">
              <a:extLst>
                <a:ext uri="{FF2B5EF4-FFF2-40B4-BE49-F238E27FC236}">
                  <a16:creationId xmlns:a16="http://schemas.microsoft.com/office/drawing/2014/main" id="{EBA45B6D-92F5-6E58-258D-DCAA22A4198A}"/>
                </a:ext>
              </a:extLst>
            </p:cNvPr>
            <p:cNvSpPr>
              <a:spLocks noChangeArrowheads="1"/>
            </p:cNvSpPr>
            <p:nvPr/>
          </p:nvSpPr>
          <p:spPr bwMode="auto">
            <a:xfrm rot="16200000">
              <a:off x="1332" y="1941"/>
              <a:ext cx="11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164">
              <a:extLst>
                <a:ext uri="{FF2B5EF4-FFF2-40B4-BE49-F238E27FC236}">
                  <a16:creationId xmlns:a16="http://schemas.microsoft.com/office/drawing/2014/main" id="{1A963835-F464-2DC2-62F6-F119CC8AE469}"/>
                </a:ext>
              </a:extLst>
            </p:cNvPr>
            <p:cNvSpPr>
              <a:spLocks noChangeArrowheads="1"/>
            </p:cNvSpPr>
            <p:nvPr/>
          </p:nvSpPr>
          <p:spPr bwMode="auto">
            <a:xfrm rot="16200000">
              <a:off x="1341" y="1896"/>
              <a:ext cx="9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Freeform 165">
              <a:extLst>
                <a:ext uri="{FF2B5EF4-FFF2-40B4-BE49-F238E27FC236}">
                  <a16:creationId xmlns:a16="http://schemas.microsoft.com/office/drawing/2014/main" id="{D987F3C1-83F7-BFC3-4676-89179313FB04}"/>
                </a:ext>
              </a:extLst>
            </p:cNvPr>
            <p:cNvSpPr>
              <a:spLocks/>
            </p:cNvSpPr>
            <p:nvPr/>
          </p:nvSpPr>
          <p:spPr bwMode="auto">
            <a:xfrm>
              <a:off x="1639" y="1256"/>
              <a:ext cx="2608" cy="1821"/>
            </a:xfrm>
            <a:custGeom>
              <a:avLst/>
              <a:gdLst>
                <a:gd name="T0" fmla="*/ 235 w 2608"/>
                <a:gd name="T1" fmla="*/ 1815 h 1821"/>
                <a:gd name="T2" fmla="*/ 339 w 2608"/>
                <a:gd name="T3" fmla="*/ 1749 h 1821"/>
                <a:gd name="T4" fmla="*/ 443 w 2608"/>
                <a:gd name="T5" fmla="*/ 1690 h 1821"/>
                <a:gd name="T6" fmla="*/ 548 w 2608"/>
                <a:gd name="T7" fmla="*/ 1675 h 1821"/>
                <a:gd name="T8" fmla="*/ 652 w 2608"/>
                <a:gd name="T9" fmla="*/ 1629 h 1821"/>
                <a:gd name="T10" fmla="*/ 756 w 2608"/>
                <a:gd name="T11" fmla="*/ 1563 h 1821"/>
                <a:gd name="T12" fmla="*/ 861 w 2608"/>
                <a:gd name="T13" fmla="*/ 1491 h 1821"/>
                <a:gd name="T14" fmla="*/ 965 w 2608"/>
                <a:gd name="T15" fmla="*/ 1431 h 1821"/>
                <a:gd name="T16" fmla="*/ 1070 w 2608"/>
                <a:gd name="T17" fmla="*/ 1398 h 1821"/>
                <a:gd name="T18" fmla="*/ 1174 w 2608"/>
                <a:gd name="T19" fmla="*/ 1339 h 1821"/>
                <a:gd name="T20" fmla="*/ 1278 w 2608"/>
                <a:gd name="T21" fmla="*/ 1271 h 1821"/>
                <a:gd name="T22" fmla="*/ 1383 w 2608"/>
                <a:gd name="T23" fmla="*/ 1228 h 1821"/>
                <a:gd name="T24" fmla="*/ 1487 w 2608"/>
                <a:gd name="T25" fmla="*/ 1205 h 1821"/>
                <a:gd name="T26" fmla="*/ 1591 w 2608"/>
                <a:gd name="T27" fmla="*/ 1223 h 1821"/>
                <a:gd name="T28" fmla="*/ 1696 w 2608"/>
                <a:gd name="T29" fmla="*/ 1275 h 1821"/>
                <a:gd name="T30" fmla="*/ 1800 w 2608"/>
                <a:gd name="T31" fmla="*/ 1327 h 1821"/>
                <a:gd name="T32" fmla="*/ 1904 w 2608"/>
                <a:gd name="T33" fmla="*/ 1355 h 1821"/>
                <a:gd name="T34" fmla="*/ 2009 w 2608"/>
                <a:gd name="T35" fmla="*/ 1333 h 1821"/>
                <a:gd name="T36" fmla="*/ 2113 w 2608"/>
                <a:gd name="T37" fmla="*/ 1213 h 1821"/>
                <a:gd name="T38" fmla="*/ 2217 w 2608"/>
                <a:gd name="T39" fmla="*/ 1030 h 1821"/>
                <a:gd name="T40" fmla="*/ 2322 w 2608"/>
                <a:gd name="T41" fmla="*/ 798 h 1821"/>
                <a:gd name="T42" fmla="*/ 2426 w 2608"/>
                <a:gd name="T43" fmla="*/ 524 h 1821"/>
                <a:gd name="T44" fmla="*/ 2530 w 2608"/>
                <a:gd name="T45" fmla="*/ 227 h 1821"/>
                <a:gd name="T46" fmla="*/ 2608 w 2608"/>
                <a:gd name="T47" fmla="*/ 0 h 1821"/>
                <a:gd name="T48" fmla="*/ 2504 w 2608"/>
                <a:gd name="T49" fmla="*/ 193 h 1821"/>
                <a:gd name="T50" fmla="*/ 2400 w 2608"/>
                <a:gd name="T51" fmla="*/ 462 h 1821"/>
                <a:gd name="T52" fmla="*/ 2296 w 2608"/>
                <a:gd name="T53" fmla="*/ 774 h 1821"/>
                <a:gd name="T54" fmla="*/ 2191 w 2608"/>
                <a:gd name="T55" fmla="*/ 1055 h 1821"/>
                <a:gd name="T56" fmla="*/ 2087 w 2608"/>
                <a:gd name="T57" fmla="*/ 1238 h 1821"/>
                <a:gd name="T58" fmla="*/ 1983 w 2608"/>
                <a:gd name="T59" fmla="*/ 1326 h 1821"/>
                <a:gd name="T60" fmla="*/ 1878 w 2608"/>
                <a:gd name="T61" fmla="*/ 1347 h 1821"/>
                <a:gd name="T62" fmla="*/ 1774 w 2608"/>
                <a:gd name="T63" fmla="*/ 1301 h 1821"/>
                <a:gd name="T64" fmla="*/ 1670 w 2608"/>
                <a:gd name="T65" fmla="*/ 1243 h 1821"/>
                <a:gd name="T66" fmla="*/ 1565 w 2608"/>
                <a:gd name="T67" fmla="*/ 1208 h 1821"/>
                <a:gd name="T68" fmla="*/ 1461 w 2608"/>
                <a:gd name="T69" fmla="*/ 1200 h 1821"/>
                <a:gd name="T70" fmla="*/ 1356 w 2608"/>
                <a:gd name="T71" fmla="*/ 1228 h 1821"/>
                <a:gd name="T72" fmla="*/ 1252 w 2608"/>
                <a:gd name="T73" fmla="*/ 1281 h 1821"/>
                <a:gd name="T74" fmla="*/ 1148 w 2608"/>
                <a:gd name="T75" fmla="*/ 1329 h 1821"/>
                <a:gd name="T76" fmla="*/ 1043 w 2608"/>
                <a:gd name="T77" fmla="*/ 1381 h 1821"/>
                <a:gd name="T78" fmla="*/ 939 w 2608"/>
                <a:gd name="T79" fmla="*/ 1436 h 1821"/>
                <a:gd name="T80" fmla="*/ 835 w 2608"/>
                <a:gd name="T81" fmla="*/ 1445 h 1821"/>
                <a:gd name="T82" fmla="*/ 730 w 2608"/>
                <a:gd name="T83" fmla="*/ 1457 h 1821"/>
                <a:gd name="T84" fmla="*/ 626 w 2608"/>
                <a:gd name="T85" fmla="*/ 1495 h 1821"/>
                <a:gd name="T86" fmla="*/ 522 w 2608"/>
                <a:gd name="T87" fmla="*/ 1571 h 1821"/>
                <a:gd name="T88" fmla="*/ 418 w 2608"/>
                <a:gd name="T89" fmla="*/ 1673 h 1821"/>
                <a:gd name="T90" fmla="*/ 313 w 2608"/>
                <a:gd name="T91" fmla="*/ 1667 h 1821"/>
                <a:gd name="T92" fmla="*/ 209 w 2608"/>
                <a:gd name="T93" fmla="*/ 1637 h 1821"/>
                <a:gd name="T94" fmla="*/ 104 w 2608"/>
                <a:gd name="T95" fmla="*/ 1621 h 1821"/>
                <a:gd name="T96" fmla="*/ 0 w 2608"/>
                <a:gd name="T97" fmla="*/ 1641 h 1821"/>
                <a:gd name="T98" fmla="*/ 78 w 2608"/>
                <a:gd name="T99" fmla="*/ 1759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8" h="1821">
                  <a:moveTo>
                    <a:pt x="156" y="1815"/>
                  </a:moveTo>
                  <a:lnTo>
                    <a:pt x="183" y="1821"/>
                  </a:lnTo>
                  <a:lnTo>
                    <a:pt x="209" y="1821"/>
                  </a:lnTo>
                  <a:lnTo>
                    <a:pt x="235" y="1815"/>
                  </a:lnTo>
                  <a:lnTo>
                    <a:pt x="261" y="1805"/>
                  </a:lnTo>
                  <a:lnTo>
                    <a:pt x="287" y="1790"/>
                  </a:lnTo>
                  <a:lnTo>
                    <a:pt x="313" y="1771"/>
                  </a:lnTo>
                  <a:lnTo>
                    <a:pt x="339" y="1749"/>
                  </a:lnTo>
                  <a:lnTo>
                    <a:pt x="365" y="1725"/>
                  </a:lnTo>
                  <a:lnTo>
                    <a:pt x="391" y="1700"/>
                  </a:lnTo>
                  <a:lnTo>
                    <a:pt x="418" y="1688"/>
                  </a:lnTo>
                  <a:lnTo>
                    <a:pt x="443" y="1690"/>
                  </a:lnTo>
                  <a:lnTo>
                    <a:pt x="469" y="1690"/>
                  </a:lnTo>
                  <a:lnTo>
                    <a:pt x="496" y="1687"/>
                  </a:lnTo>
                  <a:lnTo>
                    <a:pt x="522" y="1682"/>
                  </a:lnTo>
                  <a:lnTo>
                    <a:pt x="548" y="1675"/>
                  </a:lnTo>
                  <a:lnTo>
                    <a:pt x="574" y="1666"/>
                  </a:lnTo>
                  <a:lnTo>
                    <a:pt x="600" y="1656"/>
                  </a:lnTo>
                  <a:lnTo>
                    <a:pt x="626" y="1643"/>
                  </a:lnTo>
                  <a:lnTo>
                    <a:pt x="652" y="1629"/>
                  </a:lnTo>
                  <a:lnTo>
                    <a:pt x="678" y="1614"/>
                  </a:lnTo>
                  <a:lnTo>
                    <a:pt x="704" y="1597"/>
                  </a:lnTo>
                  <a:lnTo>
                    <a:pt x="730" y="1581"/>
                  </a:lnTo>
                  <a:lnTo>
                    <a:pt x="756" y="1563"/>
                  </a:lnTo>
                  <a:lnTo>
                    <a:pt x="783" y="1545"/>
                  </a:lnTo>
                  <a:lnTo>
                    <a:pt x="809" y="1526"/>
                  </a:lnTo>
                  <a:lnTo>
                    <a:pt x="835" y="1508"/>
                  </a:lnTo>
                  <a:lnTo>
                    <a:pt x="861" y="1491"/>
                  </a:lnTo>
                  <a:lnTo>
                    <a:pt x="887" y="1473"/>
                  </a:lnTo>
                  <a:lnTo>
                    <a:pt x="913" y="1457"/>
                  </a:lnTo>
                  <a:lnTo>
                    <a:pt x="939" y="1440"/>
                  </a:lnTo>
                  <a:lnTo>
                    <a:pt x="965" y="1431"/>
                  </a:lnTo>
                  <a:lnTo>
                    <a:pt x="991" y="1425"/>
                  </a:lnTo>
                  <a:lnTo>
                    <a:pt x="1018" y="1418"/>
                  </a:lnTo>
                  <a:lnTo>
                    <a:pt x="1043" y="1408"/>
                  </a:lnTo>
                  <a:lnTo>
                    <a:pt x="1070" y="1398"/>
                  </a:lnTo>
                  <a:lnTo>
                    <a:pt x="1096" y="1385"/>
                  </a:lnTo>
                  <a:lnTo>
                    <a:pt x="1122" y="1371"/>
                  </a:lnTo>
                  <a:lnTo>
                    <a:pt x="1148" y="1355"/>
                  </a:lnTo>
                  <a:lnTo>
                    <a:pt x="1174" y="1339"/>
                  </a:lnTo>
                  <a:lnTo>
                    <a:pt x="1200" y="1322"/>
                  </a:lnTo>
                  <a:lnTo>
                    <a:pt x="1226" y="1305"/>
                  </a:lnTo>
                  <a:lnTo>
                    <a:pt x="1252" y="1287"/>
                  </a:lnTo>
                  <a:lnTo>
                    <a:pt x="1278" y="1271"/>
                  </a:lnTo>
                  <a:lnTo>
                    <a:pt x="1304" y="1258"/>
                  </a:lnTo>
                  <a:lnTo>
                    <a:pt x="1330" y="1247"/>
                  </a:lnTo>
                  <a:lnTo>
                    <a:pt x="1356" y="1237"/>
                  </a:lnTo>
                  <a:lnTo>
                    <a:pt x="1383" y="1228"/>
                  </a:lnTo>
                  <a:lnTo>
                    <a:pt x="1409" y="1220"/>
                  </a:lnTo>
                  <a:lnTo>
                    <a:pt x="1435" y="1214"/>
                  </a:lnTo>
                  <a:lnTo>
                    <a:pt x="1461" y="1209"/>
                  </a:lnTo>
                  <a:lnTo>
                    <a:pt x="1487" y="1205"/>
                  </a:lnTo>
                  <a:lnTo>
                    <a:pt x="1513" y="1204"/>
                  </a:lnTo>
                  <a:lnTo>
                    <a:pt x="1539" y="1207"/>
                  </a:lnTo>
                  <a:lnTo>
                    <a:pt x="1565" y="1214"/>
                  </a:lnTo>
                  <a:lnTo>
                    <a:pt x="1591" y="1223"/>
                  </a:lnTo>
                  <a:lnTo>
                    <a:pt x="1617" y="1235"/>
                  </a:lnTo>
                  <a:lnTo>
                    <a:pt x="1643" y="1248"/>
                  </a:lnTo>
                  <a:lnTo>
                    <a:pt x="1670" y="1261"/>
                  </a:lnTo>
                  <a:lnTo>
                    <a:pt x="1696" y="1275"/>
                  </a:lnTo>
                  <a:lnTo>
                    <a:pt x="1722" y="1290"/>
                  </a:lnTo>
                  <a:lnTo>
                    <a:pt x="1748" y="1303"/>
                  </a:lnTo>
                  <a:lnTo>
                    <a:pt x="1774" y="1316"/>
                  </a:lnTo>
                  <a:lnTo>
                    <a:pt x="1800" y="1327"/>
                  </a:lnTo>
                  <a:lnTo>
                    <a:pt x="1826" y="1336"/>
                  </a:lnTo>
                  <a:lnTo>
                    <a:pt x="1852" y="1343"/>
                  </a:lnTo>
                  <a:lnTo>
                    <a:pt x="1878" y="1350"/>
                  </a:lnTo>
                  <a:lnTo>
                    <a:pt x="1904" y="1355"/>
                  </a:lnTo>
                  <a:lnTo>
                    <a:pt x="1930" y="1357"/>
                  </a:lnTo>
                  <a:lnTo>
                    <a:pt x="1956" y="1355"/>
                  </a:lnTo>
                  <a:lnTo>
                    <a:pt x="1983" y="1347"/>
                  </a:lnTo>
                  <a:lnTo>
                    <a:pt x="2009" y="1333"/>
                  </a:lnTo>
                  <a:lnTo>
                    <a:pt x="2035" y="1313"/>
                  </a:lnTo>
                  <a:lnTo>
                    <a:pt x="2061" y="1286"/>
                  </a:lnTo>
                  <a:lnTo>
                    <a:pt x="2087" y="1253"/>
                  </a:lnTo>
                  <a:lnTo>
                    <a:pt x="2113" y="1213"/>
                  </a:lnTo>
                  <a:lnTo>
                    <a:pt x="2139" y="1167"/>
                  </a:lnTo>
                  <a:lnTo>
                    <a:pt x="2165" y="1125"/>
                  </a:lnTo>
                  <a:lnTo>
                    <a:pt x="2191" y="1080"/>
                  </a:lnTo>
                  <a:lnTo>
                    <a:pt x="2217" y="1030"/>
                  </a:lnTo>
                  <a:lnTo>
                    <a:pt x="2243" y="977"/>
                  </a:lnTo>
                  <a:lnTo>
                    <a:pt x="2270" y="920"/>
                  </a:lnTo>
                  <a:lnTo>
                    <a:pt x="2296" y="860"/>
                  </a:lnTo>
                  <a:lnTo>
                    <a:pt x="2322" y="798"/>
                  </a:lnTo>
                  <a:lnTo>
                    <a:pt x="2348" y="733"/>
                  </a:lnTo>
                  <a:lnTo>
                    <a:pt x="2374" y="665"/>
                  </a:lnTo>
                  <a:lnTo>
                    <a:pt x="2400" y="595"/>
                  </a:lnTo>
                  <a:lnTo>
                    <a:pt x="2426" y="524"/>
                  </a:lnTo>
                  <a:lnTo>
                    <a:pt x="2452" y="451"/>
                  </a:lnTo>
                  <a:lnTo>
                    <a:pt x="2478" y="377"/>
                  </a:lnTo>
                  <a:lnTo>
                    <a:pt x="2504" y="302"/>
                  </a:lnTo>
                  <a:lnTo>
                    <a:pt x="2530" y="227"/>
                  </a:lnTo>
                  <a:lnTo>
                    <a:pt x="2557" y="151"/>
                  </a:lnTo>
                  <a:lnTo>
                    <a:pt x="2583" y="75"/>
                  </a:lnTo>
                  <a:lnTo>
                    <a:pt x="2608" y="34"/>
                  </a:lnTo>
                  <a:lnTo>
                    <a:pt x="2608" y="0"/>
                  </a:lnTo>
                  <a:lnTo>
                    <a:pt x="2583" y="61"/>
                  </a:lnTo>
                  <a:lnTo>
                    <a:pt x="2557" y="97"/>
                  </a:lnTo>
                  <a:lnTo>
                    <a:pt x="2530" y="141"/>
                  </a:lnTo>
                  <a:lnTo>
                    <a:pt x="2504" y="193"/>
                  </a:lnTo>
                  <a:lnTo>
                    <a:pt x="2478" y="253"/>
                  </a:lnTo>
                  <a:lnTo>
                    <a:pt x="2452" y="318"/>
                  </a:lnTo>
                  <a:lnTo>
                    <a:pt x="2426" y="388"/>
                  </a:lnTo>
                  <a:lnTo>
                    <a:pt x="2400" y="462"/>
                  </a:lnTo>
                  <a:lnTo>
                    <a:pt x="2374" y="539"/>
                  </a:lnTo>
                  <a:lnTo>
                    <a:pt x="2348" y="618"/>
                  </a:lnTo>
                  <a:lnTo>
                    <a:pt x="2322" y="696"/>
                  </a:lnTo>
                  <a:lnTo>
                    <a:pt x="2296" y="774"/>
                  </a:lnTo>
                  <a:lnTo>
                    <a:pt x="2270" y="849"/>
                  </a:lnTo>
                  <a:lnTo>
                    <a:pt x="2243" y="922"/>
                  </a:lnTo>
                  <a:lnTo>
                    <a:pt x="2217" y="991"/>
                  </a:lnTo>
                  <a:lnTo>
                    <a:pt x="2191" y="1055"/>
                  </a:lnTo>
                  <a:lnTo>
                    <a:pt x="2165" y="1114"/>
                  </a:lnTo>
                  <a:lnTo>
                    <a:pt x="2139" y="1167"/>
                  </a:lnTo>
                  <a:lnTo>
                    <a:pt x="2113" y="1205"/>
                  </a:lnTo>
                  <a:lnTo>
                    <a:pt x="2087" y="1238"/>
                  </a:lnTo>
                  <a:lnTo>
                    <a:pt x="2061" y="1266"/>
                  </a:lnTo>
                  <a:lnTo>
                    <a:pt x="2035" y="1291"/>
                  </a:lnTo>
                  <a:lnTo>
                    <a:pt x="2009" y="1311"/>
                  </a:lnTo>
                  <a:lnTo>
                    <a:pt x="1983" y="1326"/>
                  </a:lnTo>
                  <a:lnTo>
                    <a:pt x="1956" y="1337"/>
                  </a:lnTo>
                  <a:lnTo>
                    <a:pt x="1930" y="1344"/>
                  </a:lnTo>
                  <a:lnTo>
                    <a:pt x="1904" y="1348"/>
                  </a:lnTo>
                  <a:lnTo>
                    <a:pt x="1878" y="1347"/>
                  </a:lnTo>
                  <a:lnTo>
                    <a:pt x="1852" y="1340"/>
                  </a:lnTo>
                  <a:lnTo>
                    <a:pt x="1826" y="1329"/>
                  </a:lnTo>
                  <a:lnTo>
                    <a:pt x="1800" y="1315"/>
                  </a:lnTo>
                  <a:lnTo>
                    <a:pt x="1774" y="1301"/>
                  </a:lnTo>
                  <a:lnTo>
                    <a:pt x="1748" y="1285"/>
                  </a:lnTo>
                  <a:lnTo>
                    <a:pt x="1722" y="1270"/>
                  </a:lnTo>
                  <a:lnTo>
                    <a:pt x="1696" y="1256"/>
                  </a:lnTo>
                  <a:lnTo>
                    <a:pt x="1670" y="1243"/>
                  </a:lnTo>
                  <a:lnTo>
                    <a:pt x="1643" y="1231"/>
                  </a:lnTo>
                  <a:lnTo>
                    <a:pt x="1617" y="1222"/>
                  </a:lnTo>
                  <a:lnTo>
                    <a:pt x="1591" y="1214"/>
                  </a:lnTo>
                  <a:lnTo>
                    <a:pt x="1565" y="1208"/>
                  </a:lnTo>
                  <a:lnTo>
                    <a:pt x="1539" y="1205"/>
                  </a:lnTo>
                  <a:lnTo>
                    <a:pt x="1513" y="1202"/>
                  </a:lnTo>
                  <a:lnTo>
                    <a:pt x="1487" y="1200"/>
                  </a:lnTo>
                  <a:lnTo>
                    <a:pt x="1461" y="1200"/>
                  </a:lnTo>
                  <a:lnTo>
                    <a:pt x="1435" y="1204"/>
                  </a:lnTo>
                  <a:lnTo>
                    <a:pt x="1409" y="1209"/>
                  </a:lnTo>
                  <a:lnTo>
                    <a:pt x="1383" y="1217"/>
                  </a:lnTo>
                  <a:lnTo>
                    <a:pt x="1356" y="1228"/>
                  </a:lnTo>
                  <a:lnTo>
                    <a:pt x="1330" y="1241"/>
                  </a:lnTo>
                  <a:lnTo>
                    <a:pt x="1304" y="1255"/>
                  </a:lnTo>
                  <a:lnTo>
                    <a:pt x="1278" y="1269"/>
                  </a:lnTo>
                  <a:lnTo>
                    <a:pt x="1252" y="1281"/>
                  </a:lnTo>
                  <a:lnTo>
                    <a:pt x="1226" y="1293"/>
                  </a:lnTo>
                  <a:lnTo>
                    <a:pt x="1200" y="1305"/>
                  </a:lnTo>
                  <a:lnTo>
                    <a:pt x="1174" y="1317"/>
                  </a:lnTo>
                  <a:lnTo>
                    <a:pt x="1148" y="1329"/>
                  </a:lnTo>
                  <a:lnTo>
                    <a:pt x="1122" y="1342"/>
                  </a:lnTo>
                  <a:lnTo>
                    <a:pt x="1096" y="1355"/>
                  </a:lnTo>
                  <a:lnTo>
                    <a:pt x="1070" y="1368"/>
                  </a:lnTo>
                  <a:lnTo>
                    <a:pt x="1043" y="1381"/>
                  </a:lnTo>
                  <a:lnTo>
                    <a:pt x="1018" y="1395"/>
                  </a:lnTo>
                  <a:lnTo>
                    <a:pt x="991" y="1410"/>
                  </a:lnTo>
                  <a:lnTo>
                    <a:pt x="965" y="1425"/>
                  </a:lnTo>
                  <a:lnTo>
                    <a:pt x="939" y="1436"/>
                  </a:lnTo>
                  <a:lnTo>
                    <a:pt x="913" y="1439"/>
                  </a:lnTo>
                  <a:lnTo>
                    <a:pt x="887" y="1441"/>
                  </a:lnTo>
                  <a:lnTo>
                    <a:pt x="861" y="1443"/>
                  </a:lnTo>
                  <a:lnTo>
                    <a:pt x="835" y="1445"/>
                  </a:lnTo>
                  <a:lnTo>
                    <a:pt x="809" y="1447"/>
                  </a:lnTo>
                  <a:lnTo>
                    <a:pt x="783" y="1449"/>
                  </a:lnTo>
                  <a:lnTo>
                    <a:pt x="756" y="1452"/>
                  </a:lnTo>
                  <a:lnTo>
                    <a:pt x="730" y="1457"/>
                  </a:lnTo>
                  <a:lnTo>
                    <a:pt x="704" y="1463"/>
                  </a:lnTo>
                  <a:lnTo>
                    <a:pt x="678" y="1472"/>
                  </a:lnTo>
                  <a:lnTo>
                    <a:pt x="652" y="1482"/>
                  </a:lnTo>
                  <a:lnTo>
                    <a:pt x="626" y="1495"/>
                  </a:lnTo>
                  <a:lnTo>
                    <a:pt x="600" y="1511"/>
                  </a:lnTo>
                  <a:lnTo>
                    <a:pt x="574" y="1529"/>
                  </a:lnTo>
                  <a:lnTo>
                    <a:pt x="548" y="1549"/>
                  </a:lnTo>
                  <a:lnTo>
                    <a:pt x="522" y="1571"/>
                  </a:lnTo>
                  <a:lnTo>
                    <a:pt x="496" y="1595"/>
                  </a:lnTo>
                  <a:lnTo>
                    <a:pt x="469" y="1620"/>
                  </a:lnTo>
                  <a:lnTo>
                    <a:pt x="443" y="1647"/>
                  </a:lnTo>
                  <a:lnTo>
                    <a:pt x="418" y="1673"/>
                  </a:lnTo>
                  <a:lnTo>
                    <a:pt x="391" y="1685"/>
                  </a:lnTo>
                  <a:lnTo>
                    <a:pt x="365" y="1681"/>
                  </a:lnTo>
                  <a:lnTo>
                    <a:pt x="339" y="1675"/>
                  </a:lnTo>
                  <a:lnTo>
                    <a:pt x="313" y="1667"/>
                  </a:lnTo>
                  <a:lnTo>
                    <a:pt x="287" y="1660"/>
                  </a:lnTo>
                  <a:lnTo>
                    <a:pt x="261" y="1652"/>
                  </a:lnTo>
                  <a:lnTo>
                    <a:pt x="235" y="1644"/>
                  </a:lnTo>
                  <a:lnTo>
                    <a:pt x="209" y="1637"/>
                  </a:lnTo>
                  <a:lnTo>
                    <a:pt x="183" y="1630"/>
                  </a:lnTo>
                  <a:lnTo>
                    <a:pt x="156" y="1625"/>
                  </a:lnTo>
                  <a:lnTo>
                    <a:pt x="131" y="1622"/>
                  </a:lnTo>
                  <a:lnTo>
                    <a:pt x="104" y="1621"/>
                  </a:lnTo>
                  <a:lnTo>
                    <a:pt x="78" y="1623"/>
                  </a:lnTo>
                  <a:lnTo>
                    <a:pt x="52" y="1627"/>
                  </a:lnTo>
                  <a:lnTo>
                    <a:pt x="26" y="1634"/>
                  </a:lnTo>
                  <a:lnTo>
                    <a:pt x="0" y="1641"/>
                  </a:lnTo>
                  <a:lnTo>
                    <a:pt x="0" y="1645"/>
                  </a:lnTo>
                  <a:lnTo>
                    <a:pt x="26" y="1687"/>
                  </a:lnTo>
                  <a:lnTo>
                    <a:pt x="52" y="1727"/>
                  </a:lnTo>
                  <a:lnTo>
                    <a:pt x="78" y="1759"/>
                  </a:lnTo>
                  <a:lnTo>
                    <a:pt x="104" y="1785"/>
                  </a:lnTo>
                  <a:lnTo>
                    <a:pt x="131" y="1803"/>
                  </a:lnTo>
                  <a:lnTo>
                    <a:pt x="156" y="1815"/>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66">
              <a:extLst>
                <a:ext uri="{FF2B5EF4-FFF2-40B4-BE49-F238E27FC236}">
                  <a16:creationId xmlns:a16="http://schemas.microsoft.com/office/drawing/2014/main" id="{6E9898EC-15BB-32C5-F150-8686705D2A05}"/>
                </a:ext>
              </a:extLst>
            </p:cNvPr>
            <p:cNvSpPr>
              <a:spLocks/>
            </p:cNvSpPr>
            <p:nvPr/>
          </p:nvSpPr>
          <p:spPr bwMode="auto">
            <a:xfrm>
              <a:off x="1639" y="1273"/>
              <a:ext cx="2608" cy="1712"/>
            </a:xfrm>
            <a:custGeom>
              <a:avLst/>
              <a:gdLst>
                <a:gd name="T0" fmla="*/ 26 w 2608"/>
                <a:gd name="T1" fmla="*/ 1644 h 1712"/>
                <a:gd name="T2" fmla="*/ 78 w 2608"/>
                <a:gd name="T3" fmla="*/ 1674 h 1712"/>
                <a:gd name="T4" fmla="*/ 131 w 2608"/>
                <a:gd name="T5" fmla="*/ 1696 h 1712"/>
                <a:gd name="T6" fmla="*/ 183 w 2608"/>
                <a:gd name="T7" fmla="*/ 1709 h 1712"/>
                <a:gd name="T8" fmla="*/ 235 w 2608"/>
                <a:gd name="T9" fmla="*/ 1712 h 1712"/>
                <a:gd name="T10" fmla="*/ 287 w 2608"/>
                <a:gd name="T11" fmla="*/ 1708 h 1712"/>
                <a:gd name="T12" fmla="*/ 339 w 2608"/>
                <a:gd name="T13" fmla="*/ 1695 h 1712"/>
                <a:gd name="T14" fmla="*/ 391 w 2608"/>
                <a:gd name="T15" fmla="*/ 1676 h 1712"/>
                <a:gd name="T16" fmla="*/ 443 w 2608"/>
                <a:gd name="T17" fmla="*/ 1651 h 1712"/>
                <a:gd name="T18" fmla="*/ 496 w 2608"/>
                <a:gd name="T19" fmla="*/ 1624 h 1712"/>
                <a:gd name="T20" fmla="*/ 548 w 2608"/>
                <a:gd name="T21" fmla="*/ 1595 h 1712"/>
                <a:gd name="T22" fmla="*/ 600 w 2608"/>
                <a:gd name="T23" fmla="*/ 1566 h 1712"/>
                <a:gd name="T24" fmla="*/ 652 w 2608"/>
                <a:gd name="T25" fmla="*/ 1539 h 1712"/>
                <a:gd name="T26" fmla="*/ 704 w 2608"/>
                <a:gd name="T27" fmla="*/ 1514 h 1712"/>
                <a:gd name="T28" fmla="*/ 756 w 2608"/>
                <a:gd name="T29" fmla="*/ 1491 h 1712"/>
                <a:gd name="T30" fmla="*/ 809 w 2608"/>
                <a:gd name="T31" fmla="*/ 1470 h 1712"/>
                <a:gd name="T32" fmla="*/ 861 w 2608"/>
                <a:gd name="T33" fmla="*/ 1450 h 1712"/>
                <a:gd name="T34" fmla="*/ 913 w 2608"/>
                <a:gd name="T35" fmla="*/ 1431 h 1712"/>
                <a:gd name="T36" fmla="*/ 965 w 2608"/>
                <a:gd name="T37" fmla="*/ 1411 h 1712"/>
                <a:gd name="T38" fmla="*/ 1018 w 2608"/>
                <a:gd name="T39" fmla="*/ 1390 h 1712"/>
                <a:gd name="T40" fmla="*/ 1070 w 2608"/>
                <a:gd name="T41" fmla="*/ 1365 h 1712"/>
                <a:gd name="T42" fmla="*/ 1122 w 2608"/>
                <a:gd name="T43" fmla="*/ 1339 h 1712"/>
                <a:gd name="T44" fmla="*/ 1174 w 2608"/>
                <a:gd name="T45" fmla="*/ 1311 h 1712"/>
                <a:gd name="T46" fmla="*/ 1226 w 2608"/>
                <a:gd name="T47" fmla="*/ 1282 h 1712"/>
                <a:gd name="T48" fmla="*/ 1278 w 2608"/>
                <a:gd name="T49" fmla="*/ 1253 h 1712"/>
                <a:gd name="T50" fmla="*/ 1330 w 2608"/>
                <a:gd name="T51" fmla="*/ 1227 h 1712"/>
                <a:gd name="T52" fmla="*/ 1383 w 2608"/>
                <a:gd name="T53" fmla="*/ 1206 h 1712"/>
                <a:gd name="T54" fmla="*/ 1435 w 2608"/>
                <a:gd name="T55" fmla="*/ 1191 h 1712"/>
                <a:gd name="T56" fmla="*/ 1487 w 2608"/>
                <a:gd name="T57" fmla="*/ 1186 h 1712"/>
                <a:gd name="T58" fmla="*/ 1539 w 2608"/>
                <a:gd name="T59" fmla="*/ 1189 h 1712"/>
                <a:gd name="T60" fmla="*/ 1591 w 2608"/>
                <a:gd name="T61" fmla="*/ 1202 h 1712"/>
                <a:gd name="T62" fmla="*/ 1643 w 2608"/>
                <a:gd name="T63" fmla="*/ 1222 h 1712"/>
                <a:gd name="T64" fmla="*/ 1696 w 2608"/>
                <a:gd name="T65" fmla="*/ 1249 h 1712"/>
                <a:gd name="T66" fmla="*/ 1748 w 2608"/>
                <a:gd name="T67" fmla="*/ 1277 h 1712"/>
                <a:gd name="T68" fmla="*/ 1800 w 2608"/>
                <a:gd name="T69" fmla="*/ 1304 h 1712"/>
                <a:gd name="T70" fmla="*/ 1852 w 2608"/>
                <a:gd name="T71" fmla="*/ 1325 h 1712"/>
                <a:gd name="T72" fmla="*/ 1904 w 2608"/>
                <a:gd name="T73" fmla="*/ 1334 h 1712"/>
                <a:gd name="T74" fmla="*/ 1956 w 2608"/>
                <a:gd name="T75" fmla="*/ 1329 h 1712"/>
                <a:gd name="T76" fmla="*/ 2009 w 2608"/>
                <a:gd name="T77" fmla="*/ 1305 h 1712"/>
                <a:gd name="T78" fmla="*/ 2061 w 2608"/>
                <a:gd name="T79" fmla="*/ 1259 h 1712"/>
                <a:gd name="T80" fmla="*/ 2113 w 2608"/>
                <a:gd name="T81" fmla="*/ 1192 h 1712"/>
                <a:gd name="T82" fmla="*/ 2165 w 2608"/>
                <a:gd name="T83" fmla="*/ 1103 h 1712"/>
                <a:gd name="T84" fmla="*/ 2217 w 2608"/>
                <a:gd name="T85" fmla="*/ 993 h 1712"/>
                <a:gd name="T86" fmla="*/ 2270 w 2608"/>
                <a:gd name="T87" fmla="*/ 868 h 1712"/>
                <a:gd name="T88" fmla="*/ 2322 w 2608"/>
                <a:gd name="T89" fmla="*/ 730 h 1712"/>
                <a:gd name="T90" fmla="*/ 2374 w 2608"/>
                <a:gd name="T91" fmla="*/ 585 h 1712"/>
                <a:gd name="T92" fmla="*/ 2426 w 2608"/>
                <a:gd name="T93" fmla="*/ 439 h 1712"/>
                <a:gd name="T94" fmla="*/ 2478 w 2608"/>
                <a:gd name="T95" fmla="*/ 298 h 1712"/>
                <a:gd name="T96" fmla="*/ 2530 w 2608"/>
                <a:gd name="T97" fmla="*/ 167 h 1712"/>
                <a:gd name="T98" fmla="*/ 2583 w 2608"/>
                <a:gd name="T99" fmla="*/ 51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8" h="1712">
                  <a:moveTo>
                    <a:pt x="0" y="1626"/>
                  </a:moveTo>
                  <a:lnTo>
                    <a:pt x="26" y="1644"/>
                  </a:lnTo>
                  <a:lnTo>
                    <a:pt x="52" y="1660"/>
                  </a:lnTo>
                  <a:lnTo>
                    <a:pt x="78" y="1674"/>
                  </a:lnTo>
                  <a:lnTo>
                    <a:pt x="104" y="1686"/>
                  </a:lnTo>
                  <a:lnTo>
                    <a:pt x="131" y="1696"/>
                  </a:lnTo>
                  <a:lnTo>
                    <a:pt x="156" y="1703"/>
                  </a:lnTo>
                  <a:lnTo>
                    <a:pt x="183" y="1709"/>
                  </a:lnTo>
                  <a:lnTo>
                    <a:pt x="209" y="1712"/>
                  </a:lnTo>
                  <a:lnTo>
                    <a:pt x="235" y="1712"/>
                  </a:lnTo>
                  <a:lnTo>
                    <a:pt x="261" y="1711"/>
                  </a:lnTo>
                  <a:lnTo>
                    <a:pt x="287" y="1708"/>
                  </a:lnTo>
                  <a:lnTo>
                    <a:pt x="313" y="1702"/>
                  </a:lnTo>
                  <a:lnTo>
                    <a:pt x="339" y="1695"/>
                  </a:lnTo>
                  <a:lnTo>
                    <a:pt x="365" y="1686"/>
                  </a:lnTo>
                  <a:lnTo>
                    <a:pt x="391" y="1676"/>
                  </a:lnTo>
                  <a:lnTo>
                    <a:pt x="418" y="1664"/>
                  </a:lnTo>
                  <a:lnTo>
                    <a:pt x="443" y="1651"/>
                  </a:lnTo>
                  <a:lnTo>
                    <a:pt x="469" y="1638"/>
                  </a:lnTo>
                  <a:lnTo>
                    <a:pt x="496" y="1624"/>
                  </a:lnTo>
                  <a:lnTo>
                    <a:pt x="522" y="1609"/>
                  </a:lnTo>
                  <a:lnTo>
                    <a:pt x="548" y="1595"/>
                  </a:lnTo>
                  <a:lnTo>
                    <a:pt x="574" y="1580"/>
                  </a:lnTo>
                  <a:lnTo>
                    <a:pt x="600" y="1566"/>
                  </a:lnTo>
                  <a:lnTo>
                    <a:pt x="626" y="1552"/>
                  </a:lnTo>
                  <a:lnTo>
                    <a:pt x="652" y="1539"/>
                  </a:lnTo>
                  <a:lnTo>
                    <a:pt x="678" y="1526"/>
                  </a:lnTo>
                  <a:lnTo>
                    <a:pt x="704" y="1514"/>
                  </a:lnTo>
                  <a:lnTo>
                    <a:pt x="730" y="1502"/>
                  </a:lnTo>
                  <a:lnTo>
                    <a:pt x="756" y="1491"/>
                  </a:lnTo>
                  <a:lnTo>
                    <a:pt x="783" y="1480"/>
                  </a:lnTo>
                  <a:lnTo>
                    <a:pt x="809" y="1470"/>
                  </a:lnTo>
                  <a:lnTo>
                    <a:pt x="835" y="1460"/>
                  </a:lnTo>
                  <a:lnTo>
                    <a:pt x="861" y="1450"/>
                  </a:lnTo>
                  <a:lnTo>
                    <a:pt x="887" y="1441"/>
                  </a:lnTo>
                  <a:lnTo>
                    <a:pt x="913" y="1431"/>
                  </a:lnTo>
                  <a:lnTo>
                    <a:pt x="939" y="1421"/>
                  </a:lnTo>
                  <a:lnTo>
                    <a:pt x="965" y="1411"/>
                  </a:lnTo>
                  <a:lnTo>
                    <a:pt x="991" y="1400"/>
                  </a:lnTo>
                  <a:lnTo>
                    <a:pt x="1018" y="1390"/>
                  </a:lnTo>
                  <a:lnTo>
                    <a:pt x="1043" y="1378"/>
                  </a:lnTo>
                  <a:lnTo>
                    <a:pt x="1070" y="1365"/>
                  </a:lnTo>
                  <a:lnTo>
                    <a:pt x="1096" y="1353"/>
                  </a:lnTo>
                  <a:lnTo>
                    <a:pt x="1122" y="1339"/>
                  </a:lnTo>
                  <a:lnTo>
                    <a:pt x="1148" y="1325"/>
                  </a:lnTo>
                  <a:lnTo>
                    <a:pt x="1174" y="1311"/>
                  </a:lnTo>
                  <a:lnTo>
                    <a:pt x="1200" y="1296"/>
                  </a:lnTo>
                  <a:lnTo>
                    <a:pt x="1226" y="1282"/>
                  </a:lnTo>
                  <a:lnTo>
                    <a:pt x="1252" y="1267"/>
                  </a:lnTo>
                  <a:lnTo>
                    <a:pt x="1278" y="1253"/>
                  </a:lnTo>
                  <a:lnTo>
                    <a:pt x="1304" y="1240"/>
                  </a:lnTo>
                  <a:lnTo>
                    <a:pt x="1330" y="1227"/>
                  </a:lnTo>
                  <a:lnTo>
                    <a:pt x="1356" y="1216"/>
                  </a:lnTo>
                  <a:lnTo>
                    <a:pt x="1383" y="1206"/>
                  </a:lnTo>
                  <a:lnTo>
                    <a:pt x="1409" y="1198"/>
                  </a:lnTo>
                  <a:lnTo>
                    <a:pt x="1435" y="1191"/>
                  </a:lnTo>
                  <a:lnTo>
                    <a:pt x="1461" y="1188"/>
                  </a:lnTo>
                  <a:lnTo>
                    <a:pt x="1487" y="1186"/>
                  </a:lnTo>
                  <a:lnTo>
                    <a:pt x="1513" y="1186"/>
                  </a:lnTo>
                  <a:lnTo>
                    <a:pt x="1539" y="1189"/>
                  </a:lnTo>
                  <a:lnTo>
                    <a:pt x="1565" y="1194"/>
                  </a:lnTo>
                  <a:lnTo>
                    <a:pt x="1591" y="1202"/>
                  </a:lnTo>
                  <a:lnTo>
                    <a:pt x="1617" y="1211"/>
                  </a:lnTo>
                  <a:lnTo>
                    <a:pt x="1643" y="1222"/>
                  </a:lnTo>
                  <a:lnTo>
                    <a:pt x="1670" y="1235"/>
                  </a:lnTo>
                  <a:lnTo>
                    <a:pt x="1696" y="1249"/>
                  </a:lnTo>
                  <a:lnTo>
                    <a:pt x="1722" y="1263"/>
                  </a:lnTo>
                  <a:lnTo>
                    <a:pt x="1748" y="1277"/>
                  </a:lnTo>
                  <a:lnTo>
                    <a:pt x="1774" y="1291"/>
                  </a:lnTo>
                  <a:lnTo>
                    <a:pt x="1800" y="1304"/>
                  </a:lnTo>
                  <a:lnTo>
                    <a:pt x="1826" y="1315"/>
                  </a:lnTo>
                  <a:lnTo>
                    <a:pt x="1852" y="1325"/>
                  </a:lnTo>
                  <a:lnTo>
                    <a:pt x="1878" y="1331"/>
                  </a:lnTo>
                  <a:lnTo>
                    <a:pt x="1904" y="1334"/>
                  </a:lnTo>
                  <a:lnTo>
                    <a:pt x="1930" y="1334"/>
                  </a:lnTo>
                  <a:lnTo>
                    <a:pt x="1956" y="1329"/>
                  </a:lnTo>
                  <a:lnTo>
                    <a:pt x="1983" y="1319"/>
                  </a:lnTo>
                  <a:lnTo>
                    <a:pt x="2009" y="1305"/>
                  </a:lnTo>
                  <a:lnTo>
                    <a:pt x="2035" y="1285"/>
                  </a:lnTo>
                  <a:lnTo>
                    <a:pt x="2061" y="1259"/>
                  </a:lnTo>
                  <a:lnTo>
                    <a:pt x="2087" y="1228"/>
                  </a:lnTo>
                  <a:lnTo>
                    <a:pt x="2113" y="1192"/>
                  </a:lnTo>
                  <a:lnTo>
                    <a:pt x="2139" y="1150"/>
                  </a:lnTo>
                  <a:lnTo>
                    <a:pt x="2165" y="1103"/>
                  </a:lnTo>
                  <a:lnTo>
                    <a:pt x="2191" y="1050"/>
                  </a:lnTo>
                  <a:lnTo>
                    <a:pt x="2217" y="993"/>
                  </a:lnTo>
                  <a:lnTo>
                    <a:pt x="2243" y="932"/>
                  </a:lnTo>
                  <a:lnTo>
                    <a:pt x="2270" y="868"/>
                  </a:lnTo>
                  <a:lnTo>
                    <a:pt x="2296" y="800"/>
                  </a:lnTo>
                  <a:lnTo>
                    <a:pt x="2322" y="730"/>
                  </a:lnTo>
                  <a:lnTo>
                    <a:pt x="2348" y="658"/>
                  </a:lnTo>
                  <a:lnTo>
                    <a:pt x="2374" y="585"/>
                  </a:lnTo>
                  <a:lnTo>
                    <a:pt x="2400" y="512"/>
                  </a:lnTo>
                  <a:lnTo>
                    <a:pt x="2426" y="439"/>
                  </a:lnTo>
                  <a:lnTo>
                    <a:pt x="2452" y="368"/>
                  </a:lnTo>
                  <a:lnTo>
                    <a:pt x="2478" y="298"/>
                  </a:lnTo>
                  <a:lnTo>
                    <a:pt x="2504" y="231"/>
                  </a:lnTo>
                  <a:lnTo>
                    <a:pt x="2530" y="167"/>
                  </a:lnTo>
                  <a:lnTo>
                    <a:pt x="2557" y="107"/>
                  </a:lnTo>
                  <a:lnTo>
                    <a:pt x="2583" y="51"/>
                  </a:lnTo>
                  <a:lnTo>
                    <a:pt x="2608" y="0"/>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67">
              <a:extLst>
                <a:ext uri="{FF2B5EF4-FFF2-40B4-BE49-F238E27FC236}">
                  <a16:creationId xmlns:a16="http://schemas.microsoft.com/office/drawing/2014/main" id="{13B5EF8A-4163-FB89-A5B9-B9B38605C2D0}"/>
                </a:ext>
              </a:extLst>
            </p:cNvPr>
            <p:cNvSpPr>
              <a:spLocks noEditPoints="1"/>
            </p:cNvSpPr>
            <p:nvPr/>
          </p:nvSpPr>
          <p:spPr bwMode="auto">
            <a:xfrm>
              <a:off x="2001" y="2901"/>
              <a:ext cx="84" cy="84"/>
            </a:xfrm>
            <a:custGeom>
              <a:avLst/>
              <a:gdLst>
                <a:gd name="T0" fmla="*/ 42 w 84"/>
                <a:gd name="T1" fmla="*/ 0 h 84"/>
                <a:gd name="T2" fmla="*/ 42 w 84"/>
                <a:gd name="T3" fmla="*/ 84 h 84"/>
                <a:gd name="T4" fmla="*/ 0 w 84"/>
                <a:gd name="T5" fmla="*/ 42 h 84"/>
                <a:gd name="T6" fmla="*/ 84 w 84"/>
                <a:gd name="T7" fmla="*/ 42 h 84"/>
              </a:gdLst>
              <a:ahLst/>
              <a:cxnLst>
                <a:cxn ang="0">
                  <a:pos x="T0" y="T1"/>
                </a:cxn>
                <a:cxn ang="0">
                  <a:pos x="T2" y="T3"/>
                </a:cxn>
                <a:cxn ang="0">
                  <a:pos x="T4" y="T5"/>
                </a:cxn>
                <a:cxn ang="0">
                  <a:pos x="T6" y="T7"/>
                </a:cxn>
              </a:cxnLst>
              <a:rect l="0" t="0" r="r" b="b"/>
              <a:pathLst>
                <a:path w="84" h="84">
                  <a:moveTo>
                    <a:pt x="42" y="0"/>
                  </a:moveTo>
                  <a:lnTo>
                    <a:pt x="42" y="84"/>
                  </a:lnTo>
                  <a:moveTo>
                    <a:pt x="0" y="42"/>
                  </a:moveTo>
                  <a:lnTo>
                    <a:pt x="84" y="4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68">
              <a:extLst>
                <a:ext uri="{FF2B5EF4-FFF2-40B4-BE49-F238E27FC236}">
                  <a16:creationId xmlns:a16="http://schemas.microsoft.com/office/drawing/2014/main" id="{CEED2CE4-729D-351B-BCDC-E0EBAC9734FB}"/>
                </a:ext>
              </a:extLst>
            </p:cNvPr>
            <p:cNvSpPr>
              <a:spLocks noEditPoints="1"/>
            </p:cNvSpPr>
            <p:nvPr/>
          </p:nvSpPr>
          <p:spPr bwMode="auto">
            <a:xfrm>
              <a:off x="3462" y="2559"/>
              <a:ext cx="84" cy="84"/>
            </a:xfrm>
            <a:custGeom>
              <a:avLst/>
              <a:gdLst>
                <a:gd name="T0" fmla="*/ 42 w 84"/>
                <a:gd name="T1" fmla="*/ 0 h 84"/>
                <a:gd name="T2" fmla="*/ 42 w 84"/>
                <a:gd name="T3" fmla="*/ 84 h 84"/>
                <a:gd name="T4" fmla="*/ 0 w 84"/>
                <a:gd name="T5" fmla="*/ 42 h 84"/>
                <a:gd name="T6" fmla="*/ 84 w 84"/>
                <a:gd name="T7" fmla="*/ 42 h 84"/>
              </a:gdLst>
              <a:ahLst/>
              <a:cxnLst>
                <a:cxn ang="0">
                  <a:pos x="T0" y="T1"/>
                </a:cxn>
                <a:cxn ang="0">
                  <a:pos x="T2" y="T3"/>
                </a:cxn>
                <a:cxn ang="0">
                  <a:pos x="T4" y="T5"/>
                </a:cxn>
                <a:cxn ang="0">
                  <a:pos x="T6" y="T7"/>
                </a:cxn>
              </a:cxnLst>
              <a:rect l="0" t="0" r="r" b="b"/>
              <a:pathLst>
                <a:path w="84" h="84">
                  <a:moveTo>
                    <a:pt x="42" y="0"/>
                  </a:moveTo>
                  <a:lnTo>
                    <a:pt x="42" y="84"/>
                  </a:lnTo>
                  <a:moveTo>
                    <a:pt x="0" y="42"/>
                  </a:moveTo>
                  <a:lnTo>
                    <a:pt x="84" y="4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69">
              <a:extLst>
                <a:ext uri="{FF2B5EF4-FFF2-40B4-BE49-F238E27FC236}">
                  <a16:creationId xmlns:a16="http://schemas.microsoft.com/office/drawing/2014/main" id="{189AB398-B4B4-8EB0-94F1-9F9564032192}"/>
                </a:ext>
              </a:extLst>
            </p:cNvPr>
            <p:cNvSpPr>
              <a:spLocks noEditPoints="1"/>
            </p:cNvSpPr>
            <p:nvPr/>
          </p:nvSpPr>
          <p:spPr bwMode="auto">
            <a:xfrm>
              <a:off x="2884" y="2479"/>
              <a:ext cx="84" cy="84"/>
            </a:xfrm>
            <a:custGeom>
              <a:avLst/>
              <a:gdLst>
                <a:gd name="T0" fmla="*/ 42 w 84"/>
                <a:gd name="T1" fmla="*/ 0 h 84"/>
                <a:gd name="T2" fmla="*/ 42 w 84"/>
                <a:gd name="T3" fmla="*/ 84 h 84"/>
                <a:gd name="T4" fmla="*/ 0 w 84"/>
                <a:gd name="T5" fmla="*/ 42 h 84"/>
                <a:gd name="T6" fmla="*/ 84 w 84"/>
                <a:gd name="T7" fmla="*/ 42 h 84"/>
              </a:gdLst>
              <a:ahLst/>
              <a:cxnLst>
                <a:cxn ang="0">
                  <a:pos x="T0" y="T1"/>
                </a:cxn>
                <a:cxn ang="0">
                  <a:pos x="T2" y="T3"/>
                </a:cxn>
                <a:cxn ang="0">
                  <a:pos x="T4" y="T5"/>
                </a:cxn>
                <a:cxn ang="0">
                  <a:pos x="T6" y="T7"/>
                </a:cxn>
              </a:cxnLst>
              <a:rect l="0" t="0" r="r" b="b"/>
              <a:pathLst>
                <a:path w="84" h="84">
                  <a:moveTo>
                    <a:pt x="42" y="0"/>
                  </a:moveTo>
                  <a:lnTo>
                    <a:pt x="42" y="84"/>
                  </a:lnTo>
                  <a:moveTo>
                    <a:pt x="0" y="42"/>
                  </a:moveTo>
                  <a:lnTo>
                    <a:pt x="84" y="4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70">
              <a:extLst>
                <a:ext uri="{FF2B5EF4-FFF2-40B4-BE49-F238E27FC236}">
                  <a16:creationId xmlns:a16="http://schemas.microsoft.com/office/drawing/2014/main" id="{7E63FDA9-2DE3-0F9E-DB45-E76D2201FBB9}"/>
                </a:ext>
              </a:extLst>
            </p:cNvPr>
            <p:cNvSpPr>
              <a:spLocks noEditPoints="1"/>
            </p:cNvSpPr>
            <p:nvPr/>
          </p:nvSpPr>
          <p:spPr bwMode="auto">
            <a:xfrm>
              <a:off x="4188" y="1265"/>
              <a:ext cx="84" cy="84"/>
            </a:xfrm>
            <a:custGeom>
              <a:avLst/>
              <a:gdLst>
                <a:gd name="T0" fmla="*/ 42 w 84"/>
                <a:gd name="T1" fmla="*/ 0 h 84"/>
                <a:gd name="T2" fmla="*/ 42 w 84"/>
                <a:gd name="T3" fmla="*/ 84 h 84"/>
                <a:gd name="T4" fmla="*/ 0 w 84"/>
                <a:gd name="T5" fmla="*/ 42 h 84"/>
                <a:gd name="T6" fmla="*/ 84 w 84"/>
                <a:gd name="T7" fmla="*/ 42 h 84"/>
              </a:gdLst>
              <a:ahLst/>
              <a:cxnLst>
                <a:cxn ang="0">
                  <a:pos x="T0" y="T1"/>
                </a:cxn>
                <a:cxn ang="0">
                  <a:pos x="T2" y="T3"/>
                </a:cxn>
                <a:cxn ang="0">
                  <a:pos x="T4" y="T5"/>
                </a:cxn>
                <a:cxn ang="0">
                  <a:pos x="T6" y="T7"/>
                </a:cxn>
              </a:cxnLst>
              <a:rect l="0" t="0" r="r" b="b"/>
              <a:pathLst>
                <a:path w="84" h="84">
                  <a:moveTo>
                    <a:pt x="42" y="0"/>
                  </a:moveTo>
                  <a:lnTo>
                    <a:pt x="42" y="84"/>
                  </a:lnTo>
                  <a:moveTo>
                    <a:pt x="0" y="42"/>
                  </a:moveTo>
                  <a:lnTo>
                    <a:pt x="84" y="4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71">
              <a:extLst>
                <a:ext uri="{FF2B5EF4-FFF2-40B4-BE49-F238E27FC236}">
                  <a16:creationId xmlns:a16="http://schemas.microsoft.com/office/drawing/2014/main" id="{0A59EB8C-7E37-156E-82CB-6C036F6A1E58}"/>
                </a:ext>
              </a:extLst>
            </p:cNvPr>
            <p:cNvSpPr>
              <a:spLocks noEditPoints="1"/>
            </p:cNvSpPr>
            <p:nvPr/>
          </p:nvSpPr>
          <p:spPr bwMode="auto">
            <a:xfrm>
              <a:off x="3126" y="2419"/>
              <a:ext cx="84" cy="84"/>
            </a:xfrm>
            <a:custGeom>
              <a:avLst/>
              <a:gdLst>
                <a:gd name="T0" fmla="*/ 42 w 84"/>
                <a:gd name="T1" fmla="*/ 0 h 84"/>
                <a:gd name="T2" fmla="*/ 42 w 84"/>
                <a:gd name="T3" fmla="*/ 84 h 84"/>
                <a:gd name="T4" fmla="*/ 0 w 84"/>
                <a:gd name="T5" fmla="*/ 42 h 84"/>
                <a:gd name="T6" fmla="*/ 84 w 84"/>
                <a:gd name="T7" fmla="*/ 42 h 84"/>
              </a:gdLst>
              <a:ahLst/>
              <a:cxnLst>
                <a:cxn ang="0">
                  <a:pos x="T0" y="T1"/>
                </a:cxn>
                <a:cxn ang="0">
                  <a:pos x="T2" y="T3"/>
                </a:cxn>
                <a:cxn ang="0">
                  <a:pos x="T4" y="T5"/>
                </a:cxn>
                <a:cxn ang="0">
                  <a:pos x="T6" y="T7"/>
                </a:cxn>
              </a:cxnLst>
              <a:rect l="0" t="0" r="r" b="b"/>
              <a:pathLst>
                <a:path w="84" h="84">
                  <a:moveTo>
                    <a:pt x="42" y="0"/>
                  </a:moveTo>
                  <a:lnTo>
                    <a:pt x="42" y="84"/>
                  </a:lnTo>
                  <a:moveTo>
                    <a:pt x="0" y="42"/>
                  </a:moveTo>
                  <a:lnTo>
                    <a:pt x="84" y="4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72">
              <a:extLst>
                <a:ext uri="{FF2B5EF4-FFF2-40B4-BE49-F238E27FC236}">
                  <a16:creationId xmlns:a16="http://schemas.microsoft.com/office/drawing/2014/main" id="{198C4CEB-55ED-DA41-68D7-C90824980C08}"/>
                </a:ext>
              </a:extLst>
            </p:cNvPr>
            <p:cNvSpPr>
              <a:spLocks noEditPoints="1"/>
            </p:cNvSpPr>
            <p:nvPr/>
          </p:nvSpPr>
          <p:spPr bwMode="auto">
            <a:xfrm>
              <a:off x="1599" y="2858"/>
              <a:ext cx="84" cy="84"/>
            </a:xfrm>
            <a:custGeom>
              <a:avLst/>
              <a:gdLst>
                <a:gd name="T0" fmla="*/ 42 w 84"/>
                <a:gd name="T1" fmla="*/ 0 h 84"/>
                <a:gd name="T2" fmla="*/ 42 w 84"/>
                <a:gd name="T3" fmla="*/ 84 h 84"/>
                <a:gd name="T4" fmla="*/ 0 w 84"/>
                <a:gd name="T5" fmla="*/ 42 h 84"/>
                <a:gd name="T6" fmla="*/ 84 w 84"/>
                <a:gd name="T7" fmla="*/ 42 h 84"/>
              </a:gdLst>
              <a:ahLst/>
              <a:cxnLst>
                <a:cxn ang="0">
                  <a:pos x="T0" y="T1"/>
                </a:cxn>
                <a:cxn ang="0">
                  <a:pos x="T2" y="T3"/>
                </a:cxn>
                <a:cxn ang="0">
                  <a:pos x="T4" y="T5"/>
                </a:cxn>
                <a:cxn ang="0">
                  <a:pos x="T6" y="T7"/>
                </a:cxn>
              </a:cxnLst>
              <a:rect l="0" t="0" r="r" b="b"/>
              <a:pathLst>
                <a:path w="84" h="84">
                  <a:moveTo>
                    <a:pt x="42" y="0"/>
                  </a:moveTo>
                  <a:lnTo>
                    <a:pt x="42" y="84"/>
                  </a:lnTo>
                  <a:moveTo>
                    <a:pt x="0" y="42"/>
                  </a:moveTo>
                  <a:lnTo>
                    <a:pt x="84" y="4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73">
              <a:extLst>
                <a:ext uri="{FF2B5EF4-FFF2-40B4-BE49-F238E27FC236}">
                  <a16:creationId xmlns:a16="http://schemas.microsoft.com/office/drawing/2014/main" id="{F9B99324-CAC7-BC71-E056-54097BE8C1AF}"/>
                </a:ext>
              </a:extLst>
            </p:cNvPr>
            <p:cNvSpPr>
              <a:spLocks noEditPoints="1"/>
            </p:cNvSpPr>
            <p:nvPr/>
          </p:nvSpPr>
          <p:spPr bwMode="auto">
            <a:xfrm>
              <a:off x="2546" y="2648"/>
              <a:ext cx="84" cy="84"/>
            </a:xfrm>
            <a:custGeom>
              <a:avLst/>
              <a:gdLst>
                <a:gd name="T0" fmla="*/ 42 w 84"/>
                <a:gd name="T1" fmla="*/ 0 h 84"/>
                <a:gd name="T2" fmla="*/ 42 w 84"/>
                <a:gd name="T3" fmla="*/ 84 h 84"/>
                <a:gd name="T4" fmla="*/ 0 w 84"/>
                <a:gd name="T5" fmla="*/ 42 h 84"/>
                <a:gd name="T6" fmla="*/ 84 w 84"/>
                <a:gd name="T7" fmla="*/ 42 h 84"/>
              </a:gdLst>
              <a:ahLst/>
              <a:cxnLst>
                <a:cxn ang="0">
                  <a:pos x="T0" y="T1"/>
                </a:cxn>
                <a:cxn ang="0">
                  <a:pos x="T2" y="T3"/>
                </a:cxn>
                <a:cxn ang="0">
                  <a:pos x="T4" y="T5"/>
                </a:cxn>
                <a:cxn ang="0">
                  <a:pos x="T6" y="T7"/>
                </a:cxn>
              </a:cxnLst>
              <a:rect l="0" t="0" r="r" b="b"/>
              <a:pathLst>
                <a:path w="84" h="84">
                  <a:moveTo>
                    <a:pt x="42" y="0"/>
                  </a:moveTo>
                  <a:lnTo>
                    <a:pt x="42" y="84"/>
                  </a:lnTo>
                  <a:moveTo>
                    <a:pt x="0" y="42"/>
                  </a:moveTo>
                  <a:lnTo>
                    <a:pt x="84" y="4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74">
              <a:extLst>
                <a:ext uri="{FF2B5EF4-FFF2-40B4-BE49-F238E27FC236}">
                  <a16:creationId xmlns:a16="http://schemas.microsoft.com/office/drawing/2014/main" id="{1B121FA5-B3DC-E5FA-A88F-57708525F20E}"/>
                </a:ext>
              </a:extLst>
            </p:cNvPr>
            <p:cNvSpPr>
              <a:spLocks noEditPoints="1"/>
            </p:cNvSpPr>
            <p:nvPr/>
          </p:nvSpPr>
          <p:spPr bwMode="auto">
            <a:xfrm>
              <a:off x="3735" y="2382"/>
              <a:ext cx="85" cy="84"/>
            </a:xfrm>
            <a:custGeom>
              <a:avLst/>
              <a:gdLst>
                <a:gd name="T0" fmla="*/ 43 w 85"/>
                <a:gd name="T1" fmla="*/ 0 h 84"/>
                <a:gd name="T2" fmla="*/ 43 w 85"/>
                <a:gd name="T3" fmla="*/ 84 h 84"/>
                <a:gd name="T4" fmla="*/ 0 w 85"/>
                <a:gd name="T5" fmla="*/ 42 h 84"/>
                <a:gd name="T6" fmla="*/ 85 w 85"/>
                <a:gd name="T7" fmla="*/ 42 h 84"/>
              </a:gdLst>
              <a:ahLst/>
              <a:cxnLst>
                <a:cxn ang="0">
                  <a:pos x="T0" y="T1"/>
                </a:cxn>
                <a:cxn ang="0">
                  <a:pos x="T2" y="T3"/>
                </a:cxn>
                <a:cxn ang="0">
                  <a:pos x="T4" y="T5"/>
                </a:cxn>
                <a:cxn ang="0">
                  <a:pos x="T6" y="T7"/>
                </a:cxn>
              </a:cxnLst>
              <a:rect l="0" t="0" r="r" b="b"/>
              <a:pathLst>
                <a:path w="85" h="84">
                  <a:moveTo>
                    <a:pt x="43" y="0"/>
                  </a:moveTo>
                  <a:lnTo>
                    <a:pt x="43" y="84"/>
                  </a:lnTo>
                  <a:moveTo>
                    <a:pt x="0" y="42"/>
                  </a:moveTo>
                  <a:lnTo>
                    <a:pt x="85" y="4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75">
              <a:extLst>
                <a:ext uri="{FF2B5EF4-FFF2-40B4-BE49-F238E27FC236}">
                  <a16:creationId xmlns:a16="http://schemas.microsoft.com/office/drawing/2014/main" id="{1597828B-4CF3-88A6-E623-9C49FAE1EAFD}"/>
                </a:ext>
              </a:extLst>
            </p:cNvPr>
            <p:cNvSpPr>
              <a:spLocks/>
            </p:cNvSpPr>
            <p:nvPr/>
          </p:nvSpPr>
          <p:spPr bwMode="auto">
            <a:xfrm>
              <a:off x="1639" y="1291"/>
              <a:ext cx="2608" cy="1691"/>
            </a:xfrm>
            <a:custGeom>
              <a:avLst/>
              <a:gdLst>
                <a:gd name="T0" fmla="*/ 26 w 2608"/>
                <a:gd name="T1" fmla="*/ 1623 h 1691"/>
                <a:gd name="T2" fmla="*/ 78 w 2608"/>
                <a:gd name="T3" fmla="*/ 1650 h 1691"/>
                <a:gd name="T4" fmla="*/ 131 w 2608"/>
                <a:gd name="T5" fmla="*/ 1671 h 1691"/>
                <a:gd name="T6" fmla="*/ 183 w 2608"/>
                <a:gd name="T7" fmla="*/ 1686 h 1691"/>
                <a:gd name="T8" fmla="*/ 235 w 2608"/>
                <a:gd name="T9" fmla="*/ 1691 h 1691"/>
                <a:gd name="T10" fmla="*/ 287 w 2608"/>
                <a:gd name="T11" fmla="*/ 1688 h 1691"/>
                <a:gd name="T12" fmla="*/ 339 w 2608"/>
                <a:gd name="T13" fmla="*/ 1676 h 1691"/>
                <a:gd name="T14" fmla="*/ 391 w 2608"/>
                <a:gd name="T15" fmla="*/ 1658 h 1691"/>
                <a:gd name="T16" fmla="*/ 443 w 2608"/>
                <a:gd name="T17" fmla="*/ 1634 h 1691"/>
                <a:gd name="T18" fmla="*/ 496 w 2608"/>
                <a:gd name="T19" fmla="*/ 1606 h 1691"/>
                <a:gd name="T20" fmla="*/ 548 w 2608"/>
                <a:gd name="T21" fmla="*/ 1578 h 1691"/>
                <a:gd name="T22" fmla="*/ 600 w 2608"/>
                <a:gd name="T23" fmla="*/ 1549 h 1691"/>
                <a:gd name="T24" fmla="*/ 652 w 2608"/>
                <a:gd name="T25" fmla="*/ 1522 h 1691"/>
                <a:gd name="T26" fmla="*/ 704 w 2608"/>
                <a:gd name="T27" fmla="*/ 1497 h 1691"/>
                <a:gd name="T28" fmla="*/ 756 w 2608"/>
                <a:gd name="T29" fmla="*/ 1474 h 1691"/>
                <a:gd name="T30" fmla="*/ 809 w 2608"/>
                <a:gd name="T31" fmla="*/ 1453 h 1691"/>
                <a:gd name="T32" fmla="*/ 861 w 2608"/>
                <a:gd name="T33" fmla="*/ 1433 h 1691"/>
                <a:gd name="T34" fmla="*/ 913 w 2608"/>
                <a:gd name="T35" fmla="*/ 1413 h 1691"/>
                <a:gd name="T36" fmla="*/ 965 w 2608"/>
                <a:gd name="T37" fmla="*/ 1393 h 1691"/>
                <a:gd name="T38" fmla="*/ 1018 w 2608"/>
                <a:gd name="T39" fmla="*/ 1371 h 1691"/>
                <a:gd name="T40" fmla="*/ 1070 w 2608"/>
                <a:gd name="T41" fmla="*/ 1346 h 1691"/>
                <a:gd name="T42" fmla="*/ 1122 w 2608"/>
                <a:gd name="T43" fmla="*/ 1320 h 1691"/>
                <a:gd name="T44" fmla="*/ 1174 w 2608"/>
                <a:gd name="T45" fmla="*/ 1292 h 1691"/>
                <a:gd name="T46" fmla="*/ 1226 w 2608"/>
                <a:gd name="T47" fmla="*/ 1263 h 1691"/>
                <a:gd name="T48" fmla="*/ 1278 w 2608"/>
                <a:gd name="T49" fmla="*/ 1235 h 1691"/>
                <a:gd name="T50" fmla="*/ 1330 w 2608"/>
                <a:gd name="T51" fmla="*/ 1210 h 1691"/>
                <a:gd name="T52" fmla="*/ 1383 w 2608"/>
                <a:gd name="T53" fmla="*/ 1189 h 1691"/>
                <a:gd name="T54" fmla="*/ 1435 w 2608"/>
                <a:gd name="T55" fmla="*/ 1175 h 1691"/>
                <a:gd name="T56" fmla="*/ 1487 w 2608"/>
                <a:gd name="T57" fmla="*/ 1168 h 1691"/>
                <a:gd name="T58" fmla="*/ 1539 w 2608"/>
                <a:gd name="T59" fmla="*/ 1171 h 1691"/>
                <a:gd name="T60" fmla="*/ 1591 w 2608"/>
                <a:gd name="T61" fmla="*/ 1182 h 1691"/>
                <a:gd name="T62" fmla="*/ 1643 w 2608"/>
                <a:gd name="T63" fmla="*/ 1202 h 1691"/>
                <a:gd name="T64" fmla="*/ 1696 w 2608"/>
                <a:gd name="T65" fmla="*/ 1228 h 1691"/>
                <a:gd name="T66" fmla="*/ 1748 w 2608"/>
                <a:gd name="T67" fmla="*/ 1256 h 1691"/>
                <a:gd name="T68" fmla="*/ 1800 w 2608"/>
                <a:gd name="T69" fmla="*/ 1284 h 1691"/>
                <a:gd name="T70" fmla="*/ 1852 w 2608"/>
                <a:gd name="T71" fmla="*/ 1306 h 1691"/>
                <a:gd name="T72" fmla="*/ 1904 w 2608"/>
                <a:gd name="T73" fmla="*/ 1318 h 1691"/>
                <a:gd name="T74" fmla="*/ 1956 w 2608"/>
                <a:gd name="T75" fmla="*/ 1315 h 1691"/>
                <a:gd name="T76" fmla="*/ 2009 w 2608"/>
                <a:gd name="T77" fmla="*/ 1292 h 1691"/>
                <a:gd name="T78" fmla="*/ 2061 w 2608"/>
                <a:gd name="T79" fmla="*/ 1247 h 1691"/>
                <a:gd name="T80" fmla="*/ 2113 w 2608"/>
                <a:gd name="T81" fmla="*/ 1176 h 1691"/>
                <a:gd name="T82" fmla="*/ 2165 w 2608"/>
                <a:gd name="T83" fmla="*/ 1081 h 1691"/>
                <a:gd name="T84" fmla="*/ 2217 w 2608"/>
                <a:gd name="T85" fmla="*/ 962 h 1691"/>
                <a:gd name="T86" fmla="*/ 2270 w 2608"/>
                <a:gd name="T87" fmla="*/ 824 h 1691"/>
                <a:gd name="T88" fmla="*/ 2322 w 2608"/>
                <a:gd name="T89" fmla="*/ 673 h 1691"/>
                <a:gd name="T90" fmla="*/ 2374 w 2608"/>
                <a:gd name="T91" fmla="*/ 515 h 1691"/>
                <a:gd name="T92" fmla="*/ 2426 w 2608"/>
                <a:gd name="T93" fmla="*/ 362 h 1691"/>
                <a:gd name="T94" fmla="*/ 2478 w 2608"/>
                <a:gd name="T95" fmla="*/ 222 h 1691"/>
                <a:gd name="T96" fmla="*/ 2530 w 2608"/>
                <a:gd name="T97" fmla="*/ 106 h 1691"/>
                <a:gd name="T98" fmla="*/ 2583 w 2608"/>
                <a:gd name="T99" fmla="*/ 25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8" h="1691">
                  <a:moveTo>
                    <a:pt x="0" y="1608"/>
                  </a:moveTo>
                  <a:lnTo>
                    <a:pt x="26" y="1623"/>
                  </a:lnTo>
                  <a:lnTo>
                    <a:pt x="52" y="1637"/>
                  </a:lnTo>
                  <a:lnTo>
                    <a:pt x="78" y="1650"/>
                  </a:lnTo>
                  <a:lnTo>
                    <a:pt x="104" y="1661"/>
                  </a:lnTo>
                  <a:lnTo>
                    <a:pt x="131" y="1671"/>
                  </a:lnTo>
                  <a:lnTo>
                    <a:pt x="156" y="1680"/>
                  </a:lnTo>
                  <a:lnTo>
                    <a:pt x="183" y="1686"/>
                  </a:lnTo>
                  <a:lnTo>
                    <a:pt x="209" y="1690"/>
                  </a:lnTo>
                  <a:lnTo>
                    <a:pt x="235" y="1691"/>
                  </a:lnTo>
                  <a:lnTo>
                    <a:pt x="261" y="1691"/>
                  </a:lnTo>
                  <a:lnTo>
                    <a:pt x="287" y="1688"/>
                  </a:lnTo>
                  <a:lnTo>
                    <a:pt x="313" y="1683"/>
                  </a:lnTo>
                  <a:lnTo>
                    <a:pt x="339" y="1676"/>
                  </a:lnTo>
                  <a:lnTo>
                    <a:pt x="365" y="1668"/>
                  </a:lnTo>
                  <a:lnTo>
                    <a:pt x="391" y="1658"/>
                  </a:lnTo>
                  <a:lnTo>
                    <a:pt x="418" y="1646"/>
                  </a:lnTo>
                  <a:lnTo>
                    <a:pt x="443" y="1634"/>
                  </a:lnTo>
                  <a:lnTo>
                    <a:pt x="469" y="1620"/>
                  </a:lnTo>
                  <a:lnTo>
                    <a:pt x="496" y="1606"/>
                  </a:lnTo>
                  <a:lnTo>
                    <a:pt x="522" y="1592"/>
                  </a:lnTo>
                  <a:lnTo>
                    <a:pt x="548" y="1578"/>
                  </a:lnTo>
                  <a:lnTo>
                    <a:pt x="574" y="1563"/>
                  </a:lnTo>
                  <a:lnTo>
                    <a:pt x="600" y="1549"/>
                  </a:lnTo>
                  <a:lnTo>
                    <a:pt x="626" y="1535"/>
                  </a:lnTo>
                  <a:lnTo>
                    <a:pt x="652" y="1522"/>
                  </a:lnTo>
                  <a:lnTo>
                    <a:pt x="678" y="1509"/>
                  </a:lnTo>
                  <a:lnTo>
                    <a:pt x="704" y="1497"/>
                  </a:lnTo>
                  <a:lnTo>
                    <a:pt x="730" y="1485"/>
                  </a:lnTo>
                  <a:lnTo>
                    <a:pt x="756" y="1474"/>
                  </a:lnTo>
                  <a:lnTo>
                    <a:pt x="783" y="1463"/>
                  </a:lnTo>
                  <a:lnTo>
                    <a:pt x="809" y="1453"/>
                  </a:lnTo>
                  <a:lnTo>
                    <a:pt x="835" y="1443"/>
                  </a:lnTo>
                  <a:lnTo>
                    <a:pt x="861" y="1433"/>
                  </a:lnTo>
                  <a:lnTo>
                    <a:pt x="887" y="1423"/>
                  </a:lnTo>
                  <a:lnTo>
                    <a:pt x="913" y="1413"/>
                  </a:lnTo>
                  <a:lnTo>
                    <a:pt x="939" y="1403"/>
                  </a:lnTo>
                  <a:lnTo>
                    <a:pt x="965" y="1393"/>
                  </a:lnTo>
                  <a:lnTo>
                    <a:pt x="991" y="1382"/>
                  </a:lnTo>
                  <a:lnTo>
                    <a:pt x="1018" y="1371"/>
                  </a:lnTo>
                  <a:lnTo>
                    <a:pt x="1043" y="1359"/>
                  </a:lnTo>
                  <a:lnTo>
                    <a:pt x="1070" y="1346"/>
                  </a:lnTo>
                  <a:lnTo>
                    <a:pt x="1096" y="1333"/>
                  </a:lnTo>
                  <a:lnTo>
                    <a:pt x="1122" y="1320"/>
                  </a:lnTo>
                  <a:lnTo>
                    <a:pt x="1148" y="1306"/>
                  </a:lnTo>
                  <a:lnTo>
                    <a:pt x="1174" y="1292"/>
                  </a:lnTo>
                  <a:lnTo>
                    <a:pt x="1200" y="1277"/>
                  </a:lnTo>
                  <a:lnTo>
                    <a:pt x="1226" y="1263"/>
                  </a:lnTo>
                  <a:lnTo>
                    <a:pt x="1252" y="1249"/>
                  </a:lnTo>
                  <a:lnTo>
                    <a:pt x="1278" y="1235"/>
                  </a:lnTo>
                  <a:lnTo>
                    <a:pt x="1304" y="1222"/>
                  </a:lnTo>
                  <a:lnTo>
                    <a:pt x="1330" y="1210"/>
                  </a:lnTo>
                  <a:lnTo>
                    <a:pt x="1356" y="1199"/>
                  </a:lnTo>
                  <a:lnTo>
                    <a:pt x="1383" y="1189"/>
                  </a:lnTo>
                  <a:lnTo>
                    <a:pt x="1409" y="1181"/>
                  </a:lnTo>
                  <a:lnTo>
                    <a:pt x="1435" y="1175"/>
                  </a:lnTo>
                  <a:lnTo>
                    <a:pt x="1461" y="1170"/>
                  </a:lnTo>
                  <a:lnTo>
                    <a:pt x="1487" y="1168"/>
                  </a:lnTo>
                  <a:lnTo>
                    <a:pt x="1513" y="1169"/>
                  </a:lnTo>
                  <a:lnTo>
                    <a:pt x="1539" y="1171"/>
                  </a:lnTo>
                  <a:lnTo>
                    <a:pt x="1565" y="1176"/>
                  </a:lnTo>
                  <a:lnTo>
                    <a:pt x="1591" y="1182"/>
                  </a:lnTo>
                  <a:lnTo>
                    <a:pt x="1617" y="1191"/>
                  </a:lnTo>
                  <a:lnTo>
                    <a:pt x="1643" y="1202"/>
                  </a:lnTo>
                  <a:lnTo>
                    <a:pt x="1670" y="1214"/>
                  </a:lnTo>
                  <a:lnTo>
                    <a:pt x="1696" y="1228"/>
                  </a:lnTo>
                  <a:lnTo>
                    <a:pt x="1722" y="1242"/>
                  </a:lnTo>
                  <a:lnTo>
                    <a:pt x="1748" y="1256"/>
                  </a:lnTo>
                  <a:lnTo>
                    <a:pt x="1774" y="1270"/>
                  </a:lnTo>
                  <a:lnTo>
                    <a:pt x="1800" y="1284"/>
                  </a:lnTo>
                  <a:lnTo>
                    <a:pt x="1826" y="1296"/>
                  </a:lnTo>
                  <a:lnTo>
                    <a:pt x="1852" y="1306"/>
                  </a:lnTo>
                  <a:lnTo>
                    <a:pt x="1878" y="1314"/>
                  </a:lnTo>
                  <a:lnTo>
                    <a:pt x="1904" y="1318"/>
                  </a:lnTo>
                  <a:lnTo>
                    <a:pt x="1930" y="1319"/>
                  </a:lnTo>
                  <a:lnTo>
                    <a:pt x="1956" y="1315"/>
                  </a:lnTo>
                  <a:lnTo>
                    <a:pt x="1983" y="1306"/>
                  </a:lnTo>
                  <a:lnTo>
                    <a:pt x="2009" y="1292"/>
                  </a:lnTo>
                  <a:lnTo>
                    <a:pt x="2035" y="1273"/>
                  </a:lnTo>
                  <a:lnTo>
                    <a:pt x="2061" y="1247"/>
                  </a:lnTo>
                  <a:lnTo>
                    <a:pt x="2087" y="1215"/>
                  </a:lnTo>
                  <a:lnTo>
                    <a:pt x="2113" y="1176"/>
                  </a:lnTo>
                  <a:lnTo>
                    <a:pt x="2139" y="1132"/>
                  </a:lnTo>
                  <a:lnTo>
                    <a:pt x="2165" y="1081"/>
                  </a:lnTo>
                  <a:lnTo>
                    <a:pt x="2191" y="1025"/>
                  </a:lnTo>
                  <a:lnTo>
                    <a:pt x="2217" y="962"/>
                  </a:lnTo>
                  <a:lnTo>
                    <a:pt x="2243" y="895"/>
                  </a:lnTo>
                  <a:lnTo>
                    <a:pt x="2270" y="824"/>
                  </a:lnTo>
                  <a:lnTo>
                    <a:pt x="2296" y="749"/>
                  </a:lnTo>
                  <a:lnTo>
                    <a:pt x="2322" y="673"/>
                  </a:lnTo>
                  <a:lnTo>
                    <a:pt x="2348" y="594"/>
                  </a:lnTo>
                  <a:lnTo>
                    <a:pt x="2374" y="515"/>
                  </a:lnTo>
                  <a:lnTo>
                    <a:pt x="2400" y="437"/>
                  </a:lnTo>
                  <a:lnTo>
                    <a:pt x="2426" y="362"/>
                  </a:lnTo>
                  <a:lnTo>
                    <a:pt x="2452" y="289"/>
                  </a:lnTo>
                  <a:lnTo>
                    <a:pt x="2478" y="222"/>
                  </a:lnTo>
                  <a:lnTo>
                    <a:pt x="2504" y="160"/>
                  </a:lnTo>
                  <a:lnTo>
                    <a:pt x="2530" y="106"/>
                  </a:lnTo>
                  <a:lnTo>
                    <a:pt x="2557" y="61"/>
                  </a:lnTo>
                  <a:lnTo>
                    <a:pt x="2583" y="25"/>
                  </a:lnTo>
                  <a:lnTo>
                    <a:pt x="2608" y="0"/>
                  </a:lnTo>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176">
              <a:extLst>
                <a:ext uri="{FF2B5EF4-FFF2-40B4-BE49-F238E27FC236}">
                  <a16:creationId xmlns:a16="http://schemas.microsoft.com/office/drawing/2014/main" id="{29BD40A3-5A86-7EC5-EA23-7C498699B801}"/>
                </a:ext>
              </a:extLst>
            </p:cNvPr>
            <p:cNvSpPr>
              <a:spLocks noChangeArrowheads="1"/>
            </p:cNvSpPr>
            <p:nvPr/>
          </p:nvSpPr>
          <p:spPr bwMode="auto">
            <a:xfrm>
              <a:off x="1699" y="1147"/>
              <a:ext cx="1088" cy="5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77">
              <a:extLst>
                <a:ext uri="{FF2B5EF4-FFF2-40B4-BE49-F238E27FC236}">
                  <a16:creationId xmlns:a16="http://schemas.microsoft.com/office/drawing/2014/main" id="{5ADF26EB-9795-FBC5-7E7F-A70619457C72}"/>
                </a:ext>
              </a:extLst>
            </p:cNvPr>
            <p:cNvSpPr>
              <a:spLocks noChangeArrowheads="1"/>
            </p:cNvSpPr>
            <p:nvPr/>
          </p:nvSpPr>
          <p:spPr bwMode="auto">
            <a:xfrm>
              <a:off x="1981" y="1165"/>
              <a:ext cx="3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95% PI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178">
              <a:extLst>
                <a:ext uri="{FF2B5EF4-FFF2-40B4-BE49-F238E27FC236}">
                  <a16:creationId xmlns:a16="http://schemas.microsoft.com/office/drawing/2014/main" id="{0C9A6937-1B68-DDE9-6462-CB218DAF96B6}"/>
                </a:ext>
              </a:extLst>
            </p:cNvPr>
            <p:cNvSpPr>
              <a:spLocks noChangeArrowheads="1"/>
            </p:cNvSpPr>
            <p:nvPr/>
          </p:nvSpPr>
          <p:spPr bwMode="auto">
            <a:xfrm>
              <a:off x="1723" y="1174"/>
              <a:ext cx="240" cy="95"/>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79">
              <a:extLst>
                <a:ext uri="{FF2B5EF4-FFF2-40B4-BE49-F238E27FC236}">
                  <a16:creationId xmlns:a16="http://schemas.microsoft.com/office/drawing/2014/main" id="{FE65E13C-3151-D1A9-C2CF-4875EE70F082}"/>
                </a:ext>
              </a:extLst>
            </p:cNvPr>
            <p:cNvSpPr>
              <a:spLocks noChangeArrowheads="1"/>
            </p:cNvSpPr>
            <p:nvPr/>
          </p:nvSpPr>
          <p:spPr bwMode="auto">
            <a:xfrm>
              <a:off x="1981" y="1297"/>
              <a:ext cx="83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180">
              <a:extLst>
                <a:ext uri="{FF2B5EF4-FFF2-40B4-BE49-F238E27FC236}">
                  <a16:creationId xmlns:a16="http://schemas.microsoft.com/office/drawing/2014/main" id="{76B16FEB-78E0-1286-9B60-66BA2B22B3B8}"/>
                </a:ext>
              </a:extLst>
            </p:cNvPr>
            <p:cNvSpPr>
              <a:spLocks noChangeShapeType="1"/>
            </p:cNvSpPr>
            <p:nvPr/>
          </p:nvSpPr>
          <p:spPr bwMode="auto">
            <a:xfrm>
              <a:off x="1723" y="1350"/>
              <a:ext cx="240" cy="0"/>
            </a:xfrm>
            <a:prstGeom prst="line">
              <a:avLst/>
            </a:prstGeom>
            <a:noFill/>
            <a:ln w="1905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81">
              <a:extLst>
                <a:ext uri="{FF2B5EF4-FFF2-40B4-BE49-F238E27FC236}">
                  <a16:creationId xmlns:a16="http://schemas.microsoft.com/office/drawing/2014/main" id="{22F6BC27-0A35-AD61-A2F6-81EAB8AF799F}"/>
                </a:ext>
              </a:extLst>
            </p:cNvPr>
            <p:cNvSpPr>
              <a:spLocks noChangeArrowheads="1"/>
            </p:cNvSpPr>
            <p:nvPr/>
          </p:nvSpPr>
          <p:spPr bwMode="auto">
            <a:xfrm>
              <a:off x="1981" y="1423"/>
              <a:ext cx="43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Freeform 182">
              <a:extLst>
                <a:ext uri="{FF2B5EF4-FFF2-40B4-BE49-F238E27FC236}">
                  <a16:creationId xmlns:a16="http://schemas.microsoft.com/office/drawing/2014/main" id="{8C98F165-8FB7-DA60-D51E-360E9486FD61}"/>
                </a:ext>
              </a:extLst>
            </p:cNvPr>
            <p:cNvSpPr>
              <a:spLocks noEditPoints="1"/>
            </p:cNvSpPr>
            <p:nvPr/>
          </p:nvSpPr>
          <p:spPr bwMode="auto">
            <a:xfrm>
              <a:off x="1801" y="1437"/>
              <a:ext cx="84" cy="84"/>
            </a:xfrm>
            <a:custGeom>
              <a:avLst/>
              <a:gdLst>
                <a:gd name="T0" fmla="*/ 42 w 84"/>
                <a:gd name="T1" fmla="*/ 0 h 84"/>
                <a:gd name="T2" fmla="*/ 42 w 84"/>
                <a:gd name="T3" fmla="*/ 84 h 84"/>
                <a:gd name="T4" fmla="*/ 0 w 84"/>
                <a:gd name="T5" fmla="*/ 42 h 84"/>
                <a:gd name="T6" fmla="*/ 84 w 84"/>
                <a:gd name="T7" fmla="*/ 42 h 84"/>
              </a:gdLst>
              <a:ahLst/>
              <a:cxnLst>
                <a:cxn ang="0">
                  <a:pos x="T0" y="T1"/>
                </a:cxn>
                <a:cxn ang="0">
                  <a:pos x="T2" y="T3"/>
                </a:cxn>
                <a:cxn ang="0">
                  <a:pos x="T4" y="T5"/>
                </a:cxn>
                <a:cxn ang="0">
                  <a:pos x="T6" y="T7"/>
                </a:cxn>
              </a:cxnLst>
              <a:rect l="0" t="0" r="r" b="b"/>
              <a:pathLst>
                <a:path w="84" h="84">
                  <a:moveTo>
                    <a:pt x="42" y="0"/>
                  </a:moveTo>
                  <a:lnTo>
                    <a:pt x="42" y="84"/>
                  </a:lnTo>
                  <a:moveTo>
                    <a:pt x="0" y="42"/>
                  </a:moveTo>
                  <a:lnTo>
                    <a:pt x="84" y="4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183">
              <a:extLst>
                <a:ext uri="{FF2B5EF4-FFF2-40B4-BE49-F238E27FC236}">
                  <a16:creationId xmlns:a16="http://schemas.microsoft.com/office/drawing/2014/main" id="{112D25B4-1E86-01A9-5374-B8C5DD57B6F3}"/>
                </a:ext>
              </a:extLst>
            </p:cNvPr>
            <p:cNvSpPr>
              <a:spLocks noChangeArrowheads="1"/>
            </p:cNvSpPr>
            <p:nvPr/>
          </p:nvSpPr>
          <p:spPr bwMode="auto">
            <a:xfrm>
              <a:off x="1981" y="1556"/>
              <a:ext cx="63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184">
              <a:extLst>
                <a:ext uri="{FF2B5EF4-FFF2-40B4-BE49-F238E27FC236}">
                  <a16:creationId xmlns:a16="http://schemas.microsoft.com/office/drawing/2014/main" id="{E4582414-8021-A5A8-2316-A599E9AF05B4}"/>
                </a:ext>
              </a:extLst>
            </p:cNvPr>
            <p:cNvSpPr>
              <a:spLocks noChangeShapeType="1"/>
            </p:cNvSpPr>
            <p:nvPr/>
          </p:nvSpPr>
          <p:spPr bwMode="auto">
            <a:xfrm>
              <a:off x="1723" y="1607"/>
              <a:ext cx="240"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185">
              <a:extLst>
                <a:ext uri="{FF2B5EF4-FFF2-40B4-BE49-F238E27FC236}">
                  <a16:creationId xmlns:a16="http://schemas.microsoft.com/office/drawing/2014/main" id="{0306B5DF-D794-0447-3205-CA08E1955B98}"/>
                </a:ext>
              </a:extLst>
            </p:cNvPr>
            <p:cNvSpPr>
              <a:spLocks noChangeArrowheads="1"/>
            </p:cNvSpPr>
            <p:nvPr/>
          </p:nvSpPr>
          <p:spPr bwMode="auto">
            <a:xfrm>
              <a:off x="1699" y="1147"/>
              <a:ext cx="1088" cy="535"/>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49900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C0F4C72-49BB-8816-A1B6-47B6A5527BC7}"/>
                  </a:ext>
                </a:extLst>
              </p:cNvPr>
              <p:cNvSpPr>
                <a:spLocks noGrp="1"/>
              </p:cNvSpPr>
              <p:nvPr>
                <p:ph type="body" sz="quarter" idx="10"/>
              </p:nvPr>
            </p:nvSpPr>
            <p:spPr/>
            <p:txBody>
              <a:bodyPr>
                <a:normAutofit/>
              </a:bodyPr>
              <a:lstStyle/>
              <a:p>
                <a:r>
                  <a:rPr lang="en-US" sz="2000" dirty="0"/>
                  <a:t>20 LHS samples, evaluate accuracy at </a:t>
                </a:r>
                <a14:m>
                  <m:oMath xmlns:m="http://schemas.openxmlformats.org/officeDocument/2006/math">
                    <m:r>
                      <a:rPr lang="en-US" sz="2000" b="0" i="1" smtClean="0">
                        <a:latin typeface="Cambria Math" panose="02040503050406030204" pitchFamily="18" charset="0"/>
                      </a:rPr>
                      <m:t>31</m:t>
                    </m:r>
                    <m:r>
                      <a:rPr lang="en-US" sz="2000" b="0" i="1" smtClean="0">
                        <a:latin typeface="Cambria Math" panose="02040503050406030204" pitchFamily="18" charset="0"/>
                        <a:ea typeface="Cambria Math" panose="02040503050406030204" pitchFamily="18" charset="0"/>
                      </a:rPr>
                      <m:t>×31</m:t>
                    </m:r>
                  </m:oMath>
                </a14:m>
                <a:r>
                  <a:rPr lang="en-US" sz="2000" dirty="0"/>
                  <a:t> grid</a:t>
                </a:r>
              </a:p>
              <a:p>
                <a:endParaRPr lang="en-US" sz="2000" dirty="0"/>
              </a:p>
              <a:p>
                <a:endParaRPr lang="en-US" sz="2000" dirty="0"/>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	BraninHu = @(x) (x(:,2)-1.275*(x(:,1)/pi).^2+5*(x(:,1)/pi)-6).^2 ...</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2	                 +10*(1-1/(8*pi))*cos(x(:,1))+10;</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3	rng('default'); N=31; dN=15/(N-1); ny=20;</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4	xs=lhsdesign(ny,2,'iteration',5000);                       % 20 LHS samples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5	xs=xs.*[15, 15]+[-5, 0];</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6	ys=BraninHu(xs);                               % Samples from true function</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7	trPRS=0;                                                 % Ordinary Kriging</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8	[XX,YY]=meshgrid(-5:dN:10, 0:dN:15);              % NxN grid of predictions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9	xp=[reshape(XX,N^2,1) reshape(YY,N^2,1)];               % Prediction points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10	[yp, ysig, nb]=Kriging(xs,ys,xp,trPRS,0);         % Build Kriging surrogate</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11	YP=reshape(yp,N,N);                                   % Predictions at grid</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12	YT=reshape(BraninHu(xp),N,N);                       % True function at grid</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13	figure(1); scatter(xs(:,1),xs(:,2),'filled');       % Plot sample locations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14	axis([-5 10 0 15]); xlabel('x_1');ylabel('x_2');</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15	figure(2); hold on; surf(XX,YY,YP);                   % Plot of predictions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16	plot3(xs(:,1),xs(:,2),ys,'ro');                           % Plot of samples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17	axis([-5 10 0 15]);xlabel('x_1');ylabel('x_2');zlabel('y');</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18	figure(3); hold on; surf(XX,YY,YT)                  % PLot of true function</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19	plot3(xs(:,1),xs(:,2),ys,'ro');                           % Plot of samples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20	axis([-5 10 0 15]);xlabel('x_1');ylabel('x_2');zlabel('y');</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21	eRMS=sqrt(sum(sum((YT-YP).^2))/N^2)          % RMS error at NxN grid points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22	eav=sum(sum(abs(YT-YP)))/N^2             % Average error at NxN grid points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23	emax=max(max(abs(YT-YP)))                % Maximum error at NxN grid points</a:t>
                </a:r>
              </a:p>
            </p:txBody>
          </p:sp>
        </mc:Choice>
        <mc:Fallback xmlns="">
          <p:sp>
            <p:nvSpPr>
              <p:cNvPr id="2" name="Text Placeholder 1">
                <a:extLst>
                  <a:ext uri="{FF2B5EF4-FFF2-40B4-BE49-F238E27FC236}">
                    <a16:creationId xmlns:a16="http://schemas.microsoft.com/office/drawing/2014/main" id="{5C0F4C72-49BB-8816-A1B6-47B6A5527BC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C13D3AA-DC74-9956-5523-C96AC7FEC52B}"/>
              </a:ext>
            </a:extLst>
          </p:cNvPr>
          <p:cNvSpPr>
            <a:spLocks noGrp="1"/>
          </p:cNvSpPr>
          <p:nvPr>
            <p:ph type="title"/>
          </p:nvPr>
        </p:nvSpPr>
        <p:spPr/>
        <p:txBody>
          <a:bodyPr>
            <a:normAutofit fontScale="90000"/>
          </a:bodyPr>
          <a:lstStyle/>
          <a:p>
            <a:r>
              <a:rPr lang="en-US" dirty="0"/>
              <a:t>Ex7.14) Kriging Surrogate for Branin-Hu Function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0067FE-05AE-9733-7620-3795150A5E36}"/>
                  </a:ext>
                </a:extLst>
              </p:cNvPr>
              <p:cNvSpPr txBox="1"/>
              <p:nvPr/>
            </p:nvSpPr>
            <p:spPr>
              <a:xfrm>
                <a:off x="445062" y="1212050"/>
                <a:ext cx="7954471" cy="769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e>
                      </m:d>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5.1</m:t>
                                  </m:r>
                                </m:num>
                                <m:den>
                                  <m:r>
                                    <a:rPr lang="en-US" i="0">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0">
                                          <a:latin typeface="Cambria Math" panose="02040503050406030204" pitchFamily="18" charset="0"/>
                                        </a:rPr>
                                        <m:t>2</m:t>
                                      </m:r>
                                    </m:sup>
                                  </m:sSup>
                                </m:den>
                              </m:f>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0">
                                      <a:latin typeface="Cambria Math" panose="02040503050406030204" pitchFamily="18" charset="0"/>
                                    </a:rPr>
                                    <m:t>1</m:t>
                                  </m:r>
                                </m:sub>
                                <m:sup>
                                  <m:r>
                                    <a:rPr lang="en-US" i="0">
                                      <a:latin typeface="Cambria Math" panose="02040503050406030204" pitchFamily="18" charset="0"/>
                                    </a:rPr>
                                    <m:t>2</m:t>
                                  </m:r>
                                </m:sup>
                              </m:sSub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1">
                                      <a:latin typeface="Cambria Math" panose="02040503050406030204" pitchFamily="18" charset="0"/>
                                    </a:rPr>
                                    <m:t>𝜋</m:t>
                                  </m:r>
                                </m:den>
                              </m:f>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r>
                                <a:rPr lang="en-US" i="0">
                                  <a:latin typeface="Cambria Math" panose="02040503050406030204" pitchFamily="18" charset="0"/>
                                </a:rPr>
                                <m:t>−6</m:t>
                              </m:r>
                            </m:e>
                          </m:d>
                        </m:e>
                        <m:sup>
                          <m:r>
                            <a:rPr lang="en-US" i="0">
                              <a:latin typeface="Cambria Math" panose="02040503050406030204" pitchFamily="18" charset="0"/>
                            </a:rPr>
                            <m:t>2</m:t>
                          </m:r>
                        </m:sup>
                      </m:sSup>
                      <m:r>
                        <a:rPr lang="en-US" i="0">
                          <a:latin typeface="Cambria Math" panose="02040503050406030204" pitchFamily="18" charset="0"/>
                        </a:rPr>
                        <m:t>+10</m:t>
                      </m:r>
                      <m:d>
                        <m:dPr>
                          <m:ctrlPr>
                            <a:rPr lang="en-US" i="1">
                              <a:latin typeface="Cambria Math" panose="02040503050406030204" pitchFamily="18" charset="0"/>
                            </a:rPr>
                          </m:ctrlPr>
                        </m:dPr>
                        <m:e>
                          <m:r>
                            <a:rPr lang="en-US" i="0">
                              <a:latin typeface="Cambria Math" panose="02040503050406030204" pitchFamily="18" charset="0"/>
                            </a:rPr>
                            <m:t>1−</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8</m:t>
                              </m:r>
                              <m:r>
                                <a:rPr lang="en-US" i="1">
                                  <a:latin typeface="Cambria Math" panose="02040503050406030204" pitchFamily="18" charset="0"/>
                                </a:rPr>
                                <m:t>𝜋</m:t>
                              </m:r>
                            </m:den>
                          </m:f>
                        </m:e>
                      </m:d>
                      <m:func>
                        <m:funcPr>
                          <m:ctrlPr>
                            <a:rPr lang="en-US" i="1">
                              <a:latin typeface="Cambria Math" panose="02040503050406030204" pitchFamily="18" charset="0"/>
                            </a:rPr>
                          </m:ctrlPr>
                        </m:funcPr>
                        <m:fName>
                          <m:r>
                            <m:rPr>
                              <m:sty m:val="p"/>
                            </m:rPr>
                            <a:rPr lang="en-US" i="0">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e>
                          </m:d>
                        </m:e>
                      </m:func>
                      <m:r>
                        <a:rPr lang="en-US" i="0">
                          <a:latin typeface="Cambria Math" panose="02040503050406030204" pitchFamily="18" charset="0"/>
                        </a:rPr>
                        <m:t>+10</m:t>
                      </m:r>
                    </m:oMath>
                  </m:oMathPara>
                </a14:m>
                <a:endParaRPr lang="en-US" dirty="0"/>
              </a:p>
            </p:txBody>
          </p:sp>
        </mc:Choice>
        <mc:Fallback xmlns="">
          <p:sp>
            <p:nvSpPr>
              <p:cNvPr id="6" name="TextBox 5">
                <a:extLst>
                  <a:ext uri="{FF2B5EF4-FFF2-40B4-BE49-F238E27FC236}">
                    <a16:creationId xmlns:a16="http://schemas.microsoft.com/office/drawing/2014/main" id="{8D0067FE-05AE-9733-7620-3795150A5E36}"/>
                  </a:ext>
                </a:extLst>
              </p:cNvPr>
              <p:cNvSpPr txBox="1">
                <a:spLocks noRot="1" noChangeAspect="1" noMove="1" noResize="1" noEditPoints="1" noAdjustHandles="1" noChangeArrowheads="1" noChangeShapeType="1" noTextEdit="1"/>
              </p:cNvSpPr>
              <p:nvPr/>
            </p:nvSpPr>
            <p:spPr>
              <a:xfrm>
                <a:off x="445062" y="1212050"/>
                <a:ext cx="7954471" cy="76937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2126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09E0FCE-84E2-21F5-5BF0-EB9229A446A5}"/>
                  </a:ext>
                </a:extLst>
              </p:cNvPr>
              <p:cNvSpPr>
                <a:spLocks noGrp="1"/>
              </p:cNvSpPr>
              <p:nvPr>
                <p:ph type="body" sz="quarter" idx="10"/>
              </p:nvPr>
            </p:nvSpPr>
            <p:spPr>
              <a:xfrm>
                <a:off x="304800" y="774200"/>
                <a:ext cx="8534400" cy="1032191"/>
              </a:xfrm>
            </p:spPr>
            <p:txBody>
              <a:bodyPr>
                <a:norm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1</m:t>
                        </m:r>
                      </m:sub>
                    </m:sSub>
                    <m:r>
                      <a:rPr lang="en-US" sz="2000" i="1">
                        <a:latin typeface="Cambria Math" panose="02040503050406030204" pitchFamily="18" charset="0"/>
                      </a:rPr>
                      <m:t>=5.207</m:t>
                    </m:r>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2</m:t>
                        </m:r>
                      </m:sub>
                    </m:sSub>
                    <m:r>
                      <a:rPr lang="en-US" sz="2000" i="1">
                        <a:latin typeface="Cambria Math" panose="02040503050406030204" pitchFamily="18" charset="0"/>
                      </a:rPr>
                      <m:t>=18.15</m:t>
                    </m:r>
                  </m:oMath>
                </a14:m>
                <a:endParaRPr lang="en-US" sz="2000"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𝑅𝑀𝑆</m:t>
                        </m:r>
                      </m:sub>
                    </m:sSub>
                    <m:r>
                      <a:rPr lang="en-US" sz="2000" i="1">
                        <a:latin typeface="Cambria Math" panose="02040503050406030204" pitchFamily="18" charset="0"/>
                      </a:rPr>
                      <m:t>=12.0</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𝑎𝑣</m:t>
                        </m:r>
                      </m:sub>
                    </m:sSub>
                    <m:r>
                      <a:rPr lang="en-US" sz="2000" i="1">
                        <a:latin typeface="Cambria Math" panose="02040503050406030204" pitchFamily="18" charset="0"/>
                      </a:rPr>
                      <m:t>=4.30</m:t>
                    </m:r>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𝑚𝑎𝑥</m:t>
                        </m:r>
                      </m:sub>
                    </m:sSub>
                    <m:r>
                      <a:rPr lang="en-US" sz="2000" i="1">
                        <a:latin typeface="Cambria Math" panose="02040503050406030204" pitchFamily="18" charset="0"/>
                      </a:rPr>
                      <m:t>=119.6</m:t>
                    </m:r>
                  </m:oMath>
                </a14:m>
                <a:endParaRPr lang="en-US" sz="1800" dirty="0"/>
              </a:p>
            </p:txBody>
          </p:sp>
        </mc:Choice>
        <mc:Fallback xmlns="">
          <p:sp>
            <p:nvSpPr>
              <p:cNvPr id="2" name="Text Placeholder 1">
                <a:extLst>
                  <a:ext uri="{FF2B5EF4-FFF2-40B4-BE49-F238E27FC236}">
                    <a16:creationId xmlns:a16="http://schemas.microsoft.com/office/drawing/2014/main" id="{B09E0FCE-84E2-21F5-5BF0-EB9229A446A5}"/>
                  </a:ext>
                </a:extLst>
              </p:cNvPr>
              <p:cNvSpPr>
                <a:spLocks noGrp="1" noRot="1" noChangeAspect="1" noMove="1" noResize="1" noEditPoints="1" noAdjustHandles="1" noChangeArrowheads="1" noChangeShapeType="1" noTextEdit="1"/>
              </p:cNvSpPr>
              <p:nvPr>
                <p:ph type="body" sz="quarter" idx="10"/>
              </p:nvPr>
            </p:nvSpPr>
            <p:spPr>
              <a:xfrm>
                <a:off x="304800" y="774200"/>
                <a:ext cx="8534400" cy="1032191"/>
              </a:xfrm>
              <a:blipFill>
                <a:blip r:embed="rId2"/>
                <a:stretch>
                  <a:fillRect l="-643" t="-53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C962415-52DF-6CA3-93F7-ADDEF88658AF}"/>
              </a:ext>
            </a:extLst>
          </p:cNvPr>
          <p:cNvSpPr>
            <a:spLocks noGrp="1"/>
          </p:cNvSpPr>
          <p:nvPr>
            <p:ph type="title"/>
          </p:nvPr>
        </p:nvSpPr>
        <p:spPr/>
        <p:txBody>
          <a:bodyPr>
            <a:normAutofit fontScale="90000"/>
          </a:bodyPr>
          <a:lstStyle/>
          <a:p>
            <a:r>
              <a:rPr lang="en-US" dirty="0"/>
              <a:t>Ex7.14) Kriging Surrogate for Branin-Hu Function </a:t>
            </a:r>
            <a:r>
              <a:rPr lang="en-US" i="1" dirty="0"/>
              <a:t>cont</a:t>
            </a:r>
            <a:r>
              <a:rPr lang="en-US" dirty="0"/>
              <a:t>.</a:t>
            </a:r>
          </a:p>
        </p:txBody>
      </p:sp>
      <p:grpSp>
        <p:nvGrpSpPr>
          <p:cNvPr id="4" name="Group 3">
            <a:extLst>
              <a:ext uri="{FF2B5EF4-FFF2-40B4-BE49-F238E27FC236}">
                <a16:creationId xmlns:a16="http://schemas.microsoft.com/office/drawing/2014/main" id="{07C5BC2F-A7A2-E5CC-17E7-DB174F8AAAEE}"/>
              </a:ext>
            </a:extLst>
          </p:cNvPr>
          <p:cNvGrpSpPr/>
          <p:nvPr/>
        </p:nvGrpSpPr>
        <p:grpSpPr>
          <a:xfrm>
            <a:off x="1004559" y="3455279"/>
            <a:ext cx="7365225" cy="2800350"/>
            <a:chOff x="1004559" y="3083047"/>
            <a:chExt cx="7365225" cy="2800350"/>
          </a:xfrm>
        </p:grpSpPr>
        <p:pic>
          <p:nvPicPr>
            <p:cNvPr id="5" name="Picture 4">
              <a:extLst>
                <a:ext uri="{FF2B5EF4-FFF2-40B4-BE49-F238E27FC236}">
                  <a16:creationId xmlns:a16="http://schemas.microsoft.com/office/drawing/2014/main" id="{2037A644-76E6-FF85-ED6B-F9DC3ED0B8E2}"/>
                </a:ext>
              </a:extLst>
            </p:cNvPr>
            <p:cNvPicPr>
              <a:picLocks noChangeAspect="1"/>
            </p:cNvPicPr>
            <p:nvPr/>
          </p:nvPicPr>
          <p:blipFill>
            <a:blip r:embed="rId3"/>
            <a:stretch>
              <a:fillRect/>
            </a:stretch>
          </p:blipFill>
          <p:spPr>
            <a:xfrm>
              <a:off x="4635984" y="3083047"/>
              <a:ext cx="3733800" cy="2800350"/>
            </a:xfrm>
            <a:prstGeom prst="rect">
              <a:avLst/>
            </a:prstGeom>
          </p:spPr>
        </p:pic>
        <p:pic>
          <p:nvPicPr>
            <p:cNvPr id="6" name="Picture 5">
              <a:extLst>
                <a:ext uri="{FF2B5EF4-FFF2-40B4-BE49-F238E27FC236}">
                  <a16:creationId xmlns:a16="http://schemas.microsoft.com/office/drawing/2014/main" id="{BB20E665-A5C1-2462-0A96-244E8F99712B}"/>
                </a:ext>
              </a:extLst>
            </p:cNvPr>
            <p:cNvPicPr>
              <a:picLocks noChangeAspect="1"/>
            </p:cNvPicPr>
            <p:nvPr/>
          </p:nvPicPr>
          <p:blipFill>
            <a:blip r:embed="rId4"/>
            <a:stretch>
              <a:fillRect/>
            </a:stretch>
          </p:blipFill>
          <p:spPr>
            <a:xfrm>
              <a:off x="1004559" y="3083047"/>
              <a:ext cx="3733800" cy="2800350"/>
            </a:xfrm>
            <a:prstGeom prst="rect">
              <a:avLst/>
            </a:prstGeom>
          </p:spPr>
        </p:pic>
      </p:grpSp>
      <p:sp>
        <p:nvSpPr>
          <p:cNvPr id="7" name="TextBox 6">
            <a:extLst>
              <a:ext uri="{FF2B5EF4-FFF2-40B4-BE49-F238E27FC236}">
                <a16:creationId xmlns:a16="http://schemas.microsoft.com/office/drawing/2014/main" id="{00B7D8B1-1897-D977-A892-193C7299E100}"/>
              </a:ext>
            </a:extLst>
          </p:cNvPr>
          <p:cNvSpPr txBox="1"/>
          <p:nvPr/>
        </p:nvSpPr>
        <p:spPr>
          <a:xfrm>
            <a:off x="8643768" y="3056952"/>
            <a:ext cx="436338" cy="369332"/>
          </a:xfrm>
          <a:prstGeom prst="rect">
            <a:avLst/>
          </a:prstGeom>
          <a:noFill/>
        </p:spPr>
        <p:txBody>
          <a:bodyPr wrap="none" rtlCol="0">
            <a:spAutoFit/>
          </a:bodyPr>
          <a:lstStyle/>
          <a:p>
            <a:r>
              <a:rPr lang="en-US" dirty="0"/>
              <a:t>(a)</a:t>
            </a:r>
          </a:p>
        </p:txBody>
      </p:sp>
      <p:grpSp>
        <p:nvGrpSpPr>
          <p:cNvPr id="8" name="Group 4">
            <a:extLst>
              <a:ext uri="{FF2B5EF4-FFF2-40B4-BE49-F238E27FC236}">
                <a16:creationId xmlns:a16="http://schemas.microsoft.com/office/drawing/2014/main" id="{06293AB8-FC04-3029-B1F4-53289128E9D7}"/>
              </a:ext>
            </a:extLst>
          </p:cNvPr>
          <p:cNvGrpSpPr>
            <a:grpSpLocks noChangeAspect="1"/>
          </p:cNvGrpSpPr>
          <p:nvPr/>
        </p:nvGrpSpPr>
        <p:grpSpPr bwMode="auto">
          <a:xfrm>
            <a:off x="5373150" y="928024"/>
            <a:ext cx="3313113" cy="2674938"/>
            <a:chOff x="1425" y="351"/>
            <a:chExt cx="2087" cy="1685"/>
          </a:xfrm>
        </p:grpSpPr>
        <p:sp>
          <p:nvSpPr>
            <p:cNvPr id="9" name="Rectangle 5">
              <a:extLst>
                <a:ext uri="{FF2B5EF4-FFF2-40B4-BE49-F238E27FC236}">
                  <a16:creationId xmlns:a16="http://schemas.microsoft.com/office/drawing/2014/main" id="{1559E61D-C538-A77B-5C13-ECE6FB300F30}"/>
                </a:ext>
              </a:extLst>
            </p:cNvPr>
            <p:cNvSpPr>
              <a:spLocks noChangeArrowheads="1"/>
            </p:cNvSpPr>
            <p:nvPr/>
          </p:nvSpPr>
          <p:spPr bwMode="auto">
            <a:xfrm>
              <a:off x="1627" y="381"/>
              <a:ext cx="1826" cy="1431"/>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6">
              <a:extLst>
                <a:ext uri="{FF2B5EF4-FFF2-40B4-BE49-F238E27FC236}">
                  <a16:creationId xmlns:a16="http://schemas.microsoft.com/office/drawing/2014/main" id="{E045C9E1-98F6-4BBC-6DA0-6D4527F339E8}"/>
                </a:ext>
              </a:extLst>
            </p:cNvPr>
            <p:cNvSpPr>
              <a:spLocks noChangeShapeType="1"/>
            </p:cNvSpPr>
            <p:nvPr/>
          </p:nvSpPr>
          <p:spPr bwMode="auto">
            <a:xfrm>
              <a:off x="1627" y="1812"/>
              <a:ext cx="182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7">
              <a:extLst>
                <a:ext uri="{FF2B5EF4-FFF2-40B4-BE49-F238E27FC236}">
                  <a16:creationId xmlns:a16="http://schemas.microsoft.com/office/drawing/2014/main" id="{C41495F5-E8BC-A326-BBAA-B5B9A200986F}"/>
                </a:ext>
              </a:extLst>
            </p:cNvPr>
            <p:cNvSpPr>
              <a:spLocks noChangeShapeType="1"/>
            </p:cNvSpPr>
            <p:nvPr/>
          </p:nvSpPr>
          <p:spPr bwMode="auto">
            <a:xfrm flipV="1">
              <a:off x="1627" y="179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8">
              <a:extLst>
                <a:ext uri="{FF2B5EF4-FFF2-40B4-BE49-F238E27FC236}">
                  <a16:creationId xmlns:a16="http://schemas.microsoft.com/office/drawing/2014/main" id="{99FD6B11-3B50-DEF0-C865-428AE990B9F9}"/>
                </a:ext>
              </a:extLst>
            </p:cNvPr>
            <p:cNvSpPr>
              <a:spLocks noChangeShapeType="1"/>
            </p:cNvSpPr>
            <p:nvPr/>
          </p:nvSpPr>
          <p:spPr bwMode="auto">
            <a:xfrm flipV="1">
              <a:off x="2236" y="179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a:extLst>
                <a:ext uri="{FF2B5EF4-FFF2-40B4-BE49-F238E27FC236}">
                  <a16:creationId xmlns:a16="http://schemas.microsoft.com/office/drawing/2014/main" id="{CCD85F73-4582-F82D-EF01-0C9B95943EED}"/>
                </a:ext>
              </a:extLst>
            </p:cNvPr>
            <p:cNvSpPr>
              <a:spLocks noChangeShapeType="1"/>
            </p:cNvSpPr>
            <p:nvPr/>
          </p:nvSpPr>
          <p:spPr bwMode="auto">
            <a:xfrm flipV="1">
              <a:off x="2845" y="179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0">
              <a:extLst>
                <a:ext uri="{FF2B5EF4-FFF2-40B4-BE49-F238E27FC236}">
                  <a16:creationId xmlns:a16="http://schemas.microsoft.com/office/drawing/2014/main" id="{DAC2DEA8-A5DC-C00E-59ED-01F746B78E76}"/>
                </a:ext>
              </a:extLst>
            </p:cNvPr>
            <p:cNvSpPr>
              <a:spLocks noChangeShapeType="1"/>
            </p:cNvSpPr>
            <p:nvPr/>
          </p:nvSpPr>
          <p:spPr bwMode="auto">
            <a:xfrm flipV="1">
              <a:off x="3453" y="179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a:extLst>
                <a:ext uri="{FF2B5EF4-FFF2-40B4-BE49-F238E27FC236}">
                  <a16:creationId xmlns:a16="http://schemas.microsoft.com/office/drawing/2014/main" id="{464F6F54-1B48-EEA0-0B41-25FD8DBE78E2}"/>
                </a:ext>
              </a:extLst>
            </p:cNvPr>
            <p:cNvSpPr>
              <a:spLocks noChangeArrowheads="1"/>
            </p:cNvSpPr>
            <p:nvPr/>
          </p:nvSpPr>
          <p:spPr bwMode="auto">
            <a:xfrm>
              <a:off x="1602" y="1841"/>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AFF7F622-97E6-B79C-FCC5-E1B5EBBD3CB1}"/>
                </a:ext>
              </a:extLst>
            </p:cNvPr>
            <p:cNvSpPr>
              <a:spLocks noChangeArrowheads="1"/>
            </p:cNvSpPr>
            <p:nvPr/>
          </p:nvSpPr>
          <p:spPr bwMode="auto">
            <a:xfrm>
              <a:off x="2220" y="1841"/>
              <a:ext cx="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66688D9F-9A41-C4CB-AEB4-6F130B25C1B5}"/>
                </a:ext>
              </a:extLst>
            </p:cNvPr>
            <p:cNvSpPr>
              <a:spLocks noChangeArrowheads="1"/>
            </p:cNvSpPr>
            <p:nvPr/>
          </p:nvSpPr>
          <p:spPr bwMode="auto">
            <a:xfrm>
              <a:off x="2826" y="1841"/>
              <a:ext cx="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FFE90F6-E4D1-51F6-1A50-92BB66548A09}"/>
                </a:ext>
              </a:extLst>
            </p:cNvPr>
            <p:cNvSpPr>
              <a:spLocks noChangeArrowheads="1"/>
            </p:cNvSpPr>
            <p:nvPr/>
          </p:nvSpPr>
          <p:spPr bwMode="auto">
            <a:xfrm>
              <a:off x="3424" y="1841"/>
              <a:ext cx="8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B9382B3E-C88F-5B59-FCF0-368B2C0B6B8B}"/>
                </a:ext>
              </a:extLst>
            </p:cNvPr>
            <p:cNvSpPr>
              <a:spLocks noChangeArrowheads="1"/>
            </p:cNvSpPr>
            <p:nvPr/>
          </p:nvSpPr>
          <p:spPr bwMode="auto">
            <a:xfrm>
              <a:off x="2507" y="1917"/>
              <a:ext cx="5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09B00CF8-DE4B-DEC2-BE70-E02B52BC26B7}"/>
                </a:ext>
              </a:extLst>
            </p:cNvPr>
            <p:cNvSpPr>
              <a:spLocks noChangeArrowheads="1"/>
            </p:cNvSpPr>
            <p:nvPr/>
          </p:nvSpPr>
          <p:spPr bwMode="auto">
            <a:xfrm>
              <a:off x="2540" y="1960"/>
              <a:ext cx="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7">
              <a:extLst>
                <a:ext uri="{FF2B5EF4-FFF2-40B4-BE49-F238E27FC236}">
                  <a16:creationId xmlns:a16="http://schemas.microsoft.com/office/drawing/2014/main" id="{C3CBE184-FD6D-E19A-51BC-3BEE33311934}"/>
                </a:ext>
              </a:extLst>
            </p:cNvPr>
            <p:cNvSpPr>
              <a:spLocks noChangeShapeType="1"/>
            </p:cNvSpPr>
            <p:nvPr/>
          </p:nvSpPr>
          <p:spPr bwMode="auto">
            <a:xfrm flipV="1">
              <a:off x="1627" y="381"/>
              <a:ext cx="0" cy="143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8">
              <a:extLst>
                <a:ext uri="{FF2B5EF4-FFF2-40B4-BE49-F238E27FC236}">
                  <a16:creationId xmlns:a16="http://schemas.microsoft.com/office/drawing/2014/main" id="{08F5EE8F-03B3-5877-CF1E-E33A768C0718}"/>
                </a:ext>
              </a:extLst>
            </p:cNvPr>
            <p:cNvSpPr>
              <a:spLocks noChangeShapeType="1"/>
            </p:cNvSpPr>
            <p:nvPr/>
          </p:nvSpPr>
          <p:spPr bwMode="auto">
            <a:xfrm>
              <a:off x="1627" y="1812"/>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9">
              <a:extLst>
                <a:ext uri="{FF2B5EF4-FFF2-40B4-BE49-F238E27FC236}">
                  <a16:creationId xmlns:a16="http://schemas.microsoft.com/office/drawing/2014/main" id="{BD240C96-2ADA-4208-957F-E4231EB4BCE3}"/>
                </a:ext>
              </a:extLst>
            </p:cNvPr>
            <p:cNvSpPr>
              <a:spLocks noChangeShapeType="1"/>
            </p:cNvSpPr>
            <p:nvPr/>
          </p:nvSpPr>
          <p:spPr bwMode="auto">
            <a:xfrm>
              <a:off x="1627" y="1335"/>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0">
              <a:extLst>
                <a:ext uri="{FF2B5EF4-FFF2-40B4-BE49-F238E27FC236}">
                  <a16:creationId xmlns:a16="http://schemas.microsoft.com/office/drawing/2014/main" id="{A4E771F3-F659-F16A-7EA3-9D6D8FD59F07}"/>
                </a:ext>
              </a:extLst>
            </p:cNvPr>
            <p:cNvSpPr>
              <a:spLocks noChangeShapeType="1"/>
            </p:cNvSpPr>
            <p:nvPr/>
          </p:nvSpPr>
          <p:spPr bwMode="auto">
            <a:xfrm>
              <a:off x="1627" y="858"/>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1">
              <a:extLst>
                <a:ext uri="{FF2B5EF4-FFF2-40B4-BE49-F238E27FC236}">
                  <a16:creationId xmlns:a16="http://schemas.microsoft.com/office/drawing/2014/main" id="{B82AC66A-E218-31A2-B9D1-C8FBE4BF2FFE}"/>
                </a:ext>
              </a:extLst>
            </p:cNvPr>
            <p:cNvSpPr>
              <a:spLocks noChangeShapeType="1"/>
            </p:cNvSpPr>
            <p:nvPr/>
          </p:nvSpPr>
          <p:spPr bwMode="auto">
            <a:xfrm>
              <a:off x="1627" y="381"/>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
              <a:extLst>
                <a:ext uri="{FF2B5EF4-FFF2-40B4-BE49-F238E27FC236}">
                  <a16:creationId xmlns:a16="http://schemas.microsoft.com/office/drawing/2014/main" id="{40EFE71B-8559-9F82-A7CC-3E3DA5902149}"/>
                </a:ext>
              </a:extLst>
            </p:cNvPr>
            <p:cNvSpPr>
              <a:spLocks noChangeArrowheads="1"/>
            </p:cNvSpPr>
            <p:nvPr/>
          </p:nvSpPr>
          <p:spPr bwMode="auto">
            <a:xfrm>
              <a:off x="1572" y="1782"/>
              <a:ext cx="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31DCC39A-45D2-F0A6-FBF2-F4A17BF53E6C}"/>
                </a:ext>
              </a:extLst>
            </p:cNvPr>
            <p:cNvSpPr>
              <a:spLocks noChangeArrowheads="1"/>
            </p:cNvSpPr>
            <p:nvPr/>
          </p:nvSpPr>
          <p:spPr bwMode="auto">
            <a:xfrm>
              <a:off x="1572" y="1306"/>
              <a:ext cx="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41508270-0EBF-3035-C922-1E75392A11D4}"/>
                </a:ext>
              </a:extLst>
            </p:cNvPr>
            <p:cNvSpPr>
              <a:spLocks noChangeArrowheads="1"/>
            </p:cNvSpPr>
            <p:nvPr/>
          </p:nvSpPr>
          <p:spPr bwMode="auto">
            <a:xfrm>
              <a:off x="1543" y="826"/>
              <a:ext cx="8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38E77EE6-55C2-9AAF-6588-72EC44EA11AF}"/>
                </a:ext>
              </a:extLst>
            </p:cNvPr>
            <p:cNvSpPr>
              <a:spLocks noChangeArrowheads="1"/>
            </p:cNvSpPr>
            <p:nvPr/>
          </p:nvSpPr>
          <p:spPr bwMode="auto">
            <a:xfrm>
              <a:off x="1543" y="351"/>
              <a:ext cx="8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84350301-F80B-C655-61E3-D55C26446F89}"/>
                </a:ext>
              </a:extLst>
            </p:cNvPr>
            <p:cNvSpPr>
              <a:spLocks noChangeArrowheads="1"/>
            </p:cNvSpPr>
            <p:nvPr/>
          </p:nvSpPr>
          <p:spPr bwMode="auto">
            <a:xfrm rot="16200000">
              <a:off x="1437" y="1057"/>
              <a:ext cx="5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B1A98EE7-710E-4690-B7E7-E5B7280DEF1C}"/>
                </a:ext>
              </a:extLst>
            </p:cNvPr>
            <p:cNvSpPr>
              <a:spLocks noChangeArrowheads="1"/>
            </p:cNvSpPr>
            <p:nvPr/>
          </p:nvSpPr>
          <p:spPr bwMode="auto">
            <a:xfrm rot="16200000">
              <a:off x="1478" y="1029"/>
              <a:ext cx="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Oval 28">
              <a:extLst>
                <a:ext uri="{FF2B5EF4-FFF2-40B4-BE49-F238E27FC236}">
                  <a16:creationId xmlns:a16="http://schemas.microsoft.com/office/drawing/2014/main" id="{C13D3277-08DF-7500-F10F-A22C174B7A82}"/>
                </a:ext>
              </a:extLst>
            </p:cNvPr>
            <p:cNvSpPr>
              <a:spLocks noChangeArrowheads="1"/>
            </p:cNvSpPr>
            <p:nvPr/>
          </p:nvSpPr>
          <p:spPr bwMode="auto">
            <a:xfrm>
              <a:off x="2288" y="535"/>
              <a:ext cx="33" cy="3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9">
              <a:extLst>
                <a:ext uri="{FF2B5EF4-FFF2-40B4-BE49-F238E27FC236}">
                  <a16:creationId xmlns:a16="http://schemas.microsoft.com/office/drawing/2014/main" id="{69F23669-52A6-CC79-D721-603F04D9B8F9}"/>
                </a:ext>
              </a:extLst>
            </p:cNvPr>
            <p:cNvSpPr>
              <a:spLocks noChangeArrowheads="1"/>
            </p:cNvSpPr>
            <p:nvPr/>
          </p:nvSpPr>
          <p:spPr bwMode="auto">
            <a:xfrm>
              <a:off x="2796" y="950"/>
              <a:ext cx="34" cy="3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0">
              <a:extLst>
                <a:ext uri="{FF2B5EF4-FFF2-40B4-BE49-F238E27FC236}">
                  <a16:creationId xmlns:a16="http://schemas.microsoft.com/office/drawing/2014/main" id="{9272DAD6-7221-201D-653B-8867B6F2A0FE}"/>
                </a:ext>
              </a:extLst>
            </p:cNvPr>
            <p:cNvSpPr>
              <a:spLocks noChangeArrowheads="1"/>
            </p:cNvSpPr>
            <p:nvPr/>
          </p:nvSpPr>
          <p:spPr bwMode="auto">
            <a:xfrm>
              <a:off x="1749" y="689"/>
              <a:ext cx="34"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31">
              <a:extLst>
                <a:ext uri="{FF2B5EF4-FFF2-40B4-BE49-F238E27FC236}">
                  <a16:creationId xmlns:a16="http://schemas.microsoft.com/office/drawing/2014/main" id="{984534AA-FE11-93DE-4E15-04C9E1B4528C}"/>
                </a:ext>
              </a:extLst>
            </p:cNvPr>
            <p:cNvSpPr>
              <a:spLocks noChangeArrowheads="1"/>
            </p:cNvSpPr>
            <p:nvPr/>
          </p:nvSpPr>
          <p:spPr bwMode="auto">
            <a:xfrm>
              <a:off x="1816" y="1133"/>
              <a:ext cx="33" cy="3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2">
              <a:extLst>
                <a:ext uri="{FF2B5EF4-FFF2-40B4-BE49-F238E27FC236}">
                  <a16:creationId xmlns:a16="http://schemas.microsoft.com/office/drawing/2014/main" id="{985FF98F-EB00-FD02-9BAC-A3785B38564F}"/>
                </a:ext>
              </a:extLst>
            </p:cNvPr>
            <p:cNvSpPr>
              <a:spLocks noChangeArrowheads="1"/>
            </p:cNvSpPr>
            <p:nvPr/>
          </p:nvSpPr>
          <p:spPr bwMode="auto">
            <a:xfrm>
              <a:off x="1937" y="1703"/>
              <a:ext cx="34"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33">
              <a:extLst>
                <a:ext uri="{FF2B5EF4-FFF2-40B4-BE49-F238E27FC236}">
                  <a16:creationId xmlns:a16="http://schemas.microsoft.com/office/drawing/2014/main" id="{02A971AE-7D0F-48CE-EC35-38192DA0910B}"/>
                </a:ext>
              </a:extLst>
            </p:cNvPr>
            <p:cNvSpPr>
              <a:spLocks noChangeArrowheads="1"/>
            </p:cNvSpPr>
            <p:nvPr/>
          </p:nvSpPr>
          <p:spPr bwMode="auto">
            <a:xfrm>
              <a:off x="2659" y="584"/>
              <a:ext cx="34"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4">
              <a:extLst>
                <a:ext uri="{FF2B5EF4-FFF2-40B4-BE49-F238E27FC236}">
                  <a16:creationId xmlns:a16="http://schemas.microsoft.com/office/drawing/2014/main" id="{1D75C054-F4C9-3DF9-DE1F-BBE61DD13732}"/>
                </a:ext>
              </a:extLst>
            </p:cNvPr>
            <p:cNvSpPr>
              <a:spLocks noChangeArrowheads="1"/>
            </p:cNvSpPr>
            <p:nvPr/>
          </p:nvSpPr>
          <p:spPr bwMode="auto">
            <a:xfrm>
              <a:off x="3187" y="1730"/>
              <a:ext cx="33"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5">
              <a:extLst>
                <a:ext uri="{FF2B5EF4-FFF2-40B4-BE49-F238E27FC236}">
                  <a16:creationId xmlns:a16="http://schemas.microsoft.com/office/drawing/2014/main" id="{97DC0B24-72F3-D860-D48A-B9D0B1D50B0D}"/>
                </a:ext>
              </a:extLst>
            </p:cNvPr>
            <p:cNvSpPr>
              <a:spLocks noChangeArrowheads="1"/>
            </p:cNvSpPr>
            <p:nvPr/>
          </p:nvSpPr>
          <p:spPr bwMode="auto">
            <a:xfrm>
              <a:off x="2951" y="1619"/>
              <a:ext cx="34" cy="3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36">
              <a:extLst>
                <a:ext uri="{FF2B5EF4-FFF2-40B4-BE49-F238E27FC236}">
                  <a16:creationId xmlns:a16="http://schemas.microsoft.com/office/drawing/2014/main" id="{DB779158-1B4B-3D15-3F43-71D6B45BA84C}"/>
                </a:ext>
              </a:extLst>
            </p:cNvPr>
            <p:cNvSpPr>
              <a:spLocks noChangeArrowheads="1"/>
            </p:cNvSpPr>
            <p:nvPr/>
          </p:nvSpPr>
          <p:spPr bwMode="auto">
            <a:xfrm>
              <a:off x="3133" y="1031"/>
              <a:ext cx="34" cy="3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37">
              <a:extLst>
                <a:ext uri="{FF2B5EF4-FFF2-40B4-BE49-F238E27FC236}">
                  <a16:creationId xmlns:a16="http://schemas.microsoft.com/office/drawing/2014/main" id="{2314E60D-8365-9F11-762B-0C59831C2D45}"/>
                </a:ext>
              </a:extLst>
            </p:cNvPr>
            <p:cNvSpPr>
              <a:spLocks noChangeArrowheads="1"/>
            </p:cNvSpPr>
            <p:nvPr/>
          </p:nvSpPr>
          <p:spPr bwMode="auto">
            <a:xfrm>
              <a:off x="2342" y="872"/>
              <a:ext cx="34"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38">
              <a:extLst>
                <a:ext uri="{FF2B5EF4-FFF2-40B4-BE49-F238E27FC236}">
                  <a16:creationId xmlns:a16="http://schemas.microsoft.com/office/drawing/2014/main" id="{35345BAE-67DA-6530-EBCD-283CE8E9AC77}"/>
                </a:ext>
              </a:extLst>
            </p:cNvPr>
            <p:cNvSpPr>
              <a:spLocks noChangeArrowheads="1"/>
            </p:cNvSpPr>
            <p:nvPr/>
          </p:nvSpPr>
          <p:spPr bwMode="auto">
            <a:xfrm>
              <a:off x="2062" y="754"/>
              <a:ext cx="33"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39">
              <a:extLst>
                <a:ext uri="{FF2B5EF4-FFF2-40B4-BE49-F238E27FC236}">
                  <a16:creationId xmlns:a16="http://schemas.microsoft.com/office/drawing/2014/main" id="{FDCAD835-A97C-6187-6B9B-EBE19B9BE377}"/>
                </a:ext>
              </a:extLst>
            </p:cNvPr>
            <p:cNvSpPr>
              <a:spLocks noChangeArrowheads="1"/>
            </p:cNvSpPr>
            <p:nvPr/>
          </p:nvSpPr>
          <p:spPr bwMode="auto">
            <a:xfrm>
              <a:off x="2165" y="1511"/>
              <a:ext cx="34" cy="3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40">
              <a:extLst>
                <a:ext uri="{FF2B5EF4-FFF2-40B4-BE49-F238E27FC236}">
                  <a16:creationId xmlns:a16="http://schemas.microsoft.com/office/drawing/2014/main" id="{988CF021-66C4-F23F-A6AD-CA42CB64D4FB}"/>
                </a:ext>
              </a:extLst>
            </p:cNvPr>
            <p:cNvSpPr>
              <a:spLocks noChangeArrowheads="1"/>
            </p:cNvSpPr>
            <p:nvPr/>
          </p:nvSpPr>
          <p:spPr bwMode="auto">
            <a:xfrm>
              <a:off x="2613" y="1169"/>
              <a:ext cx="34" cy="3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1">
              <a:extLst>
                <a:ext uri="{FF2B5EF4-FFF2-40B4-BE49-F238E27FC236}">
                  <a16:creationId xmlns:a16="http://schemas.microsoft.com/office/drawing/2014/main" id="{B7FCBB7E-4CAC-57A8-CB17-44FC0DF0ABC2}"/>
                </a:ext>
              </a:extLst>
            </p:cNvPr>
            <p:cNvSpPr>
              <a:spLocks noChangeArrowheads="1"/>
            </p:cNvSpPr>
            <p:nvPr/>
          </p:nvSpPr>
          <p:spPr bwMode="auto">
            <a:xfrm>
              <a:off x="2098" y="1310"/>
              <a:ext cx="34"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2">
              <a:extLst>
                <a:ext uri="{FF2B5EF4-FFF2-40B4-BE49-F238E27FC236}">
                  <a16:creationId xmlns:a16="http://schemas.microsoft.com/office/drawing/2014/main" id="{ABF92351-FD5B-C308-9A6F-1C697768FCEE}"/>
                </a:ext>
              </a:extLst>
            </p:cNvPr>
            <p:cNvSpPr>
              <a:spLocks noChangeArrowheads="1"/>
            </p:cNvSpPr>
            <p:nvPr/>
          </p:nvSpPr>
          <p:spPr bwMode="auto">
            <a:xfrm>
              <a:off x="2864" y="1393"/>
              <a:ext cx="34" cy="3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43">
              <a:extLst>
                <a:ext uri="{FF2B5EF4-FFF2-40B4-BE49-F238E27FC236}">
                  <a16:creationId xmlns:a16="http://schemas.microsoft.com/office/drawing/2014/main" id="{33E08C0D-33C0-D41C-6E92-293A6F64780B}"/>
                </a:ext>
              </a:extLst>
            </p:cNvPr>
            <p:cNvSpPr>
              <a:spLocks noChangeArrowheads="1"/>
            </p:cNvSpPr>
            <p:nvPr/>
          </p:nvSpPr>
          <p:spPr bwMode="auto">
            <a:xfrm>
              <a:off x="3269" y="1287"/>
              <a:ext cx="33"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44">
              <a:extLst>
                <a:ext uri="{FF2B5EF4-FFF2-40B4-BE49-F238E27FC236}">
                  <a16:creationId xmlns:a16="http://schemas.microsoft.com/office/drawing/2014/main" id="{D1CD0BD3-667D-458C-A25C-C4EF99FEC8EF}"/>
                </a:ext>
              </a:extLst>
            </p:cNvPr>
            <p:cNvSpPr>
              <a:spLocks noChangeArrowheads="1"/>
            </p:cNvSpPr>
            <p:nvPr/>
          </p:nvSpPr>
          <p:spPr bwMode="auto">
            <a:xfrm>
              <a:off x="3393" y="830"/>
              <a:ext cx="34"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45">
              <a:extLst>
                <a:ext uri="{FF2B5EF4-FFF2-40B4-BE49-F238E27FC236}">
                  <a16:creationId xmlns:a16="http://schemas.microsoft.com/office/drawing/2014/main" id="{A382FA42-176E-573E-82A1-BA0DF2759547}"/>
                </a:ext>
              </a:extLst>
            </p:cNvPr>
            <p:cNvSpPr>
              <a:spLocks noChangeArrowheads="1"/>
            </p:cNvSpPr>
            <p:nvPr/>
          </p:nvSpPr>
          <p:spPr bwMode="auto">
            <a:xfrm>
              <a:off x="3012" y="451"/>
              <a:ext cx="34" cy="3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46">
              <a:extLst>
                <a:ext uri="{FF2B5EF4-FFF2-40B4-BE49-F238E27FC236}">
                  <a16:creationId xmlns:a16="http://schemas.microsoft.com/office/drawing/2014/main" id="{B34241BD-9AB4-C9E2-F877-0E84B1C60C07}"/>
                </a:ext>
              </a:extLst>
            </p:cNvPr>
            <p:cNvSpPr>
              <a:spLocks noChangeArrowheads="1"/>
            </p:cNvSpPr>
            <p:nvPr/>
          </p:nvSpPr>
          <p:spPr bwMode="auto">
            <a:xfrm>
              <a:off x="1650" y="400"/>
              <a:ext cx="33"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47">
              <a:extLst>
                <a:ext uri="{FF2B5EF4-FFF2-40B4-BE49-F238E27FC236}">
                  <a16:creationId xmlns:a16="http://schemas.microsoft.com/office/drawing/2014/main" id="{F4DFD36C-2D31-4BB2-53D6-A61FF2EB445E}"/>
                </a:ext>
              </a:extLst>
            </p:cNvPr>
            <p:cNvSpPr>
              <a:spLocks noChangeArrowheads="1"/>
            </p:cNvSpPr>
            <p:nvPr/>
          </p:nvSpPr>
          <p:spPr bwMode="auto">
            <a:xfrm>
              <a:off x="2471" y="1488"/>
              <a:ext cx="33" cy="3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Box 51">
            <a:extLst>
              <a:ext uri="{FF2B5EF4-FFF2-40B4-BE49-F238E27FC236}">
                <a16:creationId xmlns:a16="http://schemas.microsoft.com/office/drawing/2014/main" id="{66988FA9-199E-E72D-E638-569A631A5DDA}"/>
              </a:ext>
            </a:extLst>
          </p:cNvPr>
          <p:cNvSpPr txBox="1"/>
          <p:nvPr/>
        </p:nvSpPr>
        <p:spPr>
          <a:xfrm>
            <a:off x="4495994" y="5617762"/>
            <a:ext cx="447558" cy="369332"/>
          </a:xfrm>
          <a:prstGeom prst="rect">
            <a:avLst/>
          </a:prstGeom>
          <a:noFill/>
        </p:spPr>
        <p:txBody>
          <a:bodyPr wrap="none" rtlCol="0">
            <a:spAutoFit/>
          </a:bodyPr>
          <a:lstStyle/>
          <a:p>
            <a:r>
              <a:rPr lang="en-US" dirty="0"/>
              <a:t>(b)</a:t>
            </a:r>
          </a:p>
        </p:txBody>
      </p:sp>
      <p:sp>
        <p:nvSpPr>
          <p:cNvPr id="53" name="TextBox 52">
            <a:extLst>
              <a:ext uri="{FF2B5EF4-FFF2-40B4-BE49-F238E27FC236}">
                <a16:creationId xmlns:a16="http://schemas.microsoft.com/office/drawing/2014/main" id="{F244A78E-FB27-73D6-BCDF-582E89A732B6}"/>
              </a:ext>
            </a:extLst>
          </p:cNvPr>
          <p:cNvSpPr txBox="1"/>
          <p:nvPr/>
        </p:nvSpPr>
        <p:spPr>
          <a:xfrm>
            <a:off x="8139441" y="5617762"/>
            <a:ext cx="436338" cy="369332"/>
          </a:xfrm>
          <a:prstGeom prst="rect">
            <a:avLst/>
          </a:prstGeom>
          <a:noFill/>
        </p:spPr>
        <p:txBody>
          <a:bodyPr wrap="none" rtlCol="0">
            <a:spAutoFit/>
          </a:bodyPr>
          <a:lstStyle/>
          <a:p>
            <a:r>
              <a:rPr lang="en-US" dirty="0"/>
              <a:t>(c)</a:t>
            </a:r>
          </a:p>
        </p:txBody>
      </p:sp>
      <p:sp>
        <p:nvSpPr>
          <p:cNvPr id="54" name="TextBox 53">
            <a:extLst>
              <a:ext uri="{FF2B5EF4-FFF2-40B4-BE49-F238E27FC236}">
                <a16:creationId xmlns:a16="http://schemas.microsoft.com/office/drawing/2014/main" id="{E6C9C80D-FD7C-9559-EFAC-A246A627DC99}"/>
              </a:ext>
            </a:extLst>
          </p:cNvPr>
          <p:cNvSpPr txBox="1"/>
          <p:nvPr/>
        </p:nvSpPr>
        <p:spPr>
          <a:xfrm>
            <a:off x="2154574" y="6134673"/>
            <a:ext cx="1913473" cy="369332"/>
          </a:xfrm>
          <a:prstGeom prst="rect">
            <a:avLst/>
          </a:prstGeom>
          <a:noFill/>
        </p:spPr>
        <p:txBody>
          <a:bodyPr wrap="none" rtlCol="0">
            <a:spAutoFit/>
          </a:bodyPr>
          <a:lstStyle/>
          <a:p>
            <a:pPr algn="l"/>
            <a:r>
              <a:rPr lang="en-US" dirty="0"/>
              <a:t>Kriging prediction</a:t>
            </a:r>
          </a:p>
        </p:txBody>
      </p:sp>
      <p:sp>
        <p:nvSpPr>
          <p:cNvPr id="55" name="TextBox 54">
            <a:extLst>
              <a:ext uri="{FF2B5EF4-FFF2-40B4-BE49-F238E27FC236}">
                <a16:creationId xmlns:a16="http://schemas.microsoft.com/office/drawing/2014/main" id="{304BEAD7-60FE-5AAF-DFF4-564989D72576}"/>
              </a:ext>
            </a:extLst>
          </p:cNvPr>
          <p:cNvSpPr txBox="1"/>
          <p:nvPr/>
        </p:nvSpPr>
        <p:spPr>
          <a:xfrm>
            <a:off x="5923897" y="6100923"/>
            <a:ext cx="1487138" cy="369332"/>
          </a:xfrm>
          <a:prstGeom prst="rect">
            <a:avLst/>
          </a:prstGeom>
          <a:noFill/>
        </p:spPr>
        <p:txBody>
          <a:bodyPr wrap="none" rtlCol="0">
            <a:spAutoFit/>
          </a:bodyPr>
          <a:lstStyle/>
          <a:p>
            <a:pPr algn="l"/>
            <a:r>
              <a:rPr lang="en-US" dirty="0"/>
              <a:t>True function</a:t>
            </a:r>
          </a:p>
        </p:txBody>
      </p:sp>
    </p:spTree>
    <p:extLst>
      <p:ext uri="{BB962C8B-B14F-4D97-AF65-F5344CB8AC3E}">
        <p14:creationId xmlns:p14="http://schemas.microsoft.com/office/powerpoint/2010/main" val="284352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EB27E9F-5CEF-294F-5CA8-4AA9302779D2}"/>
                  </a:ext>
                </a:extLst>
              </p:cNvPr>
              <p:cNvSpPr>
                <a:spLocks noGrp="1"/>
              </p:cNvSpPr>
              <p:nvPr>
                <p:ph type="body" sz="quarter" idx="10"/>
              </p:nvPr>
            </p:nvSpPr>
            <p:spPr/>
            <p:txBody>
              <a:bodyPr>
                <a:normAutofit/>
              </a:bodyPr>
              <a:lstStyle/>
              <a:p>
                <a:r>
                  <a:rPr lang="en-US" sz="2000" dirty="0"/>
                  <a:t>likelihood as a function of hyperparameters</a:t>
                </a:r>
              </a:p>
              <a:p>
                <a:pPr lvl="1"/>
                <a:r>
                  <a:rPr lang="en-US" sz="1800" dirty="0"/>
                  <a:t>complicated behavior over the range of hyperparameters</a:t>
                </a:r>
              </a:p>
              <a:p>
                <a:pPr lvl="1"/>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𝜃</m:t>
                        </m:r>
                      </m:e>
                      <m:sub>
                        <m:r>
                          <a:rPr lang="en-US" sz="1800" i="1">
                            <a:latin typeface="Cambria Math" panose="02040503050406030204" pitchFamily="18" charset="0"/>
                          </a:rPr>
                          <m:t>1</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opt</m:t>
                        </m:r>
                      </m:sub>
                    </m:sSub>
                    <m:r>
                      <a:rPr lang="en-US" sz="1800" i="1">
                        <a:latin typeface="Cambria Math" panose="02040503050406030204" pitchFamily="18" charset="0"/>
                      </a:rPr>
                      <m:t>=5.2</m:t>
                    </m:r>
                  </m:oMath>
                </a14:m>
                <a:r>
                  <a:rPr lang="en-US" sz="1800" dirty="0"/>
                  <a:t>: narrow valley, shows a clear period along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oMath>
                </a14:m>
                <a:r>
                  <a:rPr lang="en-US" sz="1800" dirty="0"/>
                  <a:t> direction</a:t>
                </a:r>
              </a:p>
              <a:p>
                <a:pPr lvl="1"/>
                <a:r>
                  <a:rPr lang="en-US" sz="1800" dirty="0"/>
                  <a:t>No clear period along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sub>
                    </m:sSub>
                  </m:oMath>
                </a14:m>
                <a:r>
                  <a:rPr lang="en-US" sz="1800" dirty="0"/>
                  <a:t> direction, local minimum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𝜃</m:t>
                        </m:r>
                      </m:e>
                      <m:sub>
                        <m:r>
                          <a:rPr lang="en-US" sz="1800" i="1">
                            <a:latin typeface="Cambria Math" panose="02040503050406030204" pitchFamily="18" charset="0"/>
                          </a:rPr>
                          <m:t>2</m:t>
                        </m:r>
                      </m:sub>
                    </m:sSub>
                    <m:r>
                      <a:rPr lang="en-US" sz="1800" i="1">
                        <a:latin typeface="Cambria Math" panose="02040503050406030204" pitchFamily="18" charset="0"/>
                      </a:rPr>
                      <m:t>=18</m:t>
                    </m:r>
                  </m:oMath>
                </a14:m>
                <a:endParaRPr lang="en-US" sz="1800" dirty="0"/>
              </a:p>
              <a:p>
                <a:pPr lvl="1"/>
                <a:r>
                  <a:rPr lang="en-US" sz="1800" dirty="0"/>
                  <a:t>Kriging prediction will not be significantly different when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𝜃</m:t>
                        </m:r>
                      </m:e>
                      <m:sub>
                        <m:r>
                          <a:rPr lang="en-US" sz="1800" i="1">
                            <a:latin typeface="Cambria Math" panose="02040503050406030204" pitchFamily="18" charset="0"/>
                          </a:rPr>
                          <m:t>2</m:t>
                        </m:r>
                      </m:sub>
                    </m:sSub>
                    <m:r>
                      <a:rPr lang="en-US" sz="1800" i="1">
                        <a:latin typeface="Cambria Math" panose="02040503050406030204" pitchFamily="18" charset="0"/>
                      </a:rPr>
                      <m:t>&gt;18</m:t>
                    </m:r>
                  </m:oMath>
                </a14:m>
                <a:r>
                  <a:rPr lang="en-US" sz="1800" dirty="0"/>
                  <a:t>.</a:t>
                </a:r>
                <a:endParaRPr lang="en-US" sz="1600" dirty="0"/>
              </a:p>
            </p:txBody>
          </p:sp>
        </mc:Choice>
        <mc:Fallback xmlns="">
          <p:sp>
            <p:nvSpPr>
              <p:cNvPr id="2" name="Text Placeholder 1">
                <a:extLst>
                  <a:ext uri="{FF2B5EF4-FFF2-40B4-BE49-F238E27FC236}">
                    <a16:creationId xmlns:a16="http://schemas.microsoft.com/office/drawing/2014/main" id="{3EB27E9F-5CEF-294F-5CA8-4AA9302779D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2613D00-DE0C-2765-4602-B56E10B8C6B2}"/>
              </a:ext>
            </a:extLst>
          </p:cNvPr>
          <p:cNvSpPr>
            <a:spLocks noGrp="1"/>
          </p:cNvSpPr>
          <p:nvPr>
            <p:ph type="title"/>
          </p:nvPr>
        </p:nvSpPr>
        <p:spPr/>
        <p:txBody>
          <a:bodyPr>
            <a:normAutofit fontScale="90000"/>
          </a:bodyPr>
          <a:lstStyle/>
          <a:p>
            <a:r>
              <a:rPr lang="en-US" dirty="0"/>
              <a:t>Ex7.14) Kriging Surrogate for Branin-Hu Function </a:t>
            </a:r>
            <a:r>
              <a:rPr lang="en-US" i="1" dirty="0"/>
              <a:t>cont</a:t>
            </a:r>
            <a:r>
              <a:rPr lang="en-US" dirty="0"/>
              <a:t>.</a:t>
            </a:r>
          </a:p>
        </p:txBody>
      </p:sp>
      <p:pic>
        <p:nvPicPr>
          <p:cNvPr id="11" name="Picture 10">
            <a:extLst>
              <a:ext uri="{FF2B5EF4-FFF2-40B4-BE49-F238E27FC236}">
                <a16:creationId xmlns:a16="http://schemas.microsoft.com/office/drawing/2014/main" id="{9CA48D6E-2C24-DF5E-E06C-4E89E49E72CE}"/>
              </a:ext>
            </a:extLst>
          </p:cNvPr>
          <p:cNvPicPr>
            <a:picLocks noChangeAspect="1"/>
          </p:cNvPicPr>
          <p:nvPr/>
        </p:nvPicPr>
        <p:blipFill>
          <a:blip r:embed="rId3"/>
          <a:stretch>
            <a:fillRect/>
          </a:stretch>
        </p:blipFill>
        <p:spPr>
          <a:xfrm>
            <a:off x="2387149" y="3052961"/>
            <a:ext cx="4526211" cy="3482411"/>
          </a:xfrm>
          <a:prstGeom prst="rect">
            <a:avLst/>
          </a:prstGeom>
        </p:spPr>
      </p:pic>
    </p:spTree>
    <p:extLst>
      <p:ext uri="{BB962C8B-B14F-4D97-AF65-F5344CB8AC3E}">
        <p14:creationId xmlns:p14="http://schemas.microsoft.com/office/powerpoint/2010/main" val="2264418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9D900-3812-8A9A-6628-AA314CAA82E9}"/>
              </a:ext>
            </a:extLst>
          </p:cNvPr>
          <p:cNvSpPr>
            <a:spLocks noGrp="1"/>
          </p:cNvSpPr>
          <p:nvPr>
            <p:ph type="body" sz="quarter" idx="10"/>
          </p:nvPr>
        </p:nvSpPr>
        <p:spPr>
          <a:xfrm>
            <a:off x="304800" y="774201"/>
            <a:ext cx="8534400" cy="5124894"/>
          </a:xfrm>
        </p:spPr>
        <p:txBody>
          <a:bodyPr>
            <a:normAutofit/>
          </a:bodyPr>
          <a:lstStyle/>
          <a:p>
            <a:r>
              <a:rPr lang="en-US" sz="2000" dirty="0"/>
              <a:t>plot a high-dimensional function along a line that goes though one of the diagonals of the design domain</a:t>
            </a:r>
          </a:p>
          <a:p>
            <a:pPr marL="0" indent="0">
              <a:lnSpc>
                <a:spcPct val="100000"/>
              </a:lnSpc>
              <a:spcBef>
                <a:spcPts val="0"/>
              </a:spcBef>
              <a:buNone/>
            </a:pPr>
            <a:endParaRPr lang="en-US" sz="12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BraninHu = @(x) (x(:,2)-1.275*(x(:,1)/pi).^2+5*(x(:,1)/pi)-6).^2 ...</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+10*(1-1/(8*pi))*cos(x(:,1))+10;</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rng('default'); ny=20;</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xs=lhsdesign(ny,2,'iteration',5000);                       % 20 LHS samples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xs=xs.*[15, 15]+[-5, 0];                    %xs=[xs;-5 0;10 0;-5 15;10 15];</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ys=BraninHu(xs);                               % Samples from true function</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trPRS=0;                                                 % Ordinary Kriging</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s=(0:0.01:1)'; N=size(s,1);          % Parameter along a diagonal direction</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xp=[-5+15*s 15*s];                                  % xp=[-5+15*s 15-15*s];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[yp,ysig,nb]=Kriging(xs,ys,xp,trPRS,0);           % Build Kriging surrogate</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yt=BraninHu(xp);                             % True function for comparison</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cilb = yp + tinv(0.025,ny-nb)*ysig;  % Lower-bounds of confidence intervals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ciub = yp + tinv(0.975,ny-nb)*ysig;  % Upper-bounds of confidence intervals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figure; hold on;                                         % Plotting results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xShaded=[s;sort(s,'descend')]; yShaded=[cilb;ciub(end:-1:1)];</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patch(xShaded,yShaded,[.24 .73 .89],'EdgeColor','none');</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plot(s,yp,'r-',s,yt,'k-','Markersize',10,'Linewidth',1.5)</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xlabel('s');ylabel('y(s)');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legend('95% PI','Kriging prediction','True function');</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eRMS=sqrt(sum((yt-yp).^2)/N);                % RMS error at NxN grid points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eav=sum(abs(yt-yp))/N;                   % Average error at NxN grid points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emax=max(abs(yt-yp));                    % Maximum error at NxN grid points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fprintf('RMS error:%8.3g\nAve error:%8.3g\nMax error:%8.3g\n',eRMS,eav,emax);</a:t>
            </a:r>
          </a:p>
        </p:txBody>
      </p:sp>
      <p:sp>
        <p:nvSpPr>
          <p:cNvPr id="3" name="Title 2">
            <a:extLst>
              <a:ext uri="{FF2B5EF4-FFF2-40B4-BE49-F238E27FC236}">
                <a16:creationId xmlns:a16="http://schemas.microsoft.com/office/drawing/2014/main" id="{3BFC620C-BC40-C975-A8EC-E693A7738F26}"/>
              </a:ext>
            </a:extLst>
          </p:cNvPr>
          <p:cNvSpPr>
            <a:spLocks noGrp="1"/>
          </p:cNvSpPr>
          <p:nvPr>
            <p:ph type="title"/>
          </p:nvPr>
        </p:nvSpPr>
        <p:spPr/>
        <p:txBody>
          <a:bodyPr>
            <a:normAutofit fontScale="90000"/>
          </a:bodyPr>
          <a:lstStyle/>
          <a:p>
            <a:r>
              <a:rPr lang="en-US" dirty="0"/>
              <a:t>Plotting Prediction Intervals for High Dimensions</a:t>
            </a:r>
          </a:p>
        </p:txBody>
      </p:sp>
    </p:spTree>
    <p:extLst>
      <p:ext uri="{BB962C8B-B14F-4D97-AF65-F5344CB8AC3E}">
        <p14:creationId xmlns:p14="http://schemas.microsoft.com/office/powerpoint/2010/main" val="31152034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84C659-AAE0-FC1B-4B89-8AF907FF0723}"/>
              </a:ext>
            </a:extLst>
          </p:cNvPr>
          <p:cNvSpPr>
            <a:spLocks noGrp="1"/>
          </p:cNvSpPr>
          <p:nvPr>
            <p:ph type="title"/>
          </p:nvPr>
        </p:nvSpPr>
        <p:spPr/>
        <p:txBody>
          <a:bodyPr>
            <a:normAutofit fontScale="90000"/>
          </a:bodyPr>
          <a:lstStyle/>
          <a:p>
            <a:r>
              <a:rPr lang="en-US" dirty="0"/>
              <a:t>Plotting Prediction Intervals for High Dimensions </a:t>
            </a:r>
            <a:r>
              <a:rPr lang="en-US" i="1" dirty="0"/>
              <a:t>cont</a:t>
            </a:r>
            <a:r>
              <a:rPr lang="en-US" dirty="0"/>
              <a:t>.</a:t>
            </a:r>
          </a:p>
        </p:txBody>
      </p:sp>
      <p:grpSp>
        <p:nvGrpSpPr>
          <p:cNvPr id="4" name="Group 126">
            <a:extLst>
              <a:ext uri="{FF2B5EF4-FFF2-40B4-BE49-F238E27FC236}">
                <a16:creationId xmlns:a16="http://schemas.microsoft.com/office/drawing/2014/main" id="{73D60E10-5DA2-181F-1078-74ACE1BF24FF}"/>
              </a:ext>
            </a:extLst>
          </p:cNvPr>
          <p:cNvGrpSpPr>
            <a:grpSpLocks noChangeAspect="1"/>
          </p:cNvGrpSpPr>
          <p:nvPr/>
        </p:nvGrpSpPr>
        <p:grpSpPr bwMode="auto">
          <a:xfrm>
            <a:off x="439050" y="1259486"/>
            <a:ext cx="3930650" cy="3094038"/>
            <a:chOff x="346" y="878"/>
            <a:chExt cx="2476" cy="1949"/>
          </a:xfrm>
        </p:grpSpPr>
        <p:sp>
          <p:nvSpPr>
            <p:cNvPr id="5" name="Rectangle 127">
              <a:extLst>
                <a:ext uri="{FF2B5EF4-FFF2-40B4-BE49-F238E27FC236}">
                  <a16:creationId xmlns:a16="http://schemas.microsoft.com/office/drawing/2014/main" id="{5E4292C4-94D7-3316-1024-443BF8A8E46C}"/>
                </a:ext>
              </a:extLst>
            </p:cNvPr>
            <p:cNvSpPr>
              <a:spLocks noChangeArrowheads="1"/>
            </p:cNvSpPr>
            <p:nvPr/>
          </p:nvSpPr>
          <p:spPr bwMode="auto">
            <a:xfrm>
              <a:off x="663" y="926"/>
              <a:ext cx="2087"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Line 128">
              <a:extLst>
                <a:ext uri="{FF2B5EF4-FFF2-40B4-BE49-F238E27FC236}">
                  <a16:creationId xmlns:a16="http://schemas.microsoft.com/office/drawing/2014/main" id="{EE08BEE2-CFAD-6A8F-A8CC-CBED1C9C9B10}"/>
                </a:ext>
              </a:extLst>
            </p:cNvPr>
            <p:cNvSpPr>
              <a:spLocks noChangeShapeType="1"/>
            </p:cNvSpPr>
            <p:nvPr/>
          </p:nvSpPr>
          <p:spPr bwMode="auto">
            <a:xfrm>
              <a:off x="663" y="2519"/>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29">
              <a:extLst>
                <a:ext uri="{FF2B5EF4-FFF2-40B4-BE49-F238E27FC236}">
                  <a16:creationId xmlns:a16="http://schemas.microsoft.com/office/drawing/2014/main" id="{881D2945-50A4-42D3-F05E-E8282B0BBCFF}"/>
                </a:ext>
              </a:extLst>
            </p:cNvPr>
            <p:cNvSpPr>
              <a:spLocks noChangeShapeType="1"/>
            </p:cNvSpPr>
            <p:nvPr/>
          </p:nvSpPr>
          <p:spPr bwMode="auto">
            <a:xfrm flipV="1">
              <a:off x="663"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30">
              <a:extLst>
                <a:ext uri="{FF2B5EF4-FFF2-40B4-BE49-F238E27FC236}">
                  <a16:creationId xmlns:a16="http://schemas.microsoft.com/office/drawing/2014/main" id="{C4D399CB-117B-F429-4817-EF5DFBDB1529}"/>
                </a:ext>
              </a:extLst>
            </p:cNvPr>
            <p:cNvSpPr>
              <a:spLocks noChangeShapeType="1"/>
            </p:cNvSpPr>
            <p:nvPr/>
          </p:nvSpPr>
          <p:spPr bwMode="auto">
            <a:xfrm flipV="1">
              <a:off x="1081"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31">
              <a:extLst>
                <a:ext uri="{FF2B5EF4-FFF2-40B4-BE49-F238E27FC236}">
                  <a16:creationId xmlns:a16="http://schemas.microsoft.com/office/drawing/2014/main" id="{ED4FA1B9-7292-BFD8-6200-8C174873050E}"/>
                </a:ext>
              </a:extLst>
            </p:cNvPr>
            <p:cNvSpPr>
              <a:spLocks noChangeShapeType="1"/>
            </p:cNvSpPr>
            <p:nvPr/>
          </p:nvSpPr>
          <p:spPr bwMode="auto">
            <a:xfrm flipV="1">
              <a:off x="1498"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32">
              <a:extLst>
                <a:ext uri="{FF2B5EF4-FFF2-40B4-BE49-F238E27FC236}">
                  <a16:creationId xmlns:a16="http://schemas.microsoft.com/office/drawing/2014/main" id="{3E6D20A0-40AB-A3BD-3A2C-5E25AFF63FD8}"/>
                </a:ext>
              </a:extLst>
            </p:cNvPr>
            <p:cNvSpPr>
              <a:spLocks noChangeShapeType="1"/>
            </p:cNvSpPr>
            <p:nvPr/>
          </p:nvSpPr>
          <p:spPr bwMode="auto">
            <a:xfrm flipV="1">
              <a:off x="1915"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33">
              <a:extLst>
                <a:ext uri="{FF2B5EF4-FFF2-40B4-BE49-F238E27FC236}">
                  <a16:creationId xmlns:a16="http://schemas.microsoft.com/office/drawing/2014/main" id="{F74C75E6-CB5A-7B2B-EB09-46CE60D67F2D}"/>
                </a:ext>
              </a:extLst>
            </p:cNvPr>
            <p:cNvSpPr>
              <a:spLocks noChangeShapeType="1"/>
            </p:cNvSpPr>
            <p:nvPr/>
          </p:nvSpPr>
          <p:spPr bwMode="auto">
            <a:xfrm flipV="1">
              <a:off x="2333"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34">
              <a:extLst>
                <a:ext uri="{FF2B5EF4-FFF2-40B4-BE49-F238E27FC236}">
                  <a16:creationId xmlns:a16="http://schemas.microsoft.com/office/drawing/2014/main" id="{7425CBA6-F708-7851-D948-3F148C5D4FBA}"/>
                </a:ext>
              </a:extLst>
            </p:cNvPr>
            <p:cNvSpPr>
              <a:spLocks noChangeShapeType="1"/>
            </p:cNvSpPr>
            <p:nvPr/>
          </p:nvSpPr>
          <p:spPr bwMode="auto">
            <a:xfrm flipV="1">
              <a:off x="2750"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5">
              <a:extLst>
                <a:ext uri="{FF2B5EF4-FFF2-40B4-BE49-F238E27FC236}">
                  <a16:creationId xmlns:a16="http://schemas.microsoft.com/office/drawing/2014/main" id="{8701F0CC-F6A2-023C-6CB7-2A03828789AD}"/>
                </a:ext>
              </a:extLst>
            </p:cNvPr>
            <p:cNvSpPr>
              <a:spLocks noChangeArrowheads="1"/>
            </p:cNvSpPr>
            <p:nvPr/>
          </p:nvSpPr>
          <p:spPr bwMode="auto">
            <a:xfrm>
              <a:off x="639" y="255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6">
              <a:extLst>
                <a:ext uri="{FF2B5EF4-FFF2-40B4-BE49-F238E27FC236}">
                  <a16:creationId xmlns:a16="http://schemas.microsoft.com/office/drawing/2014/main" id="{358EDDB8-0EBE-1746-BE09-1DC999A13F78}"/>
                </a:ext>
              </a:extLst>
            </p:cNvPr>
            <p:cNvSpPr>
              <a:spLocks noChangeArrowheads="1"/>
            </p:cNvSpPr>
            <p:nvPr/>
          </p:nvSpPr>
          <p:spPr bwMode="auto">
            <a:xfrm>
              <a:off x="1019" y="255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37">
              <a:extLst>
                <a:ext uri="{FF2B5EF4-FFF2-40B4-BE49-F238E27FC236}">
                  <a16:creationId xmlns:a16="http://schemas.microsoft.com/office/drawing/2014/main" id="{B1D10AA4-1B76-96A3-A29C-4A2000D331BD}"/>
                </a:ext>
              </a:extLst>
            </p:cNvPr>
            <p:cNvSpPr>
              <a:spLocks noChangeArrowheads="1"/>
            </p:cNvSpPr>
            <p:nvPr/>
          </p:nvSpPr>
          <p:spPr bwMode="auto">
            <a:xfrm>
              <a:off x="1437" y="255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38">
              <a:extLst>
                <a:ext uri="{FF2B5EF4-FFF2-40B4-BE49-F238E27FC236}">
                  <a16:creationId xmlns:a16="http://schemas.microsoft.com/office/drawing/2014/main" id="{893F95B0-650F-850C-948F-024A431598E5}"/>
                </a:ext>
              </a:extLst>
            </p:cNvPr>
            <p:cNvSpPr>
              <a:spLocks noChangeArrowheads="1"/>
            </p:cNvSpPr>
            <p:nvPr/>
          </p:nvSpPr>
          <p:spPr bwMode="auto">
            <a:xfrm>
              <a:off x="1851" y="255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9">
              <a:extLst>
                <a:ext uri="{FF2B5EF4-FFF2-40B4-BE49-F238E27FC236}">
                  <a16:creationId xmlns:a16="http://schemas.microsoft.com/office/drawing/2014/main" id="{FC9CA3C5-E5D6-82F1-F367-9478AA1583A3}"/>
                </a:ext>
              </a:extLst>
            </p:cNvPr>
            <p:cNvSpPr>
              <a:spLocks noChangeArrowheads="1"/>
            </p:cNvSpPr>
            <p:nvPr/>
          </p:nvSpPr>
          <p:spPr bwMode="auto">
            <a:xfrm>
              <a:off x="2269" y="255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0">
              <a:extLst>
                <a:ext uri="{FF2B5EF4-FFF2-40B4-BE49-F238E27FC236}">
                  <a16:creationId xmlns:a16="http://schemas.microsoft.com/office/drawing/2014/main" id="{1ACEA35D-F2F9-553E-28C9-6A63576FC27E}"/>
                </a:ext>
              </a:extLst>
            </p:cNvPr>
            <p:cNvSpPr>
              <a:spLocks noChangeArrowheads="1"/>
            </p:cNvSpPr>
            <p:nvPr/>
          </p:nvSpPr>
          <p:spPr bwMode="auto">
            <a:xfrm>
              <a:off x="2726" y="255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1">
              <a:extLst>
                <a:ext uri="{FF2B5EF4-FFF2-40B4-BE49-F238E27FC236}">
                  <a16:creationId xmlns:a16="http://schemas.microsoft.com/office/drawing/2014/main" id="{40CC9997-2150-281A-B641-AB553C6E7CFF}"/>
                </a:ext>
              </a:extLst>
            </p:cNvPr>
            <p:cNvSpPr>
              <a:spLocks noChangeArrowheads="1"/>
            </p:cNvSpPr>
            <p:nvPr/>
          </p:nvSpPr>
          <p:spPr bwMode="auto">
            <a:xfrm>
              <a:off x="1682" y="2683"/>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42">
              <a:extLst>
                <a:ext uri="{FF2B5EF4-FFF2-40B4-BE49-F238E27FC236}">
                  <a16:creationId xmlns:a16="http://schemas.microsoft.com/office/drawing/2014/main" id="{1D421D13-5185-90E8-8ECF-07C081B13661}"/>
                </a:ext>
              </a:extLst>
            </p:cNvPr>
            <p:cNvSpPr>
              <a:spLocks noChangeShapeType="1"/>
            </p:cNvSpPr>
            <p:nvPr/>
          </p:nvSpPr>
          <p:spPr bwMode="auto">
            <a:xfrm flipV="1">
              <a:off x="663" y="926"/>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43">
              <a:extLst>
                <a:ext uri="{FF2B5EF4-FFF2-40B4-BE49-F238E27FC236}">
                  <a16:creationId xmlns:a16="http://schemas.microsoft.com/office/drawing/2014/main" id="{553268D9-338A-98EF-6C69-EABD15DE6F8D}"/>
                </a:ext>
              </a:extLst>
            </p:cNvPr>
            <p:cNvSpPr>
              <a:spLocks noChangeShapeType="1"/>
            </p:cNvSpPr>
            <p:nvPr/>
          </p:nvSpPr>
          <p:spPr bwMode="auto">
            <a:xfrm>
              <a:off x="663" y="251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44">
              <a:extLst>
                <a:ext uri="{FF2B5EF4-FFF2-40B4-BE49-F238E27FC236}">
                  <a16:creationId xmlns:a16="http://schemas.microsoft.com/office/drawing/2014/main" id="{2FD4BB2A-9D85-D648-BD18-C4E7AD376304}"/>
                </a:ext>
              </a:extLst>
            </p:cNvPr>
            <p:cNvSpPr>
              <a:spLocks noChangeShapeType="1"/>
            </p:cNvSpPr>
            <p:nvPr/>
          </p:nvSpPr>
          <p:spPr bwMode="auto">
            <a:xfrm>
              <a:off x="663" y="229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45">
              <a:extLst>
                <a:ext uri="{FF2B5EF4-FFF2-40B4-BE49-F238E27FC236}">
                  <a16:creationId xmlns:a16="http://schemas.microsoft.com/office/drawing/2014/main" id="{AD0C3E8B-AE39-BD69-72C0-B34B3CCC5394}"/>
                </a:ext>
              </a:extLst>
            </p:cNvPr>
            <p:cNvSpPr>
              <a:spLocks noChangeShapeType="1"/>
            </p:cNvSpPr>
            <p:nvPr/>
          </p:nvSpPr>
          <p:spPr bwMode="auto">
            <a:xfrm>
              <a:off x="663" y="206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46">
              <a:extLst>
                <a:ext uri="{FF2B5EF4-FFF2-40B4-BE49-F238E27FC236}">
                  <a16:creationId xmlns:a16="http://schemas.microsoft.com/office/drawing/2014/main" id="{3931D017-EC90-14A2-40ED-564672F59DEA}"/>
                </a:ext>
              </a:extLst>
            </p:cNvPr>
            <p:cNvSpPr>
              <a:spLocks noChangeShapeType="1"/>
            </p:cNvSpPr>
            <p:nvPr/>
          </p:nvSpPr>
          <p:spPr bwMode="auto">
            <a:xfrm>
              <a:off x="663" y="183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47">
              <a:extLst>
                <a:ext uri="{FF2B5EF4-FFF2-40B4-BE49-F238E27FC236}">
                  <a16:creationId xmlns:a16="http://schemas.microsoft.com/office/drawing/2014/main" id="{D01748C5-D4FD-36A5-830E-D38E98B2380E}"/>
                </a:ext>
              </a:extLst>
            </p:cNvPr>
            <p:cNvSpPr>
              <a:spLocks noChangeShapeType="1"/>
            </p:cNvSpPr>
            <p:nvPr/>
          </p:nvSpPr>
          <p:spPr bwMode="auto">
            <a:xfrm>
              <a:off x="663" y="160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48">
              <a:extLst>
                <a:ext uri="{FF2B5EF4-FFF2-40B4-BE49-F238E27FC236}">
                  <a16:creationId xmlns:a16="http://schemas.microsoft.com/office/drawing/2014/main" id="{1E23456E-A0CF-80DB-AA13-EE6FB17EB638}"/>
                </a:ext>
              </a:extLst>
            </p:cNvPr>
            <p:cNvSpPr>
              <a:spLocks noChangeShapeType="1"/>
            </p:cNvSpPr>
            <p:nvPr/>
          </p:nvSpPr>
          <p:spPr bwMode="auto">
            <a:xfrm>
              <a:off x="663" y="138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49">
              <a:extLst>
                <a:ext uri="{FF2B5EF4-FFF2-40B4-BE49-F238E27FC236}">
                  <a16:creationId xmlns:a16="http://schemas.microsoft.com/office/drawing/2014/main" id="{B2EA57F1-1A6B-23AF-CC29-7BA26AA774D5}"/>
                </a:ext>
              </a:extLst>
            </p:cNvPr>
            <p:cNvSpPr>
              <a:spLocks noChangeShapeType="1"/>
            </p:cNvSpPr>
            <p:nvPr/>
          </p:nvSpPr>
          <p:spPr bwMode="auto">
            <a:xfrm>
              <a:off x="663" y="115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50">
              <a:extLst>
                <a:ext uri="{FF2B5EF4-FFF2-40B4-BE49-F238E27FC236}">
                  <a16:creationId xmlns:a16="http://schemas.microsoft.com/office/drawing/2014/main" id="{5325291D-4402-9523-6CF5-B998C6E8E069}"/>
                </a:ext>
              </a:extLst>
            </p:cNvPr>
            <p:cNvSpPr>
              <a:spLocks noChangeShapeType="1"/>
            </p:cNvSpPr>
            <p:nvPr/>
          </p:nvSpPr>
          <p:spPr bwMode="auto">
            <a:xfrm>
              <a:off x="663" y="92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151">
              <a:extLst>
                <a:ext uri="{FF2B5EF4-FFF2-40B4-BE49-F238E27FC236}">
                  <a16:creationId xmlns:a16="http://schemas.microsoft.com/office/drawing/2014/main" id="{C896718C-0E48-0D64-4E40-04C94720E266}"/>
                </a:ext>
              </a:extLst>
            </p:cNvPr>
            <p:cNvSpPr>
              <a:spLocks noChangeArrowheads="1"/>
            </p:cNvSpPr>
            <p:nvPr/>
          </p:nvSpPr>
          <p:spPr bwMode="auto">
            <a:xfrm>
              <a:off x="581" y="247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52">
              <a:extLst>
                <a:ext uri="{FF2B5EF4-FFF2-40B4-BE49-F238E27FC236}">
                  <a16:creationId xmlns:a16="http://schemas.microsoft.com/office/drawing/2014/main" id="{D5D6757B-FA8E-2AD8-4CA6-D54086FB4A0F}"/>
                </a:ext>
              </a:extLst>
            </p:cNvPr>
            <p:cNvSpPr>
              <a:spLocks noChangeArrowheads="1"/>
            </p:cNvSpPr>
            <p:nvPr/>
          </p:nvSpPr>
          <p:spPr bwMode="auto">
            <a:xfrm>
              <a:off x="533" y="2244"/>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153">
              <a:extLst>
                <a:ext uri="{FF2B5EF4-FFF2-40B4-BE49-F238E27FC236}">
                  <a16:creationId xmlns:a16="http://schemas.microsoft.com/office/drawing/2014/main" id="{23236D7B-0F44-1FB4-E005-241E17FDDD5F}"/>
                </a:ext>
              </a:extLst>
            </p:cNvPr>
            <p:cNvSpPr>
              <a:spLocks noChangeArrowheads="1"/>
            </p:cNvSpPr>
            <p:nvPr/>
          </p:nvSpPr>
          <p:spPr bwMode="auto">
            <a:xfrm>
              <a:off x="480" y="2013"/>
              <a:ext cx="20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154">
              <a:extLst>
                <a:ext uri="{FF2B5EF4-FFF2-40B4-BE49-F238E27FC236}">
                  <a16:creationId xmlns:a16="http://schemas.microsoft.com/office/drawing/2014/main" id="{745504FD-4F84-4D71-7B8A-B88A124552DC}"/>
                </a:ext>
              </a:extLst>
            </p:cNvPr>
            <p:cNvSpPr>
              <a:spLocks noChangeArrowheads="1"/>
            </p:cNvSpPr>
            <p:nvPr/>
          </p:nvSpPr>
          <p:spPr bwMode="auto">
            <a:xfrm>
              <a:off x="480" y="1787"/>
              <a:ext cx="20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55">
              <a:extLst>
                <a:ext uri="{FF2B5EF4-FFF2-40B4-BE49-F238E27FC236}">
                  <a16:creationId xmlns:a16="http://schemas.microsoft.com/office/drawing/2014/main" id="{28429677-9230-3E77-4931-DC55CCBE96F0}"/>
                </a:ext>
              </a:extLst>
            </p:cNvPr>
            <p:cNvSpPr>
              <a:spLocks noChangeArrowheads="1"/>
            </p:cNvSpPr>
            <p:nvPr/>
          </p:nvSpPr>
          <p:spPr bwMode="auto">
            <a:xfrm>
              <a:off x="480" y="1561"/>
              <a:ext cx="20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156">
              <a:extLst>
                <a:ext uri="{FF2B5EF4-FFF2-40B4-BE49-F238E27FC236}">
                  <a16:creationId xmlns:a16="http://schemas.microsoft.com/office/drawing/2014/main" id="{93BDD9E5-A85A-56AF-0DB5-D06A06E744FC}"/>
                </a:ext>
              </a:extLst>
            </p:cNvPr>
            <p:cNvSpPr>
              <a:spLocks noChangeArrowheads="1"/>
            </p:cNvSpPr>
            <p:nvPr/>
          </p:nvSpPr>
          <p:spPr bwMode="auto">
            <a:xfrm>
              <a:off x="480" y="1335"/>
              <a:ext cx="20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157">
              <a:extLst>
                <a:ext uri="{FF2B5EF4-FFF2-40B4-BE49-F238E27FC236}">
                  <a16:creationId xmlns:a16="http://schemas.microsoft.com/office/drawing/2014/main" id="{50E177E4-7296-929E-148E-22DADD04FCD5}"/>
                </a:ext>
              </a:extLst>
            </p:cNvPr>
            <p:cNvSpPr>
              <a:spLocks noChangeArrowheads="1"/>
            </p:cNvSpPr>
            <p:nvPr/>
          </p:nvSpPr>
          <p:spPr bwMode="auto">
            <a:xfrm>
              <a:off x="480" y="1104"/>
              <a:ext cx="20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158">
              <a:extLst>
                <a:ext uri="{FF2B5EF4-FFF2-40B4-BE49-F238E27FC236}">
                  <a16:creationId xmlns:a16="http://schemas.microsoft.com/office/drawing/2014/main" id="{C8B358B3-A9C1-9585-F2B5-AB39647A8639}"/>
                </a:ext>
              </a:extLst>
            </p:cNvPr>
            <p:cNvSpPr>
              <a:spLocks noChangeArrowheads="1"/>
            </p:cNvSpPr>
            <p:nvPr/>
          </p:nvSpPr>
          <p:spPr bwMode="auto">
            <a:xfrm>
              <a:off x="480" y="878"/>
              <a:ext cx="20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159">
              <a:extLst>
                <a:ext uri="{FF2B5EF4-FFF2-40B4-BE49-F238E27FC236}">
                  <a16:creationId xmlns:a16="http://schemas.microsoft.com/office/drawing/2014/main" id="{4F46E7CF-A2BF-CDFA-9E51-E3CC6D61DDC8}"/>
                </a:ext>
              </a:extLst>
            </p:cNvPr>
            <p:cNvSpPr>
              <a:spLocks noChangeArrowheads="1"/>
            </p:cNvSpPr>
            <p:nvPr/>
          </p:nvSpPr>
          <p:spPr bwMode="auto">
            <a:xfrm rot="16200000">
              <a:off x="367" y="1684"/>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60">
              <a:extLst>
                <a:ext uri="{FF2B5EF4-FFF2-40B4-BE49-F238E27FC236}">
                  <a16:creationId xmlns:a16="http://schemas.microsoft.com/office/drawing/2014/main" id="{1464976C-2373-11B7-BFB5-F1744EEB239F}"/>
                </a:ext>
              </a:extLst>
            </p:cNvPr>
            <p:cNvSpPr>
              <a:spLocks noChangeArrowheads="1"/>
            </p:cNvSpPr>
            <p:nvPr/>
          </p:nvSpPr>
          <p:spPr bwMode="auto">
            <a:xfrm rot="16200000">
              <a:off x="377" y="1641"/>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61">
              <a:extLst>
                <a:ext uri="{FF2B5EF4-FFF2-40B4-BE49-F238E27FC236}">
                  <a16:creationId xmlns:a16="http://schemas.microsoft.com/office/drawing/2014/main" id="{853F888E-E564-3C9B-12D1-7DB7108E7D91}"/>
                </a:ext>
              </a:extLst>
            </p:cNvPr>
            <p:cNvSpPr>
              <a:spLocks noChangeArrowheads="1"/>
            </p:cNvSpPr>
            <p:nvPr/>
          </p:nvSpPr>
          <p:spPr bwMode="auto">
            <a:xfrm rot="16200000">
              <a:off x="367" y="1602"/>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162">
              <a:extLst>
                <a:ext uri="{FF2B5EF4-FFF2-40B4-BE49-F238E27FC236}">
                  <a16:creationId xmlns:a16="http://schemas.microsoft.com/office/drawing/2014/main" id="{FE4FD99F-DB34-A802-BC70-1DCD47187800}"/>
                </a:ext>
              </a:extLst>
            </p:cNvPr>
            <p:cNvSpPr>
              <a:spLocks noChangeArrowheads="1"/>
            </p:cNvSpPr>
            <p:nvPr/>
          </p:nvSpPr>
          <p:spPr bwMode="auto">
            <a:xfrm rot="16200000">
              <a:off x="377" y="1564"/>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Freeform 163">
              <a:extLst>
                <a:ext uri="{FF2B5EF4-FFF2-40B4-BE49-F238E27FC236}">
                  <a16:creationId xmlns:a16="http://schemas.microsoft.com/office/drawing/2014/main" id="{10B4A9B7-A4B8-E5F8-6FEF-E4C4650F6BE4}"/>
                </a:ext>
              </a:extLst>
            </p:cNvPr>
            <p:cNvSpPr>
              <a:spLocks/>
            </p:cNvSpPr>
            <p:nvPr/>
          </p:nvSpPr>
          <p:spPr bwMode="auto">
            <a:xfrm>
              <a:off x="663" y="1395"/>
              <a:ext cx="2087" cy="1076"/>
            </a:xfrm>
            <a:custGeom>
              <a:avLst/>
              <a:gdLst>
                <a:gd name="T0" fmla="*/ 418 w 2087"/>
                <a:gd name="T1" fmla="*/ 885 h 1076"/>
                <a:gd name="T2" fmla="*/ 501 w 2087"/>
                <a:gd name="T3" fmla="*/ 957 h 1076"/>
                <a:gd name="T4" fmla="*/ 585 w 2087"/>
                <a:gd name="T5" fmla="*/ 1004 h 1076"/>
                <a:gd name="T6" fmla="*/ 668 w 2087"/>
                <a:gd name="T7" fmla="*/ 1046 h 1076"/>
                <a:gd name="T8" fmla="*/ 751 w 2087"/>
                <a:gd name="T9" fmla="*/ 1070 h 1076"/>
                <a:gd name="T10" fmla="*/ 835 w 2087"/>
                <a:gd name="T11" fmla="*/ 1076 h 1076"/>
                <a:gd name="T12" fmla="*/ 918 w 2087"/>
                <a:gd name="T13" fmla="*/ 1067 h 1076"/>
                <a:gd name="T14" fmla="*/ 1002 w 2087"/>
                <a:gd name="T15" fmla="*/ 1040 h 1076"/>
                <a:gd name="T16" fmla="*/ 1085 w 2087"/>
                <a:gd name="T17" fmla="*/ 998 h 1076"/>
                <a:gd name="T18" fmla="*/ 1169 w 2087"/>
                <a:gd name="T19" fmla="*/ 941 h 1076"/>
                <a:gd name="T20" fmla="*/ 1252 w 2087"/>
                <a:gd name="T21" fmla="*/ 866 h 1076"/>
                <a:gd name="T22" fmla="*/ 1336 w 2087"/>
                <a:gd name="T23" fmla="*/ 778 h 1076"/>
                <a:gd name="T24" fmla="*/ 1419 w 2087"/>
                <a:gd name="T25" fmla="*/ 693 h 1076"/>
                <a:gd name="T26" fmla="*/ 1503 w 2087"/>
                <a:gd name="T27" fmla="*/ 615 h 1076"/>
                <a:gd name="T28" fmla="*/ 1586 w 2087"/>
                <a:gd name="T29" fmla="*/ 551 h 1076"/>
                <a:gd name="T30" fmla="*/ 1670 w 2087"/>
                <a:gd name="T31" fmla="*/ 512 h 1076"/>
                <a:gd name="T32" fmla="*/ 1753 w 2087"/>
                <a:gd name="T33" fmla="*/ 505 h 1076"/>
                <a:gd name="T34" fmla="*/ 1837 w 2087"/>
                <a:gd name="T35" fmla="*/ 522 h 1076"/>
                <a:gd name="T36" fmla="*/ 1920 w 2087"/>
                <a:gd name="T37" fmla="*/ 556 h 1076"/>
                <a:gd name="T38" fmla="*/ 2004 w 2087"/>
                <a:gd name="T39" fmla="*/ 601 h 1076"/>
                <a:gd name="T40" fmla="*/ 2087 w 2087"/>
                <a:gd name="T41" fmla="*/ 657 h 1076"/>
                <a:gd name="T42" fmla="*/ 2024 w 2087"/>
                <a:gd name="T43" fmla="*/ 412 h 1076"/>
                <a:gd name="T44" fmla="*/ 1941 w 2087"/>
                <a:gd name="T45" fmla="*/ 420 h 1076"/>
                <a:gd name="T46" fmla="*/ 1858 w 2087"/>
                <a:gd name="T47" fmla="*/ 428 h 1076"/>
                <a:gd name="T48" fmla="*/ 1774 w 2087"/>
                <a:gd name="T49" fmla="*/ 444 h 1076"/>
                <a:gd name="T50" fmla="*/ 1691 w 2087"/>
                <a:gd name="T51" fmla="*/ 475 h 1076"/>
                <a:gd name="T52" fmla="*/ 1607 w 2087"/>
                <a:gd name="T53" fmla="*/ 520 h 1076"/>
                <a:gd name="T54" fmla="*/ 1524 w 2087"/>
                <a:gd name="T55" fmla="*/ 581 h 1076"/>
                <a:gd name="T56" fmla="*/ 1440 w 2087"/>
                <a:gd name="T57" fmla="*/ 662 h 1076"/>
                <a:gd name="T58" fmla="*/ 1357 w 2087"/>
                <a:gd name="T59" fmla="*/ 753 h 1076"/>
                <a:gd name="T60" fmla="*/ 1273 w 2087"/>
                <a:gd name="T61" fmla="*/ 839 h 1076"/>
                <a:gd name="T62" fmla="*/ 1190 w 2087"/>
                <a:gd name="T63" fmla="*/ 915 h 1076"/>
                <a:gd name="T64" fmla="*/ 1106 w 2087"/>
                <a:gd name="T65" fmla="*/ 978 h 1076"/>
                <a:gd name="T66" fmla="*/ 1023 w 2087"/>
                <a:gd name="T67" fmla="*/ 1019 h 1076"/>
                <a:gd name="T68" fmla="*/ 939 w 2087"/>
                <a:gd name="T69" fmla="*/ 1039 h 1076"/>
                <a:gd name="T70" fmla="*/ 856 w 2087"/>
                <a:gd name="T71" fmla="*/ 1046 h 1076"/>
                <a:gd name="T72" fmla="*/ 772 w 2087"/>
                <a:gd name="T73" fmla="*/ 1042 h 1076"/>
                <a:gd name="T74" fmla="*/ 689 w 2087"/>
                <a:gd name="T75" fmla="*/ 1031 h 1076"/>
                <a:gd name="T76" fmla="*/ 605 w 2087"/>
                <a:gd name="T77" fmla="*/ 1009 h 1076"/>
                <a:gd name="T78" fmla="*/ 522 w 2087"/>
                <a:gd name="T79" fmla="*/ 960 h 1076"/>
                <a:gd name="T80" fmla="*/ 439 w 2087"/>
                <a:gd name="T81" fmla="*/ 886 h 1076"/>
                <a:gd name="T82" fmla="*/ 355 w 2087"/>
                <a:gd name="T83" fmla="*/ 795 h 1076"/>
                <a:gd name="T84" fmla="*/ 271 w 2087"/>
                <a:gd name="T85" fmla="*/ 662 h 1076"/>
                <a:gd name="T86" fmla="*/ 188 w 2087"/>
                <a:gd name="T87" fmla="*/ 485 h 1076"/>
                <a:gd name="T88" fmla="*/ 105 w 2087"/>
                <a:gd name="T89" fmla="*/ 279 h 1076"/>
                <a:gd name="T90" fmla="*/ 21 w 2087"/>
                <a:gd name="T91" fmla="*/ 56 h 1076"/>
                <a:gd name="T92" fmla="*/ 42 w 2087"/>
                <a:gd name="T93" fmla="*/ 544 h 1076"/>
                <a:gd name="T94" fmla="*/ 125 w 2087"/>
                <a:gd name="T95" fmla="*/ 586 h 1076"/>
                <a:gd name="T96" fmla="*/ 209 w 2087"/>
                <a:gd name="T97" fmla="*/ 655 h 1076"/>
                <a:gd name="T98" fmla="*/ 292 w 2087"/>
                <a:gd name="T99" fmla="*/ 741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7" h="1076">
                  <a:moveTo>
                    <a:pt x="355" y="813"/>
                  </a:moveTo>
                  <a:lnTo>
                    <a:pt x="376" y="838"/>
                  </a:lnTo>
                  <a:lnTo>
                    <a:pt x="397" y="862"/>
                  </a:lnTo>
                  <a:lnTo>
                    <a:pt x="418" y="885"/>
                  </a:lnTo>
                  <a:lnTo>
                    <a:pt x="439" y="906"/>
                  </a:lnTo>
                  <a:lnTo>
                    <a:pt x="459" y="925"/>
                  </a:lnTo>
                  <a:lnTo>
                    <a:pt x="480" y="942"/>
                  </a:lnTo>
                  <a:lnTo>
                    <a:pt x="501" y="957"/>
                  </a:lnTo>
                  <a:lnTo>
                    <a:pt x="522" y="971"/>
                  </a:lnTo>
                  <a:lnTo>
                    <a:pt x="543" y="983"/>
                  </a:lnTo>
                  <a:lnTo>
                    <a:pt x="564" y="993"/>
                  </a:lnTo>
                  <a:lnTo>
                    <a:pt x="585" y="1004"/>
                  </a:lnTo>
                  <a:lnTo>
                    <a:pt x="605" y="1016"/>
                  </a:lnTo>
                  <a:lnTo>
                    <a:pt x="626" y="1027"/>
                  </a:lnTo>
                  <a:lnTo>
                    <a:pt x="647" y="1037"/>
                  </a:lnTo>
                  <a:lnTo>
                    <a:pt x="668" y="1046"/>
                  </a:lnTo>
                  <a:lnTo>
                    <a:pt x="689" y="1053"/>
                  </a:lnTo>
                  <a:lnTo>
                    <a:pt x="710" y="1060"/>
                  </a:lnTo>
                  <a:lnTo>
                    <a:pt x="731" y="1065"/>
                  </a:lnTo>
                  <a:lnTo>
                    <a:pt x="751" y="1070"/>
                  </a:lnTo>
                  <a:lnTo>
                    <a:pt x="772" y="1073"/>
                  </a:lnTo>
                  <a:lnTo>
                    <a:pt x="793" y="1075"/>
                  </a:lnTo>
                  <a:lnTo>
                    <a:pt x="814" y="1076"/>
                  </a:lnTo>
                  <a:lnTo>
                    <a:pt x="835" y="1076"/>
                  </a:lnTo>
                  <a:lnTo>
                    <a:pt x="856" y="1076"/>
                  </a:lnTo>
                  <a:lnTo>
                    <a:pt x="877" y="1074"/>
                  </a:lnTo>
                  <a:lnTo>
                    <a:pt x="897" y="1071"/>
                  </a:lnTo>
                  <a:lnTo>
                    <a:pt x="918" y="1067"/>
                  </a:lnTo>
                  <a:lnTo>
                    <a:pt x="939" y="1062"/>
                  </a:lnTo>
                  <a:lnTo>
                    <a:pt x="960" y="1056"/>
                  </a:lnTo>
                  <a:lnTo>
                    <a:pt x="981" y="1049"/>
                  </a:lnTo>
                  <a:lnTo>
                    <a:pt x="1002" y="1040"/>
                  </a:lnTo>
                  <a:lnTo>
                    <a:pt x="1023" y="1031"/>
                  </a:lnTo>
                  <a:lnTo>
                    <a:pt x="1044" y="1021"/>
                  </a:lnTo>
                  <a:lnTo>
                    <a:pt x="1065" y="1010"/>
                  </a:lnTo>
                  <a:lnTo>
                    <a:pt x="1085" y="998"/>
                  </a:lnTo>
                  <a:lnTo>
                    <a:pt x="1106" y="985"/>
                  </a:lnTo>
                  <a:lnTo>
                    <a:pt x="1127" y="971"/>
                  </a:lnTo>
                  <a:lnTo>
                    <a:pt x="1148" y="957"/>
                  </a:lnTo>
                  <a:lnTo>
                    <a:pt x="1169" y="941"/>
                  </a:lnTo>
                  <a:lnTo>
                    <a:pt x="1190" y="924"/>
                  </a:lnTo>
                  <a:lnTo>
                    <a:pt x="1211" y="905"/>
                  </a:lnTo>
                  <a:lnTo>
                    <a:pt x="1231" y="886"/>
                  </a:lnTo>
                  <a:lnTo>
                    <a:pt x="1252" y="866"/>
                  </a:lnTo>
                  <a:lnTo>
                    <a:pt x="1273" y="845"/>
                  </a:lnTo>
                  <a:lnTo>
                    <a:pt x="1294" y="823"/>
                  </a:lnTo>
                  <a:lnTo>
                    <a:pt x="1315" y="800"/>
                  </a:lnTo>
                  <a:lnTo>
                    <a:pt x="1336" y="778"/>
                  </a:lnTo>
                  <a:lnTo>
                    <a:pt x="1357" y="756"/>
                  </a:lnTo>
                  <a:lnTo>
                    <a:pt x="1378" y="735"/>
                  </a:lnTo>
                  <a:lnTo>
                    <a:pt x="1398" y="714"/>
                  </a:lnTo>
                  <a:lnTo>
                    <a:pt x="1419" y="693"/>
                  </a:lnTo>
                  <a:lnTo>
                    <a:pt x="1440" y="673"/>
                  </a:lnTo>
                  <a:lnTo>
                    <a:pt x="1461" y="653"/>
                  </a:lnTo>
                  <a:lnTo>
                    <a:pt x="1482" y="634"/>
                  </a:lnTo>
                  <a:lnTo>
                    <a:pt x="1503" y="615"/>
                  </a:lnTo>
                  <a:lnTo>
                    <a:pt x="1524" y="597"/>
                  </a:lnTo>
                  <a:lnTo>
                    <a:pt x="1545" y="581"/>
                  </a:lnTo>
                  <a:lnTo>
                    <a:pt x="1565" y="566"/>
                  </a:lnTo>
                  <a:lnTo>
                    <a:pt x="1586" y="551"/>
                  </a:lnTo>
                  <a:lnTo>
                    <a:pt x="1607" y="539"/>
                  </a:lnTo>
                  <a:lnTo>
                    <a:pt x="1628" y="528"/>
                  </a:lnTo>
                  <a:lnTo>
                    <a:pt x="1649" y="519"/>
                  </a:lnTo>
                  <a:lnTo>
                    <a:pt x="1670" y="512"/>
                  </a:lnTo>
                  <a:lnTo>
                    <a:pt x="1691" y="508"/>
                  </a:lnTo>
                  <a:lnTo>
                    <a:pt x="1712" y="505"/>
                  </a:lnTo>
                  <a:lnTo>
                    <a:pt x="1732" y="504"/>
                  </a:lnTo>
                  <a:lnTo>
                    <a:pt x="1753" y="505"/>
                  </a:lnTo>
                  <a:lnTo>
                    <a:pt x="1774" y="507"/>
                  </a:lnTo>
                  <a:lnTo>
                    <a:pt x="1795" y="511"/>
                  </a:lnTo>
                  <a:lnTo>
                    <a:pt x="1816" y="516"/>
                  </a:lnTo>
                  <a:lnTo>
                    <a:pt x="1837" y="522"/>
                  </a:lnTo>
                  <a:lnTo>
                    <a:pt x="1858" y="529"/>
                  </a:lnTo>
                  <a:lnTo>
                    <a:pt x="1878" y="537"/>
                  </a:lnTo>
                  <a:lnTo>
                    <a:pt x="1899" y="546"/>
                  </a:lnTo>
                  <a:lnTo>
                    <a:pt x="1920" y="556"/>
                  </a:lnTo>
                  <a:lnTo>
                    <a:pt x="1941" y="566"/>
                  </a:lnTo>
                  <a:lnTo>
                    <a:pt x="1962" y="577"/>
                  </a:lnTo>
                  <a:lnTo>
                    <a:pt x="1983" y="589"/>
                  </a:lnTo>
                  <a:lnTo>
                    <a:pt x="2004" y="601"/>
                  </a:lnTo>
                  <a:lnTo>
                    <a:pt x="2024" y="614"/>
                  </a:lnTo>
                  <a:lnTo>
                    <a:pt x="2046" y="627"/>
                  </a:lnTo>
                  <a:lnTo>
                    <a:pt x="2066" y="642"/>
                  </a:lnTo>
                  <a:lnTo>
                    <a:pt x="2087" y="657"/>
                  </a:lnTo>
                  <a:lnTo>
                    <a:pt x="2087" y="395"/>
                  </a:lnTo>
                  <a:lnTo>
                    <a:pt x="2066" y="403"/>
                  </a:lnTo>
                  <a:lnTo>
                    <a:pt x="2046" y="408"/>
                  </a:lnTo>
                  <a:lnTo>
                    <a:pt x="2024" y="412"/>
                  </a:lnTo>
                  <a:lnTo>
                    <a:pt x="2004" y="415"/>
                  </a:lnTo>
                  <a:lnTo>
                    <a:pt x="1983" y="417"/>
                  </a:lnTo>
                  <a:lnTo>
                    <a:pt x="1962" y="419"/>
                  </a:lnTo>
                  <a:lnTo>
                    <a:pt x="1941" y="420"/>
                  </a:lnTo>
                  <a:lnTo>
                    <a:pt x="1920" y="422"/>
                  </a:lnTo>
                  <a:lnTo>
                    <a:pt x="1899" y="423"/>
                  </a:lnTo>
                  <a:lnTo>
                    <a:pt x="1878" y="425"/>
                  </a:lnTo>
                  <a:lnTo>
                    <a:pt x="1858" y="428"/>
                  </a:lnTo>
                  <a:lnTo>
                    <a:pt x="1837" y="431"/>
                  </a:lnTo>
                  <a:lnTo>
                    <a:pt x="1816" y="434"/>
                  </a:lnTo>
                  <a:lnTo>
                    <a:pt x="1795" y="439"/>
                  </a:lnTo>
                  <a:lnTo>
                    <a:pt x="1774" y="444"/>
                  </a:lnTo>
                  <a:lnTo>
                    <a:pt x="1753" y="451"/>
                  </a:lnTo>
                  <a:lnTo>
                    <a:pt x="1732" y="458"/>
                  </a:lnTo>
                  <a:lnTo>
                    <a:pt x="1712" y="466"/>
                  </a:lnTo>
                  <a:lnTo>
                    <a:pt x="1691" y="475"/>
                  </a:lnTo>
                  <a:lnTo>
                    <a:pt x="1670" y="485"/>
                  </a:lnTo>
                  <a:lnTo>
                    <a:pt x="1649" y="495"/>
                  </a:lnTo>
                  <a:lnTo>
                    <a:pt x="1628" y="507"/>
                  </a:lnTo>
                  <a:lnTo>
                    <a:pt x="1607" y="520"/>
                  </a:lnTo>
                  <a:lnTo>
                    <a:pt x="1586" y="533"/>
                  </a:lnTo>
                  <a:lnTo>
                    <a:pt x="1565" y="548"/>
                  </a:lnTo>
                  <a:lnTo>
                    <a:pt x="1545" y="564"/>
                  </a:lnTo>
                  <a:lnTo>
                    <a:pt x="1524" y="581"/>
                  </a:lnTo>
                  <a:lnTo>
                    <a:pt x="1503" y="600"/>
                  </a:lnTo>
                  <a:lnTo>
                    <a:pt x="1482" y="619"/>
                  </a:lnTo>
                  <a:lnTo>
                    <a:pt x="1461" y="640"/>
                  </a:lnTo>
                  <a:lnTo>
                    <a:pt x="1440" y="662"/>
                  </a:lnTo>
                  <a:lnTo>
                    <a:pt x="1419" y="684"/>
                  </a:lnTo>
                  <a:lnTo>
                    <a:pt x="1398" y="707"/>
                  </a:lnTo>
                  <a:lnTo>
                    <a:pt x="1378" y="730"/>
                  </a:lnTo>
                  <a:lnTo>
                    <a:pt x="1357" y="753"/>
                  </a:lnTo>
                  <a:lnTo>
                    <a:pt x="1336" y="775"/>
                  </a:lnTo>
                  <a:lnTo>
                    <a:pt x="1315" y="797"/>
                  </a:lnTo>
                  <a:lnTo>
                    <a:pt x="1294" y="818"/>
                  </a:lnTo>
                  <a:lnTo>
                    <a:pt x="1273" y="839"/>
                  </a:lnTo>
                  <a:lnTo>
                    <a:pt x="1252" y="859"/>
                  </a:lnTo>
                  <a:lnTo>
                    <a:pt x="1231" y="878"/>
                  </a:lnTo>
                  <a:lnTo>
                    <a:pt x="1211" y="897"/>
                  </a:lnTo>
                  <a:lnTo>
                    <a:pt x="1190" y="915"/>
                  </a:lnTo>
                  <a:lnTo>
                    <a:pt x="1169" y="933"/>
                  </a:lnTo>
                  <a:lnTo>
                    <a:pt x="1148" y="949"/>
                  </a:lnTo>
                  <a:lnTo>
                    <a:pt x="1127" y="964"/>
                  </a:lnTo>
                  <a:lnTo>
                    <a:pt x="1106" y="978"/>
                  </a:lnTo>
                  <a:lnTo>
                    <a:pt x="1085" y="990"/>
                  </a:lnTo>
                  <a:lnTo>
                    <a:pt x="1065" y="1002"/>
                  </a:lnTo>
                  <a:lnTo>
                    <a:pt x="1044" y="1011"/>
                  </a:lnTo>
                  <a:lnTo>
                    <a:pt x="1023" y="1019"/>
                  </a:lnTo>
                  <a:lnTo>
                    <a:pt x="1002" y="1026"/>
                  </a:lnTo>
                  <a:lnTo>
                    <a:pt x="981" y="1031"/>
                  </a:lnTo>
                  <a:lnTo>
                    <a:pt x="960" y="1036"/>
                  </a:lnTo>
                  <a:lnTo>
                    <a:pt x="939" y="1039"/>
                  </a:lnTo>
                  <a:lnTo>
                    <a:pt x="918" y="1042"/>
                  </a:lnTo>
                  <a:lnTo>
                    <a:pt x="897" y="1044"/>
                  </a:lnTo>
                  <a:lnTo>
                    <a:pt x="877" y="1045"/>
                  </a:lnTo>
                  <a:lnTo>
                    <a:pt x="856" y="1046"/>
                  </a:lnTo>
                  <a:lnTo>
                    <a:pt x="835" y="1046"/>
                  </a:lnTo>
                  <a:lnTo>
                    <a:pt x="814" y="1045"/>
                  </a:lnTo>
                  <a:lnTo>
                    <a:pt x="793" y="1044"/>
                  </a:lnTo>
                  <a:lnTo>
                    <a:pt x="772" y="1042"/>
                  </a:lnTo>
                  <a:lnTo>
                    <a:pt x="751" y="1040"/>
                  </a:lnTo>
                  <a:lnTo>
                    <a:pt x="731" y="1038"/>
                  </a:lnTo>
                  <a:lnTo>
                    <a:pt x="710" y="1035"/>
                  </a:lnTo>
                  <a:lnTo>
                    <a:pt x="689" y="1031"/>
                  </a:lnTo>
                  <a:lnTo>
                    <a:pt x="668" y="1027"/>
                  </a:lnTo>
                  <a:lnTo>
                    <a:pt x="647" y="1022"/>
                  </a:lnTo>
                  <a:lnTo>
                    <a:pt x="626" y="1016"/>
                  </a:lnTo>
                  <a:lnTo>
                    <a:pt x="605" y="1009"/>
                  </a:lnTo>
                  <a:lnTo>
                    <a:pt x="585" y="1001"/>
                  </a:lnTo>
                  <a:lnTo>
                    <a:pt x="564" y="990"/>
                  </a:lnTo>
                  <a:lnTo>
                    <a:pt x="543" y="975"/>
                  </a:lnTo>
                  <a:lnTo>
                    <a:pt x="522" y="960"/>
                  </a:lnTo>
                  <a:lnTo>
                    <a:pt x="501" y="943"/>
                  </a:lnTo>
                  <a:lnTo>
                    <a:pt x="480" y="925"/>
                  </a:lnTo>
                  <a:lnTo>
                    <a:pt x="459" y="906"/>
                  </a:lnTo>
                  <a:lnTo>
                    <a:pt x="439" y="886"/>
                  </a:lnTo>
                  <a:lnTo>
                    <a:pt x="418" y="866"/>
                  </a:lnTo>
                  <a:lnTo>
                    <a:pt x="397" y="844"/>
                  </a:lnTo>
                  <a:lnTo>
                    <a:pt x="376" y="820"/>
                  </a:lnTo>
                  <a:lnTo>
                    <a:pt x="355" y="795"/>
                  </a:lnTo>
                  <a:lnTo>
                    <a:pt x="334" y="766"/>
                  </a:lnTo>
                  <a:lnTo>
                    <a:pt x="313" y="735"/>
                  </a:lnTo>
                  <a:lnTo>
                    <a:pt x="292" y="699"/>
                  </a:lnTo>
                  <a:lnTo>
                    <a:pt x="271" y="662"/>
                  </a:lnTo>
                  <a:lnTo>
                    <a:pt x="251" y="621"/>
                  </a:lnTo>
                  <a:lnTo>
                    <a:pt x="230" y="578"/>
                  </a:lnTo>
                  <a:lnTo>
                    <a:pt x="209" y="533"/>
                  </a:lnTo>
                  <a:lnTo>
                    <a:pt x="188" y="485"/>
                  </a:lnTo>
                  <a:lnTo>
                    <a:pt x="167" y="436"/>
                  </a:lnTo>
                  <a:lnTo>
                    <a:pt x="146" y="385"/>
                  </a:lnTo>
                  <a:lnTo>
                    <a:pt x="125" y="333"/>
                  </a:lnTo>
                  <a:lnTo>
                    <a:pt x="105" y="279"/>
                  </a:lnTo>
                  <a:lnTo>
                    <a:pt x="84" y="224"/>
                  </a:lnTo>
                  <a:lnTo>
                    <a:pt x="63" y="168"/>
                  </a:lnTo>
                  <a:lnTo>
                    <a:pt x="42" y="112"/>
                  </a:lnTo>
                  <a:lnTo>
                    <a:pt x="21" y="56"/>
                  </a:lnTo>
                  <a:lnTo>
                    <a:pt x="0" y="0"/>
                  </a:lnTo>
                  <a:lnTo>
                    <a:pt x="0" y="536"/>
                  </a:lnTo>
                  <a:lnTo>
                    <a:pt x="21" y="539"/>
                  </a:lnTo>
                  <a:lnTo>
                    <a:pt x="42" y="544"/>
                  </a:lnTo>
                  <a:lnTo>
                    <a:pt x="63" y="551"/>
                  </a:lnTo>
                  <a:lnTo>
                    <a:pt x="84" y="561"/>
                  </a:lnTo>
                  <a:lnTo>
                    <a:pt x="105" y="572"/>
                  </a:lnTo>
                  <a:lnTo>
                    <a:pt x="125" y="586"/>
                  </a:lnTo>
                  <a:lnTo>
                    <a:pt x="146" y="601"/>
                  </a:lnTo>
                  <a:lnTo>
                    <a:pt x="167" y="617"/>
                  </a:lnTo>
                  <a:lnTo>
                    <a:pt x="188" y="635"/>
                  </a:lnTo>
                  <a:lnTo>
                    <a:pt x="209" y="655"/>
                  </a:lnTo>
                  <a:lnTo>
                    <a:pt x="230" y="675"/>
                  </a:lnTo>
                  <a:lnTo>
                    <a:pt x="251" y="696"/>
                  </a:lnTo>
                  <a:lnTo>
                    <a:pt x="271" y="718"/>
                  </a:lnTo>
                  <a:lnTo>
                    <a:pt x="292" y="741"/>
                  </a:lnTo>
                  <a:lnTo>
                    <a:pt x="313" y="764"/>
                  </a:lnTo>
                  <a:lnTo>
                    <a:pt x="334" y="788"/>
                  </a:lnTo>
                  <a:lnTo>
                    <a:pt x="355" y="813"/>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64">
              <a:extLst>
                <a:ext uri="{FF2B5EF4-FFF2-40B4-BE49-F238E27FC236}">
                  <a16:creationId xmlns:a16="http://schemas.microsoft.com/office/drawing/2014/main" id="{1B2AFDD8-2F3F-3AE0-275A-23FE14226361}"/>
                </a:ext>
              </a:extLst>
            </p:cNvPr>
            <p:cNvSpPr>
              <a:spLocks/>
            </p:cNvSpPr>
            <p:nvPr/>
          </p:nvSpPr>
          <p:spPr bwMode="auto">
            <a:xfrm>
              <a:off x="663" y="1663"/>
              <a:ext cx="2087" cy="793"/>
            </a:xfrm>
            <a:custGeom>
              <a:avLst/>
              <a:gdLst>
                <a:gd name="T0" fmla="*/ 21 w 2087"/>
                <a:gd name="T1" fmla="*/ 29 h 793"/>
                <a:gd name="T2" fmla="*/ 63 w 2087"/>
                <a:gd name="T3" fmla="*/ 92 h 793"/>
                <a:gd name="T4" fmla="*/ 105 w 2087"/>
                <a:gd name="T5" fmla="*/ 157 h 793"/>
                <a:gd name="T6" fmla="*/ 146 w 2087"/>
                <a:gd name="T7" fmla="*/ 225 h 793"/>
                <a:gd name="T8" fmla="*/ 188 w 2087"/>
                <a:gd name="T9" fmla="*/ 292 h 793"/>
                <a:gd name="T10" fmla="*/ 230 w 2087"/>
                <a:gd name="T11" fmla="*/ 358 h 793"/>
                <a:gd name="T12" fmla="*/ 271 w 2087"/>
                <a:gd name="T13" fmla="*/ 422 h 793"/>
                <a:gd name="T14" fmla="*/ 313 w 2087"/>
                <a:gd name="T15" fmla="*/ 481 h 793"/>
                <a:gd name="T16" fmla="*/ 355 w 2087"/>
                <a:gd name="T17" fmla="*/ 536 h 793"/>
                <a:gd name="T18" fmla="*/ 397 w 2087"/>
                <a:gd name="T19" fmla="*/ 585 h 793"/>
                <a:gd name="T20" fmla="*/ 439 w 2087"/>
                <a:gd name="T21" fmla="*/ 628 h 793"/>
                <a:gd name="T22" fmla="*/ 480 w 2087"/>
                <a:gd name="T23" fmla="*/ 666 h 793"/>
                <a:gd name="T24" fmla="*/ 522 w 2087"/>
                <a:gd name="T25" fmla="*/ 697 h 793"/>
                <a:gd name="T26" fmla="*/ 564 w 2087"/>
                <a:gd name="T27" fmla="*/ 723 h 793"/>
                <a:gd name="T28" fmla="*/ 605 w 2087"/>
                <a:gd name="T29" fmla="*/ 745 h 793"/>
                <a:gd name="T30" fmla="*/ 647 w 2087"/>
                <a:gd name="T31" fmla="*/ 761 h 793"/>
                <a:gd name="T32" fmla="*/ 689 w 2087"/>
                <a:gd name="T33" fmla="*/ 774 h 793"/>
                <a:gd name="T34" fmla="*/ 731 w 2087"/>
                <a:gd name="T35" fmla="*/ 784 h 793"/>
                <a:gd name="T36" fmla="*/ 772 w 2087"/>
                <a:gd name="T37" fmla="*/ 790 h 793"/>
                <a:gd name="T38" fmla="*/ 814 w 2087"/>
                <a:gd name="T39" fmla="*/ 793 h 793"/>
                <a:gd name="T40" fmla="*/ 856 w 2087"/>
                <a:gd name="T41" fmla="*/ 793 h 793"/>
                <a:gd name="T42" fmla="*/ 897 w 2087"/>
                <a:gd name="T43" fmla="*/ 789 h 793"/>
                <a:gd name="T44" fmla="*/ 939 w 2087"/>
                <a:gd name="T45" fmla="*/ 783 h 793"/>
                <a:gd name="T46" fmla="*/ 981 w 2087"/>
                <a:gd name="T47" fmla="*/ 772 h 793"/>
                <a:gd name="T48" fmla="*/ 1023 w 2087"/>
                <a:gd name="T49" fmla="*/ 757 h 793"/>
                <a:gd name="T50" fmla="*/ 1065 w 2087"/>
                <a:gd name="T51" fmla="*/ 738 h 793"/>
                <a:gd name="T52" fmla="*/ 1106 w 2087"/>
                <a:gd name="T53" fmla="*/ 713 h 793"/>
                <a:gd name="T54" fmla="*/ 1148 w 2087"/>
                <a:gd name="T55" fmla="*/ 685 h 793"/>
                <a:gd name="T56" fmla="*/ 1190 w 2087"/>
                <a:gd name="T57" fmla="*/ 652 h 793"/>
                <a:gd name="T58" fmla="*/ 1231 w 2087"/>
                <a:gd name="T59" fmla="*/ 614 h 793"/>
                <a:gd name="T60" fmla="*/ 1273 w 2087"/>
                <a:gd name="T61" fmla="*/ 574 h 793"/>
                <a:gd name="T62" fmla="*/ 1315 w 2087"/>
                <a:gd name="T63" fmla="*/ 531 h 793"/>
                <a:gd name="T64" fmla="*/ 1357 w 2087"/>
                <a:gd name="T65" fmla="*/ 486 h 793"/>
                <a:gd name="T66" fmla="*/ 1398 w 2087"/>
                <a:gd name="T67" fmla="*/ 442 h 793"/>
                <a:gd name="T68" fmla="*/ 1440 w 2087"/>
                <a:gd name="T69" fmla="*/ 399 h 793"/>
                <a:gd name="T70" fmla="*/ 1482 w 2087"/>
                <a:gd name="T71" fmla="*/ 359 h 793"/>
                <a:gd name="T72" fmla="*/ 1524 w 2087"/>
                <a:gd name="T73" fmla="*/ 321 h 793"/>
                <a:gd name="T74" fmla="*/ 1565 w 2087"/>
                <a:gd name="T75" fmla="*/ 289 h 793"/>
                <a:gd name="T76" fmla="*/ 1607 w 2087"/>
                <a:gd name="T77" fmla="*/ 261 h 793"/>
                <a:gd name="T78" fmla="*/ 1649 w 2087"/>
                <a:gd name="T79" fmla="*/ 239 h 793"/>
                <a:gd name="T80" fmla="*/ 1691 w 2087"/>
                <a:gd name="T81" fmla="*/ 223 h 793"/>
                <a:gd name="T82" fmla="*/ 1732 w 2087"/>
                <a:gd name="T83" fmla="*/ 213 h 793"/>
                <a:gd name="T84" fmla="*/ 1774 w 2087"/>
                <a:gd name="T85" fmla="*/ 208 h 793"/>
                <a:gd name="T86" fmla="*/ 1816 w 2087"/>
                <a:gd name="T87" fmla="*/ 207 h 793"/>
                <a:gd name="T88" fmla="*/ 1858 w 2087"/>
                <a:gd name="T89" fmla="*/ 211 h 793"/>
                <a:gd name="T90" fmla="*/ 1899 w 2087"/>
                <a:gd name="T91" fmla="*/ 217 h 793"/>
                <a:gd name="T92" fmla="*/ 1941 w 2087"/>
                <a:gd name="T93" fmla="*/ 225 h 793"/>
                <a:gd name="T94" fmla="*/ 1983 w 2087"/>
                <a:gd name="T95" fmla="*/ 235 h 793"/>
                <a:gd name="T96" fmla="*/ 2024 w 2087"/>
                <a:gd name="T97" fmla="*/ 245 h 793"/>
                <a:gd name="T98" fmla="*/ 2066 w 2087"/>
                <a:gd name="T99" fmla="*/ 254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7" h="793">
                  <a:moveTo>
                    <a:pt x="0" y="0"/>
                  </a:moveTo>
                  <a:lnTo>
                    <a:pt x="21" y="29"/>
                  </a:lnTo>
                  <a:lnTo>
                    <a:pt x="42" y="60"/>
                  </a:lnTo>
                  <a:lnTo>
                    <a:pt x="63" y="92"/>
                  </a:lnTo>
                  <a:lnTo>
                    <a:pt x="84" y="124"/>
                  </a:lnTo>
                  <a:lnTo>
                    <a:pt x="105" y="157"/>
                  </a:lnTo>
                  <a:lnTo>
                    <a:pt x="125" y="191"/>
                  </a:lnTo>
                  <a:lnTo>
                    <a:pt x="146" y="225"/>
                  </a:lnTo>
                  <a:lnTo>
                    <a:pt x="167" y="259"/>
                  </a:lnTo>
                  <a:lnTo>
                    <a:pt x="188" y="292"/>
                  </a:lnTo>
                  <a:lnTo>
                    <a:pt x="209" y="326"/>
                  </a:lnTo>
                  <a:lnTo>
                    <a:pt x="230" y="358"/>
                  </a:lnTo>
                  <a:lnTo>
                    <a:pt x="251" y="391"/>
                  </a:lnTo>
                  <a:lnTo>
                    <a:pt x="271" y="422"/>
                  </a:lnTo>
                  <a:lnTo>
                    <a:pt x="292" y="452"/>
                  </a:lnTo>
                  <a:lnTo>
                    <a:pt x="313" y="481"/>
                  </a:lnTo>
                  <a:lnTo>
                    <a:pt x="334" y="509"/>
                  </a:lnTo>
                  <a:lnTo>
                    <a:pt x="355" y="536"/>
                  </a:lnTo>
                  <a:lnTo>
                    <a:pt x="376" y="561"/>
                  </a:lnTo>
                  <a:lnTo>
                    <a:pt x="397" y="585"/>
                  </a:lnTo>
                  <a:lnTo>
                    <a:pt x="418" y="607"/>
                  </a:lnTo>
                  <a:lnTo>
                    <a:pt x="439" y="628"/>
                  </a:lnTo>
                  <a:lnTo>
                    <a:pt x="459" y="648"/>
                  </a:lnTo>
                  <a:lnTo>
                    <a:pt x="480" y="666"/>
                  </a:lnTo>
                  <a:lnTo>
                    <a:pt x="501" y="682"/>
                  </a:lnTo>
                  <a:lnTo>
                    <a:pt x="522" y="697"/>
                  </a:lnTo>
                  <a:lnTo>
                    <a:pt x="543" y="711"/>
                  </a:lnTo>
                  <a:lnTo>
                    <a:pt x="564" y="723"/>
                  </a:lnTo>
                  <a:lnTo>
                    <a:pt x="585" y="735"/>
                  </a:lnTo>
                  <a:lnTo>
                    <a:pt x="605" y="745"/>
                  </a:lnTo>
                  <a:lnTo>
                    <a:pt x="626" y="753"/>
                  </a:lnTo>
                  <a:lnTo>
                    <a:pt x="647" y="761"/>
                  </a:lnTo>
                  <a:lnTo>
                    <a:pt x="668" y="768"/>
                  </a:lnTo>
                  <a:lnTo>
                    <a:pt x="689" y="774"/>
                  </a:lnTo>
                  <a:lnTo>
                    <a:pt x="710" y="779"/>
                  </a:lnTo>
                  <a:lnTo>
                    <a:pt x="731" y="784"/>
                  </a:lnTo>
                  <a:lnTo>
                    <a:pt x="751" y="787"/>
                  </a:lnTo>
                  <a:lnTo>
                    <a:pt x="772" y="790"/>
                  </a:lnTo>
                  <a:lnTo>
                    <a:pt x="793" y="791"/>
                  </a:lnTo>
                  <a:lnTo>
                    <a:pt x="814" y="793"/>
                  </a:lnTo>
                  <a:lnTo>
                    <a:pt x="835" y="793"/>
                  </a:lnTo>
                  <a:lnTo>
                    <a:pt x="856" y="793"/>
                  </a:lnTo>
                  <a:lnTo>
                    <a:pt x="877" y="791"/>
                  </a:lnTo>
                  <a:lnTo>
                    <a:pt x="897" y="789"/>
                  </a:lnTo>
                  <a:lnTo>
                    <a:pt x="918" y="787"/>
                  </a:lnTo>
                  <a:lnTo>
                    <a:pt x="939" y="783"/>
                  </a:lnTo>
                  <a:lnTo>
                    <a:pt x="960" y="778"/>
                  </a:lnTo>
                  <a:lnTo>
                    <a:pt x="981" y="772"/>
                  </a:lnTo>
                  <a:lnTo>
                    <a:pt x="1002" y="765"/>
                  </a:lnTo>
                  <a:lnTo>
                    <a:pt x="1023" y="757"/>
                  </a:lnTo>
                  <a:lnTo>
                    <a:pt x="1044" y="748"/>
                  </a:lnTo>
                  <a:lnTo>
                    <a:pt x="1065" y="738"/>
                  </a:lnTo>
                  <a:lnTo>
                    <a:pt x="1085" y="726"/>
                  </a:lnTo>
                  <a:lnTo>
                    <a:pt x="1106" y="713"/>
                  </a:lnTo>
                  <a:lnTo>
                    <a:pt x="1127" y="700"/>
                  </a:lnTo>
                  <a:lnTo>
                    <a:pt x="1148" y="685"/>
                  </a:lnTo>
                  <a:lnTo>
                    <a:pt x="1169" y="669"/>
                  </a:lnTo>
                  <a:lnTo>
                    <a:pt x="1190" y="652"/>
                  </a:lnTo>
                  <a:lnTo>
                    <a:pt x="1211" y="633"/>
                  </a:lnTo>
                  <a:lnTo>
                    <a:pt x="1231" y="614"/>
                  </a:lnTo>
                  <a:lnTo>
                    <a:pt x="1252" y="594"/>
                  </a:lnTo>
                  <a:lnTo>
                    <a:pt x="1273" y="574"/>
                  </a:lnTo>
                  <a:lnTo>
                    <a:pt x="1294" y="553"/>
                  </a:lnTo>
                  <a:lnTo>
                    <a:pt x="1315" y="531"/>
                  </a:lnTo>
                  <a:lnTo>
                    <a:pt x="1336" y="509"/>
                  </a:lnTo>
                  <a:lnTo>
                    <a:pt x="1357" y="486"/>
                  </a:lnTo>
                  <a:lnTo>
                    <a:pt x="1378" y="464"/>
                  </a:lnTo>
                  <a:lnTo>
                    <a:pt x="1398" y="442"/>
                  </a:lnTo>
                  <a:lnTo>
                    <a:pt x="1419" y="421"/>
                  </a:lnTo>
                  <a:lnTo>
                    <a:pt x="1440" y="399"/>
                  </a:lnTo>
                  <a:lnTo>
                    <a:pt x="1461" y="378"/>
                  </a:lnTo>
                  <a:lnTo>
                    <a:pt x="1482" y="359"/>
                  </a:lnTo>
                  <a:lnTo>
                    <a:pt x="1503" y="339"/>
                  </a:lnTo>
                  <a:lnTo>
                    <a:pt x="1524" y="321"/>
                  </a:lnTo>
                  <a:lnTo>
                    <a:pt x="1545" y="305"/>
                  </a:lnTo>
                  <a:lnTo>
                    <a:pt x="1565" y="289"/>
                  </a:lnTo>
                  <a:lnTo>
                    <a:pt x="1586" y="274"/>
                  </a:lnTo>
                  <a:lnTo>
                    <a:pt x="1607" y="261"/>
                  </a:lnTo>
                  <a:lnTo>
                    <a:pt x="1628" y="249"/>
                  </a:lnTo>
                  <a:lnTo>
                    <a:pt x="1649" y="239"/>
                  </a:lnTo>
                  <a:lnTo>
                    <a:pt x="1670" y="231"/>
                  </a:lnTo>
                  <a:lnTo>
                    <a:pt x="1691" y="223"/>
                  </a:lnTo>
                  <a:lnTo>
                    <a:pt x="1712" y="217"/>
                  </a:lnTo>
                  <a:lnTo>
                    <a:pt x="1732" y="213"/>
                  </a:lnTo>
                  <a:lnTo>
                    <a:pt x="1753" y="209"/>
                  </a:lnTo>
                  <a:lnTo>
                    <a:pt x="1774" y="208"/>
                  </a:lnTo>
                  <a:lnTo>
                    <a:pt x="1795" y="207"/>
                  </a:lnTo>
                  <a:lnTo>
                    <a:pt x="1816" y="207"/>
                  </a:lnTo>
                  <a:lnTo>
                    <a:pt x="1837" y="208"/>
                  </a:lnTo>
                  <a:lnTo>
                    <a:pt x="1858" y="211"/>
                  </a:lnTo>
                  <a:lnTo>
                    <a:pt x="1878" y="213"/>
                  </a:lnTo>
                  <a:lnTo>
                    <a:pt x="1899" y="217"/>
                  </a:lnTo>
                  <a:lnTo>
                    <a:pt x="1920" y="221"/>
                  </a:lnTo>
                  <a:lnTo>
                    <a:pt x="1941" y="225"/>
                  </a:lnTo>
                  <a:lnTo>
                    <a:pt x="1962" y="230"/>
                  </a:lnTo>
                  <a:lnTo>
                    <a:pt x="1983" y="235"/>
                  </a:lnTo>
                  <a:lnTo>
                    <a:pt x="2004" y="240"/>
                  </a:lnTo>
                  <a:lnTo>
                    <a:pt x="2024" y="245"/>
                  </a:lnTo>
                  <a:lnTo>
                    <a:pt x="2046" y="249"/>
                  </a:lnTo>
                  <a:lnTo>
                    <a:pt x="2066" y="254"/>
                  </a:lnTo>
                  <a:lnTo>
                    <a:pt x="2087" y="258"/>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65">
              <a:extLst>
                <a:ext uri="{FF2B5EF4-FFF2-40B4-BE49-F238E27FC236}">
                  <a16:creationId xmlns:a16="http://schemas.microsoft.com/office/drawing/2014/main" id="{6EED0B04-8E94-7D74-3864-AE7701FA8406}"/>
                </a:ext>
              </a:extLst>
            </p:cNvPr>
            <p:cNvSpPr>
              <a:spLocks/>
            </p:cNvSpPr>
            <p:nvPr/>
          </p:nvSpPr>
          <p:spPr bwMode="auto">
            <a:xfrm>
              <a:off x="663" y="1117"/>
              <a:ext cx="2087" cy="1324"/>
            </a:xfrm>
            <a:custGeom>
              <a:avLst/>
              <a:gdLst>
                <a:gd name="T0" fmla="*/ 21 w 2087"/>
                <a:gd name="T1" fmla="*/ 95 h 1324"/>
                <a:gd name="T2" fmla="*/ 63 w 2087"/>
                <a:gd name="T3" fmla="*/ 275 h 1324"/>
                <a:gd name="T4" fmla="*/ 105 w 2087"/>
                <a:gd name="T5" fmla="*/ 439 h 1324"/>
                <a:gd name="T6" fmla="*/ 146 w 2087"/>
                <a:gd name="T7" fmla="*/ 587 h 1324"/>
                <a:gd name="T8" fmla="*/ 188 w 2087"/>
                <a:gd name="T9" fmla="*/ 719 h 1324"/>
                <a:gd name="T10" fmla="*/ 230 w 2087"/>
                <a:gd name="T11" fmla="*/ 835 h 1324"/>
                <a:gd name="T12" fmla="*/ 271 w 2087"/>
                <a:gd name="T13" fmla="*/ 935 h 1324"/>
                <a:gd name="T14" fmla="*/ 313 w 2087"/>
                <a:gd name="T15" fmla="*/ 1020 h 1324"/>
                <a:gd name="T16" fmla="*/ 355 w 2087"/>
                <a:gd name="T17" fmla="*/ 1090 h 1324"/>
                <a:gd name="T18" fmla="*/ 397 w 2087"/>
                <a:gd name="T19" fmla="*/ 1146 h 1324"/>
                <a:gd name="T20" fmla="*/ 439 w 2087"/>
                <a:gd name="T21" fmla="*/ 1192 h 1324"/>
                <a:gd name="T22" fmla="*/ 480 w 2087"/>
                <a:gd name="T23" fmla="*/ 1226 h 1324"/>
                <a:gd name="T24" fmla="*/ 522 w 2087"/>
                <a:gd name="T25" fmla="*/ 1253 h 1324"/>
                <a:gd name="T26" fmla="*/ 564 w 2087"/>
                <a:gd name="T27" fmla="*/ 1273 h 1324"/>
                <a:gd name="T28" fmla="*/ 605 w 2087"/>
                <a:gd name="T29" fmla="*/ 1287 h 1324"/>
                <a:gd name="T30" fmla="*/ 647 w 2087"/>
                <a:gd name="T31" fmla="*/ 1299 h 1324"/>
                <a:gd name="T32" fmla="*/ 689 w 2087"/>
                <a:gd name="T33" fmla="*/ 1307 h 1324"/>
                <a:gd name="T34" fmla="*/ 731 w 2087"/>
                <a:gd name="T35" fmla="*/ 1313 h 1324"/>
                <a:gd name="T36" fmla="*/ 772 w 2087"/>
                <a:gd name="T37" fmla="*/ 1318 h 1324"/>
                <a:gd name="T38" fmla="*/ 814 w 2087"/>
                <a:gd name="T39" fmla="*/ 1322 h 1324"/>
                <a:gd name="T40" fmla="*/ 856 w 2087"/>
                <a:gd name="T41" fmla="*/ 1324 h 1324"/>
                <a:gd name="T42" fmla="*/ 897 w 2087"/>
                <a:gd name="T43" fmla="*/ 1323 h 1324"/>
                <a:gd name="T44" fmla="*/ 939 w 2087"/>
                <a:gd name="T45" fmla="*/ 1319 h 1324"/>
                <a:gd name="T46" fmla="*/ 981 w 2087"/>
                <a:gd name="T47" fmla="*/ 1312 h 1324"/>
                <a:gd name="T48" fmla="*/ 1023 w 2087"/>
                <a:gd name="T49" fmla="*/ 1300 h 1324"/>
                <a:gd name="T50" fmla="*/ 1065 w 2087"/>
                <a:gd name="T51" fmla="*/ 1283 h 1324"/>
                <a:gd name="T52" fmla="*/ 1106 w 2087"/>
                <a:gd name="T53" fmla="*/ 1261 h 1324"/>
                <a:gd name="T54" fmla="*/ 1148 w 2087"/>
                <a:gd name="T55" fmla="*/ 1233 h 1324"/>
                <a:gd name="T56" fmla="*/ 1190 w 2087"/>
                <a:gd name="T57" fmla="*/ 1200 h 1324"/>
                <a:gd name="T58" fmla="*/ 1231 w 2087"/>
                <a:gd name="T59" fmla="*/ 1163 h 1324"/>
                <a:gd name="T60" fmla="*/ 1273 w 2087"/>
                <a:gd name="T61" fmla="*/ 1122 h 1324"/>
                <a:gd name="T62" fmla="*/ 1315 w 2087"/>
                <a:gd name="T63" fmla="*/ 1078 h 1324"/>
                <a:gd name="T64" fmla="*/ 1357 w 2087"/>
                <a:gd name="T65" fmla="*/ 1034 h 1324"/>
                <a:gd name="T66" fmla="*/ 1398 w 2087"/>
                <a:gd name="T67" fmla="*/ 990 h 1324"/>
                <a:gd name="T68" fmla="*/ 1440 w 2087"/>
                <a:gd name="T69" fmla="*/ 948 h 1324"/>
                <a:gd name="T70" fmla="*/ 1482 w 2087"/>
                <a:gd name="T71" fmla="*/ 909 h 1324"/>
                <a:gd name="T72" fmla="*/ 1524 w 2087"/>
                <a:gd name="T73" fmla="*/ 874 h 1324"/>
                <a:gd name="T74" fmla="*/ 1565 w 2087"/>
                <a:gd name="T75" fmla="*/ 844 h 1324"/>
                <a:gd name="T76" fmla="*/ 1607 w 2087"/>
                <a:gd name="T77" fmla="*/ 819 h 1324"/>
                <a:gd name="T78" fmla="*/ 1649 w 2087"/>
                <a:gd name="T79" fmla="*/ 799 h 1324"/>
                <a:gd name="T80" fmla="*/ 1691 w 2087"/>
                <a:gd name="T81" fmla="*/ 785 h 1324"/>
                <a:gd name="T82" fmla="*/ 1732 w 2087"/>
                <a:gd name="T83" fmla="*/ 775 h 1324"/>
                <a:gd name="T84" fmla="*/ 1774 w 2087"/>
                <a:gd name="T85" fmla="*/ 768 h 1324"/>
                <a:gd name="T86" fmla="*/ 1816 w 2087"/>
                <a:gd name="T87" fmla="*/ 764 h 1324"/>
                <a:gd name="T88" fmla="*/ 1858 w 2087"/>
                <a:gd name="T89" fmla="*/ 762 h 1324"/>
                <a:gd name="T90" fmla="*/ 1899 w 2087"/>
                <a:gd name="T91" fmla="*/ 759 h 1324"/>
                <a:gd name="T92" fmla="*/ 1941 w 2087"/>
                <a:gd name="T93" fmla="*/ 757 h 1324"/>
                <a:gd name="T94" fmla="*/ 1983 w 2087"/>
                <a:gd name="T95" fmla="*/ 753 h 1324"/>
                <a:gd name="T96" fmla="*/ 2024 w 2087"/>
                <a:gd name="T97" fmla="*/ 748 h 1324"/>
                <a:gd name="T98" fmla="*/ 2066 w 2087"/>
                <a:gd name="T99" fmla="*/ 742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7" h="1324">
                  <a:moveTo>
                    <a:pt x="0" y="0"/>
                  </a:moveTo>
                  <a:lnTo>
                    <a:pt x="21" y="95"/>
                  </a:lnTo>
                  <a:lnTo>
                    <a:pt x="42" y="187"/>
                  </a:lnTo>
                  <a:lnTo>
                    <a:pt x="63" y="275"/>
                  </a:lnTo>
                  <a:lnTo>
                    <a:pt x="84" y="359"/>
                  </a:lnTo>
                  <a:lnTo>
                    <a:pt x="105" y="439"/>
                  </a:lnTo>
                  <a:lnTo>
                    <a:pt x="125" y="515"/>
                  </a:lnTo>
                  <a:lnTo>
                    <a:pt x="146" y="587"/>
                  </a:lnTo>
                  <a:lnTo>
                    <a:pt x="167" y="655"/>
                  </a:lnTo>
                  <a:lnTo>
                    <a:pt x="188" y="719"/>
                  </a:lnTo>
                  <a:lnTo>
                    <a:pt x="209" y="780"/>
                  </a:lnTo>
                  <a:lnTo>
                    <a:pt x="230" y="835"/>
                  </a:lnTo>
                  <a:lnTo>
                    <a:pt x="251" y="887"/>
                  </a:lnTo>
                  <a:lnTo>
                    <a:pt x="271" y="935"/>
                  </a:lnTo>
                  <a:lnTo>
                    <a:pt x="292" y="979"/>
                  </a:lnTo>
                  <a:lnTo>
                    <a:pt x="313" y="1020"/>
                  </a:lnTo>
                  <a:lnTo>
                    <a:pt x="334" y="1056"/>
                  </a:lnTo>
                  <a:lnTo>
                    <a:pt x="355" y="1090"/>
                  </a:lnTo>
                  <a:lnTo>
                    <a:pt x="376" y="1120"/>
                  </a:lnTo>
                  <a:lnTo>
                    <a:pt x="397" y="1146"/>
                  </a:lnTo>
                  <a:lnTo>
                    <a:pt x="418" y="1170"/>
                  </a:lnTo>
                  <a:lnTo>
                    <a:pt x="439" y="1192"/>
                  </a:lnTo>
                  <a:lnTo>
                    <a:pt x="459" y="1210"/>
                  </a:lnTo>
                  <a:lnTo>
                    <a:pt x="480" y="1226"/>
                  </a:lnTo>
                  <a:lnTo>
                    <a:pt x="501" y="1241"/>
                  </a:lnTo>
                  <a:lnTo>
                    <a:pt x="522" y="1253"/>
                  </a:lnTo>
                  <a:lnTo>
                    <a:pt x="543" y="1263"/>
                  </a:lnTo>
                  <a:lnTo>
                    <a:pt x="564" y="1273"/>
                  </a:lnTo>
                  <a:lnTo>
                    <a:pt x="585" y="1281"/>
                  </a:lnTo>
                  <a:lnTo>
                    <a:pt x="605" y="1287"/>
                  </a:lnTo>
                  <a:lnTo>
                    <a:pt x="626" y="1293"/>
                  </a:lnTo>
                  <a:lnTo>
                    <a:pt x="647" y="1299"/>
                  </a:lnTo>
                  <a:lnTo>
                    <a:pt x="668" y="1303"/>
                  </a:lnTo>
                  <a:lnTo>
                    <a:pt x="689" y="1307"/>
                  </a:lnTo>
                  <a:lnTo>
                    <a:pt x="710" y="1310"/>
                  </a:lnTo>
                  <a:lnTo>
                    <a:pt x="731" y="1313"/>
                  </a:lnTo>
                  <a:lnTo>
                    <a:pt x="751" y="1316"/>
                  </a:lnTo>
                  <a:lnTo>
                    <a:pt x="772" y="1318"/>
                  </a:lnTo>
                  <a:lnTo>
                    <a:pt x="793" y="1320"/>
                  </a:lnTo>
                  <a:lnTo>
                    <a:pt x="814" y="1322"/>
                  </a:lnTo>
                  <a:lnTo>
                    <a:pt x="835" y="1323"/>
                  </a:lnTo>
                  <a:lnTo>
                    <a:pt x="856" y="1324"/>
                  </a:lnTo>
                  <a:lnTo>
                    <a:pt x="877" y="1324"/>
                  </a:lnTo>
                  <a:lnTo>
                    <a:pt x="897" y="1323"/>
                  </a:lnTo>
                  <a:lnTo>
                    <a:pt x="918" y="1321"/>
                  </a:lnTo>
                  <a:lnTo>
                    <a:pt x="939" y="1319"/>
                  </a:lnTo>
                  <a:lnTo>
                    <a:pt x="960" y="1316"/>
                  </a:lnTo>
                  <a:lnTo>
                    <a:pt x="981" y="1312"/>
                  </a:lnTo>
                  <a:lnTo>
                    <a:pt x="1002" y="1306"/>
                  </a:lnTo>
                  <a:lnTo>
                    <a:pt x="1023" y="1300"/>
                  </a:lnTo>
                  <a:lnTo>
                    <a:pt x="1044" y="1292"/>
                  </a:lnTo>
                  <a:lnTo>
                    <a:pt x="1065" y="1283"/>
                  </a:lnTo>
                  <a:lnTo>
                    <a:pt x="1085" y="1272"/>
                  </a:lnTo>
                  <a:lnTo>
                    <a:pt x="1106" y="1261"/>
                  </a:lnTo>
                  <a:lnTo>
                    <a:pt x="1127" y="1247"/>
                  </a:lnTo>
                  <a:lnTo>
                    <a:pt x="1148" y="1233"/>
                  </a:lnTo>
                  <a:lnTo>
                    <a:pt x="1169" y="1217"/>
                  </a:lnTo>
                  <a:lnTo>
                    <a:pt x="1190" y="1200"/>
                  </a:lnTo>
                  <a:lnTo>
                    <a:pt x="1211" y="1182"/>
                  </a:lnTo>
                  <a:lnTo>
                    <a:pt x="1231" y="1163"/>
                  </a:lnTo>
                  <a:lnTo>
                    <a:pt x="1252" y="1142"/>
                  </a:lnTo>
                  <a:lnTo>
                    <a:pt x="1273" y="1122"/>
                  </a:lnTo>
                  <a:lnTo>
                    <a:pt x="1294" y="1100"/>
                  </a:lnTo>
                  <a:lnTo>
                    <a:pt x="1315" y="1078"/>
                  </a:lnTo>
                  <a:lnTo>
                    <a:pt x="1336" y="1056"/>
                  </a:lnTo>
                  <a:lnTo>
                    <a:pt x="1357" y="1034"/>
                  </a:lnTo>
                  <a:lnTo>
                    <a:pt x="1378" y="1012"/>
                  </a:lnTo>
                  <a:lnTo>
                    <a:pt x="1398" y="990"/>
                  </a:lnTo>
                  <a:lnTo>
                    <a:pt x="1419" y="969"/>
                  </a:lnTo>
                  <a:lnTo>
                    <a:pt x="1440" y="948"/>
                  </a:lnTo>
                  <a:lnTo>
                    <a:pt x="1461" y="928"/>
                  </a:lnTo>
                  <a:lnTo>
                    <a:pt x="1482" y="909"/>
                  </a:lnTo>
                  <a:lnTo>
                    <a:pt x="1503" y="891"/>
                  </a:lnTo>
                  <a:lnTo>
                    <a:pt x="1524" y="874"/>
                  </a:lnTo>
                  <a:lnTo>
                    <a:pt x="1545" y="858"/>
                  </a:lnTo>
                  <a:lnTo>
                    <a:pt x="1565" y="844"/>
                  </a:lnTo>
                  <a:lnTo>
                    <a:pt x="1586" y="831"/>
                  </a:lnTo>
                  <a:lnTo>
                    <a:pt x="1607" y="819"/>
                  </a:lnTo>
                  <a:lnTo>
                    <a:pt x="1628" y="809"/>
                  </a:lnTo>
                  <a:lnTo>
                    <a:pt x="1649" y="799"/>
                  </a:lnTo>
                  <a:lnTo>
                    <a:pt x="1670" y="792"/>
                  </a:lnTo>
                  <a:lnTo>
                    <a:pt x="1691" y="785"/>
                  </a:lnTo>
                  <a:lnTo>
                    <a:pt x="1712" y="779"/>
                  </a:lnTo>
                  <a:lnTo>
                    <a:pt x="1732" y="775"/>
                  </a:lnTo>
                  <a:lnTo>
                    <a:pt x="1753" y="771"/>
                  </a:lnTo>
                  <a:lnTo>
                    <a:pt x="1774" y="768"/>
                  </a:lnTo>
                  <a:lnTo>
                    <a:pt x="1795" y="766"/>
                  </a:lnTo>
                  <a:lnTo>
                    <a:pt x="1816" y="764"/>
                  </a:lnTo>
                  <a:lnTo>
                    <a:pt x="1837" y="763"/>
                  </a:lnTo>
                  <a:lnTo>
                    <a:pt x="1858" y="762"/>
                  </a:lnTo>
                  <a:lnTo>
                    <a:pt x="1878" y="760"/>
                  </a:lnTo>
                  <a:lnTo>
                    <a:pt x="1899" y="759"/>
                  </a:lnTo>
                  <a:lnTo>
                    <a:pt x="1920" y="758"/>
                  </a:lnTo>
                  <a:lnTo>
                    <a:pt x="1941" y="757"/>
                  </a:lnTo>
                  <a:lnTo>
                    <a:pt x="1962" y="755"/>
                  </a:lnTo>
                  <a:lnTo>
                    <a:pt x="1983" y="753"/>
                  </a:lnTo>
                  <a:lnTo>
                    <a:pt x="2004" y="751"/>
                  </a:lnTo>
                  <a:lnTo>
                    <a:pt x="2024" y="748"/>
                  </a:lnTo>
                  <a:lnTo>
                    <a:pt x="2046" y="745"/>
                  </a:lnTo>
                  <a:lnTo>
                    <a:pt x="2066" y="742"/>
                  </a:lnTo>
                  <a:lnTo>
                    <a:pt x="2087" y="738"/>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166">
              <a:extLst>
                <a:ext uri="{FF2B5EF4-FFF2-40B4-BE49-F238E27FC236}">
                  <a16:creationId xmlns:a16="http://schemas.microsoft.com/office/drawing/2014/main" id="{453A7D64-6103-1F40-C82B-A13EFF9FC559}"/>
                </a:ext>
              </a:extLst>
            </p:cNvPr>
            <p:cNvSpPr>
              <a:spLocks noChangeArrowheads="1"/>
            </p:cNvSpPr>
            <p:nvPr/>
          </p:nvSpPr>
          <p:spPr bwMode="auto">
            <a:xfrm>
              <a:off x="1827" y="979"/>
              <a:ext cx="870" cy="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67">
              <a:extLst>
                <a:ext uri="{FF2B5EF4-FFF2-40B4-BE49-F238E27FC236}">
                  <a16:creationId xmlns:a16="http://schemas.microsoft.com/office/drawing/2014/main" id="{3F2D95C6-6364-EB8A-83AF-04CDF30AAE79}"/>
                </a:ext>
              </a:extLst>
            </p:cNvPr>
            <p:cNvSpPr>
              <a:spLocks noChangeArrowheads="1"/>
            </p:cNvSpPr>
            <p:nvPr/>
          </p:nvSpPr>
          <p:spPr bwMode="auto">
            <a:xfrm>
              <a:off x="2053" y="999"/>
              <a:ext cx="3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95% 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168">
              <a:extLst>
                <a:ext uri="{FF2B5EF4-FFF2-40B4-BE49-F238E27FC236}">
                  <a16:creationId xmlns:a16="http://schemas.microsoft.com/office/drawing/2014/main" id="{E15A1FA2-D16A-7AE8-4D09-06F640A96C0B}"/>
                </a:ext>
              </a:extLst>
            </p:cNvPr>
            <p:cNvSpPr>
              <a:spLocks noChangeArrowheads="1"/>
            </p:cNvSpPr>
            <p:nvPr/>
          </p:nvSpPr>
          <p:spPr bwMode="auto">
            <a:xfrm>
              <a:off x="1846" y="1001"/>
              <a:ext cx="192" cy="7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69">
              <a:extLst>
                <a:ext uri="{FF2B5EF4-FFF2-40B4-BE49-F238E27FC236}">
                  <a16:creationId xmlns:a16="http://schemas.microsoft.com/office/drawing/2014/main" id="{58A1B462-014D-F2C7-4DB6-84AAD966690A}"/>
                </a:ext>
              </a:extLst>
            </p:cNvPr>
            <p:cNvSpPr>
              <a:spLocks noChangeArrowheads="1"/>
            </p:cNvSpPr>
            <p:nvPr/>
          </p:nvSpPr>
          <p:spPr bwMode="auto">
            <a:xfrm>
              <a:off x="2053" y="1100"/>
              <a:ext cx="7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170">
              <a:extLst>
                <a:ext uri="{FF2B5EF4-FFF2-40B4-BE49-F238E27FC236}">
                  <a16:creationId xmlns:a16="http://schemas.microsoft.com/office/drawing/2014/main" id="{2A931A1E-74F3-A4AD-9663-28017CA84AC1}"/>
                </a:ext>
              </a:extLst>
            </p:cNvPr>
            <p:cNvSpPr>
              <a:spLocks noChangeShapeType="1"/>
            </p:cNvSpPr>
            <p:nvPr/>
          </p:nvSpPr>
          <p:spPr bwMode="auto">
            <a:xfrm>
              <a:off x="1846" y="1143"/>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171">
              <a:extLst>
                <a:ext uri="{FF2B5EF4-FFF2-40B4-BE49-F238E27FC236}">
                  <a16:creationId xmlns:a16="http://schemas.microsoft.com/office/drawing/2014/main" id="{18E19863-7A56-020D-80A7-773F4FBFD01B}"/>
                </a:ext>
              </a:extLst>
            </p:cNvPr>
            <p:cNvSpPr>
              <a:spLocks noChangeArrowheads="1"/>
            </p:cNvSpPr>
            <p:nvPr/>
          </p:nvSpPr>
          <p:spPr bwMode="auto">
            <a:xfrm>
              <a:off x="2053" y="1205"/>
              <a:ext cx="5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172">
              <a:extLst>
                <a:ext uri="{FF2B5EF4-FFF2-40B4-BE49-F238E27FC236}">
                  <a16:creationId xmlns:a16="http://schemas.microsoft.com/office/drawing/2014/main" id="{B6042684-BCB4-6DF2-6F9F-F8E4052115D6}"/>
                </a:ext>
              </a:extLst>
            </p:cNvPr>
            <p:cNvSpPr>
              <a:spLocks noChangeShapeType="1"/>
            </p:cNvSpPr>
            <p:nvPr/>
          </p:nvSpPr>
          <p:spPr bwMode="auto">
            <a:xfrm>
              <a:off x="1846" y="1246"/>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73">
              <a:extLst>
                <a:ext uri="{FF2B5EF4-FFF2-40B4-BE49-F238E27FC236}">
                  <a16:creationId xmlns:a16="http://schemas.microsoft.com/office/drawing/2014/main" id="{7D853C12-97C5-DA22-BDD0-142AF6FD542A}"/>
                </a:ext>
              </a:extLst>
            </p:cNvPr>
            <p:cNvSpPr>
              <a:spLocks noChangeArrowheads="1"/>
            </p:cNvSpPr>
            <p:nvPr/>
          </p:nvSpPr>
          <p:spPr bwMode="auto">
            <a:xfrm>
              <a:off x="1827" y="979"/>
              <a:ext cx="870" cy="327"/>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DB77095A-5CC4-5F5D-9CF4-629C00F72390}"/>
              </a:ext>
            </a:extLst>
          </p:cNvPr>
          <p:cNvGrpSpPr>
            <a:grpSpLocks noChangeAspect="1"/>
          </p:cNvGrpSpPr>
          <p:nvPr/>
        </p:nvGrpSpPr>
        <p:grpSpPr bwMode="auto">
          <a:xfrm>
            <a:off x="4496700" y="1259486"/>
            <a:ext cx="3892550" cy="3094038"/>
            <a:chOff x="2902" y="878"/>
            <a:chExt cx="2452" cy="1949"/>
          </a:xfrm>
        </p:grpSpPr>
        <p:sp>
          <p:nvSpPr>
            <p:cNvPr id="53" name="Rectangle 177">
              <a:extLst>
                <a:ext uri="{FF2B5EF4-FFF2-40B4-BE49-F238E27FC236}">
                  <a16:creationId xmlns:a16="http://schemas.microsoft.com/office/drawing/2014/main" id="{602C40F6-282A-D2C6-044E-E408722B761C}"/>
                </a:ext>
              </a:extLst>
            </p:cNvPr>
            <p:cNvSpPr>
              <a:spLocks noChangeArrowheads="1"/>
            </p:cNvSpPr>
            <p:nvPr/>
          </p:nvSpPr>
          <p:spPr bwMode="auto">
            <a:xfrm>
              <a:off x="3195" y="926"/>
              <a:ext cx="2087"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178">
              <a:extLst>
                <a:ext uri="{FF2B5EF4-FFF2-40B4-BE49-F238E27FC236}">
                  <a16:creationId xmlns:a16="http://schemas.microsoft.com/office/drawing/2014/main" id="{FE8045CE-0481-07D0-CE06-EB03BA50CABD}"/>
                </a:ext>
              </a:extLst>
            </p:cNvPr>
            <p:cNvSpPr>
              <a:spLocks noChangeShapeType="1"/>
            </p:cNvSpPr>
            <p:nvPr/>
          </p:nvSpPr>
          <p:spPr bwMode="auto">
            <a:xfrm>
              <a:off x="3195" y="2519"/>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79">
              <a:extLst>
                <a:ext uri="{FF2B5EF4-FFF2-40B4-BE49-F238E27FC236}">
                  <a16:creationId xmlns:a16="http://schemas.microsoft.com/office/drawing/2014/main" id="{6A1BAD43-A0B9-751F-6859-1698F20D9CCE}"/>
                </a:ext>
              </a:extLst>
            </p:cNvPr>
            <p:cNvSpPr>
              <a:spLocks noChangeShapeType="1"/>
            </p:cNvSpPr>
            <p:nvPr/>
          </p:nvSpPr>
          <p:spPr bwMode="auto">
            <a:xfrm flipV="1">
              <a:off x="3195"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80">
              <a:extLst>
                <a:ext uri="{FF2B5EF4-FFF2-40B4-BE49-F238E27FC236}">
                  <a16:creationId xmlns:a16="http://schemas.microsoft.com/office/drawing/2014/main" id="{561DE20F-FCFF-6BCE-FAA8-31F40D3A1FB7}"/>
                </a:ext>
              </a:extLst>
            </p:cNvPr>
            <p:cNvSpPr>
              <a:spLocks noChangeShapeType="1"/>
            </p:cNvSpPr>
            <p:nvPr/>
          </p:nvSpPr>
          <p:spPr bwMode="auto">
            <a:xfrm flipV="1">
              <a:off x="3613"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181">
              <a:extLst>
                <a:ext uri="{FF2B5EF4-FFF2-40B4-BE49-F238E27FC236}">
                  <a16:creationId xmlns:a16="http://schemas.microsoft.com/office/drawing/2014/main" id="{464A8E08-FDD6-6D47-4586-84BBFFCBED95}"/>
                </a:ext>
              </a:extLst>
            </p:cNvPr>
            <p:cNvSpPr>
              <a:spLocks noChangeShapeType="1"/>
            </p:cNvSpPr>
            <p:nvPr/>
          </p:nvSpPr>
          <p:spPr bwMode="auto">
            <a:xfrm flipV="1">
              <a:off x="4030"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182">
              <a:extLst>
                <a:ext uri="{FF2B5EF4-FFF2-40B4-BE49-F238E27FC236}">
                  <a16:creationId xmlns:a16="http://schemas.microsoft.com/office/drawing/2014/main" id="{638B7B4E-10DA-A3B2-57EA-FB651C19FD95}"/>
                </a:ext>
              </a:extLst>
            </p:cNvPr>
            <p:cNvSpPr>
              <a:spLocks noChangeShapeType="1"/>
            </p:cNvSpPr>
            <p:nvPr/>
          </p:nvSpPr>
          <p:spPr bwMode="auto">
            <a:xfrm flipV="1">
              <a:off x="4447"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183">
              <a:extLst>
                <a:ext uri="{FF2B5EF4-FFF2-40B4-BE49-F238E27FC236}">
                  <a16:creationId xmlns:a16="http://schemas.microsoft.com/office/drawing/2014/main" id="{B579FB24-3779-BC56-563F-4899052C2581}"/>
                </a:ext>
              </a:extLst>
            </p:cNvPr>
            <p:cNvSpPr>
              <a:spLocks noChangeShapeType="1"/>
            </p:cNvSpPr>
            <p:nvPr/>
          </p:nvSpPr>
          <p:spPr bwMode="auto">
            <a:xfrm flipV="1">
              <a:off x="4865"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84">
              <a:extLst>
                <a:ext uri="{FF2B5EF4-FFF2-40B4-BE49-F238E27FC236}">
                  <a16:creationId xmlns:a16="http://schemas.microsoft.com/office/drawing/2014/main" id="{D8C3B4C0-14A3-FC57-78C3-4B17CE5DE6A8}"/>
                </a:ext>
              </a:extLst>
            </p:cNvPr>
            <p:cNvSpPr>
              <a:spLocks noChangeShapeType="1"/>
            </p:cNvSpPr>
            <p:nvPr/>
          </p:nvSpPr>
          <p:spPr bwMode="auto">
            <a:xfrm flipV="1">
              <a:off x="5282" y="2498"/>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185">
              <a:extLst>
                <a:ext uri="{FF2B5EF4-FFF2-40B4-BE49-F238E27FC236}">
                  <a16:creationId xmlns:a16="http://schemas.microsoft.com/office/drawing/2014/main" id="{B1498909-9BD2-7878-BE4F-A98C65BA8450}"/>
                </a:ext>
              </a:extLst>
            </p:cNvPr>
            <p:cNvSpPr>
              <a:spLocks noChangeArrowheads="1"/>
            </p:cNvSpPr>
            <p:nvPr/>
          </p:nvSpPr>
          <p:spPr bwMode="auto">
            <a:xfrm>
              <a:off x="3171" y="255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186">
              <a:extLst>
                <a:ext uri="{FF2B5EF4-FFF2-40B4-BE49-F238E27FC236}">
                  <a16:creationId xmlns:a16="http://schemas.microsoft.com/office/drawing/2014/main" id="{BE15EF4D-5DC3-6161-2F50-3867096AECF8}"/>
                </a:ext>
              </a:extLst>
            </p:cNvPr>
            <p:cNvSpPr>
              <a:spLocks noChangeArrowheads="1"/>
            </p:cNvSpPr>
            <p:nvPr/>
          </p:nvSpPr>
          <p:spPr bwMode="auto">
            <a:xfrm>
              <a:off x="3551" y="255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187">
              <a:extLst>
                <a:ext uri="{FF2B5EF4-FFF2-40B4-BE49-F238E27FC236}">
                  <a16:creationId xmlns:a16="http://schemas.microsoft.com/office/drawing/2014/main" id="{3C407881-F75F-DF88-8271-52D5F0E9C1D9}"/>
                </a:ext>
              </a:extLst>
            </p:cNvPr>
            <p:cNvSpPr>
              <a:spLocks noChangeArrowheads="1"/>
            </p:cNvSpPr>
            <p:nvPr/>
          </p:nvSpPr>
          <p:spPr bwMode="auto">
            <a:xfrm>
              <a:off x="3969" y="255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188">
              <a:extLst>
                <a:ext uri="{FF2B5EF4-FFF2-40B4-BE49-F238E27FC236}">
                  <a16:creationId xmlns:a16="http://schemas.microsoft.com/office/drawing/2014/main" id="{897E1ABE-FFC5-3D1C-A788-08EBD09433E9}"/>
                </a:ext>
              </a:extLst>
            </p:cNvPr>
            <p:cNvSpPr>
              <a:spLocks noChangeArrowheads="1"/>
            </p:cNvSpPr>
            <p:nvPr/>
          </p:nvSpPr>
          <p:spPr bwMode="auto">
            <a:xfrm>
              <a:off x="4383" y="255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189">
              <a:extLst>
                <a:ext uri="{FF2B5EF4-FFF2-40B4-BE49-F238E27FC236}">
                  <a16:creationId xmlns:a16="http://schemas.microsoft.com/office/drawing/2014/main" id="{7BB2A1CB-80C1-9EFB-57B4-56C4AB31FDB0}"/>
                </a:ext>
              </a:extLst>
            </p:cNvPr>
            <p:cNvSpPr>
              <a:spLocks noChangeArrowheads="1"/>
            </p:cNvSpPr>
            <p:nvPr/>
          </p:nvSpPr>
          <p:spPr bwMode="auto">
            <a:xfrm>
              <a:off x="4801" y="255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190">
              <a:extLst>
                <a:ext uri="{FF2B5EF4-FFF2-40B4-BE49-F238E27FC236}">
                  <a16:creationId xmlns:a16="http://schemas.microsoft.com/office/drawing/2014/main" id="{1E80CC3A-5104-B262-F39E-50B952752FEA}"/>
                </a:ext>
              </a:extLst>
            </p:cNvPr>
            <p:cNvSpPr>
              <a:spLocks noChangeArrowheads="1"/>
            </p:cNvSpPr>
            <p:nvPr/>
          </p:nvSpPr>
          <p:spPr bwMode="auto">
            <a:xfrm>
              <a:off x="5258" y="255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191">
              <a:extLst>
                <a:ext uri="{FF2B5EF4-FFF2-40B4-BE49-F238E27FC236}">
                  <a16:creationId xmlns:a16="http://schemas.microsoft.com/office/drawing/2014/main" id="{AFA436AE-DF90-EACE-B3F1-DE126F0A3CE9}"/>
                </a:ext>
              </a:extLst>
            </p:cNvPr>
            <p:cNvSpPr>
              <a:spLocks noChangeArrowheads="1"/>
            </p:cNvSpPr>
            <p:nvPr/>
          </p:nvSpPr>
          <p:spPr bwMode="auto">
            <a:xfrm>
              <a:off x="4214" y="2683"/>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192">
              <a:extLst>
                <a:ext uri="{FF2B5EF4-FFF2-40B4-BE49-F238E27FC236}">
                  <a16:creationId xmlns:a16="http://schemas.microsoft.com/office/drawing/2014/main" id="{67F5637E-8749-32C0-8EE1-CEA09284B8FD}"/>
                </a:ext>
              </a:extLst>
            </p:cNvPr>
            <p:cNvSpPr>
              <a:spLocks noChangeShapeType="1"/>
            </p:cNvSpPr>
            <p:nvPr/>
          </p:nvSpPr>
          <p:spPr bwMode="auto">
            <a:xfrm flipV="1">
              <a:off x="3195" y="926"/>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93">
              <a:extLst>
                <a:ext uri="{FF2B5EF4-FFF2-40B4-BE49-F238E27FC236}">
                  <a16:creationId xmlns:a16="http://schemas.microsoft.com/office/drawing/2014/main" id="{5B5F08BB-B339-51F7-B74D-5EA11E9F0894}"/>
                </a:ext>
              </a:extLst>
            </p:cNvPr>
            <p:cNvSpPr>
              <a:spLocks noChangeShapeType="1"/>
            </p:cNvSpPr>
            <p:nvPr/>
          </p:nvSpPr>
          <p:spPr bwMode="auto">
            <a:xfrm>
              <a:off x="3195" y="251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94">
              <a:extLst>
                <a:ext uri="{FF2B5EF4-FFF2-40B4-BE49-F238E27FC236}">
                  <a16:creationId xmlns:a16="http://schemas.microsoft.com/office/drawing/2014/main" id="{32B5B19E-227B-95D6-5007-EB192F0EF039}"/>
                </a:ext>
              </a:extLst>
            </p:cNvPr>
            <p:cNvSpPr>
              <a:spLocks noChangeShapeType="1"/>
            </p:cNvSpPr>
            <p:nvPr/>
          </p:nvSpPr>
          <p:spPr bwMode="auto">
            <a:xfrm>
              <a:off x="3195" y="212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95">
              <a:extLst>
                <a:ext uri="{FF2B5EF4-FFF2-40B4-BE49-F238E27FC236}">
                  <a16:creationId xmlns:a16="http://schemas.microsoft.com/office/drawing/2014/main" id="{A77FC0A3-36CA-C6E1-DA65-83383F8D731E}"/>
                </a:ext>
              </a:extLst>
            </p:cNvPr>
            <p:cNvSpPr>
              <a:spLocks noChangeShapeType="1"/>
            </p:cNvSpPr>
            <p:nvPr/>
          </p:nvSpPr>
          <p:spPr bwMode="auto">
            <a:xfrm>
              <a:off x="3195" y="172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196">
              <a:extLst>
                <a:ext uri="{FF2B5EF4-FFF2-40B4-BE49-F238E27FC236}">
                  <a16:creationId xmlns:a16="http://schemas.microsoft.com/office/drawing/2014/main" id="{6E4E08B5-C305-E8D7-9ECB-E013CE349CE4}"/>
                </a:ext>
              </a:extLst>
            </p:cNvPr>
            <p:cNvSpPr>
              <a:spLocks noChangeShapeType="1"/>
            </p:cNvSpPr>
            <p:nvPr/>
          </p:nvSpPr>
          <p:spPr bwMode="auto">
            <a:xfrm>
              <a:off x="3195" y="132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97">
              <a:extLst>
                <a:ext uri="{FF2B5EF4-FFF2-40B4-BE49-F238E27FC236}">
                  <a16:creationId xmlns:a16="http://schemas.microsoft.com/office/drawing/2014/main" id="{D9020641-5FD6-02B6-9397-EC633A0012DB}"/>
                </a:ext>
              </a:extLst>
            </p:cNvPr>
            <p:cNvSpPr>
              <a:spLocks noChangeShapeType="1"/>
            </p:cNvSpPr>
            <p:nvPr/>
          </p:nvSpPr>
          <p:spPr bwMode="auto">
            <a:xfrm>
              <a:off x="3195" y="92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198">
              <a:extLst>
                <a:ext uri="{FF2B5EF4-FFF2-40B4-BE49-F238E27FC236}">
                  <a16:creationId xmlns:a16="http://schemas.microsoft.com/office/drawing/2014/main" id="{5479E2D8-816A-D168-548A-3BB39463E843}"/>
                </a:ext>
              </a:extLst>
            </p:cNvPr>
            <p:cNvSpPr>
              <a:spLocks noChangeArrowheads="1"/>
            </p:cNvSpPr>
            <p:nvPr/>
          </p:nvSpPr>
          <p:spPr bwMode="auto">
            <a:xfrm>
              <a:off x="3036" y="2470"/>
              <a:ext cx="1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199">
              <a:extLst>
                <a:ext uri="{FF2B5EF4-FFF2-40B4-BE49-F238E27FC236}">
                  <a16:creationId xmlns:a16="http://schemas.microsoft.com/office/drawing/2014/main" id="{4860EA9E-C9EA-708B-152E-6758D79FC5BA}"/>
                </a:ext>
              </a:extLst>
            </p:cNvPr>
            <p:cNvSpPr>
              <a:spLocks noChangeArrowheads="1"/>
            </p:cNvSpPr>
            <p:nvPr/>
          </p:nvSpPr>
          <p:spPr bwMode="auto">
            <a:xfrm>
              <a:off x="3113" y="20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200">
              <a:extLst>
                <a:ext uri="{FF2B5EF4-FFF2-40B4-BE49-F238E27FC236}">
                  <a16:creationId xmlns:a16="http://schemas.microsoft.com/office/drawing/2014/main" id="{ACBAA505-49BA-8F6D-29A3-BB5A39E5835D}"/>
                </a:ext>
              </a:extLst>
            </p:cNvPr>
            <p:cNvSpPr>
              <a:spLocks noChangeArrowheads="1"/>
            </p:cNvSpPr>
            <p:nvPr/>
          </p:nvSpPr>
          <p:spPr bwMode="auto">
            <a:xfrm>
              <a:off x="3065" y="1677"/>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201">
              <a:extLst>
                <a:ext uri="{FF2B5EF4-FFF2-40B4-BE49-F238E27FC236}">
                  <a16:creationId xmlns:a16="http://schemas.microsoft.com/office/drawing/2014/main" id="{AE818569-3E32-FC7F-1FAE-43960BC5F332}"/>
                </a:ext>
              </a:extLst>
            </p:cNvPr>
            <p:cNvSpPr>
              <a:spLocks noChangeArrowheads="1"/>
            </p:cNvSpPr>
            <p:nvPr/>
          </p:nvSpPr>
          <p:spPr bwMode="auto">
            <a:xfrm>
              <a:off x="3065" y="1277"/>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202">
              <a:extLst>
                <a:ext uri="{FF2B5EF4-FFF2-40B4-BE49-F238E27FC236}">
                  <a16:creationId xmlns:a16="http://schemas.microsoft.com/office/drawing/2014/main" id="{7EB718ED-A630-CE8F-C7CB-EA659EAD598F}"/>
                </a:ext>
              </a:extLst>
            </p:cNvPr>
            <p:cNvSpPr>
              <a:spLocks noChangeArrowheads="1"/>
            </p:cNvSpPr>
            <p:nvPr/>
          </p:nvSpPr>
          <p:spPr bwMode="auto">
            <a:xfrm>
              <a:off x="3065" y="878"/>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203">
              <a:extLst>
                <a:ext uri="{FF2B5EF4-FFF2-40B4-BE49-F238E27FC236}">
                  <a16:creationId xmlns:a16="http://schemas.microsoft.com/office/drawing/2014/main" id="{EFBAFA00-7D82-47DE-702F-12729B921195}"/>
                </a:ext>
              </a:extLst>
            </p:cNvPr>
            <p:cNvSpPr>
              <a:spLocks noChangeArrowheads="1"/>
            </p:cNvSpPr>
            <p:nvPr/>
          </p:nvSpPr>
          <p:spPr bwMode="auto">
            <a:xfrm rot="16200000">
              <a:off x="2923" y="1683"/>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204">
              <a:extLst>
                <a:ext uri="{FF2B5EF4-FFF2-40B4-BE49-F238E27FC236}">
                  <a16:creationId xmlns:a16="http://schemas.microsoft.com/office/drawing/2014/main" id="{F29F75E2-E098-C1AF-B70D-C5FA30AA325E}"/>
                </a:ext>
              </a:extLst>
            </p:cNvPr>
            <p:cNvSpPr>
              <a:spLocks noChangeArrowheads="1"/>
            </p:cNvSpPr>
            <p:nvPr/>
          </p:nvSpPr>
          <p:spPr bwMode="auto">
            <a:xfrm rot="16200000">
              <a:off x="2933" y="1640"/>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205">
              <a:extLst>
                <a:ext uri="{FF2B5EF4-FFF2-40B4-BE49-F238E27FC236}">
                  <a16:creationId xmlns:a16="http://schemas.microsoft.com/office/drawing/2014/main" id="{C9B5165C-37FB-D2E6-AD21-99948774B207}"/>
                </a:ext>
              </a:extLst>
            </p:cNvPr>
            <p:cNvSpPr>
              <a:spLocks noChangeArrowheads="1"/>
            </p:cNvSpPr>
            <p:nvPr/>
          </p:nvSpPr>
          <p:spPr bwMode="auto">
            <a:xfrm rot="16200000">
              <a:off x="2923" y="1601"/>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206">
              <a:extLst>
                <a:ext uri="{FF2B5EF4-FFF2-40B4-BE49-F238E27FC236}">
                  <a16:creationId xmlns:a16="http://schemas.microsoft.com/office/drawing/2014/main" id="{888ABBCF-5806-BFA6-A13B-81804A9D7E4C}"/>
                </a:ext>
              </a:extLst>
            </p:cNvPr>
            <p:cNvSpPr>
              <a:spLocks noChangeArrowheads="1"/>
            </p:cNvSpPr>
            <p:nvPr/>
          </p:nvSpPr>
          <p:spPr bwMode="auto">
            <a:xfrm rot="16200000">
              <a:off x="2933" y="1563"/>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Freeform 207">
              <a:extLst>
                <a:ext uri="{FF2B5EF4-FFF2-40B4-BE49-F238E27FC236}">
                  <a16:creationId xmlns:a16="http://schemas.microsoft.com/office/drawing/2014/main" id="{15300D67-D0D1-DF53-8D27-4E92A81272ED}"/>
                </a:ext>
              </a:extLst>
            </p:cNvPr>
            <p:cNvSpPr>
              <a:spLocks/>
            </p:cNvSpPr>
            <p:nvPr/>
          </p:nvSpPr>
          <p:spPr bwMode="auto">
            <a:xfrm>
              <a:off x="3195" y="1074"/>
              <a:ext cx="2087" cy="1351"/>
            </a:xfrm>
            <a:custGeom>
              <a:avLst/>
              <a:gdLst>
                <a:gd name="T0" fmla="*/ 1127 w 2087"/>
                <a:gd name="T1" fmla="*/ 615 h 1351"/>
                <a:gd name="T2" fmla="*/ 1044 w 2087"/>
                <a:gd name="T3" fmla="*/ 553 h 1351"/>
                <a:gd name="T4" fmla="*/ 960 w 2087"/>
                <a:gd name="T5" fmla="*/ 464 h 1351"/>
                <a:gd name="T6" fmla="*/ 877 w 2087"/>
                <a:gd name="T7" fmla="*/ 381 h 1351"/>
                <a:gd name="T8" fmla="*/ 793 w 2087"/>
                <a:gd name="T9" fmla="*/ 326 h 1351"/>
                <a:gd name="T10" fmla="*/ 710 w 2087"/>
                <a:gd name="T11" fmla="*/ 314 h 1351"/>
                <a:gd name="T12" fmla="*/ 626 w 2087"/>
                <a:gd name="T13" fmla="*/ 389 h 1351"/>
                <a:gd name="T14" fmla="*/ 543 w 2087"/>
                <a:gd name="T15" fmla="*/ 551 h 1351"/>
                <a:gd name="T16" fmla="*/ 459 w 2087"/>
                <a:gd name="T17" fmla="*/ 691 h 1351"/>
                <a:gd name="T18" fmla="*/ 376 w 2087"/>
                <a:gd name="T19" fmla="*/ 792 h 1351"/>
                <a:gd name="T20" fmla="*/ 292 w 2087"/>
                <a:gd name="T21" fmla="*/ 849 h 1351"/>
                <a:gd name="T22" fmla="*/ 209 w 2087"/>
                <a:gd name="T23" fmla="*/ 858 h 1351"/>
                <a:gd name="T24" fmla="*/ 125 w 2087"/>
                <a:gd name="T25" fmla="*/ 832 h 1351"/>
                <a:gd name="T26" fmla="*/ 42 w 2087"/>
                <a:gd name="T27" fmla="*/ 793 h 1351"/>
                <a:gd name="T28" fmla="*/ 21 w 2087"/>
                <a:gd name="T29" fmla="*/ 790 h 1351"/>
                <a:gd name="T30" fmla="*/ 105 w 2087"/>
                <a:gd name="T31" fmla="*/ 1039 h 1351"/>
                <a:gd name="T32" fmla="*/ 188 w 2087"/>
                <a:gd name="T33" fmla="*/ 1205 h 1351"/>
                <a:gd name="T34" fmla="*/ 271 w 2087"/>
                <a:gd name="T35" fmla="*/ 1201 h 1351"/>
                <a:gd name="T36" fmla="*/ 355 w 2087"/>
                <a:gd name="T37" fmla="*/ 1060 h 1351"/>
                <a:gd name="T38" fmla="*/ 439 w 2087"/>
                <a:gd name="T39" fmla="*/ 841 h 1351"/>
                <a:gd name="T40" fmla="*/ 522 w 2087"/>
                <a:gd name="T41" fmla="*/ 613 h 1351"/>
                <a:gd name="T42" fmla="*/ 605 w 2087"/>
                <a:gd name="T43" fmla="*/ 477 h 1351"/>
                <a:gd name="T44" fmla="*/ 689 w 2087"/>
                <a:gd name="T45" fmla="*/ 385 h 1351"/>
                <a:gd name="T46" fmla="*/ 772 w 2087"/>
                <a:gd name="T47" fmla="*/ 352 h 1351"/>
                <a:gd name="T48" fmla="*/ 856 w 2087"/>
                <a:gd name="T49" fmla="*/ 399 h 1351"/>
                <a:gd name="T50" fmla="*/ 939 w 2087"/>
                <a:gd name="T51" fmla="*/ 495 h 1351"/>
                <a:gd name="T52" fmla="*/ 1023 w 2087"/>
                <a:gd name="T53" fmla="*/ 581 h 1351"/>
                <a:gd name="T54" fmla="*/ 1106 w 2087"/>
                <a:gd name="T55" fmla="*/ 623 h 1351"/>
                <a:gd name="T56" fmla="*/ 1190 w 2087"/>
                <a:gd name="T57" fmla="*/ 630 h 1351"/>
                <a:gd name="T58" fmla="*/ 1273 w 2087"/>
                <a:gd name="T59" fmla="*/ 606 h 1351"/>
                <a:gd name="T60" fmla="*/ 1357 w 2087"/>
                <a:gd name="T61" fmla="*/ 550 h 1351"/>
                <a:gd name="T62" fmla="*/ 1440 w 2087"/>
                <a:gd name="T63" fmla="*/ 511 h 1351"/>
                <a:gd name="T64" fmla="*/ 1524 w 2087"/>
                <a:gd name="T65" fmla="*/ 555 h 1351"/>
                <a:gd name="T66" fmla="*/ 1607 w 2087"/>
                <a:gd name="T67" fmla="*/ 655 h 1351"/>
                <a:gd name="T68" fmla="*/ 1691 w 2087"/>
                <a:gd name="T69" fmla="*/ 785 h 1351"/>
                <a:gd name="T70" fmla="*/ 1774 w 2087"/>
                <a:gd name="T71" fmla="*/ 891 h 1351"/>
                <a:gd name="T72" fmla="*/ 1858 w 2087"/>
                <a:gd name="T73" fmla="*/ 949 h 1351"/>
                <a:gd name="T74" fmla="*/ 1941 w 2087"/>
                <a:gd name="T75" fmla="*/ 1105 h 1351"/>
                <a:gd name="T76" fmla="*/ 2024 w 2087"/>
                <a:gd name="T77" fmla="*/ 1252 h 1351"/>
                <a:gd name="T78" fmla="*/ 2087 w 2087"/>
                <a:gd name="T79" fmla="*/ 0 h 1351"/>
                <a:gd name="T80" fmla="*/ 2004 w 2087"/>
                <a:gd name="T81" fmla="*/ 516 h 1351"/>
                <a:gd name="T82" fmla="*/ 1920 w 2087"/>
                <a:gd name="T83" fmla="*/ 809 h 1351"/>
                <a:gd name="T84" fmla="*/ 1837 w 2087"/>
                <a:gd name="T85" fmla="*/ 875 h 1351"/>
                <a:gd name="T86" fmla="*/ 1753 w 2087"/>
                <a:gd name="T87" fmla="*/ 722 h 1351"/>
                <a:gd name="T88" fmla="*/ 1670 w 2087"/>
                <a:gd name="T89" fmla="*/ 582 h 1351"/>
                <a:gd name="T90" fmla="*/ 1586 w 2087"/>
                <a:gd name="T91" fmla="*/ 495 h 1351"/>
                <a:gd name="T92" fmla="*/ 1503 w 2087"/>
                <a:gd name="T93" fmla="*/ 472 h 1351"/>
                <a:gd name="T94" fmla="*/ 1419 w 2087"/>
                <a:gd name="T95" fmla="*/ 503 h 1351"/>
                <a:gd name="T96" fmla="*/ 1336 w 2087"/>
                <a:gd name="T97" fmla="*/ 533 h 1351"/>
                <a:gd name="T98" fmla="*/ 1252 w 2087"/>
                <a:gd name="T99" fmla="*/ 582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7" h="1351">
                  <a:moveTo>
                    <a:pt x="1190" y="614"/>
                  </a:moveTo>
                  <a:lnTo>
                    <a:pt x="1169" y="620"/>
                  </a:lnTo>
                  <a:lnTo>
                    <a:pt x="1148" y="622"/>
                  </a:lnTo>
                  <a:lnTo>
                    <a:pt x="1127" y="615"/>
                  </a:lnTo>
                  <a:lnTo>
                    <a:pt x="1106" y="604"/>
                  </a:lnTo>
                  <a:lnTo>
                    <a:pt x="1085" y="589"/>
                  </a:lnTo>
                  <a:lnTo>
                    <a:pt x="1065" y="572"/>
                  </a:lnTo>
                  <a:lnTo>
                    <a:pt x="1044" y="553"/>
                  </a:lnTo>
                  <a:lnTo>
                    <a:pt x="1023" y="532"/>
                  </a:lnTo>
                  <a:lnTo>
                    <a:pt x="1002" y="510"/>
                  </a:lnTo>
                  <a:lnTo>
                    <a:pt x="981" y="487"/>
                  </a:lnTo>
                  <a:lnTo>
                    <a:pt x="960" y="464"/>
                  </a:lnTo>
                  <a:lnTo>
                    <a:pt x="939" y="441"/>
                  </a:lnTo>
                  <a:lnTo>
                    <a:pt x="918" y="420"/>
                  </a:lnTo>
                  <a:lnTo>
                    <a:pt x="897" y="399"/>
                  </a:lnTo>
                  <a:lnTo>
                    <a:pt x="877" y="381"/>
                  </a:lnTo>
                  <a:lnTo>
                    <a:pt x="856" y="365"/>
                  </a:lnTo>
                  <a:lnTo>
                    <a:pt x="835" y="350"/>
                  </a:lnTo>
                  <a:lnTo>
                    <a:pt x="814" y="337"/>
                  </a:lnTo>
                  <a:lnTo>
                    <a:pt x="793" y="326"/>
                  </a:lnTo>
                  <a:lnTo>
                    <a:pt x="772" y="317"/>
                  </a:lnTo>
                  <a:lnTo>
                    <a:pt x="751" y="311"/>
                  </a:lnTo>
                  <a:lnTo>
                    <a:pt x="731" y="310"/>
                  </a:lnTo>
                  <a:lnTo>
                    <a:pt x="710" y="314"/>
                  </a:lnTo>
                  <a:lnTo>
                    <a:pt x="689" y="324"/>
                  </a:lnTo>
                  <a:lnTo>
                    <a:pt x="668" y="340"/>
                  </a:lnTo>
                  <a:lnTo>
                    <a:pt x="647" y="362"/>
                  </a:lnTo>
                  <a:lnTo>
                    <a:pt x="626" y="389"/>
                  </a:lnTo>
                  <a:lnTo>
                    <a:pt x="605" y="422"/>
                  </a:lnTo>
                  <a:lnTo>
                    <a:pt x="585" y="461"/>
                  </a:lnTo>
                  <a:lnTo>
                    <a:pt x="564" y="505"/>
                  </a:lnTo>
                  <a:lnTo>
                    <a:pt x="543" y="551"/>
                  </a:lnTo>
                  <a:lnTo>
                    <a:pt x="522" y="593"/>
                  </a:lnTo>
                  <a:lnTo>
                    <a:pt x="501" y="628"/>
                  </a:lnTo>
                  <a:lnTo>
                    <a:pt x="480" y="660"/>
                  </a:lnTo>
                  <a:lnTo>
                    <a:pt x="459" y="691"/>
                  </a:lnTo>
                  <a:lnTo>
                    <a:pt x="439" y="719"/>
                  </a:lnTo>
                  <a:lnTo>
                    <a:pt x="418" y="746"/>
                  </a:lnTo>
                  <a:lnTo>
                    <a:pt x="397" y="770"/>
                  </a:lnTo>
                  <a:lnTo>
                    <a:pt x="376" y="792"/>
                  </a:lnTo>
                  <a:lnTo>
                    <a:pt x="355" y="811"/>
                  </a:lnTo>
                  <a:lnTo>
                    <a:pt x="334" y="826"/>
                  </a:lnTo>
                  <a:lnTo>
                    <a:pt x="313" y="839"/>
                  </a:lnTo>
                  <a:lnTo>
                    <a:pt x="292" y="849"/>
                  </a:lnTo>
                  <a:lnTo>
                    <a:pt x="271" y="855"/>
                  </a:lnTo>
                  <a:lnTo>
                    <a:pt x="251" y="859"/>
                  </a:lnTo>
                  <a:lnTo>
                    <a:pt x="230" y="860"/>
                  </a:lnTo>
                  <a:lnTo>
                    <a:pt x="209" y="858"/>
                  </a:lnTo>
                  <a:lnTo>
                    <a:pt x="188" y="854"/>
                  </a:lnTo>
                  <a:lnTo>
                    <a:pt x="167" y="848"/>
                  </a:lnTo>
                  <a:lnTo>
                    <a:pt x="146" y="841"/>
                  </a:lnTo>
                  <a:lnTo>
                    <a:pt x="125" y="832"/>
                  </a:lnTo>
                  <a:lnTo>
                    <a:pt x="105" y="823"/>
                  </a:lnTo>
                  <a:lnTo>
                    <a:pt x="84" y="814"/>
                  </a:lnTo>
                  <a:lnTo>
                    <a:pt x="63" y="805"/>
                  </a:lnTo>
                  <a:lnTo>
                    <a:pt x="42" y="793"/>
                  </a:lnTo>
                  <a:lnTo>
                    <a:pt x="21" y="691"/>
                  </a:lnTo>
                  <a:lnTo>
                    <a:pt x="0" y="577"/>
                  </a:lnTo>
                  <a:lnTo>
                    <a:pt x="0" y="785"/>
                  </a:lnTo>
                  <a:lnTo>
                    <a:pt x="21" y="790"/>
                  </a:lnTo>
                  <a:lnTo>
                    <a:pt x="42" y="798"/>
                  </a:lnTo>
                  <a:lnTo>
                    <a:pt x="63" y="887"/>
                  </a:lnTo>
                  <a:lnTo>
                    <a:pt x="84" y="969"/>
                  </a:lnTo>
                  <a:lnTo>
                    <a:pt x="105" y="1039"/>
                  </a:lnTo>
                  <a:lnTo>
                    <a:pt x="125" y="1097"/>
                  </a:lnTo>
                  <a:lnTo>
                    <a:pt x="146" y="1145"/>
                  </a:lnTo>
                  <a:lnTo>
                    <a:pt x="167" y="1181"/>
                  </a:lnTo>
                  <a:lnTo>
                    <a:pt x="188" y="1205"/>
                  </a:lnTo>
                  <a:lnTo>
                    <a:pt x="209" y="1219"/>
                  </a:lnTo>
                  <a:lnTo>
                    <a:pt x="230" y="1223"/>
                  </a:lnTo>
                  <a:lnTo>
                    <a:pt x="251" y="1216"/>
                  </a:lnTo>
                  <a:lnTo>
                    <a:pt x="271" y="1201"/>
                  </a:lnTo>
                  <a:lnTo>
                    <a:pt x="292" y="1176"/>
                  </a:lnTo>
                  <a:lnTo>
                    <a:pt x="313" y="1144"/>
                  </a:lnTo>
                  <a:lnTo>
                    <a:pt x="334" y="1105"/>
                  </a:lnTo>
                  <a:lnTo>
                    <a:pt x="355" y="1060"/>
                  </a:lnTo>
                  <a:lnTo>
                    <a:pt x="376" y="1010"/>
                  </a:lnTo>
                  <a:lnTo>
                    <a:pt x="397" y="956"/>
                  </a:lnTo>
                  <a:lnTo>
                    <a:pt x="418" y="899"/>
                  </a:lnTo>
                  <a:lnTo>
                    <a:pt x="439" y="841"/>
                  </a:lnTo>
                  <a:lnTo>
                    <a:pt x="459" y="781"/>
                  </a:lnTo>
                  <a:lnTo>
                    <a:pt x="480" y="722"/>
                  </a:lnTo>
                  <a:lnTo>
                    <a:pt x="501" y="666"/>
                  </a:lnTo>
                  <a:lnTo>
                    <a:pt x="522" y="613"/>
                  </a:lnTo>
                  <a:lnTo>
                    <a:pt x="543" y="571"/>
                  </a:lnTo>
                  <a:lnTo>
                    <a:pt x="564" y="537"/>
                  </a:lnTo>
                  <a:lnTo>
                    <a:pt x="585" y="506"/>
                  </a:lnTo>
                  <a:lnTo>
                    <a:pt x="605" y="477"/>
                  </a:lnTo>
                  <a:lnTo>
                    <a:pt x="626" y="450"/>
                  </a:lnTo>
                  <a:lnTo>
                    <a:pt x="647" y="425"/>
                  </a:lnTo>
                  <a:lnTo>
                    <a:pt x="668" y="404"/>
                  </a:lnTo>
                  <a:lnTo>
                    <a:pt x="689" y="385"/>
                  </a:lnTo>
                  <a:lnTo>
                    <a:pt x="710" y="371"/>
                  </a:lnTo>
                  <a:lnTo>
                    <a:pt x="731" y="360"/>
                  </a:lnTo>
                  <a:lnTo>
                    <a:pt x="751" y="354"/>
                  </a:lnTo>
                  <a:lnTo>
                    <a:pt x="772" y="352"/>
                  </a:lnTo>
                  <a:lnTo>
                    <a:pt x="793" y="356"/>
                  </a:lnTo>
                  <a:lnTo>
                    <a:pt x="814" y="365"/>
                  </a:lnTo>
                  <a:lnTo>
                    <a:pt x="835" y="380"/>
                  </a:lnTo>
                  <a:lnTo>
                    <a:pt x="856" y="399"/>
                  </a:lnTo>
                  <a:lnTo>
                    <a:pt x="877" y="421"/>
                  </a:lnTo>
                  <a:lnTo>
                    <a:pt x="897" y="445"/>
                  </a:lnTo>
                  <a:lnTo>
                    <a:pt x="918" y="470"/>
                  </a:lnTo>
                  <a:lnTo>
                    <a:pt x="939" y="495"/>
                  </a:lnTo>
                  <a:lnTo>
                    <a:pt x="960" y="519"/>
                  </a:lnTo>
                  <a:lnTo>
                    <a:pt x="981" y="542"/>
                  </a:lnTo>
                  <a:lnTo>
                    <a:pt x="1002" y="563"/>
                  </a:lnTo>
                  <a:lnTo>
                    <a:pt x="1023" y="581"/>
                  </a:lnTo>
                  <a:lnTo>
                    <a:pt x="1044" y="596"/>
                  </a:lnTo>
                  <a:lnTo>
                    <a:pt x="1065" y="609"/>
                  </a:lnTo>
                  <a:lnTo>
                    <a:pt x="1085" y="618"/>
                  </a:lnTo>
                  <a:lnTo>
                    <a:pt x="1106" y="623"/>
                  </a:lnTo>
                  <a:lnTo>
                    <a:pt x="1127" y="626"/>
                  </a:lnTo>
                  <a:lnTo>
                    <a:pt x="1148" y="626"/>
                  </a:lnTo>
                  <a:lnTo>
                    <a:pt x="1169" y="629"/>
                  </a:lnTo>
                  <a:lnTo>
                    <a:pt x="1190" y="630"/>
                  </a:lnTo>
                  <a:lnTo>
                    <a:pt x="1211" y="629"/>
                  </a:lnTo>
                  <a:lnTo>
                    <a:pt x="1231" y="624"/>
                  </a:lnTo>
                  <a:lnTo>
                    <a:pt x="1252" y="617"/>
                  </a:lnTo>
                  <a:lnTo>
                    <a:pt x="1273" y="606"/>
                  </a:lnTo>
                  <a:lnTo>
                    <a:pt x="1294" y="594"/>
                  </a:lnTo>
                  <a:lnTo>
                    <a:pt x="1315" y="580"/>
                  </a:lnTo>
                  <a:lnTo>
                    <a:pt x="1336" y="565"/>
                  </a:lnTo>
                  <a:lnTo>
                    <a:pt x="1357" y="550"/>
                  </a:lnTo>
                  <a:lnTo>
                    <a:pt x="1378" y="534"/>
                  </a:lnTo>
                  <a:lnTo>
                    <a:pt x="1398" y="519"/>
                  </a:lnTo>
                  <a:lnTo>
                    <a:pt x="1419" y="510"/>
                  </a:lnTo>
                  <a:lnTo>
                    <a:pt x="1440" y="511"/>
                  </a:lnTo>
                  <a:lnTo>
                    <a:pt x="1461" y="516"/>
                  </a:lnTo>
                  <a:lnTo>
                    <a:pt x="1482" y="525"/>
                  </a:lnTo>
                  <a:lnTo>
                    <a:pt x="1503" y="538"/>
                  </a:lnTo>
                  <a:lnTo>
                    <a:pt x="1524" y="555"/>
                  </a:lnTo>
                  <a:lnTo>
                    <a:pt x="1545" y="575"/>
                  </a:lnTo>
                  <a:lnTo>
                    <a:pt x="1565" y="599"/>
                  </a:lnTo>
                  <a:lnTo>
                    <a:pt x="1586" y="626"/>
                  </a:lnTo>
                  <a:lnTo>
                    <a:pt x="1607" y="655"/>
                  </a:lnTo>
                  <a:lnTo>
                    <a:pt x="1628" y="687"/>
                  </a:lnTo>
                  <a:lnTo>
                    <a:pt x="1649" y="719"/>
                  </a:lnTo>
                  <a:lnTo>
                    <a:pt x="1670" y="752"/>
                  </a:lnTo>
                  <a:lnTo>
                    <a:pt x="1691" y="785"/>
                  </a:lnTo>
                  <a:lnTo>
                    <a:pt x="1712" y="816"/>
                  </a:lnTo>
                  <a:lnTo>
                    <a:pt x="1732" y="844"/>
                  </a:lnTo>
                  <a:lnTo>
                    <a:pt x="1753" y="870"/>
                  </a:lnTo>
                  <a:lnTo>
                    <a:pt x="1774" y="891"/>
                  </a:lnTo>
                  <a:lnTo>
                    <a:pt x="1795" y="907"/>
                  </a:lnTo>
                  <a:lnTo>
                    <a:pt x="1816" y="918"/>
                  </a:lnTo>
                  <a:lnTo>
                    <a:pt x="1837" y="927"/>
                  </a:lnTo>
                  <a:lnTo>
                    <a:pt x="1858" y="949"/>
                  </a:lnTo>
                  <a:lnTo>
                    <a:pt x="1878" y="985"/>
                  </a:lnTo>
                  <a:lnTo>
                    <a:pt x="1899" y="1025"/>
                  </a:lnTo>
                  <a:lnTo>
                    <a:pt x="1920" y="1065"/>
                  </a:lnTo>
                  <a:lnTo>
                    <a:pt x="1941" y="1105"/>
                  </a:lnTo>
                  <a:lnTo>
                    <a:pt x="1962" y="1143"/>
                  </a:lnTo>
                  <a:lnTo>
                    <a:pt x="1983" y="1181"/>
                  </a:lnTo>
                  <a:lnTo>
                    <a:pt x="2004" y="1217"/>
                  </a:lnTo>
                  <a:lnTo>
                    <a:pt x="2024" y="1252"/>
                  </a:lnTo>
                  <a:lnTo>
                    <a:pt x="2046" y="1286"/>
                  </a:lnTo>
                  <a:lnTo>
                    <a:pt x="2066" y="1319"/>
                  </a:lnTo>
                  <a:lnTo>
                    <a:pt x="2087" y="1351"/>
                  </a:lnTo>
                  <a:lnTo>
                    <a:pt x="2087" y="0"/>
                  </a:lnTo>
                  <a:lnTo>
                    <a:pt x="2066" y="150"/>
                  </a:lnTo>
                  <a:lnTo>
                    <a:pt x="2046" y="286"/>
                  </a:lnTo>
                  <a:lnTo>
                    <a:pt x="2024" y="408"/>
                  </a:lnTo>
                  <a:lnTo>
                    <a:pt x="2004" y="516"/>
                  </a:lnTo>
                  <a:lnTo>
                    <a:pt x="1983" y="610"/>
                  </a:lnTo>
                  <a:lnTo>
                    <a:pt x="1962" y="690"/>
                  </a:lnTo>
                  <a:lnTo>
                    <a:pt x="1941" y="756"/>
                  </a:lnTo>
                  <a:lnTo>
                    <a:pt x="1920" y="809"/>
                  </a:lnTo>
                  <a:lnTo>
                    <a:pt x="1899" y="849"/>
                  </a:lnTo>
                  <a:lnTo>
                    <a:pt x="1878" y="876"/>
                  </a:lnTo>
                  <a:lnTo>
                    <a:pt x="1858" y="888"/>
                  </a:lnTo>
                  <a:lnTo>
                    <a:pt x="1837" y="875"/>
                  </a:lnTo>
                  <a:lnTo>
                    <a:pt x="1816" y="841"/>
                  </a:lnTo>
                  <a:lnTo>
                    <a:pt x="1795" y="802"/>
                  </a:lnTo>
                  <a:lnTo>
                    <a:pt x="1774" y="761"/>
                  </a:lnTo>
                  <a:lnTo>
                    <a:pt x="1753" y="722"/>
                  </a:lnTo>
                  <a:lnTo>
                    <a:pt x="1732" y="683"/>
                  </a:lnTo>
                  <a:lnTo>
                    <a:pt x="1712" y="647"/>
                  </a:lnTo>
                  <a:lnTo>
                    <a:pt x="1691" y="613"/>
                  </a:lnTo>
                  <a:lnTo>
                    <a:pt x="1670" y="582"/>
                  </a:lnTo>
                  <a:lnTo>
                    <a:pt x="1649" y="555"/>
                  </a:lnTo>
                  <a:lnTo>
                    <a:pt x="1628" y="531"/>
                  </a:lnTo>
                  <a:lnTo>
                    <a:pt x="1607" y="511"/>
                  </a:lnTo>
                  <a:lnTo>
                    <a:pt x="1586" y="495"/>
                  </a:lnTo>
                  <a:lnTo>
                    <a:pt x="1565" y="483"/>
                  </a:lnTo>
                  <a:lnTo>
                    <a:pt x="1545" y="475"/>
                  </a:lnTo>
                  <a:lnTo>
                    <a:pt x="1524" y="472"/>
                  </a:lnTo>
                  <a:lnTo>
                    <a:pt x="1503" y="472"/>
                  </a:lnTo>
                  <a:lnTo>
                    <a:pt x="1482" y="476"/>
                  </a:lnTo>
                  <a:lnTo>
                    <a:pt x="1461" y="482"/>
                  </a:lnTo>
                  <a:lnTo>
                    <a:pt x="1440" y="492"/>
                  </a:lnTo>
                  <a:lnTo>
                    <a:pt x="1419" y="503"/>
                  </a:lnTo>
                  <a:lnTo>
                    <a:pt x="1398" y="510"/>
                  </a:lnTo>
                  <a:lnTo>
                    <a:pt x="1378" y="515"/>
                  </a:lnTo>
                  <a:lnTo>
                    <a:pt x="1357" y="523"/>
                  </a:lnTo>
                  <a:lnTo>
                    <a:pt x="1336" y="533"/>
                  </a:lnTo>
                  <a:lnTo>
                    <a:pt x="1315" y="544"/>
                  </a:lnTo>
                  <a:lnTo>
                    <a:pt x="1294" y="556"/>
                  </a:lnTo>
                  <a:lnTo>
                    <a:pt x="1273" y="569"/>
                  </a:lnTo>
                  <a:lnTo>
                    <a:pt x="1252" y="582"/>
                  </a:lnTo>
                  <a:lnTo>
                    <a:pt x="1231" y="594"/>
                  </a:lnTo>
                  <a:lnTo>
                    <a:pt x="1211" y="605"/>
                  </a:lnTo>
                  <a:lnTo>
                    <a:pt x="1190" y="614"/>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8">
              <a:extLst>
                <a:ext uri="{FF2B5EF4-FFF2-40B4-BE49-F238E27FC236}">
                  <a16:creationId xmlns:a16="http://schemas.microsoft.com/office/drawing/2014/main" id="{2D2DF997-2E64-07E2-82A2-101704B53B91}"/>
                </a:ext>
              </a:extLst>
            </p:cNvPr>
            <p:cNvSpPr>
              <a:spLocks/>
            </p:cNvSpPr>
            <p:nvPr/>
          </p:nvSpPr>
          <p:spPr bwMode="auto">
            <a:xfrm>
              <a:off x="3195" y="1407"/>
              <a:ext cx="2087" cy="708"/>
            </a:xfrm>
            <a:custGeom>
              <a:avLst/>
              <a:gdLst>
                <a:gd name="T0" fmla="*/ 21 w 2087"/>
                <a:gd name="T1" fmla="*/ 407 h 708"/>
                <a:gd name="T2" fmla="*/ 63 w 2087"/>
                <a:gd name="T3" fmla="*/ 513 h 708"/>
                <a:gd name="T4" fmla="*/ 105 w 2087"/>
                <a:gd name="T5" fmla="*/ 598 h 708"/>
                <a:gd name="T6" fmla="*/ 146 w 2087"/>
                <a:gd name="T7" fmla="*/ 660 h 708"/>
                <a:gd name="T8" fmla="*/ 188 w 2087"/>
                <a:gd name="T9" fmla="*/ 697 h 708"/>
                <a:gd name="T10" fmla="*/ 230 w 2087"/>
                <a:gd name="T11" fmla="*/ 708 h 708"/>
                <a:gd name="T12" fmla="*/ 271 w 2087"/>
                <a:gd name="T13" fmla="*/ 695 h 708"/>
                <a:gd name="T14" fmla="*/ 313 w 2087"/>
                <a:gd name="T15" fmla="*/ 659 h 708"/>
                <a:gd name="T16" fmla="*/ 355 w 2087"/>
                <a:gd name="T17" fmla="*/ 602 h 708"/>
                <a:gd name="T18" fmla="*/ 397 w 2087"/>
                <a:gd name="T19" fmla="*/ 530 h 708"/>
                <a:gd name="T20" fmla="*/ 439 w 2087"/>
                <a:gd name="T21" fmla="*/ 447 h 708"/>
                <a:gd name="T22" fmla="*/ 480 w 2087"/>
                <a:gd name="T23" fmla="*/ 358 h 708"/>
                <a:gd name="T24" fmla="*/ 522 w 2087"/>
                <a:gd name="T25" fmla="*/ 270 h 708"/>
                <a:gd name="T26" fmla="*/ 564 w 2087"/>
                <a:gd name="T27" fmla="*/ 188 h 708"/>
                <a:gd name="T28" fmla="*/ 605 w 2087"/>
                <a:gd name="T29" fmla="*/ 117 h 708"/>
                <a:gd name="T30" fmla="*/ 647 w 2087"/>
                <a:gd name="T31" fmla="*/ 60 h 708"/>
                <a:gd name="T32" fmla="*/ 689 w 2087"/>
                <a:gd name="T33" fmla="*/ 22 h 708"/>
                <a:gd name="T34" fmla="*/ 731 w 2087"/>
                <a:gd name="T35" fmla="*/ 2 h 708"/>
                <a:gd name="T36" fmla="*/ 772 w 2087"/>
                <a:gd name="T37" fmla="*/ 2 h 708"/>
                <a:gd name="T38" fmla="*/ 814 w 2087"/>
                <a:gd name="T39" fmla="*/ 18 h 708"/>
                <a:gd name="T40" fmla="*/ 856 w 2087"/>
                <a:gd name="T41" fmla="*/ 49 h 708"/>
                <a:gd name="T42" fmla="*/ 897 w 2087"/>
                <a:gd name="T43" fmla="*/ 89 h 708"/>
                <a:gd name="T44" fmla="*/ 939 w 2087"/>
                <a:gd name="T45" fmla="*/ 135 h 708"/>
                <a:gd name="T46" fmla="*/ 981 w 2087"/>
                <a:gd name="T47" fmla="*/ 181 h 708"/>
                <a:gd name="T48" fmla="*/ 1023 w 2087"/>
                <a:gd name="T49" fmla="*/ 223 h 708"/>
                <a:gd name="T50" fmla="*/ 1065 w 2087"/>
                <a:gd name="T51" fmla="*/ 257 h 708"/>
                <a:gd name="T52" fmla="*/ 1106 w 2087"/>
                <a:gd name="T53" fmla="*/ 281 h 708"/>
                <a:gd name="T54" fmla="*/ 1148 w 2087"/>
                <a:gd name="T55" fmla="*/ 291 h 708"/>
                <a:gd name="T56" fmla="*/ 1190 w 2087"/>
                <a:gd name="T57" fmla="*/ 289 h 708"/>
                <a:gd name="T58" fmla="*/ 1231 w 2087"/>
                <a:gd name="T59" fmla="*/ 276 h 708"/>
                <a:gd name="T60" fmla="*/ 1273 w 2087"/>
                <a:gd name="T61" fmla="*/ 255 h 708"/>
                <a:gd name="T62" fmla="*/ 1315 w 2087"/>
                <a:gd name="T63" fmla="*/ 229 h 708"/>
                <a:gd name="T64" fmla="*/ 1357 w 2087"/>
                <a:gd name="T65" fmla="*/ 203 h 708"/>
                <a:gd name="T66" fmla="*/ 1398 w 2087"/>
                <a:gd name="T67" fmla="*/ 182 h 708"/>
                <a:gd name="T68" fmla="*/ 1440 w 2087"/>
                <a:gd name="T69" fmla="*/ 168 h 708"/>
                <a:gd name="T70" fmla="*/ 1482 w 2087"/>
                <a:gd name="T71" fmla="*/ 167 h 708"/>
                <a:gd name="T72" fmla="*/ 1524 w 2087"/>
                <a:gd name="T73" fmla="*/ 180 h 708"/>
                <a:gd name="T74" fmla="*/ 1565 w 2087"/>
                <a:gd name="T75" fmla="*/ 208 h 708"/>
                <a:gd name="T76" fmla="*/ 1607 w 2087"/>
                <a:gd name="T77" fmla="*/ 250 h 708"/>
                <a:gd name="T78" fmla="*/ 1649 w 2087"/>
                <a:gd name="T79" fmla="*/ 304 h 708"/>
                <a:gd name="T80" fmla="*/ 1691 w 2087"/>
                <a:gd name="T81" fmla="*/ 366 h 708"/>
                <a:gd name="T82" fmla="*/ 1732 w 2087"/>
                <a:gd name="T83" fmla="*/ 431 h 708"/>
                <a:gd name="T84" fmla="*/ 1774 w 2087"/>
                <a:gd name="T85" fmla="*/ 493 h 708"/>
                <a:gd name="T86" fmla="*/ 1816 w 2087"/>
                <a:gd name="T87" fmla="*/ 547 h 708"/>
                <a:gd name="T88" fmla="*/ 1858 w 2087"/>
                <a:gd name="T89" fmla="*/ 585 h 708"/>
                <a:gd name="T90" fmla="*/ 1899 w 2087"/>
                <a:gd name="T91" fmla="*/ 604 h 708"/>
                <a:gd name="T92" fmla="*/ 1941 w 2087"/>
                <a:gd name="T93" fmla="*/ 597 h 708"/>
                <a:gd name="T94" fmla="*/ 1983 w 2087"/>
                <a:gd name="T95" fmla="*/ 562 h 708"/>
                <a:gd name="T96" fmla="*/ 2024 w 2087"/>
                <a:gd name="T97" fmla="*/ 497 h 708"/>
                <a:gd name="T98" fmla="*/ 2066 w 2087"/>
                <a:gd name="T99" fmla="*/ 40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7" h="708">
                  <a:moveTo>
                    <a:pt x="0" y="348"/>
                  </a:moveTo>
                  <a:lnTo>
                    <a:pt x="21" y="407"/>
                  </a:lnTo>
                  <a:lnTo>
                    <a:pt x="42" y="462"/>
                  </a:lnTo>
                  <a:lnTo>
                    <a:pt x="63" y="513"/>
                  </a:lnTo>
                  <a:lnTo>
                    <a:pt x="84" y="558"/>
                  </a:lnTo>
                  <a:lnTo>
                    <a:pt x="105" y="598"/>
                  </a:lnTo>
                  <a:lnTo>
                    <a:pt x="125" y="632"/>
                  </a:lnTo>
                  <a:lnTo>
                    <a:pt x="146" y="660"/>
                  </a:lnTo>
                  <a:lnTo>
                    <a:pt x="167" y="681"/>
                  </a:lnTo>
                  <a:lnTo>
                    <a:pt x="188" y="697"/>
                  </a:lnTo>
                  <a:lnTo>
                    <a:pt x="209" y="705"/>
                  </a:lnTo>
                  <a:lnTo>
                    <a:pt x="230" y="708"/>
                  </a:lnTo>
                  <a:lnTo>
                    <a:pt x="251" y="705"/>
                  </a:lnTo>
                  <a:lnTo>
                    <a:pt x="271" y="695"/>
                  </a:lnTo>
                  <a:lnTo>
                    <a:pt x="292" y="679"/>
                  </a:lnTo>
                  <a:lnTo>
                    <a:pt x="313" y="659"/>
                  </a:lnTo>
                  <a:lnTo>
                    <a:pt x="334" y="633"/>
                  </a:lnTo>
                  <a:lnTo>
                    <a:pt x="355" y="602"/>
                  </a:lnTo>
                  <a:lnTo>
                    <a:pt x="376" y="568"/>
                  </a:lnTo>
                  <a:lnTo>
                    <a:pt x="397" y="530"/>
                  </a:lnTo>
                  <a:lnTo>
                    <a:pt x="418" y="490"/>
                  </a:lnTo>
                  <a:lnTo>
                    <a:pt x="439" y="447"/>
                  </a:lnTo>
                  <a:lnTo>
                    <a:pt x="459" y="403"/>
                  </a:lnTo>
                  <a:lnTo>
                    <a:pt x="480" y="358"/>
                  </a:lnTo>
                  <a:lnTo>
                    <a:pt x="501" y="314"/>
                  </a:lnTo>
                  <a:lnTo>
                    <a:pt x="522" y="270"/>
                  </a:lnTo>
                  <a:lnTo>
                    <a:pt x="543" y="228"/>
                  </a:lnTo>
                  <a:lnTo>
                    <a:pt x="564" y="188"/>
                  </a:lnTo>
                  <a:lnTo>
                    <a:pt x="585" y="151"/>
                  </a:lnTo>
                  <a:lnTo>
                    <a:pt x="605" y="117"/>
                  </a:lnTo>
                  <a:lnTo>
                    <a:pt x="626" y="86"/>
                  </a:lnTo>
                  <a:lnTo>
                    <a:pt x="647" y="60"/>
                  </a:lnTo>
                  <a:lnTo>
                    <a:pt x="668" y="39"/>
                  </a:lnTo>
                  <a:lnTo>
                    <a:pt x="689" y="22"/>
                  </a:lnTo>
                  <a:lnTo>
                    <a:pt x="710" y="10"/>
                  </a:lnTo>
                  <a:lnTo>
                    <a:pt x="731" y="2"/>
                  </a:lnTo>
                  <a:lnTo>
                    <a:pt x="751" y="0"/>
                  </a:lnTo>
                  <a:lnTo>
                    <a:pt x="772" y="2"/>
                  </a:lnTo>
                  <a:lnTo>
                    <a:pt x="793" y="8"/>
                  </a:lnTo>
                  <a:lnTo>
                    <a:pt x="814" y="18"/>
                  </a:lnTo>
                  <a:lnTo>
                    <a:pt x="835" y="32"/>
                  </a:lnTo>
                  <a:lnTo>
                    <a:pt x="856" y="49"/>
                  </a:lnTo>
                  <a:lnTo>
                    <a:pt x="877" y="68"/>
                  </a:lnTo>
                  <a:lnTo>
                    <a:pt x="897" y="89"/>
                  </a:lnTo>
                  <a:lnTo>
                    <a:pt x="918" y="112"/>
                  </a:lnTo>
                  <a:lnTo>
                    <a:pt x="939" y="135"/>
                  </a:lnTo>
                  <a:lnTo>
                    <a:pt x="960" y="158"/>
                  </a:lnTo>
                  <a:lnTo>
                    <a:pt x="981" y="181"/>
                  </a:lnTo>
                  <a:lnTo>
                    <a:pt x="1002" y="203"/>
                  </a:lnTo>
                  <a:lnTo>
                    <a:pt x="1023" y="223"/>
                  </a:lnTo>
                  <a:lnTo>
                    <a:pt x="1044" y="242"/>
                  </a:lnTo>
                  <a:lnTo>
                    <a:pt x="1065" y="257"/>
                  </a:lnTo>
                  <a:lnTo>
                    <a:pt x="1085" y="270"/>
                  </a:lnTo>
                  <a:lnTo>
                    <a:pt x="1106" y="281"/>
                  </a:lnTo>
                  <a:lnTo>
                    <a:pt x="1127" y="287"/>
                  </a:lnTo>
                  <a:lnTo>
                    <a:pt x="1148" y="291"/>
                  </a:lnTo>
                  <a:lnTo>
                    <a:pt x="1169" y="291"/>
                  </a:lnTo>
                  <a:lnTo>
                    <a:pt x="1190" y="289"/>
                  </a:lnTo>
                  <a:lnTo>
                    <a:pt x="1211" y="284"/>
                  </a:lnTo>
                  <a:lnTo>
                    <a:pt x="1231" y="276"/>
                  </a:lnTo>
                  <a:lnTo>
                    <a:pt x="1252" y="266"/>
                  </a:lnTo>
                  <a:lnTo>
                    <a:pt x="1273" y="255"/>
                  </a:lnTo>
                  <a:lnTo>
                    <a:pt x="1294" y="242"/>
                  </a:lnTo>
                  <a:lnTo>
                    <a:pt x="1315" y="229"/>
                  </a:lnTo>
                  <a:lnTo>
                    <a:pt x="1336" y="216"/>
                  </a:lnTo>
                  <a:lnTo>
                    <a:pt x="1357" y="203"/>
                  </a:lnTo>
                  <a:lnTo>
                    <a:pt x="1378" y="192"/>
                  </a:lnTo>
                  <a:lnTo>
                    <a:pt x="1398" y="182"/>
                  </a:lnTo>
                  <a:lnTo>
                    <a:pt x="1419" y="174"/>
                  </a:lnTo>
                  <a:lnTo>
                    <a:pt x="1440" y="168"/>
                  </a:lnTo>
                  <a:lnTo>
                    <a:pt x="1461" y="166"/>
                  </a:lnTo>
                  <a:lnTo>
                    <a:pt x="1482" y="167"/>
                  </a:lnTo>
                  <a:lnTo>
                    <a:pt x="1503" y="172"/>
                  </a:lnTo>
                  <a:lnTo>
                    <a:pt x="1524" y="180"/>
                  </a:lnTo>
                  <a:lnTo>
                    <a:pt x="1545" y="192"/>
                  </a:lnTo>
                  <a:lnTo>
                    <a:pt x="1565" y="208"/>
                  </a:lnTo>
                  <a:lnTo>
                    <a:pt x="1586" y="227"/>
                  </a:lnTo>
                  <a:lnTo>
                    <a:pt x="1607" y="250"/>
                  </a:lnTo>
                  <a:lnTo>
                    <a:pt x="1628" y="276"/>
                  </a:lnTo>
                  <a:lnTo>
                    <a:pt x="1649" y="304"/>
                  </a:lnTo>
                  <a:lnTo>
                    <a:pt x="1670" y="334"/>
                  </a:lnTo>
                  <a:lnTo>
                    <a:pt x="1691" y="366"/>
                  </a:lnTo>
                  <a:lnTo>
                    <a:pt x="1712" y="398"/>
                  </a:lnTo>
                  <a:lnTo>
                    <a:pt x="1732" y="431"/>
                  </a:lnTo>
                  <a:lnTo>
                    <a:pt x="1753" y="463"/>
                  </a:lnTo>
                  <a:lnTo>
                    <a:pt x="1774" y="493"/>
                  </a:lnTo>
                  <a:lnTo>
                    <a:pt x="1795" y="521"/>
                  </a:lnTo>
                  <a:lnTo>
                    <a:pt x="1816" y="547"/>
                  </a:lnTo>
                  <a:lnTo>
                    <a:pt x="1837" y="568"/>
                  </a:lnTo>
                  <a:lnTo>
                    <a:pt x="1858" y="585"/>
                  </a:lnTo>
                  <a:lnTo>
                    <a:pt x="1878" y="597"/>
                  </a:lnTo>
                  <a:lnTo>
                    <a:pt x="1899" y="604"/>
                  </a:lnTo>
                  <a:lnTo>
                    <a:pt x="1920" y="604"/>
                  </a:lnTo>
                  <a:lnTo>
                    <a:pt x="1941" y="597"/>
                  </a:lnTo>
                  <a:lnTo>
                    <a:pt x="1962" y="583"/>
                  </a:lnTo>
                  <a:lnTo>
                    <a:pt x="1983" y="562"/>
                  </a:lnTo>
                  <a:lnTo>
                    <a:pt x="2004" y="534"/>
                  </a:lnTo>
                  <a:lnTo>
                    <a:pt x="2024" y="497"/>
                  </a:lnTo>
                  <a:lnTo>
                    <a:pt x="2046" y="453"/>
                  </a:lnTo>
                  <a:lnTo>
                    <a:pt x="2066" y="401"/>
                  </a:lnTo>
                  <a:lnTo>
                    <a:pt x="2087" y="343"/>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209">
              <a:extLst>
                <a:ext uri="{FF2B5EF4-FFF2-40B4-BE49-F238E27FC236}">
                  <a16:creationId xmlns:a16="http://schemas.microsoft.com/office/drawing/2014/main" id="{BB6F3F02-AD6B-F3F2-C5C7-7CCDC84535E9}"/>
                </a:ext>
              </a:extLst>
            </p:cNvPr>
            <p:cNvSpPr>
              <a:spLocks/>
            </p:cNvSpPr>
            <p:nvPr/>
          </p:nvSpPr>
          <p:spPr bwMode="auto">
            <a:xfrm>
              <a:off x="3195" y="1392"/>
              <a:ext cx="2087" cy="710"/>
            </a:xfrm>
            <a:custGeom>
              <a:avLst/>
              <a:gdLst>
                <a:gd name="T0" fmla="*/ 21 w 2087"/>
                <a:gd name="T1" fmla="*/ 431 h 710"/>
                <a:gd name="T2" fmla="*/ 63 w 2087"/>
                <a:gd name="T3" fmla="*/ 523 h 710"/>
                <a:gd name="T4" fmla="*/ 105 w 2087"/>
                <a:gd name="T5" fmla="*/ 600 h 710"/>
                <a:gd name="T6" fmla="*/ 146 w 2087"/>
                <a:gd name="T7" fmla="*/ 659 h 710"/>
                <a:gd name="T8" fmla="*/ 188 w 2087"/>
                <a:gd name="T9" fmla="*/ 696 h 710"/>
                <a:gd name="T10" fmla="*/ 230 w 2087"/>
                <a:gd name="T11" fmla="*/ 710 h 710"/>
                <a:gd name="T12" fmla="*/ 271 w 2087"/>
                <a:gd name="T13" fmla="*/ 700 h 710"/>
                <a:gd name="T14" fmla="*/ 313 w 2087"/>
                <a:gd name="T15" fmla="*/ 668 h 710"/>
                <a:gd name="T16" fmla="*/ 355 w 2087"/>
                <a:gd name="T17" fmla="*/ 614 h 710"/>
                <a:gd name="T18" fmla="*/ 397 w 2087"/>
                <a:gd name="T19" fmla="*/ 544 h 710"/>
                <a:gd name="T20" fmla="*/ 439 w 2087"/>
                <a:gd name="T21" fmla="*/ 462 h 710"/>
                <a:gd name="T22" fmla="*/ 480 w 2087"/>
                <a:gd name="T23" fmla="*/ 373 h 710"/>
                <a:gd name="T24" fmla="*/ 522 w 2087"/>
                <a:gd name="T25" fmla="*/ 283 h 710"/>
                <a:gd name="T26" fmla="*/ 564 w 2087"/>
                <a:gd name="T27" fmla="*/ 199 h 710"/>
                <a:gd name="T28" fmla="*/ 605 w 2087"/>
                <a:gd name="T29" fmla="*/ 125 h 710"/>
                <a:gd name="T30" fmla="*/ 647 w 2087"/>
                <a:gd name="T31" fmla="*/ 66 h 710"/>
                <a:gd name="T32" fmla="*/ 689 w 2087"/>
                <a:gd name="T33" fmla="*/ 25 h 710"/>
                <a:gd name="T34" fmla="*/ 731 w 2087"/>
                <a:gd name="T35" fmla="*/ 3 h 710"/>
                <a:gd name="T36" fmla="*/ 772 w 2087"/>
                <a:gd name="T37" fmla="*/ 1 h 710"/>
                <a:gd name="T38" fmla="*/ 814 w 2087"/>
                <a:gd name="T39" fmla="*/ 17 h 710"/>
                <a:gd name="T40" fmla="*/ 856 w 2087"/>
                <a:gd name="T41" fmla="*/ 47 h 710"/>
                <a:gd name="T42" fmla="*/ 897 w 2087"/>
                <a:gd name="T43" fmla="*/ 88 h 710"/>
                <a:gd name="T44" fmla="*/ 939 w 2087"/>
                <a:gd name="T45" fmla="*/ 135 h 710"/>
                <a:gd name="T46" fmla="*/ 981 w 2087"/>
                <a:gd name="T47" fmla="*/ 184 h 710"/>
                <a:gd name="T48" fmla="*/ 1023 w 2087"/>
                <a:gd name="T49" fmla="*/ 229 h 710"/>
                <a:gd name="T50" fmla="*/ 1065 w 2087"/>
                <a:gd name="T51" fmla="*/ 266 h 710"/>
                <a:gd name="T52" fmla="*/ 1106 w 2087"/>
                <a:gd name="T53" fmla="*/ 292 h 710"/>
                <a:gd name="T54" fmla="*/ 1148 w 2087"/>
                <a:gd name="T55" fmla="*/ 306 h 710"/>
                <a:gd name="T56" fmla="*/ 1190 w 2087"/>
                <a:gd name="T57" fmla="*/ 307 h 710"/>
                <a:gd name="T58" fmla="*/ 1231 w 2087"/>
                <a:gd name="T59" fmla="*/ 296 h 710"/>
                <a:gd name="T60" fmla="*/ 1273 w 2087"/>
                <a:gd name="T61" fmla="*/ 275 h 710"/>
                <a:gd name="T62" fmla="*/ 1315 w 2087"/>
                <a:gd name="T63" fmla="*/ 249 h 710"/>
                <a:gd name="T64" fmla="*/ 1357 w 2087"/>
                <a:gd name="T65" fmla="*/ 220 h 710"/>
                <a:gd name="T66" fmla="*/ 1398 w 2087"/>
                <a:gd name="T67" fmla="*/ 195 h 710"/>
                <a:gd name="T68" fmla="*/ 1440 w 2087"/>
                <a:gd name="T69" fmla="*/ 176 h 710"/>
                <a:gd name="T70" fmla="*/ 1482 w 2087"/>
                <a:gd name="T71" fmla="*/ 169 h 710"/>
                <a:gd name="T72" fmla="*/ 1524 w 2087"/>
                <a:gd name="T73" fmla="*/ 176 h 710"/>
                <a:gd name="T74" fmla="*/ 1565 w 2087"/>
                <a:gd name="T75" fmla="*/ 199 h 710"/>
                <a:gd name="T76" fmla="*/ 1607 w 2087"/>
                <a:gd name="T77" fmla="*/ 237 h 710"/>
                <a:gd name="T78" fmla="*/ 1649 w 2087"/>
                <a:gd name="T79" fmla="*/ 290 h 710"/>
                <a:gd name="T80" fmla="*/ 1691 w 2087"/>
                <a:gd name="T81" fmla="*/ 353 h 710"/>
                <a:gd name="T82" fmla="*/ 1732 w 2087"/>
                <a:gd name="T83" fmla="*/ 424 h 710"/>
                <a:gd name="T84" fmla="*/ 1774 w 2087"/>
                <a:gd name="T85" fmla="*/ 496 h 710"/>
                <a:gd name="T86" fmla="*/ 1816 w 2087"/>
                <a:gd name="T87" fmla="*/ 564 h 710"/>
                <a:gd name="T88" fmla="*/ 1858 w 2087"/>
                <a:gd name="T89" fmla="*/ 621 h 710"/>
                <a:gd name="T90" fmla="*/ 1899 w 2087"/>
                <a:gd name="T91" fmla="*/ 660 h 710"/>
                <a:gd name="T92" fmla="*/ 1941 w 2087"/>
                <a:gd name="T93" fmla="*/ 677 h 710"/>
                <a:gd name="T94" fmla="*/ 1983 w 2087"/>
                <a:gd name="T95" fmla="*/ 668 h 710"/>
                <a:gd name="T96" fmla="*/ 2024 w 2087"/>
                <a:gd name="T97" fmla="*/ 629 h 710"/>
                <a:gd name="T98" fmla="*/ 2066 w 2087"/>
                <a:gd name="T99" fmla="*/ 55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7" h="710">
                  <a:moveTo>
                    <a:pt x="0" y="380"/>
                  </a:moveTo>
                  <a:lnTo>
                    <a:pt x="21" y="431"/>
                  </a:lnTo>
                  <a:lnTo>
                    <a:pt x="42" y="479"/>
                  </a:lnTo>
                  <a:lnTo>
                    <a:pt x="63" y="523"/>
                  </a:lnTo>
                  <a:lnTo>
                    <a:pt x="84" y="564"/>
                  </a:lnTo>
                  <a:lnTo>
                    <a:pt x="105" y="600"/>
                  </a:lnTo>
                  <a:lnTo>
                    <a:pt x="125" y="632"/>
                  </a:lnTo>
                  <a:lnTo>
                    <a:pt x="146" y="659"/>
                  </a:lnTo>
                  <a:lnTo>
                    <a:pt x="167" y="680"/>
                  </a:lnTo>
                  <a:lnTo>
                    <a:pt x="188" y="696"/>
                  </a:lnTo>
                  <a:lnTo>
                    <a:pt x="209" y="706"/>
                  </a:lnTo>
                  <a:lnTo>
                    <a:pt x="230" y="710"/>
                  </a:lnTo>
                  <a:lnTo>
                    <a:pt x="251" y="708"/>
                  </a:lnTo>
                  <a:lnTo>
                    <a:pt x="271" y="700"/>
                  </a:lnTo>
                  <a:lnTo>
                    <a:pt x="292" y="687"/>
                  </a:lnTo>
                  <a:lnTo>
                    <a:pt x="313" y="668"/>
                  </a:lnTo>
                  <a:lnTo>
                    <a:pt x="334" y="643"/>
                  </a:lnTo>
                  <a:lnTo>
                    <a:pt x="355" y="614"/>
                  </a:lnTo>
                  <a:lnTo>
                    <a:pt x="376" y="581"/>
                  </a:lnTo>
                  <a:lnTo>
                    <a:pt x="397" y="544"/>
                  </a:lnTo>
                  <a:lnTo>
                    <a:pt x="418" y="504"/>
                  </a:lnTo>
                  <a:lnTo>
                    <a:pt x="439" y="462"/>
                  </a:lnTo>
                  <a:lnTo>
                    <a:pt x="459" y="418"/>
                  </a:lnTo>
                  <a:lnTo>
                    <a:pt x="480" y="373"/>
                  </a:lnTo>
                  <a:lnTo>
                    <a:pt x="501" y="328"/>
                  </a:lnTo>
                  <a:lnTo>
                    <a:pt x="522" y="283"/>
                  </a:lnTo>
                  <a:lnTo>
                    <a:pt x="543" y="240"/>
                  </a:lnTo>
                  <a:lnTo>
                    <a:pt x="564" y="199"/>
                  </a:lnTo>
                  <a:lnTo>
                    <a:pt x="585" y="160"/>
                  </a:lnTo>
                  <a:lnTo>
                    <a:pt x="605" y="125"/>
                  </a:lnTo>
                  <a:lnTo>
                    <a:pt x="626" y="93"/>
                  </a:lnTo>
                  <a:lnTo>
                    <a:pt x="647" y="66"/>
                  </a:lnTo>
                  <a:lnTo>
                    <a:pt x="668" y="43"/>
                  </a:lnTo>
                  <a:lnTo>
                    <a:pt x="689" y="25"/>
                  </a:lnTo>
                  <a:lnTo>
                    <a:pt x="710" y="12"/>
                  </a:lnTo>
                  <a:lnTo>
                    <a:pt x="731" y="3"/>
                  </a:lnTo>
                  <a:lnTo>
                    <a:pt x="751" y="0"/>
                  </a:lnTo>
                  <a:lnTo>
                    <a:pt x="772" y="1"/>
                  </a:lnTo>
                  <a:lnTo>
                    <a:pt x="793" y="7"/>
                  </a:lnTo>
                  <a:lnTo>
                    <a:pt x="814" y="17"/>
                  </a:lnTo>
                  <a:lnTo>
                    <a:pt x="835" y="30"/>
                  </a:lnTo>
                  <a:lnTo>
                    <a:pt x="856" y="47"/>
                  </a:lnTo>
                  <a:lnTo>
                    <a:pt x="877" y="66"/>
                  </a:lnTo>
                  <a:lnTo>
                    <a:pt x="897" y="88"/>
                  </a:lnTo>
                  <a:lnTo>
                    <a:pt x="918" y="111"/>
                  </a:lnTo>
                  <a:lnTo>
                    <a:pt x="939" y="135"/>
                  </a:lnTo>
                  <a:lnTo>
                    <a:pt x="960" y="160"/>
                  </a:lnTo>
                  <a:lnTo>
                    <a:pt x="981" y="184"/>
                  </a:lnTo>
                  <a:lnTo>
                    <a:pt x="1002" y="207"/>
                  </a:lnTo>
                  <a:lnTo>
                    <a:pt x="1023" y="229"/>
                  </a:lnTo>
                  <a:lnTo>
                    <a:pt x="1044" y="248"/>
                  </a:lnTo>
                  <a:lnTo>
                    <a:pt x="1065" y="266"/>
                  </a:lnTo>
                  <a:lnTo>
                    <a:pt x="1085" y="281"/>
                  </a:lnTo>
                  <a:lnTo>
                    <a:pt x="1106" y="292"/>
                  </a:lnTo>
                  <a:lnTo>
                    <a:pt x="1127" y="301"/>
                  </a:lnTo>
                  <a:lnTo>
                    <a:pt x="1148" y="306"/>
                  </a:lnTo>
                  <a:lnTo>
                    <a:pt x="1169" y="308"/>
                  </a:lnTo>
                  <a:lnTo>
                    <a:pt x="1190" y="307"/>
                  </a:lnTo>
                  <a:lnTo>
                    <a:pt x="1211" y="303"/>
                  </a:lnTo>
                  <a:lnTo>
                    <a:pt x="1231" y="296"/>
                  </a:lnTo>
                  <a:lnTo>
                    <a:pt x="1252" y="287"/>
                  </a:lnTo>
                  <a:lnTo>
                    <a:pt x="1273" y="275"/>
                  </a:lnTo>
                  <a:lnTo>
                    <a:pt x="1294" y="262"/>
                  </a:lnTo>
                  <a:lnTo>
                    <a:pt x="1315" y="249"/>
                  </a:lnTo>
                  <a:lnTo>
                    <a:pt x="1336" y="235"/>
                  </a:lnTo>
                  <a:lnTo>
                    <a:pt x="1357" y="220"/>
                  </a:lnTo>
                  <a:lnTo>
                    <a:pt x="1378" y="207"/>
                  </a:lnTo>
                  <a:lnTo>
                    <a:pt x="1398" y="195"/>
                  </a:lnTo>
                  <a:lnTo>
                    <a:pt x="1419" y="185"/>
                  </a:lnTo>
                  <a:lnTo>
                    <a:pt x="1440" y="176"/>
                  </a:lnTo>
                  <a:lnTo>
                    <a:pt x="1461" y="171"/>
                  </a:lnTo>
                  <a:lnTo>
                    <a:pt x="1482" y="169"/>
                  </a:lnTo>
                  <a:lnTo>
                    <a:pt x="1503" y="171"/>
                  </a:lnTo>
                  <a:lnTo>
                    <a:pt x="1524" y="176"/>
                  </a:lnTo>
                  <a:lnTo>
                    <a:pt x="1545" y="186"/>
                  </a:lnTo>
                  <a:lnTo>
                    <a:pt x="1565" y="199"/>
                  </a:lnTo>
                  <a:lnTo>
                    <a:pt x="1586" y="216"/>
                  </a:lnTo>
                  <a:lnTo>
                    <a:pt x="1607" y="237"/>
                  </a:lnTo>
                  <a:lnTo>
                    <a:pt x="1628" y="262"/>
                  </a:lnTo>
                  <a:lnTo>
                    <a:pt x="1649" y="290"/>
                  </a:lnTo>
                  <a:lnTo>
                    <a:pt x="1670" y="320"/>
                  </a:lnTo>
                  <a:lnTo>
                    <a:pt x="1691" y="353"/>
                  </a:lnTo>
                  <a:lnTo>
                    <a:pt x="1712" y="388"/>
                  </a:lnTo>
                  <a:lnTo>
                    <a:pt x="1732" y="424"/>
                  </a:lnTo>
                  <a:lnTo>
                    <a:pt x="1753" y="460"/>
                  </a:lnTo>
                  <a:lnTo>
                    <a:pt x="1774" y="496"/>
                  </a:lnTo>
                  <a:lnTo>
                    <a:pt x="1795" y="531"/>
                  </a:lnTo>
                  <a:lnTo>
                    <a:pt x="1816" y="564"/>
                  </a:lnTo>
                  <a:lnTo>
                    <a:pt x="1837" y="594"/>
                  </a:lnTo>
                  <a:lnTo>
                    <a:pt x="1858" y="621"/>
                  </a:lnTo>
                  <a:lnTo>
                    <a:pt x="1878" y="643"/>
                  </a:lnTo>
                  <a:lnTo>
                    <a:pt x="1899" y="660"/>
                  </a:lnTo>
                  <a:lnTo>
                    <a:pt x="1920" y="672"/>
                  </a:lnTo>
                  <a:lnTo>
                    <a:pt x="1941" y="677"/>
                  </a:lnTo>
                  <a:lnTo>
                    <a:pt x="1962" y="676"/>
                  </a:lnTo>
                  <a:lnTo>
                    <a:pt x="1983" y="668"/>
                  </a:lnTo>
                  <a:lnTo>
                    <a:pt x="2004" y="652"/>
                  </a:lnTo>
                  <a:lnTo>
                    <a:pt x="2024" y="629"/>
                  </a:lnTo>
                  <a:lnTo>
                    <a:pt x="2046" y="597"/>
                  </a:lnTo>
                  <a:lnTo>
                    <a:pt x="2066" y="558"/>
                  </a:lnTo>
                  <a:lnTo>
                    <a:pt x="2087" y="511"/>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210">
              <a:extLst>
                <a:ext uri="{FF2B5EF4-FFF2-40B4-BE49-F238E27FC236}">
                  <a16:creationId xmlns:a16="http://schemas.microsoft.com/office/drawing/2014/main" id="{A7B28A3B-BC13-DAE0-942E-49025B6ABD2A}"/>
                </a:ext>
              </a:extLst>
            </p:cNvPr>
            <p:cNvSpPr>
              <a:spLocks noChangeArrowheads="1"/>
            </p:cNvSpPr>
            <p:nvPr/>
          </p:nvSpPr>
          <p:spPr bwMode="auto">
            <a:xfrm>
              <a:off x="4359" y="979"/>
              <a:ext cx="870" cy="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211">
              <a:extLst>
                <a:ext uri="{FF2B5EF4-FFF2-40B4-BE49-F238E27FC236}">
                  <a16:creationId xmlns:a16="http://schemas.microsoft.com/office/drawing/2014/main" id="{08513C74-36EB-CEA8-88EA-D1A524964FFB}"/>
                </a:ext>
              </a:extLst>
            </p:cNvPr>
            <p:cNvSpPr>
              <a:spLocks noChangeArrowheads="1"/>
            </p:cNvSpPr>
            <p:nvPr/>
          </p:nvSpPr>
          <p:spPr bwMode="auto">
            <a:xfrm>
              <a:off x="4585" y="999"/>
              <a:ext cx="3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95% 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212">
              <a:extLst>
                <a:ext uri="{FF2B5EF4-FFF2-40B4-BE49-F238E27FC236}">
                  <a16:creationId xmlns:a16="http://schemas.microsoft.com/office/drawing/2014/main" id="{3DFD6D5B-6C74-7614-0478-BF46C14AFE42}"/>
                </a:ext>
              </a:extLst>
            </p:cNvPr>
            <p:cNvSpPr>
              <a:spLocks noChangeArrowheads="1"/>
            </p:cNvSpPr>
            <p:nvPr/>
          </p:nvSpPr>
          <p:spPr bwMode="auto">
            <a:xfrm>
              <a:off x="4378" y="1001"/>
              <a:ext cx="192" cy="7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213">
              <a:extLst>
                <a:ext uri="{FF2B5EF4-FFF2-40B4-BE49-F238E27FC236}">
                  <a16:creationId xmlns:a16="http://schemas.microsoft.com/office/drawing/2014/main" id="{691D3808-A82C-B970-EFE3-CB4D3B01870F}"/>
                </a:ext>
              </a:extLst>
            </p:cNvPr>
            <p:cNvSpPr>
              <a:spLocks noChangeArrowheads="1"/>
            </p:cNvSpPr>
            <p:nvPr/>
          </p:nvSpPr>
          <p:spPr bwMode="auto">
            <a:xfrm>
              <a:off x="4585" y="1100"/>
              <a:ext cx="7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214">
              <a:extLst>
                <a:ext uri="{FF2B5EF4-FFF2-40B4-BE49-F238E27FC236}">
                  <a16:creationId xmlns:a16="http://schemas.microsoft.com/office/drawing/2014/main" id="{D83C3E52-A8A1-D883-E499-E6892D8F00DB}"/>
                </a:ext>
              </a:extLst>
            </p:cNvPr>
            <p:cNvSpPr>
              <a:spLocks noChangeShapeType="1"/>
            </p:cNvSpPr>
            <p:nvPr/>
          </p:nvSpPr>
          <p:spPr bwMode="auto">
            <a:xfrm>
              <a:off x="4378" y="1143"/>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215">
              <a:extLst>
                <a:ext uri="{FF2B5EF4-FFF2-40B4-BE49-F238E27FC236}">
                  <a16:creationId xmlns:a16="http://schemas.microsoft.com/office/drawing/2014/main" id="{88D3FC9A-E3A4-6BF6-2272-A044CBBE5C35}"/>
                </a:ext>
              </a:extLst>
            </p:cNvPr>
            <p:cNvSpPr>
              <a:spLocks noChangeArrowheads="1"/>
            </p:cNvSpPr>
            <p:nvPr/>
          </p:nvSpPr>
          <p:spPr bwMode="auto">
            <a:xfrm>
              <a:off x="4585" y="1205"/>
              <a:ext cx="5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Line 216">
              <a:extLst>
                <a:ext uri="{FF2B5EF4-FFF2-40B4-BE49-F238E27FC236}">
                  <a16:creationId xmlns:a16="http://schemas.microsoft.com/office/drawing/2014/main" id="{916B2D2F-FF04-40A9-9DB4-AAE4DB3AB25E}"/>
                </a:ext>
              </a:extLst>
            </p:cNvPr>
            <p:cNvSpPr>
              <a:spLocks noChangeShapeType="1"/>
            </p:cNvSpPr>
            <p:nvPr/>
          </p:nvSpPr>
          <p:spPr bwMode="auto">
            <a:xfrm>
              <a:off x="4378" y="1246"/>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217">
              <a:extLst>
                <a:ext uri="{FF2B5EF4-FFF2-40B4-BE49-F238E27FC236}">
                  <a16:creationId xmlns:a16="http://schemas.microsoft.com/office/drawing/2014/main" id="{AF8D0957-E216-17C4-49B2-635A2D16F059}"/>
                </a:ext>
              </a:extLst>
            </p:cNvPr>
            <p:cNvSpPr>
              <a:spLocks noChangeArrowheads="1"/>
            </p:cNvSpPr>
            <p:nvPr/>
          </p:nvSpPr>
          <p:spPr bwMode="auto">
            <a:xfrm>
              <a:off x="4359" y="979"/>
              <a:ext cx="870" cy="327"/>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8AB80CE5-338B-AD54-9419-25F1A1D5AD76}"/>
                  </a:ext>
                </a:extLst>
              </p:cNvPr>
              <p:cNvSpPr txBox="1"/>
              <p:nvPr/>
            </p:nvSpPr>
            <p:spPr>
              <a:xfrm>
                <a:off x="1140978" y="1012392"/>
                <a:ext cx="2721579" cy="369332"/>
              </a:xfrm>
              <a:prstGeom prst="rect">
                <a:avLst/>
              </a:prstGeom>
              <a:noFill/>
            </p:spPr>
            <p:txBody>
              <a:bodyPr wrap="none" rtlCol="0">
                <a:spAutoFit/>
              </a:bodyPr>
              <a:lstStyle/>
              <a:p>
                <a:r>
                  <a:rPr lang="en-US" dirty="0"/>
                  <a:t>from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(−5,0)</m:t>
                    </m:r>
                  </m:oMath>
                </a14:m>
                <a:r>
                  <a:rPr lang="en-US" dirty="0"/>
                  <a:t> to </a:t>
                </a:r>
                <a14:m>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(10,15)</m:t>
                    </m:r>
                  </m:oMath>
                </a14:m>
                <a:endParaRPr lang="en-US" sz="2400" dirty="0"/>
              </a:p>
            </p:txBody>
          </p:sp>
        </mc:Choice>
        <mc:Fallback xmlns="">
          <p:sp>
            <p:nvSpPr>
              <p:cNvPr id="94" name="TextBox 93">
                <a:extLst>
                  <a:ext uri="{FF2B5EF4-FFF2-40B4-BE49-F238E27FC236}">
                    <a16:creationId xmlns:a16="http://schemas.microsoft.com/office/drawing/2014/main" id="{8AB80CE5-338B-AD54-9419-25F1A1D5AD76}"/>
                  </a:ext>
                </a:extLst>
              </p:cNvPr>
              <p:cNvSpPr txBox="1">
                <a:spLocks noRot="1" noChangeAspect="1" noMove="1" noResize="1" noEditPoints="1" noAdjustHandles="1" noChangeArrowheads="1" noChangeShapeType="1" noTextEdit="1"/>
              </p:cNvSpPr>
              <p:nvPr/>
            </p:nvSpPr>
            <p:spPr>
              <a:xfrm>
                <a:off x="1140978" y="1012392"/>
                <a:ext cx="2721579" cy="369332"/>
              </a:xfrm>
              <a:prstGeom prst="rect">
                <a:avLst/>
              </a:prstGeom>
              <a:blipFill>
                <a:blip r:embed="rId2"/>
                <a:stretch>
                  <a:fillRect l="-1790"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CF797047-EB03-F9D1-8468-4B5008BCCA58}"/>
                  </a:ext>
                </a:extLst>
              </p:cNvPr>
              <p:cNvSpPr txBox="1"/>
              <p:nvPr/>
            </p:nvSpPr>
            <p:spPr>
              <a:xfrm>
                <a:off x="5138443" y="1012392"/>
                <a:ext cx="2795702" cy="369332"/>
              </a:xfrm>
              <a:prstGeom prst="rect">
                <a:avLst/>
              </a:prstGeom>
              <a:noFill/>
            </p:spPr>
            <p:txBody>
              <a:bodyPr wrap="none" rtlCol="0">
                <a:spAutoFit/>
              </a:bodyPr>
              <a:lstStyle/>
              <a:p>
                <a:r>
                  <a:rPr lang="en-US" dirty="0"/>
                  <a:t>from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(−5,15)</m:t>
                    </m:r>
                  </m:oMath>
                </a14:m>
                <a:r>
                  <a:rPr lang="en-US" dirty="0"/>
                  <a:t> to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(10,0)</m:t>
                    </m:r>
                  </m:oMath>
                </a14:m>
                <a:endParaRPr lang="en-US" sz="2400" dirty="0"/>
              </a:p>
            </p:txBody>
          </p:sp>
        </mc:Choice>
        <mc:Fallback xmlns="">
          <p:sp>
            <p:nvSpPr>
              <p:cNvPr id="96" name="TextBox 95">
                <a:extLst>
                  <a:ext uri="{FF2B5EF4-FFF2-40B4-BE49-F238E27FC236}">
                    <a16:creationId xmlns:a16="http://schemas.microsoft.com/office/drawing/2014/main" id="{CF797047-EB03-F9D1-8468-4B5008BCCA58}"/>
                  </a:ext>
                </a:extLst>
              </p:cNvPr>
              <p:cNvSpPr txBox="1">
                <a:spLocks noRot="1" noChangeAspect="1" noMove="1" noResize="1" noEditPoints="1" noAdjustHandles="1" noChangeArrowheads="1" noChangeShapeType="1" noTextEdit="1"/>
              </p:cNvSpPr>
              <p:nvPr/>
            </p:nvSpPr>
            <p:spPr>
              <a:xfrm>
                <a:off x="5138443" y="1012392"/>
                <a:ext cx="2795702" cy="369332"/>
              </a:xfrm>
              <a:prstGeom prst="rect">
                <a:avLst/>
              </a:prstGeom>
              <a:blipFill>
                <a:blip r:embed="rId3"/>
                <a:stretch>
                  <a:fillRect l="-1961"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7EC7A3D3-2240-01D7-8060-1CC09FE576E5}"/>
                  </a:ext>
                </a:extLst>
              </p:cNvPr>
              <p:cNvSpPr txBox="1"/>
              <p:nvPr/>
            </p:nvSpPr>
            <p:spPr>
              <a:xfrm>
                <a:off x="647363" y="4113654"/>
                <a:ext cx="4015523" cy="646331"/>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𝑅𝑀𝑆</m:t>
                        </m:r>
                      </m:sub>
                    </m:sSub>
                    <m:r>
                      <a:rPr lang="en-US" i="1">
                        <a:latin typeface="Cambria Math" panose="02040503050406030204" pitchFamily="18" charset="0"/>
                      </a:rPr>
                      <m:t>=23.6</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𝑎𝑣</m:t>
                        </m:r>
                      </m:sub>
                    </m:sSub>
                    <m:r>
                      <a:rPr lang="en-US" i="1">
                        <a:latin typeface="Cambria Math" panose="02040503050406030204" pitchFamily="18" charset="0"/>
                      </a:rPr>
                      <m:t>=9.32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𝑚𝑎𝑥</m:t>
                        </m:r>
                      </m:sub>
                    </m:sSub>
                    <m:r>
                      <a:rPr lang="en-US" i="1">
                        <a:latin typeface="Cambria Math" panose="02040503050406030204" pitchFamily="18" charset="0"/>
                      </a:rPr>
                      <m:t>=119.6</m:t>
                    </m:r>
                  </m:oMath>
                </a14:m>
                <a:br>
                  <a:rPr lang="en-US" dirty="0"/>
                </a:br>
                <a:r>
                  <a:rPr lang="en-US" dirty="0"/>
                  <a:t>Larger error at corner region</a:t>
                </a:r>
              </a:p>
            </p:txBody>
          </p:sp>
        </mc:Choice>
        <mc:Fallback xmlns="">
          <p:sp>
            <p:nvSpPr>
              <p:cNvPr id="99" name="TextBox 98">
                <a:extLst>
                  <a:ext uri="{FF2B5EF4-FFF2-40B4-BE49-F238E27FC236}">
                    <a16:creationId xmlns:a16="http://schemas.microsoft.com/office/drawing/2014/main" id="{7EC7A3D3-2240-01D7-8060-1CC09FE576E5}"/>
                  </a:ext>
                </a:extLst>
              </p:cNvPr>
              <p:cNvSpPr txBox="1">
                <a:spLocks noRot="1" noChangeAspect="1" noMove="1" noResize="1" noEditPoints="1" noAdjustHandles="1" noChangeArrowheads="1" noChangeShapeType="1" noTextEdit="1"/>
              </p:cNvSpPr>
              <p:nvPr/>
            </p:nvSpPr>
            <p:spPr>
              <a:xfrm>
                <a:off x="647363" y="4113654"/>
                <a:ext cx="4015523" cy="646331"/>
              </a:xfrm>
              <a:prstGeom prst="rect">
                <a:avLst/>
              </a:prstGeom>
              <a:blipFill>
                <a:blip r:embed="rId4"/>
                <a:stretch>
                  <a:fillRect l="-1214" t="-471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FDEDAD8A-3E6E-8776-BEE5-DD8DB5E3DF8B}"/>
                  </a:ext>
                </a:extLst>
              </p:cNvPr>
              <p:cNvSpPr txBox="1"/>
              <p:nvPr/>
            </p:nvSpPr>
            <p:spPr>
              <a:xfrm>
                <a:off x="4730832" y="4113654"/>
                <a:ext cx="4015523" cy="646331"/>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𝑅𝑀𝑆</m:t>
                        </m:r>
                      </m:sub>
                    </m:sSub>
                    <m:r>
                      <a:rPr lang="en-US" i="1">
                        <a:latin typeface="Cambria Math" panose="02040503050406030204" pitchFamily="18" charset="0"/>
                      </a:rPr>
                      <m:t>=</m:t>
                    </m:r>
                    <m:r>
                      <a:rPr lang="en-US" b="0" i="1" smtClean="0">
                        <a:latin typeface="Cambria Math" panose="02040503050406030204" pitchFamily="18" charset="0"/>
                      </a:rPr>
                      <m:t>1.76</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𝑎𝑣</m:t>
                        </m:r>
                      </m:sub>
                    </m:sSub>
                    <m:r>
                      <a:rPr lang="en-US" i="1">
                        <a:latin typeface="Cambria Math" panose="02040503050406030204" pitchFamily="18" charset="0"/>
                      </a:rPr>
                      <m:t>=</m:t>
                    </m:r>
                    <m:r>
                      <a:rPr lang="en-US" b="0" i="1" smtClean="0">
                        <a:latin typeface="Cambria Math" panose="02040503050406030204" pitchFamily="18" charset="0"/>
                      </a:rPr>
                      <m:t>0.972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𝑚𝑎𝑥</m:t>
                        </m:r>
                      </m:sub>
                    </m:sSub>
                    <m:r>
                      <a:rPr lang="en-US" i="1">
                        <a:latin typeface="Cambria Math" panose="02040503050406030204" pitchFamily="18" charset="0"/>
                      </a:rPr>
                      <m:t>=</m:t>
                    </m:r>
                    <m:r>
                      <a:rPr lang="en-US" b="0" i="1" smtClean="0">
                        <a:latin typeface="Cambria Math" panose="02040503050406030204" pitchFamily="18" charset="0"/>
                      </a:rPr>
                      <m:t>7.69</m:t>
                    </m:r>
                  </m:oMath>
                </a14:m>
                <a:br>
                  <a:rPr lang="en-US" dirty="0"/>
                </a:br>
                <a:r>
                  <a:rPr lang="en-US" dirty="0"/>
                  <a:t>Larger error at corner region</a:t>
                </a:r>
              </a:p>
            </p:txBody>
          </p:sp>
        </mc:Choice>
        <mc:Fallback xmlns="">
          <p:sp>
            <p:nvSpPr>
              <p:cNvPr id="100" name="TextBox 99">
                <a:extLst>
                  <a:ext uri="{FF2B5EF4-FFF2-40B4-BE49-F238E27FC236}">
                    <a16:creationId xmlns:a16="http://schemas.microsoft.com/office/drawing/2014/main" id="{FDEDAD8A-3E6E-8776-BEE5-DD8DB5E3DF8B}"/>
                  </a:ext>
                </a:extLst>
              </p:cNvPr>
              <p:cNvSpPr txBox="1">
                <a:spLocks noRot="1" noChangeAspect="1" noMove="1" noResize="1" noEditPoints="1" noAdjustHandles="1" noChangeArrowheads="1" noChangeShapeType="1" noTextEdit="1"/>
              </p:cNvSpPr>
              <p:nvPr/>
            </p:nvSpPr>
            <p:spPr>
              <a:xfrm>
                <a:off x="4730832" y="4113654"/>
                <a:ext cx="4015523" cy="646331"/>
              </a:xfrm>
              <a:prstGeom prst="rect">
                <a:avLst/>
              </a:prstGeom>
              <a:blipFill>
                <a:blip r:embed="rId5"/>
                <a:stretch>
                  <a:fillRect l="-1214" t="-4717" b="-15094"/>
                </a:stretch>
              </a:blipFill>
            </p:spPr>
            <p:txBody>
              <a:bodyPr/>
              <a:lstStyle/>
              <a:p>
                <a:r>
                  <a:rPr lang="en-US">
                    <a:noFill/>
                  </a:rPr>
                  <a:t> </a:t>
                </a:r>
              </a:p>
            </p:txBody>
          </p:sp>
        </mc:Fallback>
      </mc:AlternateContent>
    </p:spTree>
    <p:extLst>
      <p:ext uri="{BB962C8B-B14F-4D97-AF65-F5344CB8AC3E}">
        <p14:creationId xmlns:p14="http://schemas.microsoft.com/office/powerpoint/2010/main" val="800142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AD46D-DD19-ADB4-7E73-5AE67C8488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ED49DD-22C5-CE24-FC2F-647E1F3BED48}"/>
              </a:ext>
            </a:extLst>
          </p:cNvPr>
          <p:cNvSpPr>
            <a:spLocks noGrp="1"/>
          </p:cNvSpPr>
          <p:nvPr>
            <p:ph type="ctrTitle"/>
          </p:nvPr>
        </p:nvSpPr>
        <p:spPr>
          <a:xfrm>
            <a:off x="685800" y="1412489"/>
            <a:ext cx="7772400" cy="2187962"/>
          </a:xfrm>
        </p:spPr>
        <p:txBody>
          <a:bodyPr/>
          <a:lstStyle/>
          <a:p>
            <a:r>
              <a:rPr lang="en-US" dirty="0"/>
              <a:t>7.6</a:t>
            </a:r>
            <a:br>
              <a:rPr lang="en-US" dirty="0"/>
            </a:br>
            <a:br>
              <a:rPr lang="en-US" dirty="0"/>
            </a:br>
            <a:r>
              <a:rPr lang="en-US" dirty="0"/>
              <a:t>Kriging with Nuggets</a:t>
            </a:r>
          </a:p>
        </p:txBody>
      </p:sp>
      <p:sp>
        <p:nvSpPr>
          <p:cNvPr id="5" name="Subtitle 4">
            <a:extLst>
              <a:ext uri="{FF2B5EF4-FFF2-40B4-BE49-F238E27FC236}">
                <a16:creationId xmlns:a16="http://schemas.microsoft.com/office/drawing/2014/main" id="{7638CB2E-86F9-E3D1-F8BE-B714BEB693B4}"/>
              </a:ext>
            </a:extLst>
          </p:cNvPr>
          <p:cNvSpPr>
            <a:spLocks noGrp="1"/>
          </p:cNvSpPr>
          <p:nvPr>
            <p:ph type="subTitle" idx="1"/>
          </p:nvPr>
        </p:nvSpPr>
        <p:spPr/>
        <p:txBody>
          <a:bodyPr/>
          <a:lstStyle/>
          <a:p>
            <a:r>
              <a:rPr lang="en-US" dirty="0"/>
              <a:t>When samples include random noise, it is important to separate noise variance from process variance</a:t>
            </a:r>
          </a:p>
        </p:txBody>
      </p:sp>
    </p:spTree>
    <p:extLst>
      <p:ext uri="{BB962C8B-B14F-4D97-AF65-F5344CB8AC3E}">
        <p14:creationId xmlns:p14="http://schemas.microsoft.com/office/powerpoint/2010/main" val="122051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4CFE961-7803-499F-A1B3-505019DE4556}"/>
              </a:ext>
            </a:extLst>
          </p:cNvPr>
          <p:cNvSpPr/>
          <p:nvPr/>
        </p:nvSpPr>
        <p:spPr>
          <a:xfrm>
            <a:off x="2312705" y="3852752"/>
            <a:ext cx="2742515" cy="97325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 name="Rectangle: Rounded Corners 7">
            <a:extLst>
              <a:ext uri="{FF2B5EF4-FFF2-40B4-BE49-F238E27FC236}">
                <a16:creationId xmlns:a16="http://schemas.microsoft.com/office/drawing/2014/main" id="{2997DC22-BEBD-48CE-BCB6-59866F3292FD}"/>
              </a:ext>
            </a:extLst>
          </p:cNvPr>
          <p:cNvSpPr/>
          <p:nvPr/>
        </p:nvSpPr>
        <p:spPr>
          <a:xfrm>
            <a:off x="3297050" y="2743815"/>
            <a:ext cx="4153141" cy="97325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solidFill>
                      <a:srgbClr val="0000FF"/>
                    </a:solidFill>
                  </a:rPr>
                  <a:t>Covariance</a:t>
                </a:r>
                <a:r>
                  <a:rPr lang="en-US" dirty="0"/>
                  <a:t> of two random variables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dirty="0" smtClean="0">
                        <a:latin typeface="Cambria Math" panose="02040503050406030204" pitchFamily="18" charset="0"/>
                      </a:rPr>
                      <m:t>𝑌</m:t>
                    </m:r>
                  </m:oMath>
                </a14:m>
                <a:endParaRPr lang="en-US" i="1" dirty="0"/>
              </a:p>
              <a:p>
                <a:endParaRPr lang="en-US" dirty="0"/>
              </a:p>
              <a:p>
                <a:r>
                  <a:rPr lang="en-US" dirty="0"/>
                  <a:t>The covariance of a random variable with itself is the square of the standard deviation: </a:t>
                </a:r>
                <a14:m>
                  <m:oMath xmlns:m="http://schemas.openxmlformats.org/officeDocument/2006/math">
                    <m:r>
                      <a:rPr lang="en-US" i="1" dirty="0">
                        <a:latin typeface="Cambria Math" panose="02040503050406030204" pitchFamily="18" charset="0"/>
                      </a:rPr>
                      <m:t>𝑉𝑎𝑟</m:t>
                    </m:r>
                    <m:d>
                      <m:dPr>
                        <m:ctrlPr>
                          <a:rPr lang="en-US" i="1" dirty="0">
                            <a:latin typeface="Cambria Math" panose="02040503050406030204" pitchFamily="18" charset="0"/>
                          </a:rPr>
                        </m:ctrlPr>
                      </m:dPr>
                      <m:e>
                        <m:r>
                          <a:rPr lang="en-US" i="1" dirty="0">
                            <a:latin typeface="Cambria Math" panose="02040503050406030204" pitchFamily="18" charset="0"/>
                          </a:rPr>
                          <m:t>𝑋</m:t>
                        </m:r>
                      </m:e>
                    </m:d>
                    <m:r>
                      <a:rPr lang="en-US" i="0" dirty="0">
                        <a:latin typeface="Cambria Math" panose="02040503050406030204" pitchFamily="18" charset="0"/>
                      </a:rPr>
                      <m:t>=</m:t>
                    </m:r>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𝜎</m:t>
                            </m:r>
                            <m:d>
                              <m:dPr>
                                <m:ctrlPr>
                                  <a:rPr lang="en-US" i="1" dirty="0">
                                    <a:latin typeface="Cambria Math" panose="02040503050406030204" pitchFamily="18" charset="0"/>
                                  </a:rPr>
                                </m:ctrlPr>
                              </m:dPr>
                              <m:e>
                                <m:r>
                                  <a:rPr lang="en-US" i="1" dirty="0">
                                    <a:latin typeface="Cambria Math" panose="02040503050406030204" pitchFamily="18" charset="0"/>
                                  </a:rPr>
                                  <m:t>𝑋</m:t>
                                </m:r>
                              </m:e>
                            </m:d>
                          </m:e>
                        </m:d>
                      </m:e>
                      <m:sup>
                        <m:r>
                          <a:rPr lang="en-US" i="0" dirty="0">
                            <a:latin typeface="Cambria Math" panose="02040503050406030204" pitchFamily="18" charset="0"/>
                          </a:rPr>
                          <m:t>2</m:t>
                        </m:r>
                      </m:sup>
                    </m:sSup>
                  </m:oMath>
                </a14:m>
                <a:endParaRPr lang="en-US" dirty="0"/>
              </a:p>
              <a:p>
                <a:pPr>
                  <a:spcBef>
                    <a:spcPts val="3600"/>
                  </a:spcBef>
                </a:pPr>
                <a:r>
                  <a:rPr lang="en-US" dirty="0"/>
                  <a:t>Covariance matrix</a:t>
                </a:r>
              </a:p>
              <a:p>
                <a:pPr>
                  <a:spcBef>
                    <a:spcPts val="6000"/>
                  </a:spcBef>
                </a:pPr>
                <a:r>
                  <a:rPr lang="en-US" dirty="0">
                    <a:solidFill>
                      <a:srgbClr val="0000FF"/>
                    </a:solidFill>
                  </a:rPr>
                  <a:t>Correlation</a:t>
                </a:r>
              </a:p>
              <a:p>
                <a:pPr>
                  <a:spcBef>
                    <a:spcPts val="3600"/>
                  </a:spcBef>
                </a:pPr>
                <a:r>
                  <a:rPr lang="en-US" dirty="0"/>
                  <a:t>The correlation matrix has 1 on the diagonal.</a:t>
                </a:r>
              </a:p>
              <a:p>
                <a:pPr lvl="1"/>
                <a:r>
                  <a:rPr lang="en-US" dirty="0"/>
                  <a:t>correlation measures their propensity to move together</a:t>
                </a:r>
              </a:p>
              <a:p>
                <a:pPr lvl="1"/>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=1</m:t>
                    </m:r>
                  </m:oMath>
                </a14:m>
                <a:r>
                  <a:rPr lang="en-US" dirty="0"/>
                  <a:t> when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𝑋</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1408" b="-433"/>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a:t>Reminder: Covariance and Correlation</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ED19410-4392-9E61-992A-797EFC07862F}"/>
                  </a:ext>
                </a:extLst>
              </p:cNvPr>
              <p:cNvSpPr txBox="1"/>
              <p:nvPr/>
            </p:nvSpPr>
            <p:spPr>
              <a:xfrm>
                <a:off x="906966" y="1253271"/>
                <a:ext cx="684706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dirty="0" smtClean="0">
                          <a:latin typeface="Cambria Math" panose="02040503050406030204" pitchFamily="18" charset="0"/>
                        </a:rPr>
                        <m:t>cov</m:t>
                      </m:r>
                      <m:d>
                        <m:dPr>
                          <m:sepChr m:val=","/>
                          <m:ctrlPr>
                            <a:rPr lang="en-US" sz="2400" i="1" dirty="0">
                              <a:latin typeface="Cambria Math" panose="02040503050406030204" pitchFamily="18" charset="0"/>
                            </a:rPr>
                          </m:ctrlPr>
                        </m:dPr>
                        <m:e>
                          <m:r>
                            <a:rPr lang="en-US" sz="2400" i="1" dirty="0">
                              <a:latin typeface="Cambria Math" panose="02040503050406030204" pitchFamily="18" charset="0"/>
                            </a:rPr>
                            <m:t>𝑋</m:t>
                          </m:r>
                        </m:e>
                        <m:e>
                          <m:r>
                            <a:rPr lang="en-US" sz="2400" i="1" dirty="0">
                              <a:latin typeface="Cambria Math" panose="02040503050406030204" pitchFamily="18" charset="0"/>
                            </a:rPr>
                            <m:t>𝑌</m:t>
                          </m:r>
                        </m:e>
                      </m:d>
                      <m:r>
                        <a:rPr lang="en-US" sz="2400" i="0" dirty="0">
                          <a:latin typeface="Cambria Math" panose="02040503050406030204" pitchFamily="18" charset="0"/>
                        </a:rPr>
                        <m:t>=</m:t>
                      </m:r>
                      <m:r>
                        <a:rPr lang="en-US" sz="2400" i="1" dirty="0">
                          <a:latin typeface="Cambria Math" panose="02040503050406030204" pitchFamily="18" charset="0"/>
                        </a:rPr>
                        <m:t>𝐸</m:t>
                      </m:r>
                      <m:d>
                        <m:dPr>
                          <m:begChr m:val="["/>
                          <m:endChr m:val="]"/>
                          <m:ctrlPr>
                            <a:rPr lang="en-US" sz="2400" i="1" dirty="0">
                              <a:latin typeface="Cambria Math" panose="02040503050406030204" pitchFamily="18" charset="0"/>
                            </a:rPr>
                          </m:ctrlPr>
                        </m:dPr>
                        <m:e>
                          <m:d>
                            <m:dPr>
                              <m:ctrlPr>
                                <a:rPr lang="en-US" sz="2400" i="1" dirty="0">
                                  <a:latin typeface="Cambria Math" panose="02040503050406030204" pitchFamily="18" charset="0"/>
                                </a:rPr>
                              </m:ctrlPr>
                            </m:dPr>
                            <m:e>
                              <m:r>
                                <a:rPr lang="en-US" sz="2400" i="1" dirty="0">
                                  <a:latin typeface="Cambria Math" panose="02040503050406030204" pitchFamily="18" charset="0"/>
                                </a:rPr>
                                <m:t>𝑋</m:t>
                              </m:r>
                              <m:r>
                                <a:rPr lang="en-US" sz="2400" i="0"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𝜇</m:t>
                                  </m:r>
                                </m:e>
                                <m:sub>
                                  <m:r>
                                    <a:rPr lang="en-US" sz="2400" i="1" dirty="0">
                                      <a:latin typeface="Cambria Math" panose="02040503050406030204" pitchFamily="18" charset="0"/>
                                    </a:rPr>
                                    <m:t>𝑋</m:t>
                                  </m:r>
                                </m:sub>
                              </m:sSub>
                            </m:e>
                          </m:d>
                          <m:d>
                            <m:dPr>
                              <m:ctrlPr>
                                <a:rPr lang="en-US" sz="2400" i="1" dirty="0">
                                  <a:latin typeface="Cambria Math" panose="02040503050406030204" pitchFamily="18" charset="0"/>
                                </a:rPr>
                              </m:ctrlPr>
                            </m:dPr>
                            <m:e>
                              <m:r>
                                <a:rPr lang="en-US" sz="2400" i="1" dirty="0">
                                  <a:latin typeface="Cambria Math" panose="02040503050406030204" pitchFamily="18" charset="0"/>
                                </a:rPr>
                                <m:t>𝑌</m:t>
                              </m:r>
                              <m:r>
                                <a:rPr lang="en-US" sz="2400" i="0"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𝜇</m:t>
                                  </m:r>
                                </m:e>
                                <m:sub>
                                  <m:r>
                                    <a:rPr lang="en-US" sz="2400" i="1" dirty="0">
                                      <a:latin typeface="Cambria Math" panose="02040503050406030204" pitchFamily="18" charset="0"/>
                                    </a:rPr>
                                    <m:t>𝑌</m:t>
                                  </m:r>
                                </m:sub>
                              </m:sSub>
                            </m:e>
                          </m:d>
                        </m:e>
                      </m:d>
                      <m:r>
                        <a:rPr lang="en-US" sz="2400" i="0" dirty="0">
                          <a:latin typeface="Cambria Math" panose="02040503050406030204" pitchFamily="18" charset="0"/>
                        </a:rPr>
                        <m:t>=</m:t>
                      </m:r>
                      <m:r>
                        <a:rPr lang="en-US" sz="2400" i="1" dirty="0">
                          <a:latin typeface="Cambria Math" panose="02040503050406030204" pitchFamily="18" charset="0"/>
                        </a:rPr>
                        <m:t>𝐸</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𝑋𝑌</m:t>
                          </m:r>
                        </m:e>
                      </m:d>
                      <m:r>
                        <a:rPr lang="en-US" sz="2400" i="0"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𝜇</m:t>
                          </m:r>
                        </m:e>
                        <m:sub>
                          <m:r>
                            <a:rPr lang="en-US" sz="2400" i="1" dirty="0">
                              <a:latin typeface="Cambria Math" panose="02040503050406030204" pitchFamily="18" charset="0"/>
                            </a:rPr>
                            <m:t>𝑋</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𝜇</m:t>
                          </m:r>
                        </m:e>
                        <m:sub>
                          <m:r>
                            <a:rPr lang="en-US" sz="2400" i="1" dirty="0">
                              <a:latin typeface="Cambria Math" panose="02040503050406030204" pitchFamily="18" charset="0"/>
                            </a:rPr>
                            <m:t>𝑌</m:t>
                          </m:r>
                        </m:sub>
                      </m:sSub>
                    </m:oMath>
                  </m:oMathPara>
                </a14:m>
                <a:endParaRPr lang="en-US" sz="2400" dirty="0"/>
              </a:p>
            </p:txBody>
          </p:sp>
        </mc:Choice>
        <mc:Fallback xmlns="">
          <p:sp>
            <p:nvSpPr>
              <p:cNvPr id="10" name="TextBox 9">
                <a:extLst>
                  <a:ext uri="{FF2B5EF4-FFF2-40B4-BE49-F238E27FC236}">
                    <a16:creationId xmlns:a16="http://schemas.microsoft.com/office/drawing/2014/main" id="{8ED19410-4392-9E61-992A-797EFC07862F}"/>
                  </a:ext>
                </a:extLst>
              </p:cNvPr>
              <p:cNvSpPr txBox="1">
                <a:spLocks noRot="1" noChangeAspect="1" noMove="1" noResize="1" noEditPoints="1" noAdjustHandles="1" noChangeArrowheads="1" noChangeShapeType="1" noTextEdit="1"/>
              </p:cNvSpPr>
              <p:nvPr/>
            </p:nvSpPr>
            <p:spPr>
              <a:xfrm>
                <a:off x="906966" y="1253271"/>
                <a:ext cx="6847067" cy="461665"/>
              </a:xfrm>
              <a:prstGeom prst="rect">
                <a:avLst/>
              </a:prstGeom>
              <a:blipFill>
                <a:blip r:embed="rId5"/>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B277A96-A3E9-1D7A-EE99-3FA682CC9C98}"/>
                  </a:ext>
                </a:extLst>
              </p:cNvPr>
              <p:cNvSpPr txBox="1"/>
              <p:nvPr/>
            </p:nvSpPr>
            <p:spPr>
              <a:xfrm>
                <a:off x="3336629" y="2795396"/>
                <a:ext cx="4113562" cy="80567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dirty="0">
                              <a:latin typeface="Cambria Math" panose="02040503050406030204" pitchFamily="18" charset="0"/>
                            </a:rPr>
                            <m:t>Σ</m:t>
                          </m:r>
                        </m:e>
                        <m:sub>
                          <m:r>
                            <a:rPr lang="en-US" sz="2400" b="0" i="1" dirty="0">
                              <a:latin typeface="Cambria Math" panose="02040503050406030204" pitchFamily="18" charset="0"/>
                            </a:rPr>
                            <m:t>𝑋𝑌</m:t>
                          </m:r>
                        </m:sub>
                      </m:sSub>
                      <m:r>
                        <a:rPr lang="en-US" sz="2400" b="0" i="0" dirty="0">
                          <a:latin typeface="Cambria Math" panose="02040503050406030204" pitchFamily="18" charset="0"/>
                        </a:rPr>
                        <m:t>=</m:t>
                      </m:r>
                      <m:d>
                        <m:dPr>
                          <m:begChr m:val="["/>
                          <m:endChr m:val="]"/>
                          <m:ctrlPr>
                            <a:rPr lang="en-US" sz="2400" b="0" i="1" dirty="0">
                              <a:latin typeface="Cambria Math" panose="02040503050406030204" pitchFamily="18" charset="0"/>
                            </a:rPr>
                          </m:ctrlPr>
                        </m:dPr>
                        <m:e>
                          <m:m>
                            <m:mPr>
                              <m:plcHide m:val="on"/>
                              <m:mcs>
                                <m:mc>
                                  <m:mcPr>
                                    <m:count m:val="2"/>
                                    <m:mcJc m:val="center"/>
                                  </m:mcPr>
                                </m:mc>
                              </m:mcs>
                              <m:ctrlPr>
                                <a:rPr lang="en-US" sz="2400" b="0" i="1" dirty="0">
                                  <a:latin typeface="Cambria Math" panose="02040503050406030204" pitchFamily="18" charset="0"/>
                                </a:rPr>
                              </m:ctrlPr>
                            </m:mPr>
                            <m:mr>
                              <m:e>
                                <m:r>
                                  <a:rPr lang="en-US" sz="2400" b="0" i="1" dirty="0">
                                    <a:latin typeface="Cambria Math" panose="02040503050406030204" pitchFamily="18" charset="0"/>
                                  </a:rPr>
                                  <m:t>𝑉𝑎𝑟</m:t>
                                </m:r>
                                <m:d>
                                  <m:dPr>
                                    <m:ctrlPr>
                                      <a:rPr lang="en-US" sz="2400" b="0" i="1" dirty="0">
                                        <a:latin typeface="Cambria Math" panose="02040503050406030204" pitchFamily="18" charset="0"/>
                                      </a:rPr>
                                    </m:ctrlPr>
                                  </m:dPr>
                                  <m:e>
                                    <m:r>
                                      <a:rPr lang="en-US" sz="2400" b="0" i="1" dirty="0">
                                        <a:latin typeface="Cambria Math" panose="02040503050406030204" pitchFamily="18" charset="0"/>
                                      </a:rPr>
                                      <m:t>𝑋</m:t>
                                    </m:r>
                                  </m:e>
                                </m:d>
                              </m:e>
                              <m:e>
                                <m:r>
                                  <m:rPr>
                                    <m:sty m:val="p"/>
                                  </m:rPr>
                                  <a:rPr lang="en-US" sz="2400" b="0" i="0" dirty="0">
                                    <a:latin typeface="Cambria Math" panose="02040503050406030204" pitchFamily="18" charset="0"/>
                                  </a:rPr>
                                  <m:t>cov</m:t>
                                </m:r>
                                <m:d>
                                  <m:dPr>
                                    <m:sepChr m:val=","/>
                                    <m:ctrlPr>
                                      <a:rPr lang="en-US" sz="2400" b="0" i="1" dirty="0">
                                        <a:latin typeface="Cambria Math" panose="02040503050406030204" pitchFamily="18" charset="0"/>
                                      </a:rPr>
                                    </m:ctrlPr>
                                  </m:dPr>
                                  <m:e>
                                    <m:r>
                                      <a:rPr lang="en-US" sz="2400" b="0" i="1" dirty="0">
                                        <a:latin typeface="Cambria Math" panose="02040503050406030204" pitchFamily="18" charset="0"/>
                                      </a:rPr>
                                      <m:t>𝑋</m:t>
                                    </m:r>
                                  </m:e>
                                  <m:e>
                                    <m:r>
                                      <a:rPr lang="en-US" sz="2400" b="0" i="1" dirty="0">
                                        <a:latin typeface="Cambria Math" panose="02040503050406030204" pitchFamily="18" charset="0"/>
                                      </a:rPr>
                                      <m:t>𝑌</m:t>
                                    </m:r>
                                  </m:e>
                                </m:d>
                              </m:e>
                            </m:mr>
                            <m:mr>
                              <m:e>
                                <m:r>
                                  <m:rPr>
                                    <m:sty m:val="p"/>
                                  </m:rPr>
                                  <a:rPr lang="en-US" sz="2400" b="0" i="0" dirty="0">
                                    <a:latin typeface="Cambria Math" panose="02040503050406030204" pitchFamily="18" charset="0"/>
                                  </a:rPr>
                                  <m:t>cov</m:t>
                                </m:r>
                                <m:d>
                                  <m:dPr>
                                    <m:sepChr m:val=","/>
                                    <m:ctrlPr>
                                      <a:rPr lang="en-US" sz="2400" b="0" i="1" dirty="0">
                                        <a:latin typeface="Cambria Math" panose="02040503050406030204" pitchFamily="18" charset="0"/>
                                      </a:rPr>
                                    </m:ctrlPr>
                                  </m:dPr>
                                  <m:e>
                                    <m:r>
                                      <a:rPr lang="en-US" sz="2400" b="0" i="1" dirty="0">
                                        <a:latin typeface="Cambria Math" panose="02040503050406030204" pitchFamily="18" charset="0"/>
                                      </a:rPr>
                                      <m:t>𝑋</m:t>
                                    </m:r>
                                  </m:e>
                                  <m:e>
                                    <m:r>
                                      <a:rPr lang="en-US" sz="2400" b="0" i="1" dirty="0">
                                        <a:latin typeface="Cambria Math" panose="02040503050406030204" pitchFamily="18" charset="0"/>
                                      </a:rPr>
                                      <m:t>𝑌</m:t>
                                    </m:r>
                                  </m:e>
                                </m:d>
                              </m:e>
                              <m:e>
                                <m:r>
                                  <a:rPr lang="en-US" sz="2400" b="0" i="1" dirty="0">
                                    <a:latin typeface="Cambria Math" panose="02040503050406030204" pitchFamily="18" charset="0"/>
                                  </a:rPr>
                                  <m:t>𝑉𝑎𝑟</m:t>
                                </m:r>
                                <m:d>
                                  <m:dPr>
                                    <m:ctrlPr>
                                      <a:rPr lang="en-US" sz="2400" b="0" i="1" dirty="0">
                                        <a:latin typeface="Cambria Math" panose="02040503050406030204" pitchFamily="18" charset="0"/>
                                      </a:rPr>
                                    </m:ctrlPr>
                                  </m:dPr>
                                  <m:e>
                                    <m:r>
                                      <a:rPr lang="en-US" sz="2400" b="0" i="1" dirty="0">
                                        <a:latin typeface="Cambria Math" panose="02040503050406030204" pitchFamily="18" charset="0"/>
                                      </a:rPr>
                                      <m:t>𝑌</m:t>
                                    </m:r>
                                  </m:e>
                                </m:d>
                              </m:e>
                            </m:mr>
                          </m:m>
                        </m:e>
                      </m:d>
                    </m:oMath>
                  </m:oMathPara>
                </a14:m>
                <a:endParaRPr lang="en-US" sz="2400" dirty="0"/>
              </a:p>
            </p:txBody>
          </p:sp>
        </mc:Choice>
        <mc:Fallback xmlns="">
          <p:sp>
            <p:nvSpPr>
              <p:cNvPr id="11" name="TextBox 10">
                <a:extLst>
                  <a:ext uri="{FF2B5EF4-FFF2-40B4-BE49-F238E27FC236}">
                    <a16:creationId xmlns:a16="http://schemas.microsoft.com/office/drawing/2014/main" id="{5B277A96-A3E9-1D7A-EE99-3FA682CC9C98}"/>
                  </a:ext>
                </a:extLst>
              </p:cNvPr>
              <p:cNvSpPr txBox="1">
                <a:spLocks noRot="1" noChangeAspect="1" noMove="1" noResize="1" noEditPoints="1" noAdjustHandles="1" noChangeArrowheads="1" noChangeShapeType="1" noTextEdit="1"/>
              </p:cNvSpPr>
              <p:nvPr/>
            </p:nvSpPr>
            <p:spPr>
              <a:xfrm>
                <a:off x="3336629" y="2795396"/>
                <a:ext cx="4113562" cy="8056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E2412E7-76D2-8986-0479-63E9158B90D9}"/>
                  </a:ext>
                </a:extLst>
              </p:cNvPr>
              <p:cNvSpPr txBox="1"/>
              <p:nvPr/>
            </p:nvSpPr>
            <p:spPr>
              <a:xfrm>
                <a:off x="2215375" y="3852752"/>
                <a:ext cx="5936369" cy="869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𝑅</m:t>
                      </m:r>
                      <m:r>
                        <a:rPr lang="en-US" sz="2400" b="0" i="1" dirty="0" smtClean="0">
                          <a:latin typeface="Cambria Math" panose="02040503050406030204" pitchFamily="18" charset="0"/>
                        </a:rPr>
                        <m:t>(</m:t>
                      </m:r>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dirty="0" smtClean="0">
                          <a:latin typeface="Cambria Math" panose="02040503050406030204" pitchFamily="18" charset="0"/>
                        </a:rPr>
                        <m:t>𝑌</m:t>
                      </m:r>
                      <m:r>
                        <a:rPr lang="en-US" sz="2400" b="0" i="1" dirty="0" smtClean="0">
                          <a:latin typeface="Cambria Math" panose="02040503050406030204" pitchFamily="18" charset="0"/>
                        </a:rPr>
                        <m:t>) </m:t>
                      </m:r>
                      <m:r>
                        <a:rPr lang="en-US" sz="2400" i="0" dirty="0">
                          <a:latin typeface="Cambria Math" panose="02040503050406030204" pitchFamily="18" charset="0"/>
                        </a:rPr>
                        <m:t>=</m:t>
                      </m:r>
                      <m:f>
                        <m:fPr>
                          <m:ctrlPr>
                            <a:rPr lang="en-US" sz="2400" i="1" dirty="0">
                              <a:latin typeface="Cambria Math" panose="02040503050406030204" pitchFamily="18" charset="0"/>
                            </a:rPr>
                          </m:ctrlPr>
                        </m:fPr>
                        <m:num>
                          <m:r>
                            <m:rPr>
                              <m:sty m:val="p"/>
                            </m:rPr>
                            <a:rPr lang="en-US" sz="2400" i="0" dirty="0">
                              <a:latin typeface="Cambria Math" panose="02040503050406030204" pitchFamily="18" charset="0"/>
                            </a:rPr>
                            <m:t>cov</m:t>
                          </m:r>
                          <m:d>
                            <m:dPr>
                              <m:sepChr m:val=","/>
                              <m:ctrlPr>
                                <a:rPr lang="en-US" sz="2400" i="1" dirty="0">
                                  <a:latin typeface="Cambria Math" panose="02040503050406030204" pitchFamily="18" charset="0"/>
                                </a:rPr>
                              </m:ctrlPr>
                            </m:dPr>
                            <m:e>
                              <m:r>
                                <a:rPr lang="en-US" sz="2400" i="1" dirty="0">
                                  <a:latin typeface="Cambria Math" panose="02040503050406030204" pitchFamily="18" charset="0"/>
                                </a:rPr>
                                <m:t>𝑋</m:t>
                              </m:r>
                            </m:e>
                            <m:e>
                              <m:r>
                                <a:rPr lang="en-US" sz="2400" i="1" dirty="0">
                                  <a:latin typeface="Cambria Math" panose="02040503050406030204" pitchFamily="18" charset="0"/>
                                </a:rPr>
                                <m:t>𝑌</m:t>
                              </m:r>
                            </m:e>
                          </m:d>
                        </m:num>
                        <m:den>
                          <m:sSub>
                            <m:sSubPr>
                              <m:ctrlPr>
                                <a:rPr lang="en-US" sz="2400" i="1" dirty="0">
                                  <a:latin typeface="Cambria Math" panose="02040503050406030204" pitchFamily="18" charset="0"/>
                                </a:rPr>
                              </m:ctrlPr>
                            </m:sSubPr>
                            <m:e>
                              <m:r>
                                <a:rPr lang="en-US" sz="2400" i="1" dirty="0">
                                  <a:latin typeface="Cambria Math" panose="02040503050406030204" pitchFamily="18" charset="0"/>
                                </a:rPr>
                                <m:t>𝜎</m:t>
                              </m:r>
                            </m:e>
                            <m:sub>
                              <m:r>
                                <a:rPr lang="en-US" sz="2400" i="1" dirty="0">
                                  <a:latin typeface="Cambria Math" panose="02040503050406030204" pitchFamily="18" charset="0"/>
                                </a:rPr>
                                <m:t>𝑋</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𝜎</m:t>
                              </m:r>
                            </m:e>
                            <m:sub>
                              <m:r>
                                <a:rPr lang="en-US" sz="2400" i="1" dirty="0">
                                  <a:latin typeface="Cambria Math" panose="02040503050406030204" pitchFamily="18" charset="0"/>
                                </a:rPr>
                                <m:t>𝑌</m:t>
                              </m:r>
                            </m:sub>
                          </m:sSub>
                        </m:den>
                      </m:f>
                      <m:r>
                        <a:rPr lang="en-US" sz="2400" b="0" i="0" dirty="0" smtClean="0">
                          <a:latin typeface="Cambria Math" panose="02040503050406030204" pitchFamily="18" charset="0"/>
                        </a:rPr>
                        <m:t>        </m:t>
                      </m:r>
                      <m:r>
                        <a:rPr lang="en-US" sz="2400" b="0" i="0" dirty="0">
                          <a:latin typeface="Cambria Math" panose="02040503050406030204" pitchFamily="18" charset="0"/>
                        </a:rPr>
                        <m:t>−1≤</m:t>
                      </m:r>
                      <m:r>
                        <a:rPr lang="en-US" sz="2400" b="0" i="1" dirty="0" smtClean="0">
                          <a:latin typeface="Cambria Math" panose="02040503050406030204" pitchFamily="18" charset="0"/>
                        </a:rPr>
                        <m:t>𝑅</m:t>
                      </m:r>
                      <m:r>
                        <a:rPr lang="en-US" sz="2400" i="1" dirty="0">
                          <a:latin typeface="Cambria Math" panose="02040503050406030204" pitchFamily="18" charset="0"/>
                        </a:rPr>
                        <m:t>(</m:t>
                      </m:r>
                      <m:r>
                        <a:rPr lang="en-US" sz="2400" i="1" dirty="0">
                          <a:latin typeface="Cambria Math" panose="02040503050406030204" pitchFamily="18" charset="0"/>
                        </a:rPr>
                        <m:t>𝑋</m:t>
                      </m:r>
                      <m:r>
                        <a:rPr lang="en-US" sz="2400" i="1" dirty="0">
                          <a:latin typeface="Cambria Math" panose="02040503050406030204" pitchFamily="18" charset="0"/>
                        </a:rPr>
                        <m:t>,</m:t>
                      </m:r>
                      <m:r>
                        <a:rPr lang="en-US" sz="2400" i="1" dirty="0">
                          <a:latin typeface="Cambria Math" panose="02040503050406030204" pitchFamily="18" charset="0"/>
                        </a:rPr>
                        <m:t>𝑌</m:t>
                      </m:r>
                      <m:r>
                        <a:rPr lang="en-US" sz="2400" i="1" dirty="0">
                          <a:latin typeface="Cambria Math" panose="02040503050406030204" pitchFamily="18" charset="0"/>
                        </a:rPr>
                        <m:t>)</m:t>
                      </m:r>
                      <m:r>
                        <a:rPr lang="en-US" sz="2400" b="0" i="0" dirty="0">
                          <a:latin typeface="Cambria Math" panose="02040503050406030204" pitchFamily="18" charset="0"/>
                        </a:rPr>
                        <m:t>≤1</m:t>
                      </m:r>
                    </m:oMath>
                  </m:oMathPara>
                </a14:m>
                <a:endParaRPr lang="en-US" sz="2400" dirty="0"/>
              </a:p>
            </p:txBody>
          </p:sp>
        </mc:Choice>
        <mc:Fallback xmlns="">
          <p:sp>
            <p:nvSpPr>
              <p:cNvPr id="12" name="TextBox 11">
                <a:extLst>
                  <a:ext uri="{FF2B5EF4-FFF2-40B4-BE49-F238E27FC236}">
                    <a16:creationId xmlns:a16="http://schemas.microsoft.com/office/drawing/2014/main" id="{0E2412E7-76D2-8986-0479-63E9158B90D9}"/>
                  </a:ext>
                </a:extLst>
              </p:cNvPr>
              <p:cNvSpPr txBox="1">
                <a:spLocks noRot="1" noChangeAspect="1" noMove="1" noResize="1" noEditPoints="1" noAdjustHandles="1" noChangeArrowheads="1" noChangeShapeType="1" noTextEdit="1"/>
              </p:cNvSpPr>
              <p:nvPr/>
            </p:nvSpPr>
            <p:spPr>
              <a:xfrm>
                <a:off x="2215375" y="3852752"/>
                <a:ext cx="5936369" cy="869533"/>
              </a:xfrm>
              <a:prstGeom prst="rect">
                <a:avLst/>
              </a:prstGeom>
              <a:blipFill>
                <a:blip r:embed="rId7"/>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927256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422BD54-690F-CCE4-5676-78EDDC1747D1}"/>
              </a:ext>
            </a:extLst>
          </p:cNvPr>
          <p:cNvSpPr>
            <a:spLocks noGrp="1"/>
          </p:cNvSpPr>
          <p:nvPr>
            <p:ph type="body" sz="quarter" idx="10"/>
          </p:nvPr>
        </p:nvSpPr>
        <p:spPr>
          <a:xfrm>
            <a:off x="304800" y="774200"/>
            <a:ext cx="4809366" cy="4121481"/>
          </a:xfrm>
        </p:spPr>
        <p:txBody>
          <a:bodyPr>
            <a:normAutofit/>
          </a:bodyPr>
          <a:lstStyle/>
          <a:p>
            <a:r>
              <a:rPr lang="en-US" sz="2000" dirty="0"/>
              <a:t>many samples include random noise </a:t>
            </a:r>
            <a:br>
              <a:rPr lang="en-US" sz="2000" dirty="0"/>
            </a:br>
            <a:r>
              <a:rPr lang="en-US" sz="2000" dirty="0"/>
              <a:t>even in computer simulations</a:t>
            </a:r>
          </a:p>
          <a:p>
            <a:r>
              <a:rPr lang="en-US" sz="2000" dirty="0"/>
              <a:t>Shape design variables change mesh</a:t>
            </a:r>
          </a:p>
          <a:p>
            <a:r>
              <a:rPr lang="en-US" sz="2000" dirty="0"/>
              <a:t>mesh in the previous design may not be consistent with the mesh in the current design</a:t>
            </a:r>
          </a:p>
          <a:p>
            <a:r>
              <a:rPr lang="en-US" sz="2000" dirty="0"/>
              <a:t>due to the noise, sensitivity calculated by a small perturbation can be wrong</a:t>
            </a:r>
          </a:p>
          <a:p>
            <a:r>
              <a:rPr lang="en-US" sz="2000" dirty="0"/>
              <a:t>necessary to develop a Kriging surrogate model with regression capability</a:t>
            </a:r>
            <a:endParaRPr lang="en-US" sz="1800" dirty="0"/>
          </a:p>
          <a:p>
            <a:endParaRPr lang="en-US" sz="2000" dirty="0"/>
          </a:p>
          <a:p>
            <a:endParaRPr lang="en-US" sz="2000" dirty="0"/>
          </a:p>
        </p:txBody>
      </p:sp>
      <p:sp>
        <p:nvSpPr>
          <p:cNvPr id="6" name="Title 5">
            <a:extLst>
              <a:ext uri="{FF2B5EF4-FFF2-40B4-BE49-F238E27FC236}">
                <a16:creationId xmlns:a16="http://schemas.microsoft.com/office/drawing/2014/main" id="{48470B80-17A9-8208-9889-D975029E9E44}"/>
              </a:ext>
            </a:extLst>
          </p:cNvPr>
          <p:cNvSpPr>
            <a:spLocks noGrp="1"/>
          </p:cNvSpPr>
          <p:nvPr>
            <p:ph type="title"/>
          </p:nvPr>
        </p:nvSpPr>
        <p:spPr/>
        <p:txBody>
          <a:bodyPr>
            <a:normAutofit fontScale="90000"/>
          </a:bodyPr>
          <a:lstStyle/>
          <a:p>
            <a:r>
              <a:rPr lang="en-US" dirty="0"/>
              <a:t>Numerical Error in Simulation</a:t>
            </a:r>
          </a:p>
        </p:txBody>
      </p:sp>
      <p:grpSp>
        <p:nvGrpSpPr>
          <p:cNvPr id="192" name="Group 191">
            <a:extLst>
              <a:ext uri="{FF2B5EF4-FFF2-40B4-BE49-F238E27FC236}">
                <a16:creationId xmlns:a16="http://schemas.microsoft.com/office/drawing/2014/main" id="{EAE79D13-96ED-7117-3B98-BEFF52CE33BA}"/>
              </a:ext>
            </a:extLst>
          </p:cNvPr>
          <p:cNvGrpSpPr/>
          <p:nvPr/>
        </p:nvGrpSpPr>
        <p:grpSpPr>
          <a:xfrm>
            <a:off x="5163534" y="895126"/>
            <a:ext cx="3539629" cy="2299205"/>
            <a:chOff x="3048000" y="1129795"/>
            <a:chExt cx="3054948" cy="1984375"/>
          </a:xfrm>
        </p:grpSpPr>
        <p:pic>
          <p:nvPicPr>
            <p:cNvPr id="193" name="Picture 192" descr="C:\Documents and Settings\yigl\My Documents\MATLAB\TracForce_Snakes_choose automatically\full symmestric constrained case_correct\initial\sketch of full constrained.tif">
              <a:extLst>
                <a:ext uri="{FF2B5EF4-FFF2-40B4-BE49-F238E27FC236}">
                  <a16:creationId xmlns:a16="http://schemas.microsoft.com/office/drawing/2014/main" id="{9C82C6D6-20AE-FA61-37AE-8872901F64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4783" t="4279" r="13327" b="2762"/>
            <a:stretch>
              <a:fillRect/>
            </a:stretch>
          </p:blipFill>
          <p:spPr bwMode="auto">
            <a:xfrm>
              <a:off x="3048000" y="1129795"/>
              <a:ext cx="30480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 name="Straight Connector 193">
              <a:extLst>
                <a:ext uri="{FF2B5EF4-FFF2-40B4-BE49-F238E27FC236}">
                  <a16:creationId xmlns:a16="http://schemas.microsoft.com/office/drawing/2014/main" id="{4ED9249F-56E7-5707-C476-9809E83EC8BB}"/>
                </a:ext>
              </a:extLst>
            </p:cNvPr>
            <p:cNvCxnSpPr/>
            <p:nvPr/>
          </p:nvCxnSpPr>
          <p:spPr>
            <a:xfrm>
              <a:off x="3245155" y="1938427"/>
              <a:ext cx="949326" cy="0"/>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DE0F2899-4602-5404-8CF4-CD21582A9FE2}"/>
                </a:ext>
              </a:extLst>
            </p:cNvPr>
            <p:cNvSpPr txBox="1"/>
            <p:nvPr/>
          </p:nvSpPr>
          <p:spPr>
            <a:xfrm>
              <a:off x="3217849" y="1576963"/>
              <a:ext cx="1025453" cy="318759"/>
            </a:xfrm>
            <a:prstGeom prst="rect">
              <a:avLst/>
            </a:prstGeom>
            <a:noFill/>
          </p:spPr>
          <p:txBody>
            <a:bodyPr wrap="none" rtlCol="0">
              <a:spAutoFit/>
            </a:bodyPr>
            <a:lstStyle/>
            <a:p>
              <a:r>
                <a:rPr lang="en-US" dirty="0">
                  <a:solidFill>
                    <a:srgbClr val="FF0000"/>
                  </a:solidFill>
                </a:rPr>
                <a:t>Dimension</a:t>
              </a:r>
            </a:p>
          </p:txBody>
        </p:sp>
        <p:cxnSp>
          <p:nvCxnSpPr>
            <p:cNvPr id="196" name="Straight Arrow Connector 195">
              <a:extLst>
                <a:ext uri="{FF2B5EF4-FFF2-40B4-BE49-F238E27FC236}">
                  <a16:creationId xmlns:a16="http://schemas.microsoft.com/office/drawing/2014/main" id="{D8C6DA97-CFD0-2F0A-CB25-6B5648112444}"/>
                </a:ext>
              </a:extLst>
            </p:cNvPr>
            <p:cNvCxnSpPr/>
            <p:nvPr/>
          </p:nvCxnSpPr>
          <p:spPr>
            <a:xfrm>
              <a:off x="5958986" y="2121982"/>
              <a:ext cx="0" cy="5943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E4F1C7A3-C0B1-61A4-122B-CE5EA2772F46}"/>
                </a:ext>
              </a:extLst>
            </p:cNvPr>
            <p:cNvSpPr txBox="1"/>
            <p:nvPr/>
          </p:nvSpPr>
          <p:spPr>
            <a:xfrm>
              <a:off x="5777218" y="2682349"/>
              <a:ext cx="325730" cy="369332"/>
            </a:xfrm>
            <a:prstGeom prst="rect">
              <a:avLst/>
            </a:prstGeom>
            <a:noFill/>
          </p:spPr>
          <p:txBody>
            <a:bodyPr wrap="none" rtlCol="0">
              <a:spAutoFit/>
            </a:bodyPr>
            <a:lstStyle/>
            <a:p>
              <a:r>
                <a:rPr lang="en-US" dirty="0">
                  <a:solidFill>
                    <a:srgbClr val="FF0000"/>
                  </a:solidFill>
                </a:rPr>
                <a:t>F</a:t>
              </a:r>
            </a:p>
          </p:txBody>
        </p:sp>
      </p:grpSp>
      <p:grpSp>
        <p:nvGrpSpPr>
          <p:cNvPr id="198" name="Group 198">
            <a:extLst>
              <a:ext uri="{FF2B5EF4-FFF2-40B4-BE49-F238E27FC236}">
                <a16:creationId xmlns:a16="http://schemas.microsoft.com/office/drawing/2014/main" id="{4368C8C7-C430-3469-7B14-D147764EC99F}"/>
              </a:ext>
            </a:extLst>
          </p:cNvPr>
          <p:cNvGrpSpPr>
            <a:grpSpLocks noChangeAspect="1"/>
          </p:cNvGrpSpPr>
          <p:nvPr/>
        </p:nvGrpSpPr>
        <p:grpSpPr bwMode="auto">
          <a:xfrm>
            <a:off x="4355507" y="3571876"/>
            <a:ext cx="4952997" cy="2855913"/>
            <a:chOff x="2606" y="2250"/>
            <a:chExt cx="3120" cy="1799"/>
          </a:xfrm>
        </p:grpSpPr>
        <p:sp>
          <p:nvSpPr>
            <p:cNvPr id="199" name="AutoShape 197">
              <a:extLst>
                <a:ext uri="{FF2B5EF4-FFF2-40B4-BE49-F238E27FC236}">
                  <a16:creationId xmlns:a16="http://schemas.microsoft.com/office/drawing/2014/main" id="{B45D9999-FF9D-96D7-921A-4EA79E41A7D8}"/>
                </a:ext>
              </a:extLst>
            </p:cNvPr>
            <p:cNvSpPr>
              <a:spLocks noChangeAspect="1" noChangeArrowheads="1" noTextEdit="1"/>
            </p:cNvSpPr>
            <p:nvPr/>
          </p:nvSpPr>
          <p:spPr bwMode="auto">
            <a:xfrm>
              <a:off x="2709" y="2250"/>
              <a:ext cx="3017" cy="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nvGrpSpPr>
            <p:cNvPr id="200" name="Group 399">
              <a:extLst>
                <a:ext uri="{FF2B5EF4-FFF2-40B4-BE49-F238E27FC236}">
                  <a16:creationId xmlns:a16="http://schemas.microsoft.com/office/drawing/2014/main" id="{49EB46A3-99EA-2AAE-F299-930E879F2F90}"/>
                </a:ext>
              </a:extLst>
            </p:cNvPr>
            <p:cNvGrpSpPr>
              <a:grpSpLocks/>
            </p:cNvGrpSpPr>
            <p:nvPr/>
          </p:nvGrpSpPr>
          <p:grpSpPr bwMode="auto">
            <a:xfrm>
              <a:off x="2743" y="2305"/>
              <a:ext cx="2785" cy="1627"/>
              <a:chOff x="2743" y="2305"/>
              <a:chExt cx="2785" cy="1627"/>
            </a:xfrm>
          </p:grpSpPr>
          <p:sp>
            <p:nvSpPr>
              <p:cNvPr id="303" name="Rectangle 199">
                <a:extLst>
                  <a:ext uri="{FF2B5EF4-FFF2-40B4-BE49-F238E27FC236}">
                    <a16:creationId xmlns:a16="http://schemas.microsoft.com/office/drawing/2014/main" id="{4E87FBCF-D6CD-00E6-1732-617BDB1F7324}"/>
                  </a:ext>
                </a:extLst>
              </p:cNvPr>
              <p:cNvSpPr>
                <a:spLocks noChangeArrowheads="1"/>
              </p:cNvSpPr>
              <p:nvPr/>
            </p:nvSpPr>
            <p:spPr bwMode="auto">
              <a:xfrm>
                <a:off x="3099" y="2379"/>
                <a:ext cx="2338" cy="1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04" name="Rectangle 200">
                <a:extLst>
                  <a:ext uri="{FF2B5EF4-FFF2-40B4-BE49-F238E27FC236}">
                    <a16:creationId xmlns:a16="http://schemas.microsoft.com/office/drawing/2014/main" id="{DF8DF9BE-B99A-5538-1FF3-0DF8F9FA16C0}"/>
                  </a:ext>
                </a:extLst>
              </p:cNvPr>
              <p:cNvSpPr>
                <a:spLocks noChangeArrowheads="1"/>
              </p:cNvSpPr>
              <p:nvPr/>
            </p:nvSpPr>
            <p:spPr bwMode="auto">
              <a:xfrm>
                <a:off x="3099" y="2379"/>
                <a:ext cx="2338" cy="1391"/>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5" name="Freeform 201">
                <a:extLst>
                  <a:ext uri="{FF2B5EF4-FFF2-40B4-BE49-F238E27FC236}">
                    <a16:creationId xmlns:a16="http://schemas.microsoft.com/office/drawing/2014/main" id="{0D8166BA-158B-0E88-2FED-EA23B273F598}"/>
                  </a:ext>
                </a:extLst>
              </p:cNvPr>
              <p:cNvSpPr>
                <a:spLocks/>
              </p:cNvSpPr>
              <p:nvPr/>
            </p:nvSpPr>
            <p:spPr bwMode="auto">
              <a:xfrm>
                <a:off x="3099"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6" name="Freeform 202">
                <a:extLst>
                  <a:ext uri="{FF2B5EF4-FFF2-40B4-BE49-F238E27FC236}">
                    <a16:creationId xmlns:a16="http://schemas.microsoft.com/office/drawing/2014/main" id="{A3B51826-47EB-6515-5D6C-B8306CD7C699}"/>
                  </a:ext>
                </a:extLst>
              </p:cNvPr>
              <p:cNvSpPr>
                <a:spLocks/>
              </p:cNvSpPr>
              <p:nvPr/>
            </p:nvSpPr>
            <p:spPr bwMode="auto">
              <a:xfrm>
                <a:off x="3333"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7" name="Freeform 203">
                <a:extLst>
                  <a:ext uri="{FF2B5EF4-FFF2-40B4-BE49-F238E27FC236}">
                    <a16:creationId xmlns:a16="http://schemas.microsoft.com/office/drawing/2014/main" id="{C9BDC0A9-2E2C-9F2D-1453-CF0C43B6FB85}"/>
                  </a:ext>
                </a:extLst>
              </p:cNvPr>
              <p:cNvSpPr>
                <a:spLocks/>
              </p:cNvSpPr>
              <p:nvPr/>
            </p:nvSpPr>
            <p:spPr bwMode="auto">
              <a:xfrm>
                <a:off x="3566"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8" name="Freeform 204">
                <a:extLst>
                  <a:ext uri="{FF2B5EF4-FFF2-40B4-BE49-F238E27FC236}">
                    <a16:creationId xmlns:a16="http://schemas.microsoft.com/office/drawing/2014/main" id="{069244DF-6D9E-3BCC-FB4D-B2A3A6ECFA81}"/>
                  </a:ext>
                </a:extLst>
              </p:cNvPr>
              <p:cNvSpPr>
                <a:spLocks/>
              </p:cNvSpPr>
              <p:nvPr/>
            </p:nvSpPr>
            <p:spPr bwMode="auto">
              <a:xfrm>
                <a:off x="3800"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9" name="Freeform 205">
                <a:extLst>
                  <a:ext uri="{FF2B5EF4-FFF2-40B4-BE49-F238E27FC236}">
                    <a16:creationId xmlns:a16="http://schemas.microsoft.com/office/drawing/2014/main" id="{C49D838C-6239-E489-2C5E-DCB5E041ACF8}"/>
                  </a:ext>
                </a:extLst>
              </p:cNvPr>
              <p:cNvSpPr>
                <a:spLocks/>
              </p:cNvSpPr>
              <p:nvPr/>
            </p:nvSpPr>
            <p:spPr bwMode="auto">
              <a:xfrm>
                <a:off x="4033"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0" name="Freeform 206">
                <a:extLst>
                  <a:ext uri="{FF2B5EF4-FFF2-40B4-BE49-F238E27FC236}">
                    <a16:creationId xmlns:a16="http://schemas.microsoft.com/office/drawing/2014/main" id="{66921BD0-1905-EE8F-6B5F-27EA8D7090BC}"/>
                  </a:ext>
                </a:extLst>
              </p:cNvPr>
              <p:cNvSpPr>
                <a:spLocks/>
              </p:cNvSpPr>
              <p:nvPr/>
            </p:nvSpPr>
            <p:spPr bwMode="auto">
              <a:xfrm>
                <a:off x="4266"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1" name="Freeform 207">
                <a:extLst>
                  <a:ext uri="{FF2B5EF4-FFF2-40B4-BE49-F238E27FC236}">
                    <a16:creationId xmlns:a16="http://schemas.microsoft.com/office/drawing/2014/main" id="{8A82A164-6EA3-AFC0-7E51-568AD368533F}"/>
                  </a:ext>
                </a:extLst>
              </p:cNvPr>
              <p:cNvSpPr>
                <a:spLocks/>
              </p:cNvSpPr>
              <p:nvPr/>
            </p:nvSpPr>
            <p:spPr bwMode="auto">
              <a:xfrm>
                <a:off x="4500"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2" name="Freeform 208">
                <a:extLst>
                  <a:ext uri="{FF2B5EF4-FFF2-40B4-BE49-F238E27FC236}">
                    <a16:creationId xmlns:a16="http://schemas.microsoft.com/office/drawing/2014/main" id="{128697DA-EC13-BA79-86E8-A7DA39A712AB}"/>
                  </a:ext>
                </a:extLst>
              </p:cNvPr>
              <p:cNvSpPr>
                <a:spLocks/>
              </p:cNvSpPr>
              <p:nvPr/>
            </p:nvSpPr>
            <p:spPr bwMode="auto">
              <a:xfrm>
                <a:off x="4733"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3" name="Freeform 209">
                <a:extLst>
                  <a:ext uri="{FF2B5EF4-FFF2-40B4-BE49-F238E27FC236}">
                    <a16:creationId xmlns:a16="http://schemas.microsoft.com/office/drawing/2014/main" id="{B4D5A95B-10FF-8926-8FC8-5B2F80D46F6F}"/>
                  </a:ext>
                </a:extLst>
              </p:cNvPr>
              <p:cNvSpPr>
                <a:spLocks/>
              </p:cNvSpPr>
              <p:nvPr/>
            </p:nvSpPr>
            <p:spPr bwMode="auto">
              <a:xfrm>
                <a:off x="4966"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4" name="Freeform 210">
                <a:extLst>
                  <a:ext uri="{FF2B5EF4-FFF2-40B4-BE49-F238E27FC236}">
                    <a16:creationId xmlns:a16="http://schemas.microsoft.com/office/drawing/2014/main" id="{E1AA4341-FE8E-C9FD-FEBD-56EDE8230071}"/>
                  </a:ext>
                </a:extLst>
              </p:cNvPr>
              <p:cNvSpPr>
                <a:spLocks/>
              </p:cNvSpPr>
              <p:nvPr/>
            </p:nvSpPr>
            <p:spPr bwMode="auto">
              <a:xfrm>
                <a:off x="5200"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5" name="Freeform 211">
                <a:extLst>
                  <a:ext uri="{FF2B5EF4-FFF2-40B4-BE49-F238E27FC236}">
                    <a16:creationId xmlns:a16="http://schemas.microsoft.com/office/drawing/2014/main" id="{FE3DDFC1-0799-89BF-60E5-7AE3370287A4}"/>
                  </a:ext>
                </a:extLst>
              </p:cNvPr>
              <p:cNvSpPr>
                <a:spLocks/>
              </p:cNvSpPr>
              <p:nvPr/>
            </p:nvSpPr>
            <p:spPr bwMode="auto">
              <a:xfrm>
                <a:off x="5437" y="2379"/>
                <a:ext cx="0" cy="1391"/>
              </a:xfrm>
              <a:custGeom>
                <a:avLst/>
                <a:gdLst>
                  <a:gd name="T0" fmla="*/ 292 h 292"/>
                  <a:gd name="T1" fmla="*/ 0 h 292"/>
                  <a:gd name="T2" fmla="*/ 0 h 292"/>
                </a:gdLst>
                <a:ahLst/>
                <a:cxnLst>
                  <a:cxn ang="0">
                    <a:pos x="0" y="T0"/>
                  </a:cxn>
                  <a:cxn ang="0">
                    <a:pos x="0" y="T1"/>
                  </a:cxn>
                  <a:cxn ang="0">
                    <a:pos x="0" y="T2"/>
                  </a:cxn>
                </a:cxnLst>
                <a:rect l="0" t="0" r="r" b="b"/>
                <a:pathLst>
                  <a:path h="292">
                    <a:moveTo>
                      <a:pt x="0" y="292"/>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6" name="Freeform 212">
                <a:extLst>
                  <a:ext uri="{FF2B5EF4-FFF2-40B4-BE49-F238E27FC236}">
                    <a16:creationId xmlns:a16="http://schemas.microsoft.com/office/drawing/2014/main" id="{757B1910-49C4-3B90-2140-F349B7534F0F}"/>
                  </a:ext>
                </a:extLst>
              </p:cNvPr>
              <p:cNvSpPr>
                <a:spLocks/>
              </p:cNvSpPr>
              <p:nvPr/>
            </p:nvSpPr>
            <p:spPr bwMode="auto">
              <a:xfrm>
                <a:off x="3099" y="3770"/>
                <a:ext cx="2338" cy="0"/>
              </a:xfrm>
              <a:custGeom>
                <a:avLst/>
                <a:gdLst>
                  <a:gd name="T0" fmla="*/ 0 w 551"/>
                  <a:gd name="T1" fmla="*/ 551 w 551"/>
                  <a:gd name="T2" fmla="*/ 551 w 551"/>
                </a:gdLst>
                <a:ahLst/>
                <a:cxnLst>
                  <a:cxn ang="0">
                    <a:pos x="T0" y="0"/>
                  </a:cxn>
                  <a:cxn ang="0">
                    <a:pos x="T1" y="0"/>
                  </a:cxn>
                  <a:cxn ang="0">
                    <a:pos x="T2" y="0"/>
                  </a:cxn>
                </a:cxnLst>
                <a:rect l="0" t="0" r="r" b="b"/>
                <a:pathLst>
                  <a:path w="551">
                    <a:moveTo>
                      <a:pt x="0" y="0"/>
                    </a:moveTo>
                    <a:lnTo>
                      <a:pt x="551" y="0"/>
                    </a:lnTo>
                    <a:lnTo>
                      <a:pt x="55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7" name="Freeform 213">
                <a:extLst>
                  <a:ext uri="{FF2B5EF4-FFF2-40B4-BE49-F238E27FC236}">
                    <a16:creationId xmlns:a16="http://schemas.microsoft.com/office/drawing/2014/main" id="{65C43540-67F9-CBCA-60F7-D95C95E7B873}"/>
                  </a:ext>
                </a:extLst>
              </p:cNvPr>
              <p:cNvSpPr>
                <a:spLocks/>
              </p:cNvSpPr>
              <p:nvPr/>
            </p:nvSpPr>
            <p:spPr bwMode="auto">
              <a:xfrm>
                <a:off x="3099" y="3594"/>
                <a:ext cx="2338" cy="0"/>
              </a:xfrm>
              <a:custGeom>
                <a:avLst/>
                <a:gdLst>
                  <a:gd name="T0" fmla="*/ 0 w 551"/>
                  <a:gd name="T1" fmla="*/ 551 w 551"/>
                  <a:gd name="T2" fmla="*/ 551 w 551"/>
                </a:gdLst>
                <a:ahLst/>
                <a:cxnLst>
                  <a:cxn ang="0">
                    <a:pos x="T0" y="0"/>
                  </a:cxn>
                  <a:cxn ang="0">
                    <a:pos x="T1" y="0"/>
                  </a:cxn>
                  <a:cxn ang="0">
                    <a:pos x="T2" y="0"/>
                  </a:cxn>
                </a:cxnLst>
                <a:rect l="0" t="0" r="r" b="b"/>
                <a:pathLst>
                  <a:path w="551">
                    <a:moveTo>
                      <a:pt x="0" y="0"/>
                    </a:moveTo>
                    <a:lnTo>
                      <a:pt x="551" y="0"/>
                    </a:lnTo>
                    <a:lnTo>
                      <a:pt x="55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8" name="Freeform 214">
                <a:extLst>
                  <a:ext uri="{FF2B5EF4-FFF2-40B4-BE49-F238E27FC236}">
                    <a16:creationId xmlns:a16="http://schemas.microsoft.com/office/drawing/2014/main" id="{126CF4DF-5C1E-69CC-5B3F-DA4D71E02231}"/>
                  </a:ext>
                </a:extLst>
              </p:cNvPr>
              <p:cNvSpPr>
                <a:spLocks/>
              </p:cNvSpPr>
              <p:nvPr/>
            </p:nvSpPr>
            <p:spPr bwMode="auto">
              <a:xfrm>
                <a:off x="3099" y="3422"/>
                <a:ext cx="2338" cy="0"/>
              </a:xfrm>
              <a:custGeom>
                <a:avLst/>
                <a:gdLst>
                  <a:gd name="T0" fmla="*/ 0 w 551"/>
                  <a:gd name="T1" fmla="*/ 551 w 551"/>
                  <a:gd name="T2" fmla="*/ 551 w 551"/>
                </a:gdLst>
                <a:ahLst/>
                <a:cxnLst>
                  <a:cxn ang="0">
                    <a:pos x="T0" y="0"/>
                  </a:cxn>
                  <a:cxn ang="0">
                    <a:pos x="T1" y="0"/>
                  </a:cxn>
                  <a:cxn ang="0">
                    <a:pos x="T2" y="0"/>
                  </a:cxn>
                </a:cxnLst>
                <a:rect l="0" t="0" r="r" b="b"/>
                <a:pathLst>
                  <a:path w="551">
                    <a:moveTo>
                      <a:pt x="0" y="0"/>
                    </a:moveTo>
                    <a:lnTo>
                      <a:pt x="551" y="0"/>
                    </a:lnTo>
                    <a:lnTo>
                      <a:pt x="55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9" name="Freeform 215">
                <a:extLst>
                  <a:ext uri="{FF2B5EF4-FFF2-40B4-BE49-F238E27FC236}">
                    <a16:creationId xmlns:a16="http://schemas.microsoft.com/office/drawing/2014/main" id="{0DA719D5-F723-9165-B9E6-BFE81478FE30}"/>
                  </a:ext>
                </a:extLst>
              </p:cNvPr>
              <p:cNvSpPr>
                <a:spLocks/>
              </p:cNvSpPr>
              <p:nvPr/>
            </p:nvSpPr>
            <p:spPr bwMode="auto">
              <a:xfrm>
                <a:off x="3099" y="3246"/>
                <a:ext cx="2338" cy="0"/>
              </a:xfrm>
              <a:custGeom>
                <a:avLst/>
                <a:gdLst>
                  <a:gd name="T0" fmla="*/ 0 w 551"/>
                  <a:gd name="T1" fmla="*/ 551 w 551"/>
                  <a:gd name="T2" fmla="*/ 551 w 551"/>
                </a:gdLst>
                <a:ahLst/>
                <a:cxnLst>
                  <a:cxn ang="0">
                    <a:pos x="T0" y="0"/>
                  </a:cxn>
                  <a:cxn ang="0">
                    <a:pos x="T1" y="0"/>
                  </a:cxn>
                  <a:cxn ang="0">
                    <a:pos x="T2" y="0"/>
                  </a:cxn>
                </a:cxnLst>
                <a:rect l="0" t="0" r="r" b="b"/>
                <a:pathLst>
                  <a:path w="551">
                    <a:moveTo>
                      <a:pt x="0" y="0"/>
                    </a:moveTo>
                    <a:lnTo>
                      <a:pt x="551" y="0"/>
                    </a:lnTo>
                    <a:lnTo>
                      <a:pt x="55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0" name="Freeform 216">
                <a:extLst>
                  <a:ext uri="{FF2B5EF4-FFF2-40B4-BE49-F238E27FC236}">
                    <a16:creationId xmlns:a16="http://schemas.microsoft.com/office/drawing/2014/main" id="{D1ADB715-581B-D16D-C084-76CDA5F2AA82}"/>
                  </a:ext>
                </a:extLst>
              </p:cNvPr>
              <p:cNvSpPr>
                <a:spLocks/>
              </p:cNvSpPr>
              <p:nvPr/>
            </p:nvSpPr>
            <p:spPr bwMode="auto">
              <a:xfrm>
                <a:off x="3099" y="3074"/>
                <a:ext cx="2338" cy="0"/>
              </a:xfrm>
              <a:custGeom>
                <a:avLst/>
                <a:gdLst>
                  <a:gd name="T0" fmla="*/ 0 w 551"/>
                  <a:gd name="T1" fmla="*/ 551 w 551"/>
                  <a:gd name="T2" fmla="*/ 551 w 551"/>
                </a:gdLst>
                <a:ahLst/>
                <a:cxnLst>
                  <a:cxn ang="0">
                    <a:pos x="T0" y="0"/>
                  </a:cxn>
                  <a:cxn ang="0">
                    <a:pos x="T1" y="0"/>
                  </a:cxn>
                  <a:cxn ang="0">
                    <a:pos x="T2" y="0"/>
                  </a:cxn>
                </a:cxnLst>
                <a:rect l="0" t="0" r="r" b="b"/>
                <a:pathLst>
                  <a:path w="551">
                    <a:moveTo>
                      <a:pt x="0" y="0"/>
                    </a:moveTo>
                    <a:lnTo>
                      <a:pt x="551" y="0"/>
                    </a:lnTo>
                    <a:lnTo>
                      <a:pt x="55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1" name="Freeform 217">
                <a:extLst>
                  <a:ext uri="{FF2B5EF4-FFF2-40B4-BE49-F238E27FC236}">
                    <a16:creationId xmlns:a16="http://schemas.microsoft.com/office/drawing/2014/main" id="{FE7C7A41-7671-4064-C317-9A1C044D94DB}"/>
                  </a:ext>
                </a:extLst>
              </p:cNvPr>
              <p:cNvSpPr>
                <a:spLocks/>
              </p:cNvSpPr>
              <p:nvPr/>
            </p:nvSpPr>
            <p:spPr bwMode="auto">
              <a:xfrm>
                <a:off x="3099" y="2898"/>
                <a:ext cx="2338" cy="0"/>
              </a:xfrm>
              <a:custGeom>
                <a:avLst/>
                <a:gdLst>
                  <a:gd name="T0" fmla="*/ 0 w 551"/>
                  <a:gd name="T1" fmla="*/ 551 w 551"/>
                  <a:gd name="T2" fmla="*/ 551 w 551"/>
                </a:gdLst>
                <a:ahLst/>
                <a:cxnLst>
                  <a:cxn ang="0">
                    <a:pos x="T0" y="0"/>
                  </a:cxn>
                  <a:cxn ang="0">
                    <a:pos x="T1" y="0"/>
                  </a:cxn>
                  <a:cxn ang="0">
                    <a:pos x="T2" y="0"/>
                  </a:cxn>
                </a:cxnLst>
                <a:rect l="0" t="0" r="r" b="b"/>
                <a:pathLst>
                  <a:path w="551">
                    <a:moveTo>
                      <a:pt x="0" y="0"/>
                    </a:moveTo>
                    <a:lnTo>
                      <a:pt x="551" y="0"/>
                    </a:lnTo>
                    <a:lnTo>
                      <a:pt x="55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2" name="Freeform 218">
                <a:extLst>
                  <a:ext uri="{FF2B5EF4-FFF2-40B4-BE49-F238E27FC236}">
                    <a16:creationId xmlns:a16="http://schemas.microsoft.com/office/drawing/2014/main" id="{8AE30AD4-128C-FB29-2187-AEFC30E3BE67}"/>
                  </a:ext>
                </a:extLst>
              </p:cNvPr>
              <p:cNvSpPr>
                <a:spLocks/>
              </p:cNvSpPr>
              <p:nvPr/>
            </p:nvSpPr>
            <p:spPr bwMode="auto">
              <a:xfrm>
                <a:off x="3099" y="2727"/>
                <a:ext cx="2338" cy="0"/>
              </a:xfrm>
              <a:custGeom>
                <a:avLst/>
                <a:gdLst>
                  <a:gd name="T0" fmla="*/ 0 w 551"/>
                  <a:gd name="T1" fmla="*/ 551 w 551"/>
                  <a:gd name="T2" fmla="*/ 551 w 551"/>
                </a:gdLst>
                <a:ahLst/>
                <a:cxnLst>
                  <a:cxn ang="0">
                    <a:pos x="T0" y="0"/>
                  </a:cxn>
                  <a:cxn ang="0">
                    <a:pos x="T1" y="0"/>
                  </a:cxn>
                  <a:cxn ang="0">
                    <a:pos x="T2" y="0"/>
                  </a:cxn>
                </a:cxnLst>
                <a:rect l="0" t="0" r="r" b="b"/>
                <a:pathLst>
                  <a:path w="551">
                    <a:moveTo>
                      <a:pt x="0" y="0"/>
                    </a:moveTo>
                    <a:lnTo>
                      <a:pt x="551" y="0"/>
                    </a:lnTo>
                    <a:lnTo>
                      <a:pt x="55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3" name="Freeform 219">
                <a:extLst>
                  <a:ext uri="{FF2B5EF4-FFF2-40B4-BE49-F238E27FC236}">
                    <a16:creationId xmlns:a16="http://schemas.microsoft.com/office/drawing/2014/main" id="{869F1AC4-A9D3-12AC-A8FE-A23355D02B3F}"/>
                  </a:ext>
                </a:extLst>
              </p:cNvPr>
              <p:cNvSpPr>
                <a:spLocks/>
              </p:cNvSpPr>
              <p:nvPr/>
            </p:nvSpPr>
            <p:spPr bwMode="auto">
              <a:xfrm>
                <a:off x="3099" y="2550"/>
                <a:ext cx="2338" cy="0"/>
              </a:xfrm>
              <a:custGeom>
                <a:avLst/>
                <a:gdLst>
                  <a:gd name="T0" fmla="*/ 0 w 551"/>
                  <a:gd name="T1" fmla="*/ 551 w 551"/>
                  <a:gd name="T2" fmla="*/ 551 w 551"/>
                </a:gdLst>
                <a:ahLst/>
                <a:cxnLst>
                  <a:cxn ang="0">
                    <a:pos x="T0" y="0"/>
                  </a:cxn>
                  <a:cxn ang="0">
                    <a:pos x="T1" y="0"/>
                  </a:cxn>
                  <a:cxn ang="0">
                    <a:pos x="T2" y="0"/>
                  </a:cxn>
                </a:cxnLst>
                <a:rect l="0" t="0" r="r" b="b"/>
                <a:pathLst>
                  <a:path w="551">
                    <a:moveTo>
                      <a:pt x="0" y="0"/>
                    </a:moveTo>
                    <a:lnTo>
                      <a:pt x="551" y="0"/>
                    </a:lnTo>
                    <a:lnTo>
                      <a:pt x="55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4" name="Freeform 220">
                <a:extLst>
                  <a:ext uri="{FF2B5EF4-FFF2-40B4-BE49-F238E27FC236}">
                    <a16:creationId xmlns:a16="http://schemas.microsoft.com/office/drawing/2014/main" id="{1DFD0377-AA33-468E-4B18-92EF566A82A6}"/>
                  </a:ext>
                </a:extLst>
              </p:cNvPr>
              <p:cNvSpPr>
                <a:spLocks/>
              </p:cNvSpPr>
              <p:nvPr/>
            </p:nvSpPr>
            <p:spPr bwMode="auto">
              <a:xfrm>
                <a:off x="3099" y="2379"/>
                <a:ext cx="2338" cy="0"/>
              </a:xfrm>
              <a:custGeom>
                <a:avLst/>
                <a:gdLst>
                  <a:gd name="T0" fmla="*/ 0 w 551"/>
                  <a:gd name="T1" fmla="*/ 551 w 551"/>
                  <a:gd name="T2" fmla="*/ 551 w 551"/>
                </a:gdLst>
                <a:ahLst/>
                <a:cxnLst>
                  <a:cxn ang="0">
                    <a:pos x="T0" y="0"/>
                  </a:cxn>
                  <a:cxn ang="0">
                    <a:pos x="T1" y="0"/>
                  </a:cxn>
                  <a:cxn ang="0">
                    <a:pos x="T2" y="0"/>
                  </a:cxn>
                </a:cxnLst>
                <a:rect l="0" t="0" r="r" b="b"/>
                <a:pathLst>
                  <a:path w="551">
                    <a:moveTo>
                      <a:pt x="0" y="0"/>
                    </a:moveTo>
                    <a:lnTo>
                      <a:pt x="551" y="0"/>
                    </a:lnTo>
                    <a:lnTo>
                      <a:pt x="55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5" name="Line 221">
                <a:extLst>
                  <a:ext uri="{FF2B5EF4-FFF2-40B4-BE49-F238E27FC236}">
                    <a16:creationId xmlns:a16="http://schemas.microsoft.com/office/drawing/2014/main" id="{E84C0A60-1D4A-1A7E-B041-7839B6790F33}"/>
                  </a:ext>
                </a:extLst>
              </p:cNvPr>
              <p:cNvSpPr>
                <a:spLocks noChangeShapeType="1"/>
              </p:cNvSpPr>
              <p:nvPr/>
            </p:nvSpPr>
            <p:spPr bwMode="auto">
              <a:xfrm>
                <a:off x="3099" y="2379"/>
                <a:ext cx="2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6" name="Freeform 222">
                <a:extLst>
                  <a:ext uri="{FF2B5EF4-FFF2-40B4-BE49-F238E27FC236}">
                    <a16:creationId xmlns:a16="http://schemas.microsoft.com/office/drawing/2014/main" id="{FC362F0C-D8E2-E173-A100-ECD372317A32}"/>
                  </a:ext>
                </a:extLst>
              </p:cNvPr>
              <p:cNvSpPr>
                <a:spLocks/>
              </p:cNvSpPr>
              <p:nvPr/>
            </p:nvSpPr>
            <p:spPr bwMode="auto">
              <a:xfrm>
                <a:off x="3099" y="2379"/>
                <a:ext cx="2338" cy="1391"/>
              </a:xfrm>
              <a:custGeom>
                <a:avLst/>
                <a:gdLst>
                  <a:gd name="T0" fmla="*/ 0 w 551"/>
                  <a:gd name="T1" fmla="*/ 292 h 292"/>
                  <a:gd name="T2" fmla="*/ 551 w 551"/>
                  <a:gd name="T3" fmla="*/ 292 h 292"/>
                  <a:gd name="T4" fmla="*/ 551 w 551"/>
                  <a:gd name="T5" fmla="*/ 0 h 292"/>
                </a:gdLst>
                <a:ahLst/>
                <a:cxnLst>
                  <a:cxn ang="0">
                    <a:pos x="T0" y="T1"/>
                  </a:cxn>
                  <a:cxn ang="0">
                    <a:pos x="T2" y="T3"/>
                  </a:cxn>
                  <a:cxn ang="0">
                    <a:pos x="T4" y="T5"/>
                  </a:cxn>
                </a:cxnLst>
                <a:rect l="0" t="0" r="r" b="b"/>
                <a:pathLst>
                  <a:path w="551" h="292">
                    <a:moveTo>
                      <a:pt x="0" y="292"/>
                    </a:moveTo>
                    <a:lnTo>
                      <a:pt x="551" y="292"/>
                    </a:lnTo>
                    <a:lnTo>
                      <a:pt x="5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7" name="Line 223">
                <a:extLst>
                  <a:ext uri="{FF2B5EF4-FFF2-40B4-BE49-F238E27FC236}">
                    <a16:creationId xmlns:a16="http://schemas.microsoft.com/office/drawing/2014/main" id="{49FB613C-D50D-1795-F044-DD4BC7DBEDBF}"/>
                  </a:ext>
                </a:extLst>
              </p:cNvPr>
              <p:cNvSpPr>
                <a:spLocks noChangeShapeType="1"/>
              </p:cNvSpPr>
              <p:nvPr/>
            </p:nvSpPr>
            <p:spPr bwMode="auto">
              <a:xfrm flipV="1">
                <a:off x="3099" y="2379"/>
                <a:ext cx="0" cy="13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8" name="Line 224">
                <a:extLst>
                  <a:ext uri="{FF2B5EF4-FFF2-40B4-BE49-F238E27FC236}">
                    <a16:creationId xmlns:a16="http://schemas.microsoft.com/office/drawing/2014/main" id="{ABFFE9EC-B87F-6444-96C4-D98C378AF839}"/>
                  </a:ext>
                </a:extLst>
              </p:cNvPr>
              <p:cNvSpPr>
                <a:spLocks noChangeShapeType="1"/>
              </p:cNvSpPr>
              <p:nvPr/>
            </p:nvSpPr>
            <p:spPr bwMode="auto">
              <a:xfrm>
                <a:off x="3099" y="3770"/>
                <a:ext cx="2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9" name="Line 225">
                <a:extLst>
                  <a:ext uri="{FF2B5EF4-FFF2-40B4-BE49-F238E27FC236}">
                    <a16:creationId xmlns:a16="http://schemas.microsoft.com/office/drawing/2014/main" id="{FC804377-8BCA-BB4E-EB9C-39A85B6C7509}"/>
                  </a:ext>
                </a:extLst>
              </p:cNvPr>
              <p:cNvSpPr>
                <a:spLocks noChangeShapeType="1"/>
              </p:cNvSpPr>
              <p:nvPr/>
            </p:nvSpPr>
            <p:spPr bwMode="auto">
              <a:xfrm flipV="1">
                <a:off x="3099" y="2379"/>
                <a:ext cx="0" cy="13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0" name="Line 226">
                <a:extLst>
                  <a:ext uri="{FF2B5EF4-FFF2-40B4-BE49-F238E27FC236}">
                    <a16:creationId xmlns:a16="http://schemas.microsoft.com/office/drawing/2014/main" id="{9EDDDEB4-A37D-5BBE-39AB-48C6E3BDD4C4}"/>
                  </a:ext>
                </a:extLst>
              </p:cNvPr>
              <p:cNvSpPr>
                <a:spLocks noChangeShapeType="1"/>
              </p:cNvSpPr>
              <p:nvPr/>
            </p:nvSpPr>
            <p:spPr bwMode="auto">
              <a:xfrm flipV="1">
                <a:off x="3099"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1" name="Line 227">
                <a:extLst>
                  <a:ext uri="{FF2B5EF4-FFF2-40B4-BE49-F238E27FC236}">
                    <a16:creationId xmlns:a16="http://schemas.microsoft.com/office/drawing/2014/main" id="{B4E518BF-5EB1-6452-DDB8-5FE85B982789}"/>
                  </a:ext>
                </a:extLst>
              </p:cNvPr>
              <p:cNvSpPr>
                <a:spLocks noChangeShapeType="1"/>
              </p:cNvSpPr>
              <p:nvPr/>
            </p:nvSpPr>
            <p:spPr bwMode="auto">
              <a:xfrm>
                <a:off x="3099"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2" name="Rectangle 228">
                <a:extLst>
                  <a:ext uri="{FF2B5EF4-FFF2-40B4-BE49-F238E27FC236}">
                    <a16:creationId xmlns:a16="http://schemas.microsoft.com/office/drawing/2014/main" id="{802BA4ED-F496-D0D1-FF14-326CF1D6AB30}"/>
                  </a:ext>
                </a:extLst>
              </p:cNvPr>
              <p:cNvSpPr>
                <a:spLocks noChangeArrowheads="1"/>
              </p:cNvSpPr>
              <p:nvPr/>
            </p:nvSpPr>
            <p:spPr bwMode="auto">
              <a:xfrm>
                <a:off x="3010" y="3796"/>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25</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333" name="Line 229">
                <a:extLst>
                  <a:ext uri="{FF2B5EF4-FFF2-40B4-BE49-F238E27FC236}">
                    <a16:creationId xmlns:a16="http://schemas.microsoft.com/office/drawing/2014/main" id="{F2ECBE47-54FB-D833-79FA-549ECE79D96A}"/>
                  </a:ext>
                </a:extLst>
              </p:cNvPr>
              <p:cNvSpPr>
                <a:spLocks noChangeShapeType="1"/>
              </p:cNvSpPr>
              <p:nvPr/>
            </p:nvSpPr>
            <p:spPr bwMode="auto">
              <a:xfrm flipV="1">
                <a:off x="3333"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4" name="Line 230">
                <a:extLst>
                  <a:ext uri="{FF2B5EF4-FFF2-40B4-BE49-F238E27FC236}">
                    <a16:creationId xmlns:a16="http://schemas.microsoft.com/office/drawing/2014/main" id="{A5B6730A-21A8-1841-286C-D211D57FFC32}"/>
                  </a:ext>
                </a:extLst>
              </p:cNvPr>
              <p:cNvSpPr>
                <a:spLocks noChangeShapeType="1"/>
              </p:cNvSpPr>
              <p:nvPr/>
            </p:nvSpPr>
            <p:spPr bwMode="auto">
              <a:xfrm>
                <a:off x="3333"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5" name="Line 232">
                <a:extLst>
                  <a:ext uri="{FF2B5EF4-FFF2-40B4-BE49-F238E27FC236}">
                    <a16:creationId xmlns:a16="http://schemas.microsoft.com/office/drawing/2014/main" id="{5EE570D0-7C90-DFD3-8A05-EFCD70D4CFC2}"/>
                  </a:ext>
                </a:extLst>
              </p:cNvPr>
              <p:cNvSpPr>
                <a:spLocks noChangeShapeType="1"/>
              </p:cNvSpPr>
              <p:nvPr/>
            </p:nvSpPr>
            <p:spPr bwMode="auto">
              <a:xfrm flipV="1">
                <a:off x="3566"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6" name="Line 233">
                <a:extLst>
                  <a:ext uri="{FF2B5EF4-FFF2-40B4-BE49-F238E27FC236}">
                    <a16:creationId xmlns:a16="http://schemas.microsoft.com/office/drawing/2014/main" id="{B5BBF5F0-8648-B278-BB36-125EFE794D2B}"/>
                  </a:ext>
                </a:extLst>
              </p:cNvPr>
              <p:cNvSpPr>
                <a:spLocks noChangeShapeType="1"/>
              </p:cNvSpPr>
              <p:nvPr/>
            </p:nvSpPr>
            <p:spPr bwMode="auto">
              <a:xfrm>
                <a:off x="3566"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7" name="Rectangle 234">
                <a:extLst>
                  <a:ext uri="{FF2B5EF4-FFF2-40B4-BE49-F238E27FC236}">
                    <a16:creationId xmlns:a16="http://schemas.microsoft.com/office/drawing/2014/main" id="{B6496234-0ECF-72B0-79DF-DAB37928F19D}"/>
                  </a:ext>
                </a:extLst>
              </p:cNvPr>
              <p:cNvSpPr>
                <a:spLocks noChangeArrowheads="1"/>
              </p:cNvSpPr>
              <p:nvPr/>
            </p:nvSpPr>
            <p:spPr bwMode="auto">
              <a:xfrm>
                <a:off x="3455" y="3796"/>
                <a:ext cx="2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itchFamily="34" charset="0"/>
                  </a:rPr>
                  <a:t>25.1</a:t>
                </a:r>
                <a:endParaRPr kumimoji="0" lang="en-US" altLang="en-US" sz="1400" b="0" i="0" u="none" strike="noStrike" cap="none" normalizeH="0" baseline="0">
                  <a:ln>
                    <a:noFill/>
                  </a:ln>
                  <a:solidFill>
                    <a:schemeClr val="tx1"/>
                  </a:solidFill>
                  <a:effectLst/>
                  <a:latin typeface="+mn-lt"/>
                  <a:cs typeface="Arial" pitchFamily="34" charset="0"/>
                </a:endParaRPr>
              </a:p>
            </p:txBody>
          </p:sp>
          <p:sp>
            <p:nvSpPr>
              <p:cNvPr id="338" name="Line 235">
                <a:extLst>
                  <a:ext uri="{FF2B5EF4-FFF2-40B4-BE49-F238E27FC236}">
                    <a16:creationId xmlns:a16="http://schemas.microsoft.com/office/drawing/2014/main" id="{DCED3992-6DA4-2E2A-98A9-657869AA1E68}"/>
                  </a:ext>
                </a:extLst>
              </p:cNvPr>
              <p:cNvSpPr>
                <a:spLocks noChangeShapeType="1"/>
              </p:cNvSpPr>
              <p:nvPr/>
            </p:nvSpPr>
            <p:spPr bwMode="auto">
              <a:xfrm flipV="1">
                <a:off x="3800"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9" name="Line 236">
                <a:extLst>
                  <a:ext uri="{FF2B5EF4-FFF2-40B4-BE49-F238E27FC236}">
                    <a16:creationId xmlns:a16="http://schemas.microsoft.com/office/drawing/2014/main" id="{4C270179-C5BF-B81C-303C-AAF0C3585691}"/>
                  </a:ext>
                </a:extLst>
              </p:cNvPr>
              <p:cNvSpPr>
                <a:spLocks noChangeShapeType="1"/>
              </p:cNvSpPr>
              <p:nvPr/>
            </p:nvSpPr>
            <p:spPr bwMode="auto">
              <a:xfrm>
                <a:off x="3800"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0" name="Line 238">
                <a:extLst>
                  <a:ext uri="{FF2B5EF4-FFF2-40B4-BE49-F238E27FC236}">
                    <a16:creationId xmlns:a16="http://schemas.microsoft.com/office/drawing/2014/main" id="{46900BE4-A637-5B1A-2714-6DE6FAC9B5AB}"/>
                  </a:ext>
                </a:extLst>
              </p:cNvPr>
              <p:cNvSpPr>
                <a:spLocks noChangeShapeType="1"/>
              </p:cNvSpPr>
              <p:nvPr/>
            </p:nvSpPr>
            <p:spPr bwMode="auto">
              <a:xfrm flipV="1">
                <a:off x="4033"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1" name="Line 239">
                <a:extLst>
                  <a:ext uri="{FF2B5EF4-FFF2-40B4-BE49-F238E27FC236}">
                    <a16:creationId xmlns:a16="http://schemas.microsoft.com/office/drawing/2014/main" id="{883EE27E-764E-06A9-1901-86FCA8D0485C}"/>
                  </a:ext>
                </a:extLst>
              </p:cNvPr>
              <p:cNvSpPr>
                <a:spLocks noChangeShapeType="1"/>
              </p:cNvSpPr>
              <p:nvPr/>
            </p:nvSpPr>
            <p:spPr bwMode="auto">
              <a:xfrm>
                <a:off x="4033"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2" name="Rectangle 240">
                <a:extLst>
                  <a:ext uri="{FF2B5EF4-FFF2-40B4-BE49-F238E27FC236}">
                    <a16:creationId xmlns:a16="http://schemas.microsoft.com/office/drawing/2014/main" id="{AF031945-9B0F-D619-2F09-9AF8A58F34C4}"/>
                  </a:ext>
                </a:extLst>
              </p:cNvPr>
              <p:cNvSpPr>
                <a:spLocks noChangeArrowheads="1"/>
              </p:cNvSpPr>
              <p:nvPr/>
            </p:nvSpPr>
            <p:spPr bwMode="auto">
              <a:xfrm>
                <a:off x="3922" y="3796"/>
                <a:ext cx="2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itchFamily="34" charset="0"/>
                  </a:rPr>
                  <a:t>25.2</a:t>
                </a:r>
                <a:endParaRPr kumimoji="0" lang="en-US" altLang="en-US" sz="1400" b="0" i="0" u="none" strike="noStrike" cap="none" normalizeH="0" baseline="0">
                  <a:ln>
                    <a:noFill/>
                  </a:ln>
                  <a:solidFill>
                    <a:schemeClr val="tx1"/>
                  </a:solidFill>
                  <a:effectLst/>
                  <a:latin typeface="+mn-lt"/>
                  <a:cs typeface="Arial" pitchFamily="34" charset="0"/>
                </a:endParaRPr>
              </a:p>
            </p:txBody>
          </p:sp>
          <p:sp>
            <p:nvSpPr>
              <p:cNvPr id="343" name="Line 241">
                <a:extLst>
                  <a:ext uri="{FF2B5EF4-FFF2-40B4-BE49-F238E27FC236}">
                    <a16:creationId xmlns:a16="http://schemas.microsoft.com/office/drawing/2014/main" id="{518F2A3F-BA11-CFDE-BD8F-8594D31A8199}"/>
                  </a:ext>
                </a:extLst>
              </p:cNvPr>
              <p:cNvSpPr>
                <a:spLocks noChangeShapeType="1"/>
              </p:cNvSpPr>
              <p:nvPr/>
            </p:nvSpPr>
            <p:spPr bwMode="auto">
              <a:xfrm flipV="1">
                <a:off x="4266"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4" name="Line 242">
                <a:extLst>
                  <a:ext uri="{FF2B5EF4-FFF2-40B4-BE49-F238E27FC236}">
                    <a16:creationId xmlns:a16="http://schemas.microsoft.com/office/drawing/2014/main" id="{258536FA-007A-7DF4-D447-A3F2DD443224}"/>
                  </a:ext>
                </a:extLst>
              </p:cNvPr>
              <p:cNvSpPr>
                <a:spLocks noChangeShapeType="1"/>
              </p:cNvSpPr>
              <p:nvPr/>
            </p:nvSpPr>
            <p:spPr bwMode="auto">
              <a:xfrm>
                <a:off x="4266"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5" name="Line 244">
                <a:extLst>
                  <a:ext uri="{FF2B5EF4-FFF2-40B4-BE49-F238E27FC236}">
                    <a16:creationId xmlns:a16="http://schemas.microsoft.com/office/drawing/2014/main" id="{18FB52AD-5B6E-92FB-878A-7A3996593722}"/>
                  </a:ext>
                </a:extLst>
              </p:cNvPr>
              <p:cNvSpPr>
                <a:spLocks noChangeShapeType="1"/>
              </p:cNvSpPr>
              <p:nvPr/>
            </p:nvSpPr>
            <p:spPr bwMode="auto">
              <a:xfrm flipV="1">
                <a:off x="4500"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6" name="Line 245">
                <a:extLst>
                  <a:ext uri="{FF2B5EF4-FFF2-40B4-BE49-F238E27FC236}">
                    <a16:creationId xmlns:a16="http://schemas.microsoft.com/office/drawing/2014/main" id="{9CE169B6-7868-F4C2-F86E-7E9B1286173F}"/>
                  </a:ext>
                </a:extLst>
              </p:cNvPr>
              <p:cNvSpPr>
                <a:spLocks noChangeShapeType="1"/>
              </p:cNvSpPr>
              <p:nvPr/>
            </p:nvSpPr>
            <p:spPr bwMode="auto">
              <a:xfrm>
                <a:off x="4500"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7" name="Rectangle 246">
                <a:extLst>
                  <a:ext uri="{FF2B5EF4-FFF2-40B4-BE49-F238E27FC236}">
                    <a16:creationId xmlns:a16="http://schemas.microsoft.com/office/drawing/2014/main" id="{24C01A7E-7A69-5BF3-E30E-BF13EFB867E2}"/>
                  </a:ext>
                </a:extLst>
              </p:cNvPr>
              <p:cNvSpPr>
                <a:spLocks noChangeArrowheads="1"/>
              </p:cNvSpPr>
              <p:nvPr/>
            </p:nvSpPr>
            <p:spPr bwMode="auto">
              <a:xfrm>
                <a:off x="4389" y="3796"/>
                <a:ext cx="2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itchFamily="34" charset="0"/>
                  </a:rPr>
                  <a:t>25.3</a:t>
                </a:r>
                <a:endParaRPr kumimoji="0" lang="en-US" altLang="en-US" sz="1400" b="0" i="0" u="none" strike="noStrike" cap="none" normalizeH="0" baseline="0">
                  <a:ln>
                    <a:noFill/>
                  </a:ln>
                  <a:solidFill>
                    <a:schemeClr val="tx1"/>
                  </a:solidFill>
                  <a:effectLst/>
                  <a:latin typeface="+mn-lt"/>
                  <a:cs typeface="Arial" pitchFamily="34" charset="0"/>
                </a:endParaRPr>
              </a:p>
            </p:txBody>
          </p:sp>
          <p:sp>
            <p:nvSpPr>
              <p:cNvPr id="348" name="Line 247">
                <a:extLst>
                  <a:ext uri="{FF2B5EF4-FFF2-40B4-BE49-F238E27FC236}">
                    <a16:creationId xmlns:a16="http://schemas.microsoft.com/office/drawing/2014/main" id="{3E29B433-36D8-A93B-E15B-C6CF4E02C252}"/>
                  </a:ext>
                </a:extLst>
              </p:cNvPr>
              <p:cNvSpPr>
                <a:spLocks noChangeShapeType="1"/>
              </p:cNvSpPr>
              <p:nvPr/>
            </p:nvSpPr>
            <p:spPr bwMode="auto">
              <a:xfrm flipV="1">
                <a:off x="4733"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9" name="Line 248">
                <a:extLst>
                  <a:ext uri="{FF2B5EF4-FFF2-40B4-BE49-F238E27FC236}">
                    <a16:creationId xmlns:a16="http://schemas.microsoft.com/office/drawing/2014/main" id="{84A068E1-490F-D026-2E9E-A4BF500573F6}"/>
                  </a:ext>
                </a:extLst>
              </p:cNvPr>
              <p:cNvSpPr>
                <a:spLocks noChangeShapeType="1"/>
              </p:cNvSpPr>
              <p:nvPr/>
            </p:nvSpPr>
            <p:spPr bwMode="auto">
              <a:xfrm>
                <a:off x="4733"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0" name="Line 250">
                <a:extLst>
                  <a:ext uri="{FF2B5EF4-FFF2-40B4-BE49-F238E27FC236}">
                    <a16:creationId xmlns:a16="http://schemas.microsoft.com/office/drawing/2014/main" id="{9E5D49A0-FDF2-229D-A682-536A1291DFBF}"/>
                  </a:ext>
                </a:extLst>
              </p:cNvPr>
              <p:cNvSpPr>
                <a:spLocks noChangeShapeType="1"/>
              </p:cNvSpPr>
              <p:nvPr/>
            </p:nvSpPr>
            <p:spPr bwMode="auto">
              <a:xfrm flipV="1">
                <a:off x="4966"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1" name="Line 251">
                <a:extLst>
                  <a:ext uri="{FF2B5EF4-FFF2-40B4-BE49-F238E27FC236}">
                    <a16:creationId xmlns:a16="http://schemas.microsoft.com/office/drawing/2014/main" id="{F7824431-1D3F-E02D-3D39-C759B44E4A38}"/>
                  </a:ext>
                </a:extLst>
              </p:cNvPr>
              <p:cNvSpPr>
                <a:spLocks noChangeShapeType="1"/>
              </p:cNvSpPr>
              <p:nvPr/>
            </p:nvSpPr>
            <p:spPr bwMode="auto">
              <a:xfrm>
                <a:off x="4966"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2" name="Rectangle 252">
                <a:extLst>
                  <a:ext uri="{FF2B5EF4-FFF2-40B4-BE49-F238E27FC236}">
                    <a16:creationId xmlns:a16="http://schemas.microsoft.com/office/drawing/2014/main" id="{E7AF7119-2EDC-9EF2-2FB4-C1254FB60F74}"/>
                  </a:ext>
                </a:extLst>
              </p:cNvPr>
              <p:cNvSpPr>
                <a:spLocks noChangeArrowheads="1"/>
              </p:cNvSpPr>
              <p:nvPr/>
            </p:nvSpPr>
            <p:spPr bwMode="auto">
              <a:xfrm>
                <a:off x="4856" y="3796"/>
                <a:ext cx="2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itchFamily="34" charset="0"/>
                  </a:rPr>
                  <a:t>25.4</a:t>
                </a:r>
                <a:endParaRPr kumimoji="0" lang="en-US" altLang="en-US" sz="1400" b="0" i="0" u="none" strike="noStrike" cap="none" normalizeH="0" baseline="0">
                  <a:ln>
                    <a:noFill/>
                  </a:ln>
                  <a:solidFill>
                    <a:schemeClr val="tx1"/>
                  </a:solidFill>
                  <a:effectLst/>
                  <a:latin typeface="+mn-lt"/>
                  <a:cs typeface="Arial" pitchFamily="34" charset="0"/>
                </a:endParaRPr>
              </a:p>
            </p:txBody>
          </p:sp>
          <p:sp>
            <p:nvSpPr>
              <p:cNvPr id="353" name="Line 253">
                <a:extLst>
                  <a:ext uri="{FF2B5EF4-FFF2-40B4-BE49-F238E27FC236}">
                    <a16:creationId xmlns:a16="http://schemas.microsoft.com/office/drawing/2014/main" id="{997D6A54-AF2B-6216-F0B0-BB8D5EF7ECFB}"/>
                  </a:ext>
                </a:extLst>
              </p:cNvPr>
              <p:cNvSpPr>
                <a:spLocks noChangeShapeType="1"/>
              </p:cNvSpPr>
              <p:nvPr/>
            </p:nvSpPr>
            <p:spPr bwMode="auto">
              <a:xfrm flipV="1">
                <a:off x="5200"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4" name="Line 254">
                <a:extLst>
                  <a:ext uri="{FF2B5EF4-FFF2-40B4-BE49-F238E27FC236}">
                    <a16:creationId xmlns:a16="http://schemas.microsoft.com/office/drawing/2014/main" id="{577D48DB-C701-314B-9B2F-A82DD9D11F8E}"/>
                  </a:ext>
                </a:extLst>
              </p:cNvPr>
              <p:cNvSpPr>
                <a:spLocks noChangeShapeType="1"/>
              </p:cNvSpPr>
              <p:nvPr/>
            </p:nvSpPr>
            <p:spPr bwMode="auto">
              <a:xfrm>
                <a:off x="5200"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5" name="Line 256">
                <a:extLst>
                  <a:ext uri="{FF2B5EF4-FFF2-40B4-BE49-F238E27FC236}">
                    <a16:creationId xmlns:a16="http://schemas.microsoft.com/office/drawing/2014/main" id="{E257878C-579B-9C4D-67DF-57D676E16E78}"/>
                  </a:ext>
                </a:extLst>
              </p:cNvPr>
              <p:cNvSpPr>
                <a:spLocks noChangeShapeType="1"/>
              </p:cNvSpPr>
              <p:nvPr/>
            </p:nvSpPr>
            <p:spPr bwMode="auto">
              <a:xfrm flipV="1">
                <a:off x="5437" y="3742"/>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6" name="Line 257">
                <a:extLst>
                  <a:ext uri="{FF2B5EF4-FFF2-40B4-BE49-F238E27FC236}">
                    <a16:creationId xmlns:a16="http://schemas.microsoft.com/office/drawing/2014/main" id="{E1F459B4-90FC-65DB-8E24-C1AE6250FADF}"/>
                  </a:ext>
                </a:extLst>
              </p:cNvPr>
              <p:cNvSpPr>
                <a:spLocks noChangeShapeType="1"/>
              </p:cNvSpPr>
              <p:nvPr/>
            </p:nvSpPr>
            <p:spPr bwMode="auto">
              <a:xfrm>
                <a:off x="5437" y="2379"/>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7" name="Rectangle 258">
                <a:extLst>
                  <a:ext uri="{FF2B5EF4-FFF2-40B4-BE49-F238E27FC236}">
                    <a16:creationId xmlns:a16="http://schemas.microsoft.com/office/drawing/2014/main" id="{14FDC679-C6D4-EC16-6A49-DB4ABA848F40}"/>
                  </a:ext>
                </a:extLst>
              </p:cNvPr>
              <p:cNvSpPr>
                <a:spLocks noChangeArrowheads="1"/>
              </p:cNvSpPr>
              <p:nvPr/>
            </p:nvSpPr>
            <p:spPr bwMode="auto">
              <a:xfrm>
                <a:off x="5327" y="3796"/>
                <a:ext cx="2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itchFamily="34" charset="0"/>
                  </a:rPr>
                  <a:t>25.5</a:t>
                </a:r>
                <a:endParaRPr kumimoji="0" lang="en-US" altLang="en-US" sz="1400" b="0" i="0" u="none" strike="noStrike" cap="none" normalizeH="0" baseline="0">
                  <a:ln>
                    <a:noFill/>
                  </a:ln>
                  <a:solidFill>
                    <a:schemeClr val="tx1"/>
                  </a:solidFill>
                  <a:effectLst/>
                  <a:latin typeface="+mn-lt"/>
                  <a:cs typeface="Arial" pitchFamily="34" charset="0"/>
                </a:endParaRPr>
              </a:p>
            </p:txBody>
          </p:sp>
          <p:sp>
            <p:nvSpPr>
              <p:cNvPr id="358" name="Line 259">
                <a:extLst>
                  <a:ext uri="{FF2B5EF4-FFF2-40B4-BE49-F238E27FC236}">
                    <a16:creationId xmlns:a16="http://schemas.microsoft.com/office/drawing/2014/main" id="{C0F9BE45-11B5-12A1-1921-133928EE6DE8}"/>
                  </a:ext>
                </a:extLst>
              </p:cNvPr>
              <p:cNvSpPr>
                <a:spLocks noChangeShapeType="1"/>
              </p:cNvSpPr>
              <p:nvPr/>
            </p:nvSpPr>
            <p:spPr bwMode="auto">
              <a:xfrm>
                <a:off x="3099" y="377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9" name="Line 260">
                <a:extLst>
                  <a:ext uri="{FF2B5EF4-FFF2-40B4-BE49-F238E27FC236}">
                    <a16:creationId xmlns:a16="http://schemas.microsoft.com/office/drawing/2014/main" id="{9E8B5432-9EAF-356D-54D0-67732816C2C2}"/>
                  </a:ext>
                </a:extLst>
              </p:cNvPr>
              <p:cNvSpPr>
                <a:spLocks noChangeShapeType="1"/>
              </p:cNvSpPr>
              <p:nvPr/>
            </p:nvSpPr>
            <p:spPr bwMode="auto">
              <a:xfrm flipH="1">
                <a:off x="5412" y="3770"/>
                <a:ext cx="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0" name="Rectangle 261">
                <a:extLst>
                  <a:ext uri="{FF2B5EF4-FFF2-40B4-BE49-F238E27FC236}">
                    <a16:creationId xmlns:a16="http://schemas.microsoft.com/office/drawing/2014/main" id="{97EF81FB-3D82-3A47-1AD0-8EE270EDEE59}"/>
                  </a:ext>
                </a:extLst>
              </p:cNvPr>
              <p:cNvSpPr>
                <a:spLocks noChangeArrowheads="1"/>
              </p:cNvSpPr>
              <p:nvPr/>
            </p:nvSpPr>
            <p:spPr bwMode="auto">
              <a:xfrm>
                <a:off x="2743" y="3696"/>
                <a:ext cx="3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0.3155</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361" name="Line 262">
                <a:extLst>
                  <a:ext uri="{FF2B5EF4-FFF2-40B4-BE49-F238E27FC236}">
                    <a16:creationId xmlns:a16="http://schemas.microsoft.com/office/drawing/2014/main" id="{3B73A95E-D970-6CEC-64EA-5041CAC2F6EF}"/>
                  </a:ext>
                </a:extLst>
              </p:cNvPr>
              <p:cNvSpPr>
                <a:spLocks noChangeShapeType="1"/>
              </p:cNvSpPr>
              <p:nvPr/>
            </p:nvSpPr>
            <p:spPr bwMode="auto">
              <a:xfrm>
                <a:off x="3099" y="359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2" name="Line 263">
                <a:extLst>
                  <a:ext uri="{FF2B5EF4-FFF2-40B4-BE49-F238E27FC236}">
                    <a16:creationId xmlns:a16="http://schemas.microsoft.com/office/drawing/2014/main" id="{674E079F-AC4C-2872-A2D3-C8EA2370A240}"/>
                  </a:ext>
                </a:extLst>
              </p:cNvPr>
              <p:cNvSpPr>
                <a:spLocks noChangeShapeType="1"/>
              </p:cNvSpPr>
              <p:nvPr/>
            </p:nvSpPr>
            <p:spPr bwMode="auto">
              <a:xfrm flipH="1">
                <a:off x="5412" y="3594"/>
                <a:ext cx="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3" name="Line 265">
                <a:extLst>
                  <a:ext uri="{FF2B5EF4-FFF2-40B4-BE49-F238E27FC236}">
                    <a16:creationId xmlns:a16="http://schemas.microsoft.com/office/drawing/2014/main" id="{08E02199-9D69-7981-1CBE-25C43A86715A}"/>
                  </a:ext>
                </a:extLst>
              </p:cNvPr>
              <p:cNvSpPr>
                <a:spLocks noChangeShapeType="1"/>
              </p:cNvSpPr>
              <p:nvPr/>
            </p:nvSpPr>
            <p:spPr bwMode="auto">
              <a:xfrm>
                <a:off x="3099" y="3422"/>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4" name="Line 266">
                <a:extLst>
                  <a:ext uri="{FF2B5EF4-FFF2-40B4-BE49-F238E27FC236}">
                    <a16:creationId xmlns:a16="http://schemas.microsoft.com/office/drawing/2014/main" id="{7009A3FE-4062-D486-97BF-C73CEF70C5DC}"/>
                  </a:ext>
                </a:extLst>
              </p:cNvPr>
              <p:cNvSpPr>
                <a:spLocks noChangeShapeType="1"/>
              </p:cNvSpPr>
              <p:nvPr/>
            </p:nvSpPr>
            <p:spPr bwMode="auto">
              <a:xfrm flipH="1">
                <a:off x="5412" y="3422"/>
                <a:ext cx="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5" name="Rectangle 267">
                <a:extLst>
                  <a:ext uri="{FF2B5EF4-FFF2-40B4-BE49-F238E27FC236}">
                    <a16:creationId xmlns:a16="http://schemas.microsoft.com/office/drawing/2014/main" id="{997A0123-F3A4-6A41-B65A-31E278B38039}"/>
                  </a:ext>
                </a:extLst>
              </p:cNvPr>
              <p:cNvSpPr>
                <a:spLocks noChangeArrowheads="1"/>
              </p:cNvSpPr>
              <p:nvPr/>
            </p:nvSpPr>
            <p:spPr bwMode="auto">
              <a:xfrm>
                <a:off x="2743" y="3348"/>
                <a:ext cx="3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itchFamily="34" charset="0"/>
                  </a:rPr>
                  <a:t>0.3156</a:t>
                </a:r>
                <a:endParaRPr kumimoji="0" lang="en-US" altLang="en-US" sz="1400" b="0" i="0" u="none" strike="noStrike" cap="none" normalizeH="0" baseline="0">
                  <a:ln>
                    <a:noFill/>
                  </a:ln>
                  <a:solidFill>
                    <a:schemeClr val="tx1"/>
                  </a:solidFill>
                  <a:effectLst/>
                  <a:latin typeface="+mn-lt"/>
                  <a:cs typeface="Arial" pitchFamily="34" charset="0"/>
                </a:endParaRPr>
              </a:p>
            </p:txBody>
          </p:sp>
          <p:sp>
            <p:nvSpPr>
              <p:cNvPr id="366" name="Line 268">
                <a:extLst>
                  <a:ext uri="{FF2B5EF4-FFF2-40B4-BE49-F238E27FC236}">
                    <a16:creationId xmlns:a16="http://schemas.microsoft.com/office/drawing/2014/main" id="{06551DB6-A070-FED4-658F-16AC3357D9F8}"/>
                  </a:ext>
                </a:extLst>
              </p:cNvPr>
              <p:cNvSpPr>
                <a:spLocks noChangeShapeType="1"/>
              </p:cNvSpPr>
              <p:nvPr/>
            </p:nvSpPr>
            <p:spPr bwMode="auto">
              <a:xfrm>
                <a:off x="3099" y="324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7" name="Line 269">
                <a:extLst>
                  <a:ext uri="{FF2B5EF4-FFF2-40B4-BE49-F238E27FC236}">
                    <a16:creationId xmlns:a16="http://schemas.microsoft.com/office/drawing/2014/main" id="{8A0CE39E-2FA6-901B-7111-CD5A4805D543}"/>
                  </a:ext>
                </a:extLst>
              </p:cNvPr>
              <p:cNvSpPr>
                <a:spLocks noChangeShapeType="1"/>
              </p:cNvSpPr>
              <p:nvPr/>
            </p:nvSpPr>
            <p:spPr bwMode="auto">
              <a:xfrm flipH="1">
                <a:off x="5412" y="3246"/>
                <a:ext cx="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8" name="Line 271">
                <a:extLst>
                  <a:ext uri="{FF2B5EF4-FFF2-40B4-BE49-F238E27FC236}">
                    <a16:creationId xmlns:a16="http://schemas.microsoft.com/office/drawing/2014/main" id="{AF80E0D6-270C-374F-9AA6-F3B63A194E7B}"/>
                  </a:ext>
                </a:extLst>
              </p:cNvPr>
              <p:cNvSpPr>
                <a:spLocks noChangeShapeType="1"/>
              </p:cNvSpPr>
              <p:nvPr/>
            </p:nvSpPr>
            <p:spPr bwMode="auto">
              <a:xfrm>
                <a:off x="3099" y="307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9" name="Line 272">
                <a:extLst>
                  <a:ext uri="{FF2B5EF4-FFF2-40B4-BE49-F238E27FC236}">
                    <a16:creationId xmlns:a16="http://schemas.microsoft.com/office/drawing/2014/main" id="{7FCD6FFB-1855-5D3D-702C-C66478F6E7D7}"/>
                  </a:ext>
                </a:extLst>
              </p:cNvPr>
              <p:cNvSpPr>
                <a:spLocks noChangeShapeType="1"/>
              </p:cNvSpPr>
              <p:nvPr/>
            </p:nvSpPr>
            <p:spPr bwMode="auto">
              <a:xfrm flipH="1">
                <a:off x="5412" y="3074"/>
                <a:ext cx="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0" name="Rectangle 273">
                <a:extLst>
                  <a:ext uri="{FF2B5EF4-FFF2-40B4-BE49-F238E27FC236}">
                    <a16:creationId xmlns:a16="http://schemas.microsoft.com/office/drawing/2014/main" id="{16972838-CFAF-0299-77BA-806FCC177DA7}"/>
                  </a:ext>
                </a:extLst>
              </p:cNvPr>
              <p:cNvSpPr>
                <a:spLocks noChangeArrowheads="1"/>
              </p:cNvSpPr>
              <p:nvPr/>
            </p:nvSpPr>
            <p:spPr bwMode="auto">
              <a:xfrm>
                <a:off x="2743" y="3000"/>
                <a:ext cx="3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itchFamily="34" charset="0"/>
                  </a:rPr>
                  <a:t>0.3156</a:t>
                </a:r>
                <a:endParaRPr kumimoji="0" lang="en-US" altLang="en-US" sz="1400" b="0" i="0" u="none" strike="noStrike" cap="none" normalizeH="0" baseline="0">
                  <a:ln>
                    <a:noFill/>
                  </a:ln>
                  <a:solidFill>
                    <a:schemeClr val="tx1"/>
                  </a:solidFill>
                  <a:effectLst/>
                  <a:latin typeface="+mn-lt"/>
                  <a:cs typeface="Arial" pitchFamily="34" charset="0"/>
                </a:endParaRPr>
              </a:p>
            </p:txBody>
          </p:sp>
          <p:sp>
            <p:nvSpPr>
              <p:cNvPr id="371" name="Line 274">
                <a:extLst>
                  <a:ext uri="{FF2B5EF4-FFF2-40B4-BE49-F238E27FC236}">
                    <a16:creationId xmlns:a16="http://schemas.microsoft.com/office/drawing/2014/main" id="{6603931C-F36B-3828-7D4C-A977DB07842D}"/>
                  </a:ext>
                </a:extLst>
              </p:cNvPr>
              <p:cNvSpPr>
                <a:spLocks noChangeShapeType="1"/>
              </p:cNvSpPr>
              <p:nvPr/>
            </p:nvSpPr>
            <p:spPr bwMode="auto">
              <a:xfrm>
                <a:off x="3099" y="2898"/>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2" name="Line 275">
                <a:extLst>
                  <a:ext uri="{FF2B5EF4-FFF2-40B4-BE49-F238E27FC236}">
                    <a16:creationId xmlns:a16="http://schemas.microsoft.com/office/drawing/2014/main" id="{9E81EAAF-87A5-B531-8725-6461ADC81A9D}"/>
                  </a:ext>
                </a:extLst>
              </p:cNvPr>
              <p:cNvSpPr>
                <a:spLocks noChangeShapeType="1"/>
              </p:cNvSpPr>
              <p:nvPr/>
            </p:nvSpPr>
            <p:spPr bwMode="auto">
              <a:xfrm flipH="1">
                <a:off x="5412" y="2898"/>
                <a:ext cx="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3" name="Line 277">
                <a:extLst>
                  <a:ext uri="{FF2B5EF4-FFF2-40B4-BE49-F238E27FC236}">
                    <a16:creationId xmlns:a16="http://schemas.microsoft.com/office/drawing/2014/main" id="{0F2193E2-36A4-B893-FB82-63CC29A15F63}"/>
                  </a:ext>
                </a:extLst>
              </p:cNvPr>
              <p:cNvSpPr>
                <a:spLocks noChangeShapeType="1"/>
              </p:cNvSpPr>
              <p:nvPr/>
            </p:nvSpPr>
            <p:spPr bwMode="auto">
              <a:xfrm>
                <a:off x="3099" y="2727"/>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4" name="Line 278">
                <a:extLst>
                  <a:ext uri="{FF2B5EF4-FFF2-40B4-BE49-F238E27FC236}">
                    <a16:creationId xmlns:a16="http://schemas.microsoft.com/office/drawing/2014/main" id="{B4858C44-8D36-4640-C2E4-D6D98020D08D}"/>
                  </a:ext>
                </a:extLst>
              </p:cNvPr>
              <p:cNvSpPr>
                <a:spLocks noChangeShapeType="1"/>
              </p:cNvSpPr>
              <p:nvPr/>
            </p:nvSpPr>
            <p:spPr bwMode="auto">
              <a:xfrm flipH="1">
                <a:off x="5412" y="2727"/>
                <a:ext cx="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5" name="Rectangle 279">
                <a:extLst>
                  <a:ext uri="{FF2B5EF4-FFF2-40B4-BE49-F238E27FC236}">
                    <a16:creationId xmlns:a16="http://schemas.microsoft.com/office/drawing/2014/main" id="{34BB31EB-00BE-DD76-9694-8B729C3C1A5A}"/>
                  </a:ext>
                </a:extLst>
              </p:cNvPr>
              <p:cNvSpPr>
                <a:spLocks noChangeArrowheads="1"/>
              </p:cNvSpPr>
              <p:nvPr/>
            </p:nvSpPr>
            <p:spPr bwMode="auto">
              <a:xfrm>
                <a:off x="2743" y="2652"/>
                <a:ext cx="3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itchFamily="34" charset="0"/>
                  </a:rPr>
                  <a:t>0.3156</a:t>
                </a:r>
                <a:endParaRPr kumimoji="0" lang="en-US" altLang="en-US" sz="1400" b="0" i="0" u="none" strike="noStrike" cap="none" normalizeH="0" baseline="0">
                  <a:ln>
                    <a:noFill/>
                  </a:ln>
                  <a:solidFill>
                    <a:schemeClr val="tx1"/>
                  </a:solidFill>
                  <a:effectLst/>
                  <a:latin typeface="+mn-lt"/>
                  <a:cs typeface="Arial" pitchFamily="34" charset="0"/>
                </a:endParaRPr>
              </a:p>
            </p:txBody>
          </p:sp>
          <p:sp>
            <p:nvSpPr>
              <p:cNvPr id="376" name="Line 280">
                <a:extLst>
                  <a:ext uri="{FF2B5EF4-FFF2-40B4-BE49-F238E27FC236}">
                    <a16:creationId xmlns:a16="http://schemas.microsoft.com/office/drawing/2014/main" id="{FE9D2A5C-A1FD-530F-869C-446920A0AB5E}"/>
                  </a:ext>
                </a:extLst>
              </p:cNvPr>
              <p:cNvSpPr>
                <a:spLocks noChangeShapeType="1"/>
              </p:cNvSpPr>
              <p:nvPr/>
            </p:nvSpPr>
            <p:spPr bwMode="auto">
              <a:xfrm>
                <a:off x="3099" y="255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7" name="Line 281">
                <a:extLst>
                  <a:ext uri="{FF2B5EF4-FFF2-40B4-BE49-F238E27FC236}">
                    <a16:creationId xmlns:a16="http://schemas.microsoft.com/office/drawing/2014/main" id="{D38A2194-4FEA-C205-330D-21C876EE2956}"/>
                  </a:ext>
                </a:extLst>
              </p:cNvPr>
              <p:cNvSpPr>
                <a:spLocks noChangeShapeType="1"/>
              </p:cNvSpPr>
              <p:nvPr/>
            </p:nvSpPr>
            <p:spPr bwMode="auto">
              <a:xfrm flipH="1">
                <a:off x="5412" y="2550"/>
                <a:ext cx="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8" name="Line 283">
                <a:extLst>
                  <a:ext uri="{FF2B5EF4-FFF2-40B4-BE49-F238E27FC236}">
                    <a16:creationId xmlns:a16="http://schemas.microsoft.com/office/drawing/2014/main" id="{42FC9BC4-9A12-6DB5-77DF-C39812D30809}"/>
                  </a:ext>
                </a:extLst>
              </p:cNvPr>
              <p:cNvSpPr>
                <a:spLocks noChangeShapeType="1"/>
              </p:cNvSpPr>
              <p:nvPr/>
            </p:nvSpPr>
            <p:spPr bwMode="auto">
              <a:xfrm>
                <a:off x="3099" y="2379"/>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9" name="Line 284">
                <a:extLst>
                  <a:ext uri="{FF2B5EF4-FFF2-40B4-BE49-F238E27FC236}">
                    <a16:creationId xmlns:a16="http://schemas.microsoft.com/office/drawing/2014/main" id="{9B9FF562-B260-24ED-3AB3-7D8D8C2EE672}"/>
                  </a:ext>
                </a:extLst>
              </p:cNvPr>
              <p:cNvSpPr>
                <a:spLocks noChangeShapeType="1"/>
              </p:cNvSpPr>
              <p:nvPr/>
            </p:nvSpPr>
            <p:spPr bwMode="auto">
              <a:xfrm flipH="1">
                <a:off x="5412" y="2379"/>
                <a:ext cx="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0" name="Rectangle 285">
                <a:extLst>
                  <a:ext uri="{FF2B5EF4-FFF2-40B4-BE49-F238E27FC236}">
                    <a16:creationId xmlns:a16="http://schemas.microsoft.com/office/drawing/2014/main" id="{C4675F11-321C-15BD-6B12-29B07EF8AA06}"/>
                  </a:ext>
                </a:extLst>
              </p:cNvPr>
              <p:cNvSpPr>
                <a:spLocks noChangeArrowheads="1"/>
              </p:cNvSpPr>
              <p:nvPr/>
            </p:nvSpPr>
            <p:spPr bwMode="auto">
              <a:xfrm>
                <a:off x="2743" y="2305"/>
                <a:ext cx="3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0.3157</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381" name="Line 286">
                <a:extLst>
                  <a:ext uri="{FF2B5EF4-FFF2-40B4-BE49-F238E27FC236}">
                    <a16:creationId xmlns:a16="http://schemas.microsoft.com/office/drawing/2014/main" id="{18F245A7-D553-1231-67FB-580C305AEAE8}"/>
                  </a:ext>
                </a:extLst>
              </p:cNvPr>
              <p:cNvSpPr>
                <a:spLocks noChangeShapeType="1"/>
              </p:cNvSpPr>
              <p:nvPr/>
            </p:nvSpPr>
            <p:spPr bwMode="auto">
              <a:xfrm>
                <a:off x="3099" y="2379"/>
                <a:ext cx="2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2" name="Freeform 287">
                <a:extLst>
                  <a:ext uri="{FF2B5EF4-FFF2-40B4-BE49-F238E27FC236}">
                    <a16:creationId xmlns:a16="http://schemas.microsoft.com/office/drawing/2014/main" id="{E8AF3D6F-D171-08ED-93E9-1E2802690F43}"/>
                  </a:ext>
                </a:extLst>
              </p:cNvPr>
              <p:cNvSpPr>
                <a:spLocks/>
              </p:cNvSpPr>
              <p:nvPr/>
            </p:nvSpPr>
            <p:spPr bwMode="auto">
              <a:xfrm>
                <a:off x="3099" y="2379"/>
                <a:ext cx="2338" cy="1391"/>
              </a:xfrm>
              <a:custGeom>
                <a:avLst/>
                <a:gdLst>
                  <a:gd name="T0" fmla="*/ 0 w 551"/>
                  <a:gd name="T1" fmla="*/ 292 h 292"/>
                  <a:gd name="T2" fmla="*/ 551 w 551"/>
                  <a:gd name="T3" fmla="*/ 292 h 292"/>
                  <a:gd name="T4" fmla="*/ 551 w 551"/>
                  <a:gd name="T5" fmla="*/ 0 h 292"/>
                </a:gdLst>
                <a:ahLst/>
                <a:cxnLst>
                  <a:cxn ang="0">
                    <a:pos x="T0" y="T1"/>
                  </a:cxn>
                  <a:cxn ang="0">
                    <a:pos x="T2" y="T3"/>
                  </a:cxn>
                  <a:cxn ang="0">
                    <a:pos x="T4" y="T5"/>
                  </a:cxn>
                </a:cxnLst>
                <a:rect l="0" t="0" r="r" b="b"/>
                <a:pathLst>
                  <a:path w="551" h="292">
                    <a:moveTo>
                      <a:pt x="0" y="292"/>
                    </a:moveTo>
                    <a:lnTo>
                      <a:pt x="551" y="292"/>
                    </a:lnTo>
                    <a:lnTo>
                      <a:pt x="5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3" name="Line 288">
                <a:extLst>
                  <a:ext uri="{FF2B5EF4-FFF2-40B4-BE49-F238E27FC236}">
                    <a16:creationId xmlns:a16="http://schemas.microsoft.com/office/drawing/2014/main" id="{DDE2FF36-A830-ADC6-7A84-9BB1C14ED876}"/>
                  </a:ext>
                </a:extLst>
              </p:cNvPr>
              <p:cNvSpPr>
                <a:spLocks noChangeShapeType="1"/>
              </p:cNvSpPr>
              <p:nvPr/>
            </p:nvSpPr>
            <p:spPr bwMode="auto">
              <a:xfrm flipV="1">
                <a:off x="3099" y="2379"/>
                <a:ext cx="0" cy="13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4" name="Freeform 289">
                <a:extLst>
                  <a:ext uri="{FF2B5EF4-FFF2-40B4-BE49-F238E27FC236}">
                    <a16:creationId xmlns:a16="http://schemas.microsoft.com/office/drawing/2014/main" id="{ACF03C10-2F87-B1AE-62CB-269357ABD7EB}"/>
                  </a:ext>
                </a:extLst>
              </p:cNvPr>
              <p:cNvSpPr>
                <a:spLocks/>
              </p:cNvSpPr>
              <p:nvPr/>
            </p:nvSpPr>
            <p:spPr bwMode="auto">
              <a:xfrm>
                <a:off x="3099" y="2398"/>
                <a:ext cx="2338" cy="1210"/>
              </a:xfrm>
              <a:custGeom>
                <a:avLst/>
                <a:gdLst>
                  <a:gd name="T0" fmla="*/ 0 w 2338"/>
                  <a:gd name="T1" fmla="*/ 1143 h 1210"/>
                  <a:gd name="T2" fmla="*/ 47 w 2338"/>
                  <a:gd name="T3" fmla="*/ 1210 h 1210"/>
                  <a:gd name="T4" fmla="*/ 94 w 2338"/>
                  <a:gd name="T5" fmla="*/ 1024 h 1210"/>
                  <a:gd name="T6" fmla="*/ 140 w 2338"/>
                  <a:gd name="T7" fmla="*/ 1000 h 1210"/>
                  <a:gd name="T8" fmla="*/ 187 w 2338"/>
                  <a:gd name="T9" fmla="*/ 595 h 1210"/>
                  <a:gd name="T10" fmla="*/ 234 w 2338"/>
                  <a:gd name="T11" fmla="*/ 705 h 1210"/>
                  <a:gd name="T12" fmla="*/ 280 w 2338"/>
                  <a:gd name="T13" fmla="*/ 767 h 1210"/>
                  <a:gd name="T14" fmla="*/ 327 w 2338"/>
                  <a:gd name="T15" fmla="*/ 962 h 1210"/>
                  <a:gd name="T16" fmla="*/ 374 w 2338"/>
                  <a:gd name="T17" fmla="*/ 700 h 1210"/>
                  <a:gd name="T18" fmla="*/ 420 w 2338"/>
                  <a:gd name="T19" fmla="*/ 862 h 1210"/>
                  <a:gd name="T20" fmla="*/ 467 w 2338"/>
                  <a:gd name="T21" fmla="*/ 800 h 1210"/>
                  <a:gd name="T22" fmla="*/ 514 w 2338"/>
                  <a:gd name="T23" fmla="*/ 867 h 1210"/>
                  <a:gd name="T24" fmla="*/ 561 w 2338"/>
                  <a:gd name="T25" fmla="*/ 686 h 1210"/>
                  <a:gd name="T26" fmla="*/ 607 w 2338"/>
                  <a:gd name="T27" fmla="*/ 762 h 1210"/>
                  <a:gd name="T28" fmla="*/ 654 w 2338"/>
                  <a:gd name="T29" fmla="*/ 467 h 1210"/>
                  <a:gd name="T30" fmla="*/ 701 w 2338"/>
                  <a:gd name="T31" fmla="*/ 653 h 1210"/>
                  <a:gd name="T32" fmla="*/ 747 w 2338"/>
                  <a:gd name="T33" fmla="*/ 753 h 1210"/>
                  <a:gd name="T34" fmla="*/ 794 w 2338"/>
                  <a:gd name="T35" fmla="*/ 381 h 1210"/>
                  <a:gd name="T36" fmla="*/ 841 w 2338"/>
                  <a:gd name="T37" fmla="*/ 634 h 1210"/>
                  <a:gd name="T38" fmla="*/ 887 w 2338"/>
                  <a:gd name="T39" fmla="*/ 734 h 1210"/>
                  <a:gd name="T40" fmla="*/ 934 w 2338"/>
                  <a:gd name="T41" fmla="*/ 600 h 1210"/>
                  <a:gd name="T42" fmla="*/ 981 w 2338"/>
                  <a:gd name="T43" fmla="*/ 538 h 1210"/>
                  <a:gd name="T44" fmla="*/ 1027 w 2338"/>
                  <a:gd name="T45" fmla="*/ 629 h 1210"/>
                  <a:gd name="T46" fmla="*/ 1074 w 2338"/>
                  <a:gd name="T47" fmla="*/ 167 h 1210"/>
                  <a:gd name="T48" fmla="*/ 1121 w 2338"/>
                  <a:gd name="T49" fmla="*/ 700 h 1210"/>
                  <a:gd name="T50" fmla="*/ 1167 w 2338"/>
                  <a:gd name="T51" fmla="*/ 548 h 1210"/>
                  <a:gd name="T52" fmla="*/ 1214 w 2338"/>
                  <a:gd name="T53" fmla="*/ 176 h 1210"/>
                  <a:gd name="T54" fmla="*/ 1261 w 2338"/>
                  <a:gd name="T55" fmla="*/ 162 h 1210"/>
                  <a:gd name="T56" fmla="*/ 1307 w 2338"/>
                  <a:gd name="T57" fmla="*/ 467 h 1210"/>
                  <a:gd name="T58" fmla="*/ 1354 w 2338"/>
                  <a:gd name="T59" fmla="*/ 519 h 1210"/>
                  <a:gd name="T60" fmla="*/ 1401 w 2338"/>
                  <a:gd name="T61" fmla="*/ 333 h 1210"/>
                  <a:gd name="T62" fmla="*/ 1447 w 2338"/>
                  <a:gd name="T63" fmla="*/ 433 h 1210"/>
                  <a:gd name="T64" fmla="*/ 1494 w 2338"/>
                  <a:gd name="T65" fmla="*/ 448 h 1210"/>
                  <a:gd name="T66" fmla="*/ 1541 w 2338"/>
                  <a:gd name="T67" fmla="*/ 862 h 1210"/>
                  <a:gd name="T68" fmla="*/ 1587 w 2338"/>
                  <a:gd name="T69" fmla="*/ 734 h 1210"/>
                  <a:gd name="T70" fmla="*/ 1634 w 2338"/>
                  <a:gd name="T71" fmla="*/ 738 h 1210"/>
                  <a:gd name="T72" fmla="*/ 1681 w 2338"/>
                  <a:gd name="T73" fmla="*/ 796 h 1210"/>
                  <a:gd name="T74" fmla="*/ 1727 w 2338"/>
                  <a:gd name="T75" fmla="*/ 576 h 1210"/>
                  <a:gd name="T76" fmla="*/ 1774 w 2338"/>
                  <a:gd name="T77" fmla="*/ 662 h 1210"/>
                  <a:gd name="T78" fmla="*/ 1821 w 2338"/>
                  <a:gd name="T79" fmla="*/ 672 h 1210"/>
                  <a:gd name="T80" fmla="*/ 1867 w 2338"/>
                  <a:gd name="T81" fmla="*/ 753 h 1210"/>
                  <a:gd name="T82" fmla="*/ 1914 w 2338"/>
                  <a:gd name="T83" fmla="*/ 653 h 1210"/>
                  <a:gd name="T84" fmla="*/ 1961 w 2338"/>
                  <a:gd name="T85" fmla="*/ 505 h 1210"/>
                  <a:gd name="T86" fmla="*/ 2007 w 2338"/>
                  <a:gd name="T87" fmla="*/ 457 h 1210"/>
                  <a:gd name="T88" fmla="*/ 2054 w 2338"/>
                  <a:gd name="T89" fmla="*/ 610 h 1210"/>
                  <a:gd name="T90" fmla="*/ 2101 w 2338"/>
                  <a:gd name="T91" fmla="*/ 429 h 1210"/>
                  <a:gd name="T92" fmla="*/ 2148 w 2338"/>
                  <a:gd name="T93" fmla="*/ 190 h 1210"/>
                  <a:gd name="T94" fmla="*/ 2194 w 2338"/>
                  <a:gd name="T95" fmla="*/ 100 h 1210"/>
                  <a:gd name="T96" fmla="*/ 2241 w 2338"/>
                  <a:gd name="T97" fmla="*/ 0 h 1210"/>
                  <a:gd name="T98" fmla="*/ 2288 w 2338"/>
                  <a:gd name="T99" fmla="*/ 86 h 1210"/>
                  <a:gd name="T100" fmla="*/ 2338 w 2338"/>
                  <a:gd name="T101" fmla="*/ 24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38" h="1210">
                    <a:moveTo>
                      <a:pt x="0" y="1143"/>
                    </a:moveTo>
                    <a:lnTo>
                      <a:pt x="47" y="1210"/>
                    </a:lnTo>
                    <a:lnTo>
                      <a:pt x="94" y="1024"/>
                    </a:lnTo>
                    <a:lnTo>
                      <a:pt x="140" y="1000"/>
                    </a:lnTo>
                    <a:lnTo>
                      <a:pt x="187" y="595"/>
                    </a:lnTo>
                    <a:lnTo>
                      <a:pt x="234" y="705"/>
                    </a:lnTo>
                    <a:lnTo>
                      <a:pt x="280" y="767"/>
                    </a:lnTo>
                    <a:lnTo>
                      <a:pt x="327" y="962"/>
                    </a:lnTo>
                    <a:lnTo>
                      <a:pt x="374" y="700"/>
                    </a:lnTo>
                    <a:lnTo>
                      <a:pt x="420" y="862"/>
                    </a:lnTo>
                    <a:lnTo>
                      <a:pt x="467" y="800"/>
                    </a:lnTo>
                    <a:lnTo>
                      <a:pt x="514" y="867"/>
                    </a:lnTo>
                    <a:lnTo>
                      <a:pt x="561" y="686"/>
                    </a:lnTo>
                    <a:lnTo>
                      <a:pt x="607" y="762"/>
                    </a:lnTo>
                    <a:lnTo>
                      <a:pt x="654" y="467"/>
                    </a:lnTo>
                    <a:lnTo>
                      <a:pt x="701" y="653"/>
                    </a:lnTo>
                    <a:lnTo>
                      <a:pt x="747" y="753"/>
                    </a:lnTo>
                    <a:lnTo>
                      <a:pt x="794" y="381"/>
                    </a:lnTo>
                    <a:lnTo>
                      <a:pt x="841" y="634"/>
                    </a:lnTo>
                    <a:lnTo>
                      <a:pt x="887" y="734"/>
                    </a:lnTo>
                    <a:lnTo>
                      <a:pt x="934" y="600"/>
                    </a:lnTo>
                    <a:lnTo>
                      <a:pt x="981" y="538"/>
                    </a:lnTo>
                    <a:lnTo>
                      <a:pt x="1027" y="629"/>
                    </a:lnTo>
                    <a:lnTo>
                      <a:pt x="1074" y="167"/>
                    </a:lnTo>
                    <a:lnTo>
                      <a:pt x="1121" y="700"/>
                    </a:lnTo>
                    <a:lnTo>
                      <a:pt x="1167" y="548"/>
                    </a:lnTo>
                    <a:lnTo>
                      <a:pt x="1214" y="176"/>
                    </a:lnTo>
                    <a:lnTo>
                      <a:pt x="1261" y="162"/>
                    </a:lnTo>
                    <a:lnTo>
                      <a:pt x="1307" y="467"/>
                    </a:lnTo>
                    <a:lnTo>
                      <a:pt x="1354" y="519"/>
                    </a:lnTo>
                    <a:lnTo>
                      <a:pt x="1401" y="333"/>
                    </a:lnTo>
                    <a:lnTo>
                      <a:pt x="1447" y="433"/>
                    </a:lnTo>
                    <a:lnTo>
                      <a:pt x="1494" y="448"/>
                    </a:lnTo>
                    <a:lnTo>
                      <a:pt x="1541" y="862"/>
                    </a:lnTo>
                    <a:lnTo>
                      <a:pt x="1587" y="734"/>
                    </a:lnTo>
                    <a:lnTo>
                      <a:pt x="1634" y="738"/>
                    </a:lnTo>
                    <a:lnTo>
                      <a:pt x="1681" y="796"/>
                    </a:lnTo>
                    <a:lnTo>
                      <a:pt x="1727" y="576"/>
                    </a:lnTo>
                    <a:lnTo>
                      <a:pt x="1774" y="662"/>
                    </a:lnTo>
                    <a:lnTo>
                      <a:pt x="1821" y="672"/>
                    </a:lnTo>
                    <a:lnTo>
                      <a:pt x="1867" y="753"/>
                    </a:lnTo>
                    <a:lnTo>
                      <a:pt x="1914" y="653"/>
                    </a:lnTo>
                    <a:lnTo>
                      <a:pt x="1961" y="505"/>
                    </a:lnTo>
                    <a:lnTo>
                      <a:pt x="2007" y="457"/>
                    </a:lnTo>
                    <a:lnTo>
                      <a:pt x="2054" y="610"/>
                    </a:lnTo>
                    <a:lnTo>
                      <a:pt x="2101" y="429"/>
                    </a:lnTo>
                    <a:lnTo>
                      <a:pt x="2148" y="190"/>
                    </a:lnTo>
                    <a:lnTo>
                      <a:pt x="2194" y="100"/>
                    </a:lnTo>
                    <a:lnTo>
                      <a:pt x="2241" y="0"/>
                    </a:lnTo>
                    <a:lnTo>
                      <a:pt x="2288" y="86"/>
                    </a:lnTo>
                    <a:lnTo>
                      <a:pt x="2338" y="24"/>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5" name="Line 290">
                <a:extLst>
                  <a:ext uri="{FF2B5EF4-FFF2-40B4-BE49-F238E27FC236}">
                    <a16:creationId xmlns:a16="http://schemas.microsoft.com/office/drawing/2014/main" id="{2269BE2A-1654-2E5D-C41B-D1286B0E42D1}"/>
                  </a:ext>
                </a:extLst>
              </p:cNvPr>
              <p:cNvSpPr>
                <a:spLocks noChangeShapeType="1"/>
              </p:cNvSpPr>
              <p:nvPr/>
            </p:nvSpPr>
            <p:spPr bwMode="auto">
              <a:xfrm>
                <a:off x="3099" y="3541"/>
                <a:ext cx="17" cy="1"/>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6" name="Line 291">
                <a:extLst>
                  <a:ext uri="{FF2B5EF4-FFF2-40B4-BE49-F238E27FC236}">
                    <a16:creationId xmlns:a16="http://schemas.microsoft.com/office/drawing/2014/main" id="{F7FEDA6A-D699-54A1-FDAD-665B23F8BEC1}"/>
                  </a:ext>
                </a:extLst>
              </p:cNvPr>
              <p:cNvSpPr>
                <a:spLocks noChangeShapeType="1"/>
              </p:cNvSpPr>
              <p:nvPr/>
            </p:nvSpPr>
            <p:spPr bwMode="auto">
              <a:xfrm>
                <a:off x="3099" y="3522"/>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7" name="Line 292">
                <a:extLst>
                  <a:ext uri="{FF2B5EF4-FFF2-40B4-BE49-F238E27FC236}">
                    <a16:creationId xmlns:a16="http://schemas.microsoft.com/office/drawing/2014/main" id="{F57C9DE9-C184-53F1-F9B8-58126C6DB1D1}"/>
                  </a:ext>
                </a:extLst>
              </p:cNvPr>
              <p:cNvSpPr>
                <a:spLocks noChangeShapeType="1"/>
              </p:cNvSpPr>
              <p:nvPr/>
            </p:nvSpPr>
            <p:spPr bwMode="auto">
              <a:xfrm>
                <a:off x="3129" y="3608"/>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8" name="Line 293">
                <a:extLst>
                  <a:ext uri="{FF2B5EF4-FFF2-40B4-BE49-F238E27FC236}">
                    <a16:creationId xmlns:a16="http://schemas.microsoft.com/office/drawing/2014/main" id="{8CB34AD8-4A83-81D4-72E5-6016E998CDDF}"/>
                  </a:ext>
                </a:extLst>
              </p:cNvPr>
              <p:cNvSpPr>
                <a:spLocks noChangeShapeType="1"/>
              </p:cNvSpPr>
              <p:nvPr/>
            </p:nvSpPr>
            <p:spPr bwMode="auto">
              <a:xfrm>
                <a:off x="3146" y="3589"/>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9" name="Line 294">
                <a:extLst>
                  <a:ext uri="{FF2B5EF4-FFF2-40B4-BE49-F238E27FC236}">
                    <a16:creationId xmlns:a16="http://schemas.microsoft.com/office/drawing/2014/main" id="{59AA9DB3-34BB-A6C4-D606-022F6A976AB9}"/>
                  </a:ext>
                </a:extLst>
              </p:cNvPr>
              <p:cNvSpPr>
                <a:spLocks noChangeShapeType="1"/>
              </p:cNvSpPr>
              <p:nvPr/>
            </p:nvSpPr>
            <p:spPr bwMode="auto">
              <a:xfrm>
                <a:off x="3176" y="3422"/>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0" name="Line 295">
                <a:extLst>
                  <a:ext uri="{FF2B5EF4-FFF2-40B4-BE49-F238E27FC236}">
                    <a16:creationId xmlns:a16="http://schemas.microsoft.com/office/drawing/2014/main" id="{0594280C-3E5A-26C9-D007-0463E830245D}"/>
                  </a:ext>
                </a:extLst>
              </p:cNvPr>
              <p:cNvSpPr>
                <a:spLocks noChangeShapeType="1"/>
              </p:cNvSpPr>
              <p:nvPr/>
            </p:nvSpPr>
            <p:spPr bwMode="auto">
              <a:xfrm>
                <a:off x="3193" y="3403"/>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1" name="Line 296">
                <a:extLst>
                  <a:ext uri="{FF2B5EF4-FFF2-40B4-BE49-F238E27FC236}">
                    <a16:creationId xmlns:a16="http://schemas.microsoft.com/office/drawing/2014/main" id="{779C4AC8-874F-2EFA-9E50-299BD382BDC8}"/>
                  </a:ext>
                </a:extLst>
              </p:cNvPr>
              <p:cNvSpPr>
                <a:spLocks noChangeShapeType="1"/>
              </p:cNvSpPr>
              <p:nvPr/>
            </p:nvSpPr>
            <p:spPr bwMode="auto">
              <a:xfrm>
                <a:off x="3222" y="3398"/>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2" name="Line 297">
                <a:extLst>
                  <a:ext uri="{FF2B5EF4-FFF2-40B4-BE49-F238E27FC236}">
                    <a16:creationId xmlns:a16="http://schemas.microsoft.com/office/drawing/2014/main" id="{B91B0E40-653B-BA8E-9DDB-ABA725621225}"/>
                  </a:ext>
                </a:extLst>
              </p:cNvPr>
              <p:cNvSpPr>
                <a:spLocks noChangeShapeType="1"/>
              </p:cNvSpPr>
              <p:nvPr/>
            </p:nvSpPr>
            <p:spPr bwMode="auto">
              <a:xfrm>
                <a:off x="3239" y="3379"/>
                <a:ext cx="0" cy="3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3" name="Line 298">
                <a:extLst>
                  <a:ext uri="{FF2B5EF4-FFF2-40B4-BE49-F238E27FC236}">
                    <a16:creationId xmlns:a16="http://schemas.microsoft.com/office/drawing/2014/main" id="{021A41CF-8537-DBF6-9826-51DD46EC9B4B}"/>
                  </a:ext>
                </a:extLst>
              </p:cNvPr>
              <p:cNvSpPr>
                <a:spLocks noChangeShapeType="1"/>
              </p:cNvSpPr>
              <p:nvPr/>
            </p:nvSpPr>
            <p:spPr bwMode="auto">
              <a:xfrm>
                <a:off x="3269" y="2993"/>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4" name="Line 299">
                <a:extLst>
                  <a:ext uri="{FF2B5EF4-FFF2-40B4-BE49-F238E27FC236}">
                    <a16:creationId xmlns:a16="http://schemas.microsoft.com/office/drawing/2014/main" id="{3A52343F-C04E-2373-6BB1-C157D1F56EF8}"/>
                  </a:ext>
                </a:extLst>
              </p:cNvPr>
              <p:cNvSpPr>
                <a:spLocks noChangeShapeType="1"/>
              </p:cNvSpPr>
              <p:nvPr/>
            </p:nvSpPr>
            <p:spPr bwMode="auto">
              <a:xfrm>
                <a:off x="3286" y="2974"/>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5" name="Line 300">
                <a:extLst>
                  <a:ext uri="{FF2B5EF4-FFF2-40B4-BE49-F238E27FC236}">
                    <a16:creationId xmlns:a16="http://schemas.microsoft.com/office/drawing/2014/main" id="{D2BEAD5E-8665-9F4C-9B0D-716B8895B72D}"/>
                  </a:ext>
                </a:extLst>
              </p:cNvPr>
              <p:cNvSpPr>
                <a:spLocks noChangeShapeType="1"/>
              </p:cNvSpPr>
              <p:nvPr/>
            </p:nvSpPr>
            <p:spPr bwMode="auto">
              <a:xfrm>
                <a:off x="3316" y="3103"/>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6" name="Line 301">
                <a:extLst>
                  <a:ext uri="{FF2B5EF4-FFF2-40B4-BE49-F238E27FC236}">
                    <a16:creationId xmlns:a16="http://schemas.microsoft.com/office/drawing/2014/main" id="{C0D7A234-4408-3D2E-2390-E6621C8ECD50}"/>
                  </a:ext>
                </a:extLst>
              </p:cNvPr>
              <p:cNvSpPr>
                <a:spLocks noChangeShapeType="1"/>
              </p:cNvSpPr>
              <p:nvPr/>
            </p:nvSpPr>
            <p:spPr bwMode="auto">
              <a:xfrm>
                <a:off x="3333" y="3084"/>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7" name="Line 302">
                <a:extLst>
                  <a:ext uri="{FF2B5EF4-FFF2-40B4-BE49-F238E27FC236}">
                    <a16:creationId xmlns:a16="http://schemas.microsoft.com/office/drawing/2014/main" id="{A19A1AA3-44B5-0A87-3C0D-A1CF4F98C3BB}"/>
                  </a:ext>
                </a:extLst>
              </p:cNvPr>
              <p:cNvSpPr>
                <a:spLocks noChangeShapeType="1"/>
              </p:cNvSpPr>
              <p:nvPr/>
            </p:nvSpPr>
            <p:spPr bwMode="auto">
              <a:xfrm>
                <a:off x="3362" y="3165"/>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8" name="Line 303">
                <a:extLst>
                  <a:ext uri="{FF2B5EF4-FFF2-40B4-BE49-F238E27FC236}">
                    <a16:creationId xmlns:a16="http://schemas.microsoft.com/office/drawing/2014/main" id="{8B5435F4-206F-9CB4-51BD-37D4F42368C1}"/>
                  </a:ext>
                </a:extLst>
              </p:cNvPr>
              <p:cNvSpPr>
                <a:spLocks noChangeShapeType="1"/>
              </p:cNvSpPr>
              <p:nvPr/>
            </p:nvSpPr>
            <p:spPr bwMode="auto">
              <a:xfrm>
                <a:off x="3379" y="3146"/>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9" name="Line 304">
                <a:extLst>
                  <a:ext uri="{FF2B5EF4-FFF2-40B4-BE49-F238E27FC236}">
                    <a16:creationId xmlns:a16="http://schemas.microsoft.com/office/drawing/2014/main" id="{8676E814-F077-D84F-7BA4-5DA74E5843C1}"/>
                  </a:ext>
                </a:extLst>
              </p:cNvPr>
              <p:cNvSpPr>
                <a:spLocks noChangeShapeType="1"/>
              </p:cNvSpPr>
              <p:nvPr/>
            </p:nvSpPr>
            <p:spPr bwMode="auto">
              <a:xfrm>
                <a:off x="3409" y="3360"/>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0" name="Line 305">
                <a:extLst>
                  <a:ext uri="{FF2B5EF4-FFF2-40B4-BE49-F238E27FC236}">
                    <a16:creationId xmlns:a16="http://schemas.microsoft.com/office/drawing/2014/main" id="{88EC66AC-5FBB-4583-75C2-3A31EE110D6E}"/>
                  </a:ext>
                </a:extLst>
              </p:cNvPr>
              <p:cNvSpPr>
                <a:spLocks noChangeShapeType="1"/>
              </p:cNvSpPr>
              <p:nvPr/>
            </p:nvSpPr>
            <p:spPr bwMode="auto">
              <a:xfrm>
                <a:off x="3426" y="3341"/>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1" name="Line 306">
                <a:extLst>
                  <a:ext uri="{FF2B5EF4-FFF2-40B4-BE49-F238E27FC236}">
                    <a16:creationId xmlns:a16="http://schemas.microsoft.com/office/drawing/2014/main" id="{B5B49D9C-97F8-197C-C686-E19C8CD98EA3}"/>
                  </a:ext>
                </a:extLst>
              </p:cNvPr>
              <p:cNvSpPr>
                <a:spLocks noChangeShapeType="1"/>
              </p:cNvSpPr>
              <p:nvPr/>
            </p:nvSpPr>
            <p:spPr bwMode="auto">
              <a:xfrm>
                <a:off x="3456" y="3098"/>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2" name="Line 307">
                <a:extLst>
                  <a:ext uri="{FF2B5EF4-FFF2-40B4-BE49-F238E27FC236}">
                    <a16:creationId xmlns:a16="http://schemas.microsoft.com/office/drawing/2014/main" id="{B91DFF0D-9574-86CD-722B-1B8650E5D0E2}"/>
                  </a:ext>
                </a:extLst>
              </p:cNvPr>
              <p:cNvSpPr>
                <a:spLocks noChangeShapeType="1"/>
              </p:cNvSpPr>
              <p:nvPr/>
            </p:nvSpPr>
            <p:spPr bwMode="auto">
              <a:xfrm>
                <a:off x="3473" y="3079"/>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3" name="Line 308">
                <a:extLst>
                  <a:ext uri="{FF2B5EF4-FFF2-40B4-BE49-F238E27FC236}">
                    <a16:creationId xmlns:a16="http://schemas.microsoft.com/office/drawing/2014/main" id="{7F359593-F21A-60FE-479C-2976EEBA8F7C}"/>
                  </a:ext>
                </a:extLst>
              </p:cNvPr>
              <p:cNvSpPr>
                <a:spLocks noChangeShapeType="1"/>
              </p:cNvSpPr>
              <p:nvPr/>
            </p:nvSpPr>
            <p:spPr bwMode="auto">
              <a:xfrm>
                <a:off x="3503" y="3260"/>
                <a:ext cx="3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4" name="Line 309">
                <a:extLst>
                  <a:ext uri="{FF2B5EF4-FFF2-40B4-BE49-F238E27FC236}">
                    <a16:creationId xmlns:a16="http://schemas.microsoft.com/office/drawing/2014/main" id="{B441A5CB-145E-9267-C4A3-8C0C9BFB6976}"/>
                  </a:ext>
                </a:extLst>
              </p:cNvPr>
              <p:cNvSpPr>
                <a:spLocks noChangeShapeType="1"/>
              </p:cNvSpPr>
              <p:nvPr/>
            </p:nvSpPr>
            <p:spPr bwMode="auto">
              <a:xfrm>
                <a:off x="3519" y="3241"/>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5" name="Line 310">
                <a:extLst>
                  <a:ext uri="{FF2B5EF4-FFF2-40B4-BE49-F238E27FC236}">
                    <a16:creationId xmlns:a16="http://schemas.microsoft.com/office/drawing/2014/main" id="{60F9190C-851E-226C-9D51-602EC9825E3F}"/>
                  </a:ext>
                </a:extLst>
              </p:cNvPr>
              <p:cNvSpPr>
                <a:spLocks noChangeShapeType="1"/>
              </p:cNvSpPr>
              <p:nvPr/>
            </p:nvSpPr>
            <p:spPr bwMode="auto">
              <a:xfrm>
                <a:off x="3549" y="3198"/>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6" name="Line 311">
                <a:extLst>
                  <a:ext uri="{FF2B5EF4-FFF2-40B4-BE49-F238E27FC236}">
                    <a16:creationId xmlns:a16="http://schemas.microsoft.com/office/drawing/2014/main" id="{EA994DB4-0EB3-87D9-37C2-488F31B545F8}"/>
                  </a:ext>
                </a:extLst>
              </p:cNvPr>
              <p:cNvSpPr>
                <a:spLocks noChangeShapeType="1"/>
              </p:cNvSpPr>
              <p:nvPr/>
            </p:nvSpPr>
            <p:spPr bwMode="auto">
              <a:xfrm>
                <a:off x="3566" y="3179"/>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7" name="Line 312">
                <a:extLst>
                  <a:ext uri="{FF2B5EF4-FFF2-40B4-BE49-F238E27FC236}">
                    <a16:creationId xmlns:a16="http://schemas.microsoft.com/office/drawing/2014/main" id="{4EB6E339-DAD0-B387-3885-27025B61CD25}"/>
                  </a:ext>
                </a:extLst>
              </p:cNvPr>
              <p:cNvSpPr>
                <a:spLocks noChangeShapeType="1"/>
              </p:cNvSpPr>
              <p:nvPr/>
            </p:nvSpPr>
            <p:spPr bwMode="auto">
              <a:xfrm>
                <a:off x="3596" y="3265"/>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8" name="Line 313">
                <a:extLst>
                  <a:ext uri="{FF2B5EF4-FFF2-40B4-BE49-F238E27FC236}">
                    <a16:creationId xmlns:a16="http://schemas.microsoft.com/office/drawing/2014/main" id="{0A3EEE11-CE76-78F2-25F1-5F230F85096C}"/>
                  </a:ext>
                </a:extLst>
              </p:cNvPr>
              <p:cNvSpPr>
                <a:spLocks noChangeShapeType="1"/>
              </p:cNvSpPr>
              <p:nvPr/>
            </p:nvSpPr>
            <p:spPr bwMode="auto">
              <a:xfrm>
                <a:off x="3613" y="3246"/>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9" name="Line 314">
                <a:extLst>
                  <a:ext uri="{FF2B5EF4-FFF2-40B4-BE49-F238E27FC236}">
                    <a16:creationId xmlns:a16="http://schemas.microsoft.com/office/drawing/2014/main" id="{F7C0CC37-BC3A-3586-A30B-A4D1585EAE08}"/>
                  </a:ext>
                </a:extLst>
              </p:cNvPr>
              <p:cNvSpPr>
                <a:spLocks noChangeShapeType="1"/>
              </p:cNvSpPr>
              <p:nvPr/>
            </p:nvSpPr>
            <p:spPr bwMode="auto">
              <a:xfrm>
                <a:off x="3643" y="3084"/>
                <a:ext cx="3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0" name="Line 315">
                <a:extLst>
                  <a:ext uri="{FF2B5EF4-FFF2-40B4-BE49-F238E27FC236}">
                    <a16:creationId xmlns:a16="http://schemas.microsoft.com/office/drawing/2014/main" id="{5BDD80CA-8722-A176-F4EF-0D1E0AEEF891}"/>
                  </a:ext>
                </a:extLst>
              </p:cNvPr>
              <p:cNvSpPr>
                <a:spLocks noChangeShapeType="1"/>
              </p:cNvSpPr>
              <p:nvPr/>
            </p:nvSpPr>
            <p:spPr bwMode="auto">
              <a:xfrm>
                <a:off x="3660" y="3065"/>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1" name="Line 316">
                <a:extLst>
                  <a:ext uri="{FF2B5EF4-FFF2-40B4-BE49-F238E27FC236}">
                    <a16:creationId xmlns:a16="http://schemas.microsoft.com/office/drawing/2014/main" id="{E9FB5FD1-76EE-AA96-3BC6-C18B30CCB582}"/>
                  </a:ext>
                </a:extLst>
              </p:cNvPr>
              <p:cNvSpPr>
                <a:spLocks noChangeShapeType="1"/>
              </p:cNvSpPr>
              <p:nvPr/>
            </p:nvSpPr>
            <p:spPr bwMode="auto">
              <a:xfrm>
                <a:off x="3689" y="3160"/>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2" name="Line 317">
                <a:extLst>
                  <a:ext uri="{FF2B5EF4-FFF2-40B4-BE49-F238E27FC236}">
                    <a16:creationId xmlns:a16="http://schemas.microsoft.com/office/drawing/2014/main" id="{CBB9F30B-A9C4-EB7F-ECDC-4B8BE53BCC2E}"/>
                  </a:ext>
                </a:extLst>
              </p:cNvPr>
              <p:cNvSpPr>
                <a:spLocks noChangeShapeType="1"/>
              </p:cNvSpPr>
              <p:nvPr/>
            </p:nvSpPr>
            <p:spPr bwMode="auto">
              <a:xfrm>
                <a:off x="3706" y="3141"/>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3" name="Line 318">
                <a:extLst>
                  <a:ext uri="{FF2B5EF4-FFF2-40B4-BE49-F238E27FC236}">
                    <a16:creationId xmlns:a16="http://schemas.microsoft.com/office/drawing/2014/main" id="{7F5748FD-E63A-D921-3519-8F2493EC84D8}"/>
                  </a:ext>
                </a:extLst>
              </p:cNvPr>
              <p:cNvSpPr>
                <a:spLocks noChangeShapeType="1"/>
              </p:cNvSpPr>
              <p:nvPr/>
            </p:nvSpPr>
            <p:spPr bwMode="auto">
              <a:xfrm>
                <a:off x="3736" y="2865"/>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4" name="Line 319">
                <a:extLst>
                  <a:ext uri="{FF2B5EF4-FFF2-40B4-BE49-F238E27FC236}">
                    <a16:creationId xmlns:a16="http://schemas.microsoft.com/office/drawing/2014/main" id="{E96388F0-C33A-7782-D72A-1776576BCABB}"/>
                  </a:ext>
                </a:extLst>
              </p:cNvPr>
              <p:cNvSpPr>
                <a:spLocks noChangeShapeType="1"/>
              </p:cNvSpPr>
              <p:nvPr/>
            </p:nvSpPr>
            <p:spPr bwMode="auto">
              <a:xfrm>
                <a:off x="3753" y="2846"/>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5" name="Line 320">
                <a:extLst>
                  <a:ext uri="{FF2B5EF4-FFF2-40B4-BE49-F238E27FC236}">
                    <a16:creationId xmlns:a16="http://schemas.microsoft.com/office/drawing/2014/main" id="{E9A3849C-BF24-ABD9-D7EB-29418D5FFE20}"/>
                  </a:ext>
                </a:extLst>
              </p:cNvPr>
              <p:cNvSpPr>
                <a:spLocks noChangeShapeType="1"/>
              </p:cNvSpPr>
              <p:nvPr/>
            </p:nvSpPr>
            <p:spPr bwMode="auto">
              <a:xfrm>
                <a:off x="3783" y="3051"/>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6" name="Line 321">
                <a:extLst>
                  <a:ext uri="{FF2B5EF4-FFF2-40B4-BE49-F238E27FC236}">
                    <a16:creationId xmlns:a16="http://schemas.microsoft.com/office/drawing/2014/main" id="{DEF77EF0-CCBA-D137-C0A5-E543F001B0EC}"/>
                  </a:ext>
                </a:extLst>
              </p:cNvPr>
              <p:cNvSpPr>
                <a:spLocks noChangeShapeType="1"/>
              </p:cNvSpPr>
              <p:nvPr/>
            </p:nvSpPr>
            <p:spPr bwMode="auto">
              <a:xfrm>
                <a:off x="3800" y="3032"/>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7" name="Line 322">
                <a:extLst>
                  <a:ext uri="{FF2B5EF4-FFF2-40B4-BE49-F238E27FC236}">
                    <a16:creationId xmlns:a16="http://schemas.microsoft.com/office/drawing/2014/main" id="{E88AE9B8-5749-BF52-1627-9AEB446E7C9A}"/>
                  </a:ext>
                </a:extLst>
              </p:cNvPr>
              <p:cNvSpPr>
                <a:spLocks noChangeShapeType="1"/>
              </p:cNvSpPr>
              <p:nvPr/>
            </p:nvSpPr>
            <p:spPr bwMode="auto">
              <a:xfrm>
                <a:off x="3829" y="3151"/>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8" name="Line 323">
                <a:extLst>
                  <a:ext uri="{FF2B5EF4-FFF2-40B4-BE49-F238E27FC236}">
                    <a16:creationId xmlns:a16="http://schemas.microsoft.com/office/drawing/2014/main" id="{6485D313-5B11-29A3-B2B3-64DB862C0C93}"/>
                  </a:ext>
                </a:extLst>
              </p:cNvPr>
              <p:cNvSpPr>
                <a:spLocks noChangeShapeType="1"/>
              </p:cNvSpPr>
              <p:nvPr/>
            </p:nvSpPr>
            <p:spPr bwMode="auto">
              <a:xfrm>
                <a:off x="3846" y="3132"/>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9" name="Line 324">
                <a:extLst>
                  <a:ext uri="{FF2B5EF4-FFF2-40B4-BE49-F238E27FC236}">
                    <a16:creationId xmlns:a16="http://schemas.microsoft.com/office/drawing/2014/main" id="{55B793A1-AF87-4D0F-BBF2-F3C47A48E651}"/>
                  </a:ext>
                </a:extLst>
              </p:cNvPr>
              <p:cNvSpPr>
                <a:spLocks noChangeShapeType="1"/>
              </p:cNvSpPr>
              <p:nvPr/>
            </p:nvSpPr>
            <p:spPr bwMode="auto">
              <a:xfrm>
                <a:off x="3876" y="2779"/>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0" name="Line 325">
                <a:extLst>
                  <a:ext uri="{FF2B5EF4-FFF2-40B4-BE49-F238E27FC236}">
                    <a16:creationId xmlns:a16="http://schemas.microsoft.com/office/drawing/2014/main" id="{83F5BD80-9AD7-7CA6-A701-4B5907EBEFDE}"/>
                  </a:ext>
                </a:extLst>
              </p:cNvPr>
              <p:cNvSpPr>
                <a:spLocks noChangeShapeType="1"/>
              </p:cNvSpPr>
              <p:nvPr/>
            </p:nvSpPr>
            <p:spPr bwMode="auto">
              <a:xfrm>
                <a:off x="3893" y="2760"/>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1" name="Line 326">
                <a:extLst>
                  <a:ext uri="{FF2B5EF4-FFF2-40B4-BE49-F238E27FC236}">
                    <a16:creationId xmlns:a16="http://schemas.microsoft.com/office/drawing/2014/main" id="{0518EE60-1153-F1CB-E0A3-0A3E89FBE6DC}"/>
                  </a:ext>
                </a:extLst>
              </p:cNvPr>
              <p:cNvSpPr>
                <a:spLocks noChangeShapeType="1"/>
              </p:cNvSpPr>
              <p:nvPr/>
            </p:nvSpPr>
            <p:spPr bwMode="auto">
              <a:xfrm>
                <a:off x="3923" y="3032"/>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2" name="Line 327">
                <a:extLst>
                  <a:ext uri="{FF2B5EF4-FFF2-40B4-BE49-F238E27FC236}">
                    <a16:creationId xmlns:a16="http://schemas.microsoft.com/office/drawing/2014/main" id="{50E3559A-22E9-2366-A4B8-CD28252CFFED}"/>
                  </a:ext>
                </a:extLst>
              </p:cNvPr>
              <p:cNvSpPr>
                <a:spLocks noChangeShapeType="1"/>
              </p:cNvSpPr>
              <p:nvPr/>
            </p:nvSpPr>
            <p:spPr bwMode="auto">
              <a:xfrm>
                <a:off x="3940" y="3012"/>
                <a:ext cx="0" cy="3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3" name="Line 328">
                <a:extLst>
                  <a:ext uri="{FF2B5EF4-FFF2-40B4-BE49-F238E27FC236}">
                    <a16:creationId xmlns:a16="http://schemas.microsoft.com/office/drawing/2014/main" id="{A1270954-F5A7-A087-5362-0E4588F3ABE6}"/>
                  </a:ext>
                </a:extLst>
              </p:cNvPr>
              <p:cNvSpPr>
                <a:spLocks noChangeShapeType="1"/>
              </p:cNvSpPr>
              <p:nvPr/>
            </p:nvSpPr>
            <p:spPr bwMode="auto">
              <a:xfrm>
                <a:off x="3969" y="3132"/>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4" name="Line 329">
                <a:extLst>
                  <a:ext uri="{FF2B5EF4-FFF2-40B4-BE49-F238E27FC236}">
                    <a16:creationId xmlns:a16="http://schemas.microsoft.com/office/drawing/2014/main" id="{BA239C1A-9C41-ADE6-B03C-0F8C5A431C52}"/>
                  </a:ext>
                </a:extLst>
              </p:cNvPr>
              <p:cNvSpPr>
                <a:spLocks noChangeShapeType="1"/>
              </p:cNvSpPr>
              <p:nvPr/>
            </p:nvSpPr>
            <p:spPr bwMode="auto">
              <a:xfrm>
                <a:off x="3986" y="3113"/>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5" name="Line 330">
                <a:extLst>
                  <a:ext uri="{FF2B5EF4-FFF2-40B4-BE49-F238E27FC236}">
                    <a16:creationId xmlns:a16="http://schemas.microsoft.com/office/drawing/2014/main" id="{3E94BD59-9CB6-C15D-E7BE-286AEFBE6B2F}"/>
                  </a:ext>
                </a:extLst>
              </p:cNvPr>
              <p:cNvSpPr>
                <a:spLocks noChangeShapeType="1"/>
              </p:cNvSpPr>
              <p:nvPr/>
            </p:nvSpPr>
            <p:spPr bwMode="auto">
              <a:xfrm>
                <a:off x="4016" y="2998"/>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6" name="Line 331">
                <a:extLst>
                  <a:ext uri="{FF2B5EF4-FFF2-40B4-BE49-F238E27FC236}">
                    <a16:creationId xmlns:a16="http://schemas.microsoft.com/office/drawing/2014/main" id="{9C1AD122-6A6F-8C13-E6E2-1E8D377D21C4}"/>
                  </a:ext>
                </a:extLst>
              </p:cNvPr>
              <p:cNvSpPr>
                <a:spLocks noChangeShapeType="1"/>
              </p:cNvSpPr>
              <p:nvPr/>
            </p:nvSpPr>
            <p:spPr bwMode="auto">
              <a:xfrm>
                <a:off x="4033" y="2979"/>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7" name="Line 332">
                <a:extLst>
                  <a:ext uri="{FF2B5EF4-FFF2-40B4-BE49-F238E27FC236}">
                    <a16:creationId xmlns:a16="http://schemas.microsoft.com/office/drawing/2014/main" id="{7F407D4E-80F5-5E87-48F6-B93C95F11BD5}"/>
                  </a:ext>
                </a:extLst>
              </p:cNvPr>
              <p:cNvSpPr>
                <a:spLocks noChangeShapeType="1"/>
              </p:cNvSpPr>
              <p:nvPr/>
            </p:nvSpPr>
            <p:spPr bwMode="auto">
              <a:xfrm>
                <a:off x="4063" y="2936"/>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8" name="Line 333">
                <a:extLst>
                  <a:ext uri="{FF2B5EF4-FFF2-40B4-BE49-F238E27FC236}">
                    <a16:creationId xmlns:a16="http://schemas.microsoft.com/office/drawing/2014/main" id="{0451AE23-B1FB-1D1B-4C82-C6DABD13E31C}"/>
                  </a:ext>
                </a:extLst>
              </p:cNvPr>
              <p:cNvSpPr>
                <a:spLocks noChangeShapeType="1"/>
              </p:cNvSpPr>
              <p:nvPr/>
            </p:nvSpPr>
            <p:spPr bwMode="auto">
              <a:xfrm>
                <a:off x="4080" y="2917"/>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9" name="Line 334">
                <a:extLst>
                  <a:ext uri="{FF2B5EF4-FFF2-40B4-BE49-F238E27FC236}">
                    <a16:creationId xmlns:a16="http://schemas.microsoft.com/office/drawing/2014/main" id="{273069A0-7D99-F258-156D-20E6C41A682E}"/>
                  </a:ext>
                </a:extLst>
              </p:cNvPr>
              <p:cNvSpPr>
                <a:spLocks noChangeShapeType="1"/>
              </p:cNvSpPr>
              <p:nvPr/>
            </p:nvSpPr>
            <p:spPr bwMode="auto">
              <a:xfrm>
                <a:off x="4109" y="3027"/>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0" name="Line 335">
                <a:extLst>
                  <a:ext uri="{FF2B5EF4-FFF2-40B4-BE49-F238E27FC236}">
                    <a16:creationId xmlns:a16="http://schemas.microsoft.com/office/drawing/2014/main" id="{3782A67E-CE36-3789-E3BE-06B0D8F45C27}"/>
                  </a:ext>
                </a:extLst>
              </p:cNvPr>
              <p:cNvSpPr>
                <a:spLocks noChangeShapeType="1"/>
              </p:cNvSpPr>
              <p:nvPr/>
            </p:nvSpPr>
            <p:spPr bwMode="auto">
              <a:xfrm>
                <a:off x="4126" y="3008"/>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1" name="Line 336">
                <a:extLst>
                  <a:ext uri="{FF2B5EF4-FFF2-40B4-BE49-F238E27FC236}">
                    <a16:creationId xmlns:a16="http://schemas.microsoft.com/office/drawing/2014/main" id="{65853DE5-A74E-DE0F-1379-16E774736378}"/>
                  </a:ext>
                </a:extLst>
              </p:cNvPr>
              <p:cNvSpPr>
                <a:spLocks noChangeShapeType="1"/>
              </p:cNvSpPr>
              <p:nvPr/>
            </p:nvSpPr>
            <p:spPr bwMode="auto">
              <a:xfrm>
                <a:off x="4156" y="2565"/>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2" name="Line 337">
                <a:extLst>
                  <a:ext uri="{FF2B5EF4-FFF2-40B4-BE49-F238E27FC236}">
                    <a16:creationId xmlns:a16="http://schemas.microsoft.com/office/drawing/2014/main" id="{8F98D619-AAC6-F2F2-B9A4-AA7C9C7D475E}"/>
                  </a:ext>
                </a:extLst>
              </p:cNvPr>
              <p:cNvSpPr>
                <a:spLocks noChangeShapeType="1"/>
              </p:cNvSpPr>
              <p:nvPr/>
            </p:nvSpPr>
            <p:spPr bwMode="auto">
              <a:xfrm>
                <a:off x="4173" y="2545"/>
                <a:ext cx="0" cy="3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3" name="Line 338">
                <a:extLst>
                  <a:ext uri="{FF2B5EF4-FFF2-40B4-BE49-F238E27FC236}">
                    <a16:creationId xmlns:a16="http://schemas.microsoft.com/office/drawing/2014/main" id="{90DE743F-545D-9960-2D5A-EA3DA815AF03}"/>
                  </a:ext>
                </a:extLst>
              </p:cNvPr>
              <p:cNvSpPr>
                <a:spLocks noChangeShapeType="1"/>
              </p:cNvSpPr>
              <p:nvPr/>
            </p:nvSpPr>
            <p:spPr bwMode="auto">
              <a:xfrm>
                <a:off x="4203" y="3098"/>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4" name="Line 339">
                <a:extLst>
                  <a:ext uri="{FF2B5EF4-FFF2-40B4-BE49-F238E27FC236}">
                    <a16:creationId xmlns:a16="http://schemas.microsoft.com/office/drawing/2014/main" id="{3281B641-893B-58F5-CE51-C8151A2F80F8}"/>
                  </a:ext>
                </a:extLst>
              </p:cNvPr>
              <p:cNvSpPr>
                <a:spLocks noChangeShapeType="1"/>
              </p:cNvSpPr>
              <p:nvPr/>
            </p:nvSpPr>
            <p:spPr bwMode="auto">
              <a:xfrm>
                <a:off x="4220" y="3079"/>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5" name="Line 340">
                <a:extLst>
                  <a:ext uri="{FF2B5EF4-FFF2-40B4-BE49-F238E27FC236}">
                    <a16:creationId xmlns:a16="http://schemas.microsoft.com/office/drawing/2014/main" id="{CFE50FF4-FB81-7D16-B0F7-144AFD216A70}"/>
                  </a:ext>
                </a:extLst>
              </p:cNvPr>
              <p:cNvSpPr>
                <a:spLocks noChangeShapeType="1"/>
              </p:cNvSpPr>
              <p:nvPr/>
            </p:nvSpPr>
            <p:spPr bwMode="auto">
              <a:xfrm>
                <a:off x="4249" y="2946"/>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6" name="Line 341">
                <a:extLst>
                  <a:ext uri="{FF2B5EF4-FFF2-40B4-BE49-F238E27FC236}">
                    <a16:creationId xmlns:a16="http://schemas.microsoft.com/office/drawing/2014/main" id="{9695AA8D-7B5C-34EE-CFFF-9241EA5D230E}"/>
                  </a:ext>
                </a:extLst>
              </p:cNvPr>
              <p:cNvSpPr>
                <a:spLocks noChangeShapeType="1"/>
              </p:cNvSpPr>
              <p:nvPr/>
            </p:nvSpPr>
            <p:spPr bwMode="auto">
              <a:xfrm>
                <a:off x="4266" y="2927"/>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7" name="Line 342">
                <a:extLst>
                  <a:ext uri="{FF2B5EF4-FFF2-40B4-BE49-F238E27FC236}">
                    <a16:creationId xmlns:a16="http://schemas.microsoft.com/office/drawing/2014/main" id="{A1248410-8962-99D8-10C8-9124DDA1D24F}"/>
                  </a:ext>
                </a:extLst>
              </p:cNvPr>
              <p:cNvSpPr>
                <a:spLocks noChangeShapeType="1"/>
              </p:cNvSpPr>
              <p:nvPr/>
            </p:nvSpPr>
            <p:spPr bwMode="auto">
              <a:xfrm>
                <a:off x="4296" y="2574"/>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8" name="Line 343">
                <a:extLst>
                  <a:ext uri="{FF2B5EF4-FFF2-40B4-BE49-F238E27FC236}">
                    <a16:creationId xmlns:a16="http://schemas.microsoft.com/office/drawing/2014/main" id="{E3EBCB1B-8A43-76FD-059F-B3DB220811BA}"/>
                  </a:ext>
                </a:extLst>
              </p:cNvPr>
              <p:cNvSpPr>
                <a:spLocks noChangeShapeType="1"/>
              </p:cNvSpPr>
              <p:nvPr/>
            </p:nvSpPr>
            <p:spPr bwMode="auto">
              <a:xfrm>
                <a:off x="4313" y="2555"/>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9" name="Line 344">
                <a:extLst>
                  <a:ext uri="{FF2B5EF4-FFF2-40B4-BE49-F238E27FC236}">
                    <a16:creationId xmlns:a16="http://schemas.microsoft.com/office/drawing/2014/main" id="{DDE1CFDF-2FDB-8E1A-E3FB-16F90710AAE0}"/>
                  </a:ext>
                </a:extLst>
              </p:cNvPr>
              <p:cNvSpPr>
                <a:spLocks noChangeShapeType="1"/>
              </p:cNvSpPr>
              <p:nvPr/>
            </p:nvSpPr>
            <p:spPr bwMode="auto">
              <a:xfrm>
                <a:off x="4343" y="2560"/>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0" name="Line 345">
                <a:extLst>
                  <a:ext uri="{FF2B5EF4-FFF2-40B4-BE49-F238E27FC236}">
                    <a16:creationId xmlns:a16="http://schemas.microsoft.com/office/drawing/2014/main" id="{53A3DCA4-91FD-C7B1-3ACB-68D7BBEDBAEF}"/>
                  </a:ext>
                </a:extLst>
              </p:cNvPr>
              <p:cNvSpPr>
                <a:spLocks noChangeShapeType="1"/>
              </p:cNvSpPr>
              <p:nvPr/>
            </p:nvSpPr>
            <p:spPr bwMode="auto">
              <a:xfrm>
                <a:off x="4360" y="2541"/>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1" name="Line 346">
                <a:extLst>
                  <a:ext uri="{FF2B5EF4-FFF2-40B4-BE49-F238E27FC236}">
                    <a16:creationId xmlns:a16="http://schemas.microsoft.com/office/drawing/2014/main" id="{6F4D8626-BC8B-C1A5-8849-8F47CE2796C4}"/>
                  </a:ext>
                </a:extLst>
              </p:cNvPr>
              <p:cNvSpPr>
                <a:spLocks noChangeShapeType="1"/>
              </p:cNvSpPr>
              <p:nvPr/>
            </p:nvSpPr>
            <p:spPr bwMode="auto">
              <a:xfrm>
                <a:off x="4389" y="2865"/>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2" name="Line 347">
                <a:extLst>
                  <a:ext uri="{FF2B5EF4-FFF2-40B4-BE49-F238E27FC236}">
                    <a16:creationId xmlns:a16="http://schemas.microsoft.com/office/drawing/2014/main" id="{B4FD43C3-9DA8-DFDA-8B76-6CEA75533116}"/>
                  </a:ext>
                </a:extLst>
              </p:cNvPr>
              <p:cNvSpPr>
                <a:spLocks noChangeShapeType="1"/>
              </p:cNvSpPr>
              <p:nvPr/>
            </p:nvSpPr>
            <p:spPr bwMode="auto">
              <a:xfrm>
                <a:off x="4406" y="2846"/>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3" name="Line 348">
                <a:extLst>
                  <a:ext uri="{FF2B5EF4-FFF2-40B4-BE49-F238E27FC236}">
                    <a16:creationId xmlns:a16="http://schemas.microsoft.com/office/drawing/2014/main" id="{237F9F15-4628-681B-2912-7DF6E1C21FC8}"/>
                  </a:ext>
                </a:extLst>
              </p:cNvPr>
              <p:cNvSpPr>
                <a:spLocks noChangeShapeType="1"/>
              </p:cNvSpPr>
              <p:nvPr/>
            </p:nvSpPr>
            <p:spPr bwMode="auto">
              <a:xfrm>
                <a:off x="4436" y="2917"/>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4" name="Line 349">
                <a:extLst>
                  <a:ext uri="{FF2B5EF4-FFF2-40B4-BE49-F238E27FC236}">
                    <a16:creationId xmlns:a16="http://schemas.microsoft.com/office/drawing/2014/main" id="{5CAD8E66-0399-DC2A-650A-9158E1F9891B}"/>
                  </a:ext>
                </a:extLst>
              </p:cNvPr>
              <p:cNvSpPr>
                <a:spLocks noChangeShapeType="1"/>
              </p:cNvSpPr>
              <p:nvPr/>
            </p:nvSpPr>
            <p:spPr bwMode="auto">
              <a:xfrm>
                <a:off x="4453" y="2898"/>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5" name="Line 350">
                <a:extLst>
                  <a:ext uri="{FF2B5EF4-FFF2-40B4-BE49-F238E27FC236}">
                    <a16:creationId xmlns:a16="http://schemas.microsoft.com/office/drawing/2014/main" id="{7D06A45A-4F91-4899-395C-CD79207688AE}"/>
                  </a:ext>
                </a:extLst>
              </p:cNvPr>
              <p:cNvSpPr>
                <a:spLocks noChangeShapeType="1"/>
              </p:cNvSpPr>
              <p:nvPr/>
            </p:nvSpPr>
            <p:spPr bwMode="auto">
              <a:xfrm>
                <a:off x="4483" y="2731"/>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6" name="Line 351">
                <a:extLst>
                  <a:ext uri="{FF2B5EF4-FFF2-40B4-BE49-F238E27FC236}">
                    <a16:creationId xmlns:a16="http://schemas.microsoft.com/office/drawing/2014/main" id="{02E13300-5ED0-D5CF-976A-810F0B8120A8}"/>
                  </a:ext>
                </a:extLst>
              </p:cNvPr>
              <p:cNvSpPr>
                <a:spLocks noChangeShapeType="1"/>
              </p:cNvSpPr>
              <p:nvPr/>
            </p:nvSpPr>
            <p:spPr bwMode="auto">
              <a:xfrm>
                <a:off x="4500" y="2712"/>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7" name="Line 352">
                <a:extLst>
                  <a:ext uri="{FF2B5EF4-FFF2-40B4-BE49-F238E27FC236}">
                    <a16:creationId xmlns:a16="http://schemas.microsoft.com/office/drawing/2014/main" id="{E63B3A47-A1F0-3AA6-FD78-B188BDA2954C}"/>
                  </a:ext>
                </a:extLst>
              </p:cNvPr>
              <p:cNvSpPr>
                <a:spLocks noChangeShapeType="1"/>
              </p:cNvSpPr>
              <p:nvPr/>
            </p:nvSpPr>
            <p:spPr bwMode="auto">
              <a:xfrm>
                <a:off x="4529" y="2831"/>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8" name="Line 353">
                <a:extLst>
                  <a:ext uri="{FF2B5EF4-FFF2-40B4-BE49-F238E27FC236}">
                    <a16:creationId xmlns:a16="http://schemas.microsoft.com/office/drawing/2014/main" id="{F9C299AB-F978-6581-2034-660B559D572C}"/>
                  </a:ext>
                </a:extLst>
              </p:cNvPr>
              <p:cNvSpPr>
                <a:spLocks noChangeShapeType="1"/>
              </p:cNvSpPr>
              <p:nvPr/>
            </p:nvSpPr>
            <p:spPr bwMode="auto">
              <a:xfrm>
                <a:off x="4546" y="2812"/>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9" name="Line 354">
                <a:extLst>
                  <a:ext uri="{FF2B5EF4-FFF2-40B4-BE49-F238E27FC236}">
                    <a16:creationId xmlns:a16="http://schemas.microsoft.com/office/drawing/2014/main" id="{CFFE1168-E9AD-02D3-CE21-294E66E9781F}"/>
                  </a:ext>
                </a:extLst>
              </p:cNvPr>
              <p:cNvSpPr>
                <a:spLocks noChangeShapeType="1"/>
              </p:cNvSpPr>
              <p:nvPr/>
            </p:nvSpPr>
            <p:spPr bwMode="auto">
              <a:xfrm>
                <a:off x="4576" y="2846"/>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 name="Line 355">
                <a:extLst>
                  <a:ext uri="{FF2B5EF4-FFF2-40B4-BE49-F238E27FC236}">
                    <a16:creationId xmlns:a16="http://schemas.microsoft.com/office/drawing/2014/main" id="{FCAD87FE-AE20-9B9F-A2F8-4B05879FBF53}"/>
                  </a:ext>
                </a:extLst>
              </p:cNvPr>
              <p:cNvSpPr>
                <a:spLocks noChangeShapeType="1"/>
              </p:cNvSpPr>
              <p:nvPr/>
            </p:nvSpPr>
            <p:spPr bwMode="auto">
              <a:xfrm>
                <a:off x="4593" y="2827"/>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 name="Line 356">
                <a:extLst>
                  <a:ext uri="{FF2B5EF4-FFF2-40B4-BE49-F238E27FC236}">
                    <a16:creationId xmlns:a16="http://schemas.microsoft.com/office/drawing/2014/main" id="{E317F5CC-0B4F-88A2-CB9F-DBA953BA04C2}"/>
                  </a:ext>
                </a:extLst>
              </p:cNvPr>
              <p:cNvSpPr>
                <a:spLocks noChangeShapeType="1"/>
              </p:cNvSpPr>
              <p:nvPr/>
            </p:nvSpPr>
            <p:spPr bwMode="auto">
              <a:xfrm>
                <a:off x="4623" y="3260"/>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 name="Line 357">
                <a:extLst>
                  <a:ext uri="{FF2B5EF4-FFF2-40B4-BE49-F238E27FC236}">
                    <a16:creationId xmlns:a16="http://schemas.microsoft.com/office/drawing/2014/main" id="{029EC14C-31AE-0421-BDF1-77D100358CF3}"/>
                  </a:ext>
                </a:extLst>
              </p:cNvPr>
              <p:cNvSpPr>
                <a:spLocks noChangeShapeType="1"/>
              </p:cNvSpPr>
              <p:nvPr/>
            </p:nvSpPr>
            <p:spPr bwMode="auto">
              <a:xfrm>
                <a:off x="4640" y="3241"/>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3" name="Line 358">
                <a:extLst>
                  <a:ext uri="{FF2B5EF4-FFF2-40B4-BE49-F238E27FC236}">
                    <a16:creationId xmlns:a16="http://schemas.microsoft.com/office/drawing/2014/main" id="{38AD40F7-D885-C2E0-96B9-B12679422DD3}"/>
                  </a:ext>
                </a:extLst>
              </p:cNvPr>
              <p:cNvSpPr>
                <a:spLocks noChangeShapeType="1"/>
              </p:cNvSpPr>
              <p:nvPr/>
            </p:nvSpPr>
            <p:spPr bwMode="auto">
              <a:xfrm>
                <a:off x="4669" y="3132"/>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4" name="Line 359">
                <a:extLst>
                  <a:ext uri="{FF2B5EF4-FFF2-40B4-BE49-F238E27FC236}">
                    <a16:creationId xmlns:a16="http://schemas.microsoft.com/office/drawing/2014/main" id="{B26888C0-3A0F-EA54-54DF-D897A9CC31C0}"/>
                  </a:ext>
                </a:extLst>
              </p:cNvPr>
              <p:cNvSpPr>
                <a:spLocks noChangeShapeType="1"/>
              </p:cNvSpPr>
              <p:nvPr/>
            </p:nvSpPr>
            <p:spPr bwMode="auto">
              <a:xfrm>
                <a:off x="4686" y="3113"/>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5" name="Line 360">
                <a:extLst>
                  <a:ext uri="{FF2B5EF4-FFF2-40B4-BE49-F238E27FC236}">
                    <a16:creationId xmlns:a16="http://schemas.microsoft.com/office/drawing/2014/main" id="{DDF0F85A-4D2B-D2E7-A247-9EA9CAAC365C}"/>
                  </a:ext>
                </a:extLst>
              </p:cNvPr>
              <p:cNvSpPr>
                <a:spLocks noChangeShapeType="1"/>
              </p:cNvSpPr>
              <p:nvPr/>
            </p:nvSpPr>
            <p:spPr bwMode="auto">
              <a:xfrm>
                <a:off x="4716" y="3136"/>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6" name="Line 361">
                <a:extLst>
                  <a:ext uri="{FF2B5EF4-FFF2-40B4-BE49-F238E27FC236}">
                    <a16:creationId xmlns:a16="http://schemas.microsoft.com/office/drawing/2014/main" id="{4298A951-DCDB-2F31-FB91-B8A6D8F5E1F3}"/>
                  </a:ext>
                </a:extLst>
              </p:cNvPr>
              <p:cNvSpPr>
                <a:spLocks noChangeShapeType="1"/>
              </p:cNvSpPr>
              <p:nvPr/>
            </p:nvSpPr>
            <p:spPr bwMode="auto">
              <a:xfrm>
                <a:off x="4733" y="3117"/>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7" name="Line 362">
                <a:extLst>
                  <a:ext uri="{FF2B5EF4-FFF2-40B4-BE49-F238E27FC236}">
                    <a16:creationId xmlns:a16="http://schemas.microsoft.com/office/drawing/2014/main" id="{EA418588-3760-52F2-1E6C-58AA6BD60BE7}"/>
                  </a:ext>
                </a:extLst>
              </p:cNvPr>
              <p:cNvSpPr>
                <a:spLocks noChangeShapeType="1"/>
              </p:cNvSpPr>
              <p:nvPr/>
            </p:nvSpPr>
            <p:spPr bwMode="auto">
              <a:xfrm>
                <a:off x="4763" y="3194"/>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8" name="Line 363">
                <a:extLst>
                  <a:ext uri="{FF2B5EF4-FFF2-40B4-BE49-F238E27FC236}">
                    <a16:creationId xmlns:a16="http://schemas.microsoft.com/office/drawing/2014/main" id="{A0B7812F-E33E-6F1E-542A-3C57F881D5C6}"/>
                  </a:ext>
                </a:extLst>
              </p:cNvPr>
              <p:cNvSpPr>
                <a:spLocks noChangeShapeType="1"/>
              </p:cNvSpPr>
              <p:nvPr/>
            </p:nvSpPr>
            <p:spPr bwMode="auto">
              <a:xfrm>
                <a:off x="4780" y="3174"/>
                <a:ext cx="0" cy="3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9" name="Line 364">
                <a:extLst>
                  <a:ext uri="{FF2B5EF4-FFF2-40B4-BE49-F238E27FC236}">
                    <a16:creationId xmlns:a16="http://schemas.microsoft.com/office/drawing/2014/main" id="{7804AB1E-AFB3-8507-2A9A-C9124CBBCB6E}"/>
                  </a:ext>
                </a:extLst>
              </p:cNvPr>
              <p:cNvSpPr>
                <a:spLocks noChangeShapeType="1"/>
              </p:cNvSpPr>
              <p:nvPr/>
            </p:nvSpPr>
            <p:spPr bwMode="auto">
              <a:xfrm>
                <a:off x="4809" y="2974"/>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0" name="Line 365">
                <a:extLst>
                  <a:ext uri="{FF2B5EF4-FFF2-40B4-BE49-F238E27FC236}">
                    <a16:creationId xmlns:a16="http://schemas.microsoft.com/office/drawing/2014/main" id="{0AFFAB40-5BE9-C11C-C5CE-DC307CB2F1E5}"/>
                  </a:ext>
                </a:extLst>
              </p:cNvPr>
              <p:cNvSpPr>
                <a:spLocks noChangeShapeType="1"/>
              </p:cNvSpPr>
              <p:nvPr/>
            </p:nvSpPr>
            <p:spPr bwMode="auto">
              <a:xfrm>
                <a:off x="4826" y="2955"/>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1" name="Line 366">
                <a:extLst>
                  <a:ext uri="{FF2B5EF4-FFF2-40B4-BE49-F238E27FC236}">
                    <a16:creationId xmlns:a16="http://schemas.microsoft.com/office/drawing/2014/main" id="{ABDAD975-4CC5-6CD7-B716-B01E34B46DB4}"/>
                  </a:ext>
                </a:extLst>
              </p:cNvPr>
              <p:cNvSpPr>
                <a:spLocks noChangeShapeType="1"/>
              </p:cNvSpPr>
              <p:nvPr/>
            </p:nvSpPr>
            <p:spPr bwMode="auto">
              <a:xfrm>
                <a:off x="4856" y="3060"/>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2" name="Line 367">
                <a:extLst>
                  <a:ext uri="{FF2B5EF4-FFF2-40B4-BE49-F238E27FC236}">
                    <a16:creationId xmlns:a16="http://schemas.microsoft.com/office/drawing/2014/main" id="{09C84EE0-076E-F451-B4D2-863C710F574C}"/>
                  </a:ext>
                </a:extLst>
              </p:cNvPr>
              <p:cNvSpPr>
                <a:spLocks noChangeShapeType="1"/>
              </p:cNvSpPr>
              <p:nvPr/>
            </p:nvSpPr>
            <p:spPr bwMode="auto">
              <a:xfrm>
                <a:off x="4873" y="3041"/>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3" name="Line 368">
                <a:extLst>
                  <a:ext uri="{FF2B5EF4-FFF2-40B4-BE49-F238E27FC236}">
                    <a16:creationId xmlns:a16="http://schemas.microsoft.com/office/drawing/2014/main" id="{13566959-68D6-F501-5648-059466C5EB2E}"/>
                  </a:ext>
                </a:extLst>
              </p:cNvPr>
              <p:cNvSpPr>
                <a:spLocks noChangeShapeType="1"/>
              </p:cNvSpPr>
              <p:nvPr/>
            </p:nvSpPr>
            <p:spPr bwMode="auto">
              <a:xfrm>
                <a:off x="4903" y="3070"/>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4" name="Line 369">
                <a:extLst>
                  <a:ext uri="{FF2B5EF4-FFF2-40B4-BE49-F238E27FC236}">
                    <a16:creationId xmlns:a16="http://schemas.microsoft.com/office/drawing/2014/main" id="{6B3D9207-06BC-37EF-A625-18A23F481492}"/>
                  </a:ext>
                </a:extLst>
              </p:cNvPr>
              <p:cNvSpPr>
                <a:spLocks noChangeShapeType="1"/>
              </p:cNvSpPr>
              <p:nvPr/>
            </p:nvSpPr>
            <p:spPr bwMode="auto">
              <a:xfrm>
                <a:off x="4920" y="3051"/>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5" name="Line 370">
                <a:extLst>
                  <a:ext uri="{FF2B5EF4-FFF2-40B4-BE49-F238E27FC236}">
                    <a16:creationId xmlns:a16="http://schemas.microsoft.com/office/drawing/2014/main" id="{2F54D447-127D-13AD-0A13-DAFD999CA902}"/>
                  </a:ext>
                </a:extLst>
              </p:cNvPr>
              <p:cNvSpPr>
                <a:spLocks noChangeShapeType="1"/>
              </p:cNvSpPr>
              <p:nvPr/>
            </p:nvSpPr>
            <p:spPr bwMode="auto">
              <a:xfrm>
                <a:off x="4949" y="3151"/>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6" name="Line 371">
                <a:extLst>
                  <a:ext uri="{FF2B5EF4-FFF2-40B4-BE49-F238E27FC236}">
                    <a16:creationId xmlns:a16="http://schemas.microsoft.com/office/drawing/2014/main" id="{705E5D2E-7776-558C-1ECC-9038E69E7A56}"/>
                  </a:ext>
                </a:extLst>
              </p:cNvPr>
              <p:cNvSpPr>
                <a:spLocks noChangeShapeType="1"/>
              </p:cNvSpPr>
              <p:nvPr/>
            </p:nvSpPr>
            <p:spPr bwMode="auto">
              <a:xfrm>
                <a:off x="4966" y="3132"/>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7" name="Line 372">
                <a:extLst>
                  <a:ext uri="{FF2B5EF4-FFF2-40B4-BE49-F238E27FC236}">
                    <a16:creationId xmlns:a16="http://schemas.microsoft.com/office/drawing/2014/main" id="{2F44D64D-D6B1-F360-F3B8-41A5CE87A40E}"/>
                  </a:ext>
                </a:extLst>
              </p:cNvPr>
              <p:cNvSpPr>
                <a:spLocks noChangeShapeType="1"/>
              </p:cNvSpPr>
              <p:nvPr/>
            </p:nvSpPr>
            <p:spPr bwMode="auto">
              <a:xfrm>
                <a:off x="4996" y="3051"/>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8" name="Line 373">
                <a:extLst>
                  <a:ext uri="{FF2B5EF4-FFF2-40B4-BE49-F238E27FC236}">
                    <a16:creationId xmlns:a16="http://schemas.microsoft.com/office/drawing/2014/main" id="{A86EB5CB-FDAB-76B7-E870-969B115B80A8}"/>
                  </a:ext>
                </a:extLst>
              </p:cNvPr>
              <p:cNvSpPr>
                <a:spLocks noChangeShapeType="1"/>
              </p:cNvSpPr>
              <p:nvPr/>
            </p:nvSpPr>
            <p:spPr bwMode="auto">
              <a:xfrm>
                <a:off x="5013" y="3032"/>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9" name="Line 374">
                <a:extLst>
                  <a:ext uri="{FF2B5EF4-FFF2-40B4-BE49-F238E27FC236}">
                    <a16:creationId xmlns:a16="http://schemas.microsoft.com/office/drawing/2014/main" id="{CF33EDBB-413F-577A-F0E9-6F959EDC5BAB}"/>
                  </a:ext>
                </a:extLst>
              </p:cNvPr>
              <p:cNvSpPr>
                <a:spLocks noChangeShapeType="1"/>
              </p:cNvSpPr>
              <p:nvPr/>
            </p:nvSpPr>
            <p:spPr bwMode="auto">
              <a:xfrm>
                <a:off x="5043" y="2903"/>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0" name="Line 375">
                <a:extLst>
                  <a:ext uri="{FF2B5EF4-FFF2-40B4-BE49-F238E27FC236}">
                    <a16:creationId xmlns:a16="http://schemas.microsoft.com/office/drawing/2014/main" id="{80B67B6C-8D62-9AAC-7C4D-8F4733E8EA73}"/>
                  </a:ext>
                </a:extLst>
              </p:cNvPr>
              <p:cNvSpPr>
                <a:spLocks noChangeShapeType="1"/>
              </p:cNvSpPr>
              <p:nvPr/>
            </p:nvSpPr>
            <p:spPr bwMode="auto">
              <a:xfrm>
                <a:off x="5060" y="2884"/>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1" name="Line 376">
                <a:extLst>
                  <a:ext uri="{FF2B5EF4-FFF2-40B4-BE49-F238E27FC236}">
                    <a16:creationId xmlns:a16="http://schemas.microsoft.com/office/drawing/2014/main" id="{AC97A99D-835F-2A5D-0200-2A6BA824EE49}"/>
                  </a:ext>
                </a:extLst>
              </p:cNvPr>
              <p:cNvSpPr>
                <a:spLocks noChangeShapeType="1"/>
              </p:cNvSpPr>
              <p:nvPr/>
            </p:nvSpPr>
            <p:spPr bwMode="auto">
              <a:xfrm>
                <a:off x="5090" y="2855"/>
                <a:ext cx="3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2" name="Line 377">
                <a:extLst>
                  <a:ext uri="{FF2B5EF4-FFF2-40B4-BE49-F238E27FC236}">
                    <a16:creationId xmlns:a16="http://schemas.microsoft.com/office/drawing/2014/main" id="{6984F1DD-E39A-751A-F8B8-8FB8EC7F3BB5}"/>
                  </a:ext>
                </a:extLst>
              </p:cNvPr>
              <p:cNvSpPr>
                <a:spLocks noChangeShapeType="1"/>
              </p:cNvSpPr>
              <p:nvPr/>
            </p:nvSpPr>
            <p:spPr bwMode="auto">
              <a:xfrm>
                <a:off x="5106" y="2836"/>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3" name="Line 378">
                <a:extLst>
                  <a:ext uri="{FF2B5EF4-FFF2-40B4-BE49-F238E27FC236}">
                    <a16:creationId xmlns:a16="http://schemas.microsoft.com/office/drawing/2014/main" id="{96E2764E-85B1-CEC7-B587-591E338EBEBD}"/>
                  </a:ext>
                </a:extLst>
              </p:cNvPr>
              <p:cNvSpPr>
                <a:spLocks noChangeShapeType="1"/>
              </p:cNvSpPr>
              <p:nvPr/>
            </p:nvSpPr>
            <p:spPr bwMode="auto">
              <a:xfrm>
                <a:off x="5136" y="3008"/>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4" name="Line 379">
                <a:extLst>
                  <a:ext uri="{FF2B5EF4-FFF2-40B4-BE49-F238E27FC236}">
                    <a16:creationId xmlns:a16="http://schemas.microsoft.com/office/drawing/2014/main" id="{F0D6812B-C1B0-0381-FAC4-9CC3780F7FAF}"/>
                  </a:ext>
                </a:extLst>
              </p:cNvPr>
              <p:cNvSpPr>
                <a:spLocks noChangeShapeType="1"/>
              </p:cNvSpPr>
              <p:nvPr/>
            </p:nvSpPr>
            <p:spPr bwMode="auto">
              <a:xfrm>
                <a:off x="5153" y="2989"/>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5" name="Line 380">
                <a:extLst>
                  <a:ext uri="{FF2B5EF4-FFF2-40B4-BE49-F238E27FC236}">
                    <a16:creationId xmlns:a16="http://schemas.microsoft.com/office/drawing/2014/main" id="{BCD475BE-5349-1D0E-42A9-E185A844E315}"/>
                  </a:ext>
                </a:extLst>
              </p:cNvPr>
              <p:cNvSpPr>
                <a:spLocks noChangeShapeType="1"/>
              </p:cNvSpPr>
              <p:nvPr/>
            </p:nvSpPr>
            <p:spPr bwMode="auto">
              <a:xfrm>
                <a:off x="5183" y="2827"/>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6" name="Line 381">
                <a:extLst>
                  <a:ext uri="{FF2B5EF4-FFF2-40B4-BE49-F238E27FC236}">
                    <a16:creationId xmlns:a16="http://schemas.microsoft.com/office/drawing/2014/main" id="{9DEEC354-D6B9-B556-B0A6-18FDB59C67A0}"/>
                  </a:ext>
                </a:extLst>
              </p:cNvPr>
              <p:cNvSpPr>
                <a:spLocks noChangeShapeType="1"/>
              </p:cNvSpPr>
              <p:nvPr/>
            </p:nvSpPr>
            <p:spPr bwMode="auto">
              <a:xfrm>
                <a:off x="5200" y="2808"/>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7" name="Line 382">
                <a:extLst>
                  <a:ext uri="{FF2B5EF4-FFF2-40B4-BE49-F238E27FC236}">
                    <a16:creationId xmlns:a16="http://schemas.microsoft.com/office/drawing/2014/main" id="{85E8D6E4-99E8-ED28-344E-908EADCDB2FD}"/>
                  </a:ext>
                </a:extLst>
              </p:cNvPr>
              <p:cNvSpPr>
                <a:spLocks noChangeShapeType="1"/>
              </p:cNvSpPr>
              <p:nvPr/>
            </p:nvSpPr>
            <p:spPr bwMode="auto">
              <a:xfrm>
                <a:off x="5230" y="2588"/>
                <a:ext cx="33"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8" name="Line 383">
                <a:extLst>
                  <a:ext uri="{FF2B5EF4-FFF2-40B4-BE49-F238E27FC236}">
                    <a16:creationId xmlns:a16="http://schemas.microsoft.com/office/drawing/2014/main" id="{69D66406-FCEB-D934-DF9C-3E04F5F2E968}"/>
                  </a:ext>
                </a:extLst>
              </p:cNvPr>
              <p:cNvSpPr>
                <a:spLocks noChangeShapeType="1"/>
              </p:cNvSpPr>
              <p:nvPr/>
            </p:nvSpPr>
            <p:spPr bwMode="auto">
              <a:xfrm>
                <a:off x="5247" y="2569"/>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9" name="Line 384">
                <a:extLst>
                  <a:ext uri="{FF2B5EF4-FFF2-40B4-BE49-F238E27FC236}">
                    <a16:creationId xmlns:a16="http://schemas.microsoft.com/office/drawing/2014/main" id="{72447AB9-318C-2E4D-A5AC-E6217493108D}"/>
                  </a:ext>
                </a:extLst>
              </p:cNvPr>
              <p:cNvSpPr>
                <a:spLocks noChangeShapeType="1"/>
              </p:cNvSpPr>
              <p:nvPr/>
            </p:nvSpPr>
            <p:spPr bwMode="auto">
              <a:xfrm>
                <a:off x="5276" y="2498"/>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0" name="Line 385">
                <a:extLst>
                  <a:ext uri="{FF2B5EF4-FFF2-40B4-BE49-F238E27FC236}">
                    <a16:creationId xmlns:a16="http://schemas.microsoft.com/office/drawing/2014/main" id="{C6C75BEA-F642-5F9C-6254-9568A5D95E10}"/>
                  </a:ext>
                </a:extLst>
              </p:cNvPr>
              <p:cNvSpPr>
                <a:spLocks noChangeShapeType="1"/>
              </p:cNvSpPr>
              <p:nvPr/>
            </p:nvSpPr>
            <p:spPr bwMode="auto">
              <a:xfrm>
                <a:off x="5293" y="2479"/>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1" name="Line 386">
                <a:extLst>
                  <a:ext uri="{FF2B5EF4-FFF2-40B4-BE49-F238E27FC236}">
                    <a16:creationId xmlns:a16="http://schemas.microsoft.com/office/drawing/2014/main" id="{B08F3F04-35BB-DDBC-C4C8-AA5D5C4D6EEC}"/>
                  </a:ext>
                </a:extLst>
              </p:cNvPr>
              <p:cNvSpPr>
                <a:spLocks noChangeShapeType="1"/>
              </p:cNvSpPr>
              <p:nvPr/>
            </p:nvSpPr>
            <p:spPr bwMode="auto">
              <a:xfrm>
                <a:off x="5323" y="2398"/>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2" name="Line 387">
                <a:extLst>
                  <a:ext uri="{FF2B5EF4-FFF2-40B4-BE49-F238E27FC236}">
                    <a16:creationId xmlns:a16="http://schemas.microsoft.com/office/drawing/2014/main" id="{7650019E-5334-0AD2-072C-6E5ED7D13113}"/>
                  </a:ext>
                </a:extLst>
              </p:cNvPr>
              <p:cNvSpPr>
                <a:spLocks noChangeShapeType="1"/>
              </p:cNvSpPr>
              <p:nvPr/>
            </p:nvSpPr>
            <p:spPr bwMode="auto">
              <a:xfrm>
                <a:off x="5340" y="2379"/>
                <a:ext cx="0" cy="3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3" name="Line 388">
                <a:extLst>
                  <a:ext uri="{FF2B5EF4-FFF2-40B4-BE49-F238E27FC236}">
                    <a16:creationId xmlns:a16="http://schemas.microsoft.com/office/drawing/2014/main" id="{9DDFF3D6-FED8-7CB5-1307-C514750CA310}"/>
                  </a:ext>
                </a:extLst>
              </p:cNvPr>
              <p:cNvSpPr>
                <a:spLocks noChangeShapeType="1"/>
              </p:cNvSpPr>
              <p:nvPr/>
            </p:nvSpPr>
            <p:spPr bwMode="auto">
              <a:xfrm>
                <a:off x="5370" y="2484"/>
                <a:ext cx="3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4" name="Line 389">
                <a:extLst>
                  <a:ext uri="{FF2B5EF4-FFF2-40B4-BE49-F238E27FC236}">
                    <a16:creationId xmlns:a16="http://schemas.microsoft.com/office/drawing/2014/main" id="{94123601-DDD9-F322-F9EB-59C4F329835F}"/>
                  </a:ext>
                </a:extLst>
              </p:cNvPr>
              <p:cNvSpPr>
                <a:spLocks noChangeShapeType="1"/>
              </p:cNvSpPr>
              <p:nvPr/>
            </p:nvSpPr>
            <p:spPr bwMode="auto">
              <a:xfrm>
                <a:off x="5387" y="2464"/>
                <a:ext cx="0" cy="3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5" name="Line 390">
                <a:extLst>
                  <a:ext uri="{FF2B5EF4-FFF2-40B4-BE49-F238E27FC236}">
                    <a16:creationId xmlns:a16="http://schemas.microsoft.com/office/drawing/2014/main" id="{9C848944-4BDE-B73B-94C4-6FB6ECA52099}"/>
                  </a:ext>
                </a:extLst>
              </p:cNvPr>
              <p:cNvSpPr>
                <a:spLocks noChangeShapeType="1"/>
              </p:cNvSpPr>
              <p:nvPr/>
            </p:nvSpPr>
            <p:spPr bwMode="auto">
              <a:xfrm>
                <a:off x="5420" y="2422"/>
                <a:ext cx="22" cy="1"/>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6" name="Line 391">
                <a:extLst>
                  <a:ext uri="{FF2B5EF4-FFF2-40B4-BE49-F238E27FC236}">
                    <a16:creationId xmlns:a16="http://schemas.microsoft.com/office/drawing/2014/main" id="{37FBDBAA-CC55-AEEB-DC10-810CBF95B173}"/>
                  </a:ext>
                </a:extLst>
              </p:cNvPr>
              <p:cNvSpPr>
                <a:spLocks noChangeShapeType="1"/>
              </p:cNvSpPr>
              <p:nvPr/>
            </p:nvSpPr>
            <p:spPr bwMode="auto">
              <a:xfrm>
                <a:off x="5437" y="2402"/>
                <a:ext cx="0" cy="3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7" name="Line 392">
                <a:extLst>
                  <a:ext uri="{FF2B5EF4-FFF2-40B4-BE49-F238E27FC236}">
                    <a16:creationId xmlns:a16="http://schemas.microsoft.com/office/drawing/2014/main" id="{2C317FA9-DE06-5E6D-FDB7-92C649030395}"/>
                  </a:ext>
                </a:extLst>
              </p:cNvPr>
              <p:cNvSpPr>
                <a:spLocks noChangeShapeType="1"/>
              </p:cNvSpPr>
              <p:nvPr/>
            </p:nvSpPr>
            <p:spPr bwMode="auto">
              <a:xfrm>
                <a:off x="3099" y="3540"/>
                <a:ext cx="9" cy="11"/>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8" name="Line 393">
                <a:extLst>
                  <a:ext uri="{FF2B5EF4-FFF2-40B4-BE49-F238E27FC236}">
                    <a16:creationId xmlns:a16="http://schemas.microsoft.com/office/drawing/2014/main" id="{C18ABDFB-4AD7-E5BE-24BC-5D8F1F3ED750}"/>
                  </a:ext>
                </a:extLst>
              </p:cNvPr>
              <p:cNvSpPr>
                <a:spLocks noChangeShapeType="1"/>
              </p:cNvSpPr>
              <p:nvPr/>
            </p:nvSpPr>
            <p:spPr bwMode="auto">
              <a:xfrm flipH="1">
                <a:off x="3099" y="3532"/>
                <a:ext cx="9" cy="1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9" name="Line 394">
                <a:extLst>
                  <a:ext uri="{FF2B5EF4-FFF2-40B4-BE49-F238E27FC236}">
                    <a16:creationId xmlns:a16="http://schemas.microsoft.com/office/drawing/2014/main" id="{802E66F6-7E67-EF7B-8051-CF5B8BFDB8C7}"/>
                  </a:ext>
                </a:extLst>
              </p:cNvPr>
              <p:cNvSpPr>
                <a:spLocks noChangeShapeType="1"/>
              </p:cNvSpPr>
              <p:nvPr/>
            </p:nvSpPr>
            <p:spPr bwMode="auto">
              <a:xfrm>
                <a:off x="3138" y="359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90" name="Line 395">
                <a:extLst>
                  <a:ext uri="{FF2B5EF4-FFF2-40B4-BE49-F238E27FC236}">
                    <a16:creationId xmlns:a16="http://schemas.microsoft.com/office/drawing/2014/main" id="{8A6C7A14-520D-1DBD-5F97-3F01E9BAF7C5}"/>
                  </a:ext>
                </a:extLst>
              </p:cNvPr>
              <p:cNvSpPr>
                <a:spLocks noChangeShapeType="1"/>
              </p:cNvSpPr>
              <p:nvPr/>
            </p:nvSpPr>
            <p:spPr bwMode="auto">
              <a:xfrm flipH="1">
                <a:off x="3138" y="359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91" name="Line 396">
                <a:extLst>
                  <a:ext uri="{FF2B5EF4-FFF2-40B4-BE49-F238E27FC236}">
                    <a16:creationId xmlns:a16="http://schemas.microsoft.com/office/drawing/2014/main" id="{DD0D0A27-CB0A-B604-EE36-67684A430EFE}"/>
                  </a:ext>
                </a:extLst>
              </p:cNvPr>
              <p:cNvSpPr>
                <a:spLocks noChangeShapeType="1"/>
              </p:cNvSpPr>
              <p:nvPr/>
            </p:nvSpPr>
            <p:spPr bwMode="auto">
              <a:xfrm>
                <a:off x="3184" y="3413"/>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92" name="Line 397">
                <a:extLst>
                  <a:ext uri="{FF2B5EF4-FFF2-40B4-BE49-F238E27FC236}">
                    <a16:creationId xmlns:a16="http://schemas.microsoft.com/office/drawing/2014/main" id="{DB89176B-0CED-E5BD-DDF0-3F21991E8080}"/>
                  </a:ext>
                </a:extLst>
              </p:cNvPr>
              <p:cNvSpPr>
                <a:spLocks noChangeShapeType="1"/>
              </p:cNvSpPr>
              <p:nvPr/>
            </p:nvSpPr>
            <p:spPr bwMode="auto">
              <a:xfrm flipH="1">
                <a:off x="3184" y="3413"/>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93" name="Line 398">
                <a:extLst>
                  <a:ext uri="{FF2B5EF4-FFF2-40B4-BE49-F238E27FC236}">
                    <a16:creationId xmlns:a16="http://schemas.microsoft.com/office/drawing/2014/main" id="{09DA3D5B-BE57-49DE-7F24-A864D1DAEDE0}"/>
                  </a:ext>
                </a:extLst>
              </p:cNvPr>
              <p:cNvSpPr>
                <a:spLocks noChangeShapeType="1"/>
              </p:cNvSpPr>
              <p:nvPr/>
            </p:nvSpPr>
            <p:spPr bwMode="auto">
              <a:xfrm>
                <a:off x="3231" y="33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grpSp>
        <p:sp>
          <p:nvSpPr>
            <p:cNvPr id="201" name="Line 400">
              <a:extLst>
                <a:ext uri="{FF2B5EF4-FFF2-40B4-BE49-F238E27FC236}">
                  <a16:creationId xmlns:a16="http://schemas.microsoft.com/office/drawing/2014/main" id="{926C5975-B2A0-8C77-CE61-69A7D711091F}"/>
                </a:ext>
              </a:extLst>
            </p:cNvPr>
            <p:cNvSpPr>
              <a:spLocks noChangeShapeType="1"/>
            </p:cNvSpPr>
            <p:nvPr/>
          </p:nvSpPr>
          <p:spPr bwMode="auto">
            <a:xfrm flipH="1">
              <a:off x="3231" y="33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2" name="Line 401">
              <a:extLst>
                <a:ext uri="{FF2B5EF4-FFF2-40B4-BE49-F238E27FC236}">
                  <a16:creationId xmlns:a16="http://schemas.microsoft.com/office/drawing/2014/main" id="{671A1891-B894-ECA6-15C5-900D48EDB912}"/>
                </a:ext>
              </a:extLst>
            </p:cNvPr>
            <p:cNvSpPr>
              <a:spLocks noChangeShapeType="1"/>
            </p:cNvSpPr>
            <p:nvPr/>
          </p:nvSpPr>
          <p:spPr bwMode="auto">
            <a:xfrm>
              <a:off x="3278" y="2984"/>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3" name="Line 402">
              <a:extLst>
                <a:ext uri="{FF2B5EF4-FFF2-40B4-BE49-F238E27FC236}">
                  <a16:creationId xmlns:a16="http://schemas.microsoft.com/office/drawing/2014/main" id="{21212991-397F-8095-FA6C-72077BCAE538}"/>
                </a:ext>
              </a:extLst>
            </p:cNvPr>
            <p:cNvSpPr>
              <a:spLocks noChangeShapeType="1"/>
            </p:cNvSpPr>
            <p:nvPr/>
          </p:nvSpPr>
          <p:spPr bwMode="auto">
            <a:xfrm flipH="1">
              <a:off x="3278" y="2984"/>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4" name="Line 403">
              <a:extLst>
                <a:ext uri="{FF2B5EF4-FFF2-40B4-BE49-F238E27FC236}">
                  <a16:creationId xmlns:a16="http://schemas.microsoft.com/office/drawing/2014/main" id="{5B2A7036-9F50-DDE1-BF9C-F1818CCB611F}"/>
                </a:ext>
              </a:extLst>
            </p:cNvPr>
            <p:cNvSpPr>
              <a:spLocks noChangeShapeType="1"/>
            </p:cNvSpPr>
            <p:nvPr/>
          </p:nvSpPr>
          <p:spPr bwMode="auto">
            <a:xfrm>
              <a:off x="3324" y="3093"/>
              <a:ext cx="17" cy="2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 name="Line 404">
              <a:extLst>
                <a:ext uri="{FF2B5EF4-FFF2-40B4-BE49-F238E27FC236}">
                  <a16:creationId xmlns:a16="http://schemas.microsoft.com/office/drawing/2014/main" id="{FC0F547E-908C-6979-092C-CF30A7EC1844}"/>
                </a:ext>
              </a:extLst>
            </p:cNvPr>
            <p:cNvSpPr>
              <a:spLocks noChangeShapeType="1"/>
            </p:cNvSpPr>
            <p:nvPr/>
          </p:nvSpPr>
          <p:spPr bwMode="auto">
            <a:xfrm flipH="1">
              <a:off x="3324" y="3093"/>
              <a:ext cx="17" cy="2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6" name="Line 405">
              <a:extLst>
                <a:ext uri="{FF2B5EF4-FFF2-40B4-BE49-F238E27FC236}">
                  <a16:creationId xmlns:a16="http://schemas.microsoft.com/office/drawing/2014/main" id="{7A81873F-CCFA-C0C2-C735-FA2246A73454}"/>
                </a:ext>
              </a:extLst>
            </p:cNvPr>
            <p:cNvSpPr>
              <a:spLocks noChangeShapeType="1"/>
            </p:cNvSpPr>
            <p:nvPr/>
          </p:nvSpPr>
          <p:spPr bwMode="auto">
            <a:xfrm>
              <a:off x="3371" y="315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7" name="Line 406">
              <a:extLst>
                <a:ext uri="{FF2B5EF4-FFF2-40B4-BE49-F238E27FC236}">
                  <a16:creationId xmlns:a16="http://schemas.microsoft.com/office/drawing/2014/main" id="{C04DF9DD-8B8A-C5DC-7C18-1565AC6007F9}"/>
                </a:ext>
              </a:extLst>
            </p:cNvPr>
            <p:cNvSpPr>
              <a:spLocks noChangeShapeType="1"/>
            </p:cNvSpPr>
            <p:nvPr/>
          </p:nvSpPr>
          <p:spPr bwMode="auto">
            <a:xfrm flipH="1">
              <a:off x="3371" y="315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8" name="Line 407">
              <a:extLst>
                <a:ext uri="{FF2B5EF4-FFF2-40B4-BE49-F238E27FC236}">
                  <a16:creationId xmlns:a16="http://schemas.microsoft.com/office/drawing/2014/main" id="{249C062F-F6B8-FF3B-F334-C883DE4F40A1}"/>
                </a:ext>
              </a:extLst>
            </p:cNvPr>
            <p:cNvSpPr>
              <a:spLocks noChangeShapeType="1"/>
            </p:cNvSpPr>
            <p:nvPr/>
          </p:nvSpPr>
          <p:spPr bwMode="auto">
            <a:xfrm>
              <a:off x="3418" y="33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9" name="Line 408">
              <a:extLst>
                <a:ext uri="{FF2B5EF4-FFF2-40B4-BE49-F238E27FC236}">
                  <a16:creationId xmlns:a16="http://schemas.microsoft.com/office/drawing/2014/main" id="{5DEE009C-F86B-4191-4457-F88BCB2E1729}"/>
                </a:ext>
              </a:extLst>
            </p:cNvPr>
            <p:cNvSpPr>
              <a:spLocks noChangeShapeType="1"/>
            </p:cNvSpPr>
            <p:nvPr/>
          </p:nvSpPr>
          <p:spPr bwMode="auto">
            <a:xfrm flipH="1">
              <a:off x="3418" y="33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0" name="Line 409">
              <a:extLst>
                <a:ext uri="{FF2B5EF4-FFF2-40B4-BE49-F238E27FC236}">
                  <a16:creationId xmlns:a16="http://schemas.microsoft.com/office/drawing/2014/main" id="{75A92971-4219-128E-2480-F8CEA60137F5}"/>
                </a:ext>
              </a:extLst>
            </p:cNvPr>
            <p:cNvSpPr>
              <a:spLocks noChangeShapeType="1"/>
            </p:cNvSpPr>
            <p:nvPr/>
          </p:nvSpPr>
          <p:spPr bwMode="auto">
            <a:xfrm>
              <a:off x="3464" y="30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1" name="Line 410">
              <a:extLst>
                <a:ext uri="{FF2B5EF4-FFF2-40B4-BE49-F238E27FC236}">
                  <a16:creationId xmlns:a16="http://schemas.microsoft.com/office/drawing/2014/main" id="{B002E6DA-6927-79B9-5567-ECD5DB31F3C4}"/>
                </a:ext>
              </a:extLst>
            </p:cNvPr>
            <p:cNvSpPr>
              <a:spLocks noChangeShapeType="1"/>
            </p:cNvSpPr>
            <p:nvPr/>
          </p:nvSpPr>
          <p:spPr bwMode="auto">
            <a:xfrm flipH="1">
              <a:off x="3464" y="30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2" name="Line 411">
              <a:extLst>
                <a:ext uri="{FF2B5EF4-FFF2-40B4-BE49-F238E27FC236}">
                  <a16:creationId xmlns:a16="http://schemas.microsoft.com/office/drawing/2014/main" id="{19EDCE92-F4AC-5739-B840-D9E1BDE12622}"/>
                </a:ext>
              </a:extLst>
            </p:cNvPr>
            <p:cNvSpPr>
              <a:spLocks noChangeShapeType="1"/>
            </p:cNvSpPr>
            <p:nvPr/>
          </p:nvSpPr>
          <p:spPr bwMode="auto">
            <a:xfrm>
              <a:off x="3511" y="32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3" name="Line 412">
              <a:extLst>
                <a:ext uri="{FF2B5EF4-FFF2-40B4-BE49-F238E27FC236}">
                  <a16:creationId xmlns:a16="http://schemas.microsoft.com/office/drawing/2014/main" id="{D4C65693-938C-62B5-25F7-89CD7ADD6B7E}"/>
                </a:ext>
              </a:extLst>
            </p:cNvPr>
            <p:cNvSpPr>
              <a:spLocks noChangeShapeType="1"/>
            </p:cNvSpPr>
            <p:nvPr/>
          </p:nvSpPr>
          <p:spPr bwMode="auto">
            <a:xfrm flipH="1">
              <a:off x="3511" y="32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4" name="Line 413">
              <a:extLst>
                <a:ext uri="{FF2B5EF4-FFF2-40B4-BE49-F238E27FC236}">
                  <a16:creationId xmlns:a16="http://schemas.microsoft.com/office/drawing/2014/main" id="{9B9A0172-AE4C-23E4-2E37-3EB239D1036B}"/>
                </a:ext>
              </a:extLst>
            </p:cNvPr>
            <p:cNvSpPr>
              <a:spLocks noChangeShapeType="1"/>
            </p:cNvSpPr>
            <p:nvPr/>
          </p:nvSpPr>
          <p:spPr bwMode="auto">
            <a:xfrm>
              <a:off x="3558" y="31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 name="Line 414">
              <a:extLst>
                <a:ext uri="{FF2B5EF4-FFF2-40B4-BE49-F238E27FC236}">
                  <a16:creationId xmlns:a16="http://schemas.microsoft.com/office/drawing/2014/main" id="{B0A7AC56-88A9-A2CB-09A9-FB95284D5BFE}"/>
                </a:ext>
              </a:extLst>
            </p:cNvPr>
            <p:cNvSpPr>
              <a:spLocks noChangeShapeType="1"/>
            </p:cNvSpPr>
            <p:nvPr/>
          </p:nvSpPr>
          <p:spPr bwMode="auto">
            <a:xfrm flipH="1">
              <a:off x="3558" y="31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6" name="Line 415">
              <a:extLst>
                <a:ext uri="{FF2B5EF4-FFF2-40B4-BE49-F238E27FC236}">
                  <a16:creationId xmlns:a16="http://schemas.microsoft.com/office/drawing/2014/main" id="{0990CACA-931A-D60C-C753-8C7A3EC759D6}"/>
                </a:ext>
              </a:extLst>
            </p:cNvPr>
            <p:cNvSpPr>
              <a:spLocks noChangeShapeType="1"/>
            </p:cNvSpPr>
            <p:nvPr/>
          </p:nvSpPr>
          <p:spPr bwMode="auto">
            <a:xfrm>
              <a:off x="3604" y="3255"/>
              <a:ext cx="17" cy="2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7" name="Line 416">
              <a:extLst>
                <a:ext uri="{FF2B5EF4-FFF2-40B4-BE49-F238E27FC236}">
                  <a16:creationId xmlns:a16="http://schemas.microsoft.com/office/drawing/2014/main" id="{B2408158-7AA6-9B68-50A5-E598A416EEA9}"/>
                </a:ext>
              </a:extLst>
            </p:cNvPr>
            <p:cNvSpPr>
              <a:spLocks noChangeShapeType="1"/>
            </p:cNvSpPr>
            <p:nvPr/>
          </p:nvSpPr>
          <p:spPr bwMode="auto">
            <a:xfrm flipH="1">
              <a:off x="3604" y="3255"/>
              <a:ext cx="17" cy="2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8" name="Line 417">
              <a:extLst>
                <a:ext uri="{FF2B5EF4-FFF2-40B4-BE49-F238E27FC236}">
                  <a16:creationId xmlns:a16="http://schemas.microsoft.com/office/drawing/2014/main" id="{2A234194-0002-5889-58F6-89AE4C6B8F85}"/>
                </a:ext>
              </a:extLst>
            </p:cNvPr>
            <p:cNvSpPr>
              <a:spLocks noChangeShapeType="1"/>
            </p:cNvSpPr>
            <p:nvPr/>
          </p:nvSpPr>
          <p:spPr bwMode="auto">
            <a:xfrm>
              <a:off x="3651" y="3074"/>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9" name="Line 418">
              <a:extLst>
                <a:ext uri="{FF2B5EF4-FFF2-40B4-BE49-F238E27FC236}">
                  <a16:creationId xmlns:a16="http://schemas.microsoft.com/office/drawing/2014/main" id="{69B23DF5-89E1-3F82-841E-95D214109378}"/>
                </a:ext>
              </a:extLst>
            </p:cNvPr>
            <p:cNvSpPr>
              <a:spLocks noChangeShapeType="1"/>
            </p:cNvSpPr>
            <p:nvPr/>
          </p:nvSpPr>
          <p:spPr bwMode="auto">
            <a:xfrm flipH="1">
              <a:off x="3651" y="3074"/>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0" name="Line 419">
              <a:extLst>
                <a:ext uri="{FF2B5EF4-FFF2-40B4-BE49-F238E27FC236}">
                  <a16:creationId xmlns:a16="http://schemas.microsoft.com/office/drawing/2014/main" id="{6CCB1C27-B29F-DBF3-CD75-2189D7E5C956}"/>
                </a:ext>
              </a:extLst>
            </p:cNvPr>
            <p:cNvSpPr>
              <a:spLocks noChangeShapeType="1"/>
            </p:cNvSpPr>
            <p:nvPr/>
          </p:nvSpPr>
          <p:spPr bwMode="auto">
            <a:xfrm>
              <a:off x="3698" y="31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1" name="Line 420">
              <a:extLst>
                <a:ext uri="{FF2B5EF4-FFF2-40B4-BE49-F238E27FC236}">
                  <a16:creationId xmlns:a16="http://schemas.microsoft.com/office/drawing/2014/main" id="{5DEB0E2E-7A77-832E-D198-BBB2DB906AFE}"/>
                </a:ext>
              </a:extLst>
            </p:cNvPr>
            <p:cNvSpPr>
              <a:spLocks noChangeShapeType="1"/>
            </p:cNvSpPr>
            <p:nvPr/>
          </p:nvSpPr>
          <p:spPr bwMode="auto">
            <a:xfrm flipH="1">
              <a:off x="3698" y="31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2" name="Line 421">
              <a:extLst>
                <a:ext uri="{FF2B5EF4-FFF2-40B4-BE49-F238E27FC236}">
                  <a16:creationId xmlns:a16="http://schemas.microsoft.com/office/drawing/2014/main" id="{3EAEEC25-F407-DD1D-8D7C-1E0FFDF27254}"/>
                </a:ext>
              </a:extLst>
            </p:cNvPr>
            <p:cNvSpPr>
              <a:spLocks noChangeShapeType="1"/>
            </p:cNvSpPr>
            <p:nvPr/>
          </p:nvSpPr>
          <p:spPr bwMode="auto">
            <a:xfrm>
              <a:off x="3744" y="285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3" name="Line 422">
              <a:extLst>
                <a:ext uri="{FF2B5EF4-FFF2-40B4-BE49-F238E27FC236}">
                  <a16:creationId xmlns:a16="http://schemas.microsoft.com/office/drawing/2014/main" id="{C96065F4-D066-FA3C-2D7E-C992A6E4C66C}"/>
                </a:ext>
              </a:extLst>
            </p:cNvPr>
            <p:cNvSpPr>
              <a:spLocks noChangeShapeType="1"/>
            </p:cNvSpPr>
            <p:nvPr/>
          </p:nvSpPr>
          <p:spPr bwMode="auto">
            <a:xfrm flipH="1">
              <a:off x="3744" y="285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4" name="Line 423">
              <a:extLst>
                <a:ext uri="{FF2B5EF4-FFF2-40B4-BE49-F238E27FC236}">
                  <a16:creationId xmlns:a16="http://schemas.microsoft.com/office/drawing/2014/main" id="{715D200C-10A7-5B02-5440-ABC9387819DF}"/>
                </a:ext>
              </a:extLst>
            </p:cNvPr>
            <p:cNvSpPr>
              <a:spLocks noChangeShapeType="1"/>
            </p:cNvSpPr>
            <p:nvPr/>
          </p:nvSpPr>
          <p:spPr bwMode="auto">
            <a:xfrm>
              <a:off x="3791" y="304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5" name="Line 424">
              <a:extLst>
                <a:ext uri="{FF2B5EF4-FFF2-40B4-BE49-F238E27FC236}">
                  <a16:creationId xmlns:a16="http://schemas.microsoft.com/office/drawing/2014/main" id="{5EF88E7C-06FC-9690-EB28-FA42CD064B55}"/>
                </a:ext>
              </a:extLst>
            </p:cNvPr>
            <p:cNvSpPr>
              <a:spLocks noChangeShapeType="1"/>
            </p:cNvSpPr>
            <p:nvPr/>
          </p:nvSpPr>
          <p:spPr bwMode="auto">
            <a:xfrm flipH="1">
              <a:off x="3791" y="304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6" name="Line 425">
              <a:extLst>
                <a:ext uri="{FF2B5EF4-FFF2-40B4-BE49-F238E27FC236}">
                  <a16:creationId xmlns:a16="http://schemas.microsoft.com/office/drawing/2014/main" id="{08C80C1C-29DA-2155-EDEC-11BB603D0A95}"/>
                </a:ext>
              </a:extLst>
            </p:cNvPr>
            <p:cNvSpPr>
              <a:spLocks noChangeShapeType="1"/>
            </p:cNvSpPr>
            <p:nvPr/>
          </p:nvSpPr>
          <p:spPr bwMode="auto">
            <a:xfrm>
              <a:off x="3838" y="314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7" name="Line 426">
              <a:extLst>
                <a:ext uri="{FF2B5EF4-FFF2-40B4-BE49-F238E27FC236}">
                  <a16:creationId xmlns:a16="http://schemas.microsoft.com/office/drawing/2014/main" id="{1C08A8CF-1204-95EC-C008-D6AA5506BCD3}"/>
                </a:ext>
              </a:extLst>
            </p:cNvPr>
            <p:cNvSpPr>
              <a:spLocks noChangeShapeType="1"/>
            </p:cNvSpPr>
            <p:nvPr/>
          </p:nvSpPr>
          <p:spPr bwMode="auto">
            <a:xfrm flipH="1">
              <a:off x="3838" y="314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8" name="Line 427">
              <a:extLst>
                <a:ext uri="{FF2B5EF4-FFF2-40B4-BE49-F238E27FC236}">
                  <a16:creationId xmlns:a16="http://schemas.microsoft.com/office/drawing/2014/main" id="{89EF5A80-9467-9617-8951-76550A7EDEF1}"/>
                </a:ext>
              </a:extLst>
            </p:cNvPr>
            <p:cNvSpPr>
              <a:spLocks noChangeShapeType="1"/>
            </p:cNvSpPr>
            <p:nvPr/>
          </p:nvSpPr>
          <p:spPr bwMode="auto">
            <a:xfrm>
              <a:off x="3884" y="276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9" name="Line 428">
              <a:extLst>
                <a:ext uri="{FF2B5EF4-FFF2-40B4-BE49-F238E27FC236}">
                  <a16:creationId xmlns:a16="http://schemas.microsoft.com/office/drawing/2014/main" id="{33B9562D-A523-E24E-5DA1-BDCA5612A365}"/>
                </a:ext>
              </a:extLst>
            </p:cNvPr>
            <p:cNvSpPr>
              <a:spLocks noChangeShapeType="1"/>
            </p:cNvSpPr>
            <p:nvPr/>
          </p:nvSpPr>
          <p:spPr bwMode="auto">
            <a:xfrm flipH="1">
              <a:off x="3884" y="276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0" name="Line 429">
              <a:extLst>
                <a:ext uri="{FF2B5EF4-FFF2-40B4-BE49-F238E27FC236}">
                  <a16:creationId xmlns:a16="http://schemas.microsoft.com/office/drawing/2014/main" id="{A24DE322-8E69-A9AB-8CEE-0097D3DF17C0}"/>
                </a:ext>
              </a:extLst>
            </p:cNvPr>
            <p:cNvSpPr>
              <a:spLocks noChangeShapeType="1"/>
            </p:cNvSpPr>
            <p:nvPr/>
          </p:nvSpPr>
          <p:spPr bwMode="auto">
            <a:xfrm>
              <a:off x="3931" y="30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1" name="Line 430">
              <a:extLst>
                <a:ext uri="{FF2B5EF4-FFF2-40B4-BE49-F238E27FC236}">
                  <a16:creationId xmlns:a16="http://schemas.microsoft.com/office/drawing/2014/main" id="{3BAE87E5-7DD0-9E50-6D50-69FDF95AF73C}"/>
                </a:ext>
              </a:extLst>
            </p:cNvPr>
            <p:cNvSpPr>
              <a:spLocks noChangeShapeType="1"/>
            </p:cNvSpPr>
            <p:nvPr/>
          </p:nvSpPr>
          <p:spPr bwMode="auto">
            <a:xfrm flipH="1">
              <a:off x="3931" y="30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2" name="Line 431">
              <a:extLst>
                <a:ext uri="{FF2B5EF4-FFF2-40B4-BE49-F238E27FC236}">
                  <a16:creationId xmlns:a16="http://schemas.microsoft.com/office/drawing/2014/main" id="{43405D9D-57C5-E11D-05A5-EF1905E6DA60}"/>
                </a:ext>
              </a:extLst>
            </p:cNvPr>
            <p:cNvSpPr>
              <a:spLocks noChangeShapeType="1"/>
            </p:cNvSpPr>
            <p:nvPr/>
          </p:nvSpPr>
          <p:spPr bwMode="auto">
            <a:xfrm>
              <a:off x="3978" y="31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3" name="Line 432">
              <a:extLst>
                <a:ext uri="{FF2B5EF4-FFF2-40B4-BE49-F238E27FC236}">
                  <a16:creationId xmlns:a16="http://schemas.microsoft.com/office/drawing/2014/main" id="{B508E896-A5A6-C866-E02A-CBDE84522A14}"/>
                </a:ext>
              </a:extLst>
            </p:cNvPr>
            <p:cNvSpPr>
              <a:spLocks noChangeShapeType="1"/>
            </p:cNvSpPr>
            <p:nvPr/>
          </p:nvSpPr>
          <p:spPr bwMode="auto">
            <a:xfrm flipH="1">
              <a:off x="3978" y="31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4" name="Line 433">
              <a:extLst>
                <a:ext uri="{FF2B5EF4-FFF2-40B4-BE49-F238E27FC236}">
                  <a16:creationId xmlns:a16="http://schemas.microsoft.com/office/drawing/2014/main" id="{CA9733EE-D22A-BA42-FD06-4A984C45785D}"/>
                </a:ext>
              </a:extLst>
            </p:cNvPr>
            <p:cNvSpPr>
              <a:spLocks noChangeShapeType="1"/>
            </p:cNvSpPr>
            <p:nvPr/>
          </p:nvSpPr>
          <p:spPr bwMode="auto">
            <a:xfrm>
              <a:off x="4024" y="29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5" name="Line 434">
              <a:extLst>
                <a:ext uri="{FF2B5EF4-FFF2-40B4-BE49-F238E27FC236}">
                  <a16:creationId xmlns:a16="http://schemas.microsoft.com/office/drawing/2014/main" id="{195AD195-D056-A0EF-F1D1-B4194CEA1AED}"/>
                </a:ext>
              </a:extLst>
            </p:cNvPr>
            <p:cNvSpPr>
              <a:spLocks noChangeShapeType="1"/>
            </p:cNvSpPr>
            <p:nvPr/>
          </p:nvSpPr>
          <p:spPr bwMode="auto">
            <a:xfrm flipH="1">
              <a:off x="4024" y="29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6" name="Line 435">
              <a:extLst>
                <a:ext uri="{FF2B5EF4-FFF2-40B4-BE49-F238E27FC236}">
                  <a16:creationId xmlns:a16="http://schemas.microsoft.com/office/drawing/2014/main" id="{06C6C3CD-E3D2-FCA9-D3B4-0AFC4050C24A}"/>
                </a:ext>
              </a:extLst>
            </p:cNvPr>
            <p:cNvSpPr>
              <a:spLocks noChangeShapeType="1"/>
            </p:cNvSpPr>
            <p:nvPr/>
          </p:nvSpPr>
          <p:spPr bwMode="auto">
            <a:xfrm>
              <a:off x="4071" y="2927"/>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7" name="Line 436">
              <a:extLst>
                <a:ext uri="{FF2B5EF4-FFF2-40B4-BE49-F238E27FC236}">
                  <a16:creationId xmlns:a16="http://schemas.microsoft.com/office/drawing/2014/main" id="{CA7A490C-596C-6AD4-D244-9EA55FCACB7D}"/>
                </a:ext>
              </a:extLst>
            </p:cNvPr>
            <p:cNvSpPr>
              <a:spLocks noChangeShapeType="1"/>
            </p:cNvSpPr>
            <p:nvPr/>
          </p:nvSpPr>
          <p:spPr bwMode="auto">
            <a:xfrm flipH="1">
              <a:off x="4071" y="2927"/>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8" name="Line 437">
              <a:extLst>
                <a:ext uri="{FF2B5EF4-FFF2-40B4-BE49-F238E27FC236}">
                  <a16:creationId xmlns:a16="http://schemas.microsoft.com/office/drawing/2014/main" id="{BAEE640A-044B-386D-9D20-60F83802F480}"/>
                </a:ext>
              </a:extLst>
            </p:cNvPr>
            <p:cNvSpPr>
              <a:spLocks noChangeShapeType="1"/>
            </p:cNvSpPr>
            <p:nvPr/>
          </p:nvSpPr>
          <p:spPr bwMode="auto">
            <a:xfrm>
              <a:off x="4118" y="3017"/>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9" name="Line 438">
              <a:extLst>
                <a:ext uri="{FF2B5EF4-FFF2-40B4-BE49-F238E27FC236}">
                  <a16:creationId xmlns:a16="http://schemas.microsoft.com/office/drawing/2014/main" id="{1731A528-2768-5599-171F-ED564C9C4AE2}"/>
                </a:ext>
              </a:extLst>
            </p:cNvPr>
            <p:cNvSpPr>
              <a:spLocks noChangeShapeType="1"/>
            </p:cNvSpPr>
            <p:nvPr/>
          </p:nvSpPr>
          <p:spPr bwMode="auto">
            <a:xfrm flipH="1">
              <a:off x="4118" y="3017"/>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0" name="Line 439">
              <a:extLst>
                <a:ext uri="{FF2B5EF4-FFF2-40B4-BE49-F238E27FC236}">
                  <a16:creationId xmlns:a16="http://schemas.microsoft.com/office/drawing/2014/main" id="{687AEAA7-FAA9-51C8-3DE3-1C0901C45F1A}"/>
                </a:ext>
              </a:extLst>
            </p:cNvPr>
            <p:cNvSpPr>
              <a:spLocks noChangeShapeType="1"/>
            </p:cNvSpPr>
            <p:nvPr/>
          </p:nvSpPr>
          <p:spPr bwMode="auto">
            <a:xfrm>
              <a:off x="4164" y="255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1" name="Line 440">
              <a:extLst>
                <a:ext uri="{FF2B5EF4-FFF2-40B4-BE49-F238E27FC236}">
                  <a16:creationId xmlns:a16="http://schemas.microsoft.com/office/drawing/2014/main" id="{77AD2EB1-6959-5A1C-54C1-FD142AAC9065}"/>
                </a:ext>
              </a:extLst>
            </p:cNvPr>
            <p:cNvSpPr>
              <a:spLocks noChangeShapeType="1"/>
            </p:cNvSpPr>
            <p:nvPr/>
          </p:nvSpPr>
          <p:spPr bwMode="auto">
            <a:xfrm flipH="1">
              <a:off x="4164" y="255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2" name="Line 441">
              <a:extLst>
                <a:ext uri="{FF2B5EF4-FFF2-40B4-BE49-F238E27FC236}">
                  <a16:creationId xmlns:a16="http://schemas.microsoft.com/office/drawing/2014/main" id="{25E84C5C-1AB5-0876-7F30-E47D3FD0DBCC}"/>
                </a:ext>
              </a:extLst>
            </p:cNvPr>
            <p:cNvSpPr>
              <a:spLocks noChangeShapeType="1"/>
            </p:cNvSpPr>
            <p:nvPr/>
          </p:nvSpPr>
          <p:spPr bwMode="auto">
            <a:xfrm>
              <a:off x="4211" y="30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3" name="Line 442">
              <a:extLst>
                <a:ext uri="{FF2B5EF4-FFF2-40B4-BE49-F238E27FC236}">
                  <a16:creationId xmlns:a16="http://schemas.microsoft.com/office/drawing/2014/main" id="{0A50D8C1-86AE-8C46-E8C4-68A71EC6C8B7}"/>
                </a:ext>
              </a:extLst>
            </p:cNvPr>
            <p:cNvSpPr>
              <a:spLocks noChangeShapeType="1"/>
            </p:cNvSpPr>
            <p:nvPr/>
          </p:nvSpPr>
          <p:spPr bwMode="auto">
            <a:xfrm flipH="1">
              <a:off x="4211" y="308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4" name="Line 443">
              <a:extLst>
                <a:ext uri="{FF2B5EF4-FFF2-40B4-BE49-F238E27FC236}">
                  <a16:creationId xmlns:a16="http://schemas.microsoft.com/office/drawing/2014/main" id="{2EA7BB0C-4931-FE18-DD22-D2AE654FD6EE}"/>
                </a:ext>
              </a:extLst>
            </p:cNvPr>
            <p:cNvSpPr>
              <a:spLocks noChangeShapeType="1"/>
            </p:cNvSpPr>
            <p:nvPr/>
          </p:nvSpPr>
          <p:spPr bwMode="auto">
            <a:xfrm>
              <a:off x="4258" y="2936"/>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5" name="Line 444">
              <a:extLst>
                <a:ext uri="{FF2B5EF4-FFF2-40B4-BE49-F238E27FC236}">
                  <a16:creationId xmlns:a16="http://schemas.microsoft.com/office/drawing/2014/main" id="{E7B74081-4C21-49A3-6F53-3AE5B579FD9E}"/>
                </a:ext>
              </a:extLst>
            </p:cNvPr>
            <p:cNvSpPr>
              <a:spLocks noChangeShapeType="1"/>
            </p:cNvSpPr>
            <p:nvPr/>
          </p:nvSpPr>
          <p:spPr bwMode="auto">
            <a:xfrm flipH="1">
              <a:off x="4258" y="2936"/>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6" name="Line 445">
              <a:extLst>
                <a:ext uri="{FF2B5EF4-FFF2-40B4-BE49-F238E27FC236}">
                  <a16:creationId xmlns:a16="http://schemas.microsoft.com/office/drawing/2014/main" id="{C8AAD68F-A883-A03B-447D-488868A80380}"/>
                </a:ext>
              </a:extLst>
            </p:cNvPr>
            <p:cNvSpPr>
              <a:spLocks noChangeShapeType="1"/>
            </p:cNvSpPr>
            <p:nvPr/>
          </p:nvSpPr>
          <p:spPr bwMode="auto">
            <a:xfrm>
              <a:off x="4304" y="256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7" name="Line 446">
              <a:extLst>
                <a:ext uri="{FF2B5EF4-FFF2-40B4-BE49-F238E27FC236}">
                  <a16:creationId xmlns:a16="http://schemas.microsoft.com/office/drawing/2014/main" id="{72AE5227-BD2E-016F-7322-9EBEBA20D29E}"/>
                </a:ext>
              </a:extLst>
            </p:cNvPr>
            <p:cNvSpPr>
              <a:spLocks noChangeShapeType="1"/>
            </p:cNvSpPr>
            <p:nvPr/>
          </p:nvSpPr>
          <p:spPr bwMode="auto">
            <a:xfrm flipH="1">
              <a:off x="4304" y="256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8" name="Line 447">
              <a:extLst>
                <a:ext uri="{FF2B5EF4-FFF2-40B4-BE49-F238E27FC236}">
                  <a16:creationId xmlns:a16="http://schemas.microsoft.com/office/drawing/2014/main" id="{06A19E92-261F-2364-A704-3EBFF12DFD60}"/>
                </a:ext>
              </a:extLst>
            </p:cNvPr>
            <p:cNvSpPr>
              <a:spLocks noChangeShapeType="1"/>
            </p:cNvSpPr>
            <p:nvPr/>
          </p:nvSpPr>
          <p:spPr bwMode="auto">
            <a:xfrm>
              <a:off x="4351" y="2550"/>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9" name="Line 448">
              <a:extLst>
                <a:ext uri="{FF2B5EF4-FFF2-40B4-BE49-F238E27FC236}">
                  <a16:creationId xmlns:a16="http://schemas.microsoft.com/office/drawing/2014/main" id="{0CE563A6-7552-E68B-ED8D-6CCB9498CAEF}"/>
                </a:ext>
              </a:extLst>
            </p:cNvPr>
            <p:cNvSpPr>
              <a:spLocks noChangeShapeType="1"/>
            </p:cNvSpPr>
            <p:nvPr/>
          </p:nvSpPr>
          <p:spPr bwMode="auto">
            <a:xfrm flipH="1">
              <a:off x="4351" y="2550"/>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0" name="Line 449">
              <a:extLst>
                <a:ext uri="{FF2B5EF4-FFF2-40B4-BE49-F238E27FC236}">
                  <a16:creationId xmlns:a16="http://schemas.microsoft.com/office/drawing/2014/main" id="{2A772112-E038-7F34-AA53-60CD912BC47B}"/>
                </a:ext>
              </a:extLst>
            </p:cNvPr>
            <p:cNvSpPr>
              <a:spLocks noChangeShapeType="1"/>
            </p:cNvSpPr>
            <p:nvPr/>
          </p:nvSpPr>
          <p:spPr bwMode="auto">
            <a:xfrm>
              <a:off x="4398" y="285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1" name="Line 450">
              <a:extLst>
                <a:ext uri="{FF2B5EF4-FFF2-40B4-BE49-F238E27FC236}">
                  <a16:creationId xmlns:a16="http://schemas.microsoft.com/office/drawing/2014/main" id="{A8F53713-80C9-1A40-C1F6-41EA3E9FFF01}"/>
                </a:ext>
              </a:extLst>
            </p:cNvPr>
            <p:cNvSpPr>
              <a:spLocks noChangeShapeType="1"/>
            </p:cNvSpPr>
            <p:nvPr/>
          </p:nvSpPr>
          <p:spPr bwMode="auto">
            <a:xfrm flipH="1">
              <a:off x="4398" y="285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2" name="Line 451">
              <a:extLst>
                <a:ext uri="{FF2B5EF4-FFF2-40B4-BE49-F238E27FC236}">
                  <a16:creationId xmlns:a16="http://schemas.microsoft.com/office/drawing/2014/main" id="{B9CC94B1-6E7A-ED36-B8B7-8DA1ADA58EB5}"/>
                </a:ext>
              </a:extLst>
            </p:cNvPr>
            <p:cNvSpPr>
              <a:spLocks noChangeShapeType="1"/>
            </p:cNvSpPr>
            <p:nvPr/>
          </p:nvSpPr>
          <p:spPr bwMode="auto">
            <a:xfrm>
              <a:off x="4445" y="2908"/>
              <a:ext cx="16"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3" name="Line 452">
              <a:extLst>
                <a:ext uri="{FF2B5EF4-FFF2-40B4-BE49-F238E27FC236}">
                  <a16:creationId xmlns:a16="http://schemas.microsoft.com/office/drawing/2014/main" id="{56A7FCB4-E04C-6B1C-A04C-9F26BC161DA8}"/>
                </a:ext>
              </a:extLst>
            </p:cNvPr>
            <p:cNvSpPr>
              <a:spLocks noChangeShapeType="1"/>
            </p:cNvSpPr>
            <p:nvPr/>
          </p:nvSpPr>
          <p:spPr bwMode="auto">
            <a:xfrm flipH="1">
              <a:off x="4445" y="2908"/>
              <a:ext cx="16"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4" name="Line 453">
              <a:extLst>
                <a:ext uri="{FF2B5EF4-FFF2-40B4-BE49-F238E27FC236}">
                  <a16:creationId xmlns:a16="http://schemas.microsoft.com/office/drawing/2014/main" id="{D79EC4EE-A71D-FF7B-8C79-4231863AEA07}"/>
                </a:ext>
              </a:extLst>
            </p:cNvPr>
            <p:cNvSpPr>
              <a:spLocks noChangeShapeType="1"/>
            </p:cNvSpPr>
            <p:nvPr/>
          </p:nvSpPr>
          <p:spPr bwMode="auto">
            <a:xfrm>
              <a:off x="4491" y="27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5" name="Line 454">
              <a:extLst>
                <a:ext uri="{FF2B5EF4-FFF2-40B4-BE49-F238E27FC236}">
                  <a16:creationId xmlns:a16="http://schemas.microsoft.com/office/drawing/2014/main" id="{30F714C5-98A7-487B-C0A0-3A12654E3D90}"/>
                </a:ext>
              </a:extLst>
            </p:cNvPr>
            <p:cNvSpPr>
              <a:spLocks noChangeShapeType="1"/>
            </p:cNvSpPr>
            <p:nvPr/>
          </p:nvSpPr>
          <p:spPr bwMode="auto">
            <a:xfrm flipH="1">
              <a:off x="4491" y="27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6" name="Line 455">
              <a:extLst>
                <a:ext uri="{FF2B5EF4-FFF2-40B4-BE49-F238E27FC236}">
                  <a16:creationId xmlns:a16="http://schemas.microsoft.com/office/drawing/2014/main" id="{76E36CC1-628B-0B97-180C-518420C442DA}"/>
                </a:ext>
              </a:extLst>
            </p:cNvPr>
            <p:cNvSpPr>
              <a:spLocks noChangeShapeType="1"/>
            </p:cNvSpPr>
            <p:nvPr/>
          </p:nvSpPr>
          <p:spPr bwMode="auto">
            <a:xfrm>
              <a:off x="4538" y="28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7" name="Line 456">
              <a:extLst>
                <a:ext uri="{FF2B5EF4-FFF2-40B4-BE49-F238E27FC236}">
                  <a16:creationId xmlns:a16="http://schemas.microsoft.com/office/drawing/2014/main" id="{CB3FA4E9-2C57-D02D-5461-32068C3A75FF}"/>
                </a:ext>
              </a:extLst>
            </p:cNvPr>
            <p:cNvSpPr>
              <a:spLocks noChangeShapeType="1"/>
            </p:cNvSpPr>
            <p:nvPr/>
          </p:nvSpPr>
          <p:spPr bwMode="auto">
            <a:xfrm flipH="1">
              <a:off x="4538" y="28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8" name="Line 457">
              <a:extLst>
                <a:ext uri="{FF2B5EF4-FFF2-40B4-BE49-F238E27FC236}">
                  <a16:creationId xmlns:a16="http://schemas.microsoft.com/office/drawing/2014/main" id="{045A2FD3-0245-371C-69FC-BC9951D711C5}"/>
                </a:ext>
              </a:extLst>
            </p:cNvPr>
            <p:cNvSpPr>
              <a:spLocks noChangeShapeType="1"/>
            </p:cNvSpPr>
            <p:nvPr/>
          </p:nvSpPr>
          <p:spPr bwMode="auto">
            <a:xfrm>
              <a:off x="4585" y="2836"/>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9" name="Line 458">
              <a:extLst>
                <a:ext uri="{FF2B5EF4-FFF2-40B4-BE49-F238E27FC236}">
                  <a16:creationId xmlns:a16="http://schemas.microsoft.com/office/drawing/2014/main" id="{C3D81A8E-CD21-E68A-C87B-A2465A22FCA2}"/>
                </a:ext>
              </a:extLst>
            </p:cNvPr>
            <p:cNvSpPr>
              <a:spLocks noChangeShapeType="1"/>
            </p:cNvSpPr>
            <p:nvPr/>
          </p:nvSpPr>
          <p:spPr bwMode="auto">
            <a:xfrm flipH="1">
              <a:off x="4585" y="2836"/>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0" name="Line 459">
              <a:extLst>
                <a:ext uri="{FF2B5EF4-FFF2-40B4-BE49-F238E27FC236}">
                  <a16:creationId xmlns:a16="http://schemas.microsoft.com/office/drawing/2014/main" id="{0E0CB9EE-7B61-457E-EFC8-7DE97CFAD871}"/>
                </a:ext>
              </a:extLst>
            </p:cNvPr>
            <p:cNvSpPr>
              <a:spLocks noChangeShapeType="1"/>
            </p:cNvSpPr>
            <p:nvPr/>
          </p:nvSpPr>
          <p:spPr bwMode="auto">
            <a:xfrm>
              <a:off x="4631" y="32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1" name="Line 460">
              <a:extLst>
                <a:ext uri="{FF2B5EF4-FFF2-40B4-BE49-F238E27FC236}">
                  <a16:creationId xmlns:a16="http://schemas.microsoft.com/office/drawing/2014/main" id="{27BBF596-13D5-D4F7-2D6E-8DFB89F8EFCD}"/>
                </a:ext>
              </a:extLst>
            </p:cNvPr>
            <p:cNvSpPr>
              <a:spLocks noChangeShapeType="1"/>
            </p:cNvSpPr>
            <p:nvPr/>
          </p:nvSpPr>
          <p:spPr bwMode="auto">
            <a:xfrm flipH="1">
              <a:off x="4631" y="32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2" name="Line 461">
              <a:extLst>
                <a:ext uri="{FF2B5EF4-FFF2-40B4-BE49-F238E27FC236}">
                  <a16:creationId xmlns:a16="http://schemas.microsoft.com/office/drawing/2014/main" id="{60F84291-7DE6-B75D-DFA1-6684337EF27B}"/>
                </a:ext>
              </a:extLst>
            </p:cNvPr>
            <p:cNvSpPr>
              <a:spLocks noChangeShapeType="1"/>
            </p:cNvSpPr>
            <p:nvPr/>
          </p:nvSpPr>
          <p:spPr bwMode="auto">
            <a:xfrm>
              <a:off x="4678" y="31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3" name="Line 462">
              <a:extLst>
                <a:ext uri="{FF2B5EF4-FFF2-40B4-BE49-F238E27FC236}">
                  <a16:creationId xmlns:a16="http://schemas.microsoft.com/office/drawing/2014/main" id="{8B4E32F0-BC34-7963-03B8-D298707FE790}"/>
                </a:ext>
              </a:extLst>
            </p:cNvPr>
            <p:cNvSpPr>
              <a:spLocks noChangeShapeType="1"/>
            </p:cNvSpPr>
            <p:nvPr/>
          </p:nvSpPr>
          <p:spPr bwMode="auto">
            <a:xfrm flipH="1">
              <a:off x="4678" y="3122"/>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4" name="Line 463">
              <a:extLst>
                <a:ext uri="{FF2B5EF4-FFF2-40B4-BE49-F238E27FC236}">
                  <a16:creationId xmlns:a16="http://schemas.microsoft.com/office/drawing/2014/main" id="{B7FF3EFE-0B49-32B7-CBF4-2D396D95892F}"/>
                </a:ext>
              </a:extLst>
            </p:cNvPr>
            <p:cNvSpPr>
              <a:spLocks noChangeShapeType="1"/>
            </p:cNvSpPr>
            <p:nvPr/>
          </p:nvSpPr>
          <p:spPr bwMode="auto">
            <a:xfrm>
              <a:off x="4725" y="3127"/>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5" name="Line 464">
              <a:extLst>
                <a:ext uri="{FF2B5EF4-FFF2-40B4-BE49-F238E27FC236}">
                  <a16:creationId xmlns:a16="http://schemas.microsoft.com/office/drawing/2014/main" id="{0A2F44A6-F58F-1A0C-075E-55019337CEFC}"/>
                </a:ext>
              </a:extLst>
            </p:cNvPr>
            <p:cNvSpPr>
              <a:spLocks noChangeShapeType="1"/>
            </p:cNvSpPr>
            <p:nvPr/>
          </p:nvSpPr>
          <p:spPr bwMode="auto">
            <a:xfrm flipH="1">
              <a:off x="4725" y="3127"/>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6" name="Line 465">
              <a:extLst>
                <a:ext uri="{FF2B5EF4-FFF2-40B4-BE49-F238E27FC236}">
                  <a16:creationId xmlns:a16="http://schemas.microsoft.com/office/drawing/2014/main" id="{6146F094-2E6E-EC07-B7B5-1C6CD55F14EE}"/>
                </a:ext>
              </a:extLst>
            </p:cNvPr>
            <p:cNvSpPr>
              <a:spLocks noChangeShapeType="1"/>
            </p:cNvSpPr>
            <p:nvPr/>
          </p:nvSpPr>
          <p:spPr bwMode="auto">
            <a:xfrm>
              <a:off x="4771" y="3184"/>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7" name="Line 466">
              <a:extLst>
                <a:ext uri="{FF2B5EF4-FFF2-40B4-BE49-F238E27FC236}">
                  <a16:creationId xmlns:a16="http://schemas.microsoft.com/office/drawing/2014/main" id="{08E1050B-84BE-64D6-218B-A63C97F0B651}"/>
                </a:ext>
              </a:extLst>
            </p:cNvPr>
            <p:cNvSpPr>
              <a:spLocks noChangeShapeType="1"/>
            </p:cNvSpPr>
            <p:nvPr/>
          </p:nvSpPr>
          <p:spPr bwMode="auto">
            <a:xfrm flipH="1">
              <a:off x="4771" y="3184"/>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8" name="Line 467">
              <a:extLst>
                <a:ext uri="{FF2B5EF4-FFF2-40B4-BE49-F238E27FC236}">
                  <a16:creationId xmlns:a16="http://schemas.microsoft.com/office/drawing/2014/main" id="{127976B0-7728-66DC-B16D-709FFFBACB4F}"/>
                </a:ext>
              </a:extLst>
            </p:cNvPr>
            <p:cNvSpPr>
              <a:spLocks noChangeShapeType="1"/>
            </p:cNvSpPr>
            <p:nvPr/>
          </p:nvSpPr>
          <p:spPr bwMode="auto">
            <a:xfrm>
              <a:off x="4818" y="296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9" name="Line 468">
              <a:extLst>
                <a:ext uri="{FF2B5EF4-FFF2-40B4-BE49-F238E27FC236}">
                  <a16:creationId xmlns:a16="http://schemas.microsoft.com/office/drawing/2014/main" id="{4AEEF331-9B27-7B65-7A3B-E42AC7E370E7}"/>
                </a:ext>
              </a:extLst>
            </p:cNvPr>
            <p:cNvSpPr>
              <a:spLocks noChangeShapeType="1"/>
            </p:cNvSpPr>
            <p:nvPr/>
          </p:nvSpPr>
          <p:spPr bwMode="auto">
            <a:xfrm flipH="1">
              <a:off x="4818" y="2965"/>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0" name="Line 469">
              <a:extLst>
                <a:ext uri="{FF2B5EF4-FFF2-40B4-BE49-F238E27FC236}">
                  <a16:creationId xmlns:a16="http://schemas.microsoft.com/office/drawing/2014/main" id="{8470D6BA-32E3-E391-1222-62D739ADB8BC}"/>
                </a:ext>
              </a:extLst>
            </p:cNvPr>
            <p:cNvSpPr>
              <a:spLocks noChangeShapeType="1"/>
            </p:cNvSpPr>
            <p:nvPr/>
          </p:nvSpPr>
          <p:spPr bwMode="auto">
            <a:xfrm>
              <a:off x="4865" y="30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1" name="Line 470">
              <a:extLst>
                <a:ext uri="{FF2B5EF4-FFF2-40B4-BE49-F238E27FC236}">
                  <a16:creationId xmlns:a16="http://schemas.microsoft.com/office/drawing/2014/main" id="{5741466B-FCB6-27F6-8709-2B64C1E35344}"/>
                </a:ext>
              </a:extLst>
            </p:cNvPr>
            <p:cNvSpPr>
              <a:spLocks noChangeShapeType="1"/>
            </p:cNvSpPr>
            <p:nvPr/>
          </p:nvSpPr>
          <p:spPr bwMode="auto">
            <a:xfrm flipH="1">
              <a:off x="4865" y="305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2" name="Line 471">
              <a:extLst>
                <a:ext uri="{FF2B5EF4-FFF2-40B4-BE49-F238E27FC236}">
                  <a16:creationId xmlns:a16="http://schemas.microsoft.com/office/drawing/2014/main" id="{C428524B-1FB5-FA61-BBEC-C48DD56823F9}"/>
                </a:ext>
              </a:extLst>
            </p:cNvPr>
            <p:cNvSpPr>
              <a:spLocks noChangeShapeType="1"/>
            </p:cNvSpPr>
            <p:nvPr/>
          </p:nvSpPr>
          <p:spPr bwMode="auto">
            <a:xfrm>
              <a:off x="4911" y="3060"/>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3" name="Line 472">
              <a:extLst>
                <a:ext uri="{FF2B5EF4-FFF2-40B4-BE49-F238E27FC236}">
                  <a16:creationId xmlns:a16="http://schemas.microsoft.com/office/drawing/2014/main" id="{2503230F-3E98-A032-9553-0728EE5D4B2A}"/>
                </a:ext>
              </a:extLst>
            </p:cNvPr>
            <p:cNvSpPr>
              <a:spLocks noChangeShapeType="1"/>
            </p:cNvSpPr>
            <p:nvPr/>
          </p:nvSpPr>
          <p:spPr bwMode="auto">
            <a:xfrm flipH="1">
              <a:off x="4911" y="3060"/>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4" name="Line 473">
              <a:extLst>
                <a:ext uri="{FF2B5EF4-FFF2-40B4-BE49-F238E27FC236}">
                  <a16:creationId xmlns:a16="http://schemas.microsoft.com/office/drawing/2014/main" id="{5F309C5A-F607-EC03-1992-C89686F4FDA5}"/>
                </a:ext>
              </a:extLst>
            </p:cNvPr>
            <p:cNvSpPr>
              <a:spLocks noChangeShapeType="1"/>
            </p:cNvSpPr>
            <p:nvPr/>
          </p:nvSpPr>
          <p:spPr bwMode="auto">
            <a:xfrm>
              <a:off x="4958" y="314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5" name="Line 474">
              <a:extLst>
                <a:ext uri="{FF2B5EF4-FFF2-40B4-BE49-F238E27FC236}">
                  <a16:creationId xmlns:a16="http://schemas.microsoft.com/office/drawing/2014/main" id="{75EF88FF-61ED-8FE7-DB36-98A652C72DDB}"/>
                </a:ext>
              </a:extLst>
            </p:cNvPr>
            <p:cNvSpPr>
              <a:spLocks noChangeShapeType="1"/>
            </p:cNvSpPr>
            <p:nvPr/>
          </p:nvSpPr>
          <p:spPr bwMode="auto">
            <a:xfrm flipH="1">
              <a:off x="4958" y="314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6" name="Line 475">
              <a:extLst>
                <a:ext uri="{FF2B5EF4-FFF2-40B4-BE49-F238E27FC236}">
                  <a16:creationId xmlns:a16="http://schemas.microsoft.com/office/drawing/2014/main" id="{A6AD4066-3E7A-5E13-25DF-186B8FF77ECF}"/>
                </a:ext>
              </a:extLst>
            </p:cNvPr>
            <p:cNvSpPr>
              <a:spLocks noChangeShapeType="1"/>
            </p:cNvSpPr>
            <p:nvPr/>
          </p:nvSpPr>
          <p:spPr bwMode="auto">
            <a:xfrm>
              <a:off x="5005" y="304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7" name="Line 476">
              <a:extLst>
                <a:ext uri="{FF2B5EF4-FFF2-40B4-BE49-F238E27FC236}">
                  <a16:creationId xmlns:a16="http://schemas.microsoft.com/office/drawing/2014/main" id="{BD840D94-BDBB-4D61-584D-C1D41A489B06}"/>
                </a:ext>
              </a:extLst>
            </p:cNvPr>
            <p:cNvSpPr>
              <a:spLocks noChangeShapeType="1"/>
            </p:cNvSpPr>
            <p:nvPr/>
          </p:nvSpPr>
          <p:spPr bwMode="auto">
            <a:xfrm flipH="1">
              <a:off x="5005" y="3041"/>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8" name="Line 477">
              <a:extLst>
                <a:ext uri="{FF2B5EF4-FFF2-40B4-BE49-F238E27FC236}">
                  <a16:creationId xmlns:a16="http://schemas.microsoft.com/office/drawing/2014/main" id="{768EEEEA-463C-57A0-4368-FCA9A6315091}"/>
                </a:ext>
              </a:extLst>
            </p:cNvPr>
            <p:cNvSpPr>
              <a:spLocks noChangeShapeType="1"/>
            </p:cNvSpPr>
            <p:nvPr/>
          </p:nvSpPr>
          <p:spPr bwMode="auto">
            <a:xfrm>
              <a:off x="5051" y="2893"/>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9" name="Line 478">
              <a:extLst>
                <a:ext uri="{FF2B5EF4-FFF2-40B4-BE49-F238E27FC236}">
                  <a16:creationId xmlns:a16="http://schemas.microsoft.com/office/drawing/2014/main" id="{BA3544B6-E830-F055-8CEB-91F032245165}"/>
                </a:ext>
              </a:extLst>
            </p:cNvPr>
            <p:cNvSpPr>
              <a:spLocks noChangeShapeType="1"/>
            </p:cNvSpPr>
            <p:nvPr/>
          </p:nvSpPr>
          <p:spPr bwMode="auto">
            <a:xfrm flipH="1">
              <a:off x="5051" y="2893"/>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0" name="Line 479">
              <a:extLst>
                <a:ext uri="{FF2B5EF4-FFF2-40B4-BE49-F238E27FC236}">
                  <a16:creationId xmlns:a16="http://schemas.microsoft.com/office/drawing/2014/main" id="{998C5F43-9E2A-FB55-F41D-3FAC9C4733B8}"/>
                </a:ext>
              </a:extLst>
            </p:cNvPr>
            <p:cNvSpPr>
              <a:spLocks noChangeShapeType="1"/>
            </p:cNvSpPr>
            <p:nvPr/>
          </p:nvSpPr>
          <p:spPr bwMode="auto">
            <a:xfrm>
              <a:off x="5098" y="2846"/>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1" name="Line 480">
              <a:extLst>
                <a:ext uri="{FF2B5EF4-FFF2-40B4-BE49-F238E27FC236}">
                  <a16:creationId xmlns:a16="http://schemas.microsoft.com/office/drawing/2014/main" id="{77320030-3854-C49F-7802-0E78F52D3305}"/>
                </a:ext>
              </a:extLst>
            </p:cNvPr>
            <p:cNvSpPr>
              <a:spLocks noChangeShapeType="1"/>
            </p:cNvSpPr>
            <p:nvPr/>
          </p:nvSpPr>
          <p:spPr bwMode="auto">
            <a:xfrm flipH="1">
              <a:off x="5098" y="2846"/>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2" name="Line 481">
              <a:extLst>
                <a:ext uri="{FF2B5EF4-FFF2-40B4-BE49-F238E27FC236}">
                  <a16:creationId xmlns:a16="http://schemas.microsoft.com/office/drawing/2014/main" id="{E1174D0D-EE64-2DD8-BA32-E97E3CED3E61}"/>
                </a:ext>
              </a:extLst>
            </p:cNvPr>
            <p:cNvSpPr>
              <a:spLocks noChangeShapeType="1"/>
            </p:cNvSpPr>
            <p:nvPr/>
          </p:nvSpPr>
          <p:spPr bwMode="auto">
            <a:xfrm>
              <a:off x="5145" y="2998"/>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3" name="Line 482">
              <a:extLst>
                <a:ext uri="{FF2B5EF4-FFF2-40B4-BE49-F238E27FC236}">
                  <a16:creationId xmlns:a16="http://schemas.microsoft.com/office/drawing/2014/main" id="{5CC837F0-CAFB-1A67-D8E0-59E928D12E5A}"/>
                </a:ext>
              </a:extLst>
            </p:cNvPr>
            <p:cNvSpPr>
              <a:spLocks noChangeShapeType="1"/>
            </p:cNvSpPr>
            <p:nvPr/>
          </p:nvSpPr>
          <p:spPr bwMode="auto">
            <a:xfrm flipH="1">
              <a:off x="5145" y="2998"/>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4" name="Line 483">
              <a:extLst>
                <a:ext uri="{FF2B5EF4-FFF2-40B4-BE49-F238E27FC236}">
                  <a16:creationId xmlns:a16="http://schemas.microsoft.com/office/drawing/2014/main" id="{D28EE39B-474C-18DB-E01B-3DD6EFDED71E}"/>
                </a:ext>
              </a:extLst>
            </p:cNvPr>
            <p:cNvSpPr>
              <a:spLocks noChangeShapeType="1"/>
            </p:cNvSpPr>
            <p:nvPr/>
          </p:nvSpPr>
          <p:spPr bwMode="auto">
            <a:xfrm>
              <a:off x="5191" y="2817"/>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5" name="Line 484">
              <a:extLst>
                <a:ext uri="{FF2B5EF4-FFF2-40B4-BE49-F238E27FC236}">
                  <a16:creationId xmlns:a16="http://schemas.microsoft.com/office/drawing/2014/main" id="{859F80CC-3A6F-D7DA-37B9-6F676BC972DE}"/>
                </a:ext>
              </a:extLst>
            </p:cNvPr>
            <p:cNvSpPr>
              <a:spLocks noChangeShapeType="1"/>
            </p:cNvSpPr>
            <p:nvPr/>
          </p:nvSpPr>
          <p:spPr bwMode="auto">
            <a:xfrm flipH="1">
              <a:off x="5191" y="2817"/>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6" name="Line 485">
              <a:extLst>
                <a:ext uri="{FF2B5EF4-FFF2-40B4-BE49-F238E27FC236}">
                  <a16:creationId xmlns:a16="http://schemas.microsoft.com/office/drawing/2014/main" id="{28CAAC5D-C6A7-815D-B4AA-0AF760560451}"/>
                </a:ext>
              </a:extLst>
            </p:cNvPr>
            <p:cNvSpPr>
              <a:spLocks noChangeShapeType="1"/>
            </p:cNvSpPr>
            <p:nvPr/>
          </p:nvSpPr>
          <p:spPr bwMode="auto">
            <a:xfrm>
              <a:off x="5238" y="257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7" name="Line 486">
              <a:extLst>
                <a:ext uri="{FF2B5EF4-FFF2-40B4-BE49-F238E27FC236}">
                  <a16:creationId xmlns:a16="http://schemas.microsoft.com/office/drawing/2014/main" id="{DB14326E-0252-B81A-7409-DA58198CF57A}"/>
                </a:ext>
              </a:extLst>
            </p:cNvPr>
            <p:cNvSpPr>
              <a:spLocks noChangeShapeType="1"/>
            </p:cNvSpPr>
            <p:nvPr/>
          </p:nvSpPr>
          <p:spPr bwMode="auto">
            <a:xfrm flipH="1">
              <a:off x="5238" y="2579"/>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8" name="Line 487">
              <a:extLst>
                <a:ext uri="{FF2B5EF4-FFF2-40B4-BE49-F238E27FC236}">
                  <a16:creationId xmlns:a16="http://schemas.microsoft.com/office/drawing/2014/main" id="{247D4272-036C-2549-E3E6-EE07E572DBC0}"/>
                </a:ext>
              </a:extLst>
            </p:cNvPr>
            <p:cNvSpPr>
              <a:spLocks noChangeShapeType="1"/>
            </p:cNvSpPr>
            <p:nvPr/>
          </p:nvSpPr>
          <p:spPr bwMode="auto">
            <a:xfrm>
              <a:off x="5285" y="2488"/>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9" name="Line 488">
              <a:extLst>
                <a:ext uri="{FF2B5EF4-FFF2-40B4-BE49-F238E27FC236}">
                  <a16:creationId xmlns:a16="http://schemas.microsoft.com/office/drawing/2014/main" id="{BAF75561-9ED4-C78D-9AE8-342F17D29503}"/>
                </a:ext>
              </a:extLst>
            </p:cNvPr>
            <p:cNvSpPr>
              <a:spLocks noChangeShapeType="1"/>
            </p:cNvSpPr>
            <p:nvPr/>
          </p:nvSpPr>
          <p:spPr bwMode="auto">
            <a:xfrm flipH="1">
              <a:off x="5285" y="2488"/>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0" name="Line 489">
              <a:extLst>
                <a:ext uri="{FF2B5EF4-FFF2-40B4-BE49-F238E27FC236}">
                  <a16:creationId xmlns:a16="http://schemas.microsoft.com/office/drawing/2014/main" id="{1ECD9E6A-FABC-F889-951E-E6778C4D7474}"/>
                </a:ext>
              </a:extLst>
            </p:cNvPr>
            <p:cNvSpPr>
              <a:spLocks noChangeShapeType="1"/>
            </p:cNvSpPr>
            <p:nvPr/>
          </p:nvSpPr>
          <p:spPr bwMode="auto">
            <a:xfrm>
              <a:off x="5331" y="2388"/>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1" name="Line 490">
              <a:extLst>
                <a:ext uri="{FF2B5EF4-FFF2-40B4-BE49-F238E27FC236}">
                  <a16:creationId xmlns:a16="http://schemas.microsoft.com/office/drawing/2014/main" id="{791A0BA0-B2B9-56FD-606F-4E7CAC02A515}"/>
                </a:ext>
              </a:extLst>
            </p:cNvPr>
            <p:cNvSpPr>
              <a:spLocks noChangeShapeType="1"/>
            </p:cNvSpPr>
            <p:nvPr/>
          </p:nvSpPr>
          <p:spPr bwMode="auto">
            <a:xfrm flipH="1">
              <a:off x="5331" y="2388"/>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2" name="Line 491">
              <a:extLst>
                <a:ext uri="{FF2B5EF4-FFF2-40B4-BE49-F238E27FC236}">
                  <a16:creationId xmlns:a16="http://schemas.microsoft.com/office/drawing/2014/main" id="{3E036EFF-8F3B-CF45-57AC-9EAD81A57D9F}"/>
                </a:ext>
              </a:extLst>
            </p:cNvPr>
            <p:cNvSpPr>
              <a:spLocks noChangeShapeType="1"/>
            </p:cNvSpPr>
            <p:nvPr/>
          </p:nvSpPr>
          <p:spPr bwMode="auto">
            <a:xfrm>
              <a:off x="5378" y="2474"/>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3" name="Line 492">
              <a:extLst>
                <a:ext uri="{FF2B5EF4-FFF2-40B4-BE49-F238E27FC236}">
                  <a16:creationId xmlns:a16="http://schemas.microsoft.com/office/drawing/2014/main" id="{D0D92C4B-F802-BA5C-82AC-7F2EF47469A3}"/>
                </a:ext>
              </a:extLst>
            </p:cNvPr>
            <p:cNvSpPr>
              <a:spLocks noChangeShapeType="1"/>
            </p:cNvSpPr>
            <p:nvPr/>
          </p:nvSpPr>
          <p:spPr bwMode="auto">
            <a:xfrm flipH="1">
              <a:off x="5378" y="2474"/>
              <a:ext cx="17" cy="1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4" name="Line 493">
              <a:extLst>
                <a:ext uri="{FF2B5EF4-FFF2-40B4-BE49-F238E27FC236}">
                  <a16:creationId xmlns:a16="http://schemas.microsoft.com/office/drawing/2014/main" id="{E4D884DA-A730-1595-AD72-8B0760B63442}"/>
                </a:ext>
              </a:extLst>
            </p:cNvPr>
            <p:cNvSpPr>
              <a:spLocks noChangeShapeType="1"/>
            </p:cNvSpPr>
            <p:nvPr/>
          </p:nvSpPr>
          <p:spPr bwMode="auto">
            <a:xfrm>
              <a:off x="5429" y="2412"/>
              <a:ext cx="13" cy="1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5" name="Line 494">
              <a:extLst>
                <a:ext uri="{FF2B5EF4-FFF2-40B4-BE49-F238E27FC236}">
                  <a16:creationId xmlns:a16="http://schemas.microsoft.com/office/drawing/2014/main" id="{F15DF40F-D4E8-F0D6-B685-BD67C43905B7}"/>
                </a:ext>
              </a:extLst>
            </p:cNvPr>
            <p:cNvSpPr>
              <a:spLocks noChangeShapeType="1"/>
            </p:cNvSpPr>
            <p:nvPr/>
          </p:nvSpPr>
          <p:spPr bwMode="auto">
            <a:xfrm flipH="1">
              <a:off x="5429" y="2416"/>
              <a:ext cx="13" cy="1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6" name="Rectangle 495">
              <a:extLst>
                <a:ext uri="{FF2B5EF4-FFF2-40B4-BE49-F238E27FC236}">
                  <a16:creationId xmlns:a16="http://schemas.microsoft.com/office/drawing/2014/main" id="{67919124-5532-349D-018D-E701EEFE16B6}"/>
                </a:ext>
              </a:extLst>
            </p:cNvPr>
            <p:cNvSpPr>
              <a:spLocks noChangeArrowheads="1"/>
            </p:cNvSpPr>
            <p:nvPr/>
          </p:nvSpPr>
          <p:spPr bwMode="auto">
            <a:xfrm>
              <a:off x="3978" y="3913"/>
              <a:ext cx="4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Dimension</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297" name="Rectangle 496">
              <a:extLst>
                <a:ext uri="{FF2B5EF4-FFF2-40B4-BE49-F238E27FC236}">
                  <a16:creationId xmlns:a16="http://schemas.microsoft.com/office/drawing/2014/main" id="{34E6BC73-11AA-A0FD-9723-F3A481501542}"/>
                </a:ext>
              </a:extLst>
            </p:cNvPr>
            <p:cNvSpPr>
              <a:spLocks noChangeArrowheads="1"/>
            </p:cNvSpPr>
            <p:nvPr/>
          </p:nvSpPr>
          <p:spPr bwMode="auto">
            <a:xfrm rot="16200000">
              <a:off x="2360" y="2984"/>
              <a:ext cx="6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Displacement</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298" name="Line 497">
              <a:extLst>
                <a:ext uri="{FF2B5EF4-FFF2-40B4-BE49-F238E27FC236}">
                  <a16:creationId xmlns:a16="http://schemas.microsoft.com/office/drawing/2014/main" id="{DE77DB4F-B3B5-F8B1-1FF7-17B90710842C}"/>
                </a:ext>
              </a:extLst>
            </p:cNvPr>
            <p:cNvSpPr>
              <a:spLocks noChangeShapeType="1"/>
            </p:cNvSpPr>
            <p:nvPr/>
          </p:nvSpPr>
          <p:spPr bwMode="auto">
            <a:xfrm>
              <a:off x="4504" y="2727"/>
              <a:ext cx="467" cy="424"/>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9" name="Line 498">
              <a:extLst>
                <a:ext uri="{FF2B5EF4-FFF2-40B4-BE49-F238E27FC236}">
                  <a16:creationId xmlns:a16="http://schemas.microsoft.com/office/drawing/2014/main" id="{86D622B1-3D11-ED88-B722-2C5F764C759D}"/>
                </a:ext>
              </a:extLst>
            </p:cNvPr>
            <p:cNvSpPr>
              <a:spLocks noChangeShapeType="1"/>
            </p:cNvSpPr>
            <p:nvPr/>
          </p:nvSpPr>
          <p:spPr bwMode="auto">
            <a:xfrm flipV="1">
              <a:off x="4966" y="2417"/>
              <a:ext cx="471" cy="734"/>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0" name="Line 499">
              <a:extLst>
                <a:ext uri="{FF2B5EF4-FFF2-40B4-BE49-F238E27FC236}">
                  <a16:creationId xmlns:a16="http://schemas.microsoft.com/office/drawing/2014/main" id="{8F3CDE9D-64F1-DDF6-2425-2A9062CA938F}"/>
                </a:ext>
              </a:extLst>
            </p:cNvPr>
            <p:cNvSpPr>
              <a:spLocks noChangeShapeType="1"/>
            </p:cNvSpPr>
            <p:nvPr/>
          </p:nvSpPr>
          <p:spPr bwMode="auto">
            <a:xfrm flipV="1">
              <a:off x="4033" y="2727"/>
              <a:ext cx="467" cy="266"/>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1" name="Line 500">
              <a:extLst>
                <a:ext uri="{FF2B5EF4-FFF2-40B4-BE49-F238E27FC236}">
                  <a16:creationId xmlns:a16="http://schemas.microsoft.com/office/drawing/2014/main" id="{71D8AB28-93F8-7C00-4183-FD5DECD94545}"/>
                </a:ext>
              </a:extLst>
            </p:cNvPr>
            <p:cNvSpPr>
              <a:spLocks noChangeShapeType="1"/>
            </p:cNvSpPr>
            <p:nvPr/>
          </p:nvSpPr>
          <p:spPr bwMode="auto">
            <a:xfrm flipV="1">
              <a:off x="3566" y="2998"/>
              <a:ext cx="467" cy="196"/>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2" name="Line 501">
              <a:extLst>
                <a:ext uri="{FF2B5EF4-FFF2-40B4-BE49-F238E27FC236}">
                  <a16:creationId xmlns:a16="http://schemas.microsoft.com/office/drawing/2014/main" id="{8DF1D437-1044-A34D-A02A-8B49AB968946}"/>
                </a:ext>
              </a:extLst>
            </p:cNvPr>
            <p:cNvSpPr>
              <a:spLocks noChangeShapeType="1"/>
            </p:cNvSpPr>
            <p:nvPr/>
          </p:nvSpPr>
          <p:spPr bwMode="auto">
            <a:xfrm flipV="1">
              <a:off x="3087" y="3194"/>
              <a:ext cx="479" cy="347"/>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4122205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2A676A8-9888-32DF-8376-96C940192244}"/>
                  </a:ext>
                </a:extLst>
              </p:cNvPr>
              <p:cNvSpPr>
                <a:spLocks noGrp="1"/>
              </p:cNvSpPr>
              <p:nvPr>
                <p:ph type="body" sz="quarter" idx="10"/>
              </p:nvPr>
            </p:nvSpPr>
            <p:spPr/>
            <p:txBody>
              <a:bodyPr>
                <a:normAutofit/>
              </a:bodyPr>
              <a:lstStyle/>
              <a:p>
                <a:r>
                  <a:rPr lang="en-US" sz="2000" dirty="0"/>
                  <a:t>A version of Kriging surrogate modeling with noisy data</a:t>
                </a:r>
              </a:p>
              <a:p>
                <a:pPr lvl="1"/>
                <a:r>
                  <a:rPr lang="en-US" dirty="0"/>
                  <a:t>additional values are added to the diagonal terms of </a:t>
                </a:r>
                <a14:m>
                  <m:oMath xmlns:m="http://schemas.openxmlformats.org/officeDocument/2006/math">
                    <m:r>
                      <a:rPr lang="en-US" b="1" i="0" smtClean="0">
                        <a:latin typeface="Cambria Math" panose="02040503050406030204" pitchFamily="18" charset="0"/>
                      </a:rPr>
                      <m:t>𝐑</m:t>
                    </m:r>
                  </m:oMath>
                </a14:m>
                <a:endParaRPr lang="en-US" b="1" dirty="0"/>
              </a:p>
              <a:p>
                <a:pPr lvl="1"/>
                <a:r>
                  <a:rPr lang="en-US" dirty="0"/>
                  <a:t>Matlab calls it Gaussian process regression (</a:t>
                </a:r>
                <a:r>
                  <a:rPr lang="en-US" dirty="0" err="1"/>
                  <a:t>GPR</a:t>
                </a:r>
                <a:r>
                  <a:rPr lang="en-US" dirty="0"/>
                  <a:t>)</a:t>
                </a:r>
              </a:p>
              <a:p>
                <a:r>
                  <a:rPr lang="en-US" sz="2000" dirty="0"/>
                  <a:t>Sample model</a:t>
                </a:r>
              </a:p>
              <a:p>
                <a:endParaRPr lang="en-US" dirty="0"/>
              </a:p>
              <a:p>
                <a:pPr lvl="1"/>
                <a:r>
                  <a:rPr lang="en-US" dirty="0"/>
                  <a:t>noise follows a zero-mean Gaussian distribution </a:t>
                </a:r>
                <a14:m>
                  <m:oMath xmlns:m="http://schemas.openxmlformats.org/officeDocument/2006/math">
                    <m:r>
                      <a:rPr lang="en-US" i="1">
                        <a:latin typeface="Cambria Math" panose="02040503050406030204" pitchFamily="18" charset="0"/>
                      </a:rPr>
                      <m:t>𝜀</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𝑁</m:t>
                    </m:r>
                    <m:r>
                      <a:rPr lang="en-US">
                        <a:latin typeface="Cambria Math" panose="02040503050406030204" pitchFamily="18" charset="0"/>
                      </a:rPr>
                      <m:t>(0,</m:t>
                    </m:r>
                    <m:sSub>
                      <m:sSubPr>
                        <m:ctrlPr>
                          <a:rPr lang="en-US" i="1">
                            <a:latin typeface="Cambria Math" panose="02040503050406030204" pitchFamily="18" charset="0"/>
                          </a:rPr>
                        </m:ctrlPr>
                      </m:sSubPr>
                      <m:e>
                        <m:r>
                          <a:rPr lang="en-US" b="1" i="1">
                            <a:latin typeface="Cambria Math" panose="02040503050406030204" pitchFamily="18" charset="0"/>
                          </a:rPr>
                          <m:t>𝚺</m:t>
                        </m:r>
                      </m:e>
                      <m:sub>
                        <m:r>
                          <a:rPr lang="en-US" i="1">
                            <a:latin typeface="Cambria Math" panose="02040503050406030204" pitchFamily="18" charset="0"/>
                          </a:rPr>
                          <m:t>𝑛</m:t>
                        </m:r>
                      </m:sub>
                    </m:sSub>
                    <m:r>
                      <a:rPr lang="en-US" i="1">
                        <a:latin typeface="Cambria Math" panose="02040503050406030204" pitchFamily="18" charset="0"/>
                      </a:rPr>
                      <m:t>)</m:t>
                    </m:r>
                  </m:oMath>
                </a14:m>
                <a:endParaRPr lang="en-US" dirty="0"/>
              </a:p>
              <a:p>
                <a:r>
                  <a:rPr lang="en-US" sz="2000" dirty="0"/>
                  <a:t>With local departure </a:t>
                </a:r>
                <a14:m>
                  <m:oMath xmlns:m="http://schemas.openxmlformats.org/officeDocument/2006/math">
                    <m:r>
                      <a:rPr lang="en-US" sz="2000" i="1">
                        <a:latin typeface="Cambria Math" panose="02040503050406030204" pitchFamily="18" charset="0"/>
                      </a:rPr>
                      <m:t>𝑠</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𝑁</m:t>
                    </m:r>
                    <m:r>
                      <a:rPr lang="en-US" sz="2000" i="1">
                        <a:latin typeface="Cambria Math" panose="02040503050406030204" pitchFamily="18" charset="0"/>
                      </a:rPr>
                      <m:t>(0,</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r>
                      <a:rPr lang="en-US" sz="2000" i="1">
                        <a:latin typeface="Cambria Math" panose="02040503050406030204" pitchFamily="18" charset="0"/>
                      </a:rPr>
                      <m:t>)</m:t>
                    </m:r>
                  </m:oMath>
                </a14:m>
                <a:r>
                  <a:rPr lang="en-US" sz="2000" dirty="0"/>
                  <a:t>, two covariance matrices</a:t>
                </a:r>
              </a:p>
              <a:p>
                <a:pPr lvl="1"/>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𝚺</m:t>
                        </m:r>
                      </m:e>
                      <m:sub>
                        <m:r>
                          <a:rPr lang="en-US" i="1">
                            <a:latin typeface="Cambria Math" panose="02040503050406030204" pitchFamily="18" charset="0"/>
                          </a:rPr>
                          <m:t>𝑛</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m:t>
                        </m:r>
                      </m:sub>
                      <m:sup>
                        <m:r>
                          <a:rPr lang="en-US" i="1">
                            <a:latin typeface="Cambria Math" panose="02040503050406030204" pitchFamily="18" charset="0"/>
                          </a:rPr>
                          <m:t>2</m:t>
                        </m:r>
                      </m:sup>
                    </m:sSubSup>
                    <m:r>
                      <a:rPr lang="en-US" b="1" i="1">
                        <a:latin typeface="Cambria Math" panose="02040503050406030204" pitchFamily="18" charset="0"/>
                      </a:rPr>
                      <m:t>𝐈</m:t>
                    </m:r>
                  </m:oMath>
                </a14:m>
                <a:r>
                  <a:rPr lang="en-US" dirty="0"/>
                  <a:t>: homogeneous noise (constant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m:t>
                        </m:r>
                      </m:sub>
                      <m:sup>
                        <m:r>
                          <a:rPr lang="en-US" i="1">
                            <a:latin typeface="Cambria Math" panose="02040503050406030204" pitchFamily="18" charset="0"/>
                          </a:rPr>
                          <m:t>2</m:t>
                        </m:r>
                      </m:sup>
                    </m:sSubSup>
                  </m:oMath>
                </a14:m>
                <a:r>
                  <a:rPr lang="en-US" dirty="0"/>
                  <a:t>), </a:t>
                </a:r>
                <a:r>
                  <a:rPr lang="en-US" dirty="0" err="1"/>
                  <a:t>iid</a:t>
                </a:r>
                <a:r>
                  <a:rPr lang="en-US" dirty="0"/>
                  <a:t> </a:t>
                </a:r>
                <a:r>
                  <a:rPr lang="en-US" dirty="0" err="1"/>
                  <a:t>Gauessian</a:t>
                </a:r>
                <a:r>
                  <a:rPr lang="en-US" dirty="0"/>
                  <a:t> noise </a:t>
                </a:r>
              </a:p>
              <a:p>
                <a:pPr lvl="1"/>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𝚺</m:t>
                        </m:r>
                      </m:e>
                      <m:sub>
                        <m:r>
                          <a:rPr lang="en-US" i="1">
                            <a:latin typeface="Cambria Math" panose="02040503050406030204" pitchFamily="18" charset="0"/>
                          </a:rPr>
                          <m:t>𝑛</m:t>
                        </m:r>
                      </m:sub>
                    </m:sSub>
                    <m:r>
                      <a:rPr lang="en-US" i="1">
                        <a:latin typeface="Cambria Math" panose="02040503050406030204" pitchFamily="18" charset="0"/>
                      </a:rPr>
                      <m:t>=</m:t>
                    </m:r>
                    <m:r>
                      <m:rPr>
                        <m:sty m:val="p"/>
                      </m:rPr>
                      <a:rPr lang="en-US">
                        <a:latin typeface="Cambria Math" panose="02040503050406030204" pitchFamily="18" charset="0"/>
                      </a:rPr>
                      <m:t>diag</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sub>
                      <m:sup>
                        <m:r>
                          <a:rPr lang="en-US" i="1">
                            <a:latin typeface="Cambria Math" panose="02040503050406030204" pitchFamily="18" charset="0"/>
                          </a:rPr>
                          <m:t>2</m:t>
                        </m:r>
                      </m:sup>
                    </m:sSubSup>
                    <m:r>
                      <a:rPr lang="en-US" b="1">
                        <a:latin typeface="Cambria Math" panose="02040503050406030204" pitchFamily="18" charset="0"/>
                      </a:rPr>
                      <m:t>)</m:t>
                    </m:r>
                  </m:oMath>
                </a14:m>
                <a:r>
                  <a:rPr lang="en-US" dirty="0"/>
                  <a:t>: independent heterogeneous (heteroscedastic) noise,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sub>
                      <m:sup>
                        <m:r>
                          <a:rPr lang="en-US" i="1">
                            <a:latin typeface="Cambria Math" panose="02040503050406030204" pitchFamily="18" charset="0"/>
                          </a:rPr>
                          <m:t>2</m:t>
                        </m:r>
                      </m:sup>
                    </m:sSubSup>
                  </m:oMath>
                </a14:m>
                <a:r>
                  <a:rPr lang="en-US" dirty="0"/>
                  <a:t> differ for each sample but not correlated</a:t>
                </a:r>
              </a:p>
              <a:p>
                <a:pPr lvl="1"/>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𝚺</m:t>
                        </m:r>
                      </m:e>
                      <m:sub>
                        <m:r>
                          <a:rPr lang="en-US" i="1">
                            <a:latin typeface="Cambria Math" panose="02040503050406030204" pitchFamily="18" charset="0"/>
                          </a:rPr>
                          <m:t>𝑛</m:t>
                        </m:r>
                      </m:sub>
                    </m:sSub>
                  </m:oMath>
                </a14:m>
                <a:r>
                  <a:rPr lang="en-US" dirty="0"/>
                  <a:t>: general heteroscedastic noise</a:t>
                </a:r>
              </a:p>
              <a:p>
                <a:pPr lvl="1"/>
                <a:endParaRPr lang="en-US" sz="1600" dirty="0"/>
              </a:p>
            </p:txBody>
          </p:sp>
        </mc:Choice>
        <mc:Fallback xmlns="">
          <p:sp>
            <p:nvSpPr>
              <p:cNvPr id="2" name="Text Placeholder 1">
                <a:extLst>
                  <a:ext uri="{FF2B5EF4-FFF2-40B4-BE49-F238E27FC236}">
                    <a16:creationId xmlns:a16="http://schemas.microsoft.com/office/drawing/2014/main" id="{F2A676A8-9888-32DF-8376-96C94019224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66945D3-2DF7-E5B6-259E-2B38C53AFDA5}"/>
              </a:ext>
            </a:extLst>
          </p:cNvPr>
          <p:cNvSpPr>
            <a:spLocks noGrp="1"/>
          </p:cNvSpPr>
          <p:nvPr>
            <p:ph type="title"/>
          </p:nvPr>
        </p:nvSpPr>
        <p:spPr/>
        <p:txBody>
          <a:bodyPr>
            <a:normAutofit fontScale="90000"/>
          </a:bodyPr>
          <a:lstStyle/>
          <a:p>
            <a:r>
              <a:rPr lang="en-US" dirty="0"/>
              <a:t>Kriging with Nuggets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5F1B70-7B8B-73E5-423F-A40D684E0A16}"/>
                  </a:ext>
                </a:extLst>
              </p:cNvPr>
              <p:cNvSpPr txBox="1"/>
              <p:nvPr/>
            </p:nvSpPr>
            <p:spPr>
              <a:xfrm>
                <a:off x="1772156" y="2759384"/>
                <a:ext cx="5138441" cy="468205"/>
              </a:xfrm>
              <a:prstGeom prst="rect">
                <a:avLst/>
              </a:prstGeom>
              <a:solidFill>
                <a:srgbClr val="FFFF00"/>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𝑦</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r>
                        <a:rPr lang="en-US" sz="2400" i="1">
                          <a:latin typeface="Cambria Math" panose="02040503050406030204" pitchFamily="18" charset="0"/>
                        </a:rPr>
                        <m:t>𝜀</m:t>
                      </m:r>
                      <m:r>
                        <a:rPr lang="en-US" sz="2400">
                          <a:latin typeface="Cambria Math" panose="02040503050406030204" pitchFamily="18" charset="0"/>
                        </a:rPr>
                        <m:t>=</m:t>
                      </m:r>
                      <m:r>
                        <a:rPr lang="en-US" sz="2400" b="1" i="1">
                          <a:latin typeface="Cambria Math" panose="02040503050406030204" pitchFamily="18" charset="0"/>
                        </a:rPr>
                        <m:t>𝛏</m:t>
                      </m:r>
                      <m:sSup>
                        <m:sSupPr>
                          <m:ctrlPr>
                            <a:rPr lang="en-US" sz="2400" b="1" i="1">
                              <a:latin typeface="Cambria Math" panose="02040503050406030204" pitchFamily="18" charset="0"/>
                            </a:rPr>
                          </m:ctrlPr>
                        </m:sSupPr>
                        <m:e>
                          <m:d>
                            <m:dPr>
                              <m:ctrlPr>
                                <a:rPr lang="en-US" sz="2400" i="1">
                                  <a:latin typeface="Cambria Math" panose="02040503050406030204" pitchFamily="18" charset="0"/>
                                </a:rPr>
                              </m:ctrlPr>
                            </m:dPr>
                            <m:e>
                              <m:r>
                                <a:rPr lang="en-US" sz="2400" b="1" i="1">
                                  <a:latin typeface="Cambria Math" panose="02040503050406030204" pitchFamily="18" charset="0"/>
                                </a:rPr>
                                <m:t>𝐱</m:t>
                              </m:r>
                            </m:e>
                          </m:d>
                        </m:e>
                        <m:sup>
                          <m:r>
                            <a:rPr lang="en-US" sz="2400" i="1">
                              <a:latin typeface="Cambria Math" panose="02040503050406030204" pitchFamily="18" charset="0"/>
                            </a:rPr>
                            <m:t>𝑇</m:t>
                          </m:r>
                        </m:sup>
                      </m:sSup>
                      <m:r>
                        <a:rPr lang="en-US" sz="2400" b="1" i="1">
                          <a:latin typeface="Cambria Math" panose="02040503050406030204" pitchFamily="18" charset="0"/>
                        </a:rPr>
                        <m:t>𝛃</m:t>
                      </m:r>
                      <m:r>
                        <a:rPr lang="en-US" sz="2400">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m:t>
                      </m:r>
                      <m:r>
                        <a:rPr lang="en-US" sz="2400">
                          <a:latin typeface="Cambria Math" panose="02040503050406030204" pitchFamily="18" charset="0"/>
                        </a:rPr>
                        <m:t>+</m:t>
                      </m:r>
                      <m:r>
                        <a:rPr lang="en-US" sz="2400" i="1">
                          <a:latin typeface="Cambria Math" panose="02040503050406030204" pitchFamily="18" charset="0"/>
                        </a:rPr>
                        <m:t>𝜀</m:t>
                      </m:r>
                    </m:oMath>
                  </m:oMathPara>
                </a14:m>
                <a:endParaRPr lang="en-US" sz="3200" dirty="0"/>
              </a:p>
            </p:txBody>
          </p:sp>
        </mc:Choice>
        <mc:Fallback xmlns="">
          <p:sp>
            <p:nvSpPr>
              <p:cNvPr id="7" name="TextBox 6">
                <a:extLst>
                  <a:ext uri="{FF2B5EF4-FFF2-40B4-BE49-F238E27FC236}">
                    <a16:creationId xmlns:a16="http://schemas.microsoft.com/office/drawing/2014/main" id="{C85F1B70-7B8B-73E5-423F-A40D684E0A16}"/>
                  </a:ext>
                </a:extLst>
              </p:cNvPr>
              <p:cNvSpPr txBox="1">
                <a:spLocks noRot="1" noChangeAspect="1" noMove="1" noResize="1" noEditPoints="1" noAdjustHandles="1" noChangeArrowheads="1" noChangeShapeType="1" noTextEdit="1"/>
              </p:cNvSpPr>
              <p:nvPr/>
            </p:nvSpPr>
            <p:spPr>
              <a:xfrm>
                <a:off x="1772156" y="2759384"/>
                <a:ext cx="5138441" cy="468205"/>
              </a:xfrm>
              <a:prstGeom prst="rect">
                <a:avLst/>
              </a:prstGeom>
              <a:blipFill>
                <a:blip r:embed="rId3"/>
                <a:stretch>
                  <a:fillRect t="-1282" b="-1666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27969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1D4287D-F596-B3FA-6137-F919183645E2}"/>
                  </a:ext>
                </a:extLst>
              </p:cNvPr>
              <p:cNvSpPr>
                <a:spLocks noGrp="1"/>
              </p:cNvSpPr>
              <p:nvPr>
                <p:ph type="body" sz="quarter" idx="10"/>
              </p:nvPr>
            </p:nvSpPr>
            <p:spPr/>
            <p:txBody>
              <a:bodyPr>
                <a:normAutofit/>
              </a:bodyPr>
              <a:lstStyle/>
              <a:p>
                <a:r>
                  <a:rPr lang="en-US" sz="2000" dirty="0"/>
                  <a:t>Covariance matrix for general heteroscedastic noise (</a:t>
                </a:r>
                <a:r>
                  <a:rPr lang="en-US" sz="2000" dirty="0">
                    <a:solidFill>
                      <a:srgbClr val="0000FF"/>
                    </a:solidFill>
                  </a:rPr>
                  <a:t>impractical</a:t>
                </a:r>
                <a:r>
                  <a:rPr lang="en-US" sz="2000" dirty="0"/>
                  <a:t>)</a:t>
                </a:r>
              </a:p>
              <a:p>
                <a:endParaRPr lang="en-US" sz="2000" dirty="0"/>
              </a:p>
              <a:p>
                <a:pPr lvl="1"/>
                <a:r>
                  <a:rPr lang="en-US" dirty="0"/>
                  <a:t>impossible to separate the correlation matrix and the process variance</a:t>
                </a:r>
              </a:p>
              <a:p>
                <a:pPr lvl="1"/>
                <a:r>
                  <a:rPr lang="en-US" dirty="0"/>
                  <a:t>Likelihood</a:t>
                </a:r>
              </a:p>
              <a:p>
                <a:pPr lvl="1"/>
                <a:endParaRPr lang="en-US" dirty="0"/>
              </a:p>
              <a:p>
                <a:pPr lvl="1"/>
                <a:r>
                  <a:rPr lang="en-US" dirty="0"/>
                  <a:t>Challenging unless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𝚺</m:t>
                        </m:r>
                      </m:e>
                      <m:sub>
                        <m:r>
                          <a:rPr lang="en-US" i="1">
                            <a:latin typeface="Cambria Math" panose="02040503050406030204" pitchFamily="18" charset="0"/>
                          </a:rPr>
                          <m:t>𝑛</m:t>
                        </m:r>
                      </m:sub>
                    </m:sSub>
                  </m:oMath>
                </a14:m>
                <a:r>
                  <a:rPr lang="en-US" dirty="0"/>
                  <a:t> is parameterized</a:t>
                </a:r>
              </a:p>
              <a:p>
                <a:pPr lvl="1"/>
                <a:r>
                  <a:rPr lang="en-US" dirty="0"/>
                  <a:t>Coefficients of global function: </a:t>
                </a:r>
                <a14:m>
                  <m:oMath xmlns:m="http://schemas.openxmlformats.org/officeDocument/2006/math">
                    <m:acc>
                      <m:accPr>
                        <m:chr m:val="̂"/>
                        <m:ctrlPr>
                          <a:rPr lang="en-US" i="1">
                            <a:latin typeface="Cambria Math" panose="02040503050406030204" pitchFamily="18" charset="0"/>
                          </a:rPr>
                        </m:ctrlPr>
                      </m:accPr>
                      <m:e>
                        <m:r>
                          <a:rPr lang="en-US" b="1" i="1">
                            <a:latin typeface="Cambria Math" panose="02040503050406030204" pitchFamily="18" charset="0"/>
                          </a:rPr>
                          <m:t>𝛃</m:t>
                        </m:r>
                      </m:e>
                    </m:acc>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𝐊</m:t>
                                </m:r>
                              </m:e>
                              <m:sup>
                                <m:r>
                                  <a:rPr lang="en-US" i="1">
                                    <a:latin typeface="Cambria Math" panose="02040503050406030204" pitchFamily="18" charset="0"/>
                                  </a:rPr>
                                  <m:t>−1</m:t>
                                </m:r>
                              </m:sup>
                            </m:sSup>
                            <m:r>
                              <a:rPr lang="en-US" b="1" i="1">
                                <a:latin typeface="Cambria Math" panose="02040503050406030204" pitchFamily="18" charset="0"/>
                              </a:rPr>
                              <m:t>𝐗</m:t>
                            </m:r>
                          </m:e>
                        </m:d>
                      </m:e>
                      <m:sup>
                        <m:r>
                          <a:rPr lang="en-US" i="1">
                            <a:latin typeface="Cambria Math" panose="02040503050406030204" pitchFamily="18" charset="0"/>
                          </a:rPr>
                          <m:t>−1</m:t>
                        </m:r>
                      </m:sup>
                    </m:sSup>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𝐊</m:t>
                            </m:r>
                          </m:e>
                          <m:sup>
                            <m:r>
                              <a:rPr lang="en-US" i="1">
                                <a:latin typeface="Cambria Math" panose="02040503050406030204" pitchFamily="18" charset="0"/>
                              </a:rPr>
                              <m:t>−1</m:t>
                            </m:r>
                          </m:sup>
                        </m:sSup>
                        <m:r>
                          <a:rPr lang="en-US" b="1" i="1">
                            <a:latin typeface="Cambria Math" panose="02040503050406030204" pitchFamily="18" charset="0"/>
                          </a:rPr>
                          <m:t>𝐲</m:t>
                        </m:r>
                      </m:e>
                    </m:d>
                  </m:oMath>
                </a14:m>
                <a:endParaRPr lang="en-US" dirty="0"/>
              </a:p>
              <a:p>
                <a:pPr lvl="1"/>
                <a:r>
                  <a:rPr lang="en-US" dirty="0"/>
                  <a:t>Mean prediction: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r>
                      <a:rPr lang="en-US" b="1" i="1">
                        <a:latin typeface="Cambria Math" panose="02040503050406030204" pitchFamily="18" charset="0"/>
                      </a:rPr>
                      <m:t>𝛏</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1" i="1">
                                <a:latin typeface="Cambria Math" panose="02040503050406030204" pitchFamily="18" charset="0"/>
                              </a:rPr>
                              <m:t>𝐱</m:t>
                            </m:r>
                          </m:e>
                        </m:d>
                      </m:e>
                      <m:sup>
                        <m:r>
                          <a:rPr lang="en-US" i="1">
                            <a:latin typeface="Cambria Math" panose="02040503050406030204" pitchFamily="18" charset="0"/>
                          </a:rPr>
                          <m:t>𝑇</m:t>
                        </m:r>
                      </m:sup>
                    </m:sSup>
                    <m:acc>
                      <m:accPr>
                        <m:chr m:val="̂"/>
                        <m:ctrlPr>
                          <a:rPr lang="en-US" i="1">
                            <a:latin typeface="Cambria Math" panose="02040503050406030204" pitchFamily="18" charset="0"/>
                          </a:rPr>
                        </m:ctrlPr>
                      </m:accPr>
                      <m:e>
                        <m:r>
                          <a:rPr lang="en-US" b="1" i="1">
                            <a:latin typeface="Cambria Math" panose="02040503050406030204" pitchFamily="18" charset="0"/>
                          </a:rPr>
                          <m:t>𝛃</m:t>
                        </m:r>
                      </m:e>
                    </m:acc>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b="1" i="1" smtClean="0">
                            <a:latin typeface="Cambria Math" panose="02040503050406030204" pitchFamily="18" charset="0"/>
                          </a:rPr>
                          <m:t>𝒓</m:t>
                        </m:r>
                        <m:d>
                          <m:dPr>
                            <m:ctrlPr>
                              <a:rPr lang="en-US" i="1">
                                <a:latin typeface="Cambria Math" panose="02040503050406030204" pitchFamily="18" charset="0"/>
                              </a:rPr>
                            </m:ctrlPr>
                          </m:dPr>
                          <m:e>
                            <m:r>
                              <a:rPr lang="en-US" b="1" i="1">
                                <a:latin typeface="Cambria Math" panose="02040503050406030204" pitchFamily="18" charset="0"/>
                              </a:rPr>
                              <m:t>𝐱</m:t>
                            </m:r>
                          </m:e>
                        </m:d>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𝐊</m:t>
                        </m:r>
                      </m:e>
                      <m:sup>
                        <m:r>
                          <a:rPr lang="en-US" i="1">
                            <a:latin typeface="Cambria Math" panose="02040503050406030204" pitchFamily="18" charset="0"/>
                          </a:rPr>
                          <m:t>−1</m:t>
                        </m:r>
                      </m:sup>
                    </m:sSup>
                    <m:r>
                      <a:rPr lang="en-US" b="1">
                        <a:latin typeface="Cambria Math" panose="02040503050406030204" pitchFamily="18" charset="0"/>
                      </a:rPr>
                      <m:t>(</m:t>
                    </m:r>
                    <m:r>
                      <a:rPr lang="en-US" b="1" i="1">
                        <a:latin typeface="Cambria Math" panose="02040503050406030204" pitchFamily="18" charset="0"/>
                      </a:rPr>
                      <m:t>𝐲</m:t>
                    </m:r>
                    <m:r>
                      <a:rPr lang="en-US" b="1" i="1">
                        <a:latin typeface="Cambria Math" panose="02040503050406030204" pitchFamily="18" charset="0"/>
                      </a:rPr>
                      <m:t>−</m:t>
                    </m:r>
                    <m:r>
                      <a:rPr lang="en-US" b="1" i="1">
                        <a:latin typeface="Cambria Math" panose="02040503050406030204" pitchFamily="18" charset="0"/>
                      </a:rPr>
                      <m:t>𝐗</m:t>
                    </m:r>
                    <m:acc>
                      <m:accPr>
                        <m:chr m:val="̂"/>
                        <m:ctrlPr>
                          <a:rPr lang="en-US" i="1">
                            <a:latin typeface="Cambria Math" panose="02040503050406030204" pitchFamily="18" charset="0"/>
                          </a:rPr>
                        </m:ctrlPr>
                      </m:accPr>
                      <m:e>
                        <m:r>
                          <a:rPr lang="en-US" b="1" i="1">
                            <a:latin typeface="Cambria Math" panose="02040503050406030204" pitchFamily="18" charset="0"/>
                          </a:rPr>
                          <m:t>𝛃</m:t>
                        </m:r>
                      </m:e>
                    </m:acc>
                    <m:r>
                      <a:rPr lang="en-US" i="1">
                        <a:latin typeface="Cambria Math" panose="02040503050406030204" pitchFamily="18" charset="0"/>
                      </a:rPr>
                      <m:t>)</m:t>
                    </m:r>
                  </m:oMath>
                </a14:m>
                <a:endParaRPr lang="en-US" dirty="0"/>
              </a:p>
              <a:p>
                <a:pPr lvl="1"/>
                <a:r>
                  <a:rPr lang="en-US" dirty="0"/>
                  <a:t>Prediction variance with </a:t>
                </a:r>
                <a14:m>
                  <m:oMath xmlns:m="http://schemas.openxmlformats.org/officeDocument/2006/math">
                    <m:r>
                      <a:rPr lang="en-US" b="1" i="1">
                        <a:latin typeface="Cambria Math" panose="02040503050406030204" pitchFamily="18" charset="0"/>
                      </a:rPr>
                      <m:t>𝐜</m:t>
                    </m:r>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b="1" i="1">
                        <a:latin typeface="Cambria Math" panose="02040503050406030204" pitchFamily="18" charset="0"/>
                      </a:rPr>
                      <m:t>𝐫</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oMath>
                </a14:m>
                <a:endParaRPr lang="en-US" dirty="0"/>
              </a:p>
            </p:txBody>
          </p:sp>
        </mc:Choice>
        <mc:Fallback xmlns="">
          <p:sp>
            <p:nvSpPr>
              <p:cNvPr id="2" name="Text Placeholder 1">
                <a:extLst>
                  <a:ext uri="{FF2B5EF4-FFF2-40B4-BE49-F238E27FC236}">
                    <a16:creationId xmlns:a16="http://schemas.microsoft.com/office/drawing/2014/main" id="{A1D4287D-F596-B3FA-6137-F919183645E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8F92F95-D710-05F4-F823-80AB52736CA8}"/>
              </a:ext>
            </a:extLst>
          </p:cNvPr>
          <p:cNvSpPr>
            <a:spLocks noGrp="1"/>
          </p:cNvSpPr>
          <p:nvPr>
            <p:ph type="title"/>
          </p:nvPr>
        </p:nvSpPr>
        <p:spPr/>
        <p:txBody>
          <a:bodyPr>
            <a:normAutofit fontScale="90000"/>
          </a:bodyPr>
          <a:lstStyle/>
          <a:p>
            <a:r>
              <a:rPr lang="en-US" dirty="0"/>
              <a:t>Kriging Surrogate with Correlated Noise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57E4F50-9AF0-480B-9254-B02D7F9438F7}"/>
                  </a:ext>
                </a:extLst>
              </p:cNvPr>
              <p:cNvSpPr txBox="1"/>
              <p:nvPr/>
            </p:nvSpPr>
            <p:spPr>
              <a:xfrm>
                <a:off x="2225310" y="1294726"/>
                <a:ext cx="2096343" cy="470000"/>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𝐊</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𝜎</m:t>
                          </m:r>
                        </m:e>
                        <m:sup>
                          <m:r>
                            <a:rPr lang="en-US" sz="2400" i="1">
                              <a:latin typeface="Cambria Math" panose="02040503050406030204" pitchFamily="18" charset="0"/>
                            </a:rPr>
                            <m:t>2</m:t>
                          </m:r>
                        </m:sup>
                      </m:sSup>
                      <m:r>
                        <a:rPr lang="en-US" sz="2400" b="1" i="1">
                          <a:latin typeface="Cambria Math" panose="02040503050406030204" pitchFamily="18" charset="0"/>
                        </a:rPr>
                        <m:t>𝐑</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𝚺</m:t>
                          </m:r>
                        </m:e>
                        <m:sub>
                          <m:r>
                            <a:rPr lang="en-US" sz="2400" i="1">
                              <a:latin typeface="Cambria Math" panose="02040503050406030204" pitchFamily="18" charset="0"/>
                            </a:rPr>
                            <m:t>𝑛</m:t>
                          </m:r>
                        </m:sub>
                      </m:sSub>
                    </m:oMath>
                  </m:oMathPara>
                </a14:m>
                <a:endParaRPr lang="en-US" sz="3200" dirty="0"/>
              </a:p>
            </p:txBody>
          </p:sp>
        </mc:Choice>
        <mc:Fallback xmlns="">
          <p:sp>
            <p:nvSpPr>
              <p:cNvPr id="5" name="TextBox 4">
                <a:extLst>
                  <a:ext uri="{FF2B5EF4-FFF2-40B4-BE49-F238E27FC236}">
                    <a16:creationId xmlns:a16="http://schemas.microsoft.com/office/drawing/2014/main" id="{F57E4F50-9AF0-480B-9254-B02D7F9438F7}"/>
                  </a:ext>
                </a:extLst>
              </p:cNvPr>
              <p:cNvSpPr txBox="1">
                <a:spLocks noRot="1" noChangeAspect="1" noMove="1" noResize="1" noEditPoints="1" noAdjustHandles="1" noChangeArrowheads="1" noChangeShapeType="1" noTextEdit="1"/>
              </p:cNvSpPr>
              <p:nvPr/>
            </p:nvSpPr>
            <p:spPr>
              <a:xfrm>
                <a:off x="2225310" y="1294726"/>
                <a:ext cx="2096343" cy="47000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82E9448-3933-0A1C-525D-2D2BD1499D0C}"/>
                  </a:ext>
                </a:extLst>
              </p:cNvPr>
              <p:cNvSpPr txBox="1"/>
              <p:nvPr/>
            </p:nvSpPr>
            <p:spPr>
              <a:xfrm>
                <a:off x="1375646" y="2721896"/>
                <a:ext cx="6813468" cy="799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𝛃</m:t>
                      </m:r>
                      <m:r>
                        <a:rPr lang="en-US" sz="2000" b="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𝚺</m:t>
                          </m:r>
                        </m:e>
                        <m:sub>
                          <m:r>
                            <a:rPr lang="en-US" sz="2000" i="1">
                              <a:latin typeface="Cambria Math" panose="02040503050406030204" pitchFamily="18" charset="0"/>
                            </a:rPr>
                            <m:t>𝑛</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𝜋</m:t>
                                      </m:r>
                                    </m:e>
                                  </m:d>
                                </m:e>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sSup>
                              <m:d>
                                <m:dPr>
                                  <m:begChr m:val="|"/>
                                  <m:endChr m:val="|"/>
                                  <m:ctrlPr>
                                    <a:rPr lang="en-US" sz="2000" i="1">
                                      <a:latin typeface="Cambria Math" panose="02040503050406030204" pitchFamily="18" charset="0"/>
                                    </a:rPr>
                                  </m:ctrlPr>
                                </m:dPr>
                                <m:e>
                                  <m:r>
                                    <a:rPr lang="en-US" sz="2000" b="1" i="1">
                                      <a:latin typeface="Cambria Math" panose="02040503050406030204" pitchFamily="18" charset="0"/>
                                    </a:rPr>
                                    <m:t>𝐊</m:t>
                                  </m:r>
                                </m:e>
                              </m:d>
                            </m:e>
                          </m:rad>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exp</m:t>
                          </m:r>
                        </m:fName>
                        <m:e>
                          <m:d>
                            <m:dPr>
                              <m:ctrlPr>
                                <a:rPr lang="en-US" sz="2000" i="1">
                                  <a:latin typeface="Cambria Math" panose="02040503050406030204" pitchFamily="18" charset="0"/>
                                </a:rPr>
                              </m:ctrlPr>
                            </m:dPr>
                            <m:e>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𝛃</m:t>
                                      </m:r>
                                    </m:e>
                                  </m:d>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𝐊</m:t>
                                  </m:r>
                                </m:e>
                                <m:sup>
                                  <m:r>
                                    <a:rPr lang="en-US" sz="2000" i="1">
                                      <a:latin typeface="Cambria Math" panose="02040503050406030204" pitchFamily="18" charset="0"/>
                                    </a:rPr>
                                    <m:t>−1</m:t>
                                  </m:r>
                                </m:sup>
                              </m:sSup>
                              <m:d>
                                <m:dPr>
                                  <m:ctrlPr>
                                    <a:rPr lang="en-US" sz="2000" i="1">
                                      <a:latin typeface="Cambria Math" panose="02040503050406030204" pitchFamily="18" charset="0"/>
                                    </a:rPr>
                                  </m:ctrlPr>
                                </m:dPr>
                                <m:e>
                                  <m:r>
                                    <a:rPr lang="en-US" sz="2000" b="1" i="1">
                                      <a:latin typeface="Cambria Math" panose="02040503050406030204" pitchFamily="18" charset="0"/>
                                    </a:rPr>
                                    <m:t>𝐲</m:t>
                                  </m:r>
                                  <m:r>
                                    <a:rPr lang="en-US" sz="2000" i="1">
                                      <a:latin typeface="Cambria Math" panose="02040503050406030204" pitchFamily="18" charset="0"/>
                                    </a:rPr>
                                    <m:t>−</m:t>
                                  </m:r>
                                  <m:r>
                                    <a:rPr lang="en-US" sz="2000" b="1" i="1">
                                      <a:latin typeface="Cambria Math" panose="02040503050406030204" pitchFamily="18" charset="0"/>
                                    </a:rPr>
                                    <m:t>𝐗</m:t>
                                  </m:r>
                                  <m:r>
                                    <a:rPr lang="en-US" sz="2000" b="1" i="1">
                                      <a:latin typeface="Cambria Math" panose="02040503050406030204" pitchFamily="18" charset="0"/>
                                    </a:rPr>
                                    <m:t>𝛃</m:t>
                                  </m:r>
                                </m:e>
                              </m:d>
                            </m:e>
                          </m:d>
                        </m:e>
                      </m:func>
                    </m:oMath>
                  </m:oMathPara>
                </a14:m>
                <a:endParaRPr lang="en-US" sz="2800" dirty="0"/>
              </a:p>
            </p:txBody>
          </p:sp>
        </mc:Choice>
        <mc:Fallback xmlns="">
          <p:sp>
            <p:nvSpPr>
              <p:cNvPr id="8" name="TextBox 7">
                <a:extLst>
                  <a:ext uri="{FF2B5EF4-FFF2-40B4-BE49-F238E27FC236}">
                    <a16:creationId xmlns:a16="http://schemas.microsoft.com/office/drawing/2014/main" id="{C82E9448-3933-0A1C-525D-2D2BD1499D0C}"/>
                  </a:ext>
                </a:extLst>
              </p:cNvPr>
              <p:cNvSpPr txBox="1">
                <a:spLocks noRot="1" noChangeAspect="1" noMove="1" noResize="1" noEditPoints="1" noAdjustHandles="1" noChangeArrowheads="1" noChangeShapeType="1" noTextEdit="1"/>
              </p:cNvSpPr>
              <p:nvPr/>
            </p:nvSpPr>
            <p:spPr>
              <a:xfrm>
                <a:off x="1375646" y="2721896"/>
                <a:ext cx="6813468" cy="7997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BFB8EB0-DDB4-78A1-E782-62D174979D74}"/>
                  </a:ext>
                </a:extLst>
              </p:cNvPr>
              <p:cNvSpPr txBox="1"/>
              <p:nvPr/>
            </p:nvSpPr>
            <p:spPr>
              <a:xfrm>
                <a:off x="260546" y="5567184"/>
                <a:ext cx="8761373" cy="516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b>
                          <m:r>
                            <a:rPr lang="en-US" i="1">
                              <a:latin typeface="Cambria Math" panose="02040503050406030204" pitchFamily="18" charset="0"/>
                            </a:rPr>
                            <m:t>𝑦</m:t>
                          </m:r>
                        </m:sub>
                        <m:sup>
                          <m:r>
                            <a:rPr lang="en-US" i="1">
                              <a:latin typeface="Cambria Math" panose="02040503050406030204" pitchFamily="18" charset="0"/>
                            </a:rPr>
                            <m:t>2</m:t>
                          </m:r>
                        </m:sup>
                      </m:sSubSup>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𝐜</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𝐊</m:t>
                              </m:r>
                            </m:e>
                            <m:sup>
                              <m:r>
                                <a:rPr lang="en-US" i="1">
                                  <a:latin typeface="Cambria Math" panose="02040503050406030204" pitchFamily="18" charset="0"/>
                                </a:rPr>
                                <m:t>−1</m:t>
                              </m:r>
                            </m:sup>
                          </m:sSup>
                          <m:r>
                            <a:rPr lang="en-US" b="1" i="1">
                              <a:latin typeface="Cambria Math" panose="02040503050406030204" pitchFamily="18" charset="0"/>
                            </a:rPr>
                            <m:t>𝐜</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1" i="1">
                                      <a:latin typeface="Cambria Math" panose="02040503050406030204" pitchFamily="18" charset="0"/>
                                    </a:rPr>
                                    <m:t>𝛏</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𝐊</m:t>
                                      </m:r>
                                    </m:e>
                                    <m:sup>
                                      <m:r>
                                        <a:rPr lang="en-US" i="1">
                                          <a:latin typeface="Cambria Math" panose="02040503050406030204" pitchFamily="18" charset="0"/>
                                        </a:rPr>
                                        <m:t>−1</m:t>
                                      </m:r>
                                    </m:sup>
                                  </m:sSup>
                                  <m:r>
                                    <a:rPr lang="en-US" b="1" i="1">
                                      <a:latin typeface="Cambria Math" panose="02040503050406030204" pitchFamily="18" charset="0"/>
                                    </a:rPr>
                                    <m:t>𝐜</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e>
                              </m:d>
                            </m:e>
                            <m:sup>
                              <m:r>
                                <a:rPr lang="en-US" i="1">
                                  <a:latin typeface="Cambria Math" panose="02040503050406030204" pitchFamily="18" charset="0"/>
                                </a:rPr>
                                <m:t>𝑇</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𝐊</m:t>
                                      </m:r>
                                    </m:e>
                                    <m:sup>
                                      <m:r>
                                        <a:rPr lang="en-US" i="1">
                                          <a:latin typeface="Cambria Math" panose="02040503050406030204" pitchFamily="18" charset="0"/>
                                        </a:rPr>
                                        <m:t>−1</m:t>
                                      </m:r>
                                    </m:sup>
                                  </m:sSup>
                                  <m:r>
                                    <a:rPr lang="en-US" b="1" i="1">
                                      <a:latin typeface="Cambria Math" panose="02040503050406030204" pitchFamily="18" charset="0"/>
                                    </a:rPr>
                                    <m:t>𝐗</m:t>
                                  </m:r>
                                </m:e>
                              </m:d>
                            </m:e>
                            <m:sup>
                              <m:r>
                                <a:rPr lang="en-US" i="1">
                                  <a:latin typeface="Cambria Math" panose="02040503050406030204" pitchFamily="18" charset="0"/>
                                </a:rPr>
                                <m:t>−1</m:t>
                              </m:r>
                            </m:sup>
                          </m:sSup>
                          <m:r>
                            <a:rPr lang="en-US" i="1">
                              <a:latin typeface="Cambria Math" panose="02040503050406030204" pitchFamily="18" charset="0"/>
                            </a:rPr>
                            <m:t>(</m:t>
                          </m:r>
                          <m:r>
                            <a:rPr lang="en-US" b="1" i="1">
                              <a:latin typeface="Cambria Math" panose="02040503050406030204" pitchFamily="18" charset="0"/>
                            </a:rPr>
                            <m:t>𝛏</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𝐗</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𝐊</m:t>
                              </m:r>
                            </m:e>
                            <m:sup>
                              <m:r>
                                <a:rPr lang="en-US" i="1">
                                  <a:latin typeface="Cambria Math" panose="02040503050406030204" pitchFamily="18" charset="0"/>
                                </a:rPr>
                                <m:t>−1</m:t>
                              </m:r>
                            </m:sup>
                          </m:sSup>
                          <m:r>
                            <a:rPr lang="en-US" b="1" i="1">
                              <a:latin typeface="Cambria Math" panose="02040503050406030204" pitchFamily="18" charset="0"/>
                            </a:rPr>
                            <m:t>𝐜</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e>
                      </m:d>
                    </m:oMath>
                  </m:oMathPara>
                </a14:m>
                <a:endParaRPr lang="en-US" sz="2400" dirty="0"/>
              </a:p>
            </p:txBody>
          </p:sp>
        </mc:Choice>
        <mc:Fallback xmlns="">
          <p:sp>
            <p:nvSpPr>
              <p:cNvPr id="15" name="TextBox 14">
                <a:extLst>
                  <a:ext uri="{FF2B5EF4-FFF2-40B4-BE49-F238E27FC236}">
                    <a16:creationId xmlns:a16="http://schemas.microsoft.com/office/drawing/2014/main" id="{8BFB8EB0-DDB4-78A1-E782-62D174979D74}"/>
                  </a:ext>
                </a:extLst>
              </p:cNvPr>
              <p:cNvSpPr txBox="1">
                <a:spLocks noRot="1" noChangeAspect="1" noMove="1" noResize="1" noEditPoints="1" noAdjustHandles="1" noChangeArrowheads="1" noChangeShapeType="1" noTextEdit="1"/>
              </p:cNvSpPr>
              <p:nvPr/>
            </p:nvSpPr>
            <p:spPr>
              <a:xfrm>
                <a:off x="260546" y="5567184"/>
                <a:ext cx="8761373" cy="51661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2413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68C7A73-09BF-4F12-35A5-7BEFE751058C}"/>
                  </a:ext>
                </a:extLst>
              </p:cNvPr>
              <p:cNvSpPr>
                <a:spLocks noGrp="1"/>
              </p:cNvSpPr>
              <p:nvPr>
                <p:ph type="body" sz="quarter" idx="10"/>
              </p:nvPr>
            </p:nvSpPr>
            <p:spPr/>
            <p:txBody>
              <a:bodyPr>
                <a:normAutofit/>
              </a:bodyPr>
              <a:lstStyle/>
              <a:p>
                <a:r>
                  <a:rPr lang="en-US" sz="2000" dirty="0"/>
                  <a:t>Covariance matrix for homogeneous noise</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(0,</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𝑛</m:t>
                        </m:r>
                      </m:sub>
                      <m:sup>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oMath>
                </a14:m>
                <a:endParaRPr lang="en-US" sz="2000" dirty="0"/>
              </a:p>
              <a:p>
                <a:endParaRPr lang="en-US" sz="2000" dirty="0"/>
              </a:p>
              <a:p>
                <a:pPr lvl="1"/>
                <a:r>
                  <a:rPr lang="en-US" dirty="0"/>
                  <a:t>Total variance: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m:rPr>
                            <m:sty m:val="p"/>
                          </m:rPr>
                          <a:rPr lang="en-US">
                            <a:latin typeface="Cambria Math" panose="02040503050406030204" pitchFamily="18" charset="0"/>
                          </a:rPr>
                          <m:t>total</m:t>
                        </m:r>
                      </m:sub>
                      <m:sup>
                        <m:r>
                          <a:rPr lang="en-US" i="1">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sSubSup>
                      <m:sSubSupPr>
                        <m:ctrlPr>
                          <a:rPr lang="en-US" b="1"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m:t>
                        </m:r>
                      </m:sub>
                      <m:sup>
                        <m:r>
                          <a:rPr lang="en-US">
                            <a:latin typeface="Cambria Math" panose="02040503050406030204" pitchFamily="18" charset="0"/>
                          </a:rPr>
                          <m:t>2</m:t>
                        </m:r>
                      </m:sup>
                    </m:sSubSup>
                    <m:r>
                      <a:rPr lang="en-US" b="1" i="1"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m:t>
                    </m:r>
                  </m:oMath>
                </a14:m>
                <a:r>
                  <a:rPr lang="en-US" dirty="0"/>
                  <a:t> fraction of noise variance</a:t>
                </a:r>
              </a:p>
              <a:p>
                <a:pPr lvl="1"/>
                <a14:m>
                  <m:oMath xmlns:m="http://schemas.openxmlformats.org/officeDocument/2006/math">
                    <m:r>
                      <a:rPr lang="en-US" b="0" i="1" smtClean="0">
                        <a:latin typeface="Cambria Math" panose="02040503050406030204" pitchFamily="18" charset="0"/>
                      </a:rPr>
                      <m:t>𝜏</m:t>
                    </m:r>
                    <m:r>
                      <a:rPr lang="en-US" b="0" i="1" smtClean="0">
                        <a:latin typeface="Cambria Math" panose="02040503050406030204" pitchFamily="18" charset="0"/>
                      </a:rPr>
                      <m:t>=0</m:t>
                    </m:r>
                  </m:oMath>
                </a14:m>
                <a:r>
                  <a:rPr lang="en-US" dirty="0"/>
                  <a:t>: noise-free Kriging, </a:t>
                </a:r>
                <a14:m>
                  <m:oMath xmlns:m="http://schemas.openxmlformats.org/officeDocument/2006/math">
                    <m:r>
                      <a:rPr lang="en-US" b="0" i="1" smtClean="0">
                        <a:latin typeface="Cambria Math" panose="02040503050406030204" pitchFamily="18" charset="0"/>
                      </a:rPr>
                      <m:t>𝜏</m:t>
                    </m:r>
                    <m:r>
                      <a:rPr lang="en-US" b="0" i="1" smtClean="0">
                        <a:latin typeface="Cambria Math" panose="02040503050406030204" pitchFamily="18" charset="0"/>
                      </a:rPr>
                      <m:t>=1</m:t>
                    </m:r>
                  </m:oMath>
                </a14:m>
                <a:r>
                  <a:rPr lang="en-US" dirty="0"/>
                  <a:t>: no local departure (PRS)</a:t>
                </a:r>
              </a:p>
              <a:p>
                <a:pPr lvl="1"/>
                <a:r>
                  <a:rPr lang="en-US" dirty="0"/>
                  <a:t>can separate the correlation matrix from the covariance matrix</a:t>
                </a:r>
              </a:p>
              <a:p>
                <a:pPr lvl="1"/>
                <a:endParaRPr lang="en-US" dirty="0"/>
              </a:p>
              <a:p>
                <a:pPr lvl="1"/>
                <a:r>
                  <a:rPr lang="en-US" dirty="0"/>
                  <a:t>Likelihood</a:t>
                </a:r>
              </a:p>
              <a:p>
                <a:pPr lvl="1"/>
                <a:endParaRPr lang="en-US" dirty="0"/>
              </a:p>
              <a:p>
                <a:pPr lvl="1"/>
                <a:r>
                  <a:rPr lang="en-US" dirty="0"/>
                  <a:t>MLE</a:t>
                </a:r>
              </a:p>
            </p:txBody>
          </p:sp>
        </mc:Choice>
        <mc:Fallback xmlns="">
          <p:sp>
            <p:nvSpPr>
              <p:cNvPr id="2" name="Text Placeholder 1">
                <a:extLst>
                  <a:ext uri="{FF2B5EF4-FFF2-40B4-BE49-F238E27FC236}">
                    <a16:creationId xmlns:a16="http://schemas.microsoft.com/office/drawing/2014/main" id="{168C7A73-09BF-4F12-35A5-7BEFE751058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416C2F9-865B-9950-C948-F66BED4FBD38}"/>
              </a:ext>
            </a:extLst>
          </p:cNvPr>
          <p:cNvSpPr>
            <a:spLocks noGrp="1"/>
          </p:cNvSpPr>
          <p:nvPr>
            <p:ph type="title"/>
          </p:nvPr>
        </p:nvSpPr>
        <p:spPr/>
        <p:txBody>
          <a:bodyPr>
            <a:normAutofit fontScale="90000"/>
          </a:bodyPr>
          <a:lstStyle/>
          <a:p>
            <a:r>
              <a:rPr lang="en-US" dirty="0"/>
              <a:t>Kriging Surrogate with Homogeneous Noise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669577-65BA-4C33-4900-F40B759B32BB}"/>
                  </a:ext>
                </a:extLst>
              </p:cNvPr>
              <p:cNvSpPr txBox="1"/>
              <p:nvPr/>
            </p:nvSpPr>
            <p:spPr>
              <a:xfrm>
                <a:off x="2638003" y="1181437"/>
                <a:ext cx="2221121" cy="470000"/>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𝐊</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𝜎</m:t>
                          </m:r>
                        </m:e>
                        <m:sup>
                          <m:r>
                            <a:rPr lang="en-US" sz="2400" i="1">
                              <a:latin typeface="Cambria Math" panose="02040503050406030204" pitchFamily="18" charset="0"/>
                            </a:rPr>
                            <m:t>2</m:t>
                          </m:r>
                        </m:sup>
                      </m:sSup>
                      <m:r>
                        <a:rPr lang="en-US" sz="2400" b="1" i="1">
                          <a:latin typeface="Cambria Math" panose="02040503050406030204" pitchFamily="18" charset="0"/>
                        </a:rPr>
                        <m:t>𝐑</m:t>
                      </m:r>
                      <m:r>
                        <a:rPr lang="en-US" sz="2400" i="1">
                          <a:latin typeface="Cambria Math" panose="02040503050406030204" pitchFamily="18" charset="0"/>
                        </a:rPr>
                        <m:t>+</m:t>
                      </m:r>
                      <m:sSubSup>
                        <m:sSubSupPr>
                          <m:ctrlPr>
                            <a:rPr lang="en-US" sz="2400" b="1"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𝑛</m:t>
                          </m:r>
                        </m:sub>
                        <m:sup>
                          <m:r>
                            <a:rPr lang="en-US" sz="2400">
                              <a:latin typeface="Cambria Math" panose="02040503050406030204" pitchFamily="18" charset="0"/>
                            </a:rPr>
                            <m:t>2</m:t>
                          </m:r>
                        </m:sup>
                      </m:sSubSup>
                      <m:r>
                        <a:rPr lang="en-US" sz="2400" b="1" i="1">
                          <a:latin typeface="Cambria Math" panose="02040503050406030204" pitchFamily="18" charset="0"/>
                        </a:rPr>
                        <m:t>𝐈</m:t>
                      </m:r>
                    </m:oMath>
                  </m:oMathPara>
                </a14:m>
                <a:endParaRPr lang="en-US" sz="2400" dirty="0"/>
              </a:p>
            </p:txBody>
          </p:sp>
        </mc:Choice>
        <mc:Fallback xmlns="">
          <p:sp>
            <p:nvSpPr>
              <p:cNvPr id="4" name="TextBox 3">
                <a:extLst>
                  <a:ext uri="{FF2B5EF4-FFF2-40B4-BE49-F238E27FC236}">
                    <a16:creationId xmlns:a16="http://schemas.microsoft.com/office/drawing/2014/main" id="{19669577-65BA-4C33-4900-F40B759B32BB}"/>
                  </a:ext>
                </a:extLst>
              </p:cNvPr>
              <p:cNvSpPr txBox="1">
                <a:spLocks noRot="1" noChangeAspect="1" noMove="1" noResize="1" noEditPoints="1" noAdjustHandles="1" noChangeArrowheads="1" noChangeShapeType="1" noTextEdit="1"/>
              </p:cNvSpPr>
              <p:nvPr/>
            </p:nvSpPr>
            <p:spPr>
              <a:xfrm>
                <a:off x="2638003" y="1181437"/>
                <a:ext cx="2221121" cy="47000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3F19B8E-263C-BF5F-FB92-3527B8683684}"/>
                  </a:ext>
                </a:extLst>
              </p:cNvPr>
              <p:cNvSpPr txBox="1"/>
              <p:nvPr/>
            </p:nvSpPr>
            <p:spPr>
              <a:xfrm>
                <a:off x="7761918" y="1594131"/>
                <a:ext cx="1077282" cy="702244"/>
              </a:xfrm>
              <a:prstGeom prst="rect">
                <a:avLst/>
              </a:prstGeom>
              <a:solidFill>
                <a:srgbClr val="FFFF00"/>
              </a:solidFill>
              <a:ln>
                <a:solidFill>
                  <a:schemeClr val="tx1"/>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𝜏</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𝑛</m:t>
                              </m:r>
                            </m:sub>
                            <m:sup>
                              <m:r>
                                <a:rPr lang="en-US" sz="2000" b="0" i="1" smtClean="0">
                                  <a:latin typeface="Cambria Math" panose="02040503050406030204" pitchFamily="18" charset="0"/>
                                </a:rPr>
                                <m:t>2</m:t>
                              </m:r>
                            </m:sup>
                          </m:sSub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m:rPr>
                                  <m:sty m:val="p"/>
                                </m:rPr>
                                <a:rPr lang="en-US" sz="2000" b="0" i="0" smtClean="0">
                                  <a:latin typeface="Cambria Math" panose="02040503050406030204" pitchFamily="18" charset="0"/>
                                </a:rPr>
                                <m:t>total</m:t>
                              </m:r>
                            </m:sub>
                            <m:sup>
                              <m:r>
                                <a:rPr lang="en-US" sz="2000" b="0" i="1" smtClean="0">
                                  <a:latin typeface="Cambria Math" panose="02040503050406030204" pitchFamily="18" charset="0"/>
                                </a:rPr>
                                <m:t>2</m:t>
                              </m:r>
                            </m:sup>
                          </m:sSubSup>
                        </m:den>
                      </m:f>
                    </m:oMath>
                  </m:oMathPara>
                </a14:m>
                <a:endParaRPr lang="en-US" sz="2000" dirty="0"/>
              </a:p>
            </p:txBody>
          </p:sp>
        </mc:Choice>
        <mc:Fallback xmlns="">
          <p:sp>
            <p:nvSpPr>
              <p:cNvPr id="7" name="TextBox 6">
                <a:extLst>
                  <a:ext uri="{FF2B5EF4-FFF2-40B4-BE49-F238E27FC236}">
                    <a16:creationId xmlns:a16="http://schemas.microsoft.com/office/drawing/2014/main" id="{63F19B8E-263C-BF5F-FB92-3527B8683684}"/>
                  </a:ext>
                </a:extLst>
              </p:cNvPr>
              <p:cNvSpPr txBox="1">
                <a:spLocks noRot="1" noChangeAspect="1" noMove="1" noResize="1" noEditPoints="1" noAdjustHandles="1" noChangeArrowheads="1" noChangeShapeType="1" noTextEdit="1"/>
              </p:cNvSpPr>
              <p:nvPr/>
            </p:nvSpPr>
            <p:spPr>
              <a:xfrm>
                <a:off x="7761918" y="1594131"/>
                <a:ext cx="1077282" cy="702244"/>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1034C0-1967-512C-2972-D9773F9C9625}"/>
                  </a:ext>
                </a:extLst>
              </p:cNvPr>
              <p:cNvSpPr txBox="1"/>
              <p:nvPr/>
            </p:nvSpPr>
            <p:spPr>
              <a:xfrm>
                <a:off x="2209126" y="3215993"/>
                <a:ext cx="3943195" cy="426014"/>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𝐊</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𝜎</m:t>
                          </m:r>
                        </m:e>
                        <m:sub>
                          <m:r>
                            <m:rPr>
                              <m:sty m:val="p"/>
                            </m:rPr>
                            <a:rPr lang="en-US" sz="2000">
                              <a:latin typeface="Cambria Math" panose="02040503050406030204" pitchFamily="18" charset="0"/>
                            </a:rPr>
                            <m:t>total</m:t>
                          </m:r>
                        </m:sub>
                        <m:sup>
                          <m:r>
                            <a:rPr lang="en-US" sz="2000" i="1">
                              <a:latin typeface="Cambria Math" panose="02040503050406030204" pitchFamily="18" charset="0"/>
                            </a:rPr>
                            <m:t>2</m:t>
                          </m:r>
                        </m:sup>
                      </m:sSubSup>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𝜏</m:t>
                              </m:r>
                            </m:e>
                          </m:d>
                          <m:r>
                            <a:rPr lang="en-US" sz="2000" b="1" i="1">
                              <a:latin typeface="Cambria Math" panose="02040503050406030204" pitchFamily="18" charset="0"/>
                            </a:rPr>
                            <m:t>𝐑</m:t>
                          </m:r>
                          <m:r>
                            <a:rPr lang="en-US" sz="2000" i="1">
                              <a:latin typeface="Cambria Math" panose="02040503050406030204" pitchFamily="18" charset="0"/>
                            </a:rPr>
                            <m:t>+</m:t>
                          </m:r>
                          <m:r>
                            <a:rPr lang="en-US" sz="2000" i="1">
                              <a:latin typeface="Cambria Math" panose="02040503050406030204" pitchFamily="18" charset="0"/>
                            </a:rPr>
                            <m:t>𝜏</m:t>
                          </m:r>
                          <m:r>
                            <a:rPr lang="en-US" sz="2000" b="1" i="1">
                              <a:latin typeface="Cambria Math" panose="02040503050406030204" pitchFamily="18" charset="0"/>
                            </a:rPr>
                            <m:t>𝐈</m:t>
                          </m:r>
                        </m:e>
                      </m:d>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𝜎</m:t>
                          </m:r>
                        </m:e>
                        <m:sub>
                          <m:r>
                            <m:rPr>
                              <m:sty m:val="p"/>
                            </m:rPr>
                            <a:rPr lang="en-US" sz="2000">
                              <a:latin typeface="Cambria Math" panose="02040503050406030204" pitchFamily="18" charset="0"/>
                            </a:rPr>
                            <m:t>total</m:t>
                          </m:r>
                        </m:sub>
                        <m:sup>
                          <m:r>
                            <a:rPr lang="en-US" sz="2000" i="1">
                              <a:latin typeface="Cambria Math" panose="02040503050406030204" pitchFamily="18" charset="0"/>
                            </a:rPr>
                            <m:t>2</m:t>
                          </m:r>
                        </m:sup>
                      </m:sSubSup>
                      <m:acc>
                        <m:accPr>
                          <m:chr m:val="̃"/>
                          <m:ctrlPr>
                            <a:rPr lang="en-US" sz="2000" b="1" i="1">
                              <a:latin typeface="Cambria Math" panose="02040503050406030204" pitchFamily="18" charset="0"/>
                            </a:rPr>
                          </m:ctrlPr>
                        </m:accPr>
                        <m:e>
                          <m:r>
                            <a:rPr lang="en-US" sz="2000" b="1" i="1">
                              <a:latin typeface="Cambria Math" panose="02040503050406030204" pitchFamily="18" charset="0"/>
                            </a:rPr>
                            <m:t>𝐑</m:t>
                          </m:r>
                        </m:e>
                      </m:acc>
                    </m:oMath>
                  </m:oMathPara>
                </a14:m>
                <a:endParaRPr lang="en-US" sz="2800" dirty="0"/>
              </a:p>
            </p:txBody>
          </p:sp>
        </mc:Choice>
        <mc:Fallback xmlns="">
          <p:sp>
            <p:nvSpPr>
              <p:cNvPr id="9" name="TextBox 8">
                <a:extLst>
                  <a:ext uri="{FF2B5EF4-FFF2-40B4-BE49-F238E27FC236}">
                    <a16:creationId xmlns:a16="http://schemas.microsoft.com/office/drawing/2014/main" id="{371034C0-1967-512C-2972-D9773F9C9625}"/>
                  </a:ext>
                </a:extLst>
              </p:cNvPr>
              <p:cNvSpPr txBox="1">
                <a:spLocks noRot="1" noChangeAspect="1" noMove="1" noResize="1" noEditPoints="1" noAdjustHandles="1" noChangeArrowheads="1" noChangeShapeType="1" noTextEdit="1"/>
              </p:cNvSpPr>
              <p:nvPr/>
            </p:nvSpPr>
            <p:spPr>
              <a:xfrm>
                <a:off x="2209126" y="3215993"/>
                <a:ext cx="3943195" cy="426014"/>
              </a:xfrm>
              <a:prstGeom prst="rect">
                <a:avLst/>
              </a:prstGeom>
              <a:blipFill>
                <a:blip r:embed="rId5"/>
                <a:stretch>
                  <a:fillRect t="-4225" r="-9399" b="-281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464B3EC-FE43-1617-98A0-7D0E54B64615}"/>
                  </a:ext>
                </a:extLst>
              </p:cNvPr>
              <p:cNvSpPr txBox="1"/>
              <p:nvPr/>
            </p:nvSpPr>
            <p:spPr>
              <a:xfrm>
                <a:off x="1211781" y="4021001"/>
                <a:ext cx="6944989" cy="1000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b="1" i="0">
                              <a:latin typeface="Cambria Math" panose="02040503050406030204" pitchFamily="18" charset="0"/>
                            </a:rPr>
                            <m:t>𝐲</m:t>
                          </m:r>
                        </m:e>
                        <m:e>
                          <m:r>
                            <a:rPr lang="en-US" b="1" i="0">
                              <a:latin typeface="Cambria Math" panose="02040503050406030204" pitchFamily="18" charset="0"/>
                            </a:rPr>
                            <m:t>𝛃</m:t>
                          </m:r>
                        </m:e>
                        <m:e>
                          <m:sSubSup>
                            <m:sSubSupPr>
                              <m:ctrlPr>
                                <a:rPr lang="en-US" b="1" i="1">
                                  <a:latin typeface="Cambria Math" panose="02040503050406030204" pitchFamily="18" charset="0"/>
                                </a:rPr>
                              </m:ctrlPr>
                            </m:sSubSupPr>
                            <m:e>
                              <m:r>
                                <a:rPr lang="en-US" b="0" i="1">
                                  <a:latin typeface="Cambria Math" panose="02040503050406030204" pitchFamily="18" charset="0"/>
                                </a:rPr>
                                <m:t>𝜎</m:t>
                              </m:r>
                            </m:e>
                            <m:sub>
                              <m:r>
                                <m:rPr>
                                  <m:sty m:val="p"/>
                                </m:rPr>
                                <a:rPr lang="en-US" b="0" i="0">
                                  <a:latin typeface="Cambria Math" panose="02040503050406030204" pitchFamily="18" charset="0"/>
                                </a:rPr>
                                <m:t>total</m:t>
                              </m:r>
                            </m:sub>
                            <m:sup>
                              <m:r>
                                <a:rPr lang="en-US" b="0" i="0">
                                  <a:latin typeface="Cambria Math" panose="02040503050406030204" pitchFamily="18" charset="0"/>
                                </a:rPr>
                                <m:t>2</m:t>
                              </m:r>
                            </m:sup>
                          </m:sSubSup>
                        </m:e>
                        <m:e>
                          <m:r>
                            <a:rPr lang="en-US" b="1" i="0">
                              <a:latin typeface="Cambria Math" panose="02040503050406030204" pitchFamily="18" charset="0"/>
                            </a:rPr>
                            <m:t>𝛉</m:t>
                          </m:r>
                        </m:e>
                        <m:e>
                          <m:r>
                            <a:rPr lang="en-US" b="0" i="1">
                              <a:latin typeface="Cambria Math" panose="02040503050406030204" pitchFamily="18" charset="0"/>
                            </a:rPr>
                            <m:t>𝜏</m:t>
                          </m:r>
                        </m:e>
                      </m:d>
                      <m:r>
                        <a:rPr lang="en-US" b="0" i="0">
                          <a:latin typeface="Cambria Math" panose="02040503050406030204" pitchFamily="18" charset="0"/>
                        </a:rPr>
                        <m:t>=</m:t>
                      </m:r>
                      <m:f>
                        <m:fPr>
                          <m:ctrlPr>
                            <a:rPr lang="en-US" b="0" i="1">
                              <a:latin typeface="Cambria Math" panose="02040503050406030204" pitchFamily="18" charset="0"/>
                            </a:rPr>
                          </m:ctrlPr>
                        </m:fPr>
                        <m:num>
                          <m:r>
                            <a:rPr lang="en-US" b="0" i="0">
                              <a:latin typeface="Cambria Math" panose="02040503050406030204" pitchFamily="18" charset="0"/>
                            </a:rPr>
                            <m:t>1</m:t>
                          </m:r>
                        </m:num>
                        <m:den>
                          <m:rad>
                            <m:radPr>
                              <m:degHide m:val="on"/>
                              <m:ctrlPr>
                                <a:rPr lang="en-US" b="0" i="1">
                                  <a:latin typeface="Cambria Math" panose="02040503050406030204" pitchFamily="18" charset="0"/>
                                </a:rPr>
                              </m:ctrlPr>
                            </m:radPr>
                            <m:deg/>
                            <m:e>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r>
                                        <a:rPr lang="en-US" b="0" i="0">
                                          <a:latin typeface="Cambria Math" panose="02040503050406030204" pitchFamily="18" charset="0"/>
                                        </a:rPr>
                                        <m:t>2</m:t>
                                      </m:r>
                                      <m:r>
                                        <a:rPr lang="en-US" b="0" i="1">
                                          <a:latin typeface="Cambria Math" panose="02040503050406030204" pitchFamily="18" charset="0"/>
                                        </a:rPr>
                                        <m:t>𝜋</m:t>
                                      </m:r>
                                      <m:sSubSup>
                                        <m:sSubSupPr>
                                          <m:ctrlPr>
                                            <a:rPr lang="en-US" b="0" i="1">
                                              <a:latin typeface="Cambria Math" panose="02040503050406030204" pitchFamily="18" charset="0"/>
                                            </a:rPr>
                                          </m:ctrlPr>
                                        </m:sSubSupPr>
                                        <m:e>
                                          <m:r>
                                            <a:rPr lang="en-US" b="0" i="1">
                                              <a:latin typeface="Cambria Math" panose="02040503050406030204" pitchFamily="18" charset="0"/>
                                            </a:rPr>
                                            <m:t>𝜎</m:t>
                                          </m:r>
                                        </m:e>
                                        <m:sub>
                                          <m:r>
                                            <m:rPr>
                                              <m:sty m:val="p"/>
                                            </m:rPr>
                                            <a:rPr lang="en-US" b="0" i="0">
                                              <a:latin typeface="Cambria Math" panose="02040503050406030204" pitchFamily="18" charset="0"/>
                                            </a:rPr>
                                            <m:t>total</m:t>
                                          </m:r>
                                        </m:sub>
                                        <m:sup>
                                          <m:r>
                                            <a:rPr lang="en-US" b="0" i="0">
                                              <a:latin typeface="Cambria Math" panose="02040503050406030204" pitchFamily="18" charset="0"/>
                                            </a:rPr>
                                            <m:t>2</m:t>
                                          </m:r>
                                        </m:sup>
                                      </m:sSubSup>
                                    </m:e>
                                  </m:d>
                                </m:e>
                                <m:sup>
                                  <m:sSub>
                                    <m:sSubPr>
                                      <m:ctrlPr>
                                        <a:rPr lang="en-US" b="0" i="1">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𝑦</m:t>
                                      </m:r>
                                    </m:sub>
                                  </m:sSub>
                                </m:sup>
                              </m:sSup>
                              <m:d>
                                <m:dPr>
                                  <m:begChr m:val="|"/>
                                  <m:endChr m:val="|"/>
                                  <m:ctrlPr>
                                    <a:rPr lang="en-US" b="0" i="1">
                                      <a:latin typeface="Cambria Math" panose="02040503050406030204" pitchFamily="18" charset="0"/>
                                    </a:rPr>
                                  </m:ctrlPr>
                                </m:dPr>
                                <m:e>
                                  <m:acc>
                                    <m:accPr>
                                      <m:chr m:val="̃"/>
                                      <m:ctrlPr>
                                        <a:rPr lang="en-US" b="0" i="1">
                                          <a:latin typeface="Cambria Math" panose="02040503050406030204" pitchFamily="18" charset="0"/>
                                        </a:rPr>
                                      </m:ctrlPr>
                                    </m:accPr>
                                    <m:e>
                                      <m:r>
                                        <a:rPr lang="en-US" b="1" i="0">
                                          <a:latin typeface="Cambria Math" panose="02040503050406030204" pitchFamily="18" charset="0"/>
                                        </a:rPr>
                                        <m:t>𝐑</m:t>
                                      </m:r>
                                    </m:e>
                                  </m:acc>
                                </m:e>
                              </m:d>
                            </m:e>
                          </m:rad>
                        </m:den>
                      </m:f>
                      <m:func>
                        <m:funcPr>
                          <m:ctrlPr>
                            <a:rPr lang="en-US" b="0" i="1">
                              <a:latin typeface="Cambria Math" panose="02040503050406030204" pitchFamily="18" charset="0"/>
                            </a:rPr>
                          </m:ctrlPr>
                        </m:funcPr>
                        <m:fName>
                          <m:r>
                            <m:rPr>
                              <m:sty m:val="p"/>
                            </m:rPr>
                            <a:rPr lang="en-US" b="0" i="0">
                              <a:latin typeface="Cambria Math" panose="02040503050406030204" pitchFamily="18" charset="0"/>
                            </a:rPr>
                            <m:t>exp</m:t>
                          </m:r>
                        </m:fName>
                        <m:e>
                          <m:d>
                            <m:dPr>
                              <m:ctrlPr>
                                <a:rPr lang="en-US" b="0" i="1">
                                  <a:latin typeface="Cambria Math" panose="02040503050406030204" pitchFamily="18" charset="0"/>
                                </a:rPr>
                              </m:ctrlPr>
                            </m:dPr>
                            <m:e>
                              <m:r>
                                <a:rPr lang="en-US" b="0" i="0">
                                  <a:latin typeface="Cambria Math" panose="02040503050406030204" pitchFamily="18" charset="0"/>
                                </a:rPr>
                                <m:t>−</m:t>
                              </m:r>
                              <m:f>
                                <m:fPr>
                                  <m:ctrlPr>
                                    <a:rPr lang="en-US" b="0" i="1">
                                      <a:latin typeface="Cambria Math" panose="02040503050406030204" pitchFamily="18" charset="0"/>
                                    </a:rPr>
                                  </m:ctrlPr>
                                </m:fPr>
                                <m:num>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r>
                                            <a:rPr lang="en-US" b="1" i="0">
                                              <a:latin typeface="Cambria Math" panose="02040503050406030204" pitchFamily="18" charset="0"/>
                                            </a:rPr>
                                            <m:t>𝐲</m:t>
                                          </m:r>
                                          <m:r>
                                            <a:rPr lang="en-US" b="0" i="0">
                                              <a:latin typeface="Cambria Math" panose="02040503050406030204" pitchFamily="18" charset="0"/>
                                            </a:rPr>
                                            <m:t>−</m:t>
                                          </m:r>
                                          <m:r>
                                            <a:rPr lang="en-US" b="1" i="0">
                                              <a:latin typeface="Cambria Math" panose="02040503050406030204" pitchFamily="18" charset="0"/>
                                            </a:rPr>
                                            <m:t>𝐗</m:t>
                                          </m:r>
                                          <m:r>
                                            <a:rPr lang="en-US" b="1" i="0">
                                              <a:latin typeface="Cambria Math" panose="02040503050406030204" pitchFamily="18" charset="0"/>
                                            </a:rPr>
                                            <m:t>𝛃</m:t>
                                          </m:r>
                                        </m:e>
                                      </m:d>
                                    </m:e>
                                    <m:sup>
                                      <m:r>
                                        <a:rPr lang="en-US" b="0" i="1">
                                          <a:latin typeface="Cambria Math" panose="02040503050406030204" pitchFamily="18" charset="0"/>
                                        </a:rPr>
                                        <m:t>𝑇</m:t>
                                      </m:r>
                                    </m:sup>
                                  </m:sSup>
                                  <m:sSup>
                                    <m:sSupPr>
                                      <m:ctrlPr>
                                        <a:rPr lang="en-US" b="0" i="1">
                                          <a:latin typeface="Cambria Math" panose="02040503050406030204" pitchFamily="18" charset="0"/>
                                        </a:rPr>
                                      </m:ctrlPr>
                                    </m:sSupPr>
                                    <m:e>
                                      <m:acc>
                                        <m:accPr>
                                          <m:chr m:val="̃"/>
                                          <m:ctrlPr>
                                            <a:rPr lang="en-US" b="0" i="1">
                                              <a:latin typeface="Cambria Math" panose="02040503050406030204" pitchFamily="18" charset="0"/>
                                            </a:rPr>
                                          </m:ctrlPr>
                                        </m:accPr>
                                        <m:e>
                                          <m:r>
                                            <a:rPr lang="en-US" b="1" i="0">
                                              <a:latin typeface="Cambria Math" panose="02040503050406030204" pitchFamily="18" charset="0"/>
                                            </a:rPr>
                                            <m:t>𝐑</m:t>
                                          </m:r>
                                        </m:e>
                                      </m:acc>
                                    </m:e>
                                    <m:sup>
                                      <m:r>
                                        <a:rPr lang="en-US" b="0" i="0">
                                          <a:latin typeface="Cambria Math" panose="02040503050406030204" pitchFamily="18" charset="0"/>
                                        </a:rPr>
                                        <m:t>−1</m:t>
                                      </m:r>
                                    </m:sup>
                                  </m:sSup>
                                  <m:d>
                                    <m:dPr>
                                      <m:ctrlPr>
                                        <a:rPr lang="en-US" b="0" i="1">
                                          <a:latin typeface="Cambria Math" panose="02040503050406030204" pitchFamily="18" charset="0"/>
                                        </a:rPr>
                                      </m:ctrlPr>
                                    </m:dPr>
                                    <m:e>
                                      <m:r>
                                        <a:rPr lang="en-US" b="1" i="0">
                                          <a:latin typeface="Cambria Math" panose="02040503050406030204" pitchFamily="18" charset="0"/>
                                        </a:rPr>
                                        <m:t>𝐲</m:t>
                                      </m:r>
                                      <m:r>
                                        <a:rPr lang="en-US" b="0" i="0">
                                          <a:latin typeface="Cambria Math" panose="02040503050406030204" pitchFamily="18" charset="0"/>
                                        </a:rPr>
                                        <m:t>−</m:t>
                                      </m:r>
                                      <m:r>
                                        <a:rPr lang="en-US" b="1" i="0">
                                          <a:latin typeface="Cambria Math" panose="02040503050406030204" pitchFamily="18" charset="0"/>
                                        </a:rPr>
                                        <m:t>𝐗</m:t>
                                      </m:r>
                                      <m:r>
                                        <a:rPr lang="en-US" b="1" i="0">
                                          <a:latin typeface="Cambria Math" panose="02040503050406030204" pitchFamily="18" charset="0"/>
                                        </a:rPr>
                                        <m:t>𝛃</m:t>
                                      </m:r>
                                    </m:e>
                                  </m:d>
                                </m:num>
                                <m:den>
                                  <m:r>
                                    <a:rPr lang="en-US" b="0" i="0">
                                      <a:latin typeface="Cambria Math" panose="02040503050406030204" pitchFamily="18" charset="0"/>
                                    </a:rPr>
                                    <m:t>2</m:t>
                                  </m:r>
                                  <m:sSubSup>
                                    <m:sSubSupPr>
                                      <m:ctrlPr>
                                        <a:rPr lang="en-US" b="0" i="1">
                                          <a:latin typeface="Cambria Math" panose="02040503050406030204" pitchFamily="18" charset="0"/>
                                        </a:rPr>
                                      </m:ctrlPr>
                                    </m:sSubSupPr>
                                    <m:e>
                                      <m:r>
                                        <a:rPr lang="en-US" b="0" i="1">
                                          <a:latin typeface="Cambria Math" panose="02040503050406030204" pitchFamily="18" charset="0"/>
                                        </a:rPr>
                                        <m:t>𝜎</m:t>
                                      </m:r>
                                    </m:e>
                                    <m:sub>
                                      <m:r>
                                        <m:rPr>
                                          <m:sty m:val="p"/>
                                        </m:rPr>
                                        <a:rPr lang="en-US" b="0" i="0">
                                          <a:latin typeface="Cambria Math" panose="02040503050406030204" pitchFamily="18" charset="0"/>
                                        </a:rPr>
                                        <m:t>total</m:t>
                                      </m:r>
                                    </m:sub>
                                    <m:sup>
                                      <m:r>
                                        <a:rPr lang="en-US" b="0" i="0">
                                          <a:latin typeface="Cambria Math" panose="02040503050406030204" pitchFamily="18" charset="0"/>
                                        </a:rPr>
                                        <m:t>2</m:t>
                                      </m:r>
                                    </m:sup>
                                  </m:sSubSup>
                                </m:den>
                              </m:f>
                            </m:e>
                          </m:d>
                        </m:e>
                      </m:func>
                    </m:oMath>
                  </m:oMathPara>
                </a14:m>
                <a:endParaRPr lang="en-US" dirty="0"/>
              </a:p>
            </p:txBody>
          </p:sp>
        </mc:Choice>
        <mc:Fallback xmlns="">
          <p:sp>
            <p:nvSpPr>
              <p:cNvPr id="13" name="TextBox 12">
                <a:extLst>
                  <a:ext uri="{FF2B5EF4-FFF2-40B4-BE49-F238E27FC236}">
                    <a16:creationId xmlns:a16="http://schemas.microsoft.com/office/drawing/2014/main" id="{F464B3EC-FE43-1617-98A0-7D0E54B64615}"/>
                  </a:ext>
                </a:extLst>
              </p:cNvPr>
              <p:cNvSpPr txBox="1">
                <a:spLocks noRot="1" noChangeAspect="1" noMove="1" noResize="1" noEditPoints="1" noAdjustHandles="1" noChangeArrowheads="1" noChangeShapeType="1" noTextEdit="1"/>
              </p:cNvSpPr>
              <p:nvPr/>
            </p:nvSpPr>
            <p:spPr>
              <a:xfrm>
                <a:off x="1211781" y="4021001"/>
                <a:ext cx="6944989" cy="10004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37095A3-072F-7A47-EA32-1DEEA13B57E6}"/>
                  </a:ext>
                </a:extLst>
              </p:cNvPr>
              <p:cNvSpPr txBox="1"/>
              <p:nvPr/>
            </p:nvSpPr>
            <p:spPr>
              <a:xfrm>
                <a:off x="1211781" y="5206563"/>
                <a:ext cx="4039950" cy="6447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b="1" i="1">
                          <a:latin typeface="Cambria Math" panose="02040503050406030204" pitchFamily="18" charset="0"/>
                        </a:rPr>
                        <m:t>𝛉</m:t>
                      </m:r>
                      <m:r>
                        <a:rPr lang="en-US" sz="2000" i="1">
                          <a:latin typeface="Cambria Math" panose="02040503050406030204" pitchFamily="18" charset="0"/>
                        </a:rPr>
                        <m:t>,</m:t>
                      </m:r>
                      <m:r>
                        <a:rPr lang="en-US" sz="2000" i="1">
                          <a:latin typeface="Cambria Math" panose="02040503050406030204" pitchFamily="18" charset="0"/>
                        </a:rPr>
                        <m:t>𝜏</m:t>
                      </m:r>
                      <m:r>
                        <a:rPr lang="en-US" sz="2000" i="1">
                          <a:latin typeface="Cambria Math" panose="02040503050406030204" pitchFamily="18" charset="0"/>
                        </a:rPr>
                        <m:t>)</m:t>
                      </m:r>
                      <m:r>
                        <a:rPr lang="en-US" sz="2000" b="0" i="0">
                          <a:latin typeface="Cambria Math" panose="02040503050406030204" pitchFamily="18" charset="0"/>
                        </a:rPr>
                        <m:t>=</m:t>
                      </m:r>
                      <m:func>
                        <m:funcPr>
                          <m:ctrlPr>
                            <a:rPr lang="en-US" sz="2000" b="0" i="1">
                              <a:latin typeface="Cambria Math" panose="02040503050406030204" pitchFamily="18" charset="0"/>
                            </a:rPr>
                          </m:ctrlPr>
                        </m:funcPr>
                        <m:fName>
                          <m:r>
                            <m:rPr>
                              <m:sty m:val="p"/>
                            </m:rPr>
                            <a:rPr lang="en-US" sz="2000" b="0" i="0">
                              <a:latin typeface="Cambria Math" panose="02040503050406030204" pitchFamily="18" charset="0"/>
                            </a:rPr>
                            <m:t>arg</m:t>
                          </m:r>
                        </m:fName>
                        <m:e>
                          <m:func>
                            <m:funcPr>
                              <m:ctrlPr>
                                <a:rPr lang="en-US" sz="2000" b="0" i="1">
                                  <a:latin typeface="Cambria Math" panose="02040503050406030204" pitchFamily="18" charset="0"/>
                                </a:rPr>
                              </m:ctrlPr>
                            </m:funcPr>
                            <m:fName>
                              <m:r>
                                <m:rPr>
                                  <m:sty m:val="p"/>
                                </m:rPr>
                                <a:rPr lang="en-US" sz="2000" b="0" i="0">
                                  <a:latin typeface="Cambria Math" panose="02040503050406030204" pitchFamily="18" charset="0"/>
                                </a:rPr>
                                <m:t>min</m:t>
                              </m:r>
                            </m:fName>
                            <m:e>
                              <m:d>
                                <m:dPr>
                                  <m:begChr m:val="["/>
                                  <m:endChr m:val="]"/>
                                  <m:ctrlPr>
                                    <a:rPr lang="en-US" sz="2000" b="0" i="1">
                                      <a:latin typeface="Cambria Math" panose="02040503050406030204" pitchFamily="18" charset="0"/>
                                    </a:rPr>
                                  </m:ctrlPr>
                                </m:dPr>
                                <m:e>
                                  <m:func>
                                    <m:funcPr>
                                      <m:ctrlPr>
                                        <a:rPr lang="en-US" sz="2000" b="0" i="1">
                                          <a:latin typeface="Cambria Math" panose="02040503050406030204" pitchFamily="18" charset="0"/>
                                        </a:rPr>
                                      </m:ctrlPr>
                                    </m:funcPr>
                                    <m:fName>
                                      <m:r>
                                        <m:rPr>
                                          <m:sty m:val="p"/>
                                        </m:rPr>
                                        <a:rPr lang="en-US" sz="2000" b="0" i="0">
                                          <a:latin typeface="Cambria Math" panose="02040503050406030204" pitchFamily="18" charset="0"/>
                                        </a:rPr>
                                        <m:t>ln</m:t>
                                      </m:r>
                                    </m:fName>
                                    <m:e>
                                      <m:d>
                                        <m:dPr>
                                          <m:ctrlPr>
                                            <a:rPr lang="en-US" sz="2000" b="0" i="1">
                                              <a:latin typeface="Cambria Math" panose="02040503050406030204" pitchFamily="18" charset="0"/>
                                            </a:rPr>
                                          </m:ctrlPr>
                                        </m:dPr>
                                        <m:e>
                                          <m:sSubSup>
                                            <m:sSubSupPr>
                                              <m:ctrlPr>
                                                <a:rPr lang="en-US" sz="2000" b="0" i="1">
                                                  <a:latin typeface="Cambria Math" panose="02040503050406030204" pitchFamily="18" charset="0"/>
                                                </a:rPr>
                                              </m:ctrlPr>
                                            </m:sSubSupPr>
                                            <m:e>
                                              <m:acc>
                                                <m:accPr>
                                                  <m:chr m:val="̂"/>
                                                  <m:ctrlPr>
                                                    <a:rPr lang="en-US" sz="2000" b="0" i="1">
                                                      <a:latin typeface="Cambria Math" panose="02040503050406030204" pitchFamily="18" charset="0"/>
                                                    </a:rPr>
                                                  </m:ctrlPr>
                                                </m:accPr>
                                                <m:e>
                                                  <m:r>
                                                    <a:rPr lang="en-US" sz="2000" b="0" i="1">
                                                      <a:latin typeface="Cambria Math" panose="02040503050406030204" pitchFamily="18" charset="0"/>
                                                    </a:rPr>
                                                    <m:t>𝜎</m:t>
                                                  </m:r>
                                                </m:e>
                                              </m:acc>
                                            </m:e>
                                            <m:sub>
                                              <m:r>
                                                <m:rPr>
                                                  <m:sty m:val="p"/>
                                                </m:rPr>
                                                <a:rPr lang="en-US" sz="2000" b="0" i="0">
                                                  <a:latin typeface="Cambria Math" panose="02040503050406030204" pitchFamily="18" charset="0"/>
                                                </a:rPr>
                                                <m:t>total</m:t>
                                              </m:r>
                                            </m:sub>
                                            <m:sup>
                                              <m:r>
                                                <a:rPr lang="en-US" sz="2000" b="0" i="0">
                                                  <a:latin typeface="Cambria Math" panose="02040503050406030204" pitchFamily="18" charset="0"/>
                                                </a:rPr>
                                                <m:t>2</m:t>
                                              </m:r>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r>
                                                    <a:rPr lang="en-US" sz="2000" b="0" i="0">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𝑝</m:t>
                                                      </m:r>
                                                    </m:sub>
                                                  </m:sSub>
                                                </m:e>
                                              </m:d>
                                            </m:sup>
                                          </m:sSubSup>
                                          <m:d>
                                            <m:dPr>
                                              <m:begChr m:val="|"/>
                                              <m:endChr m:val="|"/>
                                              <m:ctrlPr>
                                                <a:rPr lang="en-US" sz="2000" b="0" i="1">
                                                  <a:latin typeface="Cambria Math" panose="02040503050406030204" pitchFamily="18" charset="0"/>
                                                </a:rPr>
                                              </m:ctrlPr>
                                            </m:dPr>
                                            <m:e>
                                              <m:r>
                                                <a:rPr lang="en-US" sz="2000" b="1" i="0">
                                                  <a:latin typeface="Cambria Math" panose="02040503050406030204" pitchFamily="18" charset="0"/>
                                                </a:rPr>
                                                <m:t>𝐑</m:t>
                                              </m:r>
                                            </m:e>
                                          </m:d>
                                        </m:e>
                                      </m:d>
                                    </m:e>
                                  </m:func>
                                </m:e>
                              </m:d>
                            </m:e>
                          </m:func>
                        </m:e>
                      </m:func>
                    </m:oMath>
                  </m:oMathPara>
                </a14:m>
                <a:endParaRPr lang="en-US" sz="2000" dirty="0"/>
              </a:p>
            </p:txBody>
          </p:sp>
        </mc:Choice>
        <mc:Fallback xmlns="">
          <p:sp>
            <p:nvSpPr>
              <p:cNvPr id="16" name="TextBox 15">
                <a:extLst>
                  <a:ext uri="{FF2B5EF4-FFF2-40B4-BE49-F238E27FC236}">
                    <a16:creationId xmlns:a16="http://schemas.microsoft.com/office/drawing/2014/main" id="{137095A3-072F-7A47-EA32-1DEEA13B57E6}"/>
                  </a:ext>
                </a:extLst>
              </p:cNvPr>
              <p:cNvSpPr txBox="1">
                <a:spLocks noRot="1" noChangeAspect="1" noMove="1" noResize="1" noEditPoints="1" noAdjustHandles="1" noChangeArrowheads="1" noChangeShapeType="1" noTextEdit="1"/>
              </p:cNvSpPr>
              <p:nvPr/>
            </p:nvSpPr>
            <p:spPr>
              <a:xfrm>
                <a:off x="1211781" y="5206563"/>
                <a:ext cx="4039950" cy="64479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48980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6BBB17B-A508-C430-D289-B4B6D024B1B6}"/>
                  </a:ext>
                </a:extLst>
              </p:cNvPr>
              <p:cNvSpPr>
                <a:spLocks noGrp="1"/>
              </p:cNvSpPr>
              <p:nvPr>
                <p:ph type="body" sz="quarter" idx="10"/>
              </p:nvPr>
            </p:nvSpPr>
            <p:spPr/>
            <p:txBody>
              <a:bodyPr>
                <a:normAutofit/>
              </a:bodyPr>
              <a:lstStyle/>
              <a:p>
                <a:r>
                  <a:rPr lang="en-US" sz="2000" dirty="0"/>
                  <a:t>MLE</a:t>
                </a:r>
              </a:p>
              <a:p>
                <a:endParaRPr lang="en-US" sz="2000" dirty="0"/>
              </a:p>
              <a:p>
                <a:endParaRPr lang="en-US" sz="2000" dirty="0"/>
              </a:p>
              <a:p>
                <a:r>
                  <a:rPr lang="en-US" sz="2000" dirty="0"/>
                  <a:t>Mean prediction</a:t>
                </a:r>
              </a:p>
              <a:p>
                <a:endParaRPr lang="en-US" sz="2000" dirty="0"/>
              </a:p>
              <a:p>
                <a:r>
                  <a:rPr lang="en-US" sz="2000" dirty="0"/>
                  <a:t>Prediction variance with </a:t>
                </a:r>
                <a14:m>
                  <m:oMath xmlns:m="http://schemas.openxmlformats.org/officeDocument/2006/math">
                    <m:acc>
                      <m:accPr>
                        <m:chr m:val="̃"/>
                        <m:ctrlPr>
                          <a:rPr lang="en-US" sz="2000" b="1" i="1">
                            <a:latin typeface="Cambria Math" panose="02040503050406030204" pitchFamily="18" charset="0"/>
                          </a:rPr>
                        </m:ctrlPr>
                      </m:accPr>
                      <m:e>
                        <m:r>
                          <a:rPr lang="en-US" sz="2000" b="1" i="1">
                            <a:latin typeface="Cambria Math" panose="02040503050406030204" pitchFamily="18" charset="0"/>
                          </a:rPr>
                          <m:t>𝐫</m:t>
                        </m:r>
                      </m:e>
                    </m:acc>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𝜏</m:t>
                        </m:r>
                      </m:e>
                    </m:d>
                    <m:r>
                      <a:rPr lang="en-US" sz="2000" b="1" i="1">
                        <a:latin typeface="Cambria Math" panose="02040503050406030204" pitchFamily="18" charset="0"/>
                      </a:rPr>
                      <m:t>𝐫</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oMath>
                </a14:m>
                <a:endParaRPr lang="en-US" sz="2000" dirty="0"/>
              </a:p>
              <a:p>
                <a:endParaRPr lang="en-US" sz="2000" dirty="0"/>
              </a:p>
              <a:p>
                <a:pPr lvl="1"/>
                <a:endParaRPr lang="en-US" dirty="0"/>
              </a:p>
              <a:p>
                <a:pPr lvl="1"/>
                <a:r>
                  <a:rPr lang="en-US" dirty="0"/>
                  <a:t>The same </a:t>
                </a:r>
                <a:r>
                  <a:rPr lang="en-US" dirty="0" err="1">
                    <a:latin typeface="Courier New" panose="02070309020205020404" pitchFamily="49" charset="0"/>
                    <a:cs typeface="Courier New" panose="02070309020205020404" pitchFamily="49" charset="0"/>
                  </a:rPr>
                  <a:t>Krigng.m</a:t>
                </a:r>
                <a:r>
                  <a:rPr lang="en-US" dirty="0"/>
                  <a:t> can be used with </a:t>
                </a:r>
                <a:r>
                  <a:rPr lang="en-US" dirty="0">
                    <a:latin typeface="Courier New" panose="02070309020205020404" pitchFamily="49" charset="0"/>
                    <a:cs typeface="Courier New" panose="02070309020205020404" pitchFamily="49" charset="0"/>
                  </a:rPr>
                  <a:t>noise=1</a:t>
                </a:r>
              </a:p>
            </p:txBody>
          </p:sp>
        </mc:Choice>
        <mc:Fallback xmlns="">
          <p:sp>
            <p:nvSpPr>
              <p:cNvPr id="2" name="Text Placeholder 1">
                <a:extLst>
                  <a:ext uri="{FF2B5EF4-FFF2-40B4-BE49-F238E27FC236}">
                    <a16:creationId xmlns:a16="http://schemas.microsoft.com/office/drawing/2014/main" id="{86BBB17B-A508-C430-D289-B4B6D024B1B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AA25820-00FB-169D-55C9-67F5B97E8F87}"/>
              </a:ext>
            </a:extLst>
          </p:cNvPr>
          <p:cNvSpPr>
            <a:spLocks noGrp="1"/>
          </p:cNvSpPr>
          <p:nvPr>
            <p:ph type="title"/>
          </p:nvPr>
        </p:nvSpPr>
        <p:spPr/>
        <p:txBody>
          <a:bodyPr>
            <a:normAutofit fontScale="90000"/>
          </a:bodyPr>
          <a:lstStyle/>
          <a:p>
            <a:r>
              <a:rPr lang="en-US" dirty="0"/>
              <a:t>Kriging Surrogate with Homogeneous Noise cont.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F8A7EB-99F7-2738-3CBE-B51C274B7CFD}"/>
                  </a:ext>
                </a:extLst>
              </p:cNvPr>
              <p:cNvSpPr txBox="1"/>
              <p:nvPr/>
            </p:nvSpPr>
            <p:spPr>
              <a:xfrm>
                <a:off x="2540897" y="915473"/>
                <a:ext cx="3133641" cy="4998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rPr>
                          </m:ctrlPr>
                        </m:accPr>
                        <m:e>
                          <m:r>
                            <a:rPr lang="en-US" sz="2000" b="1">
                              <a:latin typeface="Cambria Math" panose="02040503050406030204" pitchFamily="18" charset="0"/>
                            </a:rPr>
                            <m:t>𝛃</m:t>
                          </m:r>
                        </m:e>
                      </m:acc>
                      <m:r>
                        <a:rPr lang="en-US" sz="2000" b="0" i="0">
                          <a:latin typeface="Cambria Math" panose="02040503050406030204" pitchFamily="18" charset="0"/>
                        </a:rPr>
                        <m:t>=</m:t>
                      </m:r>
                      <m:sSup>
                        <m:sSupPr>
                          <m:ctrlPr>
                            <a:rPr lang="en-US" sz="2000" b="0" i="1">
                              <a:latin typeface="Cambria Math" panose="02040503050406030204" pitchFamily="18" charset="0"/>
                            </a:rPr>
                          </m:ctrlPr>
                        </m:sSupPr>
                        <m:e>
                          <m:d>
                            <m:dPr>
                              <m:ctrlPr>
                                <a:rPr lang="en-US" sz="2000" b="0" i="1">
                                  <a:latin typeface="Cambria Math" panose="02040503050406030204" pitchFamily="18" charset="0"/>
                                </a:rPr>
                              </m:ctrlPr>
                            </m:dPr>
                            <m:e>
                              <m:sSup>
                                <m:sSupPr>
                                  <m:ctrlPr>
                                    <a:rPr lang="en-US" sz="2000" b="0" i="1">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sSup>
                                <m:sSupPr>
                                  <m:ctrlPr>
                                    <a:rPr lang="en-US" sz="2000" b="0" i="1">
                                      <a:latin typeface="Cambria Math" panose="02040503050406030204" pitchFamily="18" charset="0"/>
                                    </a:rPr>
                                  </m:ctrlPr>
                                </m:sSupPr>
                                <m:e>
                                  <m:acc>
                                    <m:accPr>
                                      <m:chr m:val="̃"/>
                                      <m:ctrlPr>
                                        <a:rPr lang="en-US" sz="2000" b="0" i="1">
                                          <a:latin typeface="Cambria Math" panose="02040503050406030204" pitchFamily="18" charset="0"/>
                                        </a:rPr>
                                      </m:ctrlPr>
                                    </m:accPr>
                                    <m:e>
                                      <m:r>
                                        <a:rPr lang="en-US" sz="2000" b="1" i="0">
                                          <a:latin typeface="Cambria Math" panose="02040503050406030204" pitchFamily="18" charset="0"/>
                                        </a:rPr>
                                        <m:t>𝐑</m:t>
                                      </m:r>
                                    </m:e>
                                  </m:acc>
                                </m:e>
                                <m:sup>
                                  <m:r>
                                    <a:rPr lang="en-US" sz="2000" b="0" i="0">
                                      <a:latin typeface="Cambria Math" panose="02040503050406030204" pitchFamily="18" charset="0"/>
                                    </a:rPr>
                                    <m:t>−1</m:t>
                                  </m:r>
                                </m:sup>
                              </m:sSup>
                              <m:r>
                                <a:rPr lang="en-US" sz="2000" b="1" i="0">
                                  <a:latin typeface="Cambria Math" panose="02040503050406030204" pitchFamily="18" charset="0"/>
                                </a:rPr>
                                <m:t>𝐗</m:t>
                              </m:r>
                            </m:e>
                          </m:d>
                        </m:e>
                        <m:sup>
                          <m:r>
                            <a:rPr lang="en-US" sz="2000" b="0" i="0">
                              <a:latin typeface="Cambria Math" panose="02040503050406030204" pitchFamily="18" charset="0"/>
                            </a:rPr>
                            <m:t>−1</m:t>
                          </m:r>
                        </m:sup>
                      </m:sSup>
                      <m:d>
                        <m:dPr>
                          <m:begChr m:val="{"/>
                          <m:endChr m:val="}"/>
                          <m:ctrlPr>
                            <a:rPr lang="en-US" sz="2000" b="0" i="1">
                              <a:latin typeface="Cambria Math" panose="02040503050406030204" pitchFamily="18" charset="0"/>
                            </a:rPr>
                          </m:ctrlPr>
                        </m:dPr>
                        <m:e>
                          <m:sSup>
                            <m:sSupPr>
                              <m:ctrlPr>
                                <a:rPr lang="en-US" sz="2000" b="0" i="1">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sSup>
                            <m:sSupPr>
                              <m:ctrlPr>
                                <a:rPr lang="en-US" sz="2000" b="0" i="1">
                                  <a:latin typeface="Cambria Math" panose="02040503050406030204" pitchFamily="18" charset="0"/>
                                </a:rPr>
                              </m:ctrlPr>
                            </m:sSupPr>
                            <m:e>
                              <m:acc>
                                <m:accPr>
                                  <m:chr m:val="̃"/>
                                  <m:ctrlPr>
                                    <a:rPr lang="en-US" sz="2000" b="0" i="1">
                                      <a:latin typeface="Cambria Math" panose="02040503050406030204" pitchFamily="18" charset="0"/>
                                    </a:rPr>
                                  </m:ctrlPr>
                                </m:accPr>
                                <m:e>
                                  <m:r>
                                    <a:rPr lang="en-US" sz="2000" b="1" i="0">
                                      <a:latin typeface="Cambria Math" panose="02040503050406030204" pitchFamily="18" charset="0"/>
                                    </a:rPr>
                                    <m:t>𝐑</m:t>
                                  </m:r>
                                </m:e>
                              </m:acc>
                            </m:e>
                            <m:sup>
                              <m:r>
                                <a:rPr lang="en-US" sz="2000" b="0" i="0">
                                  <a:latin typeface="Cambria Math" panose="02040503050406030204" pitchFamily="18" charset="0"/>
                                </a:rPr>
                                <m:t>−1</m:t>
                              </m:r>
                            </m:sup>
                          </m:sSup>
                          <m:r>
                            <a:rPr lang="en-US" sz="2000" b="1" i="0">
                              <a:latin typeface="Cambria Math" panose="02040503050406030204" pitchFamily="18" charset="0"/>
                            </a:rPr>
                            <m:t>𝐲</m:t>
                          </m:r>
                        </m:e>
                      </m:d>
                    </m:oMath>
                  </m:oMathPara>
                </a14:m>
                <a:endParaRPr lang="en-US" sz="2000" dirty="0"/>
              </a:p>
            </p:txBody>
          </p:sp>
        </mc:Choice>
        <mc:Fallback xmlns="">
          <p:sp>
            <p:nvSpPr>
              <p:cNvPr id="6" name="TextBox 5">
                <a:extLst>
                  <a:ext uri="{FF2B5EF4-FFF2-40B4-BE49-F238E27FC236}">
                    <a16:creationId xmlns:a16="http://schemas.microsoft.com/office/drawing/2014/main" id="{C9F8A7EB-99F7-2738-3CBE-B51C274B7CFD}"/>
                  </a:ext>
                </a:extLst>
              </p:cNvPr>
              <p:cNvSpPr txBox="1">
                <a:spLocks noRot="1" noChangeAspect="1" noMove="1" noResize="1" noEditPoints="1" noAdjustHandles="1" noChangeArrowheads="1" noChangeShapeType="1" noTextEdit="1"/>
              </p:cNvSpPr>
              <p:nvPr/>
            </p:nvSpPr>
            <p:spPr>
              <a:xfrm>
                <a:off x="2540897" y="915473"/>
                <a:ext cx="3133641" cy="4998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001843-5A02-2896-6933-FFF528C9D788}"/>
                  </a:ext>
                </a:extLst>
              </p:cNvPr>
              <p:cNvSpPr txBox="1"/>
              <p:nvPr/>
            </p:nvSpPr>
            <p:spPr>
              <a:xfrm>
                <a:off x="2190919" y="1480089"/>
                <a:ext cx="3643439" cy="876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b>
                          <m:r>
                            <m:rPr>
                              <m:sty m:val="p"/>
                            </m:rPr>
                            <a:rPr lang="en-US" sz="2000" i="0">
                              <a:latin typeface="Cambria Math" panose="02040503050406030204" pitchFamily="18" charset="0"/>
                            </a:rPr>
                            <m:t>total</m:t>
                          </m:r>
                        </m:sub>
                        <m:sup>
                          <m:r>
                            <a:rPr lang="en-US" sz="2000" i="0">
                              <a:latin typeface="Cambria Math" panose="02040503050406030204" pitchFamily="18" charset="0"/>
                            </a:rPr>
                            <m:t>2</m:t>
                          </m:r>
                        </m:sup>
                      </m:sSubSup>
                      <m:r>
                        <a:rPr lang="en-US" sz="2000" i="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0">
                                      <a:latin typeface="Cambria Math" panose="02040503050406030204" pitchFamily="18" charset="0"/>
                                    </a:rPr>
                                    <m:t>𝐲</m:t>
                                  </m:r>
                                  <m:r>
                                    <a:rPr lang="en-US" sz="2000" b="0" i="0">
                                      <a:latin typeface="Cambria Math" panose="02040503050406030204" pitchFamily="18" charset="0"/>
                                    </a:rPr>
                                    <m:t>−</m:t>
                                  </m:r>
                                  <m:r>
                                    <a:rPr lang="en-US" sz="2000" b="1" i="0">
                                      <a:latin typeface="Cambria Math" panose="02040503050406030204" pitchFamily="18" charset="0"/>
                                    </a:rPr>
                                    <m:t>𝐗</m:t>
                                  </m:r>
                                  <m:acc>
                                    <m:accPr>
                                      <m:chr m:val="̂"/>
                                      <m:ctrlPr>
                                        <a:rPr lang="en-US" sz="2000" b="1" i="1">
                                          <a:latin typeface="Cambria Math" panose="02040503050406030204" pitchFamily="18" charset="0"/>
                                        </a:rPr>
                                      </m:ctrlPr>
                                    </m:accPr>
                                    <m:e>
                                      <m:r>
                                        <a:rPr lang="en-US" sz="2000" b="1" i="0">
                                          <a:latin typeface="Cambria Math" panose="02040503050406030204" pitchFamily="18" charset="0"/>
                                        </a:rPr>
                                        <m:t>𝛃</m:t>
                                      </m:r>
                                    </m:e>
                                  </m:acc>
                                </m:e>
                              </m:d>
                            </m:e>
                            <m:sup>
                              <m:r>
                                <a:rPr lang="en-US" sz="2000" b="0" i="1">
                                  <a:latin typeface="Cambria Math" panose="02040503050406030204" pitchFamily="18" charset="0"/>
                                </a:rPr>
                                <m:t>𝑇</m:t>
                              </m:r>
                            </m:sup>
                          </m:sSup>
                          <m:sSup>
                            <m:sSupPr>
                              <m:ctrlPr>
                                <a:rPr lang="en-US" sz="2000" b="0" i="1">
                                  <a:latin typeface="Cambria Math" panose="02040503050406030204" pitchFamily="18" charset="0"/>
                                </a:rPr>
                              </m:ctrlPr>
                            </m:sSupPr>
                            <m:e>
                              <m:acc>
                                <m:accPr>
                                  <m:chr m:val="̃"/>
                                  <m:ctrlPr>
                                    <a:rPr lang="en-US" sz="2000" b="0" i="1">
                                      <a:latin typeface="Cambria Math" panose="02040503050406030204" pitchFamily="18" charset="0"/>
                                    </a:rPr>
                                  </m:ctrlPr>
                                </m:accPr>
                                <m:e>
                                  <m:r>
                                    <a:rPr lang="en-US" sz="2000" b="1" i="0">
                                      <a:latin typeface="Cambria Math" panose="02040503050406030204" pitchFamily="18" charset="0"/>
                                    </a:rPr>
                                    <m:t>𝐑</m:t>
                                  </m:r>
                                </m:e>
                              </m:acc>
                            </m:e>
                            <m:sup>
                              <m:r>
                                <a:rPr lang="en-US" sz="2000" b="0" i="0">
                                  <a:latin typeface="Cambria Math" panose="02040503050406030204" pitchFamily="18" charset="0"/>
                                </a:rPr>
                                <m:t>−1</m:t>
                              </m:r>
                            </m:sup>
                          </m:sSup>
                          <m:d>
                            <m:dPr>
                              <m:ctrlPr>
                                <a:rPr lang="en-US" sz="2000" b="0" i="1">
                                  <a:latin typeface="Cambria Math" panose="02040503050406030204" pitchFamily="18" charset="0"/>
                                </a:rPr>
                              </m:ctrlPr>
                            </m:dPr>
                            <m:e>
                              <m:r>
                                <a:rPr lang="en-US" sz="2000" b="1" i="0">
                                  <a:latin typeface="Cambria Math" panose="02040503050406030204" pitchFamily="18" charset="0"/>
                                </a:rPr>
                                <m:t>𝐲</m:t>
                              </m:r>
                              <m:r>
                                <a:rPr lang="en-US" sz="2000" b="0" i="0">
                                  <a:latin typeface="Cambria Math" panose="02040503050406030204" pitchFamily="18" charset="0"/>
                                </a:rPr>
                                <m:t>−</m:t>
                              </m:r>
                              <m:r>
                                <a:rPr lang="en-US" sz="2000" b="1" i="0">
                                  <a:latin typeface="Cambria Math" panose="02040503050406030204" pitchFamily="18" charset="0"/>
                                </a:rPr>
                                <m:t>𝐗</m:t>
                              </m:r>
                              <m:acc>
                                <m:accPr>
                                  <m:chr m:val="̂"/>
                                  <m:ctrlPr>
                                    <a:rPr lang="en-US" sz="2000" b="1" i="1">
                                      <a:latin typeface="Cambria Math" panose="02040503050406030204" pitchFamily="18" charset="0"/>
                                    </a:rPr>
                                  </m:ctrlPr>
                                </m:accPr>
                                <m:e>
                                  <m:r>
                                    <a:rPr lang="en-US" sz="2000" b="1" i="0">
                                      <a:latin typeface="Cambria Math" panose="02040503050406030204" pitchFamily="18" charset="0"/>
                                    </a:rPr>
                                    <m:t>𝛃</m:t>
                                  </m:r>
                                </m:e>
                              </m:acc>
                            </m:e>
                          </m:d>
                        </m:num>
                        <m:den>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r>
                            <a:rPr lang="en-US" sz="2000" b="0" i="0">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𝑝</m:t>
                              </m:r>
                            </m:sub>
                          </m:sSub>
                        </m:den>
                      </m:f>
                    </m:oMath>
                  </m:oMathPara>
                </a14:m>
                <a:endParaRPr lang="en-US" sz="2000" dirty="0"/>
              </a:p>
            </p:txBody>
          </p:sp>
        </mc:Choice>
        <mc:Fallback xmlns="">
          <p:sp>
            <p:nvSpPr>
              <p:cNvPr id="9" name="TextBox 8">
                <a:extLst>
                  <a:ext uri="{FF2B5EF4-FFF2-40B4-BE49-F238E27FC236}">
                    <a16:creationId xmlns:a16="http://schemas.microsoft.com/office/drawing/2014/main" id="{CC001843-5A02-2896-6933-FFF528C9D788}"/>
                  </a:ext>
                </a:extLst>
              </p:cNvPr>
              <p:cNvSpPr txBox="1">
                <a:spLocks noRot="1" noChangeAspect="1" noMove="1" noResize="1" noEditPoints="1" noAdjustHandles="1" noChangeArrowheads="1" noChangeShapeType="1" noTextEdit="1"/>
              </p:cNvSpPr>
              <p:nvPr/>
            </p:nvSpPr>
            <p:spPr>
              <a:xfrm>
                <a:off x="2190919" y="1480089"/>
                <a:ext cx="3643439" cy="8766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19B650-6107-5506-079A-10957716C6BA}"/>
                  </a:ext>
                </a:extLst>
              </p:cNvPr>
              <p:cNvSpPr txBox="1"/>
              <p:nvPr/>
            </p:nvSpPr>
            <p:spPr>
              <a:xfrm>
                <a:off x="2247563" y="2681454"/>
                <a:ext cx="4128961" cy="4415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0">
                              <a:latin typeface="Cambria Math" panose="02040503050406030204" pitchFamily="18" charset="0"/>
                            </a:rPr>
                            <m:t>𝐱</m:t>
                          </m:r>
                        </m:e>
                      </m:d>
                      <m:r>
                        <a:rPr lang="en-US" sz="2000" b="0" i="0">
                          <a:latin typeface="Cambria Math" panose="02040503050406030204" pitchFamily="18" charset="0"/>
                        </a:rPr>
                        <m:t>=</m:t>
                      </m:r>
                      <m:r>
                        <a:rPr lang="en-US" sz="2000" b="1" i="0">
                          <a:latin typeface="Cambria Math" panose="02040503050406030204" pitchFamily="18" charset="0"/>
                        </a:rPr>
                        <m:t>𝛏</m:t>
                      </m:r>
                      <m:sSup>
                        <m:sSupPr>
                          <m:ctrlPr>
                            <a:rPr lang="en-US" sz="2000" b="1" i="1">
                              <a:latin typeface="Cambria Math" panose="02040503050406030204" pitchFamily="18" charset="0"/>
                            </a:rPr>
                          </m:ctrlPr>
                        </m:sSupPr>
                        <m:e>
                          <m:d>
                            <m:dPr>
                              <m:ctrlPr>
                                <a:rPr lang="en-US" sz="2000" b="1" i="1">
                                  <a:latin typeface="Cambria Math" panose="02040503050406030204" pitchFamily="18" charset="0"/>
                                </a:rPr>
                              </m:ctrlPr>
                            </m:dPr>
                            <m:e>
                              <m:r>
                                <a:rPr lang="en-US" sz="2000" b="1" i="0">
                                  <a:latin typeface="Cambria Math" panose="02040503050406030204" pitchFamily="18" charset="0"/>
                                </a:rPr>
                                <m:t>𝐱</m:t>
                              </m:r>
                            </m:e>
                          </m:d>
                        </m:e>
                        <m:sup>
                          <m:r>
                            <a:rPr lang="en-US" sz="2000" b="0" i="1">
                              <a:latin typeface="Cambria Math" panose="02040503050406030204" pitchFamily="18" charset="0"/>
                            </a:rPr>
                            <m:t>𝑇</m:t>
                          </m:r>
                        </m:sup>
                      </m:sSup>
                      <m:acc>
                        <m:accPr>
                          <m:chr m:val="̂"/>
                          <m:ctrlPr>
                            <a:rPr lang="en-US" sz="2000" b="1" i="1">
                              <a:latin typeface="Cambria Math" panose="02040503050406030204" pitchFamily="18" charset="0"/>
                            </a:rPr>
                          </m:ctrlPr>
                        </m:accPr>
                        <m:e>
                          <m:r>
                            <a:rPr lang="en-US" sz="2000" b="1" i="0">
                              <a:latin typeface="Cambria Math" panose="02040503050406030204" pitchFamily="18" charset="0"/>
                            </a:rPr>
                            <m:t>𝛃</m:t>
                          </m:r>
                        </m:e>
                      </m:acc>
                      <m:r>
                        <a:rPr lang="en-US" sz="2000" b="0" i="0">
                          <a:latin typeface="Cambria Math" panose="02040503050406030204" pitchFamily="18" charset="0"/>
                        </a:rPr>
                        <m:t>+</m:t>
                      </m:r>
                      <m:sSup>
                        <m:sSupPr>
                          <m:ctrlPr>
                            <a:rPr lang="en-US" sz="2000" b="0" i="1">
                              <a:latin typeface="Cambria Math" panose="02040503050406030204" pitchFamily="18" charset="0"/>
                            </a:rPr>
                          </m:ctrlPr>
                        </m:sSupPr>
                        <m:e>
                          <m:acc>
                            <m:accPr>
                              <m:chr m:val="̃"/>
                              <m:ctrlPr>
                                <a:rPr lang="en-US" sz="2000" b="0" i="1">
                                  <a:latin typeface="Cambria Math" panose="02040503050406030204" pitchFamily="18" charset="0"/>
                                </a:rPr>
                              </m:ctrlPr>
                            </m:accPr>
                            <m:e>
                              <m:r>
                                <a:rPr lang="en-US" sz="2000" b="1" i="0">
                                  <a:latin typeface="Cambria Math" panose="02040503050406030204" pitchFamily="18" charset="0"/>
                                </a:rPr>
                                <m:t>𝐫</m:t>
                              </m:r>
                            </m:e>
                          </m:acc>
                          <m:d>
                            <m:dPr>
                              <m:ctrlPr>
                                <a:rPr lang="en-US" sz="2000" b="0" i="1">
                                  <a:latin typeface="Cambria Math" panose="02040503050406030204" pitchFamily="18" charset="0"/>
                                </a:rPr>
                              </m:ctrlPr>
                            </m:dPr>
                            <m:e>
                              <m:r>
                                <a:rPr lang="en-US" sz="2000" b="1" i="0">
                                  <a:latin typeface="Cambria Math" panose="02040503050406030204" pitchFamily="18" charset="0"/>
                                </a:rPr>
                                <m:t>𝐱</m:t>
                              </m:r>
                            </m:e>
                          </m:d>
                        </m:e>
                        <m:sup>
                          <m:r>
                            <a:rPr lang="en-US" sz="2000" b="0" i="1">
                              <a:latin typeface="Cambria Math" panose="02040503050406030204" pitchFamily="18" charset="0"/>
                            </a:rPr>
                            <m:t>𝑇</m:t>
                          </m:r>
                        </m:sup>
                      </m:sSup>
                      <m:sSup>
                        <m:sSupPr>
                          <m:ctrlPr>
                            <a:rPr lang="en-US" sz="2000" b="0" i="1">
                              <a:latin typeface="Cambria Math" panose="02040503050406030204" pitchFamily="18" charset="0"/>
                            </a:rPr>
                          </m:ctrlPr>
                        </m:sSupPr>
                        <m:e>
                          <m:acc>
                            <m:accPr>
                              <m:chr m:val="̃"/>
                              <m:ctrlPr>
                                <a:rPr lang="en-US" sz="2000" b="0" i="1">
                                  <a:latin typeface="Cambria Math" panose="02040503050406030204" pitchFamily="18" charset="0"/>
                                </a:rPr>
                              </m:ctrlPr>
                            </m:accPr>
                            <m:e>
                              <m:r>
                                <a:rPr lang="en-US" sz="2000" b="1" i="0">
                                  <a:latin typeface="Cambria Math" panose="02040503050406030204" pitchFamily="18" charset="0"/>
                                </a:rPr>
                                <m:t>𝐑</m:t>
                              </m:r>
                            </m:e>
                          </m:acc>
                        </m:e>
                        <m:sup>
                          <m:r>
                            <a:rPr lang="en-US" sz="2000" b="0" i="0">
                              <a:latin typeface="Cambria Math" panose="02040503050406030204" pitchFamily="18" charset="0"/>
                            </a:rPr>
                            <m:t>−1</m:t>
                          </m:r>
                        </m:sup>
                      </m:sSup>
                      <m:d>
                        <m:dPr>
                          <m:ctrlPr>
                            <a:rPr lang="en-US" sz="2000" b="0" i="1">
                              <a:latin typeface="Cambria Math" panose="02040503050406030204" pitchFamily="18" charset="0"/>
                            </a:rPr>
                          </m:ctrlPr>
                        </m:dPr>
                        <m:e>
                          <m:r>
                            <a:rPr lang="en-US" sz="2000" b="1" i="0">
                              <a:latin typeface="Cambria Math" panose="02040503050406030204" pitchFamily="18" charset="0"/>
                            </a:rPr>
                            <m:t>𝐲</m:t>
                          </m:r>
                          <m:r>
                            <a:rPr lang="en-US" sz="2000" b="0" i="0">
                              <a:latin typeface="Cambria Math" panose="02040503050406030204" pitchFamily="18" charset="0"/>
                            </a:rPr>
                            <m:t>−</m:t>
                          </m:r>
                          <m:r>
                            <a:rPr lang="en-US" sz="2000" b="1" i="0">
                              <a:latin typeface="Cambria Math" panose="02040503050406030204" pitchFamily="18" charset="0"/>
                            </a:rPr>
                            <m:t>𝐗</m:t>
                          </m:r>
                          <m:acc>
                            <m:accPr>
                              <m:chr m:val="̂"/>
                              <m:ctrlPr>
                                <a:rPr lang="en-US" sz="2000" b="1" i="1">
                                  <a:latin typeface="Cambria Math" panose="02040503050406030204" pitchFamily="18" charset="0"/>
                                </a:rPr>
                              </m:ctrlPr>
                            </m:accPr>
                            <m:e>
                              <m:r>
                                <a:rPr lang="en-US" sz="2000" b="1" i="0">
                                  <a:latin typeface="Cambria Math" panose="02040503050406030204" pitchFamily="18" charset="0"/>
                                </a:rPr>
                                <m:t>𝛃</m:t>
                              </m:r>
                            </m:e>
                          </m:acc>
                        </m:e>
                      </m:d>
                    </m:oMath>
                  </m:oMathPara>
                </a14:m>
                <a:endParaRPr lang="en-US" sz="2000" dirty="0"/>
              </a:p>
            </p:txBody>
          </p:sp>
        </mc:Choice>
        <mc:Fallback xmlns="">
          <p:sp>
            <p:nvSpPr>
              <p:cNvPr id="12" name="TextBox 11">
                <a:extLst>
                  <a:ext uri="{FF2B5EF4-FFF2-40B4-BE49-F238E27FC236}">
                    <a16:creationId xmlns:a16="http://schemas.microsoft.com/office/drawing/2014/main" id="{F219B650-6107-5506-079A-10957716C6BA}"/>
                  </a:ext>
                </a:extLst>
              </p:cNvPr>
              <p:cNvSpPr txBox="1">
                <a:spLocks noRot="1" noChangeAspect="1" noMove="1" noResize="1" noEditPoints="1" noAdjustHandles="1" noChangeArrowheads="1" noChangeShapeType="1" noTextEdit="1"/>
              </p:cNvSpPr>
              <p:nvPr/>
            </p:nvSpPr>
            <p:spPr>
              <a:xfrm>
                <a:off x="2247563" y="2681454"/>
                <a:ext cx="4128961" cy="441596"/>
              </a:xfrm>
              <a:prstGeom prst="rect">
                <a:avLst/>
              </a:prstGeom>
              <a:blipFill>
                <a:blip r:embed="rId5"/>
                <a:stretch>
                  <a:fillRect t="-6944" r="-6942"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F613ADF-56DC-6670-A4A6-F2802B03876D}"/>
                  </a:ext>
                </a:extLst>
              </p:cNvPr>
              <p:cNvSpPr txBox="1"/>
              <p:nvPr/>
            </p:nvSpPr>
            <p:spPr>
              <a:xfrm>
                <a:off x="1132885" y="3700056"/>
                <a:ext cx="6674199" cy="563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𝑦</m:t>
                          </m:r>
                        </m:sub>
                        <m:sup>
                          <m:r>
                            <a:rPr lang="en-US" sz="2000" i="1">
                              <a:latin typeface="Cambria Math" panose="02040503050406030204" pitchFamily="18" charset="0"/>
                            </a:rPr>
                            <m:t>2</m:t>
                          </m:r>
                        </m:sup>
                      </m:sSubSup>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𝜎</m:t>
                          </m:r>
                        </m:e>
                        <m:sub>
                          <m:r>
                            <m:rPr>
                              <m:sty m:val="p"/>
                            </m:rPr>
                            <a:rPr lang="en-US" sz="2000">
                              <a:latin typeface="Cambria Math" panose="02040503050406030204" pitchFamily="18" charset="0"/>
                            </a:rPr>
                            <m:t>total</m:t>
                          </m:r>
                        </m:sub>
                        <m:sup>
                          <m:r>
                            <a:rPr lang="en-US" sz="2000" i="1">
                              <a:latin typeface="Cambria Math" panose="02040503050406030204" pitchFamily="18" charset="0"/>
                            </a:rPr>
                            <m:t>2</m:t>
                          </m:r>
                        </m:sup>
                      </m:sSubSup>
                      <m:d>
                        <m:dPr>
                          <m:begChr m:val="["/>
                          <m:endChr m:val="]"/>
                          <m:ctrlPr>
                            <a:rPr lang="en-US" sz="2000" i="1">
                              <a:latin typeface="Cambria Math" panose="02040503050406030204" pitchFamily="18" charset="0"/>
                            </a:rPr>
                          </m:ctrlPr>
                        </m:dPr>
                        <m:e>
                          <m:r>
                            <a:rPr lang="en-US" sz="2000" i="1">
                              <a:latin typeface="Cambria Math" panose="02040503050406030204" pitchFamily="18" charset="0"/>
                            </a:rPr>
                            <m:t>1−</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𝐫</m:t>
                              </m:r>
                            </m:e>
                          </m:acc>
                          <m:r>
                            <a:rPr lang="en-US" sz="2000" b="1">
                              <a:latin typeface="Cambria Math" panose="02040503050406030204" pitchFamily="18" charset="0"/>
                            </a:rPr>
                            <m:t>(</m:t>
                          </m:r>
                          <m:r>
                            <a:rPr lang="en-US" sz="2000" b="1" i="1">
                              <a:latin typeface="Cambria Math" panose="02040503050406030204" pitchFamily="18" charset="0"/>
                            </a:rPr>
                            <m:t>𝐱</m:t>
                          </m:r>
                          <m:r>
                            <a:rPr lang="en-US" sz="2000" b="1">
                              <a:latin typeface="Cambria Math" panose="02040503050406030204" pitchFamily="18" charset="0"/>
                            </a:rPr>
                            <m:t>)</m:t>
                          </m:r>
                          <m:sSup>
                            <m:sSupPr>
                              <m:ctrlPr>
                                <a:rPr lang="en-US" sz="2000" i="1">
                                  <a:latin typeface="Cambria Math" panose="02040503050406030204" pitchFamily="18" charset="0"/>
                                </a:rPr>
                              </m:ctrlPr>
                            </m:sSup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𝐑</m:t>
                                  </m:r>
                                </m:e>
                              </m:acc>
                            </m:e>
                            <m:sup>
                              <m:r>
                                <a:rPr lang="en-US" sz="2000" i="1">
                                  <a:latin typeface="Cambria Math" panose="02040503050406030204" pitchFamily="18" charset="0"/>
                                </a:rPr>
                                <m:t>−1</m:t>
                              </m:r>
                            </m:sup>
                          </m:sSup>
                          <m:acc>
                            <m:accPr>
                              <m:chr m:val="̃"/>
                              <m:ctrlPr>
                                <a:rPr lang="en-US" sz="2000" b="1" i="1">
                                  <a:latin typeface="Cambria Math" panose="02040503050406030204" pitchFamily="18" charset="0"/>
                                </a:rPr>
                              </m:ctrlPr>
                            </m:accPr>
                            <m:e>
                              <m:r>
                                <a:rPr lang="en-US" sz="2000" b="1" i="1">
                                  <a:latin typeface="Cambria Math" panose="02040503050406030204" pitchFamily="18" charset="0"/>
                                </a:rPr>
                                <m:t>𝐫</m:t>
                              </m:r>
                            </m:e>
                          </m:acc>
                          <m:r>
                            <a:rPr lang="en-US" sz="2000" b="1">
                              <a:latin typeface="Cambria Math" panose="02040503050406030204" pitchFamily="18" charset="0"/>
                            </a:rPr>
                            <m:t>(</m:t>
                          </m:r>
                          <m:r>
                            <a:rPr lang="en-US" sz="2000" b="1" i="1">
                              <a:latin typeface="Cambria Math" panose="02040503050406030204" pitchFamily="18" charset="0"/>
                            </a:rPr>
                            <m:t>𝐱</m:t>
                          </m:r>
                          <m:r>
                            <a:rPr lang="en-US" sz="2000" b="1">
                              <a:latin typeface="Cambria Math" panose="02040503050406030204" pitchFamily="18" charset="0"/>
                            </a:rPr>
                            <m:t>)</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𝐮</m:t>
                              </m:r>
                              <m:d>
                                <m:dPr>
                                  <m:ctrlPr>
                                    <a:rPr lang="en-US" sz="2000" i="1">
                                      <a:latin typeface="Cambria Math" panose="02040503050406030204" pitchFamily="18" charset="0"/>
                                    </a:rPr>
                                  </m:ctrlPr>
                                </m:dPr>
                                <m:e>
                                  <m:r>
                                    <a:rPr lang="en-US" sz="2000" b="1" i="1">
                                      <a:latin typeface="Cambria Math" panose="02040503050406030204" pitchFamily="18" charset="0"/>
                                    </a:rPr>
                                    <m:t>𝐱</m:t>
                                  </m:r>
                                </m:e>
                              </m:d>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𝐗</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𝐑</m:t>
                                          </m:r>
                                        </m:e>
                                      </m:acc>
                                    </m:e>
                                    <m:sup>
                                      <m:r>
                                        <a:rPr lang="en-US" sz="2000" i="1">
                                          <a:latin typeface="Cambria Math" panose="02040503050406030204" pitchFamily="18" charset="0"/>
                                        </a:rPr>
                                        <m:t>−1</m:t>
                                      </m:r>
                                    </m:sup>
                                  </m:sSup>
                                  <m:r>
                                    <a:rPr lang="en-US" sz="2000" b="1" i="1">
                                      <a:latin typeface="Cambria Math" panose="02040503050406030204" pitchFamily="18" charset="0"/>
                                    </a:rPr>
                                    <m:t>𝐗</m:t>
                                  </m:r>
                                </m:e>
                              </m:d>
                            </m:e>
                            <m:sup>
                              <m:r>
                                <a:rPr lang="en-US" sz="2000" i="1">
                                  <a:latin typeface="Cambria Math" panose="02040503050406030204" pitchFamily="18" charset="0"/>
                                </a:rPr>
                                <m:t>−1</m:t>
                              </m:r>
                            </m:sup>
                          </m:sSup>
                          <m:r>
                            <a:rPr lang="en-US" sz="2000" b="1" i="1">
                              <a:latin typeface="Cambria Math" panose="02040503050406030204" pitchFamily="18" charset="0"/>
                            </a:rPr>
                            <m:t>𝐮</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e>
                      </m:d>
                    </m:oMath>
                  </m:oMathPara>
                </a14:m>
                <a:endParaRPr lang="en-US" sz="2800" dirty="0"/>
              </a:p>
            </p:txBody>
          </p:sp>
        </mc:Choice>
        <mc:Fallback xmlns="">
          <p:sp>
            <p:nvSpPr>
              <p:cNvPr id="14" name="TextBox 13">
                <a:extLst>
                  <a:ext uri="{FF2B5EF4-FFF2-40B4-BE49-F238E27FC236}">
                    <a16:creationId xmlns:a16="http://schemas.microsoft.com/office/drawing/2014/main" id="{4F613ADF-56DC-6670-A4A6-F2802B03876D}"/>
                  </a:ext>
                </a:extLst>
              </p:cNvPr>
              <p:cNvSpPr txBox="1">
                <a:spLocks noRot="1" noChangeAspect="1" noMove="1" noResize="1" noEditPoints="1" noAdjustHandles="1" noChangeArrowheads="1" noChangeShapeType="1" noTextEdit="1"/>
              </p:cNvSpPr>
              <p:nvPr/>
            </p:nvSpPr>
            <p:spPr>
              <a:xfrm>
                <a:off x="1132885" y="3700056"/>
                <a:ext cx="6674199" cy="5639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7581B33-C1FC-5BBD-8C98-170108DDC3FA}"/>
                  </a:ext>
                </a:extLst>
              </p:cNvPr>
              <p:cNvSpPr txBox="1"/>
              <p:nvPr/>
            </p:nvSpPr>
            <p:spPr>
              <a:xfrm>
                <a:off x="6045762" y="4311744"/>
                <a:ext cx="2993042" cy="407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𝐮</m:t>
                      </m:r>
                      <m:d>
                        <m:dPr>
                          <m:ctrlPr>
                            <a:rPr lang="en-US" sz="2000" b="1" i="1">
                              <a:latin typeface="Cambria Math" panose="02040503050406030204" pitchFamily="18" charset="0"/>
                            </a:rPr>
                          </m:ctrlPr>
                        </m:dPr>
                        <m:e>
                          <m:r>
                            <a:rPr lang="en-US" sz="2000" b="1" i="0">
                              <a:latin typeface="Cambria Math" panose="02040503050406030204" pitchFamily="18" charset="0"/>
                            </a:rPr>
                            <m:t>𝐱</m:t>
                          </m:r>
                        </m:e>
                      </m:d>
                      <m:r>
                        <a:rPr lang="en-US" sz="2000" b="0" i="0">
                          <a:latin typeface="Cambria Math" panose="02040503050406030204" pitchFamily="18" charset="0"/>
                        </a:rPr>
                        <m:t>=</m:t>
                      </m:r>
                      <m:r>
                        <a:rPr lang="en-US" sz="2000" b="1" i="0">
                          <a:latin typeface="Cambria Math" panose="02040503050406030204" pitchFamily="18" charset="0"/>
                        </a:rPr>
                        <m:t>𝛏</m:t>
                      </m:r>
                      <m:d>
                        <m:dPr>
                          <m:ctrlPr>
                            <a:rPr lang="en-US" sz="2000" b="1" i="1">
                              <a:latin typeface="Cambria Math" panose="02040503050406030204" pitchFamily="18" charset="0"/>
                            </a:rPr>
                          </m:ctrlPr>
                        </m:dPr>
                        <m:e>
                          <m:r>
                            <a:rPr lang="en-US" sz="2000" b="1" i="0">
                              <a:latin typeface="Cambria Math" panose="02040503050406030204" pitchFamily="18" charset="0"/>
                            </a:rPr>
                            <m:t>𝐱</m:t>
                          </m:r>
                        </m:e>
                      </m:d>
                      <m:r>
                        <a:rPr lang="en-US" sz="2000" b="0" i="0">
                          <a:latin typeface="Cambria Math" panose="02040503050406030204" pitchFamily="18" charset="0"/>
                        </a:rPr>
                        <m:t>−</m:t>
                      </m:r>
                      <m:sSup>
                        <m:sSupPr>
                          <m:ctrlPr>
                            <a:rPr lang="en-US" sz="2000" b="0" i="1">
                              <a:latin typeface="Cambria Math" panose="02040503050406030204" pitchFamily="18" charset="0"/>
                            </a:rPr>
                          </m:ctrlPr>
                        </m:sSupPr>
                        <m:e>
                          <m:r>
                            <a:rPr lang="en-US" sz="2000" b="1" i="0">
                              <a:latin typeface="Cambria Math" panose="02040503050406030204" pitchFamily="18" charset="0"/>
                            </a:rPr>
                            <m:t>𝐗</m:t>
                          </m:r>
                        </m:e>
                        <m:sup>
                          <m:r>
                            <a:rPr lang="en-US" sz="2000" b="0" i="1">
                              <a:latin typeface="Cambria Math" panose="02040503050406030204" pitchFamily="18" charset="0"/>
                            </a:rPr>
                            <m:t>𝑇</m:t>
                          </m:r>
                        </m:sup>
                      </m:sSup>
                      <m:sSup>
                        <m:sSupPr>
                          <m:ctrlPr>
                            <a:rPr lang="en-US" sz="2000" b="0" i="1">
                              <a:latin typeface="Cambria Math" panose="02040503050406030204" pitchFamily="18" charset="0"/>
                            </a:rPr>
                          </m:ctrlPr>
                        </m:sSupPr>
                        <m:e>
                          <m:acc>
                            <m:accPr>
                              <m:chr m:val="̃"/>
                              <m:ctrlPr>
                                <a:rPr lang="en-US" sz="2000" b="0" i="1">
                                  <a:latin typeface="Cambria Math" panose="02040503050406030204" pitchFamily="18" charset="0"/>
                                </a:rPr>
                              </m:ctrlPr>
                            </m:accPr>
                            <m:e>
                              <m:r>
                                <a:rPr lang="en-US" sz="2000" b="1" i="0">
                                  <a:latin typeface="Cambria Math" panose="02040503050406030204" pitchFamily="18" charset="0"/>
                                </a:rPr>
                                <m:t>𝐑</m:t>
                              </m:r>
                            </m:e>
                          </m:acc>
                        </m:e>
                        <m:sup>
                          <m:r>
                            <a:rPr lang="en-US" sz="2000" b="0" i="0">
                              <a:latin typeface="Cambria Math" panose="02040503050406030204" pitchFamily="18" charset="0"/>
                            </a:rPr>
                            <m:t>−1</m:t>
                          </m:r>
                        </m:sup>
                      </m:sSup>
                      <m:acc>
                        <m:accPr>
                          <m:chr m:val="̃"/>
                          <m:ctrlPr>
                            <a:rPr lang="en-US" sz="2000" b="0" i="1">
                              <a:latin typeface="Cambria Math" panose="02040503050406030204" pitchFamily="18" charset="0"/>
                            </a:rPr>
                          </m:ctrlPr>
                        </m:accPr>
                        <m:e>
                          <m:r>
                            <a:rPr lang="en-US" sz="2000" b="1" i="0">
                              <a:latin typeface="Cambria Math" panose="02040503050406030204" pitchFamily="18" charset="0"/>
                            </a:rPr>
                            <m:t>𝐫</m:t>
                          </m:r>
                        </m:e>
                      </m:acc>
                      <m:d>
                        <m:dPr>
                          <m:ctrlPr>
                            <a:rPr lang="en-US" sz="2000" b="0" i="1">
                              <a:latin typeface="Cambria Math" panose="02040503050406030204" pitchFamily="18" charset="0"/>
                            </a:rPr>
                          </m:ctrlPr>
                        </m:dPr>
                        <m:e>
                          <m:r>
                            <a:rPr lang="en-US" sz="2000" b="1" i="0">
                              <a:latin typeface="Cambria Math" panose="02040503050406030204" pitchFamily="18" charset="0"/>
                            </a:rPr>
                            <m:t>𝐱</m:t>
                          </m:r>
                        </m:e>
                      </m:d>
                    </m:oMath>
                  </m:oMathPara>
                </a14:m>
                <a:endParaRPr lang="en-US" sz="2000" dirty="0"/>
              </a:p>
            </p:txBody>
          </p:sp>
        </mc:Choice>
        <mc:Fallback xmlns="">
          <p:sp>
            <p:nvSpPr>
              <p:cNvPr id="18" name="TextBox 17">
                <a:extLst>
                  <a:ext uri="{FF2B5EF4-FFF2-40B4-BE49-F238E27FC236}">
                    <a16:creationId xmlns:a16="http://schemas.microsoft.com/office/drawing/2014/main" id="{D7581B33-C1FC-5BBD-8C98-170108DDC3FA}"/>
                  </a:ext>
                </a:extLst>
              </p:cNvPr>
              <p:cNvSpPr txBox="1">
                <a:spLocks noRot="1" noChangeAspect="1" noMove="1" noResize="1" noEditPoints="1" noAdjustHandles="1" noChangeArrowheads="1" noChangeShapeType="1" noTextEdit="1"/>
              </p:cNvSpPr>
              <p:nvPr/>
            </p:nvSpPr>
            <p:spPr>
              <a:xfrm>
                <a:off x="6045762" y="4311744"/>
                <a:ext cx="2993042" cy="407869"/>
              </a:xfrm>
              <a:prstGeom prst="rect">
                <a:avLst/>
              </a:prstGeom>
              <a:blipFill>
                <a:blip r:embed="rId7"/>
                <a:stretch>
                  <a:fillRect t="-10448" b="-13433"/>
                </a:stretch>
              </a:blipFill>
            </p:spPr>
            <p:txBody>
              <a:bodyPr/>
              <a:lstStyle/>
              <a:p>
                <a:r>
                  <a:rPr lang="en-US">
                    <a:noFill/>
                  </a:rPr>
                  <a:t> </a:t>
                </a:r>
              </a:p>
            </p:txBody>
          </p:sp>
        </mc:Fallback>
      </mc:AlternateContent>
    </p:spTree>
    <p:extLst>
      <p:ext uri="{BB962C8B-B14F-4D97-AF65-F5344CB8AC3E}">
        <p14:creationId xmlns:p14="http://schemas.microsoft.com/office/powerpoint/2010/main" val="1263153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6D14867-3519-1B51-95D7-ADB3CAED6966}"/>
                  </a:ext>
                </a:extLst>
              </p:cNvPr>
              <p:cNvSpPr>
                <a:spLocks noGrp="1"/>
              </p:cNvSpPr>
              <p:nvPr>
                <p:ph type="body" sz="quarter" idx="10"/>
              </p:nvPr>
            </p:nvSpPr>
            <p:spPr/>
            <p:txBody>
              <a:bodyPr>
                <a:normAutofit/>
              </a:bodyPr>
              <a:lstStyle/>
              <a:p>
                <a:r>
                  <a:rPr lang="en-US" sz="2000" dirty="0"/>
                  <a:t>10 samples from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𝑥</m:t>
                        </m:r>
                      </m:e>
                    </m:func>
                  </m:oMath>
                </a14:m>
                <a:r>
                  <a:rPr lang="en-US" sz="2000" dirty="0"/>
                  <a:t>, add noise</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0,0.2</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oMath>
                </a14:m>
                <a:r>
                  <a:rPr lang="en-US" sz="2000" dirty="0"/>
                  <a:t>, fit ordinary Kriging</a:t>
                </a:r>
              </a:p>
              <a:p>
                <a:pPr marL="0" indent="0">
                  <a:lnSpc>
                    <a:spcPct val="100000"/>
                  </a:lnSpc>
                  <a:spcBef>
                    <a:spcPts val="0"/>
                  </a:spcBef>
                  <a:buNone/>
                </a:pPr>
                <a:endParaRPr lang="en-US" sz="1200" dirty="0">
                  <a:latin typeface="Courier New" panose="02070309020205020404" pitchFamily="49" charset="0"/>
                  <a:cs typeface="Courier New" panose="02070309020205020404" pitchFamily="49" charset="0"/>
                </a:endParaRP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	myfun = @(x) sin(x);                                     % In-line function</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2	rng('default'); ny=10; nstd=0.1;            % No. of samples, and noise std</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3	xs=linspace(0,2*pi,ny)';                                          % Samples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4	ys=myfun(xs);                                  % Samples from true function</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5	noise=lhsnorm(0,nstd^2,ny); noise=nstd*(noise-mean(noise))/std(noise);</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6	fprintf('Sample noiseSTD:%8.3g\n',std(noise));</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7	ys=ys+noise;</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8	trPRS=0;                                                 % Ordinary Kriging</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9	xp=(0:0.01:2*pi)';                                      % Prediction points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10	[yp, ysig, nb]=Kriging(xs,ys,xp,trPRS,1);         % Build Kriging surrogate</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11	cilb = yp + tinv(0.025,ny-nb)*ysig;  % Lower-bounds of confidence intervals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12	ciub = yp + tinv(0.975,ny-nb)*ysig;  % Upper-bounds of confidence intervals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13	ytrue=myfun(xp);                 % True function values at predictio points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14	figure; hold on;                                         % Plotting results</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15	xShaded=[xp;sort(xp,'descend')]; yShaded=[cilb;ciub(end:-1:1)];</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16	patch(xShaded,yShaded,[.24 .73 .89],'EdgeColor','none');</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17	plot(xp,yp,'r-',xs,ys,'k+',xp,ytrue,'k-','Markersize',10,'Linewidth',1.5)</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18	xlabel('x');ylabel('y(x)');</a:t>
                </a:r>
              </a:p>
              <a:p>
                <a:pPr marL="0" indent="0">
                  <a:lnSpc>
                    <a:spcPct val="100000"/>
                  </a:lnSpc>
                  <a:spcBef>
                    <a:spcPts val="0"/>
                  </a:spcBef>
                  <a:buNone/>
                  <a:tabLst>
                    <a:tab pos="339725" algn="l"/>
                  </a:tabLst>
                </a:pPr>
                <a:r>
                  <a:rPr lang="en-US" sz="1200" noProof="1">
                    <a:latin typeface="Courier New" panose="02070309020205020404" pitchFamily="49" charset="0"/>
                    <a:cs typeface="Courier New" panose="02070309020205020404" pitchFamily="49" charset="0"/>
                  </a:rPr>
                  <a:t>19	legend('95% PI','Kriging prediction','Samples','True function’);</a:t>
                </a:r>
              </a:p>
              <a:p>
                <a:pPr marL="0" indent="0">
                  <a:lnSpc>
                    <a:spcPct val="100000"/>
                  </a:lnSpc>
                  <a:spcBef>
                    <a:spcPts val="0"/>
                  </a:spcBef>
                  <a:buNone/>
                </a:pPr>
                <a:endParaRPr lang="en-US" sz="1200" dirty="0">
                  <a:latin typeface="Courier New" panose="02070309020205020404" pitchFamily="49" charset="0"/>
                  <a:cs typeface="Courier New" panose="02070309020205020404" pitchFamily="49" charset="0"/>
                </a:endParaRPr>
              </a:p>
              <a:p>
                <a:pPr marL="342900" indent="-342900">
                  <a:lnSpc>
                    <a:spcPct val="100000"/>
                  </a:lnSpc>
                  <a:spcBef>
                    <a:spcPts val="0"/>
                  </a:spcBef>
                  <a:buFont typeface="+mj-lt"/>
                  <a:buAutoNum type="arabicParenR"/>
                </a:pPr>
                <a:r>
                  <a:rPr lang="en-US" sz="2000" dirty="0"/>
                  <a:t>No noise in sample, </a:t>
                </a:r>
                <a14:m>
                  <m:oMath xmlns:m="http://schemas.openxmlformats.org/officeDocument/2006/math">
                    <m:r>
                      <a:rPr lang="en-US" sz="2000" i="1">
                        <a:latin typeface="Cambria Math" panose="02040503050406030204" pitchFamily="18" charset="0"/>
                      </a:rPr>
                      <m:t>𝜃</m:t>
                    </m:r>
                    <m:r>
                      <a:rPr lang="en-US" sz="2000" i="1">
                        <a:latin typeface="Cambria Math" panose="02040503050406030204" pitchFamily="18" charset="0"/>
                      </a:rPr>
                      <m:t>=4.43</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r>
                      <a:rPr lang="en-US" sz="2000" i="1">
                        <a:latin typeface="Cambria Math" panose="02040503050406030204" pitchFamily="18" charset="0"/>
                      </a:rPr>
                      <m:t>=2.85</m:t>
                    </m:r>
                  </m:oMath>
                </a14:m>
                <a:endParaRPr lang="en-US" sz="2000" dirty="0"/>
              </a:p>
              <a:p>
                <a:pPr marL="342900" indent="-342900">
                  <a:lnSpc>
                    <a:spcPct val="100000"/>
                  </a:lnSpc>
                  <a:spcBef>
                    <a:spcPts val="0"/>
                  </a:spcBef>
                  <a:buFont typeface="+mj-lt"/>
                  <a:buAutoNum type="arabicParenR"/>
                </a:pPr>
                <a:r>
                  <a:rPr lang="en-US" sz="2000" dirty="0"/>
                  <a:t>No noise in sample, fit with noise, </a:t>
                </a:r>
                <a14:m>
                  <m:oMath xmlns:m="http://schemas.openxmlformats.org/officeDocument/2006/math">
                    <m:r>
                      <a:rPr lang="en-US" sz="2000" i="1">
                        <a:latin typeface="Cambria Math" panose="02040503050406030204" pitchFamily="18" charset="0"/>
                      </a:rPr>
                      <m:t>𝜃</m:t>
                    </m:r>
                    <m:r>
                      <a:rPr lang="en-US" sz="2000" i="1">
                        <a:latin typeface="Cambria Math" panose="02040503050406030204" pitchFamily="18" charset="0"/>
                      </a:rPr>
                      <m:t>=4.34</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r>
                      <a:rPr lang="en-US" sz="2000" i="1">
                        <a:latin typeface="Cambria Math" panose="02040503050406030204" pitchFamily="18" charset="0"/>
                      </a:rPr>
                      <m:t>=2.61</m:t>
                    </m:r>
                  </m:oMath>
                </a14:m>
                <a:r>
                  <a:rPr lang="en-US" sz="2000" dirty="0"/>
                  <a:t>,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𝑛</m:t>
                        </m:r>
                      </m:sub>
                    </m:sSub>
                    <m:r>
                      <a:rPr lang="en-US" sz="2000" i="1">
                        <a:latin typeface="Cambria Math" panose="02040503050406030204" pitchFamily="18" charset="0"/>
                      </a:rPr>
                      <m:t>=9.24×</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−6</m:t>
                        </m:r>
                      </m:sup>
                    </m:sSup>
                  </m:oMath>
                </a14:m>
                <a:endParaRPr lang="en-US" sz="2000" dirty="0"/>
              </a:p>
              <a:p>
                <a:pPr marL="342900" indent="-342900">
                  <a:lnSpc>
                    <a:spcPct val="100000"/>
                  </a:lnSpc>
                  <a:spcBef>
                    <a:spcPts val="0"/>
                  </a:spcBef>
                  <a:buFont typeface="+mj-lt"/>
                  <a:buAutoNum type="arabicParenR"/>
                </a:pPr>
                <a:r>
                  <a:rPr lang="en-US" sz="2000" dirty="0"/>
                  <a:t>Noise in sample, fit without noise, </a:t>
                </a:r>
                <a14:m>
                  <m:oMath xmlns:m="http://schemas.openxmlformats.org/officeDocument/2006/math">
                    <m:r>
                      <a:rPr lang="en-US" sz="2000" i="1">
                        <a:latin typeface="Cambria Math" panose="02040503050406030204" pitchFamily="18" charset="0"/>
                      </a:rPr>
                      <m:t>𝜃</m:t>
                    </m:r>
                    <m:r>
                      <a:rPr lang="en-US" sz="2000" i="1">
                        <a:latin typeface="Cambria Math" panose="02040503050406030204" pitchFamily="18" charset="0"/>
                      </a:rPr>
                      <m:t>=1.15</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r>
                      <a:rPr lang="en-US" sz="2000" i="1">
                        <a:latin typeface="Cambria Math" panose="02040503050406030204" pitchFamily="18" charset="0"/>
                      </a:rPr>
                      <m:t>=0.444</m:t>
                    </m:r>
                  </m:oMath>
                </a14:m>
                <a:endParaRPr lang="en-US" sz="2000" dirty="0"/>
              </a:p>
              <a:p>
                <a:pPr marL="342900" indent="-342900">
                  <a:lnSpc>
                    <a:spcPct val="100000"/>
                  </a:lnSpc>
                  <a:spcBef>
                    <a:spcPts val="0"/>
                  </a:spcBef>
                  <a:buFont typeface="+mj-lt"/>
                  <a:buAutoNum type="arabicParenR"/>
                </a:pPr>
                <a:r>
                  <a:rPr lang="en-US" sz="2000" dirty="0"/>
                  <a:t>Noise in sample, fit wit noise: </a:t>
                </a:r>
                <a14:m>
                  <m:oMath xmlns:m="http://schemas.openxmlformats.org/officeDocument/2006/math">
                    <m:r>
                      <a:rPr lang="en-US" sz="2000" i="1">
                        <a:latin typeface="Cambria Math" panose="02040503050406030204" pitchFamily="18" charset="0"/>
                      </a:rPr>
                      <m:t>𝜃</m:t>
                    </m:r>
                    <m:r>
                      <a:rPr lang="en-US" sz="2000" i="1">
                        <a:latin typeface="Cambria Math" panose="02040503050406030204" pitchFamily="18" charset="0"/>
                      </a:rPr>
                      <m:t>=2.53</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r>
                      <a:rPr lang="en-US" sz="2000" i="1">
                        <a:latin typeface="Cambria Math" panose="02040503050406030204" pitchFamily="18" charset="0"/>
                      </a:rPr>
                      <m:t>=0.735</m:t>
                    </m:r>
                  </m:oMath>
                </a14:m>
                <a:r>
                  <a:rPr lang="en-US" sz="2000" dirty="0"/>
                  <a:t>,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𝑛</m:t>
                        </m:r>
                      </m:sub>
                    </m:sSub>
                    <m:r>
                      <a:rPr lang="en-US" sz="2000" i="1">
                        <a:latin typeface="Cambria Math" panose="02040503050406030204" pitchFamily="18" charset="0"/>
                      </a:rPr>
                      <m:t>=0.0704</m:t>
                    </m:r>
                  </m:oMath>
                </a14:m>
                <a:endParaRPr lang="en-US" sz="2000" dirty="0"/>
              </a:p>
            </p:txBody>
          </p:sp>
        </mc:Choice>
        <mc:Fallback xmlns="">
          <p:sp>
            <p:nvSpPr>
              <p:cNvPr id="2" name="Text Placeholder 1">
                <a:extLst>
                  <a:ext uri="{FF2B5EF4-FFF2-40B4-BE49-F238E27FC236}">
                    <a16:creationId xmlns:a16="http://schemas.microsoft.com/office/drawing/2014/main" id="{C6D14867-3519-1B51-95D7-ADB3CAED696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8C3FC91-8EC9-AB4A-7612-7F8CDA25A8C4}"/>
              </a:ext>
            </a:extLst>
          </p:cNvPr>
          <p:cNvSpPr>
            <a:spLocks noGrp="1"/>
          </p:cNvSpPr>
          <p:nvPr>
            <p:ph type="title"/>
          </p:nvPr>
        </p:nvSpPr>
        <p:spPr/>
        <p:txBody>
          <a:bodyPr>
            <a:normAutofit fontScale="90000"/>
          </a:bodyPr>
          <a:lstStyle/>
          <a:p>
            <a:r>
              <a:rPr lang="en-US" dirty="0"/>
              <a:t>Ex7.15) Kriging Surrogate with Noise</a:t>
            </a:r>
          </a:p>
        </p:txBody>
      </p:sp>
    </p:spTree>
    <p:extLst>
      <p:ext uri="{BB962C8B-B14F-4D97-AF65-F5344CB8AC3E}">
        <p14:creationId xmlns:p14="http://schemas.microsoft.com/office/powerpoint/2010/main" val="31244013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6B496-A657-ED8B-3E45-B0D9A2BFAB0A}"/>
              </a:ext>
            </a:extLst>
          </p:cNvPr>
          <p:cNvSpPr>
            <a:spLocks noGrp="1"/>
          </p:cNvSpPr>
          <p:nvPr>
            <p:ph type="title"/>
          </p:nvPr>
        </p:nvSpPr>
        <p:spPr/>
        <p:txBody>
          <a:bodyPr>
            <a:normAutofit fontScale="90000"/>
          </a:bodyPr>
          <a:lstStyle/>
          <a:p>
            <a:r>
              <a:rPr lang="en-US" dirty="0"/>
              <a:t>Ex7.15) Kriging Surrogate with Noise </a:t>
            </a:r>
            <a:r>
              <a:rPr lang="en-US" i="1" dirty="0"/>
              <a:t>cont</a:t>
            </a:r>
            <a:r>
              <a:rPr lang="en-US" dirty="0"/>
              <a:t>.</a:t>
            </a:r>
          </a:p>
        </p:txBody>
      </p:sp>
      <p:sp>
        <p:nvSpPr>
          <p:cNvPr id="4" name="TextBox 3">
            <a:extLst>
              <a:ext uri="{FF2B5EF4-FFF2-40B4-BE49-F238E27FC236}">
                <a16:creationId xmlns:a16="http://schemas.microsoft.com/office/drawing/2014/main" id="{AA41EC92-0C59-7BF2-083B-61A65A565529}"/>
              </a:ext>
            </a:extLst>
          </p:cNvPr>
          <p:cNvSpPr txBox="1"/>
          <p:nvPr/>
        </p:nvSpPr>
        <p:spPr>
          <a:xfrm>
            <a:off x="4090369" y="3275111"/>
            <a:ext cx="380232" cy="307777"/>
          </a:xfrm>
          <a:prstGeom prst="rect">
            <a:avLst/>
          </a:prstGeom>
          <a:noFill/>
        </p:spPr>
        <p:txBody>
          <a:bodyPr wrap="none" rtlCol="0">
            <a:spAutoFit/>
          </a:bodyPr>
          <a:lstStyle/>
          <a:p>
            <a:r>
              <a:rPr lang="en-US" sz="1400" dirty="0"/>
              <a:t>(a)</a:t>
            </a:r>
          </a:p>
        </p:txBody>
      </p:sp>
      <p:sp>
        <p:nvSpPr>
          <p:cNvPr id="5" name="TextBox 4">
            <a:extLst>
              <a:ext uri="{FF2B5EF4-FFF2-40B4-BE49-F238E27FC236}">
                <a16:creationId xmlns:a16="http://schemas.microsoft.com/office/drawing/2014/main" id="{AA1A5C92-09BC-410B-F3BB-98D862D11A05}"/>
              </a:ext>
            </a:extLst>
          </p:cNvPr>
          <p:cNvSpPr txBox="1"/>
          <p:nvPr/>
        </p:nvSpPr>
        <p:spPr>
          <a:xfrm>
            <a:off x="7523442" y="3275110"/>
            <a:ext cx="388248" cy="307777"/>
          </a:xfrm>
          <a:prstGeom prst="rect">
            <a:avLst/>
          </a:prstGeom>
          <a:noFill/>
        </p:spPr>
        <p:txBody>
          <a:bodyPr wrap="none" rtlCol="0">
            <a:spAutoFit/>
          </a:bodyPr>
          <a:lstStyle/>
          <a:p>
            <a:r>
              <a:rPr lang="en-US" sz="1400" dirty="0"/>
              <a:t>(b)</a:t>
            </a:r>
          </a:p>
        </p:txBody>
      </p:sp>
      <p:sp>
        <p:nvSpPr>
          <p:cNvPr id="6" name="TextBox 5">
            <a:extLst>
              <a:ext uri="{FF2B5EF4-FFF2-40B4-BE49-F238E27FC236}">
                <a16:creationId xmlns:a16="http://schemas.microsoft.com/office/drawing/2014/main" id="{5F1BE9A5-5502-737F-219D-BDF66FB21B2C}"/>
              </a:ext>
            </a:extLst>
          </p:cNvPr>
          <p:cNvSpPr txBox="1"/>
          <p:nvPr/>
        </p:nvSpPr>
        <p:spPr>
          <a:xfrm>
            <a:off x="4090369" y="6106725"/>
            <a:ext cx="380232" cy="307777"/>
          </a:xfrm>
          <a:prstGeom prst="rect">
            <a:avLst/>
          </a:prstGeom>
          <a:noFill/>
        </p:spPr>
        <p:txBody>
          <a:bodyPr wrap="none" rtlCol="0">
            <a:spAutoFit/>
          </a:bodyPr>
          <a:lstStyle/>
          <a:p>
            <a:r>
              <a:rPr lang="en-US" sz="1400" dirty="0"/>
              <a:t>(c)</a:t>
            </a:r>
          </a:p>
        </p:txBody>
      </p:sp>
      <p:sp>
        <p:nvSpPr>
          <p:cNvPr id="7" name="TextBox 6">
            <a:extLst>
              <a:ext uri="{FF2B5EF4-FFF2-40B4-BE49-F238E27FC236}">
                <a16:creationId xmlns:a16="http://schemas.microsoft.com/office/drawing/2014/main" id="{DF522E04-8076-279B-A027-7C715AD7B9A2}"/>
              </a:ext>
            </a:extLst>
          </p:cNvPr>
          <p:cNvSpPr txBox="1"/>
          <p:nvPr/>
        </p:nvSpPr>
        <p:spPr>
          <a:xfrm>
            <a:off x="7523442" y="6106725"/>
            <a:ext cx="388248" cy="307777"/>
          </a:xfrm>
          <a:prstGeom prst="rect">
            <a:avLst/>
          </a:prstGeom>
          <a:noFill/>
        </p:spPr>
        <p:txBody>
          <a:bodyPr wrap="none" rtlCol="0">
            <a:spAutoFit/>
          </a:bodyPr>
          <a:lstStyle/>
          <a:p>
            <a:r>
              <a:rPr lang="en-US" sz="1400" dirty="0"/>
              <a:t>(d)</a:t>
            </a:r>
          </a:p>
        </p:txBody>
      </p:sp>
      <p:grpSp>
        <p:nvGrpSpPr>
          <p:cNvPr id="8" name="Group 245">
            <a:extLst>
              <a:ext uri="{FF2B5EF4-FFF2-40B4-BE49-F238E27FC236}">
                <a16:creationId xmlns:a16="http://schemas.microsoft.com/office/drawing/2014/main" id="{A6B6218C-D223-3FD9-DFAB-B2D48D1C8083}"/>
              </a:ext>
            </a:extLst>
          </p:cNvPr>
          <p:cNvGrpSpPr>
            <a:grpSpLocks noChangeAspect="1"/>
          </p:cNvGrpSpPr>
          <p:nvPr/>
        </p:nvGrpSpPr>
        <p:grpSpPr bwMode="auto">
          <a:xfrm>
            <a:off x="4174193" y="949325"/>
            <a:ext cx="3433763" cy="2700337"/>
            <a:chOff x="2254" y="561"/>
            <a:chExt cx="2163" cy="1701"/>
          </a:xfrm>
        </p:grpSpPr>
        <p:sp>
          <p:nvSpPr>
            <p:cNvPr id="9" name="Rectangle 246">
              <a:extLst>
                <a:ext uri="{FF2B5EF4-FFF2-40B4-BE49-F238E27FC236}">
                  <a16:creationId xmlns:a16="http://schemas.microsoft.com/office/drawing/2014/main" id="{65676138-C45F-EB0E-F617-B30A65A764D7}"/>
                </a:ext>
              </a:extLst>
            </p:cNvPr>
            <p:cNvSpPr>
              <a:spLocks noChangeArrowheads="1"/>
            </p:cNvSpPr>
            <p:nvPr/>
          </p:nvSpPr>
          <p:spPr bwMode="auto">
            <a:xfrm>
              <a:off x="2536" y="604"/>
              <a:ext cx="1826"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247">
              <a:extLst>
                <a:ext uri="{FF2B5EF4-FFF2-40B4-BE49-F238E27FC236}">
                  <a16:creationId xmlns:a16="http://schemas.microsoft.com/office/drawing/2014/main" id="{783A2AE3-173D-92C2-2E74-ABDBD7E5350E}"/>
                </a:ext>
              </a:extLst>
            </p:cNvPr>
            <p:cNvSpPr>
              <a:spLocks noChangeShapeType="1"/>
            </p:cNvSpPr>
            <p:nvPr/>
          </p:nvSpPr>
          <p:spPr bwMode="auto">
            <a:xfrm>
              <a:off x="2536" y="1997"/>
              <a:ext cx="182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48">
              <a:extLst>
                <a:ext uri="{FF2B5EF4-FFF2-40B4-BE49-F238E27FC236}">
                  <a16:creationId xmlns:a16="http://schemas.microsoft.com/office/drawing/2014/main" id="{5D88EC7B-0C51-694D-D784-F97897DBDD5C}"/>
                </a:ext>
              </a:extLst>
            </p:cNvPr>
            <p:cNvSpPr>
              <a:spLocks noChangeShapeType="1"/>
            </p:cNvSpPr>
            <p:nvPr/>
          </p:nvSpPr>
          <p:spPr bwMode="auto">
            <a:xfrm flipV="1">
              <a:off x="2536"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49">
              <a:extLst>
                <a:ext uri="{FF2B5EF4-FFF2-40B4-BE49-F238E27FC236}">
                  <a16:creationId xmlns:a16="http://schemas.microsoft.com/office/drawing/2014/main" id="{4C3D1AD8-7F02-D365-53FB-3824F92E9B83}"/>
                </a:ext>
              </a:extLst>
            </p:cNvPr>
            <p:cNvSpPr>
              <a:spLocks noChangeShapeType="1"/>
            </p:cNvSpPr>
            <p:nvPr/>
          </p:nvSpPr>
          <p:spPr bwMode="auto">
            <a:xfrm flipV="1">
              <a:off x="2841"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50">
              <a:extLst>
                <a:ext uri="{FF2B5EF4-FFF2-40B4-BE49-F238E27FC236}">
                  <a16:creationId xmlns:a16="http://schemas.microsoft.com/office/drawing/2014/main" id="{DAEBB544-16BC-3CC4-DAAE-34D252A8EE48}"/>
                </a:ext>
              </a:extLst>
            </p:cNvPr>
            <p:cNvSpPr>
              <a:spLocks noChangeShapeType="1"/>
            </p:cNvSpPr>
            <p:nvPr/>
          </p:nvSpPr>
          <p:spPr bwMode="auto">
            <a:xfrm flipV="1">
              <a:off x="3145"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51">
              <a:extLst>
                <a:ext uri="{FF2B5EF4-FFF2-40B4-BE49-F238E27FC236}">
                  <a16:creationId xmlns:a16="http://schemas.microsoft.com/office/drawing/2014/main" id="{892DC288-61FF-1732-A286-F3102E2CE7C8}"/>
                </a:ext>
              </a:extLst>
            </p:cNvPr>
            <p:cNvSpPr>
              <a:spLocks noChangeShapeType="1"/>
            </p:cNvSpPr>
            <p:nvPr/>
          </p:nvSpPr>
          <p:spPr bwMode="auto">
            <a:xfrm flipV="1">
              <a:off x="3449"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52">
              <a:extLst>
                <a:ext uri="{FF2B5EF4-FFF2-40B4-BE49-F238E27FC236}">
                  <a16:creationId xmlns:a16="http://schemas.microsoft.com/office/drawing/2014/main" id="{742A8824-2447-0E6D-1591-0244CEF925A1}"/>
                </a:ext>
              </a:extLst>
            </p:cNvPr>
            <p:cNvSpPr>
              <a:spLocks noChangeShapeType="1"/>
            </p:cNvSpPr>
            <p:nvPr/>
          </p:nvSpPr>
          <p:spPr bwMode="auto">
            <a:xfrm flipV="1">
              <a:off x="3754"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53">
              <a:extLst>
                <a:ext uri="{FF2B5EF4-FFF2-40B4-BE49-F238E27FC236}">
                  <a16:creationId xmlns:a16="http://schemas.microsoft.com/office/drawing/2014/main" id="{D6046568-456E-85DE-B00D-B8D2DD57041E}"/>
                </a:ext>
              </a:extLst>
            </p:cNvPr>
            <p:cNvSpPr>
              <a:spLocks noChangeShapeType="1"/>
            </p:cNvSpPr>
            <p:nvPr/>
          </p:nvSpPr>
          <p:spPr bwMode="auto">
            <a:xfrm flipV="1">
              <a:off x="4058"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54">
              <a:extLst>
                <a:ext uri="{FF2B5EF4-FFF2-40B4-BE49-F238E27FC236}">
                  <a16:creationId xmlns:a16="http://schemas.microsoft.com/office/drawing/2014/main" id="{D171FB1D-7D57-4E0A-A071-F479FE0A0B9A}"/>
                </a:ext>
              </a:extLst>
            </p:cNvPr>
            <p:cNvSpPr>
              <a:spLocks noChangeShapeType="1"/>
            </p:cNvSpPr>
            <p:nvPr/>
          </p:nvSpPr>
          <p:spPr bwMode="auto">
            <a:xfrm flipV="1">
              <a:off x="4362"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255">
              <a:extLst>
                <a:ext uri="{FF2B5EF4-FFF2-40B4-BE49-F238E27FC236}">
                  <a16:creationId xmlns:a16="http://schemas.microsoft.com/office/drawing/2014/main" id="{D1C0E980-7F7F-2D3F-F7AC-679DFADF9F68}"/>
                </a:ext>
              </a:extLst>
            </p:cNvPr>
            <p:cNvSpPr>
              <a:spLocks noChangeArrowheads="1"/>
            </p:cNvSpPr>
            <p:nvPr/>
          </p:nvSpPr>
          <p:spPr bwMode="auto">
            <a:xfrm>
              <a:off x="2515"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56">
              <a:extLst>
                <a:ext uri="{FF2B5EF4-FFF2-40B4-BE49-F238E27FC236}">
                  <a16:creationId xmlns:a16="http://schemas.microsoft.com/office/drawing/2014/main" id="{173DFC4E-A12D-79F8-9744-909E1D36DC7A}"/>
                </a:ext>
              </a:extLst>
            </p:cNvPr>
            <p:cNvSpPr>
              <a:spLocks noChangeArrowheads="1"/>
            </p:cNvSpPr>
            <p:nvPr/>
          </p:nvSpPr>
          <p:spPr bwMode="auto">
            <a:xfrm>
              <a:off x="2818"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57">
              <a:extLst>
                <a:ext uri="{FF2B5EF4-FFF2-40B4-BE49-F238E27FC236}">
                  <a16:creationId xmlns:a16="http://schemas.microsoft.com/office/drawing/2014/main" id="{CD58359D-5BB8-E6AC-2DB9-F093C18D889A}"/>
                </a:ext>
              </a:extLst>
            </p:cNvPr>
            <p:cNvSpPr>
              <a:spLocks noChangeArrowheads="1"/>
            </p:cNvSpPr>
            <p:nvPr/>
          </p:nvSpPr>
          <p:spPr bwMode="auto">
            <a:xfrm>
              <a:off x="3125"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58">
              <a:extLst>
                <a:ext uri="{FF2B5EF4-FFF2-40B4-BE49-F238E27FC236}">
                  <a16:creationId xmlns:a16="http://schemas.microsoft.com/office/drawing/2014/main" id="{0175F927-8056-EAFB-8F78-7DEE3F78F334}"/>
                </a:ext>
              </a:extLst>
            </p:cNvPr>
            <p:cNvSpPr>
              <a:spLocks noChangeArrowheads="1"/>
            </p:cNvSpPr>
            <p:nvPr/>
          </p:nvSpPr>
          <p:spPr bwMode="auto">
            <a:xfrm>
              <a:off x="3428"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59">
              <a:extLst>
                <a:ext uri="{FF2B5EF4-FFF2-40B4-BE49-F238E27FC236}">
                  <a16:creationId xmlns:a16="http://schemas.microsoft.com/office/drawing/2014/main" id="{959A1E51-75A4-30B6-F50A-FD3E376A05A7}"/>
                </a:ext>
              </a:extLst>
            </p:cNvPr>
            <p:cNvSpPr>
              <a:spLocks noChangeArrowheads="1"/>
            </p:cNvSpPr>
            <p:nvPr/>
          </p:nvSpPr>
          <p:spPr bwMode="auto">
            <a:xfrm>
              <a:off x="3731"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60">
              <a:extLst>
                <a:ext uri="{FF2B5EF4-FFF2-40B4-BE49-F238E27FC236}">
                  <a16:creationId xmlns:a16="http://schemas.microsoft.com/office/drawing/2014/main" id="{4534D94F-A07D-F647-D204-0F9CFB87373B}"/>
                </a:ext>
              </a:extLst>
            </p:cNvPr>
            <p:cNvSpPr>
              <a:spLocks noChangeArrowheads="1"/>
            </p:cNvSpPr>
            <p:nvPr/>
          </p:nvSpPr>
          <p:spPr bwMode="auto">
            <a:xfrm>
              <a:off x="4038"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61">
              <a:extLst>
                <a:ext uri="{FF2B5EF4-FFF2-40B4-BE49-F238E27FC236}">
                  <a16:creationId xmlns:a16="http://schemas.microsoft.com/office/drawing/2014/main" id="{6FEC2F6B-90B8-1BAE-2D1F-D42584971414}"/>
                </a:ext>
              </a:extLst>
            </p:cNvPr>
            <p:cNvSpPr>
              <a:spLocks noChangeArrowheads="1"/>
            </p:cNvSpPr>
            <p:nvPr/>
          </p:nvSpPr>
          <p:spPr bwMode="auto">
            <a:xfrm>
              <a:off x="4341"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62">
              <a:extLst>
                <a:ext uri="{FF2B5EF4-FFF2-40B4-BE49-F238E27FC236}">
                  <a16:creationId xmlns:a16="http://schemas.microsoft.com/office/drawing/2014/main" id="{11705576-0F42-A63F-C33E-3417FD7FF598}"/>
                </a:ext>
              </a:extLst>
            </p:cNvPr>
            <p:cNvSpPr>
              <a:spLocks noChangeArrowheads="1"/>
            </p:cNvSpPr>
            <p:nvPr/>
          </p:nvSpPr>
          <p:spPr bwMode="auto">
            <a:xfrm>
              <a:off x="3428" y="2140"/>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63">
              <a:extLst>
                <a:ext uri="{FF2B5EF4-FFF2-40B4-BE49-F238E27FC236}">
                  <a16:creationId xmlns:a16="http://schemas.microsoft.com/office/drawing/2014/main" id="{9F2D5E53-0AB4-24E1-149D-3C98D4BA1456}"/>
                </a:ext>
              </a:extLst>
            </p:cNvPr>
            <p:cNvSpPr>
              <a:spLocks noChangeShapeType="1"/>
            </p:cNvSpPr>
            <p:nvPr/>
          </p:nvSpPr>
          <p:spPr bwMode="auto">
            <a:xfrm flipV="1">
              <a:off x="2536" y="604"/>
              <a:ext cx="0" cy="13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64">
              <a:extLst>
                <a:ext uri="{FF2B5EF4-FFF2-40B4-BE49-F238E27FC236}">
                  <a16:creationId xmlns:a16="http://schemas.microsoft.com/office/drawing/2014/main" id="{00A3CDED-5760-0E7B-6D51-08FA0F954933}"/>
                </a:ext>
              </a:extLst>
            </p:cNvPr>
            <p:cNvSpPr>
              <a:spLocks noChangeShapeType="1"/>
            </p:cNvSpPr>
            <p:nvPr/>
          </p:nvSpPr>
          <p:spPr bwMode="auto">
            <a:xfrm>
              <a:off x="2536" y="1997"/>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5">
              <a:extLst>
                <a:ext uri="{FF2B5EF4-FFF2-40B4-BE49-F238E27FC236}">
                  <a16:creationId xmlns:a16="http://schemas.microsoft.com/office/drawing/2014/main" id="{7F3A6AC9-EAD4-1677-21BF-C60A3FAEBA87}"/>
                </a:ext>
              </a:extLst>
            </p:cNvPr>
            <p:cNvSpPr>
              <a:spLocks noChangeShapeType="1"/>
            </p:cNvSpPr>
            <p:nvPr/>
          </p:nvSpPr>
          <p:spPr bwMode="auto">
            <a:xfrm>
              <a:off x="2536" y="1765"/>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6">
              <a:extLst>
                <a:ext uri="{FF2B5EF4-FFF2-40B4-BE49-F238E27FC236}">
                  <a16:creationId xmlns:a16="http://schemas.microsoft.com/office/drawing/2014/main" id="{E90A14D1-32B8-D122-50C1-93D00865AA46}"/>
                </a:ext>
              </a:extLst>
            </p:cNvPr>
            <p:cNvSpPr>
              <a:spLocks noChangeShapeType="1"/>
            </p:cNvSpPr>
            <p:nvPr/>
          </p:nvSpPr>
          <p:spPr bwMode="auto">
            <a:xfrm>
              <a:off x="2536" y="1533"/>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67">
              <a:extLst>
                <a:ext uri="{FF2B5EF4-FFF2-40B4-BE49-F238E27FC236}">
                  <a16:creationId xmlns:a16="http://schemas.microsoft.com/office/drawing/2014/main" id="{AF25D560-90D8-8FF9-9D8D-712859489707}"/>
                </a:ext>
              </a:extLst>
            </p:cNvPr>
            <p:cNvSpPr>
              <a:spLocks noChangeShapeType="1"/>
            </p:cNvSpPr>
            <p:nvPr/>
          </p:nvSpPr>
          <p:spPr bwMode="auto">
            <a:xfrm>
              <a:off x="2536" y="1300"/>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68">
              <a:extLst>
                <a:ext uri="{FF2B5EF4-FFF2-40B4-BE49-F238E27FC236}">
                  <a16:creationId xmlns:a16="http://schemas.microsoft.com/office/drawing/2014/main" id="{AC742B94-2A21-7215-B0A7-C50280BE3DD5}"/>
                </a:ext>
              </a:extLst>
            </p:cNvPr>
            <p:cNvSpPr>
              <a:spLocks noChangeShapeType="1"/>
            </p:cNvSpPr>
            <p:nvPr/>
          </p:nvSpPr>
          <p:spPr bwMode="auto">
            <a:xfrm>
              <a:off x="2536" y="1068"/>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69">
              <a:extLst>
                <a:ext uri="{FF2B5EF4-FFF2-40B4-BE49-F238E27FC236}">
                  <a16:creationId xmlns:a16="http://schemas.microsoft.com/office/drawing/2014/main" id="{A9930680-8247-7AD7-394B-FA837E559B27}"/>
                </a:ext>
              </a:extLst>
            </p:cNvPr>
            <p:cNvSpPr>
              <a:spLocks noChangeShapeType="1"/>
            </p:cNvSpPr>
            <p:nvPr/>
          </p:nvSpPr>
          <p:spPr bwMode="auto">
            <a:xfrm>
              <a:off x="2536" y="836"/>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70">
              <a:extLst>
                <a:ext uri="{FF2B5EF4-FFF2-40B4-BE49-F238E27FC236}">
                  <a16:creationId xmlns:a16="http://schemas.microsoft.com/office/drawing/2014/main" id="{A5A10D27-14DE-69F6-110E-403BBA4FF177}"/>
                </a:ext>
              </a:extLst>
            </p:cNvPr>
            <p:cNvSpPr>
              <a:spLocks noChangeShapeType="1"/>
            </p:cNvSpPr>
            <p:nvPr/>
          </p:nvSpPr>
          <p:spPr bwMode="auto">
            <a:xfrm>
              <a:off x="2536" y="604"/>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271">
              <a:extLst>
                <a:ext uri="{FF2B5EF4-FFF2-40B4-BE49-F238E27FC236}">
                  <a16:creationId xmlns:a16="http://schemas.microsoft.com/office/drawing/2014/main" id="{DCE6A4C8-0DB9-4231-05DC-B15B67B7C829}"/>
                </a:ext>
              </a:extLst>
            </p:cNvPr>
            <p:cNvSpPr>
              <a:spLocks noChangeArrowheads="1"/>
            </p:cNvSpPr>
            <p:nvPr/>
          </p:nvSpPr>
          <p:spPr bwMode="auto">
            <a:xfrm>
              <a:off x="2372" y="1954"/>
              <a:ext cx="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72">
              <a:extLst>
                <a:ext uri="{FF2B5EF4-FFF2-40B4-BE49-F238E27FC236}">
                  <a16:creationId xmlns:a16="http://schemas.microsoft.com/office/drawing/2014/main" id="{CF436CC9-5DBD-9483-2D94-96955ACE7662}"/>
                </a:ext>
              </a:extLst>
            </p:cNvPr>
            <p:cNvSpPr>
              <a:spLocks noChangeArrowheads="1"/>
            </p:cNvSpPr>
            <p:nvPr/>
          </p:nvSpPr>
          <p:spPr bwMode="auto">
            <a:xfrm>
              <a:off x="2439" y="1723"/>
              <a:ext cx="10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73">
              <a:extLst>
                <a:ext uri="{FF2B5EF4-FFF2-40B4-BE49-F238E27FC236}">
                  <a16:creationId xmlns:a16="http://schemas.microsoft.com/office/drawing/2014/main" id="{816744C6-F19B-39DC-1C7A-BB6379343139}"/>
                </a:ext>
              </a:extLst>
            </p:cNvPr>
            <p:cNvSpPr>
              <a:spLocks noChangeArrowheads="1"/>
            </p:cNvSpPr>
            <p:nvPr/>
          </p:nvSpPr>
          <p:spPr bwMode="auto">
            <a:xfrm>
              <a:off x="2372" y="1491"/>
              <a:ext cx="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74">
              <a:extLst>
                <a:ext uri="{FF2B5EF4-FFF2-40B4-BE49-F238E27FC236}">
                  <a16:creationId xmlns:a16="http://schemas.microsoft.com/office/drawing/2014/main" id="{E1912D4F-7CCA-5BE7-8653-F37DF616EA4F}"/>
                </a:ext>
              </a:extLst>
            </p:cNvPr>
            <p:cNvSpPr>
              <a:spLocks noChangeArrowheads="1"/>
            </p:cNvSpPr>
            <p:nvPr/>
          </p:nvSpPr>
          <p:spPr bwMode="auto">
            <a:xfrm>
              <a:off x="2465" y="126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75">
              <a:extLst>
                <a:ext uri="{FF2B5EF4-FFF2-40B4-BE49-F238E27FC236}">
                  <a16:creationId xmlns:a16="http://schemas.microsoft.com/office/drawing/2014/main" id="{E1512B02-A66A-E7CD-F3B4-054E2338F21E}"/>
                </a:ext>
              </a:extLst>
            </p:cNvPr>
            <p:cNvSpPr>
              <a:spLocks noChangeArrowheads="1"/>
            </p:cNvSpPr>
            <p:nvPr/>
          </p:nvSpPr>
          <p:spPr bwMode="auto">
            <a:xfrm>
              <a:off x="2402" y="1024"/>
              <a:ext cx="14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276">
              <a:extLst>
                <a:ext uri="{FF2B5EF4-FFF2-40B4-BE49-F238E27FC236}">
                  <a16:creationId xmlns:a16="http://schemas.microsoft.com/office/drawing/2014/main" id="{5E97CB38-ED52-A43D-8BD7-672F08E4212B}"/>
                </a:ext>
              </a:extLst>
            </p:cNvPr>
            <p:cNvSpPr>
              <a:spLocks noChangeArrowheads="1"/>
            </p:cNvSpPr>
            <p:nvPr/>
          </p:nvSpPr>
          <p:spPr bwMode="auto">
            <a:xfrm>
              <a:off x="2465" y="793"/>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277">
              <a:extLst>
                <a:ext uri="{FF2B5EF4-FFF2-40B4-BE49-F238E27FC236}">
                  <a16:creationId xmlns:a16="http://schemas.microsoft.com/office/drawing/2014/main" id="{452422A2-7CC2-F07A-780F-8A02E4BAAFBB}"/>
                </a:ext>
              </a:extLst>
            </p:cNvPr>
            <p:cNvSpPr>
              <a:spLocks noChangeArrowheads="1"/>
            </p:cNvSpPr>
            <p:nvPr/>
          </p:nvSpPr>
          <p:spPr bwMode="auto">
            <a:xfrm>
              <a:off x="2402" y="561"/>
              <a:ext cx="14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278">
              <a:extLst>
                <a:ext uri="{FF2B5EF4-FFF2-40B4-BE49-F238E27FC236}">
                  <a16:creationId xmlns:a16="http://schemas.microsoft.com/office/drawing/2014/main" id="{D72BD709-003F-0B3E-D2FA-7D05775CCA60}"/>
                </a:ext>
              </a:extLst>
            </p:cNvPr>
            <p:cNvSpPr>
              <a:spLocks noChangeArrowheads="1"/>
            </p:cNvSpPr>
            <p:nvPr/>
          </p:nvSpPr>
          <p:spPr bwMode="auto">
            <a:xfrm rot="16200000">
              <a:off x="2275" y="1273"/>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279">
              <a:extLst>
                <a:ext uri="{FF2B5EF4-FFF2-40B4-BE49-F238E27FC236}">
                  <a16:creationId xmlns:a16="http://schemas.microsoft.com/office/drawing/2014/main" id="{29A4E799-B64C-DF9F-367D-A2F1AFB64CA4}"/>
                </a:ext>
              </a:extLst>
            </p:cNvPr>
            <p:cNvSpPr>
              <a:spLocks noChangeArrowheads="1"/>
            </p:cNvSpPr>
            <p:nvPr/>
          </p:nvSpPr>
          <p:spPr bwMode="auto">
            <a:xfrm rot="16200000">
              <a:off x="2281" y="1233"/>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280">
              <a:extLst>
                <a:ext uri="{FF2B5EF4-FFF2-40B4-BE49-F238E27FC236}">
                  <a16:creationId xmlns:a16="http://schemas.microsoft.com/office/drawing/2014/main" id="{BF2C9AE3-8625-1179-B7B4-83F129624489}"/>
                </a:ext>
              </a:extLst>
            </p:cNvPr>
            <p:cNvSpPr>
              <a:spLocks noChangeArrowheads="1"/>
            </p:cNvSpPr>
            <p:nvPr/>
          </p:nvSpPr>
          <p:spPr bwMode="auto">
            <a:xfrm rot="16200000">
              <a:off x="2275" y="1197"/>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281">
              <a:extLst>
                <a:ext uri="{FF2B5EF4-FFF2-40B4-BE49-F238E27FC236}">
                  <a16:creationId xmlns:a16="http://schemas.microsoft.com/office/drawing/2014/main" id="{E14E70C3-5AE1-DA07-7ACC-7CE07745E17C}"/>
                </a:ext>
              </a:extLst>
            </p:cNvPr>
            <p:cNvSpPr>
              <a:spLocks noChangeArrowheads="1"/>
            </p:cNvSpPr>
            <p:nvPr/>
          </p:nvSpPr>
          <p:spPr bwMode="auto">
            <a:xfrm rot="16200000">
              <a:off x="2281" y="1165"/>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Freeform 282">
              <a:extLst>
                <a:ext uri="{FF2B5EF4-FFF2-40B4-BE49-F238E27FC236}">
                  <a16:creationId xmlns:a16="http://schemas.microsoft.com/office/drawing/2014/main" id="{64CF36D6-88A4-CD2C-292D-2C6AFAE68B49}"/>
                </a:ext>
              </a:extLst>
            </p:cNvPr>
            <p:cNvSpPr>
              <a:spLocks/>
            </p:cNvSpPr>
            <p:nvPr/>
          </p:nvSpPr>
          <p:spPr bwMode="auto">
            <a:xfrm>
              <a:off x="2536" y="836"/>
              <a:ext cx="1827" cy="929"/>
            </a:xfrm>
            <a:custGeom>
              <a:avLst/>
              <a:gdLst>
                <a:gd name="T0" fmla="*/ 49 w 1827"/>
                <a:gd name="T1" fmla="*/ 390 h 929"/>
                <a:gd name="T2" fmla="*/ 107 w 1827"/>
                <a:gd name="T3" fmla="*/ 305 h 929"/>
                <a:gd name="T4" fmla="*/ 165 w 1827"/>
                <a:gd name="T5" fmla="*/ 226 h 929"/>
                <a:gd name="T6" fmla="*/ 222 w 1827"/>
                <a:gd name="T7" fmla="*/ 155 h 929"/>
                <a:gd name="T8" fmla="*/ 280 w 1827"/>
                <a:gd name="T9" fmla="*/ 95 h 929"/>
                <a:gd name="T10" fmla="*/ 338 w 1827"/>
                <a:gd name="T11" fmla="*/ 48 h 929"/>
                <a:gd name="T12" fmla="*/ 396 w 1827"/>
                <a:gd name="T13" fmla="*/ 17 h 929"/>
                <a:gd name="T14" fmla="*/ 454 w 1827"/>
                <a:gd name="T15" fmla="*/ 1 h 929"/>
                <a:gd name="T16" fmla="*/ 512 w 1827"/>
                <a:gd name="T17" fmla="*/ 3 h 929"/>
                <a:gd name="T18" fmla="*/ 570 w 1827"/>
                <a:gd name="T19" fmla="*/ 21 h 929"/>
                <a:gd name="T20" fmla="*/ 627 w 1827"/>
                <a:gd name="T21" fmla="*/ 54 h 929"/>
                <a:gd name="T22" fmla="*/ 685 w 1827"/>
                <a:gd name="T23" fmla="*/ 103 h 929"/>
                <a:gd name="T24" fmla="*/ 743 w 1827"/>
                <a:gd name="T25" fmla="*/ 165 h 929"/>
                <a:gd name="T26" fmla="*/ 801 w 1827"/>
                <a:gd name="T27" fmla="*/ 237 h 929"/>
                <a:gd name="T28" fmla="*/ 859 w 1827"/>
                <a:gd name="T29" fmla="*/ 318 h 929"/>
                <a:gd name="T30" fmla="*/ 916 w 1827"/>
                <a:gd name="T31" fmla="*/ 403 h 929"/>
                <a:gd name="T32" fmla="*/ 974 w 1827"/>
                <a:gd name="T33" fmla="*/ 492 h 929"/>
                <a:gd name="T34" fmla="*/ 1032 w 1827"/>
                <a:gd name="T35" fmla="*/ 579 h 929"/>
                <a:gd name="T36" fmla="*/ 1090 w 1827"/>
                <a:gd name="T37" fmla="*/ 662 h 929"/>
                <a:gd name="T38" fmla="*/ 1148 w 1827"/>
                <a:gd name="T39" fmla="*/ 737 h 929"/>
                <a:gd name="T40" fmla="*/ 1206 w 1827"/>
                <a:gd name="T41" fmla="*/ 803 h 929"/>
                <a:gd name="T42" fmla="*/ 1263 w 1827"/>
                <a:gd name="T43" fmla="*/ 857 h 929"/>
                <a:gd name="T44" fmla="*/ 1321 w 1827"/>
                <a:gd name="T45" fmla="*/ 897 h 929"/>
                <a:gd name="T46" fmla="*/ 1379 w 1827"/>
                <a:gd name="T47" fmla="*/ 921 h 929"/>
                <a:gd name="T48" fmla="*/ 1437 w 1827"/>
                <a:gd name="T49" fmla="*/ 929 h 929"/>
                <a:gd name="T50" fmla="*/ 1495 w 1827"/>
                <a:gd name="T51" fmla="*/ 920 h 929"/>
                <a:gd name="T52" fmla="*/ 1552 w 1827"/>
                <a:gd name="T53" fmla="*/ 894 h 929"/>
                <a:gd name="T54" fmla="*/ 1610 w 1827"/>
                <a:gd name="T55" fmla="*/ 854 h 929"/>
                <a:gd name="T56" fmla="*/ 1668 w 1827"/>
                <a:gd name="T57" fmla="*/ 799 h 929"/>
                <a:gd name="T58" fmla="*/ 1726 w 1827"/>
                <a:gd name="T59" fmla="*/ 732 h 929"/>
                <a:gd name="T60" fmla="*/ 1784 w 1827"/>
                <a:gd name="T61" fmla="*/ 655 h 929"/>
                <a:gd name="T62" fmla="*/ 1823 w 1827"/>
                <a:gd name="T63" fmla="*/ 598 h 929"/>
                <a:gd name="T64" fmla="*/ 1765 w 1827"/>
                <a:gd name="T65" fmla="*/ 680 h 929"/>
                <a:gd name="T66" fmla="*/ 1708 w 1827"/>
                <a:gd name="T67" fmla="*/ 754 h 929"/>
                <a:gd name="T68" fmla="*/ 1650 w 1827"/>
                <a:gd name="T69" fmla="*/ 817 h 929"/>
                <a:gd name="T70" fmla="*/ 1592 w 1827"/>
                <a:gd name="T71" fmla="*/ 868 h 929"/>
                <a:gd name="T72" fmla="*/ 1534 w 1827"/>
                <a:gd name="T73" fmla="*/ 904 h 929"/>
                <a:gd name="T74" fmla="*/ 1476 w 1827"/>
                <a:gd name="T75" fmla="*/ 924 h 929"/>
                <a:gd name="T76" fmla="*/ 1419 w 1827"/>
                <a:gd name="T77" fmla="*/ 928 h 929"/>
                <a:gd name="T78" fmla="*/ 1361 w 1827"/>
                <a:gd name="T79" fmla="*/ 915 h 929"/>
                <a:gd name="T80" fmla="*/ 1303 w 1827"/>
                <a:gd name="T81" fmla="*/ 886 h 929"/>
                <a:gd name="T82" fmla="*/ 1245 w 1827"/>
                <a:gd name="T83" fmla="*/ 842 h 929"/>
                <a:gd name="T84" fmla="*/ 1187 w 1827"/>
                <a:gd name="T85" fmla="*/ 784 h 929"/>
                <a:gd name="T86" fmla="*/ 1129 w 1827"/>
                <a:gd name="T87" fmla="*/ 714 h 929"/>
                <a:gd name="T88" fmla="*/ 1072 w 1827"/>
                <a:gd name="T89" fmla="*/ 636 h 929"/>
                <a:gd name="T90" fmla="*/ 1014 w 1827"/>
                <a:gd name="T91" fmla="*/ 551 h 929"/>
                <a:gd name="T92" fmla="*/ 956 w 1827"/>
                <a:gd name="T93" fmla="*/ 464 h 929"/>
                <a:gd name="T94" fmla="*/ 898 w 1827"/>
                <a:gd name="T95" fmla="*/ 376 h 929"/>
                <a:gd name="T96" fmla="*/ 840 w 1827"/>
                <a:gd name="T97" fmla="*/ 291 h 929"/>
                <a:gd name="T98" fmla="*/ 783 w 1827"/>
                <a:gd name="T99" fmla="*/ 213 h 929"/>
                <a:gd name="T100" fmla="*/ 725 w 1827"/>
                <a:gd name="T101" fmla="*/ 144 h 929"/>
                <a:gd name="T102" fmla="*/ 667 w 1827"/>
                <a:gd name="T103" fmla="*/ 86 h 929"/>
                <a:gd name="T104" fmla="*/ 609 w 1827"/>
                <a:gd name="T105" fmla="*/ 42 h 929"/>
                <a:gd name="T106" fmla="*/ 551 w 1827"/>
                <a:gd name="T107" fmla="*/ 13 h 929"/>
                <a:gd name="T108" fmla="*/ 493 w 1827"/>
                <a:gd name="T109" fmla="*/ 0 h 929"/>
                <a:gd name="T110" fmla="*/ 435 w 1827"/>
                <a:gd name="T111" fmla="*/ 5 h 929"/>
                <a:gd name="T112" fmla="*/ 378 w 1827"/>
                <a:gd name="T113" fmla="*/ 25 h 929"/>
                <a:gd name="T114" fmla="*/ 320 w 1827"/>
                <a:gd name="T115" fmla="*/ 61 h 929"/>
                <a:gd name="T116" fmla="*/ 262 w 1827"/>
                <a:gd name="T117" fmla="*/ 112 h 929"/>
                <a:gd name="T118" fmla="*/ 204 w 1827"/>
                <a:gd name="T119" fmla="*/ 176 h 929"/>
                <a:gd name="T120" fmla="*/ 146 w 1827"/>
                <a:gd name="T121" fmla="*/ 250 h 929"/>
                <a:gd name="T122" fmla="*/ 89 w 1827"/>
                <a:gd name="T123" fmla="*/ 331 h 929"/>
                <a:gd name="T124" fmla="*/ 31 w 1827"/>
                <a:gd name="T125" fmla="*/ 418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7" h="929">
                  <a:moveTo>
                    <a:pt x="3" y="460"/>
                  </a:moveTo>
                  <a:lnTo>
                    <a:pt x="0" y="464"/>
                  </a:lnTo>
                  <a:lnTo>
                    <a:pt x="0" y="465"/>
                  </a:lnTo>
                  <a:lnTo>
                    <a:pt x="3" y="460"/>
                  </a:lnTo>
                  <a:lnTo>
                    <a:pt x="6" y="455"/>
                  </a:lnTo>
                  <a:lnTo>
                    <a:pt x="9" y="451"/>
                  </a:lnTo>
                  <a:lnTo>
                    <a:pt x="13" y="446"/>
                  </a:lnTo>
                  <a:lnTo>
                    <a:pt x="15" y="441"/>
                  </a:lnTo>
                  <a:lnTo>
                    <a:pt x="19" y="437"/>
                  </a:lnTo>
                  <a:lnTo>
                    <a:pt x="21" y="432"/>
                  </a:lnTo>
                  <a:lnTo>
                    <a:pt x="25" y="427"/>
                  </a:lnTo>
                  <a:lnTo>
                    <a:pt x="28" y="423"/>
                  </a:lnTo>
                  <a:lnTo>
                    <a:pt x="31" y="418"/>
                  </a:lnTo>
                  <a:lnTo>
                    <a:pt x="34" y="413"/>
                  </a:lnTo>
                  <a:lnTo>
                    <a:pt x="37" y="409"/>
                  </a:lnTo>
                  <a:lnTo>
                    <a:pt x="40" y="404"/>
                  </a:lnTo>
                  <a:lnTo>
                    <a:pt x="43" y="400"/>
                  </a:lnTo>
                  <a:lnTo>
                    <a:pt x="46" y="395"/>
                  </a:lnTo>
                  <a:lnTo>
                    <a:pt x="49" y="390"/>
                  </a:lnTo>
                  <a:lnTo>
                    <a:pt x="52" y="386"/>
                  </a:lnTo>
                  <a:lnTo>
                    <a:pt x="55" y="381"/>
                  </a:lnTo>
                  <a:lnTo>
                    <a:pt x="58" y="377"/>
                  </a:lnTo>
                  <a:lnTo>
                    <a:pt x="61" y="372"/>
                  </a:lnTo>
                  <a:lnTo>
                    <a:pt x="64" y="368"/>
                  </a:lnTo>
                  <a:lnTo>
                    <a:pt x="67" y="363"/>
                  </a:lnTo>
                  <a:lnTo>
                    <a:pt x="70" y="358"/>
                  </a:lnTo>
                  <a:lnTo>
                    <a:pt x="73" y="354"/>
                  </a:lnTo>
                  <a:lnTo>
                    <a:pt x="76" y="350"/>
                  </a:lnTo>
                  <a:lnTo>
                    <a:pt x="79" y="345"/>
                  </a:lnTo>
                  <a:lnTo>
                    <a:pt x="82" y="341"/>
                  </a:lnTo>
                  <a:lnTo>
                    <a:pt x="86" y="336"/>
                  </a:lnTo>
                  <a:lnTo>
                    <a:pt x="89" y="332"/>
                  </a:lnTo>
                  <a:lnTo>
                    <a:pt x="92" y="327"/>
                  </a:lnTo>
                  <a:lnTo>
                    <a:pt x="95" y="323"/>
                  </a:lnTo>
                  <a:lnTo>
                    <a:pt x="98" y="318"/>
                  </a:lnTo>
                  <a:lnTo>
                    <a:pt x="101" y="314"/>
                  </a:lnTo>
                  <a:lnTo>
                    <a:pt x="104" y="310"/>
                  </a:lnTo>
                  <a:lnTo>
                    <a:pt x="107" y="305"/>
                  </a:lnTo>
                  <a:lnTo>
                    <a:pt x="110" y="301"/>
                  </a:lnTo>
                  <a:lnTo>
                    <a:pt x="113" y="296"/>
                  </a:lnTo>
                  <a:lnTo>
                    <a:pt x="116" y="292"/>
                  </a:lnTo>
                  <a:lnTo>
                    <a:pt x="119" y="288"/>
                  </a:lnTo>
                  <a:lnTo>
                    <a:pt x="122" y="284"/>
                  </a:lnTo>
                  <a:lnTo>
                    <a:pt x="125" y="279"/>
                  </a:lnTo>
                  <a:lnTo>
                    <a:pt x="128" y="275"/>
                  </a:lnTo>
                  <a:lnTo>
                    <a:pt x="131" y="271"/>
                  </a:lnTo>
                  <a:lnTo>
                    <a:pt x="134" y="267"/>
                  </a:lnTo>
                  <a:lnTo>
                    <a:pt x="137" y="262"/>
                  </a:lnTo>
                  <a:lnTo>
                    <a:pt x="140" y="258"/>
                  </a:lnTo>
                  <a:lnTo>
                    <a:pt x="143" y="254"/>
                  </a:lnTo>
                  <a:lnTo>
                    <a:pt x="146" y="250"/>
                  </a:lnTo>
                  <a:lnTo>
                    <a:pt x="150" y="246"/>
                  </a:lnTo>
                  <a:lnTo>
                    <a:pt x="152" y="242"/>
                  </a:lnTo>
                  <a:lnTo>
                    <a:pt x="156" y="238"/>
                  </a:lnTo>
                  <a:lnTo>
                    <a:pt x="158" y="234"/>
                  </a:lnTo>
                  <a:lnTo>
                    <a:pt x="162" y="230"/>
                  </a:lnTo>
                  <a:lnTo>
                    <a:pt x="165" y="226"/>
                  </a:lnTo>
                  <a:lnTo>
                    <a:pt x="168" y="222"/>
                  </a:lnTo>
                  <a:lnTo>
                    <a:pt x="171" y="218"/>
                  </a:lnTo>
                  <a:lnTo>
                    <a:pt x="174" y="214"/>
                  </a:lnTo>
                  <a:lnTo>
                    <a:pt x="177" y="210"/>
                  </a:lnTo>
                  <a:lnTo>
                    <a:pt x="180" y="206"/>
                  </a:lnTo>
                  <a:lnTo>
                    <a:pt x="183" y="202"/>
                  </a:lnTo>
                  <a:lnTo>
                    <a:pt x="186" y="198"/>
                  </a:lnTo>
                  <a:lnTo>
                    <a:pt x="189" y="195"/>
                  </a:lnTo>
                  <a:lnTo>
                    <a:pt x="192" y="191"/>
                  </a:lnTo>
                  <a:lnTo>
                    <a:pt x="195" y="187"/>
                  </a:lnTo>
                  <a:lnTo>
                    <a:pt x="198" y="183"/>
                  </a:lnTo>
                  <a:lnTo>
                    <a:pt x="201" y="180"/>
                  </a:lnTo>
                  <a:lnTo>
                    <a:pt x="204" y="176"/>
                  </a:lnTo>
                  <a:lnTo>
                    <a:pt x="207" y="172"/>
                  </a:lnTo>
                  <a:lnTo>
                    <a:pt x="210" y="169"/>
                  </a:lnTo>
                  <a:lnTo>
                    <a:pt x="213" y="165"/>
                  </a:lnTo>
                  <a:lnTo>
                    <a:pt x="216" y="162"/>
                  </a:lnTo>
                  <a:lnTo>
                    <a:pt x="219" y="158"/>
                  </a:lnTo>
                  <a:lnTo>
                    <a:pt x="222" y="155"/>
                  </a:lnTo>
                  <a:lnTo>
                    <a:pt x="226" y="151"/>
                  </a:lnTo>
                  <a:lnTo>
                    <a:pt x="228" y="148"/>
                  </a:lnTo>
                  <a:lnTo>
                    <a:pt x="232" y="144"/>
                  </a:lnTo>
                  <a:lnTo>
                    <a:pt x="235" y="141"/>
                  </a:lnTo>
                  <a:lnTo>
                    <a:pt x="238" y="138"/>
                  </a:lnTo>
                  <a:lnTo>
                    <a:pt x="241" y="135"/>
                  </a:lnTo>
                  <a:lnTo>
                    <a:pt x="244" y="131"/>
                  </a:lnTo>
                  <a:lnTo>
                    <a:pt x="247" y="128"/>
                  </a:lnTo>
                  <a:lnTo>
                    <a:pt x="250" y="125"/>
                  </a:lnTo>
                  <a:lnTo>
                    <a:pt x="253" y="122"/>
                  </a:lnTo>
                  <a:lnTo>
                    <a:pt x="256" y="119"/>
                  </a:lnTo>
                  <a:lnTo>
                    <a:pt x="259" y="115"/>
                  </a:lnTo>
                  <a:lnTo>
                    <a:pt x="262" y="112"/>
                  </a:lnTo>
                  <a:lnTo>
                    <a:pt x="265" y="109"/>
                  </a:lnTo>
                  <a:lnTo>
                    <a:pt x="268" y="106"/>
                  </a:lnTo>
                  <a:lnTo>
                    <a:pt x="271" y="104"/>
                  </a:lnTo>
                  <a:lnTo>
                    <a:pt x="274" y="101"/>
                  </a:lnTo>
                  <a:lnTo>
                    <a:pt x="277" y="98"/>
                  </a:lnTo>
                  <a:lnTo>
                    <a:pt x="280" y="95"/>
                  </a:lnTo>
                  <a:lnTo>
                    <a:pt x="283" y="92"/>
                  </a:lnTo>
                  <a:lnTo>
                    <a:pt x="286" y="89"/>
                  </a:lnTo>
                  <a:lnTo>
                    <a:pt x="289" y="87"/>
                  </a:lnTo>
                  <a:lnTo>
                    <a:pt x="293" y="84"/>
                  </a:lnTo>
                  <a:lnTo>
                    <a:pt x="295" y="81"/>
                  </a:lnTo>
                  <a:lnTo>
                    <a:pt x="299" y="79"/>
                  </a:lnTo>
                  <a:lnTo>
                    <a:pt x="302" y="76"/>
                  </a:lnTo>
                  <a:lnTo>
                    <a:pt x="305" y="74"/>
                  </a:lnTo>
                  <a:lnTo>
                    <a:pt x="308" y="71"/>
                  </a:lnTo>
                  <a:lnTo>
                    <a:pt x="311" y="69"/>
                  </a:lnTo>
                  <a:lnTo>
                    <a:pt x="314" y="66"/>
                  </a:lnTo>
                  <a:lnTo>
                    <a:pt x="317" y="64"/>
                  </a:lnTo>
                  <a:lnTo>
                    <a:pt x="320" y="61"/>
                  </a:lnTo>
                  <a:lnTo>
                    <a:pt x="323" y="59"/>
                  </a:lnTo>
                  <a:lnTo>
                    <a:pt x="326" y="57"/>
                  </a:lnTo>
                  <a:lnTo>
                    <a:pt x="329" y="55"/>
                  </a:lnTo>
                  <a:lnTo>
                    <a:pt x="332" y="52"/>
                  </a:lnTo>
                  <a:lnTo>
                    <a:pt x="335" y="50"/>
                  </a:lnTo>
                  <a:lnTo>
                    <a:pt x="338" y="48"/>
                  </a:lnTo>
                  <a:lnTo>
                    <a:pt x="341" y="46"/>
                  </a:lnTo>
                  <a:lnTo>
                    <a:pt x="344" y="44"/>
                  </a:lnTo>
                  <a:lnTo>
                    <a:pt x="347" y="42"/>
                  </a:lnTo>
                  <a:lnTo>
                    <a:pt x="350" y="40"/>
                  </a:lnTo>
                  <a:lnTo>
                    <a:pt x="353" y="39"/>
                  </a:lnTo>
                  <a:lnTo>
                    <a:pt x="357" y="37"/>
                  </a:lnTo>
                  <a:lnTo>
                    <a:pt x="359" y="35"/>
                  </a:lnTo>
                  <a:lnTo>
                    <a:pt x="363" y="33"/>
                  </a:lnTo>
                  <a:lnTo>
                    <a:pt x="365" y="31"/>
                  </a:lnTo>
                  <a:lnTo>
                    <a:pt x="369" y="30"/>
                  </a:lnTo>
                  <a:lnTo>
                    <a:pt x="371" y="28"/>
                  </a:lnTo>
                  <a:lnTo>
                    <a:pt x="375" y="27"/>
                  </a:lnTo>
                  <a:lnTo>
                    <a:pt x="378" y="25"/>
                  </a:lnTo>
                  <a:lnTo>
                    <a:pt x="381" y="24"/>
                  </a:lnTo>
                  <a:lnTo>
                    <a:pt x="384" y="22"/>
                  </a:lnTo>
                  <a:lnTo>
                    <a:pt x="387" y="21"/>
                  </a:lnTo>
                  <a:lnTo>
                    <a:pt x="390" y="19"/>
                  </a:lnTo>
                  <a:lnTo>
                    <a:pt x="393" y="18"/>
                  </a:lnTo>
                  <a:lnTo>
                    <a:pt x="396" y="17"/>
                  </a:lnTo>
                  <a:lnTo>
                    <a:pt x="399" y="16"/>
                  </a:lnTo>
                  <a:lnTo>
                    <a:pt x="402" y="14"/>
                  </a:lnTo>
                  <a:lnTo>
                    <a:pt x="405" y="13"/>
                  </a:lnTo>
                  <a:lnTo>
                    <a:pt x="408" y="12"/>
                  </a:lnTo>
                  <a:lnTo>
                    <a:pt x="411" y="11"/>
                  </a:lnTo>
                  <a:lnTo>
                    <a:pt x="414" y="10"/>
                  </a:lnTo>
                  <a:lnTo>
                    <a:pt x="417" y="9"/>
                  </a:lnTo>
                  <a:lnTo>
                    <a:pt x="420" y="8"/>
                  </a:lnTo>
                  <a:lnTo>
                    <a:pt x="423" y="7"/>
                  </a:lnTo>
                  <a:lnTo>
                    <a:pt x="426" y="7"/>
                  </a:lnTo>
                  <a:lnTo>
                    <a:pt x="429" y="6"/>
                  </a:lnTo>
                  <a:lnTo>
                    <a:pt x="433" y="5"/>
                  </a:lnTo>
                  <a:lnTo>
                    <a:pt x="435" y="5"/>
                  </a:lnTo>
                  <a:lnTo>
                    <a:pt x="439" y="4"/>
                  </a:lnTo>
                  <a:lnTo>
                    <a:pt x="442" y="3"/>
                  </a:lnTo>
                  <a:lnTo>
                    <a:pt x="445" y="3"/>
                  </a:lnTo>
                  <a:lnTo>
                    <a:pt x="448" y="2"/>
                  </a:lnTo>
                  <a:lnTo>
                    <a:pt x="451" y="2"/>
                  </a:lnTo>
                  <a:lnTo>
                    <a:pt x="454" y="1"/>
                  </a:lnTo>
                  <a:lnTo>
                    <a:pt x="457" y="1"/>
                  </a:lnTo>
                  <a:lnTo>
                    <a:pt x="460" y="1"/>
                  </a:lnTo>
                  <a:lnTo>
                    <a:pt x="463" y="0"/>
                  </a:lnTo>
                  <a:lnTo>
                    <a:pt x="466" y="0"/>
                  </a:lnTo>
                  <a:lnTo>
                    <a:pt x="469" y="0"/>
                  </a:lnTo>
                  <a:lnTo>
                    <a:pt x="472" y="0"/>
                  </a:lnTo>
                  <a:lnTo>
                    <a:pt x="475" y="0"/>
                  </a:lnTo>
                  <a:lnTo>
                    <a:pt x="478" y="0"/>
                  </a:lnTo>
                  <a:lnTo>
                    <a:pt x="481" y="0"/>
                  </a:lnTo>
                  <a:lnTo>
                    <a:pt x="484" y="0"/>
                  </a:lnTo>
                  <a:lnTo>
                    <a:pt x="487" y="0"/>
                  </a:lnTo>
                  <a:lnTo>
                    <a:pt x="490" y="0"/>
                  </a:lnTo>
                  <a:lnTo>
                    <a:pt x="493" y="0"/>
                  </a:lnTo>
                  <a:lnTo>
                    <a:pt x="496" y="1"/>
                  </a:lnTo>
                  <a:lnTo>
                    <a:pt x="499" y="1"/>
                  </a:lnTo>
                  <a:lnTo>
                    <a:pt x="502" y="1"/>
                  </a:lnTo>
                  <a:lnTo>
                    <a:pt x="506" y="2"/>
                  </a:lnTo>
                  <a:lnTo>
                    <a:pt x="508" y="2"/>
                  </a:lnTo>
                  <a:lnTo>
                    <a:pt x="512" y="3"/>
                  </a:lnTo>
                  <a:lnTo>
                    <a:pt x="515" y="3"/>
                  </a:lnTo>
                  <a:lnTo>
                    <a:pt x="518" y="4"/>
                  </a:lnTo>
                  <a:lnTo>
                    <a:pt x="521" y="4"/>
                  </a:lnTo>
                  <a:lnTo>
                    <a:pt x="524" y="5"/>
                  </a:lnTo>
                  <a:lnTo>
                    <a:pt x="527" y="6"/>
                  </a:lnTo>
                  <a:lnTo>
                    <a:pt x="530" y="6"/>
                  </a:lnTo>
                  <a:lnTo>
                    <a:pt x="533" y="7"/>
                  </a:lnTo>
                  <a:lnTo>
                    <a:pt x="536" y="8"/>
                  </a:lnTo>
                  <a:lnTo>
                    <a:pt x="539" y="9"/>
                  </a:lnTo>
                  <a:lnTo>
                    <a:pt x="542" y="10"/>
                  </a:lnTo>
                  <a:lnTo>
                    <a:pt x="545" y="11"/>
                  </a:lnTo>
                  <a:lnTo>
                    <a:pt x="548" y="12"/>
                  </a:lnTo>
                  <a:lnTo>
                    <a:pt x="551" y="13"/>
                  </a:lnTo>
                  <a:lnTo>
                    <a:pt x="554" y="14"/>
                  </a:lnTo>
                  <a:lnTo>
                    <a:pt x="557" y="15"/>
                  </a:lnTo>
                  <a:lnTo>
                    <a:pt x="560" y="17"/>
                  </a:lnTo>
                  <a:lnTo>
                    <a:pt x="563" y="18"/>
                  </a:lnTo>
                  <a:lnTo>
                    <a:pt x="566" y="19"/>
                  </a:lnTo>
                  <a:lnTo>
                    <a:pt x="570" y="21"/>
                  </a:lnTo>
                  <a:lnTo>
                    <a:pt x="572" y="22"/>
                  </a:lnTo>
                  <a:lnTo>
                    <a:pt x="576" y="23"/>
                  </a:lnTo>
                  <a:lnTo>
                    <a:pt x="578" y="25"/>
                  </a:lnTo>
                  <a:lnTo>
                    <a:pt x="582" y="26"/>
                  </a:lnTo>
                  <a:lnTo>
                    <a:pt x="585" y="28"/>
                  </a:lnTo>
                  <a:lnTo>
                    <a:pt x="588" y="30"/>
                  </a:lnTo>
                  <a:lnTo>
                    <a:pt x="591" y="31"/>
                  </a:lnTo>
                  <a:lnTo>
                    <a:pt x="594" y="33"/>
                  </a:lnTo>
                  <a:lnTo>
                    <a:pt x="597" y="35"/>
                  </a:lnTo>
                  <a:lnTo>
                    <a:pt x="600" y="36"/>
                  </a:lnTo>
                  <a:lnTo>
                    <a:pt x="603" y="38"/>
                  </a:lnTo>
                  <a:lnTo>
                    <a:pt x="606" y="40"/>
                  </a:lnTo>
                  <a:lnTo>
                    <a:pt x="609" y="42"/>
                  </a:lnTo>
                  <a:lnTo>
                    <a:pt x="612" y="44"/>
                  </a:lnTo>
                  <a:lnTo>
                    <a:pt x="615" y="46"/>
                  </a:lnTo>
                  <a:lnTo>
                    <a:pt x="618" y="48"/>
                  </a:lnTo>
                  <a:lnTo>
                    <a:pt x="621" y="50"/>
                  </a:lnTo>
                  <a:lnTo>
                    <a:pt x="624" y="52"/>
                  </a:lnTo>
                  <a:lnTo>
                    <a:pt x="627" y="54"/>
                  </a:lnTo>
                  <a:lnTo>
                    <a:pt x="630" y="57"/>
                  </a:lnTo>
                  <a:lnTo>
                    <a:pt x="633" y="59"/>
                  </a:lnTo>
                  <a:lnTo>
                    <a:pt x="636" y="61"/>
                  </a:lnTo>
                  <a:lnTo>
                    <a:pt x="639" y="64"/>
                  </a:lnTo>
                  <a:lnTo>
                    <a:pt x="642" y="66"/>
                  </a:lnTo>
                  <a:lnTo>
                    <a:pt x="646" y="68"/>
                  </a:lnTo>
                  <a:lnTo>
                    <a:pt x="649" y="71"/>
                  </a:lnTo>
                  <a:lnTo>
                    <a:pt x="652" y="73"/>
                  </a:lnTo>
                  <a:lnTo>
                    <a:pt x="655" y="76"/>
                  </a:lnTo>
                  <a:lnTo>
                    <a:pt x="658" y="78"/>
                  </a:lnTo>
                  <a:lnTo>
                    <a:pt x="661" y="81"/>
                  </a:lnTo>
                  <a:lnTo>
                    <a:pt x="664" y="84"/>
                  </a:lnTo>
                  <a:lnTo>
                    <a:pt x="667" y="86"/>
                  </a:lnTo>
                  <a:lnTo>
                    <a:pt x="670" y="89"/>
                  </a:lnTo>
                  <a:lnTo>
                    <a:pt x="673" y="92"/>
                  </a:lnTo>
                  <a:lnTo>
                    <a:pt x="676" y="94"/>
                  </a:lnTo>
                  <a:lnTo>
                    <a:pt x="679" y="97"/>
                  </a:lnTo>
                  <a:lnTo>
                    <a:pt x="682" y="100"/>
                  </a:lnTo>
                  <a:lnTo>
                    <a:pt x="685" y="103"/>
                  </a:lnTo>
                  <a:lnTo>
                    <a:pt x="688" y="106"/>
                  </a:lnTo>
                  <a:lnTo>
                    <a:pt x="691" y="109"/>
                  </a:lnTo>
                  <a:lnTo>
                    <a:pt x="694" y="112"/>
                  </a:lnTo>
                  <a:lnTo>
                    <a:pt x="697" y="115"/>
                  </a:lnTo>
                  <a:lnTo>
                    <a:pt x="700" y="118"/>
                  </a:lnTo>
                  <a:lnTo>
                    <a:pt x="703" y="121"/>
                  </a:lnTo>
                  <a:lnTo>
                    <a:pt x="706" y="124"/>
                  </a:lnTo>
                  <a:lnTo>
                    <a:pt x="709" y="127"/>
                  </a:lnTo>
                  <a:lnTo>
                    <a:pt x="713" y="131"/>
                  </a:lnTo>
                  <a:lnTo>
                    <a:pt x="715" y="134"/>
                  </a:lnTo>
                  <a:lnTo>
                    <a:pt x="719" y="137"/>
                  </a:lnTo>
                  <a:lnTo>
                    <a:pt x="722" y="141"/>
                  </a:lnTo>
                  <a:lnTo>
                    <a:pt x="725" y="144"/>
                  </a:lnTo>
                  <a:lnTo>
                    <a:pt x="728" y="147"/>
                  </a:lnTo>
                  <a:lnTo>
                    <a:pt x="731" y="151"/>
                  </a:lnTo>
                  <a:lnTo>
                    <a:pt x="734" y="154"/>
                  </a:lnTo>
                  <a:lnTo>
                    <a:pt x="737" y="157"/>
                  </a:lnTo>
                  <a:lnTo>
                    <a:pt x="740" y="161"/>
                  </a:lnTo>
                  <a:lnTo>
                    <a:pt x="743" y="165"/>
                  </a:lnTo>
                  <a:lnTo>
                    <a:pt x="746" y="168"/>
                  </a:lnTo>
                  <a:lnTo>
                    <a:pt x="749" y="172"/>
                  </a:lnTo>
                  <a:lnTo>
                    <a:pt x="752" y="175"/>
                  </a:lnTo>
                  <a:lnTo>
                    <a:pt x="755" y="179"/>
                  </a:lnTo>
                  <a:lnTo>
                    <a:pt x="758" y="183"/>
                  </a:lnTo>
                  <a:lnTo>
                    <a:pt x="761" y="186"/>
                  </a:lnTo>
                  <a:lnTo>
                    <a:pt x="764" y="190"/>
                  </a:lnTo>
                  <a:lnTo>
                    <a:pt x="767" y="194"/>
                  </a:lnTo>
                  <a:lnTo>
                    <a:pt x="770" y="198"/>
                  </a:lnTo>
                  <a:lnTo>
                    <a:pt x="773" y="201"/>
                  </a:lnTo>
                  <a:lnTo>
                    <a:pt x="776" y="205"/>
                  </a:lnTo>
                  <a:lnTo>
                    <a:pt x="779" y="209"/>
                  </a:lnTo>
                  <a:lnTo>
                    <a:pt x="783" y="213"/>
                  </a:lnTo>
                  <a:lnTo>
                    <a:pt x="785" y="217"/>
                  </a:lnTo>
                  <a:lnTo>
                    <a:pt x="789" y="221"/>
                  </a:lnTo>
                  <a:lnTo>
                    <a:pt x="792" y="225"/>
                  </a:lnTo>
                  <a:lnTo>
                    <a:pt x="795" y="229"/>
                  </a:lnTo>
                  <a:lnTo>
                    <a:pt x="798" y="233"/>
                  </a:lnTo>
                  <a:lnTo>
                    <a:pt x="801" y="237"/>
                  </a:lnTo>
                  <a:lnTo>
                    <a:pt x="804" y="241"/>
                  </a:lnTo>
                  <a:lnTo>
                    <a:pt x="807" y="245"/>
                  </a:lnTo>
                  <a:lnTo>
                    <a:pt x="810" y="249"/>
                  </a:lnTo>
                  <a:lnTo>
                    <a:pt x="813" y="254"/>
                  </a:lnTo>
                  <a:lnTo>
                    <a:pt x="816" y="257"/>
                  </a:lnTo>
                  <a:lnTo>
                    <a:pt x="819" y="262"/>
                  </a:lnTo>
                  <a:lnTo>
                    <a:pt x="822" y="266"/>
                  </a:lnTo>
                  <a:lnTo>
                    <a:pt x="825" y="270"/>
                  </a:lnTo>
                  <a:lnTo>
                    <a:pt x="828" y="274"/>
                  </a:lnTo>
                  <a:lnTo>
                    <a:pt x="831" y="279"/>
                  </a:lnTo>
                  <a:lnTo>
                    <a:pt x="834" y="283"/>
                  </a:lnTo>
                  <a:lnTo>
                    <a:pt x="837" y="287"/>
                  </a:lnTo>
                  <a:lnTo>
                    <a:pt x="840" y="291"/>
                  </a:lnTo>
                  <a:lnTo>
                    <a:pt x="843" y="296"/>
                  </a:lnTo>
                  <a:lnTo>
                    <a:pt x="846" y="300"/>
                  </a:lnTo>
                  <a:lnTo>
                    <a:pt x="849" y="305"/>
                  </a:lnTo>
                  <a:lnTo>
                    <a:pt x="852" y="309"/>
                  </a:lnTo>
                  <a:lnTo>
                    <a:pt x="856" y="313"/>
                  </a:lnTo>
                  <a:lnTo>
                    <a:pt x="859" y="318"/>
                  </a:lnTo>
                  <a:lnTo>
                    <a:pt x="862" y="322"/>
                  </a:lnTo>
                  <a:lnTo>
                    <a:pt x="865" y="326"/>
                  </a:lnTo>
                  <a:lnTo>
                    <a:pt x="868" y="331"/>
                  </a:lnTo>
                  <a:lnTo>
                    <a:pt x="871" y="335"/>
                  </a:lnTo>
                  <a:lnTo>
                    <a:pt x="874" y="340"/>
                  </a:lnTo>
                  <a:lnTo>
                    <a:pt x="877" y="344"/>
                  </a:lnTo>
                  <a:lnTo>
                    <a:pt x="880" y="349"/>
                  </a:lnTo>
                  <a:lnTo>
                    <a:pt x="883" y="353"/>
                  </a:lnTo>
                  <a:lnTo>
                    <a:pt x="886" y="358"/>
                  </a:lnTo>
                  <a:lnTo>
                    <a:pt x="889" y="362"/>
                  </a:lnTo>
                  <a:lnTo>
                    <a:pt x="892" y="367"/>
                  </a:lnTo>
                  <a:lnTo>
                    <a:pt x="895" y="371"/>
                  </a:lnTo>
                  <a:lnTo>
                    <a:pt x="898" y="376"/>
                  </a:lnTo>
                  <a:lnTo>
                    <a:pt x="901" y="381"/>
                  </a:lnTo>
                  <a:lnTo>
                    <a:pt x="904" y="385"/>
                  </a:lnTo>
                  <a:lnTo>
                    <a:pt x="907" y="390"/>
                  </a:lnTo>
                  <a:lnTo>
                    <a:pt x="910" y="394"/>
                  </a:lnTo>
                  <a:lnTo>
                    <a:pt x="913" y="399"/>
                  </a:lnTo>
                  <a:lnTo>
                    <a:pt x="916" y="403"/>
                  </a:lnTo>
                  <a:lnTo>
                    <a:pt x="920" y="408"/>
                  </a:lnTo>
                  <a:lnTo>
                    <a:pt x="922" y="413"/>
                  </a:lnTo>
                  <a:lnTo>
                    <a:pt x="926" y="417"/>
                  </a:lnTo>
                  <a:lnTo>
                    <a:pt x="928" y="422"/>
                  </a:lnTo>
                  <a:lnTo>
                    <a:pt x="932" y="427"/>
                  </a:lnTo>
                  <a:lnTo>
                    <a:pt x="935" y="431"/>
                  </a:lnTo>
                  <a:lnTo>
                    <a:pt x="938" y="436"/>
                  </a:lnTo>
                  <a:lnTo>
                    <a:pt x="941" y="441"/>
                  </a:lnTo>
                  <a:lnTo>
                    <a:pt x="944" y="445"/>
                  </a:lnTo>
                  <a:lnTo>
                    <a:pt x="947" y="450"/>
                  </a:lnTo>
                  <a:lnTo>
                    <a:pt x="950" y="454"/>
                  </a:lnTo>
                  <a:lnTo>
                    <a:pt x="953" y="459"/>
                  </a:lnTo>
                  <a:lnTo>
                    <a:pt x="956" y="464"/>
                  </a:lnTo>
                  <a:lnTo>
                    <a:pt x="959" y="468"/>
                  </a:lnTo>
                  <a:lnTo>
                    <a:pt x="962" y="473"/>
                  </a:lnTo>
                  <a:lnTo>
                    <a:pt x="965" y="478"/>
                  </a:lnTo>
                  <a:lnTo>
                    <a:pt x="968" y="482"/>
                  </a:lnTo>
                  <a:lnTo>
                    <a:pt x="971" y="487"/>
                  </a:lnTo>
                  <a:lnTo>
                    <a:pt x="974" y="492"/>
                  </a:lnTo>
                  <a:lnTo>
                    <a:pt x="977" y="496"/>
                  </a:lnTo>
                  <a:lnTo>
                    <a:pt x="980" y="501"/>
                  </a:lnTo>
                  <a:lnTo>
                    <a:pt x="983" y="505"/>
                  </a:lnTo>
                  <a:lnTo>
                    <a:pt x="986" y="510"/>
                  </a:lnTo>
                  <a:lnTo>
                    <a:pt x="989" y="515"/>
                  </a:lnTo>
                  <a:lnTo>
                    <a:pt x="992" y="519"/>
                  </a:lnTo>
                  <a:lnTo>
                    <a:pt x="996" y="524"/>
                  </a:lnTo>
                  <a:lnTo>
                    <a:pt x="999" y="528"/>
                  </a:lnTo>
                  <a:lnTo>
                    <a:pt x="1002" y="533"/>
                  </a:lnTo>
                  <a:lnTo>
                    <a:pt x="1005" y="538"/>
                  </a:lnTo>
                  <a:lnTo>
                    <a:pt x="1008" y="542"/>
                  </a:lnTo>
                  <a:lnTo>
                    <a:pt x="1011" y="547"/>
                  </a:lnTo>
                  <a:lnTo>
                    <a:pt x="1014" y="551"/>
                  </a:lnTo>
                  <a:lnTo>
                    <a:pt x="1017" y="556"/>
                  </a:lnTo>
                  <a:lnTo>
                    <a:pt x="1020" y="561"/>
                  </a:lnTo>
                  <a:lnTo>
                    <a:pt x="1023" y="565"/>
                  </a:lnTo>
                  <a:lnTo>
                    <a:pt x="1026" y="570"/>
                  </a:lnTo>
                  <a:lnTo>
                    <a:pt x="1029" y="574"/>
                  </a:lnTo>
                  <a:lnTo>
                    <a:pt x="1032" y="579"/>
                  </a:lnTo>
                  <a:lnTo>
                    <a:pt x="1035" y="583"/>
                  </a:lnTo>
                  <a:lnTo>
                    <a:pt x="1038" y="588"/>
                  </a:lnTo>
                  <a:lnTo>
                    <a:pt x="1041" y="592"/>
                  </a:lnTo>
                  <a:lnTo>
                    <a:pt x="1044" y="597"/>
                  </a:lnTo>
                  <a:lnTo>
                    <a:pt x="1047" y="601"/>
                  </a:lnTo>
                  <a:lnTo>
                    <a:pt x="1050" y="605"/>
                  </a:lnTo>
                  <a:lnTo>
                    <a:pt x="1053" y="610"/>
                  </a:lnTo>
                  <a:lnTo>
                    <a:pt x="1056" y="614"/>
                  </a:lnTo>
                  <a:lnTo>
                    <a:pt x="1059" y="619"/>
                  </a:lnTo>
                  <a:lnTo>
                    <a:pt x="1063" y="623"/>
                  </a:lnTo>
                  <a:lnTo>
                    <a:pt x="1065" y="627"/>
                  </a:lnTo>
                  <a:lnTo>
                    <a:pt x="1069" y="632"/>
                  </a:lnTo>
                  <a:lnTo>
                    <a:pt x="1072" y="636"/>
                  </a:lnTo>
                  <a:lnTo>
                    <a:pt x="1075" y="640"/>
                  </a:lnTo>
                  <a:lnTo>
                    <a:pt x="1078" y="644"/>
                  </a:lnTo>
                  <a:lnTo>
                    <a:pt x="1081" y="649"/>
                  </a:lnTo>
                  <a:lnTo>
                    <a:pt x="1084" y="653"/>
                  </a:lnTo>
                  <a:lnTo>
                    <a:pt x="1087" y="657"/>
                  </a:lnTo>
                  <a:lnTo>
                    <a:pt x="1090" y="662"/>
                  </a:lnTo>
                  <a:lnTo>
                    <a:pt x="1093" y="666"/>
                  </a:lnTo>
                  <a:lnTo>
                    <a:pt x="1096" y="670"/>
                  </a:lnTo>
                  <a:lnTo>
                    <a:pt x="1099" y="674"/>
                  </a:lnTo>
                  <a:lnTo>
                    <a:pt x="1102" y="678"/>
                  </a:lnTo>
                  <a:lnTo>
                    <a:pt x="1105" y="682"/>
                  </a:lnTo>
                  <a:lnTo>
                    <a:pt x="1108" y="686"/>
                  </a:lnTo>
                  <a:lnTo>
                    <a:pt x="1111" y="691"/>
                  </a:lnTo>
                  <a:lnTo>
                    <a:pt x="1114" y="694"/>
                  </a:lnTo>
                  <a:lnTo>
                    <a:pt x="1117" y="699"/>
                  </a:lnTo>
                  <a:lnTo>
                    <a:pt x="1120" y="703"/>
                  </a:lnTo>
                  <a:lnTo>
                    <a:pt x="1123" y="707"/>
                  </a:lnTo>
                  <a:lnTo>
                    <a:pt x="1126" y="711"/>
                  </a:lnTo>
                  <a:lnTo>
                    <a:pt x="1129" y="714"/>
                  </a:lnTo>
                  <a:lnTo>
                    <a:pt x="1133" y="718"/>
                  </a:lnTo>
                  <a:lnTo>
                    <a:pt x="1135" y="722"/>
                  </a:lnTo>
                  <a:lnTo>
                    <a:pt x="1139" y="726"/>
                  </a:lnTo>
                  <a:lnTo>
                    <a:pt x="1141" y="730"/>
                  </a:lnTo>
                  <a:lnTo>
                    <a:pt x="1145" y="734"/>
                  </a:lnTo>
                  <a:lnTo>
                    <a:pt x="1148" y="737"/>
                  </a:lnTo>
                  <a:lnTo>
                    <a:pt x="1151" y="741"/>
                  </a:lnTo>
                  <a:lnTo>
                    <a:pt x="1154" y="745"/>
                  </a:lnTo>
                  <a:lnTo>
                    <a:pt x="1157" y="749"/>
                  </a:lnTo>
                  <a:lnTo>
                    <a:pt x="1160" y="752"/>
                  </a:lnTo>
                  <a:lnTo>
                    <a:pt x="1163" y="756"/>
                  </a:lnTo>
                  <a:lnTo>
                    <a:pt x="1166" y="759"/>
                  </a:lnTo>
                  <a:lnTo>
                    <a:pt x="1169" y="763"/>
                  </a:lnTo>
                  <a:lnTo>
                    <a:pt x="1172" y="767"/>
                  </a:lnTo>
                  <a:lnTo>
                    <a:pt x="1175" y="770"/>
                  </a:lnTo>
                  <a:lnTo>
                    <a:pt x="1178" y="774"/>
                  </a:lnTo>
                  <a:lnTo>
                    <a:pt x="1181" y="777"/>
                  </a:lnTo>
                  <a:lnTo>
                    <a:pt x="1184" y="781"/>
                  </a:lnTo>
                  <a:lnTo>
                    <a:pt x="1187" y="784"/>
                  </a:lnTo>
                  <a:lnTo>
                    <a:pt x="1190" y="787"/>
                  </a:lnTo>
                  <a:lnTo>
                    <a:pt x="1193" y="791"/>
                  </a:lnTo>
                  <a:lnTo>
                    <a:pt x="1196" y="794"/>
                  </a:lnTo>
                  <a:lnTo>
                    <a:pt x="1199" y="797"/>
                  </a:lnTo>
                  <a:lnTo>
                    <a:pt x="1202" y="800"/>
                  </a:lnTo>
                  <a:lnTo>
                    <a:pt x="1206" y="803"/>
                  </a:lnTo>
                  <a:lnTo>
                    <a:pt x="1209" y="807"/>
                  </a:lnTo>
                  <a:lnTo>
                    <a:pt x="1212" y="810"/>
                  </a:lnTo>
                  <a:lnTo>
                    <a:pt x="1215" y="813"/>
                  </a:lnTo>
                  <a:lnTo>
                    <a:pt x="1218" y="816"/>
                  </a:lnTo>
                  <a:lnTo>
                    <a:pt x="1221" y="819"/>
                  </a:lnTo>
                  <a:lnTo>
                    <a:pt x="1224" y="822"/>
                  </a:lnTo>
                  <a:lnTo>
                    <a:pt x="1227" y="825"/>
                  </a:lnTo>
                  <a:lnTo>
                    <a:pt x="1230" y="828"/>
                  </a:lnTo>
                  <a:lnTo>
                    <a:pt x="1233" y="831"/>
                  </a:lnTo>
                  <a:lnTo>
                    <a:pt x="1236" y="833"/>
                  </a:lnTo>
                  <a:lnTo>
                    <a:pt x="1239" y="836"/>
                  </a:lnTo>
                  <a:lnTo>
                    <a:pt x="1242" y="839"/>
                  </a:lnTo>
                  <a:lnTo>
                    <a:pt x="1245" y="842"/>
                  </a:lnTo>
                  <a:lnTo>
                    <a:pt x="1248" y="844"/>
                  </a:lnTo>
                  <a:lnTo>
                    <a:pt x="1251" y="847"/>
                  </a:lnTo>
                  <a:lnTo>
                    <a:pt x="1254" y="850"/>
                  </a:lnTo>
                  <a:lnTo>
                    <a:pt x="1257" y="852"/>
                  </a:lnTo>
                  <a:lnTo>
                    <a:pt x="1260" y="855"/>
                  </a:lnTo>
                  <a:lnTo>
                    <a:pt x="1263" y="857"/>
                  </a:lnTo>
                  <a:lnTo>
                    <a:pt x="1266" y="860"/>
                  </a:lnTo>
                  <a:lnTo>
                    <a:pt x="1270" y="862"/>
                  </a:lnTo>
                  <a:lnTo>
                    <a:pt x="1272" y="865"/>
                  </a:lnTo>
                  <a:lnTo>
                    <a:pt x="1276" y="867"/>
                  </a:lnTo>
                  <a:lnTo>
                    <a:pt x="1278" y="869"/>
                  </a:lnTo>
                  <a:lnTo>
                    <a:pt x="1282" y="872"/>
                  </a:lnTo>
                  <a:lnTo>
                    <a:pt x="1285" y="874"/>
                  </a:lnTo>
                  <a:lnTo>
                    <a:pt x="1288" y="876"/>
                  </a:lnTo>
                  <a:lnTo>
                    <a:pt x="1291" y="878"/>
                  </a:lnTo>
                  <a:lnTo>
                    <a:pt x="1294" y="880"/>
                  </a:lnTo>
                  <a:lnTo>
                    <a:pt x="1297" y="882"/>
                  </a:lnTo>
                  <a:lnTo>
                    <a:pt x="1300" y="884"/>
                  </a:lnTo>
                  <a:lnTo>
                    <a:pt x="1303" y="886"/>
                  </a:lnTo>
                  <a:lnTo>
                    <a:pt x="1306" y="888"/>
                  </a:lnTo>
                  <a:lnTo>
                    <a:pt x="1309" y="890"/>
                  </a:lnTo>
                  <a:lnTo>
                    <a:pt x="1312" y="892"/>
                  </a:lnTo>
                  <a:lnTo>
                    <a:pt x="1315" y="894"/>
                  </a:lnTo>
                  <a:lnTo>
                    <a:pt x="1318" y="895"/>
                  </a:lnTo>
                  <a:lnTo>
                    <a:pt x="1321" y="897"/>
                  </a:lnTo>
                  <a:lnTo>
                    <a:pt x="1324" y="899"/>
                  </a:lnTo>
                  <a:lnTo>
                    <a:pt x="1327" y="900"/>
                  </a:lnTo>
                  <a:lnTo>
                    <a:pt x="1330" y="902"/>
                  </a:lnTo>
                  <a:lnTo>
                    <a:pt x="1333" y="903"/>
                  </a:lnTo>
                  <a:lnTo>
                    <a:pt x="1336" y="905"/>
                  </a:lnTo>
                  <a:lnTo>
                    <a:pt x="1339" y="906"/>
                  </a:lnTo>
                  <a:lnTo>
                    <a:pt x="1342" y="908"/>
                  </a:lnTo>
                  <a:lnTo>
                    <a:pt x="1346" y="909"/>
                  </a:lnTo>
                  <a:lnTo>
                    <a:pt x="1348" y="911"/>
                  </a:lnTo>
                  <a:lnTo>
                    <a:pt x="1352" y="912"/>
                  </a:lnTo>
                  <a:lnTo>
                    <a:pt x="1355" y="913"/>
                  </a:lnTo>
                  <a:lnTo>
                    <a:pt x="1358" y="914"/>
                  </a:lnTo>
                  <a:lnTo>
                    <a:pt x="1361" y="915"/>
                  </a:lnTo>
                  <a:lnTo>
                    <a:pt x="1364" y="916"/>
                  </a:lnTo>
                  <a:lnTo>
                    <a:pt x="1367" y="917"/>
                  </a:lnTo>
                  <a:lnTo>
                    <a:pt x="1370" y="918"/>
                  </a:lnTo>
                  <a:lnTo>
                    <a:pt x="1373" y="919"/>
                  </a:lnTo>
                  <a:lnTo>
                    <a:pt x="1376" y="920"/>
                  </a:lnTo>
                  <a:lnTo>
                    <a:pt x="1379" y="921"/>
                  </a:lnTo>
                  <a:lnTo>
                    <a:pt x="1382" y="922"/>
                  </a:lnTo>
                  <a:lnTo>
                    <a:pt x="1385" y="923"/>
                  </a:lnTo>
                  <a:lnTo>
                    <a:pt x="1388" y="923"/>
                  </a:lnTo>
                  <a:lnTo>
                    <a:pt x="1391" y="924"/>
                  </a:lnTo>
                  <a:lnTo>
                    <a:pt x="1394" y="925"/>
                  </a:lnTo>
                  <a:lnTo>
                    <a:pt x="1397" y="926"/>
                  </a:lnTo>
                  <a:lnTo>
                    <a:pt x="1400" y="926"/>
                  </a:lnTo>
                  <a:lnTo>
                    <a:pt x="1403" y="927"/>
                  </a:lnTo>
                  <a:lnTo>
                    <a:pt x="1406" y="927"/>
                  </a:lnTo>
                  <a:lnTo>
                    <a:pt x="1409" y="927"/>
                  </a:lnTo>
                  <a:lnTo>
                    <a:pt x="1412" y="928"/>
                  </a:lnTo>
                  <a:lnTo>
                    <a:pt x="1415" y="928"/>
                  </a:lnTo>
                  <a:lnTo>
                    <a:pt x="1419" y="928"/>
                  </a:lnTo>
                  <a:lnTo>
                    <a:pt x="1422" y="928"/>
                  </a:lnTo>
                  <a:lnTo>
                    <a:pt x="1425" y="929"/>
                  </a:lnTo>
                  <a:lnTo>
                    <a:pt x="1428" y="929"/>
                  </a:lnTo>
                  <a:lnTo>
                    <a:pt x="1431" y="929"/>
                  </a:lnTo>
                  <a:lnTo>
                    <a:pt x="1434" y="929"/>
                  </a:lnTo>
                  <a:lnTo>
                    <a:pt x="1437" y="929"/>
                  </a:lnTo>
                  <a:lnTo>
                    <a:pt x="1440" y="929"/>
                  </a:lnTo>
                  <a:lnTo>
                    <a:pt x="1443" y="929"/>
                  </a:lnTo>
                  <a:lnTo>
                    <a:pt x="1446" y="929"/>
                  </a:lnTo>
                  <a:lnTo>
                    <a:pt x="1449" y="928"/>
                  </a:lnTo>
                  <a:lnTo>
                    <a:pt x="1452" y="928"/>
                  </a:lnTo>
                  <a:lnTo>
                    <a:pt x="1455" y="928"/>
                  </a:lnTo>
                  <a:lnTo>
                    <a:pt x="1458" y="928"/>
                  </a:lnTo>
                  <a:lnTo>
                    <a:pt x="1461" y="927"/>
                  </a:lnTo>
                  <a:lnTo>
                    <a:pt x="1464" y="927"/>
                  </a:lnTo>
                  <a:lnTo>
                    <a:pt x="1467" y="926"/>
                  </a:lnTo>
                  <a:lnTo>
                    <a:pt x="1470" y="926"/>
                  </a:lnTo>
                  <a:lnTo>
                    <a:pt x="1473" y="925"/>
                  </a:lnTo>
                  <a:lnTo>
                    <a:pt x="1476" y="924"/>
                  </a:lnTo>
                  <a:lnTo>
                    <a:pt x="1479" y="924"/>
                  </a:lnTo>
                  <a:lnTo>
                    <a:pt x="1483" y="923"/>
                  </a:lnTo>
                  <a:lnTo>
                    <a:pt x="1485" y="922"/>
                  </a:lnTo>
                  <a:lnTo>
                    <a:pt x="1489" y="922"/>
                  </a:lnTo>
                  <a:lnTo>
                    <a:pt x="1491" y="921"/>
                  </a:lnTo>
                  <a:lnTo>
                    <a:pt x="1495" y="920"/>
                  </a:lnTo>
                  <a:lnTo>
                    <a:pt x="1498" y="919"/>
                  </a:lnTo>
                  <a:lnTo>
                    <a:pt x="1501" y="918"/>
                  </a:lnTo>
                  <a:lnTo>
                    <a:pt x="1504" y="917"/>
                  </a:lnTo>
                  <a:lnTo>
                    <a:pt x="1507" y="916"/>
                  </a:lnTo>
                  <a:lnTo>
                    <a:pt x="1510" y="915"/>
                  </a:lnTo>
                  <a:lnTo>
                    <a:pt x="1513" y="914"/>
                  </a:lnTo>
                  <a:lnTo>
                    <a:pt x="1516" y="912"/>
                  </a:lnTo>
                  <a:lnTo>
                    <a:pt x="1519" y="911"/>
                  </a:lnTo>
                  <a:lnTo>
                    <a:pt x="1522" y="910"/>
                  </a:lnTo>
                  <a:lnTo>
                    <a:pt x="1525" y="908"/>
                  </a:lnTo>
                  <a:lnTo>
                    <a:pt x="1528" y="907"/>
                  </a:lnTo>
                  <a:lnTo>
                    <a:pt x="1531" y="906"/>
                  </a:lnTo>
                  <a:lnTo>
                    <a:pt x="1534" y="904"/>
                  </a:lnTo>
                  <a:lnTo>
                    <a:pt x="1537" y="903"/>
                  </a:lnTo>
                  <a:lnTo>
                    <a:pt x="1540" y="901"/>
                  </a:lnTo>
                  <a:lnTo>
                    <a:pt x="1543" y="899"/>
                  </a:lnTo>
                  <a:lnTo>
                    <a:pt x="1546" y="898"/>
                  </a:lnTo>
                  <a:lnTo>
                    <a:pt x="1549" y="896"/>
                  </a:lnTo>
                  <a:lnTo>
                    <a:pt x="1552" y="894"/>
                  </a:lnTo>
                  <a:lnTo>
                    <a:pt x="1555" y="893"/>
                  </a:lnTo>
                  <a:lnTo>
                    <a:pt x="1559" y="891"/>
                  </a:lnTo>
                  <a:lnTo>
                    <a:pt x="1562" y="889"/>
                  </a:lnTo>
                  <a:lnTo>
                    <a:pt x="1565" y="887"/>
                  </a:lnTo>
                  <a:lnTo>
                    <a:pt x="1568" y="885"/>
                  </a:lnTo>
                  <a:lnTo>
                    <a:pt x="1571" y="883"/>
                  </a:lnTo>
                  <a:lnTo>
                    <a:pt x="1574" y="881"/>
                  </a:lnTo>
                  <a:lnTo>
                    <a:pt x="1577" y="879"/>
                  </a:lnTo>
                  <a:lnTo>
                    <a:pt x="1580" y="877"/>
                  </a:lnTo>
                  <a:lnTo>
                    <a:pt x="1583" y="875"/>
                  </a:lnTo>
                  <a:lnTo>
                    <a:pt x="1586" y="873"/>
                  </a:lnTo>
                  <a:lnTo>
                    <a:pt x="1589" y="870"/>
                  </a:lnTo>
                  <a:lnTo>
                    <a:pt x="1592" y="868"/>
                  </a:lnTo>
                  <a:lnTo>
                    <a:pt x="1595" y="866"/>
                  </a:lnTo>
                  <a:lnTo>
                    <a:pt x="1598" y="863"/>
                  </a:lnTo>
                  <a:lnTo>
                    <a:pt x="1601" y="861"/>
                  </a:lnTo>
                  <a:lnTo>
                    <a:pt x="1604" y="858"/>
                  </a:lnTo>
                  <a:lnTo>
                    <a:pt x="1607" y="856"/>
                  </a:lnTo>
                  <a:lnTo>
                    <a:pt x="1610" y="854"/>
                  </a:lnTo>
                  <a:lnTo>
                    <a:pt x="1613" y="851"/>
                  </a:lnTo>
                  <a:lnTo>
                    <a:pt x="1616" y="848"/>
                  </a:lnTo>
                  <a:lnTo>
                    <a:pt x="1619" y="846"/>
                  </a:lnTo>
                  <a:lnTo>
                    <a:pt x="1622" y="843"/>
                  </a:lnTo>
                  <a:lnTo>
                    <a:pt x="1626" y="840"/>
                  </a:lnTo>
                  <a:lnTo>
                    <a:pt x="1628" y="838"/>
                  </a:lnTo>
                  <a:lnTo>
                    <a:pt x="1632" y="835"/>
                  </a:lnTo>
                  <a:lnTo>
                    <a:pt x="1635" y="832"/>
                  </a:lnTo>
                  <a:lnTo>
                    <a:pt x="1638" y="829"/>
                  </a:lnTo>
                  <a:lnTo>
                    <a:pt x="1641" y="826"/>
                  </a:lnTo>
                  <a:lnTo>
                    <a:pt x="1644" y="823"/>
                  </a:lnTo>
                  <a:lnTo>
                    <a:pt x="1647" y="820"/>
                  </a:lnTo>
                  <a:lnTo>
                    <a:pt x="1650" y="817"/>
                  </a:lnTo>
                  <a:lnTo>
                    <a:pt x="1653" y="814"/>
                  </a:lnTo>
                  <a:lnTo>
                    <a:pt x="1656" y="811"/>
                  </a:lnTo>
                  <a:lnTo>
                    <a:pt x="1659" y="808"/>
                  </a:lnTo>
                  <a:lnTo>
                    <a:pt x="1662" y="805"/>
                  </a:lnTo>
                  <a:lnTo>
                    <a:pt x="1665" y="802"/>
                  </a:lnTo>
                  <a:lnTo>
                    <a:pt x="1668" y="799"/>
                  </a:lnTo>
                  <a:lnTo>
                    <a:pt x="1671" y="796"/>
                  </a:lnTo>
                  <a:lnTo>
                    <a:pt x="1674" y="792"/>
                  </a:lnTo>
                  <a:lnTo>
                    <a:pt x="1677" y="789"/>
                  </a:lnTo>
                  <a:lnTo>
                    <a:pt x="1680" y="786"/>
                  </a:lnTo>
                  <a:lnTo>
                    <a:pt x="1683" y="782"/>
                  </a:lnTo>
                  <a:lnTo>
                    <a:pt x="1686" y="779"/>
                  </a:lnTo>
                  <a:lnTo>
                    <a:pt x="1689" y="775"/>
                  </a:lnTo>
                  <a:lnTo>
                    <a:pt x="1692" y="772"/>
                  </a:lnTo>
                  <a:lnTo>
                    <a:pt x="1696" y="768"/>
                  </a:lnTo>
                  <a:lnTo>
                    <a:pt x="1698" y="765"/>
                  </a:lnTo>
                  <a:lnTo>
                    <a:pt x="1702" y="761"/>
                  </a:lnTo>
                  <a:lnTo>
                    <a:pt x="1705" y="758"/>
                  </a:lnTo>
                  <a:lnTo>
                    <a:pt x="1708" y="754"/>
                  </a:lnTo>
                  <a:lnTo>
                    <a:pt x="1711" y="750"/>
                  </a:lnTo>
                  <a:lnTo>
                    <a:pt x="1714" y="747"/>
                  </a:lnTo>
                  <a:lnTo>
                    <a:pt x="1717" y="743"/>
                  </a:lnTo>
                  <a:lnTo>
                    <a:pt x="1720" y="739"/>
                  </a:lnTo>
                  <a:lnTo>
                    <a:pt x="1723" y="736"/>
                  </a:lnTo>
                  <a:lnTo>
                    <a:pt x="1726" y="732"/>
                  </a:lnTo>
                  <a:lnTo>
                    <a:pt x="1729" y="728"/>
                  </a:lnTo>
                  <a:lnTo>
                    <a:pt x="1732" y="724"/>
                  </a:lnTo>
                  <a:lnTo>
                    <a:pt x="1735" y="720"/>
                  </a:lnTo>
                  <a:lnTo>
                    <a:pt x="1738" y="716"/>
                  </a:lnTo>
                  <a:lnTo>
                    <a:pt x="1741" y="712"/>
                  </a:lnTo>
                  <a:lnTo>
                    <a:pt x="1744" y="708"/>
                  </a:lnTo>
                  <a:lnTo>
                    <a:pt x="1747" y="704"/>
                  </a:lnTo>
                  <a:lnTo>
                    <a:pt x="1750" y="701"/>
                  </a:lnTo>
                  <a:lnTo>
                    <a:pt x="1753" y="697"/>
                  </a:lnTo>
                  <a:lnTo>
                    <a:pt x="1756" y="692"/>
                  </a:lnTo>
                  <a:lnTo>
                    <a:pt x="1759" y="688"/>
                  </a:lnTo>
                  <a:lnTo>
                    <a:pt x="1762" y="684"/>
                  </a:lnTo>
                  <a:lnTo>
                    <a:pt x="1765" y="680"/>
                  </a:lnTo>
                  <a:lnTo>
                    <a:pt x="1769" y="676"/>
                  </a:lnTo>
                  <a:lnTo>
                    <a:pt x="1772" y="672"/>
                  </a:lnTo>
                  <a:lnTo>
                    <a:pt x="1775" y="668"/>
                  </a:lnTo>
                  <a:lnTo>
                    <a:pt x="1778" y="664"/>
                  </a:lnTo>
                  <a:lnTo>
                    <a:pt x="1781" y="659"/>
                  </a:lnTo>
                  <a:lnTo>
                    <a:pt x="1784" y="655"/>
                  </a:lnTo>
                  <a:lnTo>
                    <a:pt x="1787" y="651"/>
                  </a:lnTo>
                  <a:lnTo>
                    <a:pt x="1790" y="647"/>
                  </a:lnTo>
                  <a:lnTo>
                    <a:pt x="1793" y="642"/>
                  </a:lnTo>
                  <a:lnTo>
                    <a:pt x="1796" y="638"/>
                  </a:lnTo>
                  <a:lnTo>
                    <a:pt x="1799" y="634"/>
                  </a:lnTo>
                  <a:lnTo>
                    <a:pt x="1802" y="630"/>
                  </a:lnTo>
                  <a:lnTo>
                    <a:pt x="1805" y="625"/>
                  </a:lnTo>
                  <a:lnTo>
                    <a:pt x="1808" y="621"/>
                  </a:lnTo>
                  <a:lnTo>
                    <a:pt x="1811" y="616"/>
                  </a:lnTo>
                  <a:lnTo>
                    <a:pt x="1814" y="612"/>
                  </a:lnTo>
                  <a:lnTo>
                    <a:pt x="1817" y="608"/>
                  </a:lnTo>
                  <a:lnTo>
                    <a:pt x="1820" y="603"/>
                  </a:lnTo>
                  <a:lnTo>
                    <a:pt x="1823" y="599"/>
                  </a:lnTo>
                  <a:lnTo>
                    <a:pt x="1826" y="594"/>
                  </a:lnTo>
                  <a:lnTo>
                    <a:pt x="1827" y="594"/>
                  </a:lnTo>
                  <a:lnTo>
                    <a:pt x="1827" y="594"/>
                  </a:lnTo>
                  <a:lnTo>
                    <a:pt x="1827" y="594"/>
                  </a:lnTo>
                  <a:lnTo>
                    <a:pt x="1826" y="594"/>
                  </a:lnTo>
                  <a:lnTo>
                    <a:pt x="1823" y="598"/>
                  </a:lnTo>
                  <a:lnTo>
                    <a:pt x="1820" y="603"/>
                  </a:lnTo>
                  <a:lnTo>
                    <a:pt x="1817" y="607"/>
                  </a:lnTo>
                  <a:lnTo>
                    <a:pt x="1814" y="612"/>
                  </a:lnTo>
                  <a:lnTo>
                    <a:pt x="1811" y="616"/>
                  </a:lnTo>
                  <a:lnTo>
                    <a:pt x="1808" y="621"/>
                  </a:lnTo>
                  <a:lnTo>
                    <a:pt x="1805" y="625"/>
                  </a:lnTo>
                  <a:lnTo>
                    <a:pt x="1802" y="629"/>
                  </a:lnTo>
                  <a:lnTo>
                    <a:pt x="1799" y="634"/>
                  </a:lnTo>
                  <a:lnTo>
                    <a:pt x="1796" y="638"/>
                  </a:lnTo>
                  <a:lnTo>
                    <a:pt x="1793" y="642"/>
                  </a:lnTo>
                  <a:lnTo>
                    <a:pt x="1790" y="647"/>
                  </a:lnTo>
                  <a:lnTo>
                    <a:pt x="1787" y="651"/>
                  </a:lnTo>
                  <a:lnTo>
                    <a:pt x="1784" y="655"/>
                  </a:lnTo>
                  <a:lnTo>
                    <a:pt x="1781" y="659"/>
                  </a:lnTo>
                  <a:lnTo>
                    <a:pt x="1778" y="663"/>
                  </a:lnTo>
                  <a:lnTo>
                    <a:pt x="1775" y="668"/>
                  </a:lnTo>
                  <a:lnTo>
                    <a:pt x="1772" y="672"/>
                  </a:lnTo>
                  <a:lnTo>
                    <a:pt x="1769" y="676"/>
                  </a:lnTo>
                  <a:lnTo>
                    <a:pt x="1765" y="680"/>
                  </a:lnTo>
                  <a:lnTo>
                    <a:pt x="1762" y="684"/>
                  </a:lnTo>
                  <a:lnTo>
                    <a:pt x="1759" y="688"/>
                  </a:lnTo>
                  <a:lnTo>
                    <a:pt x="1756" y="692"/>
                  </a:lnTo>
                  <a:lnTo>
                    <a:pt x="1753" y="696"/>
                  </a:lnTo>
                  <a:lnTo>
                    <a:pt x="1750" y="701"/>
                  </a:lnTo>
                  <a:lnTo>
                    <a:pt x="1747" y="704"/>
                  </a:lnTo>
                  <a:lnTo>
                    <a:pt x="1744" y="708"/>
                  </a:lnTo>
                  <a:lnTo>
                    <a:pt x="1741" y="712"/>
                  </a:lnTo>
                  <a:lnTo>
                    <a:pt x="1738" y="716"/>
                  </a:lnTo>
                  <a:lnTo>
                    <a:pt x="1735" y="720"/>
                  </a:lnTo>
                  <a:lnTo>
                    <a:pt x="1732" y="724"/>
                  </a:lnTo>
                  <a:lnTo>
                    <a:pt x="1729" y="728"/>
                  </a:lnTo>
                  <a:lnTo>
                    <a:pt x="1726" y="732"/>
                  </a:lnTo>
                  <a:lnTo>
                    <a:pt x="1723" y="736"/>
                  </a:lnTo>
                  <a:lnTo>
                    <a:pt x="1720" y="739"/>
                  </a:lnTo>
                  <a:lnTo>
                    <a:pt x="1717" y="743"/>
                  </a:lnTo>
                  <a:lnTo>
                    <a:pt x="1714" y="747"/>
                  </a:lnTo>
                  <a:lnTo>
                    <a:pt x="1711" y="750"/>
                  </a:lnTo>
                  <a:lnTo>
                    <a:pt x="1708" y="754"/>
                  </a:lnTo>
                  <a:lnTo>
                    <a:pt x="1705" y="758"/>
                  </a:lnTo>
                  <a:lnTo>
                    <a:pt x="1702" y="761"/>
                  </a:lnTo>
                  <a:lnTo>
                    <a:pt x="1698" y="765"/>
                  </a:lnTo>
                  <a:lnTo>
                    <a:pt x="1696" y="768"/>
                  </a:lnTo>
                  <a:lnTo>
                    <a:pt x="1692" y="772"/>
                  </a:lnTo>
                  <a:lnTo>
                    <a:pt x="1689" y="775"/>
                  </a:lnTo>
                  <a:lnTo>
                    <a:pt x="1686" y="779"/>
                  </a:lnTo>
                  <a:lnTo>
                    <a:pt x="1683" y="782"/>
                  </a:lnTo>
                  <a:lnTo>
                    <a:pt x="1680" y="786"/>
                  </a:lnTo>
                  <a:lnTo>
                    <a:pt x="1677" y="789"/>
                  </a:lnTo>
                  <a:lnTo>
                    <a:pt x="1674" y="792"/>
                  </a:lnTo>
                  <a:lnTo>
                    <a:pt x="1671" y="795"/>
                  </a:lnTo>
                  <a:lnTo>
                    <a:pt x="1668" y="799"/>
                  </a:lnTo>
                  <a:lnTo>
                    <a:pt x="1665" y="802"/>
                  </a:lnTo>
                  <a:lnTo>
                    <a:pt x="1662" y="805"/>
                  </a:lnTo>
                  <a:lnTo>
                    <a:pt x="1659" y="808"/>
                  </a:lnTo>
                  <a:lnTo>
                    <a:pt x="1656" y="811"/>
                  </a:lnTo>
                  <a:lnTo>
                    <a:pt x="1653" y="814"/>
                  </a:lnTo>
                  <a:lnTo>
                    <a:pt x="1650" y="817"/>
                  </a:lnTo>
                  <a:lnTo>
                    <a:pt x="1647" y="820"/>
                  </a:lnTo>
                  <a:lnTo>
                    <a:pt x="1644" y="823"/>
                  </a:lnTo>
                  <a:lnTo>
                    <a:pt x="1641" y="826"/>
                  </a:lnTo>
                  <a:lnTo>
                    <a:pt x="1638" y="829"/>
                  </a:lnTo>
                  <a:lnTo>
                    <a:pt x="1635" y="832"/>
                  </a:lnTo>
                  <a:lnTo>
                    <a:pt x="1632" y="835"/>
                  </a:lnTo>
                  <a:lnTo>
                    <a:pt x="1628" y="838"/>
                  </a:lnTo>
                  <a:lnTo>
                    <a:pt x="1626" y="840"/>
                  </a:lnTo>
                  <a:lnTo>
                    <a:pt x="1622" y="843"/>
                  </a:lnTo>
                  <a:lnTo>
                    <a:pt x="1619" y="846"/>
                  </a:lnTo>
                  <a:lnTo>
                    <a:pt x="1616" y="848"/>
                  </a:lnTo>
                  <a:lnTo>
                    <a:pt x="1613" y="851"/>
                  </a:lnTo>
                  <a:lnTo>
                    <a:pt x="1610" y="853"/>
                  </a:lnTo>
                  <a:lnTo>
                    <a:pt x="1607" y="856"/>
                  </a:lnTo>
                  <a:lnTo>
                    <a:pt x="1604" y="858"/>
                  </a:lnTo>
                  <a:lnTo>
                    <a:pt x="1601" y="861"/>
                  </a:lnTo>
                  <a:lnTo>
                    <a:pt x="1598" y="863"/>
                  </a:lnTo>
                  <a:lnTo>
                    <a:pt x="1595" y="866"/>
                  </a:lnTo>
                  <a:lnTo>
                    <a:pt x="1592" y="868"/>
                  </a:lnTo>
                  <a:lnTo>
                    <a:pt x="1589" y="870"/>
                  </a:lnTo>
                  <a:lnTo>
                    <a:pt x="1586" y="873"/>
                  </a:lnTo>
                  <a:lnTo>
                    <a:pt x="1583" y="875"/>
                  </a:lnTo>
                  <a:lnTo>
                    <a:pt x="1580" y="877"/>
                  </a:lnTo>
                  <a:lnTo>
                    <a:pt x="1577" y="879"/>
                  </a:lnTo>
                  <a:lnTo>
                    <a:pt x="1574" y="881"/>
                  </a:lnTo>
                  <a:lnTo>
                    <a:pt x="1571" y="883"/>
                  </a:lnTo>
                  <a:lnTo>
                    <a:pt x="1568" y="885"/>
                  </a:lnTo>
                  <a:lnTo>
                    <a:pt x="1565" y="887"/>
                  </a:lnTo>
                  <a:lnTo>
                    <a:pt x="1562" y="889"/>
                  </a:lnTo>
                  <a:lnTo>
                    <a:pt x="1559" y="891"/>
                  </a:lnTo>
                  <a:lnTo>
                    <a:pt x="1555" y="893"/>
                  </a:lnTo>
                  <a:lnTo>
                    <a:pt x="1552" y="894"/>
                  </a:lnTo>
                  <a:lnTo>
                    <a:pt x="1549" y="896"/>
                  </a:lnTo>
                  <a:lnTo>
                    <a:pt x="1546" y="898"/>
                  </a:lnTo>
                  <a:lnTo>
                    <a:pt x="1543" y="899"/>
                  </a:lnTo>
                  <a:lnTo>
                    <a:pt x="1540" y="901"/>
                  </a:lnTo>
                  <a:lnTo>
                    <a:pt x="1537" y="903"/>
                  </a:lnTo>
                  <a:lnTo>
                    <a:pt x="1534" y="904"/>
                  </a:lnTo>
                  <a:lnTo>
                    <a:pt x="1531" y="906"/>
                  </a:lnTo>
                  <a:lnTo>
                    <a:pt x="1528" y="907"/>
                  </a:lnTo>
                  <a:lnTo>
                    <a:pt x="1525" y="908"/>
                  </a:lnTo>
                  <a:lnTo>
                    <a:pt x="1522" y="910"/>
                  </a:lnTo>
                  <a:lnTo>
                    <a:pt x="1519" y="911"/>
                  </a:lnTo>
                  <a:lnTo>
                    <a:pt x="1516" y="912"/>
                  </a:lnTo>
                  <a:lnTo>
                    <a:pt x="1513" y="913"/>
                  </a:lnTo>
                  <a:lnTo>
                    <a:pt x="1510" y="915"/>
                  </a:lnTo>
                  <a:lnTo>
                    <a:pt x="1507" y="916"/>
                  </a:lnTo>
                  <a:lnTo>
                    <a:pt x="1504" y="917"/>
                  </a:lnTo>
                  <a:lnTo>
                    <a:pt x="1501" y="918"/>
                  </a:lnTo>
                  <a:lnTo>
                    <a:pt x="1498" y="919"/>
                  </a:lnTo>
                  <a:lnTo>
                    <a:pt x="1495" y="920"/>
                  </a:lnTo>
                  <a:lnTo>
                    <a:pt x="1491" y="921"/>
                  </a:lnTo>
                  <a:lnTo>
                    <a:pt x="1489" y="922"/>
                  </a:lnTo>
                  <a:lnTo>
                    <a:pt x="1485" y="922"/>
                  </a:lnTo>
                  <a:lnTo>
                    <a:pt x="1483" y="923"/>
                  </a:lnTo>
                  <a:lnTo>
                    <a:pt x="1479" y="924"/>
                  </a:lnTo>
                  <a:lnTo>
                    <a:pt x="1476" y="924"/>
                  </a:lnTo>
                  <a:lnTo>
                    <a:pt x="1473" y="925"/>
                  </a:lnTo>
                  <a:lnTo>
                    <a:pt x="1470" y="926"/>
                  </a:lnTo>
                  <a:lnTo>
                    <a:pt x="1467" y="926"/>
                  </a:lnTo>
                  <a:lnTo>
                    <a:pt x="1464" y="927"/>
                  </a:lnTo>
                  <a:lnTo>
                    <a:pt x="1461" y="927"/>
                  </a:lnTo>
                  <a:lnTo>
                    <a:pt x="1458" y="927"/>
                  </a:lnTo>
                  <a:lnTo>
                    <a:pt x="1455" y="928"/>
                  </a:lnTo>
                  <a:lnTo>
                    <a:pt x="1452" y="928"/>
                  </a:lnTo>
                  <a:lnTo>
                    <a:pt x="1449" y="928"/>
                  </a:lnTo>
                  <a:lnTo>
                    <a:pt x="1446" y="928"/>
                  </a:lnTo>
                  <a:lnTo>
                    <a:pt x="1443" y="929"/>
                  </a:lnTo>
                  <a:lnTo>
                    <a:pt x="1440" y="929"/>
                  </a:lnTo>
                  <a:lnTo>
                    <a:pt x="1437" y="929"/>
                  </a:lnTo>
                  <a:lnTo>
                    <a:pt x="1434" y="929"/>
                  </a:lnTo>
                  <a:lnTo>
                    <a:pt x="1431" y="929"/>
                  </a:lnTo>
                  <a:lnTo>
                    <a:pt x="1428" y="929"/>
                  </a:lnTo>
                  <a:lnTo>
                    <a:pt x="1425" y="929"/>
                  </a:lnTo>
                  <a:lnTo>
                    <a:pt x="1422" y="928"/>
                  </a:lnTo>
                  <a:lnTo>
                    <a:pt x="1419" y="928"/>
                  </a:lnTo>
                  <a:lnTo>
                    <a:pt x="1415" y="928"/>
                  </a:lnTo>
                  <a:lnTo>
                    <a:pt x="1412" y="928"/>
                  </a:lnTo>
                  <a:lnTo>
                    <a:pt x="1409" y="927"/>
                  </a:lnTo>
                  <a:lnTo>
                    <a:pt x="1406" y="927"/>
                  </a:lnTo>
                  <a:lnTo>
                    <a:pt x="1403" y="926"/>
                  </a:lnTo>
                  <a:lnTo>
                    <a:pt x="1400" y="926"/>
                  </a:lnTo>
                  <a:lnTo>
                    <a:pt x="1397" y="926"/>
                  </a:lnTo>
                  <a:lnTo>
                    <a:pt x="1394" y="925"/>
                  </a:lnTo>
                  <a:lnTo>
                    <a:pt x="1391" y="924"/>
                  </a:lnTo>
                  <a:lnTo>
                    <a:pt x="1388" y="923"/>
                  </a:lnTo>
                  <a:lnTo>
                    <a:pt x="1385" y="923"/>
                  </a:lnTo>
                  <a:lnTo>
                    <a:pt x="1382" y="922"/>
                  </a:lnTo>
                  <a:lnTo>
                    <a:pt x="1379" y="921"/>
                  </a:lnTo>
                  <a:lnTo>
                    <a:pt x="1376" y="920"/>
                  </a:lnTo>
                  <a:lnTo>
                    <a:pt x="1373" y="919"/>
                  </a:lnTo>
                  <a:lnTo>
                    <a:pt x="1370" y="918"/>
                  </a:lnTo>
                  <a:lnTo>
                    <a:pt x="1367" y="917"/>
                  </a:lnTo>
                  <a:lnTo>
                    <a:pt x="1364" y="916"/>
                  </a:lnTo>
                  <a:lnTo>
                    <a:pt x="1361" y="915"/>
                  </a:lnTo>
                  <a:lnTo>
                    <a:pt x="1358" y="914"/>
                  </a:lnTo>
                  <a:lnTo>
                    <a:pt x="1355" y="913"/>
                  </a:lnTo>
                  <a:lnTo>
                    <a:pt x="1352" y="912"/>
                  </a:lnTo>
                  <a:lnTo>
                    <a:pt x="1348" y="911"/>
                  </a:lnTo>
                  <a:lnTo>
                    <a:pt x="1346" y="909"/>
                  </a:lnTo>
                  <a:lnTo>
                    <a:pt x="1342" y="908"/>
                  </a:lnTo>
                  <a:lnTo>
                    <a:pt x="1339" y="906"/>
                  </a:lnTo>
                  <a:lnTo>
                    <a:pt x="1336" y="905"/>
                  </a:lnTo>
                  <a:lnTo>
                    <a:pt x="1333" y="903"/>
                  </a:lnTo>
                  <a:lnTo>
                    <a:pt x="1330" y="902"/>
                  </a:lnTo>
                  <a:lnTo>
                    <a:pt x="1327" y="900"/>
                  </a:lnTo>
                  <a:lnTo>
                    <a:pt x="1324" y="899"/>
                  </a:lnTo>
                  <a:lnTo>
                    <a:pt x="1321" y="897"/>
                  </a:lnTo>
                  <a:lnTo>
                    <a:pt x="1318" y="895"/>
                  </a:lnTo>
                  <a:lnTo>
                    <a:pt x="1315" y="894"/>
                  </a:lnTo>
                  <a:lnTo>
                    <a:pt x="1312" y="892"/>
                  </a:lnTo>
                  <a:lnTo>
                    <a:pt x="1309" y="890"/>
                  </a:lnTo>
                  <a:lnTo>
                    <a:pt x="1306" y="888"/>
                  </a:lnTo>
                  <a:lnTo>
                    <a:pt x="1303" y="886"/>
                  </a:lnTo>
                  <a:lnTo>
                    <a:pt x="1300" y="884"/>
                  </a:lnTo>
                  <a:lnTo>
                    <a:pt x="1297" y="882"/>
                  </a:lnTo>
                  <a:lnTo>
                    <a:pt x="1294" y="880"/>
                  </a:lnTo>
                  <a:lnTo>
                    <a:pt x="1291" y="878"/>
                  </a:lnTo>
                  <a:lnTo>
                    <a:pt x="1288" y="876"/>
                  </a:lnTo>
                  <a:lnTo>
                    <a:pt x="1285" y="874"/>
                  </a:lnTo>
                  <a:lnTo>
                    <a:pt x="1282" y="872"/>
                  </a:lnTo>
                  <a:lnTo>
                    <a:pt x="1278" y="869"/>
                  </a:lnTo>
                  <a:lnTo>
                    <a:pt x="1276" y="867"/>
                  </a:lnTo>
                  <a:lnTo>
                    <a:pt x="1272" y="864"/>
                  </a:lnTo>
                  <a:lnTo>
                    <a:pt x="1270" y="862"/>
                  </a:lnTo>
                  <a:lnTo>
                    <a:pt x="1266" y="860"/>
                  </a:lnTo>
                  <a:lnTo>
                    <a:pt x="1263" y="857"/>
                  </a:lnTo>
                  <a:lnTo>
                    <a:pt x="1260" y="855"/>
                  </a:lnTo>
                  <a:lnTo>
                    <a:pt x="1257" y="852"/>
                  </a:lnTo>
                  <a:lnTo>
                    <a:pt x="1254" y="850"/>
                  </a:lnTo>
                  <a:lnTo>
                    <a:pt x="1251" y="847"/>
                  </a:lnTo>
                  <a:lnTo>
                    <a:pt x="1248" y="844"/>
                  </a:lnTo>
                  <a:lnTo>
                    <a:pt x="1245" y="842"/>
                  </a:lnTo>
                  <a:lnTo>
                    <a:pt x="1242" y="839"/>
                  </a:lnTo>
                  <a:lnTo>
                    <a:pt x="1239" y="836"/>
                  </a:lnTo>
                  <a:lnTo>
                    <a:pt x="1236" y="833"/>
                  </a:lnTo>
                  <a:lnTo>
                    <a:pt x="1233" y="831"/>
                  </a:lnTo>
                  <a:lnTo>
                    <a:pt x="1230" y="828"/>
                  </a:lnTo>
                  <a:lnTo>
                    <a:pt x="1227" y="825"/>
                  </a:lnTo>
                  <a:lnTo>
                    <a:pt x="1224" y="822"/>
                  </a:lnTo>
                  <a:lnTo>
                    <a:pt x="1221" y="819"/>
                  </a:lnTo>
                  <a:lnTo>
                    <a:pt x="1218" y="816"/>
                  </a:lnTo>
                  <a:lnTo>
                    <a:pt x="1215" y="813"/>
                  </a:lnTo>
                  <a:lnTo>
                    <a:pt x="1212" y="810"/>
                  </a:lnTo>
                  <a:lnTo>
                    <a:pt x="1209" y="807"/>
                  </a:lnTo>
                  <a:lnTo>
                    <a:pt x="1206" y="803"/>
                  </a:lnTo>
                  <a:lnTo>
                    <a:pt x="1202" y="800"/>
                  </a:lnTo>
                  <a:lnTo>
                    <a:pt x="1199" y="797"/>
                  </a:lnTo>
                  <a:lnTo>
                    <a:pt x="1196" y="794"/>
                  </a:lnTo>
                  <a:lnTo>
                    <a:pt x="1193" y="791"/>
                  </a:lnTo>
                  <a:lnTo>
                    <a:pt x="1190" y="787"/>
                  </a:lnTo>
                  <a:lnTo>
                    <a:pt x="1187" y="784"/>
                  </a:lnTo>
                  <a:lnTo>
                    <a:pt x="1184" y="781"/>
                  </a:lnTo>
                  <a:lnTo>
                    <a:pt x="1181" y="777"/>
                  </a:lnTo>
                  <a:lnTo>
                    <a:pt x="1178" y="774"/>
                  </a:lnTo>
                  <a:lnTo>
                    <a:pt x="1175" y="770"/>
                  </a:lnTo>
                  <a:lnTo>
                    <a:pt x="1172" y="767"/>
                  </a:lnTo>
                  <a:lnTo>
                    <a:pt x="1169" y="763"/>
                  </a:lnTo>
                  <a:lnTo>
                    <a:pt x="1166" y="759"/>
                  </a:lnTo>
                  <a:lnTo>
                    <a:pt x="1163" y="756"/>
                  </a:lnTo>
                  <a:lnTo>
                    <a:pt x="1160" y="752"/>
                  </a:lnTo>
                  <a:lnTo>
                    <a:pt x="1157" y="749"/>
                  </a:lnTo>
                  <a:lnTo>
                    <a:pt x="1154" y="745"/>
                  </a:lnTo>
                  <a:lnTo>
                    <a:pt x="1151" y="741"/>
                  </a:lnTo>
                  <a:lnTo>
                    <a:pt x="1148" y="737"/>
                  </a:lnTo>
                  <a:lnTo>
                    <a:pt x="1145" y="734"/>
                  </a:lnTo>
                  <a:lnTo>
                    <a:pt x="1141" y="730"/>
                  </a:lnTo>
                  <a:lnTo>
                    <a:pt x="1139" y="726"/>
                  </a:lnTo>
                  <a:lnTo>
                    <a:pt x="1135" y="722"/>
                  </a:lnTo>
                  <a:lnTo>
                    <a:pt x="1133" y="718"/>
                  </a:lnTo>
                  <a:lnTo>
                    <a:pt x="1129" y="714"/>
                  </a:lnTo>
                  <a:lnTo>
                    <a:pt x="1126" y="711"/>
                  </a:lnTo>
                  <a:lnTo>
                    <a:pt x="1123" y="707"/>
                  </a:lnTo>
                  <a:lnTo>
                    <a:pt x="1120" y="703"/>
                  </a:lnTo>
                  <a:lnTo>
                    <a:pt x="1117" y="698"/>
                  </a:lnTo>
                  <a:lnTo>
                    <a:pt x="1114" y="694"/>
                  </a:lnTo>
                  <a:lnTo>
                    <a:pt x="1111" y="691"/>
                  </a:lnTo>
                  <a:lnTo>
                    <a:pt x="1108" y="686"/>
                  </a:lnTo>
                  <a:lnTo>
                    <a:pt x="1105" y="682"/>
                  </a:lnTo>
                  <a:lnTo>
                    <a:pt x="1102" y="678"/>
                  </a:lnTo>
                  <a:lnTo>
                    <a:pt x="1099" y="674"/>
                  </a:lnTo>
                  <a:lnTo>
                    <a:pt x="1096" y="670"/>
                  </a:lnTo>
                  <a:lnTo>
                    <a:pt x="1093" y="666"/>
                  </a:lnTo>
                  <a:lnTo>
                    <a:pt x="1090" y="662"/>
                  </a:lnTo>
                  <a:lnTo>
                    <a:pt x="1087" y="657"/>
                  </a:lnTo>
                  <a:lnTo>
                    <a:pt x="1084" y="653"/>
                  </a:lnTo>
                  <a:lnTo>
                    <a:pt x="1081" y="649"/>
                  </a:lnTo>
                  <a:lnTo>
                    <a:pt x="1078" y="644"/>
                  </a:lnTo>
                  <a:lnTo>
                    <a:pt x="1075" y="640"/>
                  </a:lnTo>
                  <a:lnTo>
                    <a:pt x="1072" y="636"/>
                  </a:lnTo>
                  <a:lnTo>
                    <a:pt x="1069" y="632"/>
                  </a:lnTo>
                  <a:lnTo>
                    <a:pt x="1065" y="627"/>
                  </a:lnTo>
                  <a:lnTo>
                    <a:pt x="1063" y="623"/>
                  </a:lnTo>
                  <a:lnTo>
                    <a:pt x="1059" y="618"/>
                  </a:lnTo>
                  <a:lnTo>
                    <a:pt x="1056" y="614"/>
                  </a:lnTo>
                  <a:lnTo>
                    <a:pt x="1053" y="610"/>
                  </a:lnTo>
                  <a:lnTo>
                    <a:pt x="1050" y="605"/>
                  </a:lnTo>
                  <a:lnTo>
                    <a:pt x="1047" y="601"/>
                  </a:lnTo>
                  <a:lnTo>
                    <a:pt x="1044" y="597"/>
                  </a:lnTo>
                  <a:lnTo>
                    <a:pt x="1041" y="592"/>
                  </a:lnTo>
                  <a:lnTo>
                    <a:pt x="1038" y="588"/>
                  </a:lnTo>
                  <a:lnTo>
                    <a:pt x="1035" y="583"/>
                  </a:lnTo>
                  <a:lnTo>
                    <a:pt x="1032" y="578"/>
                  </a:lnTo>
                  <a:lnTo>
                    <a:pt x="1029" y="574"/>
                  </a:lnTo>
                  <a:lnTo>
                    <a:pt x="1026" y="570"/>
                  </a:lnTo>
                  <a:lnTo>
                    <a:pt x="1023" y="565"/>
                  </a:lnTo>
                  <a:lnTo>
                    <a:pt x="1020" y="561"/>
                  </a:lnTo>
                  <a:lnTo>
                    <a:pt x="1017" y="556"/>
                  </a:lnTo>
                  <a:lnTo>
                    <a:pt x="1014" y="551"/>
                  </a:lnTo>
                  <a:lnTo>
                    <a:pt x="1011" y="547"/>
                  </a:lnTo>
                  <a:lnTo>
                    <a:pt x="1008" y="542"/>
                  </a:lnTo>
                  <a:lnTo>
                    <a:pt x="1005" y="538"/>
                  </a:lnTo>
                  <a:lnTo>
                    <a:pt x="1002" y="533"/>
                  </a:lnTo>
                  <a:lnTo>
                    <a:pt x="999" y="528"/>
                  </a:lnTo>
                  <a:lnTo>
                    <a:pt x="996" y="524"/>
                  </a:lnTo>
                  <a:lnTo>
                    <a:pt x="992" y="519"/>
                  </a:lnTo>
                  <a:lnTo>
                    <a:pt x="989" y="515"/>
                  </a:lnTo>
                  <a:lnTo>
                    <a:pt x="986" y="510"/>
                  </a:lnTo>
                  <a:lnTo>
                    <a:pt x="983" y="505"/>
                  </a:lnTo>
                  <a:lnTo>
                    <a:pt x="980" y="501"/>
                  </a:lnTo>
                  <a:lnTo>
                    <a:pt x="977" y="496"/>
                  </a:lnTo>
                  <a:lnTo>
                    <a:pt x="974" y="491"/>
                  </a:lnTo>
                  <a:lnTo>
                    <a:pt x="971" y="487"/>
                  </a:lnTo>
                  <a:lnTo>
                    <a:pt x="968" y="482"/>
                  </a:lnTo>
                  <a:lnTo>
                    <a:pt x="965" y="478"/>
                  </a:lnTo>
                  <a:lnTo>
                    <a:pt x="962" y="473"/>
                  </a:lnTo>
                  <a:lnTo>
                    <a:pt x="959" y="468"/>
                  </a:lnTo>
                  <a:lnTo>
                    <a:pt x="956" y="464"/>
                  </a:lnTo>
                  <a:lnTo>
                    <a:pt x="953" y="459"/>
                  </a:lnTo>
                  <a:lnTo>
                    <a:pt x="950" y="454"/>
                  </a:lnTo>
                  <a:lnTo>
                    <a:pt x="947" y="450"/>
                  </a:lnTo>
                  <a:lnTo>
                    <a:pt x="944" y="445"/>
                  </a:lnTo>
                  <a:lnTo>
                    <a:pt x="941" y="440"/>
                  </a:lnTo>
                  <a:lnTo>
                    <a:pt x="938" y="436"/>
                  </a:lnTo>
                  <a:lnTo>
                    <a:pt x="935" y="431"/>
                  </a:lnTo>
                  <a:lnTo>
                    <a:pt x="932" y="427"/>
                  </a:lnTo>
                  <a:lnTo>
                    <a:pt x="928" y="422"/>
                  </a:lnTo>
                  <a:lnTo>
                    <a:pt x="926" y="417"/>
                  </a:lnTo>
                  <a:lnTo>
                    <a:pt x="922" y="413"/>
                  </a:lnTo>
                  <a:lnTo>
                    <a:pt x="920" y="408"/>
                  </a:lnTo>
                  <a:lnTo>
                    <a:pt x="916" y="403"/>
                  </a:lnTo>
                  <a:lnTo>
                    <a:pt x="913" y="399"/>
                  </a:lnTo>
                  <a:lnTo>
                    <a:pt x="910" y="394"/>
                  </a:lnTo>
                  <a:lnTo>
                    <a:pt x="907" y="390"/>
                  </a:lnTo>
                  <a:lnTo>
                    <a:pt x="904" y="385"/>
                  </a:lnTo>
                  <a:lnTo>
                    <a:pt x="901" y="381"/>
                  </a:lnTo>
                  <a:lnTo>
                    <a:pt x="898" y="376"/>
                  </a:lnTo>
                  <a:lnTo>
                    <a:pt x="895" y="371"/>
                  </a:lnTo>
                  <a:lnTo>
                    <a:pt x="892" y="367"/>
                  </a:lnTo>
                  <a:lnTo>
                    <a:pt x="889" y="362"/>
                  </a:lnTo>
                  <a:lnTo>
                    <a:pt x="886" y="358"/>
                  </a:lnTo>
                  <a:lnTo>
                    <a:pt x="883" y="353"/>
                  </a:lnTo>
                  <a:lnTo>
                    <a:pt x="880" y="349"/>
                  </a:lnTo>
                  <a:lnTo>
                    <a:pt x="877" y="344"/>
                  </a:lnTo>
                  <a:lnTo>
                    <a:pt x="874" y="340"/>
                  </a:lnTo>
                  <a:lnTo>
                    <a:pt x="871" y="335"/>
                  </a:lnTo>
                  <a:lnTo>
                    <a:pt x="868" y="331"/>
                  </a:lnTo>
                  <a:lnTo>
                    <a:pt x="865" y="326"/>
                  </a:lnTo>
                  <a:lnTo>
                    <a:pt x="862" y="322"/>
                  </a:lnTo>
                  <a:lnTo>
                    <a:pt x="859" y="317"/>
                  </a:lnTo>
                  <a:lnTo>
                    <a:pt x="856" y="313"/>
                  </a:lnTo>
                  <a:lnTo>
                    <a:pt x="852" y="309"/>
                  </a:lnTo>
                  <a:lnTo>
                    <a:pt x="849" y="304"/>
                  </a:lnTo>
                  <a:lnTo>
                    <a:pt x="846" y="300"/>
                  </a:lnTo>
                  <a:lnTo>
                    <a:pt x="843" y="296"/>
                  </a:lnTo>
                  <a:lnTo>
                    <a:pt x="840" y="291"/>
                  </a:lnTo>
                  <a:lnTo>
                    <a:pt x="837" y="287"/>
                  </a:lnTo>
                  <a:lnTo>
                    <a:pt x="834" y="283"/>
                  </a:lnTo>
                  <a:lnTo>
                    <a:pt x="831" y="279"/>
                  </a:lnTo>
                  <a:lnTo>
                    <a:pt x="828" y="274"/>
                  </a:lnTo>
                  <a:lnTo>
                    <a:pt x="825" y="270"/>
                  </a:lnTo>
                  <a:lnTo>
                    <a:pt x="822" y="266"/>
                  </a:lnTo>
                  <a:lnTo>
                    <a:pt x="819" y="262"/>
                  </a:lnTo>
                  <a:lnTo>
                    <a:pt x="816" y="257"/>
                  </a:lnTo>
                  <a:lnTo>
                    <a:pt x="813" y="253"/>
                  </a:lnTo>
                  <a:lnTo>
                    <a:pt x="810" y="249"/>
                  </a:lnTo>
                  <a:lnTo>
                    <a:pt x="807" y="245"/>
                  </a:lnTo>
                  <a:lnTo>
                    <a:pt x="804" y="241"/>
                  </a:lnTo>
                  <a:lnTo>
                    <a:pt x="801" y="237"/>
                  </a:lnTo>
                  <a:lnTo>
                    <a:pt x="798" y="233"/>
                  </a:lnTo>
                  <a:lnTo>
                    <a:pt x="795" y="229"/>
                  </a:lnTo>
                  <a:lnTo>
                    <a:pt x="792" y="225"/>
                  </a:lnTo>
                  <a:lnTo>
                    <a:pt x="789" y="221"/>
                  </a:lnTo>
                  <a:lnTo>
                    <a:pt x="785" y="217"/>
                  </a:lnTo>
                  <a:lnTo>
                    <a:pt x="783" y="213"/>
                  </a:lnTo>
                  <a:lnTo>
                    <a:pt x="779" y="209"/>
                  </a:lnTo>
                  <a:lnTo>
                    <a:pt x="776" y="205"/>
                  </a:lnTo>
                  <a:lnTo>
                    <a:pt x="773" y="201"/>
                  </a:lnTo>
                  <a:lnTo>
                    <a:pt x="770" y="198"/>
                  </a:lnTo>
                  <a:lnTo>
                    <a:pt x="767" y="194"/>
                  </a:lnTo>
                  <a:lnTo>
                    <a:pt x="764" y="190"/>
                  </a:lnTo>
                  <a:lnTo>
                    <a:pt x="761" y="186"/>
                  </a:lnTo>
                  <a:lnTo>
                    <a:pt x="758" y="183"/>
                  </a:lnTo>
                  <a:lnTo>
                    <a:pt x="755" y="179"/>
                  </a:lnTo>
                  <a:lnTo>
                    <a:pt x="752" y="175"/>
                  </a:lnTo>
                  <a:lnTo>
                    <a:pt x="749" y="172"/>
                  </a:lnTo>
                  <a:lnTo>
                    <a:pt x="746" y="168"/>
                  </a:lnTo>
                  <a:lnTo>
                    <a:pt x="743" y="165"/>
                  </a:lnTo>
                  <a:lnTo>
                    <a:pt x="740" y="161"/>
                  </a:lnTo>
                  <a:lnTo>
                    <a:pt x="737" y="157"/>
                  </a:lnTo>
                  <a:lnTo>
                    <a:pt x="734" y="154"/>
                  </a:lnTo>
                  <a:lnTo>
                    <a:pt x="731" y="151"/>
                  </a:lnTo>
                  <a:lnTo>
                    <a:pt x="728" y="147"/>
                  </a:lnTo>
                  <a:lnTo>
                    <a:pt x="725" y="144"/>
                  </a:lnTo>
                  <a:lnTo>
                    <a:pt x="722" y="140"/>
                  </a:lnTo>
                  <a:lnTo>
                    <a:pt x="719" y="137"/>
                  </a:lnTo>
                  <a:lnTo>
                    <a:pt x="715" y="134"/>
                  </a:lnTo>
                  <a:lnTo>
                    <a:pt x="713" y="131"/>
                  </a:lnTo>
                  <a:lnTo>
                    <a:pt x="709" y="127"/>
                  </a:lnTo>
                  <a:lnTo>
                    <a:pt x="706" y="124"/>
                  </a:lnTo>
                  <a:lnTo>
                    <a:pt x="703" y="121"/>
                  </a:lnTo>
                  <a:lnTo>
                    <a:pt x="700" y="118"/>
                  </a:lnTo>
                  <a:lnTo>
                    <a:pt x="697" y="115"/>
                  </a:lnTo>
                  <a:lnTo>
                    <a:pt x="694" y="112"/>
                  </a:lnTo>
                  <a:lnTo>
                    <a:pt x="691" y="109"/>
                  </a:lnTo>
                  <a:lnTo>
                    <a:pt x="688" y="106"/>
                  </a:lnTo>
                  <a:lnTo>
                    <a:pt x="685" y="103"/>
                  </a:lnTo>
                  <a:lnTo>
                    <a:pt x="682" y="100"/>
                  </a:lnTo>
                  <a:lnTo>
                    <a:pt x="679" y="97"/>
                  </a:lnTo>
                  <a:lnTo>
                    <a:pt x="676" y="94"/>
                  </a:lnTo>
                  <a:lnTo>
                    <a:pt x="673" y="92"/>
                  </a:lnTo>
                  <a:lnTo>
                    <a:pt x="670" y="89"/>
                  </a:lnTo>
                  <a:lnTo>
                    <a:pt x="667" y="86"/>
                  </a:lnTo>
                  <a:lnTo>
                    <a:pt x="664" y="84"/>
                  </a:lnTo>
                  <a:lnTo>
                    <a:pt x="661" y="81"/>
                  </a:lnTo>
                  <a:lnTo>
                    <a:pt x="658" y="78"/>
                  </a:lnTo>
                  <a:lnTo>
                    <a:pt x="655" y="76"/>
                  </a:lnTo>
                  <a:lnTo>
                    <a:pt x="652" y="73"/>
                  </a:lnTo>
                  <a:lnTo>
                    <a:pt x="649" y="71"/>
                  </a:lnTo>
                  <a:lnTo>
                    <a:pt x="646" y="68"/>
                  </a:lnTo>
                  <a:lnTo>
                    <a:pt x="642" y="66"/>
                  </a:lnTo>
                  <a:lnTo>
                    <a:pt x="639" y="64"/>
                  </a:lnTo>
                  <a:lnTo>
                    <a:pt x="636" y="61"/>
                  </a:lnTo>
                  <a:lnTo>
                    <a:pt x="633" y="59"/>
                  </a:lnTo>
                  <a:lnTo>
                    <a:pt x="630" y="56"/>
                  </a:lnTo>
                  <a:lnTo>
                    <a:pt x="627" y="54"/>
                  </a:lnTo>
                  <a:lnTo>
                    <a:pt x="624" y="52"/>
                  </a:lnTo>
                  <a:lnTo>
                    <a:pt x="621" y="50"/>
                  </a:lnTo>
                  <a:lnTo>
                    <a:pt x="618" y="48"/>
                  </a:lnTo>
                  <a:lnTo>
                    <a:pt x="615" y="46"/>
                  </a:lnTo>
                  <a:lnTo>
                    <a:pt x="612" y="44"/>
                  </a:lnTo>
                  <a:lnTo>
                    <a:pt x="609" y="42"/>
                  </a:lnTo>
                  <a:lnTo>
                    <a:pt x="606" y="40"/>
                  </a:lnTo>
                  <a:lnTo>
                    <a:pt x="603" y="38"/>
                  </a:lnTo>
                  <a:lnTo>
                    <a:pt x="600" y="36"/>
                  </a:lnTo>
                  <a:lnTo>
                    <a:pt x="597" y="35"/>
                  </a:lnTo>
                  <a:lnTo>
                    <a:pt x="594" y="33"/>
                  </a:lnTo>
                  <a:lnTo>
                    <a:pt x="591" y="31"/>
                  </a:lnTo>
                  <a:lnTo>
                    <a:pt x="588" y="30"/>
                  </a:lnTo>
                  <a:lnTo>
                    <a:pt x="585" y="28"/>
                  </a:lnTo>
                  <a:lnTo>
                    <a:pt x="582" y="26"/>
                  </a:lnTo>
                  <a:lnTo>
                    <a:pt x="578" y="25"/>
                  </a:lnTo>
                  <a:lnTo>
                    <a:pt x="576" y="23"/>
                  </a:lnTo>
                  <a:lnTo>
                    <a:pt x="572" y="22"/>
                  </a:lnTo>
                  <a:lnTo>
                    <a:pt x="570" y="20"/>
                  </a:lnTo>
                  <a:lnTo>
                    <a:pt x="566" y="19"/>
                  </a:lnTo>
                  <a:lnTo>
                    <a:pt x="563" y="18"/>
                  </a:lnTo>
                  <a:lnTo>
                    <a:pt x="560" y="17"/>
                  </a:lnTo>
                  <a:lnTo>
                    <a:pt x="557" y="15"/>
                  </a:lnTo>
                  <a:lnTo>
                    <a:pt x="554" y="14"/>
                  </a:lnTo>
                  <a:lnTo>
                    <a:pt x="551" y="13"/>
                  </a:lnTo>
                  <a:lnTo>
                    <a:pt x="548" y="12"/>
                  </a:lnTo>
                  <a:lnTo>
                    <a:pt x="545" y="11"/>
                  </a:lnTo>
                  <a:lnTo>
                    <a:pt x="542" y="10"/>
                  </a:lnTo>
                  <a:lnTo>
                    <a:pt x="539" y="9"/>
                  </a:lnTo>
                  <a:lnTo>
                    <a:pt x="536" y="8"/>
                  </a:lnTo>
                  <a:lnTo>
                    <a:pt x="533" y="7"/>
                  </a:lnTo>
                  <a:lnTo>
                    <a:pt x="530" y="6"/>
                  </a:lnTo>
                  <a:lnTo>
                    <a:pt x="527" y="6"/>
                  </a:lnTo>
                  <a:lnTo>
                    <a:pt x="524" y="5"/>
                  </a:lnTo>
                  <a:lnTo>
                    <a:pt x="521" y="4"/>
                  </a:lnTo>
                  <a:lnTo>
                    <a:pt x="518" y="4"/>
                  </a:lnTo>
                  <a:lnTo>
                    <a:pt x="515" y="3"/>
                  </a:lnTo>
                  <a:lnTo>
                    <a:pt x="512" y="3"/>
                  </a:lnTo>
                  <a:lnTo>
                    <a:pt x="508" y="2"/>
                  </a:lnTo>
                  <a:lnTo>
                    <a:pt x="506" y="2"/>
                  </a:lnTo>
                  <a:lnTo>
                    <a:pt x="502" y="1"/>
                  </a:lnTo>
                  <a:lnTo>
                    <a:pt x="499" y="1"/>
                  </a:lnTo>
                  <a:lnTo>
                    <a:pt x="496" y="1"/>
                  </a:lnTo>
                  <a:lnTo>
                    <a:pt x="493" y="0"/>
                  </a:lnTo>
                  <a:lnTo>
                    <a:pt x="490" y="0"/>
                  </a:lnTo>
                  <a:lnTo>
                    <a:pt x="487" y="0"/>
                  </a:lnTo>
                  <a:lnTo>
                    <a:pt x="484" y="0"/>
                  </a:lnTo>
                  <a:lnTo>
                    <a:pt x="481" y="0"/>
                  </a:lnTo>
                  <a:lnTo>
                    <a:pt x="478" y="0"/>
                  </a:lnTo>
                  <a:lnTo>
                    <a:pt x="475" y="0"/>
                  </a:lnTo>
                  <a:lnTo>
                    <a:pt x="472" y="0"/>
                  </a:lnTo>
                  <a:lnTo>
                    <a:pt x="469" y="0"/>
                  </a:lnTo>
                  <a:lnTo>
                    <a:pt x="466" y="0"/>
                  </a:lnTo>
                  <a:lnTo>
                    <a:pt x="463" y="0"/>
                  </a:lnTo>
                  <a:lnTo>
                    <a:pt x="460" y="1"/>
                  </a:lnTo>
                  <a:lnTo>
                    <a:pt x="457" y="1"/>
                  </a:lnTo>
                  <a:lnTo>
                    <a:pt x="454" y="1"/>
                  </a:lnTo>
                  <a:lnTo>
                    <a:pt x="451" y="2"/>
                  </a:lnTo>
                  <a:lnTo>
                    <a:pt x="448" y="2"/>
                  </a:lnTo>
                  <a:lnTo>
                    <a:pt x="445" y="3"/>
                  </a:lnTo>
                  <a:lnTo>
                    <a:pt x="442" y="3"/>
                  </a:lnTo>
                  <a:lnTo>
                    <a:pt x="439" y="4"/>
                  </a:lnTo>
                  <a:lnTo>
                    <a:pt x="435" y="5"/>
                  </a:lnTo>
                  <a:lnTo>
                    <a:pt x="433" y="5"/>
                  </a:lnTo>
                  <a:lnTo>
                    <a:pt x="429" y="6"/>
                  </a:lnTo>
                  <a:lnTo>
                    <a:pt x="426" y="7"/>
                  </a:lnTo>
                  <a:lnTo>
                    <a:pt x="423" y="7"/>
                  </a:lnTo>
                  <a:lnTo>
                    <a:pt x="420" y="8"/>
                  </a:lnTo>
                  <a:lnTo>
                    <a:pt x="417" y="9"/>
                  </a:lnTo>
                  <a:lnTo>
                    <a:pt x="414" y="10"/>
                  </a:lnTo>
                  <a:lnTo>
                    <a:pt x="411" y="11"/>
                  </a:lnTo>
                  <a:lnTo>
                    <a:pt x="408" y="12"/>
                  </a:lnTo>
                  <a:lnTo>
                    <a:pt x="405" y="13"/>
                  </a:lnTo>
                  <a:lnTo>
                    <a:pt x="402" y="14"/>
                  </a:lnTo>
                  <a:lnTo>
                    <a:pt x="399" y="16"/>
                  </a:lnTo>
                  <a:lnTo>
                    <a:pt x="396" y="17"/>
                  </a:lnTo>
                  <a:lnTo>
                    <a:pt x="393" y="18"/>
                  </a:lnTo>
                  <a:lnTo>
                    <a:pt x="390" y="19"/>
                  </a:lnTo>
                  <a:lnTo>
                    <a:pt x="387" y="21"/>
                  </a:lnTo>
                  <a:lnTo>
                    <a:pt x="384" y="22"/>
                  </a:lnTo>
                  <a:lnTo>
                    <a:pt x="381" y="24"/>
                  </a:lnTo>
                  <a:lnTo>
                    <a:pt x="378" y="25"/>
                  </a:lnTo>
                  <a:lnTo>
                    <a:pt x="375" y="27"/>
                  </a:lnTo>
                  <a:lnTo>
                    <a:pt x="371" y="28"/>
                  </a:lnTo>
                  <a:lnTo>
                    <a:pt x="369" y="30"/>
                  </a:lnTo>
                  <a:lnTo>
                    <a:pt x="365" y="31"/>
                  </a:lnTo>
                  <a:lnTo>
                    <a:pt x="363" y="33"/>
                  </a:lnTo>
                  <a:lnTo>
                    <a:pt x="359" y="35"/>
                  </a:lnTo>
                  <a:lnTo>
                    <a:pt x="357" y="37"/>
                  </a:lnTo>
                  <a:lnTo>
                    <a:pt x="353" y="39"/>
                  </a:lnTo>
                  <a:lnTo>
                    <a:pt x="350" y="40"/>
                  </a:lnTo>
                  <a:lnTo>
                    <a:pt x="347" y="42"/>
                  </a:lnTo>
                  <a:lnTo>
                    <a:pt x="344" y="44"/>
                  </a:lnTo>
                  <a:lnTo>
                    <a:pt x="341" y="46"/>
                  </a:lnTo>
                  <a:lnTo>
                    <a:pt x="338" y="48"/>
                  </a:lnTo>
                  <a:lnTo>
                    <a:pt x="335" y="50"/>
                  </a:lnTo>
                  <a:lnTo>
                    <a:pt x="332" y="52"/>
                  </a:lnTo>
                  <a:lnTo>
                    <a:pt x="329" y="55"/>
                  </a:lnTo>
                  <a:lnTo>
                    <a:pt x="326" y="57"/>
                  </a:lnTo>
                  <a:lnTo>
                    <a:pt x="323" y="59"/>
                  </a:lnTo>
                  <a:lnTo>
                    <a:pt x="320" y="61"/>
                  </a:lnTo>
                  <a:lnTo>
                    <a:pt x="317" y="64"/>
                  </a:lnTo>
                  <a:lnTo>
                    <a:pt x="314" y="66"/>
                  </a:lnTo>
                  <a:lnTo>
                    <a:pt x="311" y="69"/>
                  </a:lnTo>
                  <a:lnTo>
                    <a:pt x="308" y="71"/>
                  </a:lnTo>
                  <a:lnTo>
                    <a:pt x="305" y="74"/>
                  </a:lnTo>
                  <a:lnTo>
                    <a:pt x="302" y="76"/>
                  </a:lnTo>
                  <a:lnTo>
                    <a:pt x="299" y="79"/>
                  </a:lnTo>
                  <a:lnTo>
                    <a:pt x="295" y="81"/>
                  </a:lnTo>
                  <a:lnTo>
                    <a:pt x="293" y="84"/>
                  </a:lnTo>
                  <a:lnTo>
                    <a:pt x="289" y="86"/>
                  </a:lnTo>
                  <a:lnTo>
                    <a:pt x="286" y="89"/>
                  </a:lnTo>
                  <a:lnTo>
                    <a:pt x="283" y="92"/>
                  </a:lnTo>
                  <a:lnTo>
                    <a:pt x="280" y="95"/>
                  </a:lnTo>
                  <a:lnTo>
                    <a:pt x="277" y="98"/>
                  </a:lnTo>
                  <a:lnTo>
                    <a:pt x="274" y="101"/>
                  </a:lnTo>
                  <a:lnTo>
                    <a:pt x="271" y="104"/>
                  </a:lnTo>
                  <a:lnTo>
                    <a:pt x="268" y="106"/>
                  </a:lnTo>
                  <a:lnTo>
                    <a:pt x="265" y="109"/>
                  </a:lnTo>
                  <a:lnTo>
                    <a:pt x="262" y="112"/>
                  </a:lnTo>
                  <a:lnTo>
                    <a:pt x="259" y="115"/>
                  </a:lnTo>
                  <a:lnTo>
                    <a:pt x="256" y="119"/>
                  </a:lnTo>
                  <a:lnTo>
                    <a:pt x="253" y="122"/>
                  </a:lnTo>
                  <a:lnTo>
                    <a:pt x="250" y="125"/>
                  </a:lnTo>
                  <a:lnTo>
                    <a:pt x="247" y="128"/>
                  </a:lnTo>
                  <a:lnTo>
                    <a:pt x="244" y="131"/>
                  </a:lnTo>
                  <a:lnTo>
                    <a:pt x="241" y="134"/>
                  </a:lnTo>
                  <a:lnTo>
                    <a:pt x="238" y="138"/>
                  </a:lnTo>
                  <a:lnTo>
                    <a:pt x="235" y="141"/>
                  </a:lnTo>
                  <a:lnTo>
                    <a:pt x="232" y="144"/>
                  </a:lnTo>
                  <a:lnTo>
                    <a:pt x="228" y="148"/>
                  </a:lnTo>
                  <a:lnTo>
                    <a:pt x="226" y="151"/>
                  </a:lnTo>
                  <a:lnTo>
                    <a:pt x="222" y="155"/>
                  </a:lnTo>
                  <a:lnTo>
                    <a:pt x="219" y="158"/>
                  </a:lnTo>
                  <a:lnTo>
                    <a:pt x="216" y="162"/>
                  </a:lnTo>
                  <a:lnTo>
                    <a:pt x="213" y="165"/>
                  </a:lnTo>
                  <a:lnTo>
                    <a:pt x="210" y="169"/>
                  </a:lnTo>
                  <a:lnTo>
                    <a:pt x="207" y="172"/>
                  </a:lnTo>
                  <a:lnTo>
                    <a:pt x="204" y="176"/>
                  </a:lnTo>
                  <a:lnTo>
                    <a:pt x="201" y="180"/>
                  </a:lnTo>
                  <a:lnTo>
                    <a:pt x="198" y="183"/>
                  </a:lnTo>
                  <a:lnTo>
                    <a:pt x="195" y="187"/>
                  </a:lnTo>
                  <a:lnTo>
                    <a:pt x="192" y="191"/>
                  </a:lnTo>
                  <a:lnTo>
                    <a:pt x="189" y="195"/>
                  </a:lnTo>
                  <a:lnTo>
                    <a:pt x="186" y="198"/>
                  </a:lnTo>
                  <a:lnTo>
                    <a:pt x="183" y="202"/>
                  </a:lnTo>
                  <a:lnTo>
                    <a:pt x="180" y="206"/>
                  </a:lnTo>
                  <a:lnTo>
                    <a:pt x="177" y="210"/>
                  </a:lnTo>
                  <a:lnTo>
                    <a:pt x="174" y="214"/>
                  </a:lnTo>
                  <a:lnTo>
                    <a:pt x="171" y="218"/>
                  </a:lnTo>
                  <a:lnTo>
                    <a:pt x="168" y="222"/>
                  </a:lnTo>
                  <a:lnTo>
                    <a:pt x="165" y="226"/>
                  </a:lnTo>
                  <a:lnTo>
                    <a:pt x="162" y="230"/>
                  </a:lnTo>
                  <a:lnTo>
                    <a:pt x="158" y="234"/>
                  </a:lnTo>
                  <a:lnTo>
                    <a:pt x="156" y="238"/>
                  </a:lnTo>
                  <a:lnTo>
                    <a:pt x="152" y="242"/>
                  </a:lnTo>
                  <a:lnTo>
                    <a:pt x="150" y="246"/>
                  </a:lnTo>
                  <a:lnTo>
                    <a:pt x="146" y="250"/>
                  </a:lnTo>
                  <a:lnTo>
                    <a:pt x="143" y="254"/>
                  </a:lnTo>
                  <a:lnTo>
                    <a:pt x="140" y="258"/>
                  </a:lnTo>
                  <a:lnTo>
                    <a:pt x="137" y="262"/>
                  </a:lnTo>
                  <a:lnTo>
                    <a:pt x="134" y="266"/>
                  </a:lnTo>
                  <a:lnTo>
                    <a:pt x="131" y="271"/>
                  </a:lnTo>
                  <a:lnTo>
                    <a:pt x="128" y="275"/>
                  </a:lnTo>
                  <a:lnTo>
                    <a:pt x="125" y="279"/>
                  </a:lnTo>
                  <a:lnTo>
                    <a:pt x="122" y="284"/>
                  </a:lnTo>
                  <a:lnTo>
                    <a:pt x="119" y="288"/>
                  </a:lnTo>
                  <a:lnTo>
                    <a:pt x="116" y="292"/>
                  </a:lnTo>
                  <a:lnTo>
                    <a:pt x="113" y="296"/>
                  </a:lnTo>
                  <a:lnTo>
                    <a:pt x="110" y="301"/>
                  </a:lnTo>
                  <a:lnTo>
                    <a:pt x="107" y="305"/>
                  </a:lnTo>
                  <a:lnTo>
                    <a:pt x="104" y="310"/>
                  </a:lnTo>
                  <a:lnTo>
                    <a:pt x="101" y="314"/>
                  </a:lnTo>
                  <a:lnTo>
                    <a:pt x="98" y="318"/>
                  </a:lnTo>
                  <a:lnTo>
                    <a:pt x="95" y="323"/>
                  </a:lnTo>
                  <a:lnTo>
                    <a:pt x="92" y="327"/>
                  </a:lnTo>
                  <a:lnTo>
                    <a:pt x="89" y="331"/>
                  </a:lnTo>
                  <a:lnTo>
                    <a:pt x="86" y="336"/>
                  </a:lnTo>
                  <a:lnTo>
                    <a:pt x="82" y="340"/>
                  </a:lnTo>
                  <a:lnTo>
                    <a:pt x="79" y="345"/>
                  </a:lnTo>
                  <a:lnTo>
                    <a:pt x="76" y="350"/>
                  </a:lnTo>
                  <a:lnTo>
                    <a:pt x="73" y="354"/>
                  </a:lnTo>
                  <a:lnTo>
                    <a:pt x="70" y="358"/>
                  </a:lnTo>
                  <a:lnTo>
                    <a:pt x="67" y="363"/>
                  </a:lnTo>
                  <a:lnTo>
                    <a:pt x="64" y="367"/>
                  </a:lnTo>
                  <a:lnTo>
                    <a:pt x="61" y="372"/>
                  </a:lnTo>
                  <a:lnTo>
                    <a:pt x="58" y="377"/>
                  </a:lnTo>
                  <a:lnTo>
                    <a:pt x="55" y="381"/>
                  </a:lnTo>
                  <a:lnTo>
                    <a:pt x="52" y="386"/>
                  </a:lnTo>
                  <a:lnTo>
                    <a:pt x="49" y="390"/>
                  </a:lnTo>
                  <a:lnTo>
                    <a:pt x="46" y="395"/>
                  </a:lnTo>
                  <a:lnTo>
                    <a:pt x="43" y="400"/>
                  </a:lnTo>
                  <a:lnTo>
                    <a:pt x="40" y="404"/>
                  </a:lnTo>
                  <a:lnTo>
                    <a:pt x="37" y="409"/>
                  </a:lnTo>
                  <a:lnTo>
                    <a:pt x="34" y="413"/>
                  </a:lnTo>
                  <a:lnTo>
                    <a:pt x="31" y="418"/>
                  </a:lnTo>
                  <a:lnTo>
                    <a:pt x="28" y="423"/>
                  </a:lnTo>
                  <a:lnTo>
                    <a:pt x="25" y="427"/>
                  </a:lnTo>
                  <a:lnTo>
                    <a:pt x="21" y="432"/>
                  </a:lnTo>
                  <a:lnTo>
                    <a:pt x="19" y="436"/>
                  </a:lnTo>
                  <a:lnTo>
                    <a:pt x="15" y="441"/>
                  </a:lnTo>
                  <a:lnTo>
                    <a:pt x="13" y="446"/>
                  </a:lnTo>
                  <a:lnTo>
                    <a:pt x="9" y="450"/>
                  </a:lnTo>
                  <a:lnTo>
                    <a:pt x="6" y="455"/>
                  </a:lnTo>
                  <a:lnTo>
                    <a:pt x="3" y="460"/>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83">
              <a:extLst>
                <a:ext uri="{FF2B5EF4-FFF2-40B4-BE49-F238E27FC236}">
                  <a16:creationId xmlns:a16="http://schemas.microsoft.com/office/drawing/2014/main" id="{128C73C6-9B86-0D11-D104-B432EE458F54}"/>
                </a:ext>
              </a:extLst>
            </p:cNvPr>
            <p:cNvSpPr>
              <a:spLocks/>
            </p:cNvSpPr>
            <p:nvPr/>
          </p:nvSpPr>
          <p:spPr bwMode="auto">
            <a:xfrm>
              <a:off x="2536" y="836"/>
              <a:ext cx="1827" cy="929"/>
            </a:xfrm>
            <a:custGeom>
              <a:avLst/>
              <a:gdLst>
                <a:gd name="T0" fmla="*/ 28 w 1827"/>
                <a:gd name="T1" fmla="*/ 423 h 929"/>
                <a:gd name="T2" fmla="*/ 58 w 1827"/>
                <a:gd name="T3" fmla="*/ 377 h 929"/>
                <a:gd name="T4" fmla="*/ 89 w 1827"/>
                <a:gd name="T5" fmla="*/ 332 h 929"/>
                <a:gd name="T6" fmla="*/ 119 w 1827"/>
                <a:gd name="T7" fmla="*/ 288 h 929"/>
                <a:gd name="T8" fmla="*/ 150 w 1827"/>
                <a:gd name="T9" fmla="*/ 246 h 929"/>
                <a:gd name="T10" fmla="*/ 180 w 1827"/>
                <a:gd name="T11" fmla="*/ 206 h 929"/>
                <a:gd name="T12" fmla="*/ 210 w 1827"/>
                <a:gd name="T13" fmla="*/ 169 h 929"/>
                <a:gd name="T14" fmla="*/ 241 w 1827"/>
                <a:gd name="T15" fmla="*/ 134 h 929"/>
                <a:gd name="T16" fmla="*/ 271 w 1827"/>
                <a:gd name="T17" fmla="*/ 104 h 929"/>
                <a:gd name="T18" fmla="*/ 302 w 1827"/>
                <a:gd name="T19" fmla="*/ 76 h 929"/>
                <a:gd name="T20" fmla="*/ 332 w 1827"/>
                <a:gd name="T21" fmla="*/ 52 h 929"/>
                <a:gd name="T22" fmla="*/ 363 w 1827"/>
                <a:gd name="T23" fmla="*/ 33 h 929"/>
                <a:gd name="T24" fmla="*/ 393 w 1827"/>
                <a:gd name="T25" fmla="*/ 18 h 929"/>
                <a:gd name="T26" fmla="*/ 423 w 1827"/>
                <a:gd name="T27" fmla="*/ 7 h 929"/>
                <a:gd name="T28" fmla="*/ 454 w 1827"/>
                <a:gd name="T29" fmla="*/ 1 h 929"/>
                <a:gd name="T30" fmla="*/ 484 w 1827"/>
                <a:gd name="T31" fmla="*/ 0 h 929"/>
                <a:gd name="T32" fmla="*/ 515 w 1827"/>
                <a:gd name="T33" fmla="*/ 3 h 929"/>
                <a:gd name="T34" fmla="*/ 545 w 1827"/>
                <a:gd name="T35" fmla="*/ 11 h 929"/>
                <a:gd name="T36" fmla="*/ 576 w 1827"/>
                <a:gd name="T37" fmla="*/ 23 h 929"/>
                <a:gd name="T38" fmla="*/ 606 w 1827"/>
                <a:gd name="T39" fmla="*/ 40 h 929"/>
                <a:gd name="T40" fmla="*/ 636 w 1827"/>
                <a:gd name="T41" fmla="*/ 61 h 929"/>
                <a:gd name="T42" fmla="*/ 667 w 1827"/>
                <a:gd name="T43" fmla="*/ 86 h 929"/>
                <a:gd name="T44" fmla="*/ 697 w 1827"/>
                <a:gd name="T45" fmla="*/ 115 h 929"/>
                <a:gd name="T46" fmla="*/ 728 w 1827"/>
                <a:gd name="T47" fmla="*/ 147 h 929"/>
                <a:gd name="T48" fmla="*/ 758 w 1827"/>
                <a:gd name="T49" fmla="*/ 183 h 929"/>
                <a:gd name="T50" fmla="*/ 789 w 1827"/>
                <a:gd name="T51" fmla="*/ 221 h 929"/>
                <a:gd name="T52" fmla="*/ 819 w 1827"/>
                <a:gd name="T53" fmla="*/ 262 h 929"/>
                <a:gd name="T54" fmla="*/ 849 w 1827"/>
                <a:gd name="T55" fmla="*/ 304 h 929"/>
                <a:gd name="T56" fmla="*/ 880 w 1827"/>
                <a:gd name="T57" fmla="*/ 349 h 929"/>
                <a:gd name="T58" fmla="*/ 910 w 1827"/>
                <a:gd name="T59" fmla="*/ 394 h 929"/>
                <a:gd name="T60" fmla="*/ 941 w 1827"/>
                <a:gd name="T61" fmla="*/ 440 h 929"/>
                <a:gd name="T62" fmla="*/ 971 w 1827"/>
                <a:gd name="T63" fmla="*/ 487 h 929"/>
                <a:gd name="T64" fmla="*/ 1002 w 1827"/>
                <a:gd name="T65" fmla="*/ 533 h 929"/>
                <a:gd name="T66" fmla="*/ 1032 w 1827"/>
                <a:gd name="T67" fmla="*/ 578 h 929"/>
                <a:gd name="T68" fmla="*/ 1063 w 1827"/>
                <a:gd name="T69" fmla="*/ 623 h 929"/>
                <a:gd name="T70" fmla="*/ 1093 w 1827"/>
                <a:gd name="T71" fmla="*/ 666 h 929"/>
                <a:gd name="T72" fmla="*/ 1123 w 1827"/>
                <a:gd name="T73" fmla="*/ 707 h 929"/>
                <a:gd name="T74" fmla="*/ 1154 w 1827"/>
                <a:gd name="T75" fmla="*/ 745 h 929"/>
                <a:gd name="T76" fmla="*/ 1184 w 1827"/>
                <a:gd name="T77" fmla="*/ 781 h 929"/>
                <a:gd name="T78" fmla="*/ 1215 w 1827"/>
                <a:gd name="T79" fmla="*/ 813 h 929"/>
                <a:gd name="T80" fmla="*/ 1245 w 1827"/>
                <a:gd name="T81" fmla="*/ 842 h 929"/>
                <a:gd name="T82" fmla="*/ 1276 w 1827"/>
                <a:gd name="T83" fmla="*/ 867 h 929"/>
                <a:gd name="T84" fmla="*/ 1306 w 1827"/>
                <a:gd name="T85" fmla="*/ 888 h 929"/>
                <a:gd name="T86" fmla="*/ 1336 w 1827"/>
                <a:gd name="T87" fmla="*/ 905 h 929"/>
                <a:gd name="T88" fmla="*/ 1367 w 1827"/>
                <a:gd name="T89" fmla="*/ 917 h 929"/>
                <a:gd name="T90" fmla="*/ 1397 w 1827"/>
                <a:gd name="T91" fmla="*/ 926 h 929"/>
                <a:gd name="T92" fmla="*/ 1428 w 1827"/>
                <a:gd name="T93" fmla="*/ 929 h 929"/>
                <a:gd name="T94" fmla="*/ 1458 w 1827"/>
                <a:gd name="T95" fmla="*/ 927 h 929"/>
                <a:gd name="T96" fmla="*/ 1489 w 1827"/>
                <a:gd name="T97" fmla="*/ 922 h 929"/>
                <a:gd name="T98" fmla="*/ 1519 w 1827"/>
                <a:gd name="T99" fmla="*/ 911 h 929"/>
                <a:gd name="T100" fmla="*/ 1549 w 1827"/>
                <a:gd name="T101" fmla="*/ 896 h 929"/>
                <a:gd name="T102" fmla="*/ 1580 w 1827"/>
                <a:gd name="T103" fmla="*/ 877 h 929"/>
                <a:gd name="T104" fmla="*/ 1610 w 1827"/>
                <a:gd name="T105" fmla="*/ 853 h 929"/>
                <a:gd name="T106" fmla="*/ 1641 w 1827"/>
                <a:gd name="T107" fmla="*/ 826 h 929"/>
                <a:gd name="T108" fmla="*/ 1671 w 1827"/>
                <a:gd name="T109" fmla="*/ 795 h 929"/>
                <a:gd name="T110" fmla="*/ 1702 w 1827"/>
                <a:gd name="T111" fmla="*/ 761 h 929"/>
                <a:gd name="T112" fmla="*/ 1732 w 1827"/>
                <a:gd name="T113" fmla="*/ 724 h 929"/>
                <a:gd name="T114" fmla="*/ 1762 w 1827"/>
                <a:gd name="T115" fmla="*/ 684 h 929"/>
                <a:gd name="T116" fmla="*/ 1793 w 1827"/>
                <a:gd name="T117" fmla="*/ 642 h 929"/>
                <a:gd name="T118" fmla="*/ 1823 w 1827"/>
                <a:gd name="T119" fmla="*/ 59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929">
                  <a:moveTo>
                    <a:pt x="0" y="464"/>
                  </a:moveTo>
                  <a:lnTo>
                    <a:pt x="3" y="460"/>
                  </a:lnTo>
                  <a:lnTo>
                    <a:pt x="6" y="455"/>
                  </a:lnTo>
                  <a:lnTo>
                    <a:pt x="9" y="451"/>
                  </a:lnTo>
                  <a:lnTo>
                    <a:pt x="13" y="446"/>
                  </a:lnTo>
                  <a:lnTo>
                    <a:pt x="15" y="441"/>
                  </a:lnTo>
                  <a:lnTo>
                    <a:pt x="19" y="437"/>
                  </a:lnTo>
                  <a:lnTo>
                    <a:pt x="21" y="432"/>
                  </a:lnTo>
                  <a:lnTo>
                    <a:pt x="25" y="427"/>
                  </a:lnTo>
                  <a:lnTo>
                    <a:pt x="28" y="423"/>
                  </a:lnTo>
                  <a:lnTo>
                    <a:pt x="31" y="418"/>
                  </a:lnTo>
                  <a:lnTo>
                    <a:pt x="34" y="413"/>
                  </a:lnTo>
                  <a:lnTo>
                    <a:pt x="37" y="409"/>
                  </a:lnTo>
                  <a:lnTo>
                    <a:pt x="40" y="404"/>
                  </a:lnTo>
                  <a:lnTo>
                    <a:pt x="43" y="400"/>
                  </a:lnTo>
                  <a:lnTo>
                    <a:pt x="46" y="395"/>
                  </a:lnTo>
                  <a:lnTo>
                    <a:pt x="49" y="390"/>
                  </a:lnTo>
                  <a:lnTo>
                    <a:pt x="52" y="386"/>
                  </a:lnTo>
                  <a:lnTo>
                    <a:pt x="55" y="381"/>
                  </a:lnTo>
                  <a:lnTo>
                    <a:pt x="58" y="377"/>
                  </a:lnTo>
                  <a:lnTo>
                    <a:pt x="61" y="372"/>
                  </a:lnTo>
                  <a:lnTo>
                    <a:pt x="64" y="367"/>
                  </a:lnTo>
                  <a:lnTo>
                    <a:pt x="67" y="363"/>
                  </a:lnTo>
                  <a:lnTo>
                    <a:pt x="70" y="358"/>
                  </a:lnTo>
                  <a:lnTo>
                    <a:pt x="73" y="354"/>
                  </a:lnTo>
                  <a:lnTo>
                    <a:pt x="76" y="350"/>
                  </a:lnTo>
                  <a:lnTo>
                    <a:pt x="79" y="345"/>
                  </a:lnTo>
                  <a:lnTo>
                    <a:pt x="82" y="341"/>
                  </a:lnTo>
                  <a:lnTo>
                    <a:pt x="86" y="336"/>
                  </a:lnTo>
                  <a:lnTo>
                    <a:pt x="89" y="332"/>
                  </a:lnTo>
                  <a:lnTo>
                    <a:pt x="92" y="327"/>
                  </a:lnTo>
                  <a:lnTo>
                    <a:pt x="95" y="323"/>
                  </a:lnTo>
                  <a:lnTo>
                    <a:pt x="98" y="318"/>
                  </a:lnTo>
                  <a:lnTo>
                    <a:pt x="101" y="314"/>
                  </a:lnTo>
                  <a:lnTo>
                    <a:pt x="104" y="310"/>
                  </a:lnTo>
                  <a:lnTo>
                    <a:pt x="107" y="305"/>
                  </a:lnTo>
                  <a:lnTo>
                    <a:pt x="110" y="301"/>
                  </a:lnTo>
                  <a:lnTo>
                    <a:pt x="113" y="296"/>
                  </a:lnTo>
                  <a:lnTo>
                    <a:pt x="116" y="292"/>
                  </a:lnTo>
                  <a:lnTo>
                    <a:pt x="119" y="288"/>
                  </a:lnTo>
                  <a:lnTo>
                    <a:pt x="122" y="284"/>
                  </a:lnTo>
                  <a:lnTo>
                    <a:pt x="125" y="279"/>
                  </a:lnTo>
                  <a:lnTo>
                    <a:pt x="128" y="275"/>
                  </a:lnTo>
                  <a:lnTo>
                    <a:pt x="131" y="271"/>
                  </a:lnTo>
                  <a:lnTo>
                    <a:pt x="134" y="267"/>
                  </a:lnTo>
                  <a:lnTo>
                    <a:pt x="137" y="262"/>
                  </a:lnTo>
                  <a:lnTo>
                    <a:pt x="140" y="258"/>
                  </a:lnTo>
                  <a:lnTo>
                    <a:pt x="143" y="254"/>
                  </a:lnTo>
                  <a:lnTo>
                    <a:pt x="146" y="250"/>
                  </a:lnTo>
                  <a:lnTo>
                    <a:pt x="150" y="246"/>
                  </a:lnTo>
                  <a:lnTo>
                    <a:pt x="152" y="242"/>
                  </a:lnTo>
                  <a:lnTo>
                    <a:pt x="156" y="238"/>
                  </a:lnTo>
                  <a:lnTo>
                    <a:pt x="158" y="234"/>
                  </a:lnTo>
                  <a:lnTo>
                    <a:pt x="162" y="230"/>
                  </a:lnTo>
                  <a:lnTo>
                    <a:pt x="165" y="226"/>
                  </a:lnTo>
                  <a:lnTo>
                    <a:pt x="168" y="222"/>
                  </a:lnTo>
                  <a:lnTo>
                    <a:pt x="171" y="218"/>
                  </a:lnTo>
                  <a:lnTo>
                    <a:pt x="174" y="214"/>
                  </a:lnTo>
                  <a:lnTo>
                    <a:pt x="177" y="210"/>
                  </a:lnTo>
                  <a:lnTo>
                    <a:pt x="180" y="206"/>
                  </a:lnTo>
                  <a:lnTo>
                    <a:pt x="183" y="202"/>
                  </a:lnTo>
                  <a:lnTo>
                    <a:pt x="186" y="198"/>
                  </a:lnTo>
                  <a:lnTo>
                    <a:pt x="189" y="195"/>
                  </a:lnTo>
                  <a:lnTo>
                    <a:pt x="192" y="191"/>
                  </a:lnTo>
                  <a:lnTo>
                    <a:pt x="195" y="187"/>
                  </a:lnTo>
                  <a:lnTo>
                    <a:pt x="198" y="183"/>
                  </a:lnTo>
                  <a:lnTo>
                    <a:pt x="201" y="180"/>
                  </a:lnTo>
                  <a:lnTo>
                    <a:pt x="204" y="176"/>
                  </a:lnTo>
                  <a:lnTo>
                    <a:pt x="207" y="172"/>
                  </a:lnTo>
                  <a:lnTo>
                    <a:pt x="210" y="169"/>
                  </a:lnTo>
                  <a:lnTo>
                    <a:pt x="213" y="165"/>
                  </a:lnTo>
                  <a:lnTo>
                    <a:pt x="216" y="162"/>
                  </a:lnTo>
                  <a:lnTo>
                    <a:pt x="219" y="158"/>
                  </a:lnTo>
                  <a:lnTo>
                    <a:pt x="222" y="155"/>
                  </a:lnTo>
                  <a:lnTo>
                    <a:pt x="226" y="151"/>
                  </a:lnTo>
                  <a:lnTo>
                    <a:pt x="228" y="148"/>
                  </a:lnTo>
                  <a:lnTo>
                    <a:pt x="232" y="144"/>
                  </a:lnTo>
                  <a:lnTo>
                    <a:pt x="235" y="141"/>
                  </a:lnTo>
                  <a:lnTo>
                    <a:pt x="238" y="138"/>
                  </a:lnTo>
                  <a:lnTo>
                    <a:pt x="241" y="134"/>
                  </a:lnTo>
                  <a:lnTo>
                    <a:pt x="244" y="131"/>
                  </a:lnTo>
                  <a:lnTo>
                    <a:pt x="247" y="128"/>
                  </a:lnTo>
                  <a:lnTo>
                    <a:pt x="250" y="125"/>
                  </a:lnTo>
                  <a:lnTo>
                    <a:pt x="253" y="122"/>
                  </a:lnTo>
                  <a:lnTo>
                    <a:pt x="256" y="119"/>
                  </a:lnTo>
                  <a:lnTo>
                    <a:pt x="259" y="115"/>
                  </a:lnTo>
                  <a:lnTo>
                    <a:pt x="262" y="112"/>
                  </a:lnTo>
                  <a:lnTo>
                    <a:pt x="265" y="109"/>
                  </a:lnTo>
                  <a:lnTo>
                    <a:pt x="268" y="106"/>
                  </a:lnTo>
                  <a:lnTo>
                    <a:pt x="271" y="104"/>
                  </a:lnTo>
                  <a:lnTo>
                    <a:pt x="274" y="101"/>
                  </a:lnTo>
                  <a:lnTo>
                    <a:pt x="277" y="98"/>
                  </a:lnTo>
                  <a:lnTo>
                    <a:pt x="280" y="95"/>
                  </a:lnTo>
                  <a:lnTo>
                    <a:pt x="283" y="92"/>
                  </a:lnTo>
                  <a:lnTo>
                    <a:pt x="286" y="89"/>
                  </a:lnTo>
                  <a:lnTo>
                    <a:pt x="289" y="87"/>
                  </a:lnTo>
                  <a:lnTo>
                    <a:pt x="293" y="84"/>
                  </a:lnTo>
                  <a:lnTo>
                    <a:pt x="295" y="81"/>
                  </a:lnTo>
                  <a:lnTo>
                    <a:pt x="299" y="79"/>
                  </a:lnTo>
                  <a:lnTo>
                    <a:pt x="302" y="76"/>
                  </a:lnTo>
                  <a:lnTo>
                    <a:pt x="305" y="74"/>
                  </a:lnTo>
                  <a:lnTo>
                    <a:pt x="308" y="71"/>
                  </a:lnTo>
                  <a:lnTo>
                    <a:pt x="311" y="69"/>
                  </a:lnTo>
                  <a:lnTo>
                    <a:pt x="314" y="66"/>
                  </a:lnTo>
                  <a:lnTo>
                    <a:pt x="317" y="64"/>
                  </a:lnTo>
                  <a:lnTo>
                    <a:pt x="320" y="61"/>
                  </a:lnTo>
                  <a:lnTo>
                    <a:pt x="323" y="59"/>
                  </a:lnTo>
                  <a:lnTo>
                    <a:pt x="326" y="57"/>
                  </a:lnTo>
                  <a:lnTo>
                    <a:pt x="329" y="55"/>
                  </a:lnTo>
                  <a:lnTo>
                    <a:pt x="332" y="52"/>
                  </a:lnTo>
                  <a:lnTo>
                    <a:pt x="335" y="50"/>
                  </a:lnTo>
                  <a:lnTo>
                    <a:pt x="338" y="48"/>
                  </a:lnTo>
                  <a:lnTo>
                    <a:pt x="341" y="46"/>
                  </a:lnTo>
                  <a:lnTo>
                    <a:pt x="344" y="44"/>
                  </a:lnTo>
                  <a:lnTo>
                    <a:pt x="347" y="42"/>
                  </a:lnTo>
                  <a:lnTo>
                    <a:pt x="350" y="40"/>
                  </a:lnTo>
                  <a:lnTo>
                    <a:pt x="353" y="39"/>
                  </a:lnTo>
                  <a:lnTo>
                    <a:pt x="357" y="37"/>
                  </a:lnTo>
                  <a:lnTo>
                    <a:pt x="359" y="35"/>
                  </a:lnTo>
                  <a:lnTo>
                    <a:pt x="363" y="33"/>
                  </a:lnTo>
                  <a:lnTo>
                    <a:pt x="365" y="31"/>
                  </a:lnTo>
                  <a:lnTo>
                    <a:pt x="369" y="30"/>
                  </a:lnTo>
                  <a:lnTo>
                    <a:pt x="371" y="28"/>
                  </a:lnTo>
                  <a:lnTo>
                    <a:pt x="375" y="27"/>
                  </a:lnTo>
                  <a:lnTo>
                    <a:pt x="378" y="25"/>
                  </a:lnTo>
                  <a:lnTo>
                    <a:pt x="381" y="24"/>
                  </a:lnTo>
                  <a:lnTo>
                    <a:pt x="384" y="22"/>
                  </a:lnTo>
                  <a:lnTo>
                    <a:pt x="387" y="21"/>
                  </a:lnTo>
                  <a:lnTo>
                    <a:pt x="390" y="19"/>
                  </a:lnTo>
                  <a:lnTo>
                    <a:pt x="393" y="18"/>
                  </a:lnTo>
                  <a:lnTo>
                    <a:pt x="396" y="17"/>
                  </a:lnTo>
                  <a:lnTo>
                    <a:pt x="399" y="16"/>
                  </a:lnTo>
                  <a:lnTo>
                    <a:pt x="402" y="14"/>
                  </a:lnTo>
                  <a:lnTo>
                    <a:pt x="405" y="13"/>
                  </a:lnTo>
                  <a:lnTo>
                    <a:pt x="408" y="12"/>
                  </a:lnTo>
                  <a:lnTo>
                    <a:pt x="411" y="11"/>
                  </a:lnTo>
                  <a:lnTo>
                    <a:pt x="414" y="10"/>
                  </a:lnTo>
                  <a:lnTo>
                    <a:pt x="417" y="9"/>
                  </a:lnTo>
                  <a:lnTo>
                    <a:pt x="420" y="8"/>
                  </a:lnTo>
                  <a:lnTo>
                    <a:pt x="423" y="7"/>
                  </a:lnTo>
                  <a:lnTo>
                    <a:pt x="426" y="7"/>
                  </a:lnTo>
                  <a:lnTo>
                    <a:pt x="429" y="6"/>
                  </a:lnTo>
                  <a:lnTo>
                    <a:pt x="433" y="5"/>
                  </a:lnTo>
                  <a:lnTo>
                    <a:pt x="435" y="5"/>
                  </a:lnTo>
                  <a:lnTo>
                    <a:pt x="439" y="4"/>
                  </a:lnTo>
                  <a:lnTo>
                    <a:pt x="442" y="3"/>
                  </a:lnTo>
                  <a:lnTo>
                    <a:pt x="445" y="3"/>
                  </a:lnTo>
                  <a:lnTo>
                    <a:pt x="448" y="2"/>
                  </a:lnTo>
                  <a:lnTo>
                    <a:pt x="451" y="2"/>
                  </a:lnTo>
                  <a:lnTo>
                    <a:pt x="454" y="1"/>
                  </a:lnTo>
                  <a:lnTo>
                    <a:pt x="457" y="1"/>
                  </a:lnTo>
                  <a:lnTo>
                    <a:pt x="460" y="1"/>
                  </a:lnTo>
                  <a:lnTo>
                    <a:pt x="463" y="0"/>
                  </a:lnTo>
                  <a:lnTo>
                    <a:pt x="466" y="0"/>
                  </a:lnTo>
                  <a:lnTo>
                    <a:pt x="469" y="0"/>
                  </a:lnTo>
                  <a:lnTo>
                    <a:pt x="472" y="0"/>
                  </a:lnTo>
                  <a:lnTo>
                    <a:pt x="475" y="0"/>
                  </a:lnTo>
                  <a:lnTo>
                    <a:pt x="478" y="0"/>
                  </a:lnTo>
                  <a:lnTo>
                    <a:pt x="481" y="0"/>
                  </a:lnTo>
                  <a:lnTo>
                    <a:pt x="484" y="0"/>
                  </a:lnTo>
                  <a:lnTo>
                    <a:pt x="487" y="0"/>
                  </a:lnTo>
                  <a:lnTo>
                    <a:pt x="490" y="0"/>
                  </a:lnTo>
                  <a:lnTo>
                    <a:pt x="493" y="0"/>
                  </a:lnTo>
                  <a:lnTo>
                    <a:pt x="496" y="1"/>
                  </a:lnTo>
                  <a:lnTo>
                    <a:pt x="499" y="1"/>
                  </a:lnTo>
                  <a:lnTo>
                    <a:pt x="502" y="1"/>
                  </a:lnTo>
                  <a:lnTo>
                    <a:pt x="506" y="2"/>
                  </a:lnTo>
                  <a:lnTo>
                    <a:pt x="508" y="2"/>
                  </a:lnTo>
                  <a:lnTo>
                    <a:pt x="512" y="3"/>
                  </a:lnTo>
                  <a:lnTo>
                    <a:pt x="515" y="3"/>
                  </a:lnTo>
                  <a:lnTo>
                    <a:pt x="518" y="4"/>
                  </a:lnTo>
                  <a:lnTo>
                    <a:pt x="521" y="4"/>
                  </a:lnTo>
                  <a:lnTo>
                    <a:pt x="524" y="5"/>
                  </a:lnTo>
                  <a:lnTo>
                    <a:pt x="527" y="6"/>
                  </a:lnTo>
                  <a:lnTo>
                    <a:pt x="530" y="6"/>
                  </a:lnTo>
                  <a:lnTo>
                    <a:pt x="533" y="7"/>
                  </a:lnTo>
                  <a:lnTo>
                    <a:pt x="536" y="8"/>
                  </a:lnTo>
                  <a:lnTo>
                    <a:pt x="539" y="9"/>
                  </a:lnTo>
                  <a:lnTo>
                    <a:pt x="542" y="10"/>
                  </a:lnTo>
                  <a:lnTo>
                    <a:pt x="545" y="11"/>
                  </a:lnTo>
                  <a:lnTo>
                    <a:pt x="548" y="12"/>
                  </a:lnTo>
                  <a:lnTo>
                    <a:pt x="551" y="13"/>
                  </a:lnTo>
                  <a:lnTo>
                    <a:pt x="554" y="14"/>
                  </a:lnTo>
                  <a:lnTo>
                    <a:pt x="557" y="15"/>
                  </a:lnTo>
                  <a:lnTo>
                    <a:pt x="560" y="17"/>
                  </a:lnTo>
                  <a:lnTo>
                    <a:pt x="563" y="18"/>
                  </a:lnTo>
                  <a:lnTo>
                    <a:pt x="566" y="19"/>
                  </a:lnTo>
                  <a:lnTo>
                    <a:pt x="570" y="21"/>
                  </a:lnTo>
                  <a:lnTo>
                    <a:pt x="572" y="22"/>
                  </a:lnTo>
                  <a:lnTo>
                    <a:pt x="576" y="23"/>
                  </a:lnTo>
                  <a:lnTo>
                    <a:pt x="578" y="25"/>
                  </a:lnTo>
                  <a:lnTo>
                    <a:pt x="582" y="26"/>
                  </a:lnTo>
                  <a:lnTo>
                    <a:pt x="585" y="28"/>
                  </a:lnTo>
                  <a:lnTo>
                    <a:pt x="588" y="30"/>
                  </a:lnTo>
                  <a:lnTo>
                    <a:pt x="591" y="31"/>
                  </a:lnTo>
                  <a:lnTo>
                    <a:pt x="594" y="33"/>
                  </a:lnTo>
                  <a:lnTo>
                    <a:pt x="597" y="35"/>
                  </a:lnTo>
                  <a:lnTo>
                    <a:pt x="600" y="36"/>
                  </a:lnTo>
                  <a:lnTo>
                    <a:pt x="603" y="38"/>
                  </a:lnTo>
                  <a:lnTo>
                    <a:pt x="606" y="40"/>
                  </a:lnTo>
                  <a:lnTo>
                    <a:pt x="609" y="42"/>
                  </a:lnTo>
                  <a:lnTo>
                    <a:pt x="612" y="44"/>
                  </a:lnTo>
                  <a:lnTo>
                    <a:pt x="615" y="46"/>
                  </a:lnTo>
                  <a:lnTo>
                    <a:pt x="618" y="48"/>
                  </a:lnTo>
                  <a:lnTo>
                    <a:pt x="621" y="50"/>
                  </a:lnTo>
                  <a:lnTo>
                    <a:pt x="624" y="52"/>
                  </a:lnTo>
                  <a:lnTo>
                    <a:pt x="627" y="54"/>
                  </a:lnTo>
                  <a:lnTo>
                    <a:pt x="630" y="57"/>
                  </a:lnTo>
                  <a:lnTo>
                    <a:pt x="633" y="59"/>
                  </a:lnTo>
                  <a:lnTo>
                    <a:pt x="636" y="61"/>
                  </a:lnTo>
                  <a:lnTo>
                    <a:pt x="639" y="64"/>
                  </a:lnTo>
                  <a:lnTo>
                    <a:pt x="642" y="66"/>
                  </a:lnTo>
                  <a:lnTo>
                    <a:pt x="646" y="68"/>
                  </a:lnTo>
                  <a:lnTo>
                    <a:pt x="649" y="71"/>
                  </a:lnTo>
                  <a:lnTo>
                    <a:pt x="652" y="73"/>
                  </a:lnTo>
                  <a:lnTo>
                    <a:pt x="655" y="76"/>
                  </a:lnTo>
                  <a:lnTo>
                    <a:pt x="658" y="78"/>
                  </a:lnTo>
                  <a:lnTo>
                    <a:pt x="661" y="81"/>
                  </a:lnTo>
                  <a:lnTo>
                    <a:pt x="664" y="84"/>
                  </a:lnTo>
                  <a:lnTo>
                    <a:pt x="667" y="86"/>
                  </a:lnTo>
                  <a:lnTo>
                    <a:pt x="670" y="89"/>
                  </a:lnTo>
                  <a:lnTo>
                    <a:pt x="673" y="92"/>
                  </a:lnTo>
                  <a:lnTo>
                    <a:pt x="676" y="94"/>
                  </a:lnTo>
                  <a:lnTo>
                    <a:pt x="679" y="97"/>
                  </a:lnTo>
                  <a:lnTo>
                    <a:pt x="682" y="100"/>
                  </a:lnTo>
                  <a:lnTo>
                    <a:pt x="685" y="103"/>
                  </a:lnTo>
                  <a:lnTo>
                    <a:pt x="688" y="106"/>
                  </a:lnTo>
                  <a:lnTo>
                    <a:pt x="691" y="109"/>
                  </a:lnTo>
                  <a:lnTo>
                    <a:pt x="694" y="112"/>
                  </a:lnTo>
                  <a:lnTo>
                    <a:pt x="697" y="115"/>
                  </a:lnTo>
                  <a:lnTo>
                    <a:pt x="700" y="118"/>
                  </a:lnTo>
                  <a:lnTo>
                    <a:pt x="703" y="121"/>
                  </a:lnTo>
                  <a:lnTo>
                    <a:pt x="706" y="124"/>
                  </a:lnTo>
                  <a:lnTo>
                    <a:pt x="709" y="127"/>
                  </a:lnTo>
                  <a:lnTo>
                    <a:pt x="713" y="131"/>
                  </a:lnTo>
                  <a:lnTo>
                    <a:pt x="715" y="134"/>
                  </a:lnTo>
                  <a:lnTo>
                    <a:pt x="719" y="137"/>
                  </a:lnTo>
                  <a:lnTo>
                    <a:pt x="722" y="141"/>
                  </a:lnTo>
                  <a:lnTo>
                    <a:pt x="725" y="144"/>
                  </a:lnTo>
                  <a:lnTo>
                    <a:pt x="728" y="147"/>
                  </a:lnTo>
                  <a:lnTo>
                    <a:pt x="731" y="151"/>
                  </a:lnTo>
                  <a:lnTo>
                    <a:pt x="734" y="154"/>
                  </a:lnTo>
                  <a:lnTo>
                    <a:pt x="737" y="157"/>
                  </a:lnTo>
                  <a:lnTo>
                    <a:pt x="740" y="161"/>
                  </a:lnTo>
                  <a:lnTo>
                    <a:pt x="743" y="165"/>
                  </a:lnTo>
                  <a:lnTo>
                    <a:pt x="746" y="168"/>
                  </a:lnTo>
                  <a:lnTo>
                    <a:pt x="749" y="172"/>
                  </a:lnTo>
                  <a:lnTo>
                    <a:pt x="752" y="175"/>
                  </a:lnTo>
                  <a:lnTo>
                    <a:pt x="755" y="179"/>
                  </a:lnTo>
                  <a:lnTo>
                    <a:pt x="758" y="183"/>
                  </a:lnTo>
                  <a:lnTo>
                    <a:pt x="761" y="186"/>
                  </a:lnTo>
                  <a:lnTo>
                    <a:pt x="764" y="190"/>
                  </a:lnTo>
                  <a:lnTo>
                    <a:pt x="767" y="194"/>
                  </a:lnTo>
                  <a:lnTo>
                    <a:pt x="770" y="198"/>
                  </a:lnTo>
                  <a:lnTo>
                    <a:pt x="773" y="201"/>
                  </a:lnTo>
                  <a:lnTo>
                    <a:pt x="776" y="205"/>
                  </a:lnTo>
                  <a:lnTo>
                    <a:pt x="779" y="209"/>
                  </a:lnTo>
                  <a:lnTo>
                    <a:pt x="783" y="213"/>
                  </a:lnTo>
                  <a:lnTo>
                    <a:pt x="785" y="217"/>
                  </a:lnTo>
                  <a:lnTo>
                    <a:pt x="789" y="221"/>
                  </a:lnTo>
                  <a:lnTo>
                    <a:pt x="792" y="225"/>
                  </a:lnTo>
                  <a:lnTo>
                    <a:pt x="795" y="229"/>
                  </a:lnTo>
                  <a:lnTo>
                    <a:pt x="798" y="233"/>
                  </a:lnTo>
                  <a:lnTo>
                    <a:pt x="801" y="237"/>
                  </a:lnTo>
                  <a:lnTo>
                    <a:pt x="804" y="241"/>
                  </a:lnTo>
                  <a:lnTo>
                    <a:pt x="807" y="245"/>
                  </a:lnTo>
                  <a:lnTo>
                    <a:pt x="810" y="249"/>
                  </a:lnTo>
                  <a:lnTo>
                    <a:pt x="813" y="253"/>
                  </a:lnTo>
                  <a:lnTo>
                    <a:pt x="816" y="257"/>
                  </a:lnTo>
                  <a:lnTo>
                    <a:pt x="819" y="262"/>
                  </a:lnTo>
                  <a:lnTo>
                    <a:pt x="822" y="266"/>
                  </a:lnTo>
                  <a:lnTo>
                    <a:pt x="825" y="270"/>
                  </a:lnTo>
                  <a:lnTo>
                    <a:pt x="828" y="274"/>
                  </a:lnTo>
                  <a:lnTo>
                    <a:pt x="831" y="279"/>
                  </a:lnTo>
                  <a:lnTo>
                    <a:pt x="834" y="283"/>
                  </a:lnTo>
                  <a:lnTo>
                    <a:pt x="837" y="287"/>
                  </a:lnTo>
                  <a:lnTo>
                    <a:pt x="840" y="291"/>
                  </a:lnTo>
                  <a:lnTo>
                    <a:pt x="843" y="296"/>
                  </a:lnTo>
                  <a:lnTo>
                    <a:pt x="846" y="300"/>
                  </a:lnTo>
                  <a:lnTo>
                    <a:pt x="849" y="304"/>
                  </a:lnTo>
                  <a:lnTo>
                    <a:pt x="852" y="309"/>
                  </a:lnTo>
                  <a:lnTo>
                    <a:pt x="856" y="313"/>
                  </a:lnTo>
                  <a:lnTo>
                    <a:pt x="859" y="317"/>
                  </a:lnTo>
                  <a:lnTo>
                    <a:pt x="862" y="322"/>
                  </a:lnTo>
                  <a:lnTo>
                    <a:pt x="865" y="326"/>
                  </a:lnTo>
                  <a:lnTo>
                    <a:pt x="868" y="331"/>
                  </a:lnTo>
                  <a:lnTo>
                    <a:pt x="871" y="335"/>
                  </a:lnTo>
                  <a:lnTo>
                    <a:pt x="874" y="340"/>
                  </a:lnTo>
                  <a:lnTo>
                    <a:pt x="877" y="344"/>
                  </a:lnTo>
                  <a:lnTo>
                    <a:pt x="880" y="349"/>
                  </a:lnTo>
                  <a:lnTo>
                    <a:pt x="883" y="353"/>
                  </a:lnTo>
                  <a:lnTo>
                    <a:pt x="886" y="358"/>
                  </a:lnTo>
                  <a:lnTo>
                    <a:pt x="889" y="362"/>
                  </a:lnTo>
                  <a:lnTo>
                    <a:pt x="892" y="367"/>
                  </a:lnTo>
                  <a:lnTo>
                    <a:pt x="895" y="371"/>
                  </a:lnTo>
                  <a:lnTo>
                    <a:pt x="898" y="376"/>
                  </a:lnTo>
                  <a:lnTo>
                    <a:pt x="901" y="381"/>
                  </a:lnTo>
                  <a:lnTo>
                    <a:pt x="904" y="385"/>
                  </a:lnTo>
                  <a:lnTo>
                    <a:pt x="907" y="390"/>
                  </a:lnTo>
                  <a:lnTo>
                    <a:pt x="910" y="394"/>
                  </a:lnTo>
                  <a:lnTo>
                    <a:pt x="913" y="399"/>
                  </a:lnTo>
                  <a:lnTo>
                    <a:pt x="916" y="403"/>
                  </a:lnTo>
                  <a:lnTo>
                    <a:pt x="920" y="408"/>
                  </a:lnTo>
                  <a:lnTo>
                    <a:pt x="922" y="413"/>
                  </a:lnTo>
                  <a:lnTo>
                    <a:pt x="926" y="417"/>
                  </a:lnTo>
                  <a:lnTo>
                    <a:pt x="928" y="422"/>
                  </a:lnTo>
                  <a:lnTo>
                    <a:pt x="932" y="427"/>
                  </a:lnTo>
                  <a:lnTo>
                    <a:pt x="935" y="431"/>
                  </a:lnTo>
                  <a:lnTo>
                    <a:pt x="938" y="436"/>
                  </a:lnTo>
                  <a:lnTo>
                    <a:pt x="941" y="440"/>
                  </a:lnTo>
                  <a:lnTo>
                    <a:pt x="944" y="445"/>
                  </a:lnTo>
                  <a:lnTo>
                    <a:pt x="947" y="450"/>
                  </a:lnTo>
                  <a:lnTo>
                    <a:pt x="950" y="454"/>
                  </a:lnTo>
                  <a:lnTo>
                    <a:pt x="953" y="459"/>
                  </a:lnTo>
                  <a:lnTo>
                    <a:pt x="956" y="464"/>
                  </a:lnTo>
                  <a:lnTo>
                    <a:pt x="959" y="468"/>
                  </a:lnTo>
                  <a:lnTo>
                    <a:pt x="962" y="473"/>
                  </a:lnTo>
                  <a:lnTo>
                    <a:pt x="965" y="478"/>
                  </a:lnTo>
                  <a:lnTo>
                    <a:pt x="968" y="482"/>
                  </a:lnTo>
                  <a:lnTo>
                    <a:pt x="971" y="487"/>
                  </a:lnTo>
                  <a:lnTo>
                    <a:pt x="974" y="492"/>
                  </a:lnTo>
                  <a:lnTo>
                    <a:pt x="977" y="496"/>
                  </a:lnTo>
                  <a:lnTo>
                    <a:pt x="980" y="501"/>
                  </a:lnTo>
                  <a:lnTo>
                    <a:pt x="983" y="505"/>
                  </a:lnTo>
                  <a:lnTo>
                    <a:pt x="986" y="510"/>
                  </a:lnTo>
                  <a:lnTo>
                    <a:pt x="989" y="515"/>
                  </a:lnTo>
                  <a:lnTo>
                    <a:pt x="992" y="519"/>
                  </a:lnTo>
                  <a:lnTo>
                    <a:pt x="996" y="524"/>
                  </a:lnTo>
                  <a:lnTo>
                    <a:pt x="999" y="528"/>
                  </a:lnTo>
                  <a:lnTo>
                    <a:pt x="1002" y="533"/>
                  </a:lnTo>
                  <a:lnTo>
                    <a:pt x="1005" y="538"/>
                  </a:lnTo>
                  <a:lnTo>
                    <a:pt x="1008" y="542"/>
                  </a:lnTo>
                  <a:lnTo>
                    <a:pt x="1011" y="547"/>
                  </a:lnTo>
                  <a:lnTo>
                    <a:pt x="1014" y="551"/>
                  </a:lnTo>
                  <a:lnTo>
                    <a:pt x="1017" y="556"/>
                  </a:lnTo>
                  <a:lnTo>
                    <a:pt x="1020" y="561"/>
                  </a:lnTo>
                  <a:lnTo>
                    <a:pt x="1023" y="565"/>
                  </a:lnTo>
                  <a:lnTo>
                    <a:pt x="1026" y="570"/>
                  </a:lnTo>
                  <a:lnTo>
                    <a:pt x="1029" y="574"/>
                  </a:lnTo>
                  <a:lnTo>
                    <a:pt x="1032" y="578"/>
                  </a:lnTo>
                  <a:lnTo>
                    <a:pt x="1035" y="583"/>
                  </a:lnTo>
                  <a:lnTo>
                    <a:pt x="1038" y="588"/>
                  </a:lnTo>
                  <a:lnTo>
                    <a:pt x="1041" y="592"/>
                  </a:lnTo>
                  <a:lnTo>
                    <a:pt x="1044" y="597"/>
                  </a:lnTo>
                  <a:lnTo>
                    <a:pt x="1047" y="601"/>
                  </a:lnTo>
                  <a:lnTo>
                    <a:pt x="1050" y="605"/>
                  </a:lnTo>
                  <a:lnTo>
                    <a:pt x="1053" y="610"/>
                  </a:lnTo>
                  <a:lnTo>
                    <a:pt x="1056" y="614"/>
                  </a:lnTo>
                  <a:lnTo>
                    <a:pt x="1059" y="619"/>
                  </a:lnTo>
                  <a:lnTo>
                    <a:pt x="1063" y="623"/>
                  </a:lnTo>
                  <a:lnTo>
                    <a:pt x="1065" y="627"/>
                  </a:lnTo>
                  <a:lnTo>
                    <a:pt x="1069" y="632"/>
                  </a:lnTo>
                  <a:lnTo>
                    <a:pt x="1072" y="636"/>
                  </a:lnTo>
                  <a:lnTo>
                    <a:pt x="1075" y="640"/>
                  </a:lnTo>
                  <a:lnTo>
                    <a:pt x="1078" y="644"/>
                  </a:lnTo>
                  <a:lnTo>
                    <a:pt x="1081" y="649"/>
                  </a:lnTo>
                  <a:lnTo>
                    <a:pt x="1084" y="653"/>
                  </a:lnTo>
                  <a:lnTo>
                    <a:pt x="1087" y="657"/>
                  </a:lnTo>
                  <a:lnTo>
                    <a:pt x="1090" y="662"/>
                  </a:lnTo>
                  <a:lnTo>
                    <a:pt x="1093" y="666"/>
                  </a:lnTo>
                  <a:lnTo>
                    <a:pt x="1096" y="670"/>
                  </a:lnTo>
                  <a:lnTo>
                    <a:pt x="1099" y="674"/>
                  </a:lnTo>
                  <a:lnTo>
                    <a:pt x="1102" y="678"/>
                  </a:lnTo>
                  <a:lnTo>
                    <a:pt x="1105" y="682"/>
                  </a:lnTo>
                  <a:lnTo>
                    <a:pt x="1108" y="686"/>
                  </a:lnTo>
                  <a:lnTo>
                    <a:pt x="1111" y="691"/>
                  </a:lnTo>
                  <a:lnTo>
                    <a:pt x="1114" y="694"/>
                  </a:lnTo>
                  <a:lnTo>
                    <a:pt x="1117" y="698"/>
                  </a:lnTo>
                  <a:lnTo>
                    <a:pt x="1120" y="703"/>
                  </a:lnTo>
                  <a:lnTo>
                    <a:pt x="1123" y="707"/>
                  </a:lnTo>
                  <a:lnTo>
                    <a:pt x="1126" y="711"/>
                  </a:lnTo>
                  <a:lnTo>
                    <a:pt x="1129" y="714"/>
                  </a:lnTo>
                  <a:lnTo>
                    <a:pt x="1133" y="718"/>
                  </a:lnTo>
                  <a:lnTo>
                    <a:pt x="1135" y="722"/>
                  </a:lnTo>
                  <a:lnTo>
                    <a:pt x="1139" y="726"/>
                  </a:lnTo>
                  <a:lnTo>
                    <a:pt x="1141" y="730"/>
                  </a:lnTo>
                  <a:lnTo>
                    <a:pt x="1145" y="734"/>
                  </a:lnTo>
                  <a:lnTo>
                    <a:pt x="1148" y="737"/>
                  </a:lnTo>
                  <a:lnTo>
                    <a:pt x="1151" y="741"/>
                  </a:lnTo>
                  <a:lnTo>
                    <a:pt x="1154" y="745"/>
                  </a:lnTo>
                  <a:lnTo>
                    <a:pt x="1157" y="749"/>
                  </a:lnTo>
                  <a:lnTo>
                    <a:pt x="1160" y="752"/>
                  </a:lnTo>
                  <a:lnTo>
                    <a:pt x="1163" y="756"/>
                  </a:lnTo>
                  <a:lnTo>
                    <a:pt x="1166" y="759"/>
                  </a:lnTo>
                  <a:lnTo>
                    <a:pt x="1169" y="763"/>
                  </a:lnTo>
                  <a:lnTo>
                    <a:pt x="1172" y="767"/>
                  </a:lnTo>
                  <a:lnTo>
                    <a:pt x="1175" y="770"/>
                  </a:lnTo>
                  <a:lnTo>
                    <a:pt x="1178" y="774"/>
                  </a:lnTo>
                  <a:lnTo>
                    <a:pt x="1181" y="777"/>
                  </a:lnTo>
                  <a:lnTo>
                    <a:pt x="1184" y="781"/>
                  </a:lnTo>
                  <a:lnTo>
                    <a:pt x="1187" y="784"/>
                  </a:lnTo>
                  <a:lnTo>
                    <a:pt x="1190" y="787"/>
                  </a:lnTo>
                  <a:lnTo>
                    <a:pt x="1193" y="791"/>
                  </a:lnTo>
                  <a:lnTo>
                    <a:pt x="1196" y="794"/>
                  </a:lnTo>
                  <a:lnTo>
                    <a:pt x="1199" y="797"/>
                  </a:lnTo>
                  <a:lnTo>
                    <a:pt x="1202" y="800"/>
                  </a:lnTo>
                  <a:lnTo>
                    <a:pt x="1206" y="803"/>
                  </a:lnTo>
                  <a:lnTo>
                    <a:pt x="1209" y="807"/>
                  </a:lnTo>
                  <a:lnTo>
                    <a:pt x="1212" y="810"/>
                  </a:lnTo>
                  <a:lnTo>
                    <a:pt x="1215" y="813"/>
                  </a:lnTo>
                  <a:lnTo>
                    <a:pt x="1218" y="816"/>
                  </a:lnTo>
                  <a:lnTo>
                    <a:pt x="1221" y="819"/>
                  </a:lnTo>
                  <a:lnTo>
                    <a:pt x="1224" y="822"/>
                  </a:lnTo>
                  <a:lnTo>
                    <a:pt x="1227" y="825"/>
                  </a:lnTo>
                  <a:lnTo>
                    <a:pt x="1230" y="828"/>
                  </a:lnTo>
                  <a:lnTo>
                    <a:pt x="1233" y="831"/>
                  </a:lnTo>
                  <a:lnTo>
                    <a:pt x="1236" y="833"/>
                  </a:lnTo>
                  <a:lnTo>
                    <a:pt x="1239" y="836"/>
                  </a:lnTo>
                  <a:lnTo>
                    <a:pt x="1242" y="839"/>
                  </a:lnTo>
                  <a:lnTo>
                    <a:pt x="1245" y="842"/>
                  </a:lnTo>
                  <a:lnTo>
                    <a:pt x="1248" y="844"/>
                  </a:lnTo>
                  <a:lnTo>
                    <a:pt x="1251" y="847"/>
                  </a:lnTo>
                  <a:lnTo>
                    <a:pt x="1254" y="850"/>
                  </a:lnTo>
                  <a:lnTo>
                    <a:pt x="1257" y="852"/>
                  </a:lnTo>
                  <a:lnTo>
                    <a:pt x="1260" y="855"/>
                  </a:lnTo>
                  <a:lnTo>
                    <a:pt x="1263" y="857"/>
                  </a:lnTo>
                  <a:lnTo>
                    <a:pt x="1266" y="860"/>
                  </a:lnTo>
                  <a:lnTo>
                    <a:pt x="1270" y="862"/>
                  </a:lnTo>
                  <a:lnTo>
                    <a:pt x="1272" y="864"/>
                  </a:lnTo>
                  <a:lnTo>
                    <a:pt x="1276" y="867"/>
                  </a:lnTo>
                  <a:lnTo>
                    <a:pt x="1278" y="869"/>
                  </a:lnTo>
                  <a:lnTo>
                    <a:pt x="1282" y="872"/>
                  </a:lnTo>
                  <a:lnTo>
                    <a:pt x="1285" y="874"/>
                  </a:lnTo>
                  <a:lnTo>
                    <a:pt x="1288" y="876"/>
                  </a:lnTo>
                  <a:lnTo>
                    <a:pt x="1291" y="878"/>
                  </a:lnTo>
                  <a:lnTo>
                    <a:pt x="1294" y="880"/>
                  </a:lnTo>
                  <a:lnTo>
                    <a:pt x="1297" y="882"/>
                  </a:lnTo>
                  <a:lnTo>
                    <a:pt x="1300" y="884"/>
                  </a:lnTo>
                  <a:lnTo>
                    <a:pt x="1303" y="886"/>
                  </a:lnTo>
                  <a:lnTo>
                    <a:pt x="1306" y="888"/>
                  </a:lnTo>
                  <a:lnTo>
                    <a:pt x="1309" y="890"/>
                  </a:lnTo>
                  <a:lnTo>
                    <a:pt x="1312" y="892"/>
                  </a:lnTo>
                  <a:lnTo>
                    <a:pt x="1315" y="894"/>
                  </a:lnTo>
                  <a:lnTo>
                    <a:pt x="1318" y="895"/>
                  </a:lnTo>
                  <a:lnTo>
                    <a:pt x="1321" y="897"/>
                  </a:lnTo>
                  <a:lnTo>
                    <a:pt x="1324" y="899"/>
                  </a:lnTo>
                  <a:lnTo>
                    <a:pt x="1327" y="900"/>
                  </a:lnTo>
                  <a:lnTo>
                    <a:pt x="1330" y="902"/>
                  </a:lnTo>
                  <a:lnTo>
                    <a:pt x="1333" y="903"/>
                  </a:lnTo>
                  <a:lnTo>
                    <a:pt x="1336" y="905"/>
                  </a:lnTo>
                  <a:lnTo>
                    <a:pt x="1339" y="906"/>
                  </a:lnTo>
                  <a:lnTo>
                    <a:pt x="1342" y="908"/>
                  </a:lnTo>
                  <a:lnTo>
                    <a:pt x="1346" y="909"/>
                  </a:lnTo>
                  <a:lnTo>
                    <a:pt x="1348" y="911"/>
                  </a:lnTo>
                  <a:lnTo>
                    <a:pt x="1352" y="912"/>
                  </a:lnTo>
                  <a:lnTo>
                    <a:pt x="1355" y="913"/>
                  </a:lnTo>
                  <a:lnTo>
                    <a:pt x="1358" y="914"/>
                  </a:lnTo>
                  <a:lnTo>
                    <a:pt x="1361" y="915"/>
                  </a:lnTo>
                  <a:lnTo>
                    <a:pt x="1364" y="916"/>
                  </a:lnTo>
                  <a:lnTo>
                    <a:pt x="1367" y="917"/>
                  </a:lnTo>
                  <a:lnTo>
                    <a:pt x="1370" y="918"/>
                  </a:lnTo>
                  <a:lnTo>
                    <a:pt x="1373" y="919"/>
                  </a:lnTo>
                  <a:lnTo>
                    <a:pt x="1376" y="920"/>
                  </a:lnTo>
                  <a:lnTo>
                    <a:pt x="1379" y="921"/>
                  </a:lnTo>
                  <a:lnTo>
                    <a:pt x="1382" y="922"/>
                  </a:lnTo>
                  <a:lnTo>
                    <a:pt x="1385" y="923"/>
                  </a:lnTo>
                  <a:lnTo>
                    <a:pt x="1388" y="923"/>
                  </a:lnTo>
                  <a:lnTo>
                    <a:pt x="1391" y="924"/>
                  </a:lnTo>
                  <a:lnTo>
                    <a:pt x="1394" y="925"/>
                  </a:lnTo>
                  <a:lnTo>
                    <a:pt x="1397" y="926"/>
                  </a:lnTo>
                  <a:lnTo>
                    <a:pt x="1400" y="926"/>
                  </a:lnTo>
                  <a:lnTo>
                    <a:pt x="1403" y="927"/>
                  </a:lnTo>
                  <a:lnTo>
                    <a:pt x="1406" y="927"/>
                  </a:lnTo>
                  <a:lnTo>
                    <a:pt x="1409" y="927"/>
                  </a:lnTo>
                  <a:lnTo>
                    <a:pt x="1412" y="928"/>
                  </a:lnTo>
                  <a:lnTo>
                    <a:pt x="1415" y="928"/>
                  </a:lnTo>
                  <a:lnTo>
                    <a:pt x="1419" y="928"/>
                  </a:lnTo>
                  <a:lnTo>
                    <a:pt x="1422" y="928"/>
                  </a:lnTo>
                  <a:lnTo>
                    <a:pt x="1425" y="929"/>
                  </a:lnTo>
                  <a:lnTo>
                    <a:pt x="1428" y="929"/>
                  </a:lnTo>
                  <a:lnTo>
                    <a:pt x="1431" y="929"/>
                  </a:lnTo>
                  <a:lnTo>
                    <a:pt x="1434" y="929"/>
                  </a:lnTo>
                  <a:lnTo>
                    <a:pt x="1437" y="929"/>
                  </a:lnTo>
                  <a:lnTo>
                    <a:pt x="1440" y="929"/>
                  </a:lnTo>
                  <a:lnTo>
                    <a:pt x="1443" y="929"/>
                  </a:lnTo>
                  <a:lnTo>
                    <a:pt x="1446" y="929"/>
                  </a:lnTo>
                  <a:lnTo>
                    <a:pt x="1449" y="928"/>
                  </a:lnTo>
                  <a:lnTo>
                    <a:pt x="1452" y="928"/>
                  </a:lnTo>
                  <a:lnTo>
                    <a:pt x="1455" y="928"/>
                  </a:lnTo>
                  <a:lnTo>
                    <a:pt x="1458" y="927"/>
                  </a:lnTo>
                  <a:lnTo>
                    <a:pt x="1461" y="927"/>
                  </a:lnTo>
                  <a:lnTo>
                    <a:pt x="1464" y="927"/>
                  </a:lnTo>
                  <a:lnTo>
                    <a:pt x="1467" y="926"/>
                  </a:lnTo>
                  <a:lnTo>
                    <a:pt x="1470" y="926"/>
                  </a:lnTo>
                  <a:lnTo>
                    <a:pt x="1473" y="925"/>
                  </a:lnTo>
                  <a:lnTo>
                    <a:pt x="1476" y="924"/>
                  </a:lnTo>
                  <a:lnTo>
                    <a:pt x="1479" y="924"/>
                  </a:lnTo>
                  <a:lnTo>
                    <a:pt x="1483" y="923"/>
                  </a:lnTo>
                  <a:lnTo>
                    <a:pt x="1485" y="922"/>
                  </a:lnTo>
                  <a:lnTo>
                    <a:pt x="1489" y="922"/>
                  </a:lnTo>
                  <a:lnTo>
                    <a:pt x="1491" y="921"/>
                  </a:lnTo>
                  <a:lnTo>
                    <a:pt x="1495" y="920"/>
                  </a:lnTo>
                  <a:lnTo>
                    <a:pt x="1498" y="919"/>
                  </a:lnTo>
                  <a:lnTo>
                    <a:pt x="1501" y="918"/>
                  </a:lnTo>
                  <a:lnTo>
                    <a:pt x="1504" y="917"/>
                  </a:lnTo>
                  <a:lnTo>
                    <a:pt x="1507" y="916"/>
                  </a:lnTo>
                  <a:lnTo>
                    <a:pt x="1510" y="915"/>
                  </a:lnTo>
                  <a:lnTo>
                    <a:pt x="1513" y="914"/>
                  </a:lnTo>
                  <a:lnTo>
                    <a:pt x="1516" y="912"/>
                  </a:lnTo>
                  <a:lnTo>
                    <a:pt x="1519" y="911"/>
                  </a:lnTo>
                  <a:lnTo>
                    <a:pt x="1522" y="910"/>
                  </a:lnTo>
                  <a:lnTo>
                    <a:pt x="1525" y="908"/>
                  </a:lnTo>
                  <a:lnTo>
                    <a:pt x="1528" y="907"/>
                  </a:lnTo>
                  <a:lnTo>
                    <a:pt x="1531" y="906"/>
                  </a:lnTo>
                  <a:lnTo>
                    <a:pt x="1534" y="904"/>
                  </a:lnTo>
                  <a:lnTo>
                    <a:pt x="1537" y="903"/>
                  </a:lnTo>
                  <a:lnTo>
                    <a:pt x="1540" y="901"/>
                  </a:lnTo>
                  <a:lnTo>
                    <a:pt x="1543" y="899"/>
                  </a:lnTo>
                  <a:lnTo>
                    <a:pt x="1546" y="898"/>
                  </a:lnTo>
                  <a:lnTo>
                    <a:pt x="1549" y="896"/>
                  </a:lnTo>
                  <a:lnTo>
                    <a:pt x="1552" y="894"/>
                  </a:lnTo>
                  <a:lnTo>
                    <a:pt x="1555" y="893"/>
                  </a:lnTo>
                  <a:lnTo>
                    <a:pt x="1559" y="891"/>
                  </a:lnTo>
                  <a:lnTo>
                    <a:pt x="1562" y="889"/>
                  </a:lnTo>
                  <a:lnTo>
                    <a:pt x="1565" y="887"/>
                  </a:lnTo>
                  <a:lnTo>
                    <a:pt x="1568" y="885"/>
                  </a:lnTo>
                  <a:lnTo>
                    <a:pt x="1571" y="883"/>
                  </a:lnTo>
                  <a:lnTo>
                    <a:pt x="1574" y="881"/>
                  </a:lnTo>
                  <a:lnTo>
                    <a:pt x="1577" y="879"/>
                  </a:lnTo>
                  <a:lnTo>
                    <a:pt x="1580" y="877"/>
                  </a:lnTo>
                  <a:lnTo>
                    <a:pt x="1583" y="875"/>
                  </a:lnTo>
                  <a:lnTo>
                    <a:pt x="1586" y="873"/>
                  </a:lnTo>
                  <a:lnTo>
                    <a:pt x="1589" y="870"/>
                  </a:lnTo>
                  <a:lnTo>
                    <a:pt x="1592" y="868"/>
                  </a:lnTo>
                  <a:lnTo>
                    <a:pt x="1595" y="866"/>
                  </a:lnTo>
                  <a:lnTo>
                    <a:pt x="1598" y="863"/>
                  </a:lnTo>
                  <a:lnTo>
                    <a:pt x="1601" y="861"/>
                  </a:lnTo>
                  <a:lnTo>
                    <a:pt x="1604" y="858"/>
                  </a:lnTo>
                  <a:lnTo>
                    <a:pt x="1607" y="856"/>
                  </a:lnTo>
                  <a:lnTo>
                    <a:pt x="1610" y="853"/>
                  </a:lnTo>
                  <a:lnTo>
                    <a:pt x="1613" y="851"/>
                  </a:lnTo>
                  <a:lnTo>
                    <a:pt x="1616" y="848"/>
                  </a:lnTo>
                  <a:lnTo>
                    <a:pt x="1619" y="846"/>
                  </a:lnTo>
                  <a:lnTo>
                    <a:pt x="1622" y="843"/>
                  </a:lnTo>
                  <a:lnTo>
                    <a:pt x="1626" y="840"/>
                  </a:lnTo>
                  <a:lnTo>
                    <a:pt x="1628" y="838"/>
                  </a:lnTo>
                  <a:lnTo>
                    <a:pt x="1632" y="835"/>
                  </a:lnTo>
                  <a:lnTo>
                    <a:pt x="1635" y="832"/>
                  </a:lnTo>
                  <a:lnTo>
                    <a:pt x="1638" y="829"/>
                  </a:lnTo>
                  <a:lnTo>
                    <a:pt x="1641" y="826"/>
                  </a:lnTo>
                  <a:lnTo>
                    <a:pt x="1644" y="823"/>
                  </a:lnTo>
                  <a:lnTo>
                    <a:pt x="1647" y="820"/>
                  </a:lnTo>
                  <a:lnTo>
                    <a:pt x="1650" y="817"/>
                  </a:lnTo>
                  <a:lnTo>
                    <a:pt x="1653" y="814"/>
                  </a:lnTo>
                  <a:lnTo>
                    <a:pt x="1656" y="811"/>
                  </a:lnTo>
                  <a:lnTo>
                    <a:pt x="1659" y="808"/>
                  </a:lnTo>
                  <a:lnTo>
                    <a:pt x="1662" y="805"/>
                  </a:lnTo>
                  <a:lnTo>
                    <a:pt x="1665" y="802"/>
                  </a:lnTo>
                  <a:lnTo>
                    <a:pt x="1668" y="799"/>
                  </a:lnTo>
                  <a:lnTo>
                    <a:pt x="1671" y="795"/>
                  </a:lnTo>
                  <a:lnTo>
                    <a:pt x="1674" y="792"/>
                  </a:lnTo>
                  <a:lnTo>
                    <a:pt x="1677" y="789"/>
                  </a:lnTo>
                  <a:lnTo>
                    <a:pt x="1680" y="786"/>
                  </a:lnTo>
                  <a:lnTo>
                    <a:pt x="1683" y="782"/>
                  </a:lnTo>
                  <a:lnTo>
                    <a:pt x="1686" y="779"/>
                  </a:lnTo>
                  <a:lnTo>
                    <a:pt x="1689" y="775"/>
                  </a:lnTo>
                  <a:lnTo>
                    <a:pt x="1692" y="772"/>
                  </a:lnTo>
                  <a:lnTo>
                    <a:pt x="1696" y="768"/>
                  </a:lnTo>
                  <a:lnTo>
                    <a:pt x="1698" y="765"/>
                  </a:lnTo>
                  <a:lnTo>
                    <a:pt x="1702" y="761"/>
                  </a:lnTo>
                  <a:lnTo>
                    <a:pt x="1705" y="758"/>
                  </a:lnTo>
                  <a:lnTo>
                    <a:pt x="1708" y="754"/>
                  </a:lnTo>
                  <a:lnTo>
                    <a:pt x="1711" y="750"/>
                  </a:lnTo>
                  <a:lnTo>
                    <a:pt x="1714" y="747"/>
                  </a:lnTo>
                  <a:lnTo>
                    <a:pt x="1717" y="743"/>
                  </a:lnTo>
                  <a:lnTo>
                    <a:pt x="1720" y="739"/>
                  </a:lnTo>
                  <a:lnTo>
                    <a:pt x="1723" y="736"/>
                  </a:lnTo>
                  <a:lnTo>
                    <a:pt x="1726" y="732"/>
                  </a:lnTo>
                  <a:lnTo>
                    <a:pt x="1729" y="728"/>
                  </a:lnTo>
                  <a:lnTo>
                    <a:pt x="1732" y="724"/>
                  </a:lnTo>
                  <a:lnTo>
                    <a:pt x="1735" y="720"/>
                  </a:lnTo>
                  <a:lnTo>
                    <a:pt x="1738" y="716"/>
                  </a:lnTo>
                  <a:lnTo>
                    <a:pt x="1741" y="712"/>
                  </a:lnTo>
                  <a:lnTo>
                    <a:pt x="1744" y="708"/>
                  </a:lnTo>
                  <a:lnTo>
                    <a:pt x="1747" y="704"/>
                  </a:lnTo>
                  <a:lnTo>
                    <a:pt x="1750" y="701"/>
                  </a:lnTo>
                  <a:lnTo>
                    <a:pt x="1753" y="696"/>
                  </a:lnTo>
                  <a:lnTo>
                    <a:pt x="1756" y="692"/>
                  </a:lnTo>
                  <a:lnTo>
                    <a:pt x="1759" y="688"/>
                  </a:lnTo>
                  <a:lnTo>
                    <a:pt x="1762" y="684"/>
                  </a:lnTo>
                  <a:lnTo>
                    <a:pt x="1765" y="680"/>
                  </a:lnTo>
                  <a:lnTo>
                    <a:pt x="1769" y="676"/>
                  </a:lnTo>
                  <a:lnTo>
                    <a:pt x="1772" y="672"/>
                  </a:lnTo>
                  <a:lnTo>
                    <a:pt x="1775" y="668"/>
                  </a:lnTo>
                  <a:lnTo>
                    <a:pt x="1778" y="663"/>
                  </a:lnTo>
                  <a:lnTo>
                    <a:pt x="1781" y="659"/>
                  </a:lnTo>
                  <a:lnTo>
                    <a:pt x="1784" y="655"/>
                  </a:lnTo>
                  <a:lnTo>
                    <a:pt x="1787" y="651"/>
                  </a:lnTo>
                  <a:lnTo>
                    <a:pt x="1790" y="647"/>
                  </a:lnTo>
                  <a:lnTo>
                    <a:pt x="1793" y="642"/>
                  </a:lnTo>
                  <a:lnTo>
                    <a:pt x="1796" y="638"/>
                  </a:lnTo>
                  <a:lnTo>
                    <a:pt x="1799" y="634"/>
                  </a:lnTo>
                  <a:lnTo>
                    <a:pt x="1802" y="630"/>
                  </a:lnTo>
                  <a:lnTo>
                    <a:pt x="1805" y="625"/>
                  </a:lnTo>
                  <a:lnTo>
                    <a:pt x="1808" y="621"/>
                  </a:lnTo>
                  <a:lnTo>
                    <a:pt x="1811" y="616"/>
                  </a:lnTo>
                  <a:lnTo>
                    <a:pt x="1814" y="612"/>
                  </a:lnTo>
                  <a:lnTo>
                    <a:pt x="1817" y="607"/>
                  </a:lnTo>
                  <a:lnTo>
                    <a:pt x="1820" y="603"/>
                  </a:lnTo>
                  <a:lnTo>
                    <a:pt x="1823" y="599"/>
                  </a:lnTo>
                  <a:lnTo>
                    <a:pt x="1826" y="594"/>
                  </a:lnTo>
                  <a:lnTo>
                    <a:pt x="1827" y="594"/>
                  </a:lnTo>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84">
              <a:extLst>
                <a:ext uri="{FF2B5EF4-FFF2-40B4-BE49-F238E27FC236}">
                  <a16:creationId xmlns:a16="http://schemas.microsoft.com/office/drawing/2014/main" id="{BAA63893-BAAD-64F7-2D69-05138A2C2BBE}"/>
                </a:ext>
              </a:extLst>
            </p:cNvPr>
            <p:cNvSpPr>
              <a:spLocks noEditPoints="1"/>
            </p:cNvSpPr>
            <p:nvPr/>
          </p:nvSpPr>
          <p:spPr bwMode="auto">
            <a:xfrm>
              <a:off x="2507" y="1271"/>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85">
              <a:extLst>
                <a:ext uri="{FF2B5EF4-FFF2-40B4-BE49-F238E27FC236}">
                  <a16:creationId xmlns:a16="http://schemas.microsoft.com/office/drawing/2014/main" id="{8EBD0642-6D42-36B0-2086-BA9F0412B3C8}"/>
                </a:ext>
              </a:extLst>
            </p:cNvPr>
            <p:cNvSpPr>
              <a:spLocks noEditPoints="1"/>
            </p:cNvSpPr>
            <p:nvPr/>
          </p:nvSpPr>
          <p:spPr bwMode="auto">
            <a:xfrm>
              <a:off x="2719" y="972"/>
              <a:ext cx="59" cy="59"/>
            </a:xfrm>
            <a:custGeom>
              <a:avLst/>
              <a:gdLst>
                <a:gd name="T0" fmla="*/ 30 w 59"/>
                <a:gd name="T1" fmla="*/ 0 h 59"/>
                <a:gd name="T2" fmla="*/ 30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30" y="0"/>
                  </a:moveTo>
                  <a:lnTo>
                    <a:pt x="30"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86">
              <a:extLst>
                <a:ext uri="{FF2B5EF4-FFF2-40B4-BE49-F238E27FC236}">
                  <a16:creationId xmlns:a16="http://schemas.microsoft.com/office/drawing/2014/main" id="{17BECE7F-3219-830E-C89F-046CAF25AFCE}"/>
                </a:ext>
              </a:extLst>
            </p:cNvPr>
            <p:cNvSpPr>
              <a:spLocks noEditPoints="1"/>
            </p:cNvSpPr>
            <p:nvPr/>
          </p:nvSpPr>
          <p:spPr bwMode="auto">
            <a:xfrm>
              <a:off x="2932" y="814"/>
              <a:ext cx="59" cy="58"/>
            </a:xfrm>
            <a:custGeom>
              <a:avLst/>
              <a:gdLst>
                <a:gd name="T0" fmla="*/ 29 w 59"/>
                <a:gd name="T1" fmla="*/ 0 h 58"/>
                <a:gd name="T2" fmla="*/ 29 w 59"/>
                <a:gd name="T3" fmla="*/ 58 h 58"/>
                <a:gd name="T4" fmla="*/ 0 w 59"/>
                <a:gd name="T5" fmla="*/ 29 h 58"/>
                <a:gd name="T6" fmla="*/ 59 w 59"/>
                <a:gd name="T7" fmla="*/ 29 h 58"/>
              </a:gdLst>
              <a:ahLst/>
              <a:cxnLst>
                <a:cxn ang="0">
                  <a:pos x="T0" y="T1"/>
                </a:cxn>
                <a:cxn ang="0">
                  <a:pos x="T2" y="T3"/>
                </a:cxn>
                <a:cxn ang="0">
                  <a:pos x="T4" y="T5"/>
                </a:cxn>
                <a:cxn ang="0">
                  <a:pos x="T6" y="T7"/>
                </a:cxn>
              </a:cxnLst>
              <a:rect l="0" t="0" r="r" b="b"/>
              <a:pathLst>
                <a:path w="59" h="58">
                  <a:moveTo>
                    <a:pt x="29" y="0"/>
                  </a:moveTo>
                  <a:lnTo>
                    <a:pt x="29" y="58"/>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87">
              <a:extLst>
                <a:ext uri="{FF2B5EF4-FFF2-40B4-BE49-F238E27FC236}">
                  <a16:creationId xmlns:a16="http://schemas.microsoft.com/office/drawing/2014/main" id="{FA16E130-A0CB-11AE-73D8-ECAACDAD2E85}"/>
                </a:ext>
              </a:extLst>
            </p:cNvPr>
            <p:cNvSpPr>
              <a:spLocks noEditPoints="1"/>
            </p:cNvSpPr>
            <p:nvPr/>
          </p:nvSpPr>
          <p:spPr bwMode="auto">
            <a:xfrm>
              <a:off x="3144" y="869"/>
              <a:ext cx="59" cy="59"/>
            </a:xfrm>
            <a:custGeom>
              <a:avLst/>
              <a:gdLst>
                <a:gd name="T0" fmla="*/ 30 w 59"/>
                <a:gd name="T1" fmla="*/ 0 h 59"/>
                <a:gd name="T2" fmla="*/ 30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30" y="0"/>
                  </a:moveTo>
                  <a:lnTo>
                    <a:pt x="30"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88">
              <a:extLst>
                <a:ext uri="{FF2B5EF4-FFF2-40B4-BE49-F238E27FC236}">
                  <a16:creationId xmlns:a16="http://schemas.microsoft.com/office/drawing/2014/main" id="{579D58D5-6F97-2204-FCDC-08E87B64D5BC}"/>
                </a:ext>
              </a:extLst>
            </p:cNvPr>
            <p:cNvSpPr>
              <a:spLocks noEditPoints="1"/>
            </p:cNvSpPr>
            <p:nvPr/>
          </p:nvSpPr>
          <p:spPr bwMode="auto">
            <a:xfrm>
              <a:off x="3357" y="1112"/>
              <a:ext cx="59" cy="59"/>
            </a:xfrm>
            <a:custGeom>
              <a:avLst/>
              <a:gdLst>
                <a:gd name="T0" fmla="*/ 29 w 59"/>
                <a:gd name="T1" fmla="*/ 0 h 59"/>
                <a:gd name="T2" fmla="*/ 29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29" y="0"/>
                  </a:moveTo>
                  <a:lnTo>
                    <a:pt x="29"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89">
              <a:extLst>
                <a:ext uri="{FF2B5EF4-FFF2-40B4-BE49-F238E27FC236}">
                  <a16:creationId xmlns:a16="http://schemas.microsoft.com/office/drawing/2014/main" id="{2A971C26-2866-5460-BA2E-D320961BCAC4}"/>
                </a:ext>
              </a:extLst>
            </p:cNvPr>
            <p:cNvSpPr>
              <a:spLocks noEditPoints="1"/>
            </p:cNvSpPr>
            <p:nvPr/>
          </p:nvSpPr>
          <p:spPr bwMode="auto">
            <a:xfrm>
              <a:off x="3569" y="1430"/>
              <a:ext cx="59" cy="59"/>
            </a:xfrm>
            <a:custGeom>
              <a:avLst/>
              <a:gdLst>
                <a:gd name="T0" fmla="*/ 30 w 59"/>
                <a:gd name="T1" fmla="*/ 0 h 59"/>
                <a:gd name="T2" fmla="*/ 30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30" y="0"/>
                  </a:moveTo>
                  <a:lnTo>
                    <a:pt x="30"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90">
              <a:extLst>
                <a:ext uri="{FF2B5EF4-FFF2-40B4-BE49-F238E27FC236}">
                  <a16:creationId xmlns:a16="http://schemas.microsoft.com/office/drawing/2014/main" id="{5568ACBE-90BC-2BA1-53A5-7EDF66FD45AC}"/>
                </a:ext>
              </a:extLst>
            </p:cNvPr>
            <p:cNvSpPr>
              <a:spLocks noEditPoints="1"/>
            </p:cNvSpPr>
            <p:nvPr/>
          </p:nvSpPr>
          <p:spPr bwMode="auto">
            <a:xfrm>
              <a:off x="3782" y="1673"/>
              <a:ext cx="59" cy="59"/>
            </a:xfrm>
            <a:custGeom>
              <a:avLst/>
              <a:gdLst>
                <a:gd name="T0" fmla="*/ 29 w 59"/>
                <a:gd name="T1" fmla="*/ 0 h 59"/>
                <a:gd name="T2" fmla="*/ 29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29" y="0"/>
                  </a:moveTo>
                  <a:lnTo>
                    <a:pt x="29"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91">
              <a:extLst>
                <a:ext uri="{FF2B5EF4-FFF2-40B4-BE49-F238E27FC236}">
                  <a16:creationId xmlns:a16="http://schemas.microsoft.com/office/drawing/2014/main" id="{B5991B7A-4422-25B5-9A51-7316650B206B}"/>
                </a:ext>
              </a:extLst>
            </p:cNvPr>
            <p:cNvSpPr>
              <a:spLocks noEditPoints="1"/>
            </p:cNvSpPr>
            <p:nvPr/>
          </p:nvSpPr>
          <p:spPr bwMode="auto">
            <a:xfrm>
              <a:off x="3994" y="1728"/>
              <a:ext cx="59" cy="59"/>
            </a:xfrm>
            <a:custGeom>
              <a:avLst/>
              <a:gdLst>
                <a:gd name="T0" fmla="*/ 30 w 59"/>
                <a:gd name="T1" fmla="*/ 0 h 59"/>
                <a:gd name="T2" fmla="*/ 30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30" y="0"/>
                  </a:moveTo>
                  <a:lnTo>
                    <a:pt x="30"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92">
              <a:extLst>
                <a:ext uri="{FF2B5EF4-FFF2-40B4-BE49-F238E27FC236}">
                  <a16:creationId xmlns:a16="http://schemas.microsoft.com/office/drawing/2014/main" id="{169663B4-12E7-1216-4CCC-FDA72FDF48E0}"/>
                </a:ext>
              </a:extLst>
            </p:cNvPr>
            <p:cNvSpPr>
              <a:spLocks noEditPoints="1"/>
            </p:cNvSpPr>
            <p:nvPr/>
          </p:nvSpPr>
          <p:spPr bwMode="auto">
            <a:xfrm>
              <a:off x="4207" y="1569"/>
              <a:ext cx="58" cy="59"/>
            </a:xfrm>
            <a:custGeom>
              <a:avLst/>
              <a:gdLst>
                <a:gd name="T0" fmla="*/ 29 w 58"/>
                <a:gd name="T1" fmla="*/ 0 h 59"/>
                <a:gd name="T2" fmla="*/ 29 w 58"/>
                <a:gd name="T3" fmla="*/ 59 h 59"/>
                <a:gd name="T4" fmla="*/ 0 w 58"/>
                <a:gd name="T5" fmla="*/ 30 h 59"/>
                <a:gd name="T6" fmla="*/ 58 w 58"/>
                <a:gd name="T7" fmla="*/ 30 h 59"/>
              </a:gdLst>
              <a:ahLst/>
              <a:cxnLst>
                <a:cxn ang="0">
                  <a:pos x="T0" y="T1"/>
                </a:cxn>
                <a:cxn ang="0">
                  <a:pos x="T2" y="T3"/>
                </a:cxn>
                <a:cxn ang="0">
                  <a:pos x="T4" y="T5"/>
                </a:cxn>
                <a:cxn ang="0">
                  <a:pos x="T6" y="T7"/>
                </a:cxn>
              </a:cxnLst>
              <a:rect l="0" t="0" r="r" b="b"/>
              <a:pathLst>
                <a:path w="58" h="59">
                  <a:moveTo>
                    <a:pt x="29" y="0"/>
                  </a:moveTo>
                  <a:lnTo>
                    <a:pt x="29" y="59"/>
                  </a:lnTo>
                  <a:moveTo>
                    <a:pt x="0" y="30"/>
                  </a:moveTo>
                  <a:lnTo>
                    <a:pt x="58"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93">
              <a:extLst>
                <a:ext uri="{FF2B5EF4-FFF2-40B4-BE49-F238E27FC236}">
                  <a16:creationId xmlns:a16="http://schemas.microsoft.com/office/drawing/2014/main" id="{7654E054-69CF-7D98-55B1-57019372893D}"/>
                </a:ext>
              </a:extLst>
            </p:cNvPr>
            <p:cNvSpPr>
              <a:spLocks/>
            </p:cNvSpPr>
            <p:nvPr/>
          </p:nvSpPr>
          <p:spPr bwMode="auto">
            <a:xfrm>
              <a:off x="2536" y="836"/>
              <a:ext cx="1827" cy="929"/>
            </a:xfrm>
            <a:custGeom>
              <a:avLst/>
              <a:gdLst>
                <a:gd name="T0" fmla="*/ 28 w 1827"/>
                <a:gd name="T1" fmla="*/ 423 h 929"/>
                <a:gd name="T2" fmla="*/ 58 w 1827"/>
                <a:gd name="T3" fmla="*/ 377 h 929"/>
                <a:gd name="T4" fmla="*/ 89 w 1827"/>
                <a:gd name="T5" fmla="*/ 332 h 929"/>
                <a:gd name="T6" fmla="*/ 119 w 1827"/>
                <a:gd name="T7" fmla="*/ 288 h 929"/>
                <a:gd name="T8" fmla="*/ 150 w 1827"/>
                <a:gd name="T9" fmla="*/ 246 h 929"/>
                <a:gd name="T10" fmla="*/ 180 w 1827"/>
                <a:gd name="T11" fmla="*/ 206 h 929"/>
                <a:gd name="T12" fmla="*/ 210 w 1827"/>
                <a:gd name="T13" fmla="*/ 169 h 929"/>
                <a:gd name="T14" fmla="*/ 241 w 1827"/>
                <a:gd name="T15" fmla="*/ 134 h 929"/>
                <a:gd name="T16" fmla="*/ 271 w 1827"/>
                <a:gd name="T17" fmla="*/ 104 h 929"/>
                <a:gd name="T18" fmla="*/ 302 w 1827"/>
                <a:gd name="T19" fmla="*/ 76 h 929"/>
                <a:gd name="T20" fmla="*/ 332 w 1827"/>
                <a:gd name="T21" fmla="*/ 52 h 929"/>
                <a:gd name="T22" fmla="*/ 363 w 1827"/>
                <a:gd name="T23" fmla="*/ 33 h 929"/>
                <a:gd name="T24" fmla="*/ 393 w 1827"/>
                <a:gd name="T25" fmla="*/ 18 h 929"/>
                <a:gd name="T26" fmla="*/ 423 w 1827"/>
                <a:gd name="T27" fmla="*/ 7 h 929"/>
                <a:gd name="T28" fmla="*/ 454 w 1827"/>
                <a:gd name="T29" fmla="*/ 1 h 929"/>
                <a:gd name="T30" fmla="*/ 484 w 1827"/>
                <a:gd name="T31" fmla="*/ 0 h 929"/>
                <a:gd name="T32" fmla="*/ 515 w 1827"/>
                <a:gd name="T33" fmla="*/ 3 h 929"/>
                <a:gd name="T34" fmla="*/ 545 w 1827"/>
                <a:gd name="T35" fmla="*/ 11 h 929"/>
                <a:gd name="T36" fmla="*/ 576 w 1827"/>
                <a:gd name="T37" fmla="*/ 23 h 929"/>
                <a:gd name="T38" fmla="*/ 606 w 1827"/>
                <a:gd name="T39" fmla="*/ 40 h 929"/>
                <a:gd name="T40" fmla="*/ 636 w 1827"/>
                <a:gd name="T41" fmla="*/ 61 h 929"/>
                <a:gd name="T42" fmla="*/ 667 w 1827"/>
                <a:gd name="T43" fmla="*/ 86 h 929"/>
                <a:gd name="T44" fmla="*/ 697 w 1827"/>
                <a:gd name="T45" fmla="*/ 115 h 929"/>
                <a:gd name="T46" fmla="*/ 728 w 1827"/>
                <a:gd name="T47" fmla="*/ 147 h 929"/>
                <a:gd name="T48" fmla="*/ 758 w 1827"/>
                <a:gd name="T49" fmla="*/ 183 h 929"/>
                <a:gd name="T50" fmla="*/ 789 w 1827"/>
                <a:gd name="T51" fmla="*/ 221 h 929"/>
                <a:gd name="T52" fmla="*/ 819 w 1827"/>
                <a:gd name="T53" fmla="*/ 262 h 929"/>
                <a:gd name="T54" fmla="*/ 849 w 1827"/>
                <a:gd name="T55" fmla="*/ 304 h 929"/>
                <a:gd name="T56" fmla="*/ 880 w 1827"/>
                <a:gd name="T57" fmla="*/ 349 h 929"/>
                <a:gd name="T58" fmla="*/ 910 w 1827"/>
                <a:gd name="T59" fmla="*/ 394 h 929"/>
                <a:gd name="T60" fmla="*/ 941 w 1827"/>
                <a:gd name="T61" fmla="*/ 440 h 929"/>
                <a:gd name="T62" fmla="*/ 971 w 1827"/>
                <a:gd name="T63" fmla="*/ 487 h 929"/>
                <a:gd name="T64" fmla="*/ 1002 w 1827"/>
                <a:gd name="T65" fmla="*/ 533 h 929"/>
                <a:gd name="T66" fmla="*/ 1032 w 1827"/>
                <a:gd name="T67" fmla="*/ 578 h 929"/>
                <a:gd name="T68" fmla="*/ 1063 w 1827"/>
                <a:gd name="T69" fmla="*/ 623 h 929"/>
                <a:gd name="T70" fmla="*/ 1093 w 1827"/>
                <a:gd name="T71" fmla="*/ 666 h 929"/>
                <a:gd name="T72" fmla="*/ 1123 w 1827"/>
                <a:gd name="T73" fmla="*/ 707 h 929"/>
                <a:gd name="T74" fmla="*/ 1154 w 1827"/>
                <a:gd name="T75" fmla="*/ 745 h 929"/>
                <a:gd name="T76" fmla="*/ 1184 w 1827"/>
                <a:gd name="T77" fmla="*/ 781 h 929"/>
                <a:gd name="T78" fmla="*/ 1215 w 1827"/>
                <a:gd name="T79" fmla="*/ 813 h 929"/>
                <a:gd name="T80" fmla="*/ 1245 w 1827"/>
                <a:gd name="T81" fmla="*/ 842 h 929"/>
                <a:gd name="T82" fmla="*/ 1276 w 1827"/>
                <a:gd name="T83" fmla="*/ 867 h 929"/>
                <a:gd name="T84" fmla="*/ 1306 w 1827"/>
                <a:gd name="T85" fmla="*/ 888 h 929"/>
                <a:gd name="T86" fmla="*/ 1336 w 1827"/>
                <a:gd name="T87" fmla="*/ 905 h 929"/>
                <a:gd name="T88" fmla="*/ 1367 w 1827"/>
                <a:gd name="T89" fmla="*/ 917 h 929"/>
                <a:gd name="T90" fmla="*/ 1397 w 1827"/>
                <a:gd name="T91" fmla="*/ 926 h 929"/>
                <a:gd name="T92" fmla="*/ 1428 w 1827"/>
                <a:gd name="T93" fmla="*/ 929 h 929"/>
                <a:gd name="T94" fmla="*/ 1458 w 1827"/>
                <a:gd name="T95" fmla="*/ 927 h 929"/>
                <a:gd name="T96" fmla="*/ 1489 w 1827"/>
                <a:gd name="T97" fmla="*/ 922 h 929"/>
                <a:gd name="T98" fmla="*/ 1519 w 1827"/>
                <a:gd name="T99" fmla="*/ 911 h 929"/>
                <a:gd name="T100" fmla="*/ 1549 w 1827"/>
                <a:gd name="T101" fmla="*/ 896 h 929"/>
                <a:gd name="T102" fmla="*/ 1580 w 1827"/>
                <a:gd name="T103" fmla="*/ 877 h 929"/>
                <a:gd name="T104" fmla="*/ 1610 w 1827"/>
                <a:gd name="T105" fmla="*/ 853 h 929"/>
                <a:gd name="T106" fmla="*/ 1641 w 1827"/>
                <a:gd name="T107" fmla="*/ 826 h 929"/>
                <a:gd name="T108" fmla="*/ 1671 w 1827"/>
                <a:gd name="T109" fmla="*/ 795 h 929"/>
                <a:gd name="T110" fmla="*/ 1702 w 1827"/>
                <a:gd name="T111" fmla="*/ 761 h 929"/>
                <a:gd name="T112" fmla="*/ 1732 w 1827"/>
                <a:gd name="T113" fmla="*/ 724 h 929"/>
                <a:gd name="T114" fmla="*/ 1762 w 1827"/>
                <a:gd name="T115" fmla="*/ 684 h 929"/>
                <a:gd name="T116" fmla="*/ 1793 w 1827"/>
                <a:gd name="T117" fmla="*/ 642 h 929"/>
                <a:gd name="T118" fmla="*/ 1823 w 1827"/>
                <a:gd name="T119" fmla="*/ 59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929">
                  <a:moveTo>
                    <a:pt x="0" y="464"/>
                  </a:moveTo>
                  <a:lnTo>
                    <a:pt x="3" y="460"/>
                  </a:lnTo>
                  <a:lnTo>
                    <a:pt x="6" y="455"/>
                  </a:lnTo>
                  <a:lnTo>
                    <a:pt x="9" y="451"/>
                  </a:lnTo>
                  <a:lnTo>
                    <a:pt x="13" y="446"/>
                  </a:lnTo>
                  <a:lnTo>
                    <a:pt x="15" y="441"/>
                  </a:lnTo>
                  <a:lnTo>
                    <a:pt x="19" y="437"/>
                  </a:lnTo>
                  <a:lnTo>
                    <a:pt x="21" y="432"/>
                  </a:lnTo>
                  <a:lnTo>
                    <a:pt x="25" y="427"/>
                  </a:lnTo>
                  <a:lnTo>
                    <a:pt x="28" y="423"/>
                  </a:lnTo>
                  <a:lnTo>
                    <a:pt x="31" y="418"/>
                  </a:lnTo>
                  <a:lnTo>
                    <a:pt x="34" y="413"/>
                  </a:lnTo>
                  <a:lnTo>
                    <a:pt x="37" y="409"/>
                  </a:lnTo>
                  <a:lnTo>
                    <a:pt x="40" y="404"/>
                  </a:lnTo>
                  <a:lnTo>
                    <a:pt x="43" y="400"/>
                  </a:lnTo>
                  <a:lnTo>
                    <a:pt x="46" y="395"/>
                  </a:lnTo>
                  <a:lnTo>
                    <a:pt x="49" y="390"/>
                  </a:lnTo>
                  <a:lnTo>
                    <a:pt x="52" y="386"/>
                  </a:lnTo>
                  <a:lnTo>
                    <a:pt x="55" y="381"/>
                  </a:lnTo>
                  <a:lnTo>
                    <a:pt x="58" y="377"/>
                  </a:lnTo>
                  <a:lnTo>
                    <a:pt x="61" y="372"/>
                  </a:lnTo>
                  <a:lnTo>
                    <a:pt x="64" y="367"/>
                  </a:lnTo>
                  <a:lnTo>
                    <a:pt x="67" y="363"/>
                  </a:lnTo>
                  <a:lnTo>
                    <a:pt x="70" y="358"/>
                  </a:lnTo>
                  <a:lnTo>
                    <a:pt x="73" y="354"/>
                  </a:lnTo>
                  <a:lnTo>
                    <a:pt x="76" y="350"/>
                  </a:lnTo>
                  <a:lnTo>
                    <a:pt x="79" y="345"/>
                  </a:lnTo>
                  <a:lnTo>
                    <a:pt x="82" y="341"/>
                  </a:lnTo>
                  <a:lnTo>
                    <a:pt x="86" y="336"/>
                  </a:lnTo>
                  <a:lnTo>
                    <a:pt x="89" y="332"/>
                  </a:lnTo>
                  <a:lnTo>
                    <a:pt x="92" y="327"/>
                  </a:lnTo>
                  <a:lnTo>
                    <a:pt x="95" y="323"/>
                  </a:lnTo>
                  <a:lnTo>
                    <a:pt x="98" y="318"/>
                  </a:lnTo>
                  <a:lnTo>
                    <a:pt x="101" y="314"/>
                  </a:lnTo>
                  <a:lnTo>
                    <a:pt x="104" y="310"/>
                  </a:lnTo>
                  <a:lnTo>
                    <a:pt x="107" y="305"/>
                  </a:lnTo>
                  <a:lnTo>
                    <a:pt x="110" y="301"/>
                  </a:lnTo>
                  <a:lnTo>
                    <a:pt x="113" y="296"/>
                  </a:lnTo>
                  <a:lnTo>
                    <a:pt x="116" y="292"/>
                  </a:lnTo>
                  <a:lnTo>
                    <a:pt x="119" y="288"/>
                  </a:lnTo>
                  <a:lnTo>
                    <a:pt x="122" y="284"/>
                  </a:lnTo>
                  <a:lnTo>
                    <a:pt x="125" y="279"/>
                  </a:lnTo>
                  <a:lnTo>
                    <a:pt x="128" y="275"/>
                  </a:lnTo>
                  <a:lnTo>
                    <a:pt x="131" y="271"/>
                  </a:lnTo>
                  <a:lnTo>
                    <a:pt x="134" y="267"/>
                  </a:lnTo>
                  <a:lnTo>
                    <a:pt x="137" y="262"/>
                  </a:lnTo>
                  <a:lnTo>
                    <a:pt x="140" y="258"/>
                  </a:lnTo>
                  <a:lnTo>
                    <a:pt x="143" y="254"/>
                  </a:lnTo>
                  <a:lnTo>
                    <a:pt x="146" y="250"/>
                  </a:lnTo>
                  <a:lnTo>
                    <a:pt x="150" y="246"/>
                  </a:lnTo>
                  <a:lnTo>
                    <a:pt x="152" y="242"/>
                  </a:lnTo>
                  <a:lnTo>
                    <a:pt x="156" y="238"/>
                  </a:lnTo>
                  <a:lnTo>
                    <a:pt x="158" y="234"/>
                  </a:lnTo>
                  <a:lnTo>
                    <a:pt x="162" y="230"/>
                  </a:lnTo>
                  <a:lnTo>
                    <a:pt x="165" y="226"/>
                  </a:lnTo>
                  <a:lnTo>
                    <a:pt x="168" y="222"/>
                  </a:lnTo>
                  <a:lnTo>
                    <a:pt x="171" y="218"/>
                  </a:lnTo>
                  <a:lnTo>
                    <a:pt x="174" y="214"/>
                  </a:lnTo>
                  <a:lnTo>
                    <a:pt x="177" y="210"/>
                  </a:lnTo>
                  <a:lnTo>
                    <a:pt x="180" y="206"/>
                  </a:lnTo>
                  <a:lnTo>
                    <a:pt x="183" y="202"/>
                  </a:lnTo>
                  <a:lnTo>
                    <a:pt x="186" y="198"/>
                  </a:lnTo>
                  <a:lnTo>
                    <a:pt x="189" y="195"/>
                  </a:lnTo>
                  <a:lnTo>
                    <a:pt x="192" y="191"/>
                  </a:lnTo>
                  <a:lnTo>
                    <a:pt x="195" y="187"/>
                  </a:lnTo>
                  <a:lnTo>
                    <a:pt x="198" y="183"/>
                  </a:lnTo>
                  <a:lnTo>
                    <a:pt x="201" y="180"/>
                  </a:lnTo>
                  <a:lnTo>
                    <a:pt x="204" y="176"/>
                  </a:lnTo>
                  <a:lnTo>
                    <a:pt x="207" y="172"/>
                  </a:lnTo>
                  <a:lnTo>
                    <a:pt x="210" y="169"/>
                  </a:lnTo>
                  <a:lnTo>
                    <a:pt x="213" y="165"/>
                  </a:lnTo>
                  <a:lnTo>
                    <a:pt x="216" y="162"/>
                  </a:lnTo>
                  <a:lnTo>
                    <a:pt x="219" y="158"/>
                  </a:lnTo>
                  <a:lnTo>
                    <a:pt x="222" y="155"/>
                  </a:lnTo>
                  <a:lnTo>
                    <a:pt x="226" y="151"/>
                  </a:lnTo>
                  <a:lnTo>
                    <a:pt x="228" y="148"/>
                  </a:lnTo>
                  <a:lnTo>
                    <a:pt x="232" y="144"/>
                  </a:lnTo>
                  <a:lnTo>
                    <a:pt x="235" y="141"/>
                  </a:lnTo>
                  <a:lnTo>
                    <a:pt x="238" y="138"/>
                  </a:lnTo>
                  <a:lnTo>
                    <a:pt x="241" y="134"/>
                  </a:lnTo>
                  <a:lnTo>
                    <a:pt x="244" y="131"/>
                  </a:lnTo>
                  <a:lnTo>
                    <a:pt x="247" y="128"/>
                  </a:lnTo>
                  <a:lnTo>
                    <a:pt x="250" y="125"/>
                  </a:lnTo>
                  <a:lnTo>
                    <a:pt x="253" y="122"/>
                  </a:lnTo>
                  <a:lnTo>
                    <a:pt x="256" y="119"/>
                  </a:lnTo>
                  <a:lnTo>
                    <a:pt x="259" y="115"/>
                  </a:lnTo>
                  <a:lnTo>
                    <a:pt x="262" y="112"/>
                  </a:lnTo>
                  <a:lnTo>
                    <a:pt x="265" y="109"/>
                  </a:lnTo>
                  <a:lnTo>
                    <a:pt x="268" y="106"/>
                  </a:lnTo>
                  <a:lnTo>
                    <a:pt x="271" y="104"/>
                  </a:lnTo>
                  <a:lnTo>
                    <a:pt x="274" y="101"/>
                  </a:lnTo>
                  <a:lnTo>
                    <a:pt x="277" y="98"/>
                  </a:lnTo>
                  <a:lnTo>
                    <a:pt x="280" y="95"/>
                  </a:lnTo>
                  <a:lnTo>
                    <a:pt x="283" y="92"/>
                  </a:lnTo>
                  <a:lnTo>
                    <a:pt x="286" y="89"/>
                  </a:lnTo>
                  <a:lnTo>
                    <a:pt x="289" y="87"/>
                  </a:lnTo>
                  <a:lnTo>
                    <a:pt x="293" y="84"/>
                  </a:lnTo>
                  <a:lnTo>
                    <a:pt x="295" y="81"/>
                  </a:lnTo>
                  <a:lnTo>
                    <a:pt x="299" y="79"/>
                  </a:lnTo>
                  <a:lnTo>
                    <a:pt x="302" y="76"/>
                  </a:lnTo>
                  <a:lnTo>
                    <a:pt x="305" y="74"/>
                  </a:lnTo>
                  <a:lnTo>
                    <a:pt x="308" y="71"/>
                  </a:lnTo>
                  <a:lnTo>
                    <a:pt x="311" y="69"/>
                  </a:lnTo>
                  <a:lnTo>
                    <a:pt x="314" y="66"/>
                  </a:lnTo>
                  <a:lnTo>
                    <a:pt x="317" y="64"/>
                  </a:lnTo>
                  <a:lnTo>
                    <a:pt x="320" y="61"/>
                  </a:lnTo>
                  <a:lnTo>
                    <a:pt x="323" y="59"/>
                  </a:lnTo>
                  <a:lnTo>
                    <a:pt x="326" y="57"/>
                  </a:lnTo>
                  <a:lnTo>
                    <a:pt x="329" y="55"/>
                  </a:lnTo>
                  <a:lnTo>
                    <a:pt x="332" y="52"/>
                  </a:lnTo>
                  <a:lnTo>
                    <a:pt x="335" y="50"/>
                  </a:lnTo>
                  <a:lnTo>
                    <a:pt x="338" y="48"/>
                  </a:lnTo>
                  <a:lnTo>
                    <a:pt x="341" y="46"/>
                  </a:lnTo>
                  <a:lnTo>
                    <a:pt x="344" y="44"/>
                  </a:lnTo>
                  <a:lnTo>
                    <a:pt x="347" y="42"/>
                  </a:lnTo>
                  <a:lnTo>
                    <a:pt x="350" y="40"/>
                  </a:lnTo>
                  <a:lnTo>
                    <a:pt x="353" y="39"/>
                  </a:lnTo>
                  <a:lnTo>
                    <a:pt x="357" y="37"/>
                  </a:lnTo>
                  <a:lnTo>
                    <a:pt x="359" y="35"/>
                  </a:lnTo>
                  <a:lnTo>
                    <a:pt x="363" y="33"/>
                  </a:lnTo>
                  <a:lnTo>
                    <a:pt x="365" y="31"/>
                  </a:lnTo>
                  <a:lnTo>
                    <a:pt x="369" y="30"/>
                  </a:lnTo>
                  <a:lnTo>
                    <a:pt x="371" y="28"/>
                  </a:lnTo>
                  <a:lnTo>
                    <a:pt x="375" y="27"/>
                  </a:lnTo>
                  <a:lnTo>
                    <a:pt x="378" y="25"/>
                  </a:lnTo>
                  <a:lnTo>
                    <a:pt x="381" y="24"/>
                  </a:lnTo>
                  <a:lnTo>
                    <a:pt x="384" y="22"/>
                  </a:lnTo>
                  <a:lnTo>
                    <a:pt x="387" y="21"/>
                  </a:lnTo>
                  <a:lnTo>
                    <a:pt x="390" y="19"/>
                  </a:lnTo>
                  <a:lnTo>
                    <a:pt x="393" y="18"/>
                  </a:lnTo>
                  <a:lnTo>
                    <a:pt x="396" y="17"/>
                  </a:lnTo>
                  <a:lnTo>
                    <a:pt x="399" y="16"/>
                  </a:lnTo>
                  <a:lnTo>
                    <a:pt x="402" y="14"/>
                  </a:lnTo>
                  <a:lnTo>
                    <a:pt x="405" y="13"/>
                  </a:lnTo>
                  <a:lnTo>
                    <a:pt x="408" y="12"/>
                  </a:lnTo>
                  <a:lnTo>
                    <a:pt x="411" y="11"/>
                  </a:lnTo>
                  <a:lnTo>
                    <a:pt x="414" y="10"/>
                  </a:lnTo>
                  <a:lnTo>
                    <a:pt x="417" y="9"/>
                  </a:lnTo>
                  <a:lnTo>
                    <a:pt x="420" y="8"/>
                  </a:lnTo>
                  <a:lnTo>
                    <a:pt x="423" y="7"/>
                  </a:lnTo>
                  <a:lnTo>
                    <a:pt x="426" y="7"/>
                  </a:lnTo>
                  <a:lnTo>
                    <a:pt x="429" y="6"/>
                  </a:lnTo>
                  <a:lnTo>
                    <a:pt x="433" y="5"/>
                  </a:lnTo>
                  <a:lnTo>
                    <a:pt x="435" y="5"/>
                  </a:lnTo>
                  <a:lnTo>
                    <a:pt x="439" y="4"/>
                  </a:lnTo>
                  <a:lnTo>
                    <a:pt x="442" y="3"/>
                  </a:lnTo>
                  <a:lnTo>
                    <a:pt x="445" y="3"/>
                  </a:lnTo>
                  <a:lnTo>
                    <a:pt x="448" y="2"/>
                  </a:lnTo>
                  <a:lnTo>
                    <a:pt x="451" y="2"/>
                  </a:lnTo>
                  <a:lnTo>
                    <a:pt x="454" y="1"/>
                  </a:lnTo>
                  <a:lnTo>
                    <a:pt x="457" y="1"/>
                  </a:lnTo>
                  <a:lnTo>
                    <a:pt x="460" y="1"/>
                  </a:lnTo>
                  <a:lnTo>
                    <a:pt x="463" y="0"/>
                  </a:lnTo>
                  <a:lnTo>
                    <a:pt x="466" y="0"/>
                  </a:lnTo>
                  <a:lnTo>
                    <a:pt x="469" y="0"/>
                  </a:lnTo>
                  <a:lnTo>
                    <a:pt x="472" y="0"/>
                  </a:lnTo>
                  <a:lnTo>
                    <a:pt x="475" y="0"/>
                  </a:lnTo>
                  <a:lnTo>
                    <a:pt x="478" y="0"/>
                  </a:lnTo>
                  <a:lnTo>
                    <a:pt x="481" y="0"/>
                  </a:lnTo>
                  <a:lnTo>
                    <a:pt x="484" y="0"/>
                  </a:lnTo>
                  <a:lnTo>
                    <a:pt x="487" y="0"/>
                  </a:lnTo>
                  <a:lnTo>
                    <a:pt x="490" y="0"/>
                  </a:lnTo>
                  <a:lnTo>
                    <a:pt x="493" y="0"/>
                  </a:lnTo>
                  <a:lnTo>
                    <a:pt x="496" y="1"/>
                  </a:lnTo>
                  <a:lnTo>
                    <a:pt x="499" y="1"/>
                  </a:lnTo>
                  <a:lnTo>
                    <a:pt x="502" y="1"/>
                  </a:lnTo>
                  <a:lnTo>
                    <a:pt x="506" y="2"/>
                  </a:lnTo>
                  <a:lnTo>
                    <a:pt x="508" y="2"/>
                  </a:lnTo>
                  <a:lnTo>
                    <a:pt x="512" y="3"/>
                  </a:lnTo>
                  <a:lnTo>
                    <a:pt x="515" y="3"/>
                  </a:lnTo>
                  <a:lnTo>
                    <a:pt x="518" y="4"/>
                  </a:lnTo>
                  <a:lnTo>
                    <a:pt x="521" y="4"/>
                  </a:lnTo>
                  <a:lnTo>
                    <a:pt x="524" y="5"/>
                  </a:lnTo>
                  <a:lnTo>
                    <a:pt x="527" y="6"/>
                  </a:lnTo>
                  <a:lnTo>
                    <a:pt x="530" y="6"/>
                  </a:lnTo>
                  <a:lnTo>
                    <a:pt x="533" y="7"/>
                  </a:lnTo>
                  <a:lnTo>
                    <a:pt x="536" y="8"/>
                  </a:lnTo>
                  <a:lnTo>
                    <a:pt x="539" y="9"/>
                  </a:lnTo>
                  <a:lnTo>
                    <a:pt x="542" y="10"/>
                  </a:lnTo>
                  <a:lnTo>
                    <a:pt x="545" y="11"/>
                  </a:lnTo>
                  <a:lnTo>
                    <a:pt x="548" y="12"/>
                  </a:lnTo>
                  <a:lnTo>
                    <a:pt x="551" y="13"/>
                  </a:lnTo>
                  <a:lnTo>
                    <a:pt x="554" y="14"/>
                  </a:lnTo>
                  <a:lnTo>
                    <a:pt x="557" y="15"/>
                  </a:lnTo>
                  <a:lnTo>
                    <a:pt x="560" y="17"/>
                  </a:lnTo>
                  <a:lnTo>
                    <a:pt x="563" y="18"/>
                  </a:lnTo>
                  <a:lnTo>
                    <a:pt x="566" y="19"/>
                  </a:lnTo>
                  <a:lnTo>
                    <a:pt x="570" y="21"/>
                  </a:lnTo>
                  <a:lnTo>
                    <a:pt x="572" y="22"/>
                  </a:lnTo>
                  <a:lnTo>
                    <a:pt x="576" y="23"/>
                  </a:lnTo>
                  <a:lnTo>
                    <a:pt x="578" y="25"/>
                  </a:lnTo>
                  <a:lnTo>
                    <a:pt x="582" y="26"/>
                  </a:lnTo>
                  <a:lnTo>
                    <a:pt x="585" y="28"/>
                  </a:lnTo>
                  <a:lnTo>
                    <a:pt x="588" y="30"/>
                  </a:lnTo>
                  <a:lnTo>
                    <a:pt x="591" y="31"/>
                  </a:lnTo>
                  <a:lnTo>
                    <a:pt x="594" y="33"/>
                  </a:lnTo>
                  <a:lnTo>
                    <a:pt x="597" y="35"/>
                  </a:lnTo>
                  <a:lnTo>
                    <a:pt x="600" y="36"/>
                  </a:lnTo>
                  <a:lnTo>
                    <a:pt x="603" y="38"/>
                  </a:lnTo>
                  <a:lnTo>
                    <a:pt x="606" y="40"/>
                  </a:lnTo>
                  <a:lnTo>
                    <a:pt x="609" y="42"/>
                  </a:lnTo>
                  <a:lnTo>
                    <a:pt x="612" y="44"/>
                  </a:lnTo>
                  <a:lnTo>
                    <a:pt x="615" y="46"/>
                  </a:lnTo>
                  <a:lnTo>
                    <a:pt x="618" y="48"/>
                  </a:lnTo>
                  <a:lnTo>
                    <a:pt x="621" y="50"/>
                  </a:lnTo>
                  <a:lnTo>
                    <a:pt x="624" y="52"/>
                  </a:lnTo>
                  <a:lnTo>
                    <a:pt x="627" y="54"/>
                  </a:lnTo>
                  <a:lnTo>
                    <a:pt x="630" y="57"/>
                  </a:lnTo>
                  <a:lnTo>
                    <a:pt x="633" y="59"/>
                  </a:lnTo>
                  <a:lnTo>
                    <a:pt x="636" y="61"/>
                  </a:lnTo>
                  <a:lnTo>
                    <a:pt x="639" y="64"/>
                  </a:lnTo>
                  <a:lnTo>
                    <a:pt x="642" y="66"/>
                  </a:lnTo>
                  <a:lnTo>
                    <a:pt x="646" y="68"/>
                  </a:lnTo>
                  <a:lnTo>
                    <a:pt x="649" y="71"/>
                  </a:lnTo>
                  <a:lnTo>
                    <a:pt x="652" y="73"/>
                  </a:lnTo>
                  <a:lnTo>
                    <a:pt x="655" y="76"/>
                  </a:lnTo>
                  <a:lnTo>
                    <a:pt x="658" y="78"/>
                  </a:lnTo>
                  <a:lnTo>
                    <a:pt x="661" y="81"/>
                  </a:lnTo>
                  <a:lnTo>
                    <a:pt x="664" y="84"/>
                  </a:lnTo>
                  <a:lnTo>
                    <a:pt x="667" y="86"/>
                  </a:lnTo>
                  <a:lnTo>
                    <a:pt x="670" y="89"/>
                  </a:lnTo>
                  <a:lnTo>
                    <a:pt x="673" y="92"/>
                  </a:lnTo>
                  <a:lnTo>
                    <a:pt x="676" y="94"/>
                  </a:lnTo>
                  <a:lnTo>
                    <a:pt x="679" y="97"/>
                  </a:lnTo>
                  <a:lnTo>
                    <a:pt x="682" y="100"/>
                  </a:lnTo>
                  <a:lnTo>
                    <a:pt x="685" y="103"/>
                  </a:lnTo>
                  <a:lnTo>
                    <a:pt x="688" y="106"/>
                  </a:lnTo>
                  <a:lnTo>
                    <a:pt x="691" y="109"/>
                  </a:lnTo>
                  <a:lnTo>
                    <a:pt x="694" y="112"/>
                  </a:lnTo>
                  <a:lnTo>
                    <a:pt x="697" y="115"/>
                  </a:lnTo>
                  <a:lnTo>
                    <a:pt x="700" y="118"/>
                  </a:lnTo>
                  <a:lnTo>
                    <a:pt x="703" y="121"/>
                  </a:lnTo>
                  <a:lnTo>
                    <a:pt x="706" y="124"/>
                  </a:lnTo>
                  <a:lnTo>
                    <a:pt x="709" y="127"/>
                  </a:lnTo>
                  <a:lnTo>
                    <a:pt x="713" y="131"/>
                  </a:lnTo>
                  <a:lnTo>
                    <a:pt x="715" y="134"/>
                  </a:lnTo>
                  <a:lnTo>
                    <a:pt x="719" y="137"/>
                  </a:lnTo>
                  <a:lnTo>
                    <a:pt x="722" y="141"/>
                  </a:lnTo>
                  <a:lnTo>
                    <a:pt x="725" y="144"/>
                  </a:lnTo>
                  <a:lnTo>
                    <a:pt x="728" y="147"/>
                  </a:lnTo>
                  <a:lnTo>
                    <a:pt x="731" y="151"/>
                  </a:lnTo>
                  <a:lnTo>
                    <a:pt x="734" y="154"/>
                  </a:lnTo>
                  <a:lnTo>
                    <a:pt x="737" y="157"/>
                  </a:lnTo>
                  <a:lnTo>
                    <a:pt x="740" y="161"/>
                  </a:lnTo>
                  <a:lnTo>
                    <a:pt x="743" y="165"/>
                  </a:lnTo>
                  <a:lnTo>
                    <a:pt x="746" y="168"/>
                  </a:lnTo>
                  <a:lnTo>
                    <a:pt x="749" y="172"/>
                  </a:lnTo>
                  <a:lnTo>
                    <a:pt x="752" y="175"/>
                  </a:lnTo>
                  <a:lnTo>
                    <a:pt x="755" y="179"/>
                  </a:lnTo>
                  <a:lnTo>
                    <a:pt x="758" y="183"/>
                  </a:lnTo>
                  <a:lnTo>
                    <a:pt x="761" y="186"/>
                  </a:lnTo>
                  <a:lnTo>
                    <a:pt x="764" y="190"/>
                  </a:lnTo>
                  <a:lnTo>
                    <a:pt x="767" y="194"/>
                  </a:lnTo>
                  <a:lnTo>
                    <a:pt x="770" y="198"/>
                  </a:lnTo>
                  <a:lnTo>
                    <a:pt x="773" y="201"/>
                  </a:lnTo>
                  <a:lnTo>
                    <a:pt x="776" y="205"/>
                  </a:lnTo>
                  <a:lnTo>
                    <a:pt x="779" y="209"/>
                  </a:lnTo>
                  <a:lnTo>
                    <a:pt x="783" y="213"/>
                  </a:lnTo>
                  <a:lnTo>
                    <a:pt x="785" y="217"/>
                  </a:lnTo>
                  <a:lnTo>
                    <a:pt x="789" y="221"/>
                  </a:lnTo>
                  <a:lnTo>
                    <a:pt x="792" y="225"/>
                  </a:lnTo>
                  <a:lnTo>
                    <a:pt x="795" y="229"/>
                  </a:lnTo>
                  <a:lnTo>
                    <a:pt x="798" y="233"/>
                  </a:lnTo>
                  <a:lnTo>
                    <a:pt x="801" y="237"/>
                  </a:lnTo>
                  <a:lnTo>
                    <a:pt x="804" y="241"/>
                  </a:lnTo>
                  <a:lnTo>
                    <a:pt x="807" y="245"/>
                  </a:lnTo>
                  <a:lnTo>
                    <a:pt x="810" y="249"/>
                  </a:lnTo>
                  <a:lnTo>
                    <a:pt x="813" y="253"/>
                  </a:lnTo>
                  <a:lnTo>
                    <a:pt x="816" y="257"/>
                  </a:lnTo>
                  <a:lnTo>
                    <a:pt x="819" y="262"/>
                  </a:lnTo>
                  <a:lnTo>
                    <a:pt x="822" y="266"/>
                  </a:lnTo>
                  <a:lnTo>
                    <a:pt x="825" y="270"/>
                  </a:lnTo>
                  <a:lnTo>
                    <a:pt x="828" y="274"/>
                  </a:lnTo>
                  <a:lnTo>
                    <a:pt x="831" y="279"/>
                  </a:lnTo>
                  <a:lnTo>
                    <a:pt x="834" y="283"/>
                  </a:lnTo>
                  <a:lnTo>
                    <a:pt x="837" y="287"/>
                  </a:lnTo>
                  <a:lnTo>
                    <a:pt x="840" y="291"/>
                  </a:lnTo>
                  <a:lnTo>
                    <a:pt x="843" y="296"/>
                  </a:lnTo>
                  <a:lnTo>
                    <a:pt x="846" y="300"/>
                  </a:lnTo>
                  <a:lnTo>
                    <a:pt x="849" y="304"/>
                  </a:lnTo>
                  <a:lnTo>
                    <a:pt x="852" y="309"/>
                  </a:lnTo>
                  <a:lnTo>
                    <a:pt x="856" y="313"/>
                  </a:lnTo>
                  <a:lnTo>
                    <a:pt x="859" y="317"/>
                  </a:lnTo>
                  <a:lnTo>
                    <a:pt x="862" y="322"/>
                  </a:lnTo>
                  <a:lnTo>
                    <a:pt x="865" y="326"/>
                  </a:lnTo>
                  <a:lnTo>
                    <a:pt x="868" y="331"/>
                  </a:lnTo>
                  <a:lnTo>
                    <a:pt x="871" y="335"/>
                  </a:lnTo>
                  <a:lnTo>
                    <a:pt x="874" y="340"/>
                  </a:lnTo>
                  <a:lnTo>
                    <a:pt x="877" y="344"/>
                  </a:lnTo>
                  <a:lnTo>
                    <a:pt x="880" y="349"/>
                  </a:lnTo>
                  <a:lnTo>
                    <a:pt x="883" y="353"/>
                  </a:lnTo>
                  <a:lnTo>
                    <a:pt x="886" y="358"/>
                  </a:lnTo>
                  <a:lnTo>
                    <a:pt x="889" y="362"/>
                  </a:lnTo>
                  <a:lnTo>
                    <a:pt x="892" y="367"/>
                  </a:lnTo>
                  <a:lnTo>
                    <a:pt x="895" y="371"/>
                  </a:lnTo>
                  <a:lnTo>
                    <a:pt x="898" y="376"/>
                  </a:lnTo>
                  <a:lnTo>
                    <a:pt x="901" y="381"/>
                  </a:lnTo>
                  <a:lnTo>
                    <a:pt x="904" y="385"/>
                  </a:lnTo>
                  <a:lnTo>
                    <a:pt x="907" y="390"/>
                  </a:lnTo>
                  <a:lnTo>
                    <a:pt x="910" y="394"/>
                  </a:lnTo>
                  <a:lnTo>
                    <a:pt x="913" y="399"/>
                  </a:lnTo>
                  <a:lnTo>
                    <a:pt x="916" y="403"/>
                  </a:lnTo>
                  <a:lnTo>
                    <a:pt x="920" y="408"/>
                  </a:lnTo>
                  <a:lnTo>
                    <a:pt x="922" y="413"/>
                  </a:lnTo>
                  <a:lnTo>
                    <a:pt x="926" y="417"/>
                  </a:lnTo>
                  <a:lnTo>
                    <a:pt x="928" y="422"/>
                  </a:lnTo>
                  <a:lnTo>
                    <a:pt x="932" y="427"/>
                  </a:lnTo>
                  <a:lnTo>
                    <a:pt x="935" y="431"/>
                  </a:lnTo>
                  <a:lnTo>
                    <a:pt x="938" y="436"/>
                  </a:lnTo>
                  <a:lnTo>
                    <a:pt x="941" y="440"/>
                  </a:lnTo>
                  <a:lnTo>
                    <a:pt x="944" y="445"/>
                  </a:lnTo>
                  <a:lnTo>
                    <a:pt x="947" y="450"/>
                  </a:lnTo>
                  <a:lnTo>
                    <a:pt x="950" y="454"/>
                  </a:lnTo>
                  <a:lnTo>
                    <a:pt x="953" y="459"/>
                  </a:lnTo>
                  <a:lnTo>
                    <a:pt x="956" y="464"/>
                  </a:lnTo>
                  <a:lnTo>
                    <a:pt x="959" y="468"/>
                  </a:lnTo>
                  <a:lnTo>
                    <a:pt x="962" y="473"/>
                  </a:lnTo>
                  <a:lnTo>
                    <a:pt x="965" y="478"/>
                  </a:lnTo>
                  <a:lnTo>
                    <a:pt x="968" y="482"/>
                  </a:lnTo>
                  <a:lnTo>
                    <a:pt x="971" y="487"/>
                  </a:lnTo>
                  <a:lnTo>
                    <a:pt x="974" y="492"/>
                  </a:lnTo>
                  <a:lnTo>
                    <a:pt x="977" y="496"/>
                  </a:lnTo>
                  <a:lnTo>
                    <a:pt x="980" y="501"/>
                  </a:lnTo>
                  <a:lnTo>
                    <a:pt x="983" y="505"/>
                  </a:lnTo>
                  <a:lnTo>
                    <a:pt x="986" y="510"/>
                  </a:lnTo>
                  <a:lnTo>
                    <a:pt x="989" y="515"/>
                  </a:lnTo>
                  <a:lnTo>
                    <a:pt x="992" y="519"/>
                  </a:lnTo>
                  <a:lnTo>
                    <a:pt x="996" y="524"/>
                  </a:lnTo>
                  <a:lnTo>
                    <a:pt x="999" y="528"/>
                  </a:lnTo>
                  <a:lnTo>
                    <a:pt x="1002" y="533"/>
                  </a:lnTo>
                  <a:lnTo>
                    <a:pt x="1005" y="538"/>
                  </a:lnTo>
                  <a:lnTo>
                    <a:pt x="1008" y="542"/>
                  </a:lnTo>
                  <a:lnTo>
                    <a:pt x="1011" y="547"/>
                  </a:lnTo>
                  <a:lnTo>
                    <a:pt x="1014" y="551"/>
                  </a:lnTo>
                  <a:lnTo>
                    <a:pt x="1017" y="556"/>
                  </a:lnTo>
                  <a:lnTo>
                    <a:pt x="1020" y="561"/>
                  </a:lnTo>
                  <a:lnTo>
                    <a:pt x="1023" y="565"/>
                  </a:lnTo>
                  <a:lnTo>
                    <a:pt x="1026" y="570"/>
                  </a:lnTo>
                  <a:lnTo>
                    <a:pt x="1029" y="574"/>
                  </a:lnTo>
                  <a:lnTo>
                    <a:pt x="1032" y="578"/>
                  </a:lnTo>
                  <a:lnTo>
                    <a:pt x="1035" y="583"/>
                  </a:lnTo>
                  <a:lnTo>
                    <a:pt x="1038" y="588"/>
                  </a:lnTo>
                  <a:lnTo>
                    <a:pt x="1041" y="592"/>
                  </a:lnTo>
                  <a:lnTo>
                    <a:pt x="1044" y="597"/>
                  </a:lnTo>
                  <a:lnTo>
                    <a:pt x="1047" y="601"/>
                  </a:lnTo>
                  <a:lnTo>
                    <a:pt x="1050" y="605"/>
                  </a:lnTo>
                  <a:lnTo>
                    <a:pt x="1053" y="610"/>
                  </a:lnTo>
                  <a:lnTo>
                    <a:pt x="1056" y="614"/>
                  </a:lnTo>
                  <a:lnTo>
                    <a:pt x="1059" y="619"/>
                  </a:lnTo>
                  <a:lnTo>
                    <a:pt x="1063" y="623"/>
                  </a:lnTo>
                  <a:lnTo>
                    <a:pt x="1065" y="627"/>
                  </a:lnTo>
                  <a:lnTo>
                    <a:pt x="1069" y="632"/>
                  </a:lnTo>
                  <a:lnTo>
                    <a:pt x="1072" y="636"/>
                  </a:lnTo>
                  <a:lnTo>
                    <a:pt x="1075" y="640"/>
                  </a:lnTo>
                  <a:lnTo>
                    <a:pt x="1078" y="644"/>
                  </a:lnTo>
                  <a:lnTo>
                    <a:pt x="1081" y="649"/>
                  </a:lnTo>
                  <a:lnTo>
                    <a:pt x="1084" y="653"/>
                  </a:lnTo>
                  <a:lnTo>
                    <a:pt x="1087" y="657"/>
                  </a:lnTo>
                  <a:lnTo>
                    <a:pt x="1090" y="662"/>
                  </a:lnTo>
                  <a:lnTo>
                    <a:pt x="1093" y="666"/>
                  </a:lnTo>
                  <a:lnTo>
                    <a:pt x="1096" y="670"/>
                  </a:lnTo>
                  <a:lnTo>
                    <a:pt x="1099" y="674"/>
                  </a:lnTo>
                  <a:lnTo>
                    <a:pt x="1102" y="678"/>
                  </a:lnTo>
                  <a:lnTo>
                    <a:pt x="1105" y="682"/>
                  </a:lnTo>
                  <a:lnTo>
                    <a:pt x="1108" y="686"/>
                  </a:lnTo>
                  <a:lnTo>
                    <a:pt x="1111" y="691"/>
                  </a:lnTo>
                  <a:lnTo>
                    <a:pt x="1114" y="694"/>
                  </a:lnTo>
                  <a:lnTo>
                    <a:pt x="1117" y="698"/>
                  </a:lnTo>
                  <a:lnTo>
                    <a:pt x="1120" y="703"/>
                  </a:lnTo>
                  <a:lnTo>
                    <a:pt x="1123" y="707"/>
                  </a:lnTo>
                  <a:lnTo>
                    <a:pt x="1126" y="711"/>
                  </a:lnTo>
                  <a:lnTo>
                    <a:pt x="1129" y="714"/>
                  </a:lnTo>
                  <a:lnTo>
                    <a:pt x="1133" y="718"/>
                  </a:lnTo>
                  <a:lnTo>
                    <a:pt x="1135" y="722"/>
                  </a:lnTo>
                  <a:lnTo>
                    <a:pt x="1139" y="726"/>
                  </a:lnTo>
                  <a:lnTo>
                    <a:pt x="1141" y="730"/>
                  </a:lnTo>
                  <a:lnTo>
                    <a:pt x="1145" y="734"/>
                  </a:lnTo>
                  <a:lnTo>
                    <a:pt x="1148" y="737"/>
                  </a:lnTo>
                  <a:lnTo>
                    <a:pt x="1151" y="741"/>
                  </a:lnTo>
                  <a:lnTo>
                    <a:pt x="1154" y="745"/>
                  </a:lnTo>
                  <a:lnTo>
                    <a:pt x="1157" y="749"/>
                  </a:lnTo>
                  <a:lnTo>
                    <a:pt x="1160" y="752"/>
                  </a:lnTo>
                  <a:lnTo>
                    <a:pt x="1163" y="756"/>
                  </a:lnTo>
                  <a:lnTo>
                    <a:pt x="1166" y="759"/>
                  </a:lnTo>
                  <a:lnTo>
                    <a:pt x="1169" y="763"/>
                  </a:lnTo>
                  <a:lnTo>
                    <a:pt x="1172" y="767"/>
                  </a:lnTo>
                  <a:lnTo>
                    <a:pt x="1175" y="770"/>
                  </a:lnTo>
                  <a:lnTo>
                    <a:pt x="1178" y="774"/>
                  </a:lnTo>
                  <a:lnTo>
                    <a:pt x="1181" y="777"/>
                  </a:lnTo>
                  <a:lnTo>
                    <a:pt x="1184" y="781"/>
                  </a:lnTo>
                  <a:lnTo>
                    <a:pt x="1187" y="784"/>
                  </a:lnTo>
                  <a:lnTo>
                    <a:pt x="1190" y="787"/>
                  </a:lnTo>
                  <a:lnTo>
                    <a:pt x="1193" y="791"/>
                  </a:lnTo>
                  <a:lnTo>
                    <a:pt x="1196" y="794"/>
                  </a:lnTo>
                  <a:lnTo>
                    <a:pt x="1199" y="797"/>
                  </a:lnTo>
                  <a:lnTo>
                    <a:pt x="1202" y="800"/>
                  </a:lnTo>
                  <a:lnTo>
                    <a:pt x="1206" y="803"/>
                  </a:lnTo>
                  <a:lnTo>
                    <a:pt x="1209" y="807"/>
                  </a:lnTo>
                  <a:lnTo>
                    <a:pt x="1212" y="810"/>
                  </a:lnTo>
                  <a:lnTo>
                    <a:pt x="1215" y="813"/>
                  </a:lnTo>
                  <a:lnTo>
                    <a:pt x="1218" y="816"/>
                  </a:lnTo>
                  <a:lnTo>
                    <a:pt x="1221" y="819"/>
                  </a:lnTo>
                  <a:lnTo>
                    <a:pt x="1224" y="822"/>
                  </a:lnTo>
                  <a:lnTo>
                    <a:pt x="1227" y="825"/>
                  </a:lnTo>
                  <a:lnTo>
                    <a:pt x="1230" y="828"/>
                  </a:lnTo>
                  <a:lnTo>
                    <a:pt x="1233" y="831"/>
                  </a:lnTo>
                  <a:lnTo>
                    <a:pt x="1236" y="833"/>
                  </a:lnTo>
                  <a:lnTo>
                    <a:pt x="1239" y="836"/>
                  </a:lnTo>
                  <a:lnTo>
                    <a:pt x="1242" y="839"/>
                  </a:lnTo>
                  <a:lnTo>
                    <a:pt x="1245" y="842"/>
                  </a:lnTo>
                  <a:lnTo>
                    <a:pt x="1248" y="844"/>
                  </a:lnTo>
                  <a:lnTo>
                    <a:pt x="1251" y="847"/>
                  </a:lnTo>
                  <a:lnTo>
                    <a:pt x="1254" y="850"/>
                  </a:lnTo>
                  <a:lnTo>
                    <a:pt x="1257" y="852"/>
                  </a:lnTo>
                  <a:lnTo>
                    <a:pt x="1260" y="855"/>
                  </a:lnTo>
                  <a:lnTo>
                    <a:pt x="1263" y="857"/>
                  </a:lnTo>
                  <a:lnTo>
                    <a:pt x="1266" y="860"/>
                  </a:lnTo>
                  <a:lnTo>
                    <a:pt x="1270" y="862"/>
                  </a:lnTo>
                  <a:lnTo>
                    <a:pt x="1272" y="864"/>
                  </a:lnTo>
                  <a:lnTo>
                    <a:pt x="1276" y="867"/>
                  </a:lnTo>
                  <a:lnTo>
                    <a:pt x="1278" y="869"/>
                  </a:lnTo>
                  <a:lnTo>
                    <a:pt x="1282" y="872"/>
                  </a:lnTo>
                  <a:lnTo>
                    <a:pt x="1285" y="874"/>
                  </a:lnTo>
                  <a:lnTo>
                    <a:pt x="1288" y="876"/>
                  </a:lnTo>
                  <a:lnTo>
                    <a:pt x="1291" y="878"/>
                  </a:lnTo>
                  <a:lnTo>
                    <a:pt x="1294" y="880"/>
                  </a:lnTo>
                  <a:lnTo>
                    <a:pt x="1297" y="882"/>
                  </a:lnTo>
                  <a:lnTo>
                    <a:pt x="1300" y="884"/>
                  </a:lnTo>
                  <a:lnTo>
                    <a:pt x="1303" y="886"/>
                  </a:lnTo>
                  <a:lnTo>
                    <a:pt x="1306" y="888"/>
                  </a:lnTo>
                  <a:lnTo>
                    <a:pt x="1309" y="890"/>
                  </a:lnTo>
                  <a:lnTo>
                    <a:pt x="1312" y="892"/>
                  </a:lnTo>
                  <a:lnTo>
                    <a:pt x="1315" y="894"/>
                  </a:lnTo>
                  <a:lnTo>
                    <a:pt x="1318" y="895"/>
                  </a:lnTo>
                  <a:lnTo>
                    <a:pt x="1321" y="897"/>
                  </a:lnTo>
                  <a:lnTo>
                    <a:pt x="1324" y="899"/>
                  </a:lnTo>
                  <a:lnTo>
                    <a:pt x="1327" y="900"/>
                  </a:lnTo>
                  <a:lnTo>
                    <a:pt x="1330" y="902"/>
                  </a:lnTo>
                  <a:lnTo>
                    <a:pt x="1333" y="903"/>
                  </a:lnTo>
                  <a:lnTo>
                    <a:pt x="1336" y="905"/>
                  </a:lnTo>
                  <a:lnTo>
                    <a:pt x="1339" y="906"/>
                  </a:lnTo>
                  <a:lnTo>
                    <a:pt x="1342" y="908"/>
                  </a:lnTo>
                  <a:lnTo>
                    <a:pt x="1346" y="909"/>
                  </a:lnTo>
                  <a:lnTo>
                    <a:pt x="1348" y="911"/>
                  </a:lnTo>
                  <a:lnTo>
                    <a:pt x="1352" y="912"/>
                  </a:lnTo>
                  <a:lnTo>
                    <a:pt x="1355" y="913"/>
                  </a:lnTo>
                  <a:lnTo>
                    <a:pt x="1358" y="914"/>
                  </a:lnTo>
                  <a:lnTo>
                    <a:pt x="1361" y="915"/>
                  </a:lnTo>
                  <a:lnTo>
                    <a:pt x="1364" y="916"/>
                  </a:lnTo>
                  <a:lnTo>
                    <a:pt x="1367" y="917"/>
                  </a:lnTo>
                  <a:lnTo>
                    <a:pt x="1370" y="918"/>
                  </a:lnTo>
                  <a:lnTo>
                    <a:pt x="1373" y="919"/>
                  </a:lnTo>
                  <a:lnTo>
                    <a:pt x="1376" y="920"/>
                  </a:lnTo>
                  <a:lnTo>
                    <a:pt x="1379" y="921"/>
                  </a:lnTo>
                  <a:lnTo>
                    <a:pt x="1382" y="922"/>
                  </a:lnTo>
                  <a:lnTo>
                    <a:pt x="1385" y="923"/>
                  </a:lnTo>
                  <a:lnTo>
                    <a:pt x="1388" y="923"/>
                  </a:lnTo>
                  <a:lnTo>
                    <a:pt x="1391" y="924"/>
                  </a:lnTo>
                  <a:lnTo>
                    <a:pt x="1394" y="925"/>
                  </a:lnTo>
                  <a:lnTo>
                    <a:pt x="1397" y="926"/>
                  </a:lnTo>
                  <a:lnTo>
                    <a:pt x="1400" y="926"/>
                  </a:lnTo>
                  <a:lnTo>
                    <a:pt x="1403" y="927"/>
                  </a:lnTo>
                  <a:lnTo>
                    <a:pt x="1406" y="927"/>
                  </a:lnTo>
                  <a:lnTo>
                    <a:pt x="1409" y="927"/>
                  </a:lnTo>
                  <a:lnTo>
                    <a:pt x="1412" y="928"/>
                  </a:lnTo>
                  <a:lnTo>
                    <a:pt x="1415" y="928"/>
                  </a:lnTo>
                  <a:lnTo>
                    <a:pt x="1419" y="928"/>
                  </a:lnTo>
                  <a:lnTo>
                    <a:pt x="1422" y="928"/>
                  </a:lnTo>
                  <a:lnTo>
                    <a:pt x="1425" y="929"/>
                  </a:lnTo>
                  <a:lnTo>
                    <a:pt x="1428" y="929"/>
                  </a:lnTo>
                  <a:lnTo>
                    <a:pt x="1431" y="929"/>
                  </a:lnTo>
                  <a:lnTo>
                    <a:pt x="1434" y="929"/>
                  </a:lnTo>
                  <a:lnTo>
                    <a:pt x="1437" y="929"/>
                  </a:lnTo>
                  <a:lnTo>
                    <a:pt x="1440" y="929"/>
                  </a:lnTo>
                  <a:lnTo>
                    <a:pt x="1443" y="929"/>
                  </a:lnTo>
                  <a:lnTo>
                    <a:pt x="1446" y="929"/>
                  </a:lnTo>
                  <a:lnTo>
                    <a:pt x="1449" y="928"/>
                  </a:lnTo>
                  <a:lnTo>
                    <a:pt x="1452" y="928"/>
                  </a:lnTo>
                  <a:lnTo>
                    <a:pt x="1455" y="928"/>
                  </a:lnTo>
                  <a:lnTo>
                    <a:pt x="1458" y="927"/>
                  </a:lnTo>
                  <a:lnTo>
                    <a:pt x="1461" y="927"/>
                  </a:lnTo>
                  <a:lnTo>
                    <a:pt x="1464" y="927"/>
                  </a:lnTo>
                  <a:lnTo>
                    <a:pt x="1467" y="926"/>
                  </a:lnTo>
                  <a:lnTo>
                    <a:pt x="1470" y="926"/>
                  </a:lnTo>
                  <a:lnTo>
                    <a:pt x="1473" y="925"/>
                  </a:lnTo>
                  <a:lnTo>
                    <a:pt x="1476" y="924"/>
                  </a:lnTo>
                  <a:lnTo>
                    <a:pt x="1479" y="924"/>
                  </a:lnTo>
                  <a:lnTo>
                    <a:pt x="1483" y="923"/>
                  </a:lnTo>
                  <a:lnTo>
                    <a:pt x="1485" y="922"/>
                  </a:lnTo>
                  <a:lnTo>
                    <a:pt x="1489" y="922"/>
                  </a:lnTo>
                  <a:lnTo>
                    <a:pt x="1491" y="921"/>
                  </a:lnTo>
                  <a:lnTo>
                    <a:pt x="1495" y="920"/>
                  </a:lnTo>
                  <a:lnTo>
                    <a:pt x="1498" y="919"/>
                  </a:lnTo>
                  <a:lnTo>
                    <a:pt x="1501" y="918"/>
                  </a:lnTo>
                  <a:lnTo>
                    <a:pt x="1504" y="917"/>
                  </a:lnTo>
                  <a:lnTo>
                    <a:pt x="1507" y="916"/>
                  </a:lnTo>
                  <a:lnTo>
                    <a:pt x="1510" y="915"/>
                  </a:lnTo>
                  <a:lnTo>
                    <a:pt x="1513" y="914"/>
                  </a:lnTo>
                  <a:lnTo>
                    <a:pt x="1516" y="912"/>
                  </a:lnTo>
                  <a:lnTo>
                    <a:pt x="1519" y="911"/>
                  </a:lnTo>
                  <a:lnTo>
                    <a:pt x="1522" y="910"/>
                  </a:lnTo>
                  <a:lnTo>
                    <a:pt x="1525" y="908"/>
                  </a:lnTo>
                  <a:lnTo>
                    <a:pt x="1528" y="907"/>
                  </a:lnTo>
                  <a:lnTo>
                    <a:pt x="1531" y="906"/>
                  </a:lnTo>
                  <a:lnTo>
                    <a:pt x="1534" y="904"/>
                  </a:lnTo>
                  <a:lnTo>
                    <a:pt x="1537" y="903"/>
                  </a:lnTo>
                  <a:lnTo>
                    <a:pt x="1540" y="901"/>
                  </a:lnTo>
                  <a:lnTo>
                    <a:pt x="1543" y="899"/>
                  </a:lnTo>
                  <a:lnTo>
                    <a:pt x="1546" y="898"/>
                  </a:lnTo>
                  <a:lnTo>
                    <a:pt x="1549" y="896"/>
                  </a:lnTo>
                  <a:lnTo>
                    <a:pt x="1552" y="894"/>
                  </a:lnTo>
                  <a:lnTo>
                    <a:pt x="1555" y="893"/>
                  </a:lnTo>
                  <a:lnTo>
                    <a:pt x="1559" y="891"/>
                  </a:lnTo>
                  <a:lnTo>
                    <a:pt x="1562" y="889"/>
                  </a:lnTo>
                  <a:lnTo>
                    <a:pt x="1565" y="887"/>
                  </a:lnTo>
                  <a:lnTo>
                    <a:pt x="1568" y="885"/>
                  </a:lnTo>
                  <a:lnTo>
                    <a:pt x="1571" y="883"/>
                  </a:lnTo>
                  <a:lnTo>
                    <a:pt x="1574" y="881"/>
                  </a:lnTo>
                  <a:lnTo>
                    <a:pt x="1577" y="879"/>
                  </a:lnTo>
                  <a:lnTo>
                    <a:pt x="1580" y="877"/>
                  </a:lnTo>
                  <a:lnTo>
                    <a:pt x="1583" y="875"/>
                  </a:lnTo>
                  <a:lnTo>
                    <a:pt x="1586" y="873"/>
                  </a:lnTo>
                  <a:lnTo>
                    <a:pt x="1589" y="870"/>
                  </a:lnTo>
                  <a:lnTo>
                    <a:pt x="1592" y="868"/>
                  </a:lnTo>
                  <a:lnTo>
                    <a:pt x="1595" y="866"/>
                  </a:lnTo>
                  <a:lnTo>
                    <a:pt x="1598" y="863"/>
                  </a:lnTo>
                  <a:lnTo>
                    <a:pt x="1601" y="861"/>
                  </a:lnTo>
                  <a:lnTo>
                    <a:pt x="1604" y="858"/>
                  </a:lnTo>
                  <a:lnTo>
                    <a:pt x="1607" y="856"/>
                  </a:lnTo>
                  <a:lnTo>
                    <a:pt x="1610" y="853"/>
                  </a:lnTo>
                  <a:lnTo>
                    <a:pt x="1613" y="851"/>
                  </a:lnTo>
                  <a:lnTo>
                    <a:pt x="1616" y="848"/>
                  </a:lnTo>
                  <a:lnTo>
                    <a:pt x="1619" y="846"/>
                  </a:lnTo>
                  <a:lnTo>
                    <a:pt x="1622" y="843"/>
                  </a:lnTo>
                  <a:lnTo>
                    <a:pt x="1626" y="840"/>
                  </a:lnTo>
                  <a:lnTo>
                    <a:pt x="1628" y="838"/>
                  </a:lnTo>
                  <a:lnTo>
                    <a:pt x="1632" y="835"/>
                  </a:lnTo>
                  <a:lnTo>
                    <a:pt x="1635" y="832"/>
                  </a:lnTo>
                  <a:lnTo>
                    <a:pt x="1638" y="829"/>
                  </a:lnTo>
                  <a:lnTo>
                    <a:pt x="1641" y="826"/>
                  </a:lnTo>
                  <a:lnTo>
                    <a:pt x="1644" y="823"/>
                  </a:lnTo>
                  <a:lnTo>
                    <a:pt x="1647" y="820"/>
                  </a:lnTo>
                  <a:lnTo>
                    <a:pt x="1650" y="817"/>
                  </a:lnTo>
                  <a:lnTo>
                    <a:pt x="1653" y="814"/>
                  </a:lnTo>
                  <a:lnTo>
                    <a:pt x="1656" y="811"/>
                  </a:lnTo>
                  <a:lnTo>
                    <a:pt x="1659" y="808"/>
                  </a:lnTo>
                  <a:lnTo>
                    <a:pt x="1662" y="805"/>
                  </a:lnTo>
                  <a:lnTo>
                    <a:pt x="1665" y="802"/>
                  </a:lnTo>
                  <a:lnTo>
                    <a:pt x="1668" y="799"/>
                  </a:lnTo>
                  <a:lnTo>
                    <a:pt x="1671" y="795"/>
                  </a:lnTo>
                  <a:lnTo>
                    <a:pt x="1674" y="792"/>
                  </a:lnTo>
                  <a:lnTo>
                    <a:pt x="1677" y="789"/>
                  </a:lnTo>
                  <a:lnTo>
                    <a:pt x="1680" y="786"/>
                  </a:lnTo>
                  <a:lnTo>
                    <a:pt x="1683" y="782"/>
                  </a:lnTo>
                  <a:lnTo>
                    <a:pt x="1686" y="779"/>
                  </a:lnTo>
                  <a:lnTo>
                    <a:pt x="1689" y="775"/>
                  </a:lnTo>
                  <a:lnTo>
                    <a:pt x="1692" y="772"/>
                  </a:lnTo>
                  <a:lnTo>
                    <a:pt x="1696" y="768"/>
                  </a:lnTo>
                  <a:lnTo>
                    <a:pt x="1698" y="765"/>
                  </a:lnTo>
                  <a:lnTo>
                    <a:pt x="1702" y="761"/>
                  </a:lnTo>
                  <a:lnTo>
                    <a:pt x="1705" y="758"/>
                  </a:lnTo>
                  <a:lnTo>
                    <a:pt x="1708" y="754"/>
                  </a:lnTo>
                  <a:lnTo>
                    <a:pt x="1711" y="750"/>
                  </a:lnTo>
                  <a:lnTo>
                    <a:pt x="1714" y="747"/>
                  </a:lnTo>
                  <a:lnTo>
                    <a:pt x="1717" y="743"/>
                  </a:lnTo>
                  <a:lnTo>
                    <a:pt x="1720" y="739"/>
                  </a:lnTo>
                  <a:lnTo>
                    <a:pt x="1723" y="736"/>
                  </a:lnTo>
                  <a:lnTo>
                    <a:pt x="1726" y="732"/>
                  </a:lnTo>
                  <a:lnTo>
                    <a:pt x="1729" y="728"/>
                  </a:lnTo>
                  <a:lnTo>
                    <a:pt x="1732" y="724"/>
                  </a:lnTo>
                  <a:lnTo>
                    <a:pt x="1735" y="720"/>
                  </a:lnTo>
                  <a:lnTo>
                    <a:pt x="1738" y="716"/>
                  </a:lnTo>
                  <a:lnTo>
                    <a:pt x="1741" y="712"/>
                  </a:lnTo>
                  <a:lnTo>
                    <a:pt x="1744" y="708"/>
                  </a:lnTo>
                  <a:lnTo>
                    <a:pt x="1747" y="704"/>
                  </a:lnTo>
                  <a:lnTo>
                    <a:pt x="1750" y="701"/>
                  </a:lnTo>
                  <a:lnTo>
                    <a:pt x="1753" y="697"/>
                  </a:lnTo>
                  <a:lnTo>
                    <a:pt x="1756" y="692"/>
                  </a:lnTo>
                  <a:lnTo>
                    <a:pt x="1759" y="688"/>
                  </a:lnTo>
                  <a:lnTo>
                    <a:pt x="1762" y="684"/>
                  </a:lnTo>
                  <a:lnTo>
                    <a:pt x="1765" y="680"/>
                  </a:lnTo>
                  <a:lnTo>
                    <a:pt x="1769" y="676"/>
                  </a:lnTo>
                  <a:lnTo>
                    <a:pt x="1772" y="672"/>
                  </a:lnTo>
                  <a:lnTo>
                    <a:pt x="1775" y="668"/>
                  </a:lnTo>
                  <a:lnTo>
                    <a:pt x="1778" y="663"/>
                  </a:lnTo>
                  <a:lnTo>
                    <a:pt x="1781" y="659"/>
                  </a:lnTo>
                  <a:lnTo>
                    <a:pt x="1784" y="655"/>
                  </a:lnTo>
                  <a:lnTo>
                    <a:pt x="1787" y="651"/>
                  </a:lnTo>
                  <a:lnTo>
                    <a:pt x="1790" y="647"/>
                  </a:lnTo>
                  <a:lnTo>
                    <a:pt x="1793" y="642"/>
                  </a:lnTo>
                  <a:lnTo>
                    <a:pt x="1796" y="638"/>
                  </a:lnTo>
                  <a:lnTo>
                    <a:pt x="1799" y="634"/>
                  </a:lnTo>
                  <a:lnTo>
                    <a:pt x="1802" y="630"/>
                  </a:lnTo>
                  <a:lnTo>
                    <a:pt x="1805" y="625"/>
                  </a:lnTo>
                  <a:lnTo>
                    <a:pt x="1808" y="621"/>
                  </a:lnTo>
                  <a:lnTo>
                    <a:pt x="1811" y="616"/>
                  </a:lnTo>
                  <a:lnTo>
                    <a:pt x="1814" y="612"/>
                  </a:lnTo>
                  <a:lnTo>
                    <a:pt x="1817" y="607"/>
                  </a:lnTo>
                  <a:lnTo>
                    <a:pt x="1820" y="603"/>
                  </a:lnTo>
                  <a:lnTo>
                    <a:pt x="1823" y="599"/>
                  </a:lnTo>
                  <a:lnTo>
                    <a:pt x="1826" y="594"/>
                  </a:lnTo>
                  <a:lnTo>
                    <a:pt x="1827" y="594"/>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294">
              <a:extLst>
                <a:ext uri="{FF2B5EF4-FFF2-40B4-BE49-F238E27FC236}">
                  <a16:creationId xmlns:a16="http://schemas.microsoft.com/office/drawing/2014/main" id="{E00F013D-7B53-8506-2A5C-64B23D9622DC}"/>
                </a:ext>
              </a:extLst>
            </p:cNvPr>
            <p:cNvSpPr>
              <a:spLocks noChangeArrowheads="1"/>
            </p:cNvSpPr>
            <p:nvPr/>
          </p:nvSpPr>
          <p:spPr bwMode="auto">
            <a:xfrm>
              <a:off x="3554" y="650"/>
              <a:ext cx="762"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5">
              <a:extLst>
                <a:ext uri="{FF2B5EF4-FFF2-40B4-BE49-F238E27FC236}">
                  <a16:creationId xmlns:a16="http://schemas.microsoft.com/office/drawing/2014/main" id="{6238C127-AC8C-5F60-B874-426AF42E88E5}"/>
                </a:ext>
              </a:extLst>
            </p:cNvPr>
            <p:cNvSpPr>
              <a:spLocks noChangeArrowheads="1"/>
            </p:cNvSpPr>
            <p:nvPr/>
          </p:nvSpPr>
          <p:spPr bwMode="auto">
            <a:xfrm>
              <a:off x="3752" y="663"/>
              <a:ext cx="2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95% 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96">
              <a:extLst>
                <a:ext uri="{FF2B5EF4-FFF2-40B4-BE49-F238E27FC236}">
                  <a16:creationId xmlns:a16="http://schemas.microsoft.com/office/drawing/2014/main" id="{952EB310-565A-840F-D23F-50A8F89FAFAB}"/>
                </a:ext>
              </a:extLst>
            </p:cNvPr>
            <p:cNvSpPr>
              <a:spLocks noChangeArrowheads="1"/>
            </p:cNvSpPr>
            <p:nvPr/>
          </p:nvSpPr>
          <p:spPr bwMode="auto">
            <a:xfrm>
              <a:off x="3571" y="669"/>
              <a:ext cx="169" cy="6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97">
              <a:extLst>
                <a:ext uri="{FF2B5EF4-FFF2-40B4-BE49-F238E27FC236}">
                  <a16:creationId xmlns:a16="http://schemas.microsoft.com/office/drawing/2014/main" id="{D25D270F-5611-0C3B-7866-DE7B53AA5AB4}"/>
                </a:ext>
              </a:extLst>
            </p:cNvPr>
            <p:cNvSpPr>
              <a:spLocks noChangeArrowheads="1"/>
            </p:cNvSpPr>
            <p:nvPr/>
          </p:nvSpPr>
          <p:spPr bwMode="auto">
            <a:xfrm>
              <a:off x="3752" y="755"/>
              <a:ext cx="5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298">
              <a:extLst>
                <a:ext uri="{FF2B5EF4-FFF2-40B4-BE49-F238E27FC236}">
                  <a16:creationId xmlns:a16="http://schemas.microsoft.com/office/drawing/2014/main" id="{0C81AA65-0BA0-8683-A53A-F5DD02B6D0DD}"/>
                </a:ext>
              </a:extLst>
            </p:cNvPr>
            <p:cNvSpPr>
              <a:spLocks noChangeShapeType="1"/>
            </p:cNvSpPr>
            <p:nvPr/>
          </p:nvSpPr>
          <p:spPr bwMode="auto">
            <a:xfrm>
              <a:off x="3571" y="792"/>
              <a:ext cx="169" cy="0"/>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299">
              <a:extLst>
                <a:ext uri="{FF2B5EF4-FFF2-40B4-BE49-F238E27FC236}">
                  <a16:creationId xmlns:a16="http://schemas.microsoft.com/office/drawing/2014/main" id="{1E630D0B-AF9D-B953-AC3F-A0DC38B942DA}"/>
                </a:ext>
              </a:extLst>
            </p:cNvPr>
            <p:cNvSpPr>
              <a:spLocks noChangeArrowheads="1"/>
            </p:cNvSpPr>
            <p:nvPr/>
          </p:nvSpPr>
          <p:spPr bwMode="auto">
            <a:xfrm>
              <a:off x="3752" y="844"/>
              <a:ext cx="3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Freeform 300">
              <a:extLst>
                <a:ext uri="{FF2B5EF4-FFF2-40B4-BE49-F238E27FC236}">
                  <a16:creationId xmlns:a16="http://schemas.microsoft.com/office/drawing/2014/main" id="{9110D8EC-E90C-8973-DFB9-B5B09883CA0C}"/>
                </a:ext>
              </a:extLst>
            </p:cNvPr>
            <p:cNvSpPr>
              <a:spLocks noEditPoints="1"/>
            </p:cNvSpPr>
            <p:nvPr/>
          </p:nvSpPr>
          <p:spPr bwMode="auto">
            <a:xfrm>
              <a:off x="3626" y="853"/>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01">
              <a:extLst>
                <a:ext uri="{FF2B5EF4-FFF2-40B4-BE49-F238E27FC236}">
                  <a16:creationId xmlns:a16="http://schemas.microsoft.com/office/drawing/2014/main" id="{EC62A23B-5FBC-CBC7-BB9A-742DFD92E230}"/>
                </a:ext>
              </a:extLst>
            </p:cNvPr>
            <p:cNvSpPr>
              <a:spLocks noChangeArrowheads="1"/>
            </p:cNvSpPr>
            <p:nvPr/>
          </p:nvSpPr>
          <p:spPr bwMode="auto">
            <a:xfrm>
              <a:off x="3752" y="936"/>
              <a:ext cx="4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302">
              <a:extLst>
                <a:ext uri="{FF2B5EF4-FFF2-40B4-BE49-F238E27FC236}">
                  <a16:creationId xmlns:a16="http://schemas.microsoft.com/office/drawing/2014/main" id="{39455AFA-68AD-8195-34AC-CA74D1597D7B}"/>
                </a:ext>
              </a:extLst>
            </p:cNvPr>
            <p:cNvSpPr>
              <a:spLocks noChangeShapeType="1"/>
            </p:cNvSpPr>
            <p:nvPr/>
          </p:nvSpPr>
          <p:spPr bwMode="auto">
            <a:xfrm>
              <a:off x="3571" y="972"/>
              <a:ext cx="169"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303">
              <a:extLst>
                <a:ext uri="{FF2B5EF4-FFF2-40B4-BE49-F238E27FC236}">
                  <a16:creationId xmlns:a16="http://schemas.microsoft.com/office/drawing/2014/main" id="{60DC4E2D-5151-B269-6973-288B6F44791D}"/>
                </a:ext>
              </a:extLst>
            </p:cNvPr>
            <p:cNvSpPr>
              <a:spLocks noChangeArrowheads="1"/>
            </p:cNvSpPr>
            <p:nvPr/>
          </p:nvSpPr>
          <p:spPr bwMode="auto">
            <a:xfrm>
              <a:off x="3554" y="650"/>
              <a:ext cx="762" cy="375"/>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306">
            <a:extLst>
              <a:ext uri="{FF2B5EF4-FFF2-40B4-BE49-F238E27FC236}">
                <a16:creationId xmlns:a16="http://schemas.microsoft.com/office/drawing/2014/main" id="{8E548449-1F06-412B-0DA5-1F30BA278064}"/>
              </a:ext>
            </a:extLst>
          </p:cNvPr>
          <p:cNvGrpSpPr>
            <a:grpSpLocks noChangeAspect="1"/>
          </p:cNvGrpSpPr>
          <p:nvPr/>
        </p:nvGrpSpPr>
        <p:grpSpPr bwMode="auto">
          <a:xfrm>
            <a:off x="765176" y="949325"/>
            <a:ext cx="3433763" cy="2700337"/>
            <a:chOff x="553" y="561"/>
            <a:chExt cx="2163" cy="1701"/>
          </a:xfrm>
        </p:grpSpPr>
        <p:sp>
          <p:nvSpPr>
            <p:cNvPr id="68" name="Rectangle 307">
              <a:extLst>
                <a:ext uri="{FF2B5EF4-FFF2-40B4-BE49-F238E27FC236}">
                  <a16:creationId xmlns:a16="http://schemas.microsoft.com/office/drawing/2014/main" id="{E1514586-F8F0-67AE-4E5D-C3D2B6959FED}"/>
                </a:ext>
              </a:extLst>
            </p:cNvPr>
            <p:cNvSpPr>
              <a:spLocks noChangeArrowheads="1"/>
            </p:cNvSpPr>
            <p:nvPr/>
          </p:nvSpPr>
          <p:spPr bwMode="auto">
            <a:xfrm>
              <a:off x="835" y="604"/>
              <a:ext cx="1826"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308">
              <a:extLst>
                <a:ext uri="{FF2B5EF4-FFF2-40B4-BE49-F238E27FC236}">
                  <a16:creationId xmlns:a16="http://schemas.microsoft.com/office/drawing/2014/main" id="{DAD8E946-CF98-CD66-30CE-E166DD8DCBB6}"/>
                </a:ext>
              </a:extLst>
            </p:cNvPr>
            <p:cNvSpPr>
              <a:spLocks noChangeShapeType="1"/>
            </p:cNvSpPr>
            <p:nvPr/>
          </p:nvSpPr>
          <p:spPr bwMode="auto">
            <a:xfrm>
              <a:off x="835" y="1997"/>
              <a:ext cx="182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309">
              <a:extLst>
                <a:ext uri="{FF2B5EF4-FFF2-40B4-BE49-F238E27FC236}">
                  <a16:creationId xmlns:a16="http://schemas.microsoft.com/office/drawing/2014/main" id="{7032DAA3-CC9A-D58D-5A29-AA20E936FCBB}"/>
                </a:ext>
              </a:extLst>
            </p:cNvPr>
            <p:cNvSpPr>
              <a:spLocks noChangeShapeType="1"/>
            </p:cNvSpPr>
            <p:nvPr/>
          </p:nvSpPr>
          <p:spPr bwMode="auto">
            <a:xfrm flipV="1">
              <a:off x="835"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310">
              <a:extLst>
                <a:ext uri="{FF2B5EF4-FFF2-40B4-BE49-F238E27FC236}">
                  <a16:creationId xmlns:a16="http://schemas.microsoft.com/office/drawing/2014/main" id="{0449A845-B8D7-C2FC-4BB2-225030054B43}"/>
                </a:ext>
              </a:extLst>
            </p:cNvPr>
            <p:cNvSpPr>
              <a:spLocks noChangeShapeType="1"/>
            </p:cNvSpPr>
            <p:nvPr/>
          </p:nvSpPr>
          <p:spPr bwMode="auto">
            <a:xfrm flipV="1">
              <a:off x="1140"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311">
              <a:extLst>
                <a:ext uri="{FF2B5EF4-FFF2-40B4-BE49-F238E27FC236}">
                  <a16:creationId xmlns:a16="http://schemas.microsoft.com/office/drawing/2014/main" id="{108418AA-F831-28E6-DA62-B294BBCE78BE}"/>
                </a:ext>
              </a:extLst>
            </p:cNvPr>
            <p:cNvSpPr>
              <a:spLocks noChangeShapeType="1"/>
            </p:cNvSpPr>
            <p:nvPr/>
          </p:nvSpPr>
          <p:spPr bwMode="auto">
            <a:xfrm flipV="1">
              <a:off x="1444"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312">
              <a:extLst>
                <a:ext uri="{FF2B5EF4-FFF2-40B4-BE49-F238E27FC236}">
                  <a16:creationId xmlns:a16="http://schemas.microsoft.com/office/drawing/2014/main" id="{13922612-DADB-A07A-C737-456A30AD0665}"/>
                </a:ext>
              </a:extLst>
            </p:cNvPr>
            <p:cNvSpPr>
              <a:spLocks noChangeShapeType="1"/>
            </p:cNvSpPr>
            <p:nvPr/>
          </p:nvSpPr>
          <p:spPr bwMode="auto">
            <a:xfrm flipV="1">
              <a:off x="1748"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313">
              <a:extLst>
                <a:ext uri="{FF2B5EF4-FFF2-40B4-BE49-F238E27FC236}">
                  <a16:creationId xmlns:a16="http://schemas.microsoft.com/office/drawing/2014/main" id="{A83984D8-B304-9260-A4BE-17EAF3CBB95E}"/>
                </a:ext>
              </a:extLst>
            </p:cNvPr>
            <p:cNvSpPr>
              <a:spLocks noChangeShapeType="1"/>
            </p:cNvSpPr>
            <p:nvPr/>
          </p:nvSpPr>
          <p:spPr bwMode="auto">
            <a:xfrm flipV="1">
              <a:off x="2053"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314">
              <a:extLst>
                <a:ext uri="{FF2B5EF4-FFF2-40B4-BE49-F238E27FC236}">
                  <a16:creationId xmlns:a16="http://schemas.microsoft.com/office/drawing/2014/main" id="{FA1490C7-FDCE-0FB6-DFA7-2F23361FCA44}"/>
                </a:ext>
              </a:extLst>
            </p:cNvPr>
            <p:cNvSpPr>
              <a:spLocks noChangeShapeType="1"/>
            </p:cNvSpPr>
            <p:nvPr/>
          </p:nvSpPr>
          <p:spPr bwMode="auto">
            <a:xfrm flipV="1">
              <a:off x="2357"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315">
              <a:extLst>
                <a:ext uri="{FF2B5EF4-FFF2-40B4-BE49-F238E27FC236}">
                  <a16:creationId xmlns:a16="http://schemas.microsoft.com/office/drawing/2014/main" id="{405D4F75-4623-3280-F4A3-875FF1334AF3}"/>
                </a:ext>
              </a:extLst>
            </p:cNvPr>
            <p:cNvSpPr>
              <a:spLocks noChangeShapeType="1"/>
            </p:cNvSpPr>
            <p:nvPr/>
          </p:nvSpPr>
          <p:spPr bwMode="auto">
            <a:xfrm flipV="1">
              <a:off x="2661" y="1979"/>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316">
              <a:extLst>
                <a:ext uri="{FF2B5EF4-FFF2-40B4-BE49-F238E27FC236}">
                  <a16:creationId xmlns:a16="http://schemas.microsoft.com/office/drawing/2014/main" id="{1264F943-9697-7DD6-3ED3-AB26807B9D5F}"/>
                </a:ext>
              </a:extLst>
            </p:cNvPr>
            <p:cNvSpPr>
              <a:spLocks noChangeArrowheads="1"/>
            </p:cNvSpPr>
            <p:nvPr/>
          </p:nvSpPr>
          <p:spPr bwMode="auto">
            <a:xfrm>
              <a:off x="814"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317">
              <a:extLst>
                <a:ext uri="{FF2B5EF4-FFF2-40B4-BE49-F238E27FC236}">
                  <a16:creationId xmlns:a16="http://schemas.microsoft.com/office/drawing/2014/main" id="{36EF9257-92A4-3404-E478-C4D0510F7481}"/>
                </a:ext>
              </a:extLst>
            </p:cNvPr>
            <p:cNvSpPr>
              <a:spLocks noChangeArrowheads="1"/>
            </p:cNvSpPr>
            <p:nvPr/>
          </p:nvSpPr>
          <p:spPr bwMode="auto">
            <a:xfrm>
              <a:off x="1117"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318">
              <a:extLst>
                <a:ext uri="{FF2B5EF4-FFF2-40B4-BE49-F238E27FC236}">
                  <a16:creationId xmlns:a16="http://schemas.microsoft.com/office/drawing/2014/main" id="{1998A125-3466-D121-8936-8BCFED9A32E3}"/>
                </a:ext>
              </a:extLst>
            </p:cNvPr>
            <p:cNvSpPr>
              <a:spLocks noChangeArrowheads="1"/>
            </p:cNvSpPr>
            <p:nvPr/>
          </p:nvSpPr>
          <p:spPr bwMode="auto">
            <a:xfrm>
              <a:off x="1424"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319">
              <a:extLst>
                <a:ext uri="{FF2B5EF4-FFF2-40B4-BE49-F238E27FC236}">
                  <a16:creationId xmlns:a16="http://schemas.microsoft.com/office/drawing/2014/main" id="{FFEB4E91-2D4E-7D6A-EB51-1F63DD921AB5}"/>
                </a:ext>
              </a:extLst>
            </p:cNvPr>
            <p:cNvSpPr>
              <a:spLocks noChangeArrowheads="1"/>
            </p:cNvSpPr>
            <p:nvPr/>
          </p:nvSpPr>
          <p:spPr bwMode="auto">
            <a:xfrm>
              <a:off x="1727"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320">
              <a:extLst>
                <a:ext uri="{FF2B5EF4-FFF2-40B4-BE49-F238E27FC236}">
                  <a16:creationId xmlns:a16="http://schemas.microsoft.com/office/drawing/2014/main" id="{9C93D90E-159A-4C20-240F-30F5CA04A2EB}"/>
                </a:ext>
              </a:extLst>
            </p:cNvPr>
            <p:cNvSpPr>
              <a:spLocks noChangeArrowheads="1"/>
            </p:cNvSpPr>
            <p:nvPr/>
          </p:nvSpPr>
          <p:spPr bwMode="auto">
            <a:xfrm>
              <a:off x="2030"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321">
              <a:extLst>
                <a:ext uri="{FF2B5EF4-FFF2-40B4-BE49-F238E27FC236}">
                  <a16:creationId xmlns:a16="http://schemas.microsoft.com/office/drawing/2014/main" id="{D026D157-CE56-BE0D-6123-0AC347BCABB4}"/>
                </a:ext>
              </a:extLst>
            </p:cNvPr>
            <p:cNvSpPr>
              <a:spLocks noChangeArrowheads="1"/>
            </p:cNvSpPr>
            <p:nvPr/>
          </p:nvSpPr>
          <p:spPr bwMode="auto">
            <a:xfrm>
              <a:off x="2337"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322">
              <a:extLst>
                <a:ext uri="{FF2B5EF4-FFF2-40B4-BE49-F238E27FC236}">
                  <a16:creationId xmlns:a16="http://schemas.microsoft.com/office/drawing/2014/main" id="{52EC7D87-AE43-FA10-CF0F-7734D93ED2BB}"/>
                </a:ext>
              </a:extLst>
            </p:cNvPr>
            <p:cNvSpPr>
              <a:spLocks noChangeArrowheads="1"/>
            </p:cNvSpPr>
            <p:nvPr/>
          </p:nvSpPr>
          <p:spPr bwMode="auto">
            <a:xfrm>
              <a:off x="2640" y="20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323">
              <a:extLst>
                <a:ext uri="{FF2B5EF4-FFF2-40B4-BE49-F238E27FC236}">
                  <a16:creationId xmlns:a16="http://schemas.microsoft.com/office/drawing/2014/main" id="{275363F4-1A39-0F02-166B-0CB6CF56A99C}"/>
                </a:ext>
              </a:extLst>
            </p:cNvPr>
            <p:cNvSpPr>
              <a:spLocks noChangeArrowheads="1"/>
            </p:cNvSpPr>
            <p:nvPr/>
          </p:nvSpPr>
          <p:spPr bwMode="auto">
            <a:xfrm>
              <a:off x="1727" y="2140"/>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Line 324">
              <a:extLst>
                <a:ext uri="{FF2B5EF4-FFF2-40B4-BE49-F238E27FC236}">
                  <a16:creationId xmlns:a16="http://schemas.microsoft.com/office/drawing/2014/main" id="{6C0212DE-A7AD-2644-39EB-92A9B33FBA05}"/>
                </a:ext>
              </a:extLst>
            </p:cNvPr>
            <p:cNvSpPr>
              <a:spLocks noChangeShapeType="1"/>
            </p:cNvSpPr>
            <p:nvPr/>
          </p:nvSpPr>
          <p:spPr bwMode="auto">
            <a:xfrm flipV="1">
              <a:off x="835" y="604"/>
              <a:ext cx="0" cy="13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325">
              <a:extLst>
                <a:ext uri="{FF2B5EF4-FFF2-40B4-BE49-F238E27FC236}">
                  <a16:creationId xmlns:a16="http://schemas.microsoft.com/office/drawing/2014/main" id="{40B99A31-DEF1-9CDD-7CA6-C5D7D38F4C58}"/>
                </a:ext>
              </a:extLst>
            </p:cNvPr>
            <p:cNvSpPr>
              <a:spLocks noChangeShapeType="1"/>
            </p:cNvSpPr>
            <p:nvPr/>
          </p:nvSpPr>
          <p:spPr bwMode="auto">
            <a:xfrm>
              <a:off x="835" y="1997"/>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326">
              <a:extLst>
                <a:ext uri="{FF2B5EF4-FFF2-40B4-BE49-F238E27FC236}">
                  <a16:creationId xmlns:a16="http://schemas.microsoft.com/office/drawing/2014/main" id="{FB4134E1-F146-359A-5409-2B4A6F03D919}"/>
                </a:ext>
              </a:extLst>
            </p:cNvPr>
            <p:cNvSpPr>
              <a:spLocks noChangeShapeType="1"/>
            </p:cNvSpPr>
            <p:nvPr/>
          </p:nvSpPr>
          <p:spPr bwMode="auto">
            <a:xfrm>
              <a:off x="835" y="1765"/>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327">
              <a:extLst>
                <a:ext uri="{FF2B5EF4-FFF2-40B4-BE49-F238E27FC236}">
                  <a16:creationId xmlns:a16="http://schemas.microsoft.com/office/drawing/2014/main" id="{EDE4A9F5-63F8-3F2C-C50F-FE925F60C485}"/>
                </a:ext>
              </a:extLst>
            </p:cNvPr>
            <p:cNvSpPr>
              <a:spLocks noChangeShapeType="1"/>
            </p:cNvSpPr>
            <p:nvPr/>
          </p:nvSpPr>
          <p:spPr bwMode="auto">
            <a:xfrm>
              <a:off x="835" y="1533"/>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328">
              <a:extLst>
                <a:ext uri="{FF2B5EF4-FFF2-40B4-BE49-F238E27FC236}">
                  <a16:creationId xmlns:a16="http://schemas.microsoft.com/office/drawing/2014/main" id="{6350DCBD-0D3B-166D-FFF1-6C9B7DBCA7BA}"/>
                </a:ext>
              </a:extLst>
            </p:cNvPr>
            <p:cNvSpPr>
              <a:spLocks noChangeShapeType="1"/>
            </p:cNvSpPr>
            <p:nvPr/>
          </p:nvSpPr>
          <p:spPr bwMode="auto">
            <a:xfrm>
              <a:off x="835" y="1300"/>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329">
              <a:extLst>
                <a:ext uri="{FF2B5EF4-FFF2-40B4-BE49-F238E27FC236}">
                  <a16:creationId xmlns:a16="http://schemas.microsoft.com/office/drawing/2014/main" id="{0A3B5B37-12A2-44E5-23AC-B94AA4B779EF}"/>
                </a:ext>
              </a:extLst>
            </p:cNvPr>
            <p:cNvSpPr>
              <a:spLocks noChangeShapeType="1"/>
            </p:cNvSpPr>
            <p:nvPr/>
          </p:nvSpPr>
          <p:spPr bwMode="auto">
            <a:xfrm>
              <a:off x="835" y="1068"/>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330">
              <a:extLst>
                <a:ext uri="{FF2B5EF4-FFF2-40B4-BE49-F238E27FC236}">
                  <a16:creationId xmlns:a16="http://schemas.microsoft.com/office/drawing/2014/main" id="{C16505C9-C236-9A3B-1402-3DCB433E3015}"/>
                </a:ext>
              </a:extLst>
            </p:cNvPr>
            <p:cNvSpPr>
              <a:spLocks noChangeShapeType="1"/>
            </p:cNvSpPr>
            <p:nvPr/>
          </p:nvSpPr>
          <p:spPr bwMode="auto">
            <a:xfrm>
              <a:off x="835" y="836"/>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31">
              <a:extLst>
                <a:ext uri="{FF2B5EF4-FFF2-40B4-BE49-F238E27FC236}">
                  <a16:creationId xmlns:a16="http://schemas.microsoft.com/office/drawing/2014/main" id="{3A242204-8B12-BD55-CC38-C31BD60B1829}"/>
                </a:ext>
              </a:extLst>
            </p:cNvPr>
            <p:cNvSpPr>
              <a:spLocks noChangeShapeType="1"/>
            </p:cNvSpPr>
            <p:nvPr/>
          </p:nvSpPr>
          <p:spPr bwMode="auto">
            <a:xfrm>
              <a:off x="835" y="604"/>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332">
              <a:extLst>
                <a:ext uri="{FF2B5EF4-FFF2-40B4-BE49-F238E27FC236}">
                  <a16:creationId xmlns:a16="http://schemas.microsoft.com/office/drawing/2014/main" id="{46A23743-B67A-8691-D82B-EDF471BE6754}"/>
                </a:ext>
              </a:extLst>
            </p:cNvPr>
            <p:cNvSpPr>
              <a:spLocks noChangeArrowheads="1"/>
            </p:cNvSpPr>
            <p:nvPr/>
          </p:nvSpPr>
          <p:spPr bwMode="auto">
            <a:xfrm>
              <a:off x="671" y="1954"/>
              <a:ext cx="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333">
              <a:extLst>
                <a:ext uri="{FF2B5EF4-FFF2-40B4-BE49-F238E27FC236}">
                  <a16:creationId xmlns:a16="http://schemas.microsoft.com/office/drawing/2014/main" id="{F29D54E7-7D26-14D7-5A97-2F0707EE4D3C}"/>
                </a:ext>
              </a:extLst>
            </p:cNvPr>
            <p:cNvSpPr>
              <a:spLocks noChangeArrowheads="1"/>
            </p:cNvSpPr>
            <p:nvPr/>
          </p:nvSpPr>
          <p:spPr bwMode="auto">
            <a:xfrm>
              <a:off x="738" y="1723"/>
              <a:ext cx="10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334">
              <a:extLst>
                <a:ext uri="{FF2B5EF4-FFF2-40B4-BE49-F238E27FC236}">
                  <a16:creationId xmlns:a16="http://schemas.microsoft.com/office/drawing/2014/main" id="{BD74C6DF-7267-88E9-8785-03E330E78CDB}"/>
                </a:ext>
              </a:extLst>
            </p:cNvPr>
            <p:cNvSpPr>
              <a:spLocks noChangeArrowheads="1"/>
            </p:cNvSpPr>
            <p:nvPr/>
          </p:nvSpPr>
          <p:spPr bwMode="auto">
            <a:xfrm>
              <a:off x="671" y="1491"/>
              <a:ext cx="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335">
              <a:extLst>
                <a:ext uri="{FF2B5EF4-FFF2-40B4-BE49-F238E27FC236}">
                  <a16:creationId xmlns:a16="http://schemas.microsoft.com/office/drawing/2014/main" id="{8B242E87-72DF-AE67-746B-07D9B0029075}"/>
                </a:ext>
              </a:extLst>
            </p:cNvPr>
            <p:cNvSpPr>
              <a:spLocks noChangeArrowheads="1"/>
            </p:cNvSpPr>
            <p:nvPr/>
          </p:nvSpPr>
          <p:spPr bwMode="auto">
            <a:xfrm>
              <a:off x="764" y="126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336">
              <a:extLst>
                <a:ext uri="{FF2B5EF4-FFF2-40B4-BE49-F238E27FC236}">
                  <a16:creationId xmlns:a16="http://schemas.microsoft.com/office/drawing/2014/main" id="{9F6A468E-E8EB-6E5C-C408-2237A9CABDB8}"/>
                </a:ext>
              </a:extLst>
            </p:cNvPr>
            <p:cNvSpPr>
              <a:spLocks noChangeArrowheads="1"/>
            </p:cNvSpPr>
            <p:nvPr/>
          </p:nvSpPr>
          <p:spPr bwMode="auto">
            <a:xfrm>
              <a:off x="701" y="1024"/>
              <a:ext cx="14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337">
              <a:extLst>
                <a:ext uri="{FF2B5EF4-FFF2-40B4-BE49-F238E27FC236}">
                  <a16:creationId xmlns:a16="http://schemas.microsoft.com/office/drawing/2014/main" id="{1517E2F6-FE85-5F10-46DC-A3C7E870B7DE}"/>
                </a:ext>
              </a:extLst>
            </p:cNvPr>
            <p:cNvSpPr>
              <a:spLocks noChangeArrowheads="1"/>
            </p:cNvSpPr>
            <p:nvPr/>
          </p:nvSpPr>
          <p:spPr bwMode="auto">
            <a:xfrm>
              <a:off x="764" y="793"/>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338">
              <a:extLst>
                <a:ext uri="{FF2B5EF4-FFF2-40B4-BE49-F238E27FC236}">
                  <a16:creationId xmlns:a16="http://schemas.microsoft.com/office/drawing/2014/main" id="{E0B77946-48D8-554F-551B-F8E42821DF6F}"/>
                </a:ext>
              </a:extLst>
            </p:cNvPr>
            <p:cNvSpPr>
              <a:spLocks noChangeArrowheads="1"/>
            </p:cNvSpPr>
            <p:nvPr/>
          </p:nvSpPr>
          <p:spPr bwMode="auto">
            <a:xfrm>
              <a:off x="701" y="561"/>
              <a:ext cx="14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339">
              <a:extLst>
                <a:ext uri="{FF2B5EF4-FFF2-40B4-BE49-F238E27FC236}">
                  <a16:creationId xmlns:a16="http://schemas.microsoft.com/office/drawing/2014/main" id="{CA6AA00F-B254-A286-F292-7A7A6CA7A27E}"/>
                </a:ext>
              </a:extLst>
            </p:cNvPr>
            <p:cNvSpPr>
              <a:spLocks noChangeArrowheads="1"/>
            </p:cNvSpPr>
            <p:nvPr/>
          </p:nvSpPr>
          <p:spPr bwMode="auto">
            <a:xfrm rot="16200000">
              <a:off x="574" y="1273"/>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340">
              <a:extLst>
                <a:ext uri="{FF2B5EF4-FFF2-40B4-BE49-F238E27FC236}">
                  <a16:creationId xmlns:a16="http://schemas.microsoft.com/office/drawing/2014/main" id="{285AB62F-C441-31C2-09C5-C9A8D1808E86}"/>
                </a:ext>
              </a:extLst>
            </p:cNvPr>
            <p:cNvSpPr>
              <a:spLocks noChangeArrowheads="1"/>
            </p:cNvSpPr>
            <p:nvPr/>
          </p:nvSpPr>
          <p:spPr bwMode="auto">
            <a:xfrm rot="16200000">
              <a:off x="580" y="1233"/>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341">
              <a:extLst>
                <a:ext uri="{FF2B5EF4-FFF2-40B4-BE49-F238E27FC236}">
                  <a16:creationId xmlns:a16="http://schemas.microsoft.com/office/drawing/2014/main" id="{B1091074-FBFB-037E-07E6-56AE86A8D8E5}"/>
                </a:ext>
              </a:extLst>
            </p:cNvPr>
            <p:cNvSpPr>
              <a:spLocks noChangeArrowheads="1"/>
            </p:cNvSpPr>
            <p:nvPr/>
          </p:nvSpPr>
          <p:spPr bwMode="auto">
            <a:xfrm rot="16200000">
              <a:off x="574" y="1197"/>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342">
              <a:extLst>
                <a:ext uri="{FF2B5EF4-FFF2-40B4-BE49-F238E27FC236}">
                  <a16:creationId xmlns:a16="http://schemas.microsoft.com/office/drawing/2014/main" id="{09D57EE8-A5A5-3AD4-C4B0-32B261E66300}"/>
                </a:ext>
              </a:extLst>
            </p:cNvPr>
            <p:cNvSpPr>
              <a:spLocks noChangeArrowheads="1"/>
            </p:cNvSpPr>
            <p:nvPr/>
          </p:nvSpPr>
          <p:spPr bwMode="auto">
            <a:xfrm rot="16200000">
              <a:off x="580" y="1165"/>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Freeform 343">
              <a:extLst>
                <a:ext uri="{FF2B5EF4-FFF2-40B4-BE49-F238E27FC236}">
                  <a16:creationId xmlns:a16="http://schemas.microsoft.com/office/drawing/2014/main" id="{6939C746-6E94-E5B8-3264-60FBE6E6720D}"/>
                </a:ext>
              </a:extLst>
            </p:cNvPr>
            <p:cNvSpPr>
              <a:spLocks/>
            </p:cNvSpPr>
            <p:nvPr/>
          </p:nvSpPr>
          <p:spPr bwMode="auto">
            <a:xfrm>
              <a:off x="835" y="836"/>
              <a:ext cx="1827" cy="929"/>
            </a:xfrm>
            <a:custGeom>
              <a:avLst/>
              <a:gdLst>
                <a:gd name="T0" fmla="*/ 52 w 1827"/>
                <a:gd name="T1" fmla="*/ 386 h 929"/>
                <a:gd name="T2" fmla="*/ 110 w 1827"/>
                <a:gd name="T3" fmla="*/ 301 h 929"/>
                <a:gd name="T4" fmla="*/ 168 w 1827"/>
                <a:gd name="T5" fmla="*/ 222 h 929"/>
                <a:gd name="T6" fmla="*/ 226 w 1827"/>
                <a:gd name="T7" fmla="*/ 151 h 929"/>
                <a:gd name="T8" fmla="*/ 283 w 1827"/>
                <a:gd name="T9" fmla="*/ 92 h 929"/>
                <a:gd name="T10" fmla="*/ 341 w 1827"/>
                <a:gd name="T11" fmla="*/ 46 h 929"/>
                <a:gd name="T12" fmla="*/ 399 w 1827"/>
                <a:gd name="T13" fmla="*/ 16 h 929"/>
                <a:gd name="T14" fmla="*/ 457 w 1827"/>
                <a:gd name="T15" fmla="*/ 1 h 929"/>
                <a:gd name="T16" fmla="*/ 515 w 1827"/>
                <a:gd name="T17" fmla="*/ 3 h 929"/>
                <a:gd name="T18" fmla="*/ 572 w 1827"/>
                <a:gd name="T19" fmla="*/ 22 h 929"/>
                <a:gd name="T20" fmla="*/ 630 w 1827"/>
                <a:gd name="T21" fmla="*/ 57 h 929"/>
                <a:gd name="T22" fmla="*/ 688 w 1827"/>
                <a:gd name="T23" fmla="*/ 106 h 929"/>
                <a:gd name="T24" fmla="*/ 746 w 1827"/>
                <a:gd name="T25" fmla="*/ 168 h 929"/>
                <a:gd name="T26" fmla="*/ 804 w 1827"/>
                <a:gd name="T27" fmla="*/ 241 h 929"/>
                <a:gd name="T28" fmla="*/ 862 w 1827"/>
                <a:gd name="T29" fmla="*/ 322 h 929"/>
                <a:gd name="T30" fmla="*/ 920 w 1827"/>
                <a:gd name="T31" fmla="*/ 408 h 929"/>
                <a:gd name="T32" fmla="*/ 977 w 1827"/>
                <a:gd name="T33" fmla="*/ 496 h 929"/>
                <a:gd name="T34" fmla="*/ 1035 w 1827"/>
                <a:gd name="T35" fmla="*/ 583 h 929"/>
                <a:gd name="T36" fmla="*/ 1093 w 1827"/>
                <a:gd name="T37" fmla="*/ 666 h 929"/>
                <a:gd name="T38" fmla="*/ 1151 w 1827"/>
                <a:gd name="T39" fmla="*/ 741 h 929"/>
                <a:gd name="T40" fmla="*/ 1209 w 1827"/>
                <a:gd name="T41" fmla="*/ 807 h 929"/>
                <a:gd name="T42" fmla="*/ 1266 w 1827"/>
                <a:gd name="T43" fmla="*/ 860 h 929"/>
                <a:gd name="T44" fmla="*/ 1324 w 1827"/>
                <a:gd name="T45" fmla="*/ 899 h 929"/>
                <a:gd name="T46" fmla="*/ 1382 w 1827"/>
                <a:gd name="T47" fmla="*/ 922 h 929"/>
                <a:gd name="T48" fmla="*/ 1440 w 1827"/>
                <a:gd name="T49" fmla="*/ 929 h 929"/>
                <a:gd name="T50" fmla="*/ 1498 w 1827"/>
                <a:gd name="T51" fmla="*/ 919 h 929"/>
                <a:gd name="T52" fmla="*/ 1555 w 1827"/>
                <a:gd name="T53" fmla="*/ 893 h 929"/>
                <a:gd name="T54" fmla="*/ 1613 w 1827"/>
                <a:gd name="T55" fmla="*/ 851 h 929"/>
                <a:gd name="T56" fmla="*/ 1671 w 1827"/>
                <a:gd name="T57" fmla="*/ 795 h 929"/>
                <a:gd name="T58" fmla="*/ 1729 w 1827"/>
                <a:gd name="T59" fmla="*/ 728 h 929"/>
                <a:gd name="T60" fmla="*/ 1787 w 1827"/>
                <a:gd name="T61" fmla="*/ 651 h 929"/>
                <a:gd name="T62" fmla="*/ 1820 w 1827"/>
                <a:gd name="T63" fmla="*/ 603 h 929"/>
                <a:gd name="T64" fmla="*/ 1762 w 1827"/>
                <a:gd name="T65" fmla="*/ 684 h 929"/>
                <a:gd name="T66" fmla="*/ 1705 w 1827"/>
                <a:gd name="T67" fmla="*/ 758 h 929"/>
                <a:gd name="T68" fmla="*/ 1647 w 1827"/>
                <a:gd name="T69" fmla="*/ 820 h 929"/>
                <a:gd name="T70" fmla="*/ 1589 w 1827"/>
                <a:gd name="T71" fmla="*/ 870 h 929"/>
                <a:gd name="T72" fmla="*/ 1531 w 1827"/>
                <a:gd name="T73" fmla="*/ 906 h 929"/>
                <a:gd name="T74" fmla="*/ 1473 w 1827"/>
                <a:gd name="T75" fmla="*/ 925 h 929"/>
                <a:gd name="T76" fmla="*/ 1415 w 1827"/>
                <a:gd name="T77" fmla="*/ 928 h 929"/>
                <a:gd name="T78" fmla="*/ 1358 w 1827"/>
                <a:gd name="T79" fmla="*/ 914 h 929"/>
                <a:gd name="T80" fmla="*/ 1300 w 1827"/>
                <a:gd name="T81" fmla="*/ 884 h 929"/>
                <a:gd name="T82" fmla="*/ 1242 w 1827"/>
                <a:gd name="T83" fmla="*/ 839 h 929"/>
                <a:gd name="T84" fmla="*/ 1184 w 1827"/>
                <a:gd name="T85" fmla="*/ 781 h 929"/>
                <a:gd name="T86" fmla="*/ 1126 w 1827"/>
                <a:gd name="T87" fmla="*/ 711 h 929"/>
                <a:gd name="T88" fmla="*/ 1069 w 1827"/>
                <a:gd name="T89" fmla="*/ 632 h 929"/>
                <a:gd name="T90" fmla="*/ 1011 w 1827"/>
                <a:gd name="T91" fmla="*/ 547 h 929"/>
                <a:gd name="T92" fmla="*/ 953 w 1827"/>
                <a:gd name="T93" fmla="*/ 459 h 929"/>
                <a:gd name="T94" fmla="*/ 895 w 1827"/>
                <a:gd name="T95" fmla="*/ 371 h 929"/>
                <a:gd name="T96" fmla="*/ 837 w 1827"/>
                <a:gd name="T97" fmla="*/ 287 h 929"/>
                <a:gd name="T98" fmla="*/ 779 w 1827"/>
                <a:gd name="T99" fmla="*/ 209 h 929"/>
                <a:gd name="T100" fmla="*/ 722 w 1827"/>
                <a:gd name="T101" fmla="*/ 141 h 929"/>
                <a:gd name="T102" fmla="*/ 664 w 1827"/>
                <a:gd name="T103" fmla="*/ 84 h 929"/>
                <a:gd name="T104" fmla="*/ 606 w 1827"/>
                <a:gd name="T105" fmla="*/ 40 h 929"/>
                <a:gd name="T106" fmla="*/ 548 w 1827"/>
                <a:gd name="T107" fmla="*/ 12 h 929"/>
                <a:gd name="T108" fmla="*/ 490 w 1827"/>
                <a:gd name="T109" fmla="*/ 0 h 929"/>
                <a:gd name="T110" fmla="*/ 433 w 1827"/>
                <a:gd name="T111" fmla="*/ 5 h 929"/>
                <a:gd name="T112" fmla="*/ 375 w 1827"/>
                <a:gd name="T113" fmla="*/ 27 h 929"/>
                <a:gd name="T114" fmla="*/ 317 w 1827"/>
                <a:gd name="T115" fmla="*/ 64 h 929"/>
                <a:gd name="T116" fmla="*/ 259 w 1827"/>
                <a:gd name="T117" fmla="*/ 115 h 929"/>
                <a:gd name="T118" fmla="*/ 201 w 1827"/>
                <a:gd name="T119" fmla="*/ 180 h 929"/>
                <a:gd name="T120" fmla="*/ 143 w 1827"/>
                <a:gd name="T121" fmla="*/ 254 h 929"/>
                <a:gd name="T122" fmla="*/ 86 w 1827"/>
                <a:gd name="T123" fmla="*/ 336 h 929"/>
                <a:gd name="T124" fmla="*/ 28 w 1827"/>
                <a:gd name="T125" fmla="*/ 42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7" h="929">
                  <a:moveTo>
                    <a:pt x="0" y="464"/>
                  </a:moveTo>
                  <a:lnTo>
                    <a:pt x="0" y="464"/>
                  </a:lnTo>
                  <a:lnTo>
                    <a:pt x="3" y="460"/>
                  </a:lnTo>
                  <a:lnTo>
                    <a:pt x="6" y="455"/>
                  </a:lnTo>
                  <a:lnTo>
                    <a:pt x="9" y="451"/>
                  </a:lnTo>
                  <a:lnTo>
                    <a:pt x="13" y="446"/>
                  </a:lnTo>
                  <a:lnTo>
                    <a:pt x="15" y="441"/>
                  </a:lnTo>
                  <a:lnTo>
                    <a:pt x="19" y="437"/>
                  </a:lnTo>
                  <a:lnTo>
                    <a:pt x="21" y="432"/>
                  </a:lnTo>
                  <a:lnTo>
                    <a:pt x="25" y="427"/>
                  </a:lnTo>
                  <a:lnTo>
                    <a:pt x="28" y="423"/>
                  </a:lnTo>
                  <a:lnTo>
                    <a:pt x="31" y="418"/>
                  </a:lnTo>
                  <a:lnTo>
                    <a:pt x="34" y="413"/>
                  </a:lnTo>
                  <a:lnTo>
                    <a:pt x="37" y="409"/>
                  </a:lnTo>
                  <a:lnTo>
                    <a:pt x="40" y="404"/>
                  </a:lnTo>
                  <a:lnTo>
                    <a:pt x="43" y="400"/>
                  </a:lnTo>
                  <a:lnTo>
                    <a:pt x="46" y="395"/>
                  </a:lnTo>
                  <a:lnTo>
                    <a:pt x="49" y="390"/>
                  </a:lnTo>
                  <a:lnTo>
                    <a:pt x="52" y="386"/>
                  </a:lnTo>
                  <a:lnTo>
                    <a:pt x="55" y="381"/>
                  </a:lnTo>
                  <a:lnTo>
                    <a:pt x="58" y="377"/>
                  </a:lnTo>
                  <a:lnTo>
                    <a:pt x="61" y="372"/>
                  </a:lnTo>
                  <a:lnTo>
                    <a:pt x="64" y="368"/>
                  </a:lnTo>
                  <a:lnTo>
                    <a:pt x="67" y="363"/>
                  </a:lnTo>
                  <a:lnTo>
                    <a:pt x="70" y="358"/>
                  </a:lnTo>
                  <a:lnTo>
                    <a:pt x="73" y="354"/>
                  </a:lnTo>
                  <a:lnTo>
                    <a:pt x="76" y="350"/>
                  </a:lnTo>
                  <a:lnTo>
                    <a:pt x="79" y="345"/>
                  </a:lnTo>
                  <a:lnTo>
                    <a:pt x="82" y="341"/>
                  </a:lnTo>
                  <a:lnTo>
                    <a:pt x="86" y="336"/>
                  </a:lnTo>
                  <a:lnTo>
                    <a:pt x="89" y="332"/>
                  </a:lnTo>
                  <a:lnTo>
                    <a:pt x="92" y="327"/>
                  </a:lnTo>
                  <a:lnTo>
                    <a:pt x="95" y="323"/>
                  </a:lnTo>
                  <a:lnTo>
                    <a:pt x="98" y="318"/>
                  </a:lnTo>
                  <a:lnTo>
                    <a:pt x="101" y="314"/>
                  </a:lnTo>
                  <a:lnTo>
                    <a:pt x="104" y="310"/>
                  </a:lnTo>
                  <a:lnTo>
                    <a:pt x="107" y="305"/>
                  </a:lnTo>
                  <a:lnTo>
                    <a:pt x="110" y="301"/>
                  </a:lnTo>
                  <a:lnTo>
                    <a:pt x="113" y="296"/>
                  </a:lnTo>
                  <a:lnTo>
                    <a:pt x="116" y="292"/>
                  </a:lnTo>
                  <a:lnTo>
                    <a:pt x="119" y="288"/>
                  </a:lnTo>
                  <a:lnTo>
                    <a:pt x="122" y="284"/>
                  </a:lnTo>
                  <a:lnTo>
                    <a:pt x="125" y="279"/>
                  </a:lnTo>
                  <a:lnTo>
                    <a:pt x="128" y="275"/>
                  </a:lnTo>
                  <a:lnTo>
                    <a:pt x="131" y="271"/>
                  </a:lnTo>
                  <a:lnTo>
                    <a:pt x="134" y="267"/>
                  </a:lnTo>
                  <a:lnTo>
                    <a:pt x="137" y="262"/>
                  </a:lnTo>
                  <a:lnTo>
                    <a:pt x="140" y="258"/>
                  </a:lnTo>
                  <a:lnTo>
                    <a:pt x="143" y="254"/>
                  </a:lnTo>
                  <a:lnTo>
                    <a:pt x="146" y="250"/>
                  </a:lnTo>
                  <a:lnTo>
                    <a:pt x="150" y="246"/>
                  </a:lnTo>
                  <a:lnTo>
                    <a:pt x="152" y="242"/>
                  </a:lnTo>
                  <a:lnTo>
                    <a:pt x="156" y="238"/>
                  </a:lnTo>
                  <a:lnTo>
                    <a:pt x="158" y="234"/>
                  </a:lnTo>
                  <a:lnTo>
                    <a:pt x="162" y="230"/>
                  </a:lnTo>
                  <a:lnTo>
                    <a:pt x="165" y="226"/>
                  </a:lnTo>
                  <a:lnTo>
                    <a:pt x="168" y="222"/>
                  </a:lnTo>
                  <a:lnTo>
                    <a:pt x="171" y="218"/>
                  </a:lnTo>
                  <a:lnTo>
                    <a:pt x="174" y="214"/>
                  </a:lnTo>
                  <a:lnTo>
                    <a:pt x="177" y="210"/>
                  </a:lnTo>
                  <a:lnTo>
                    <a:pt x="180" y="206"/>
                  </a:lnTo>
                  <a:lnTo>
                    <a:pt x="183" y="202"/>
                  </a:lnTo>
                  <a:lnTo>
                    <a:pt x="186" y="198"/>
                  </a:lnTo>
                  <a:lnTo>
                    <a:pt x="189" y="195"/>
                  </a:lnTo>
                  <a:lnTo>
                    <a:pt x="192" y="191"/>
                  </a:lnTo>
                  <a:lnTo>
                    <a:pt x="195" y="187"/>
                  </a:lnTo>
                  <a:lnTo>
                    <a:pt x="198" y="183"/>
                  </a:lnTo>
                  <a:lnTo>
                    <a:pt x="201" y="180"/>
                  </a:lnTo>
                  <a:lnTo>
                    <a:pt x="204" y="176"/>
                  </a:lnTo>
                  <a:lnTo>
                    <a:pt x="207" y="172"/>
                  </a:lnTo>
                  <a:lnTo>
                    <a:pt x="210" y="169"/>
                  </a:lnTo>
                  <a:lnTo>
                    <a:pt x="213" y="165"/>
                  </a:lnTo>
                  <a:lnTo>
                    <a:pt x="216" y="162"/>
                  </a:lnTo>
                  <a:lnTo>
                    <a:pt x="219" y="158"/>
                  </a:lnTo>
                  <a:lnTo>
                    <a:pt x="222" y="155"/>
                  </a:lnTo>
                  <a:lnTo>
                    <a:pt x="226" y="151"/>
                  </a:lnTo>
                  <a:lnTo>
                    <a:pt x="228" y="148"/>
                  </a:lnTo>
                  <a:lnTo>
                    <a:pt x="232" y="144"/>
                  </a:lnTo>
                  <a:lnTo>
                    <a:pt x="235" y="141"/>
                  </a:lnTo>
                  <a:lnTo>
                    <a:pt x="238" y="138"/>
                  </a:lnTo>
                  <a:lnTo>
                    <a:pt x="241" y="134"/>
                  </a:lnTo>
                  <a:lnTo>
                    <a:pt x="244" y="131"/>
                  </a:lnTo>
                  <a:lnTo>
                    <a:pt x="247" y="128"/>
                  </a:lnTo>
                  <a:lnTo>
                    <a:pt x="250" y="125"/>
                  </a:lnTo>
                  <a:lnTo>
                    <a:pt x="253" y="122"/>
                  </a:lnTo>
                  <a:lnTo>
                    <a:pt x="256" y="119"/>
                  </a:lnTo>
                  <a:lnTo>
                    <a:pt x="259" y="115"/>
                  </a:lnTo>
                  <a:lnTo>
                    <a:pt x="262" y="112"/>
                  </a:lnTo>
                  <a:lnTo>
                    <a:pt x="265" y="109"/>
                  </a:lnTo>
                  <a:lnTo>
                    <a:pt x="268" y="106"/>
                  </a:lnTo>
                  <a:lnTo>
                    <a:pt x="271" y="104"/>
                  </a:lnTo>
                  <a:lnTo>
                    <a:pt x="274" y="101"/>
                  </a:lnTo>
                  <a:lnTo>
                    <a:pt x="277" y="98"/>
                  </a:lnTo>
                  <a:lnTo>
                    <a:pt x="280" y="95"/>
                  </a:lnTo>
                  <a:lnTo>
                    <a:pt x="283" y="92"/>
                  </a:lnTo>
                  <a:lnTo>
                    <a:pt x="286" y="89"/>
                  </a:lnTo>
                  <a:lnTo>
                    <a:pt x="289" y="87"/>
                  </a:lnTo>
                  <a:lnTo>
                    <a:pt x="293" y="84"/>
                  </a:lnTo>
                  <a:lnTo>
                    <a:pt x="295" y="81"/>
                  </a:lnTo>
                  <a:lnTo>
                    <a:pt x="299" y="79"/>
                  </a:lnTo>
                  <a:lnTo>
                    <a:pt x="302" y="76"/>
                  </a:lnTo>
                  <a:lnTo>
                    <a:pt x="305" y="74"/>
                  </a:lnTo>
                  <a:lnTo>
                    <a:pt x="308" y="71"/>
                  </a:lnTo>
                  <a:lnTo>
                    <a:pt x="311" y="69"/>
                  </a:lnTo>
                  <a:lnTo>
                    <a:pt x="314" y="66"/>
                  </a:lnTo>
                  <a:lnTo>
                    <a:pt x="317" y="64"/>
                  </a:lnTo>
                  <a:lnTo>
                    <a:pt x="320" y="61"/>
                  </a:lnTo>
                  <a:lnTo>
                    <a:pt x="323" y="59"/>
                  </a:lnTo>
                  <a:lnTo>
                    <a:pt x="326" y="57"/>
                  </a:lnTo>
                  <a:lnTo>
                    <a:pt x="329" y="55"/>
                  </a:lnTo>
                  <a:lnTo>
                    <a:pt x="332" y="52"/>
                  </a:lnTo>
                  <a:lnTo>
                    <a:pt x="335" y="50"/>
                  </a:lnTo>
                  <a:lnTo>
                    <a:pt x="338" y="48"/>
                  </a:lnTo>
                  <a:lnTo>
                    <a:pt x="341" y="46"/>
                  </a:lnTo>
                  <a:lnTo>
                    <a:pt x="344" y="44"/>
                  </a:lnTo>
                  <a:lnTo>
                    <a:pt x="347" y="42"/>
                  </a:lnTo>
                  <a:lnTo>
                    <a:pt x="350" y="40"/>
                  </a:lnTo>
                  <a:lnTo>
                    <a:pt x="353" y="39"/>
                  </a:lnTo>
                  <a:lnTo>
                    <a:pt x="357" y="37"/>
                  </a:lnTo>
                  <a:lnTo>
                    <a:pt x="359" y="35"/>
                  </a:lnTo>
                  <a:lnTo>
                    <a:pt x="363" y="33"/>
                  </a:lnTo>
                  <a:lnTo>
                    <a:pt x="365" y="31"/>
                  </a:lnTo>
                  <a:lnTo>
                    <a:pt x="369" y="30"/>
                  </a:lnTo>
                  <a:lnTo>
                    <a:pt x="371" y="28"/>
                  </a:lnTo>
                  <a:lnTo>
                    <a:pt x="375" y="27"/>
                  </a:lnTo>
                  <a:lnTo>
                    <a:pt x="378" y="25"/>
                  </a:lnTo>
                  <a:lnTo>
                    <a:pt x="381" y="24"/>
                  </a:lnTo>
                  <a:lnTo>
                    <a:pt x="384" y="22"/>
                  </a:lnTo>
                  <a:lnTo>
                    <a:pt x="387" y="21"/>
                  </a:lnTo>
                  <a:lnTo>
                    <a:pt x="390" y="19"/>
                  </a:lnTo>
                  <a:lnTo>
                    <a:pt x="393" y="18"/>
                  </a:lnTo>
                  <a:lnTo>
                    <a:pt x="396" y="17"/>
                  </a:lnTo>
                  <a:lnTo>
                    <a:pt x="399" y="16"/>
                  </a:lnTo>
                  <a:lnTo>
                    <a:pt x="402" y="14"/>
                  </a:lnTo>
                  <a:lnTo>
                    <a:pt x="405" y="13"/>
                  </a:lnTo>
                  <a:lnTo>
                    <a:pt x="408" y="12"/>
                  </a:lnTo>
                  <a:lnTo>
                    <a:pt x="411" y="11"/>
                  </a:lnTo>
                  <a:lnTo>
                    <a:pt x="414" y="10"/>
                  </a:lnTo>
                  <a:lnTo>
                    <a:pt x="417" y="9"/>
                  </a:lnTo>
                  <a:lnTo>
                    <a:pt x="420" y="8"/>
                  </a:lnTo>
                  <a:lnTo>
                    <a:pt x="423" y="7"/>
                  </a:lnTo>
                  <a:lnTo>
                    <a:pt x="426" y="7"/>
                  </a:lnTo>
                  <a:lnTo>
                    <a:pt x="429" y="6"/>
                  </a:lnTo>
                  <a:lnTo>
                    <a:pt x="433" y="5"/>
                  </a:lnTo>
                  <a:lnTo>
                    <a:pt x="435" y="5"/>
                  </a:lnTo>
                  <a:lnTo>
                    <a:pt x="439" y="4"/>
                  </a:lnTo>
                  <a:lnTo>
                    <a:pt x="442" y="3"/>
                  </a:lnTo>
                  <a:lnTo>
                    <a:pt x="445" y="3"/>
                  </a:lnTo>
                  <a:lnTo>
                    <a:pt x="448" y="2"/>
                  </a:lnTo>
                  <a:lnTo>
                    <a:pt x="451" y="2"/>
                  </a:lnTo>
                  <a:lnTo>
                    <a:pt x="454" y="1"/>
                  </a:lnTo>
                  <a:lnTo>
                    <a:pt x="457" y="1"/>
                  </a:lnTo>
                  <a:lnTo>
                    <a:pt x="460" y="1"/>
                  </a:lnTo>
                  <a:lnTo>
                    <a:pt x="463" y="0"/>
                  </a:lnTo>
                  <a:lnTo>
                    <a:pt x="466" y="0"/>
                  </a:lnTo>
                  <a:lnTo>
                    <a:pt x="469" y="0"/>
                  </a:lnTo>
                  <a:lnTo>
                    <a:pt x="472" y="0"/>
                  </a:lnTo>
                  <a:lnTo>
                    <a:pt x="475" y="0"/>
                  </a:lnTo>
                  <a:lnTo>
                    <a:pt x="478" y="0"/>
                  </a:lnTo>
                  <a:lnTo>
                    <a:pt x="481" y="0"/>
                  </a:lnTo>
                  <a:lnTo>
                    <a:pt x="484" y="0"/>
                  </a:lnTo>
                  <a:lnTo>
                    <a:pt x="487" y="0"/>
                  </a:lnTo>
                  <a:lnTo>
                    <a:pt x="490" y="0"/>
                  </a:lnTo>
                  <a:lnTo>
                    <a:pt x="493" y="0"/>
                  </a:lnTo>
                  <a:lnTo>
                    <a:pt x="496" y="1"/>
                  </a:lnTo>
                  <a:lnTo>
                    <a:pt x="499" y="1"/>
                  </a:lnTo>
                  <a:lnTo>
                    <a:pt x="502" y="1"/>
                  </a:lnTo>
                  <a:lnTo>
                    <a:pt x="506" y="2"/>
                  </a:lnTo>
                  <a:lnTo>
                    <a:pt x="508" y="2"/>
                  </a:lnTo>
                  <a:lnTo>
                    <a:pt x="512" y="3"/>
                  </a:lnTo>
                  <a:lnTo>
                    <a:pt x="515" y="3"/>
                  </a:lnTo>
                  <a:lnTo>
                    <a:pt x="518" y="4"/>
                  </a:lnTo>
                  <a:lnTo>
                    <a:pt x="521" y="4"/>
                  </a:lnTo>
                  <a:lnTo>
                    <a:pt x="524" y="5"/>
                  </a:lnTo>
                  <a:lnTo>
                    <a:pt x="527" y="6"/>
                  </a:lnTo>
                  <a:lnTo>
                    <a:pt x="530" y="6"/>
                  </a:lnTo>
                  <a:lnTo>
                    <a:pt x="533" y="7"/>
                  </a:lnTo>
                  <a:lnTo>
                    <a:pt x="536" y="8"/>
                  </a:lnTo>
                  <a:lnTo>
                    <a:pt x="539" y="9"/>
                  </a:lnTo>
                  <a:lnTo>
                    <a:pt x="542" y="10"/>
                  </a:lnTo>
                  <a:lnTo>
                    <a:pt x="545" y="11"/>
                  </a:lnTo>
                  <a:lnTo>
                    <a:pt x="548" y="12"/>
                  </a:lnTo>
                  <a:lnTo>
                    <a:pt x="551" y="13"/>
                  </a:lnTo>
                  <a:lnTo>
                    <a:pt x="554" y="14"/>
                  </a:lnTo>
                  <a:lnTo>
                    <a:pt x="557" y="15"/>
                  </a:lnTo>
                  <a:lnTo>
                    <a:pt x="560" y="17"/>
                  </a:lnTo>
                  <a:lnTo>
                    <a:pt x="563" y="18"/>
                  </a:lnTo>
                  <a:lnTo>
                    <a:pt x="566" y="19"/>
                  </a:lnTo>
                  <a:lnTo>
                    <a:pt x="570" y="21"/>
                  </a:lnTo>
                  <a:lnTo>
                    <a:pt x="572" y="22"/>
                  </a:lnTo>
                  <a:lnTo>
                    <a:pt x="576" y="23"/>
                  </a:lnTo>
                  <a:lnTo>
                    <a:pt x="578" y="25"/>
                  </a:lnTo>
                  <a:lnTo>
                    <a:pt x="582" y="26"/>
                  </a:lnTo>
                  <a:lnTo>
                    <a:pt x="585" y="28"/>
                  </a:lnTo>
                  <a:lnTo>
                    <a:pt x="588" y="30"/>
                  </a:lnTo>
                  <a:lnTo>
                    <a:pt x="591" y="31"/>
                  </a:lnTo>
                  <a:lnTo>
                    <a:pt x="594" y="33"/>
                  </a:lnTo>
                  <a:lnTo>
                    <a:pt x="597" y="35"/>
                  </a:lnTo>
                  <a:lnTo>
                    <a:pt x="600" y="36"/>
                  </a:lnTo>
                  <a:lnTo>
                    <a:pt x="603" y="38"/>
                  </a:lnTo>
                  <a:lnTo>
                    <a:pt x="606" y="40"/>
                  </a:lnTo>
                  <a:lnTo>
                    <a:pt x="609" y="42"/>
                  </a:lnTo>
                  <a:lnTo>
                    <a:pt x="612" y="44"/>
                  </a:lnTo>
                  <a:lnTo>
                    <a:pt x="615" y="46"/>
                  </a:lnTo>
                  <a:lnTo>
                    <a:pt x="618" y="48"/>
                  </a:lnTo>
                  <a:lnTo>
                    <a:pt x="621" y="50"/>
                  </a:lnTo>
                  <a:lnTo>
                    <a:pt x="624" y="52"/>
                  </a:lnTo>
                  <a:lnTo>
                    <a:pt x="627" y="54"/>
                  </a:lnTo>
                  <a:lnTo>
                    <a:pt x="630" y="57"/>
                  </a:lnTo>
                  <a:lnTo>
                    <a:pt x="633" y="59"/>
                  </a:lnTo>
                  <a:lnTo>
                    <a:pt x="636" y="61"/>
                  </a:lnTo>
                  <a:lnTo>
                    <a:pt x="639" y="64"/>
                  </a:lnTo>
                  <a:lnTo>
                    <a:pt x="642" y="66"/>
                  </a:lnTo>
                  <a:lnTo>
                    <a:pt x="646" y="68"/>
                  </a:lnTo>
                  <a:lnTo>
                    <a:pt x="649" y="71"/>
                  </a:lnTo>
                  <a:lnTo>
                    <a:pt x="652" y="73"/>
                  </a:lnTo>
                  <a:lnTo>
                    <a:pt x="655" y="76"/>
                  </a:lnTo>
                  <a:lnTo>
                    <a:pt x="658" y="78"/>
                  </a:lnTo>
                  <a:lnTo>
                    <a:pt x="661" y="81"/>
                  </a:lnTo>
                  <a:lnTo>
                    <a:pt x="664" y="84"/>
                  </a:lnTo>
                  <a:lnTo>
                    <a:pt x="667" y="86"/>
                  </a:lnTo>
                  <a:lnTo>
                    <a:pt x="670" y="89"/>
                  </a:lnTo>
                  <a:lnTo>
                    <a:pt x="673" y="92"/>
                  </a:lnTo>
                  <a:lnTo>
                    <a:pt x="676" y="94"/>
                  </a:lnTo>
                  <a:lnTo>
                    <a:pt x="679" y="97"/>
                  </a:lnTo>
                  <a:lnTo>
                    <a:pt x="682" y="100"/>
                  </a:lnTo>
                  <a:lnTo>
                    <a:pt x="685" y="103"/>
                  </a:lnTo>
                  <a:lnTo>
                    <a:pt x="688" y="106"/>
                  </a:lnTo>
                  <a:lnTo>
                    <a:pt x="691" y="109"/>
                  </a:lnTo>
                  <a:lnTo>
                    <a:pt x="694" y="112"/>
                  </a:lnTo>
                  <a:lnTo>
                    <a:pt x="697" y="115"/>
                  </a:lnTo>
                  <a:lnTo>
                    <a:pt x="700" y="118"/>
                  </a:lnTo>
                  <a:lnTo>
                    <a:pt x="703" y="121"/>
                  </a:lnTo>
                  <a:lnTo>
                    <a:pt x="706" y="124"/>
                  </a:lnTo>
                  <a:lnTo>
                    <a:pt x="709" y="127"/>
                  </a:lnTo>
                  <a:lnTo>
                    <a:pt x="713" y="131"/>
                  </a:lnTo>
                  <a:lnTo>
                    <a:pt x="715" y="134"/>
                  </a:lnTo>
                  <a:lnTo>
                    <a:pt x="719" y="137"/>
                  </a:lnTo>
                  <a:lnTo>
                    <a:pt x="722" y="141"/>
                  </a:lnTo>
                  <a:lnTo>
                    <a:pt x="725" y="144"/>
                  </a:lnTo>
                  <a:lnTo>
                    <a:pt x="728" y="147"/>
                  </a:lnTo>
                  <a:lnTo>
                    <a:pt x="731" y="151"/>
                  </a:lnTo>
                  <a:lnTo>
                    <a:pt x="734" y="154"/>
                  </a:lnTo>
                  <a:lnTo>
                    <a:pt x="737" y="157"/>
                  </a:lnTo>
                  <a:lnTo>
                    <a:pt x="740" y="161"/>
                  </a:lnTo>
                  <a:lnTo>
                    <a:pt x="743" y="165"/>
                  </a:lnTo>
                  <a:lnTo>
                    <a:pt x="746" y="168"/>
                  </a:lnTo>
                  <a:lnTo>
                    <a:pt x="749" y="172"/>
                  </a:lnTo>
                  <a:lnTo>
                    <a:pt x="752" y="175"/>
                  </a:lnTo>
                  <a:lnTo>
                    <a:pt x="755" y="179"/>
                  </a:lnTo>
                  <a:lnTo>
                    <a:pt x="758" y="183"/>
                  </a:lnTo>
                  <a:lnTo>
                    <a:pt x="761" y="186"/>
                  </a:lnTo>
                  <a:lnTo>
                    <a:pt x="764" y="190"/>
                  </a:lnTo>
                  <a:lnTo>
                    <a:pt x="767" y="194"/>
                  </a:lnTo>
                  <a:lnTo>
                    <a:pt x="770" y="198"/>
                  </a:lnTo>
                  <a:lnTo>
                    <a:pt x="773" y="201"/>
                  </a:lnTo>
                  <a:lnTo>
                    <a:pt x="776" y="205"/>
                  </a:lnTo>
                  <a:lnTo>
                    <a:pt x="779" y="209"/>
                  </a:lnTo>
                  <a:lnTo>
                    <a:pt x="783" y="213"/>
                  </a:lnTo>
                  <a:lnTo>
                    <a:pt x="785" y="217"/>
                  </a:lnTo>
                  <a:lnTo>
                    <a:pt x="789" y="221"/>
                  </a:lnTo>
                  <a:lnTo>
                    <a:pt x="792" y="225"/>
                  </a:lnTo>
                  <a:lnTo>
                    <a:pt x="795" y="229"/>
                  </a:lnTo>
                  <a:lnTo>
                    <a:pt x="798" y="233"/>
                  </a:lnTo>
                  <a:lnTo>
                    <a:pt x="801" y="237"/>
                  </a:lnTo>
                  <a:lnTo>
                    <a:pt x="804" y="241"/>
                  </a:lnTo>
                  <a:lnTo>
                    <a:pt x="807" y="245"/>
                  </a:lnTo>
                  <a:lnTo>
                    <a:pt x="810" y="249"/>
                  </a:lnTo>
                  <a:lnTo>
                    <a:pt x="813" y="253"/>
                  </a:lnTo>
                  <a:lnTo>
                    <a:pt x="816" y="257"/>
                  </a:lnTo>
                  <a:lnTo>
                    <a:pt x="819" y="262"/>
                  </a:lnTo>
                  <a:lnTo>
                    <a:pt x="822" y="266"/>
                  </a:lnTo>
                  <a:lnTo>
                    <a:pt x="825" y="270"/>
                  </a:lnTo>
                  <a:lnTo>
                    <a:pt x="828" y="274"/>
                  </a:lnTo>
                  <a:lnTo>
                    <a:pt x="831" y="279"/>
                  </a:lnTo>
                  <a:lnTo>
                    <a:pt x="834" y="283"/>
                  </a:lnTo>
                  <a:lnTo>
                    <a:pt x="837" y="287"/>
                  </a:lnTo>
                  <a:lnTo>
                    <a:pt x="840" y="291"/>
                  </a:lnTo>
                  <a:lnTo>
                    <a:pt x="843" y="296"/>
                  </a:lnTo>
                  <a:lnTo>
                    <a:pt x="846" y="300"/>
                  </a:lnTo>
                  <a:lnTo>
                    <a:pt x="849" y="305"/>
                  </a:lnTo>
                  <a:lnTo>
                    <a:pt x="852" y="309"/>
                  </a:lnTo>
                  <a:lnTo>
                    <a:pt x="856" y="313"/>
                  </a:lnTo>
                  <a:lnTo>
                    <a:pt x="859" y="317"/>
                  </a:lnTo>
                  <a:lnTo>
                    <a:pt x="862" y="322"/>
                  </a:lnTo>
                  <a:lnTo>
                    <a:pt x="865" y="326"/>
                  </a:lnTo>
                  <a:lnTo>
                    <a:pt x="868" y="331"/>
                  </a:lnTo>
                  <a:lnTo>
                    <a:pt x="871" y="335"/>
                  </a:lnTo>
                  <a:lnTo>
                    <a:pt x="874" y="340"/>
                  </a:lnTo>
                  <a:lnTo>
                    <a:pt x="877" y="344"/>
                  </a:lnTo>
                  <a:lnTo>
                    <a:pt x="880" y="349"/>
                  </a:lnTo>
                  <a:lnTo>
                    <a:pt x="883" y="353"/>
                  </a:lnTo>
                  <a:lnTo>
                    <a:pt x="886" y="358"/>
                  </a:lnTo>
                  <a:lnTo>
                    <a:pt x="889" y="362"/>
                  </a:lnTo>
                  <a:lnTo>
                    <a:pt x="892" y="367"/>
                  </a:lnTo>
                  <a:lnTo>
                    <a:pt x="895" y="371"/>
                  </a:lnTo>
                  <a:lnTo>
                    <a:pt x="898" y="376"/>
                  </a:lnTo>
                  <a:lnTo>
                    <a:pt x="901" y="381"/>
                  </a:lnTo>
                  <a:lnTo>
                    <a:pt x="904" y="385"/>
                  </a:lnTo>
                  <a:lnTo>
                    <a:pt x="907" y="390"/>
                  </a:lnTo>
                  <a:lnTo>
                    <a:pt x="910" y="394"/>
                  </a:lnTo>
                  <a:lnTo>
                    <a:pt x="913" y="399"/>
                  </a:lnTo>
                  <a:lnTo>
                    <a:pt x="916" y="403"/>
                  </a:lnTo>
                  <a:lnTo>
                    <a:pt x="920" y="408"/>
                  </a:lnTo>
                  <a:lnTo>
                    <a:pt x="922" y="413"/>
                  </a:lnTo>
                  <a:lnTo>
                    <a:pt x="926" y="417"/>
                  </a:lnTo>
                  <a:lnTo>
                    <a:pt x="928" y="422"/>
                  </a:lnTo>
                  <a:lnTo>
                    <a:pt x="932" y="427"/>
                  </a:lnTo>
                  <a:lnTo>
                    <a:pt x="935" y="431"/>
                  </a:lnTo>
                  <a:lnTo>
                    <a:pt x="938" y="436"/>
                  </a:lnTo>
                  <a:lnTo>
                    <a:pt x="941" y="440"/>
                  </a:lnTo>
                  <a:lnTo>
                    <a:pt x="944" y="445"/>
                  </a:lnTo>
                  <a:lnTo>
                    <a:pt x="947" y="450"/>
                  </a:lnTo>
                  <a:lnTo>
                    <a:pt x="950" y="454"/>
                  </a:lnTo>
                  <a:lnTo>
                    <a:pt x="953" y="459"/>
                  </a:lnTo>
                  <a:lnTo>
                    <a:pt x="956" y="464"/>
                  </a:lnTo>
                  <a:lnTo>
                    <a:pt x="959" y="468"/>
                  </a:lnTo>
                  <a:lnTo>
                    <a:pt x="962" y="473"/>
                  </a:lnTo>
                  <a:lnTo>
                    <a:pt x="965" y="478"/>
                  </a:lnTo>
                  <a:lnTo>
                    <a:pt x="968" y="482"/>
                  </a:lnTo>
                  <a:lnTo>
                    <a:pt x="971" y="487"/>
                  </a:lnTo>
                  <a:lnTo>
                    <a:pt x="974" y="492"/>
                  </a:lnTo>
                  <a:lnTo>
                    <a:pt x="977" y="496"/>
                  </a:lnTo>
                  <a:lnTo>
                    <a:pt x="980" y="501"/>
                  </a:lnTo>
                  <a:lnTo>
                    <a:pt x="983" y="505"/>
                  </a:lnTo>
                  <a:lnTo>
                    <a:pt x="986" y="510"/>
                  </a:lnTo>
                  <a:lnTo>
                    <a:pt x="989" y="515"/>
                  </a:lnTo>
                  <a:lnTo>
                    <a:pt x="992" y="519"/>
                  </a:lnTo>
                  <a:lnTo>
                    <a:pt x="996" y="524"/>
                  </a:lnTo>
                  <a:lnTo>
                    <a:pt x="999" y="528"/>
                  </a:lnTo>
                  <a:lnTo>
                    <a:pt x="1002" y="533"/>
                  </a:lnTo>
                  <a:lnTo>
                    <a:pt x="1005" y="538"/>
                  </a:lnTo>
                  <a:lnTo>
                    <a:pt x="1008" y="542"/>
                  </a:lnTo>
                  <a:lnTo>
                    <a:pt x="1011" y="547"/>
                  </a:lnTo>
                  <a:lnTo>
                    <a:pt x="1014" y="551"/>
                  </a:lnTo>
                  <a:lnTo>
                    <a:pt x="1017" y="556"/>
                  </a:lnTo>
                  <a:lnTo>
                    <a:pt x="1020" y="561"/>
                  </a:lnTo>
                  <a:lnTo>
                    <a:pt x="1023" y="565"/>
                  </a:lnTo>
                  <a:lnTo>
                    <a:pt x="1026" y="570"/>
                  </a:lnTo>
                  <a:lnTo>
                    <a:pt x="1029" y="574"/>
                  </a:lnTo>
                  <a:lnTo>
                    <a:pt x="1032" y="578"/>
                  </a:lnTo>
                  <a:lnTo>
                    <a:pt x="1035" y="583"/>
                  </a:lnTo>
                  <a:lnTo>
                    <a:pt x="1038" y="588"/>
                  </a:lnTo>
                  <a:lnTo>
                    <a:pt x="1041" y="592"/>
                  </a:lnTo>
                  <a:lnTo>
                    <a:pt x="1044" y="597"/>
                  </a:lnTo>
                  <a:lnTo>
                    <a:pt x="1047" y="601"/>
                  </a:lnTo>
                  <a:lnTo>
                    <a:pt x="1050" y="605"/>
                  </a:lnTo>
                  <a:lnTo>
                    <a:pt x="1053" y="610"/>
                  </a:lnTo>
                  <a:lnTo>
                    <a:pt x="1056" y="614"/>
                  </a:lnTo>
                  <a:lnTo>
                    <a:pt x="1059" y="619"/>
                  </a:lnTo>
                  <a:lnTo>
                    <a:pt x="1063" y="623"/>
                  </a:lnTo>
                  <a:lnTo>
                    <a:pt x="1065" y="627"/>
                  </a:lnTo>
                  <a:lnTo>
                    <a:pt x="1069" y="632"/>
                  </a:lnTo>
                  <a:lnTo>
                    <a:pt x="1072" y="636"/>
                  </a:lnTo>
                  <a:lnTo>
                    <a:pt x="1075" y="640"/>
                  </a:lnTo>
                  <a:lnTo>
                    <a:pt x="1078" y="644"/>
                  </a:lnTo>
                  <a:lnTo>
                    <a:pt x="1081" y="649"/>
                  </a:lnTo>
                  <a:lnTo>
                    <a:pt x="1084" y="653"/>
                  </a:lnTo>
                  <a:lnTo>
                    <a:pt x="1087" y="657"/>
                  </a:lnTo>
                  <a:lnTo>
                    <a:pt x="1090" y="662"/>
                  </a:lnTo>
                  <a:lnTo>
                    <a:pt x="1093" y="666"/>
                  </a:lnTo>
                  <a:lnTo>
                    <a:pt x="1096" y="670"/>
                  </a:lnTo>
                  <a:lnTo>
                    <a:pt x="1099" y="674"/>
                  </a:lnTo>
                  <a:lnTo>
                    <a:pt x="1102" y="678"/>
                  </a:lnTo>
                  <a:lnTo>
                    <a:pt x="1105" y="682"/>
                  </a:lnTo>
                  <a:lnTo>
                    <a:pt x="1108" y="686"/>
                  </a:lnTo>
                  <a:lnTo>
                    <a:pt x="1111" y="691"/>
                  </a:lnTo>
                  <a:lnTo>
                    <a:pt x="1114" y="694"/>
                  </a:lnTo>
                  <a:lnTo>
                    <a:pt x="1117" y="698"/>
                  </a:lnTo>
                  <a:lnTo>
                    <a:pt x="1120" y="703"/>
                  </a:lnTo>
                  <a:lnTo>
                    <a:pt x="1123" y="707"/>
                  </a:lnTo>
                  <a:lnTo>
                    <a:pt x="1126" y="711"/>
                  </a:lnTo>
                  <a:lnTo>
                    <a:pt x="1129" y="714"/>
                  </a:lnTo>
                  <a:lnTo>
                    <a:pt x="1133" y="718"/>
                  </a:lnTo>
                  <a:lnTo>
                    <a:pt x="1135" y="722"/>
                  </a:lnTo>
                  <a:lnTo>
                    <a:pt x="1139" y="726"/>
                  </a:lnTo>
                  <a:lnTo>
                    <a:pt x="1141" y="730"/>
                  </a:lnTo>
                  <a:lnTo>
                    <a:pt x="1145" y="734"/>
                  </a:lnTo>
                  <a:lnTo>
                    <a:pt x="1148" y="737"/>
                  </a:lnTo>
                  <a:lnTo>
                    <a:pt x="1151" y="741"/>
                  </a:lnTo>
                  <a:lnTo>
                    <a:pt x="1154" y="745"/>
                  </a:lnTo>
                  <a:lnTo>
                    <a:pt x="1157" y="749"/>
                  </a:lnTo>
                  <a:lnTo>
                    <a:pt x="1160" y="752"/>
                  </a:lnTo>
                  <a:lnTo>
                    <a:pt x="1163" y="756"/>
                  </a:lnTo>
                  <a:lnTo>
                    <a:pt x="1166" y="759"/>
                  </a:lnTo>
                  <a:lnTo>
                    <a:pt x="1169" y="763"/>
                  </a:lnTo>
                  <a:lnTo>
                    <a:pt x="1172" y="767"/>
                  </a:lnTo>
                  <a:lnTo>
                    <a:pt x="1175" y="770"/>
                  </a:lnTo>
                  <a:lnTo>
                    <a:pt x="1178" y="774"/>
                  </a:lnTo>
                  <a:lnTo>
                    <a:pt x="1181" y="777"/>
                  </a:lnTo>
                  <a:lnTo>
                    <a:pt x="1184" y="781"/>
                  </a:lnTo>
                  <a:lnTo>
                    <a:pt x="1187" y="784"/>
                  </a:lnTo>
                  <a:lnTo>
                    <a:pt x="1190" y="787"/>
                  </a:lnTo>
                  <a:lnTo>
                    <a:pt x="1193" y="791"/>
                  </a:lnTo>
                  <a:lnTo>
                    <a:pt x="1196" y="794"/>
                  </a:lnTo>
                  <a:lnTo>
                    <a:pt x="1199" y="797"/>
                  </a:lnTo>
                  <a:lnTo>
                    <a:pt x="1202" y="800"/>
                  </a:lnTo>
                  <a:lnTo>
                    <a:pt x="1206" y="803"/>
                  </a:lnTo>
                  <a:lnTo>
                    <a:pt x="1209" y="807"/>
                  </a:lnTo>
                  <a:lnTo>
                    <a:pt x="1212" y="810"/>
                  </a:lnTo>
                  <a:lnTo>
                    <a:pt x="1215" y="813"/>
                  </a:lnTo>
                  <a:lnTo>
                    <a:pt x="1218" y="816"/>
                  </a:lnTo>
                  <a:lnTo>
                    <a:pt x="1221" y="819"/>
                  </a:lnTo>
                  <a:lnTo>
                    <a:pt x="1224" y="822"/>
                  </a:lnTo>
                  <a:lnTo>
                    <a:pt x="1227" y="825"/>
                  </a:lnTo>
                  <a:lnTo>
                    <a:pt x="1230" y="828"/>
                  </a:lnTo>
                  <a:lnTo>
                    <a:pt x="1233" y="831"/>
                  </a:lnTo>
                  <a:lnTo>
                    <a:pt x="1236" y="833"/>
                  </a:lnTo>
                  <a:lnTo>
                    <a:pt x="1239" y="836"/>
                  </a:lnTo>
                  <a:lnTo>
                    <a:pt x="1242" y="839"/>
                  </a:lnTo>
                  <a:lnTo>
                    <a:pt x="1245" y="842"/>
                  </a:lnTo>
                  <a:lnTo>
                    <a:pt x="1248" y="844"/>
                  </a:lnTo>
                  <a:lnTo>
                    <a:pt x="1251" y="847"/>
                  </a:lnTo>
                  <a:lnTo>
                    <a:pt x="1254" y="850"/>
                  </a:lnTo>
                  <a:lnTo>
                    <a:pt x="1257" y="852"/>
                  </a:lnTo>
                  <a:lnTo>
                    <a:pt x="1260" y="855"/>
                  </a:lnTo>
                  <a:lnTo>
                    <a:pt x="1263" y="857"/>
                  </a:lnTo>
                  <a:lnTo>
                    <a:pt x="1266" y="860"/>
                  </a:lnTo>
                  <a:lnTo>
                    <a:pt x="1270" y="862"/>
                  </a:lnTo>
                  <a:lnTo>
                    <a:pt x="1272" y="864"/>
                  </a:lnTo>
                  <a:lnTo>
                    <a:pt x="1276" y="867"/>
                  </a:lnTo>
                  <a:lnTo>
                    <a:pt x="1278" y="869"/>
                  </a:lnTo>
                  <a:lnTo>
                    <a:pt x="1282" y="872"/>
                  </a:lnTo>
                  <a:lnTo>
                    <a:pt x="1285" y="874"/>
                  </a:lnTo>
                  <a:lnTo>
                    <a:pt x="1288" y="876"/>
                  </a:lnTo>
                  <a:lnTo>
                    <a:pt x="1291" y="878"/>
                  </a:lnTo>
                  <a:lnTo>
                    <a:pt x="1294" y="880"/>
                  </a:lnTo>
                  <a:lnTo>
                    <a:pt x="1297" y="882"/>
                  </a:lnTo>
                  <a:lnTo>
                    <a:pt x="1300" y="884"/>
                  </a:lnTo>
                  <a:lnTo>
                    <a:pt x="1303" y="886"/>
                  </a:lnTo>
                  <a:lnTo>
                    <a:pt x="1306" y="888"/>
                  </a:lnTo>
                  <a:lnTo>
                    <a:pt x="1309" y="890"/>
                  </a:lnTo>
                  <a:lnTo>
                    <a:pt x="1312" y="892"/>
                  </a:lnTo>
                  <a:lnTo>
                    <a:pt x="1315" y="894"/>
                  </a:lnTo>
                  <a:lnTo>
                    <a:pt x="1318" y="895"/>
                  </a:lnTo>
                  <a:lnTo>
                    <a:pt x="1321" y="897"/>
                  </a:lnTo>
                  <a:lnTo>
                    <a:pt x="1324" y="899"/>
                  </a:lnTo>
                  <a:lnTo>
                    <a:pt x="1327" y="900"/>
                  </a:lnTo>
                  <a:lnTo>
                    <a:pt x="1330" y="902"/>
                  </a:lnTo>
                  <a:lnTo>
                    <a:pt x="1333" y="903"/>
                  </a:lnTo>
                  <a:lnTo>
                    <a:pt x="1336" y="905"/>
                  </a:lnTo>
                  <a:lnTo>
                    <a:pt x="1339" y="906"/>
                  </a:lnTo>
                  <a:lnTo>
                    <a:pt x="1342" y="908"/>
                  </a:lnTo>
                  <a:lnTo>
                    <a:pt x="1346" y="909"/>
                  </a:lnTo>
                  <a:lnTo>
                    <a:pt x="1348" y="911"/>
                  </a:lnTo>
                  <a:lnTo>
                    <a:pt x="1352" y="912"/>
                  </a:lnTo>
                  <a:lnTo>
                    <a:pt x="1355" y="913"/>
                  </a:lnTo>
                  <a:lnTo>
                    <a:pt x="1358" y="914"/>
                  </a:lnTo>
                  <a:lnTo>
                    <a:pt x="1361" y="915"/>
                  </a:lnTo>
                  <a:lnTo>
                    <a:pt x="1364" y="916"/>
                  </a:lnTo>
                  <a:lnTo>
                    <a:pt x="1367" y="917"/>
                  </a:lnTo>
                  <a:lnTo>
                    <a:pt x="1370" y="918"/>
                  </a:lnTo>
                  <a:lnTo>
                    <a:pt x="1373" y="919"/>
                  </a:lnTo>
                  <a:lnTo>
                    <a:pt x="1376" y="920"/>
                  </a:lnTo>
                  <a:lnTo>
                    <a:pt x="1379" y="921"/>
                  </a:lnTo>
                  <a:lnTo>
                    <a:pt x="1382" y="922"/>
                  </a:lnTo>
                  <a:lnTo>
                    <a:pt x="1385" y="923"/>
                  </a:lnTo>
                  <a:lnTo>
                    <a:pt x="1388" y="923"/>
                  </a:lnTo>
                  <a:lnTo>
                    <a:pt x="1391" y="924"/>
                  </a:lnTo>
                  <a:lnTo>
                    <a:pt x="1394" y="925"/>
                  </a:lnTo>
                  <a:lnTo>
                    <a:pt x="1397" y="926"/>
                  </a:lnTo>
                  <a:lnTo>
                    <a:pt x="1400" y="926"/>
                  </a:lnTo>
                  <a:lnTo>
                    <a:pt x="1403" y="927"/>
                  </a:lnTo>
                  <a:lnTo>
                    <a:pt x="1406" y="927"/>
                  </a:lnTo>
                  <a:lnTo>
                    <a:pt x="1409" y="927"/>
                  </a:lnTo>
                  <a:lnTo>
                    <a:pt x="1412" y="928"/>
                  </a:lnTo>
                  <a:lnTo>
                    <a:pt x="1415" y="928"/>
                  </a:lnTo>
                  <a:lnTo>
                    <a:pt x="1419" y="928"/>
                  </a:lnTo>
                  <a:lnTo>
                    <a:pt x="1422" y="928"/>
                  </a:lnTo>
                  <a:lnTo>
                    <a:pt x="1425" y="929"/>
                  </a:lnTo>
                  <a:lnTo>
                    <a:pt x="1428" y="929"/>
                  </a:lnTo>
                  <a:lnTo>
                    <a:pt x="1431" y="929"/>
                  </a:lnTo>
                  <a:lnTo>
                    <a:pt x="1434" y="929"/>
                  </a:lnTo>
                  <a:lnTo>
                    <a:pt x="1437" y="929"/>
                  </a:lnTo>
                  <a:lnTo>
                    <a:pt x="1440" y="929"/>
                  </a:lnTo>
                  <a:lnTo>
                    <a:pt x="1443" y="929"/>
                  </a:lnTo>
                  <a:lnTo>
                    <a:pt x="1446" y="929"/>
                  </a:lnTo>
                  <a:lnTo>
                    <a:pt x="1449" y="928"/>
                  </a:lnTo>
                  <a:lnTo>
                    <a:pt x="1452" y="928"/>
                  </a:lnTo>
                  <a:lnTo>
                    <a:pt x="1455" y="928"/>
                  </a:lnTo>
                  <a:lnTo>
                    <a:pt x="1458" y="927"/>
                  </a:lnTo>
                  <a:lnTo>
                    <a:pt x="1461" y="927"/>
                  </a:lnTo>
                  <a:lnTo>
                    <a:pt x="1464" y="927"/>
                  </a:lnTo>
                  <a:lnTo>
                    <a:pt x="1467" y="926"/>
                  </a:lnTo>
                  <a:lnTo>
                    <a:pt x="1470" y="926"/>
                  </a:lnTo>
                  <a:lnTo>
                    <a:pt x="1473" y="925"/>
                  </a:lnTo>
                  <a:lnTo>
                    <a:pt x="1476" y="924"/>
                  </a:lnTo>
                  <a:lnTo>
                    <a:pt x="1479" y="924"/>
                  </a:lnTo>
                  <a:lnTo>
                    <a:pt x="1483" y="923"/>
                  </a:lnTo>
                  <a:lnTo>
                    <a:pt x="1485" y="922"/>
                  </a:lnTo>
                  <a:lnTo>
                    <a:pt x="1489" y="922"/>
                  </a:lnTo>
                  <a:lnTo>
                    <a:pt x="1491" y="921"/>
                  </a:lnTo>
                  <a:lnTo>
                    <a:pt x="1495" y="920"/>
                  </a:lnTo>
                  <a:lnTo>
                    <a:pt x="1498" y="919"/>
                  </a:lnTo>
                  <a:lnTo>
                    <a:pt x="1501" y="918"/>
                  </a:lnTo>
                  <a:lnTo>
                    <a:pt x="1504" y="917"/>
                  </a:lnTo>
                  <a:lnTo>
                    <a:pt x="1507" y="916"/>
                  </a:lnTo>
                  <a:lnTo>
                    <a:pt x="1510" y="915"/>
                  </a:lnTo>
                  <a:lnTo>
                    <a:pt x="1513" y="914"/>
                  </a:lnTo>
                  <a:lnTo>
                    <a:pt x="1516" y="912"/>
                  </a:lnTo>
                  <a:lnTo>
                    <a:pt x="1519" y="911"/>
                  </a:lnTo>
                  <a:lnTo>
                    <a:pt x="1522" y="910"/>
                  </a:lnTo>
                  <a:lnTo>
                    <a:pt x="1525" y="908"/>
                  </a:lnTo>
                  <a:lnTo>
                    <a:pt x="1528" y="907"/>
                  </a:lnTo>
                  <a:lnTo>
                    <a:pt x="1531" y="906"/>
                  </a:lnTo>
                  <a:lnTo>
                    <a:pt x="1534" y="904"/>
                  </a:lnTo>
                  <a:lnTo>
                    <a:pt x="1537" y="903"/>
                  </a:lnTo>
                  <a:lnTo>
                    <a:pt x="1540" y="901"/>
                  </a:lnTo>
                  <a:lnTo>
                    <a:pt x="1543" y="899"/>
                  </a:lnTo>
                  <a:lnTo>
                    <a:pt x="1546" y="898"/>
                  </a:lnTo>
                  <a:lnTo>
                    <a:pt x="1549" y="896"/>
                  </a:lnTo>
                  <a:lnTo>
                    <a:pt x="1552" y="894"/>
                  </a:lnTo>
                  <a:lnTo>
                    <a:pt x="1555" y="893"/>
                  </a:lnTo>
                  <a:lnTo>
                    <a:pt x="1559" y="891"/>
                  </a:lnTo>
                  <a:lnTo>
                    <a:pt x="1562" y="889"/>
                  </a:lnTo>
                  <a:lnTo>
                    <a:pt x="1565" y="887"/>
                  </a:lnTo>
                  <a:lnTo>
                    <a:pt x="1568" y="885"/>
                  </a:lnTo>
                  <a:lnTo>
                    <a:pt x="1571" y="883"/>
                  </a:lnTo>
                  <a:lnTo>
                    <a:pt x="1574" y="881"/>
                  </a:lnTo>
                  <a:lnTo>
                    <a:pt x="1577" y="879"/>
                  </a:lnTo>
                  <a:lnTo>
                    <a:pt x="1580" y="877"/>
                  </a:lnTo>
                  <a:lnTo>
                    <a:pt x="1583" y="875"/>
                  </a:lnTo>
                  <a:lnTo>
                    <a:pt x="1586" y="873"/>
                  </a:lnTo>
                  <a:lnTo>
                    <a:pt x="1589" y="870"/>
                  </a:lnTo>
                  <a:lnTo>
                    <a:pt x="1592" y="868"/>
                  </a:lnTo>
                  <a:lnTo>
                    <a:pt x="1595" y="866"/>
                  </a:lnTo>
                  <a:lnTo>
                    <a:pt x="1598" y="863"/>
                  </a:lnTo>
                  <a:lnTo>
                    <a:pt x="1601" y="861"/>
                  </a:lnTo>
                  <a:lnTo>
                    <a:pt x="1604" y="858"/>
                  </a:lnTo>
                  <a:lnTo>
                    <a:pt x="1607" y="856"/>
                  </a:lnTo>
                  <a:lnTo>
                    <a:pt x="1610" y="853"/>
                  </a:lnTo>
                  <a:lnTo>
                    <a:pt x="1613" y="851"/>
                  </a:lnTo>
                  <a:lnTo>
                    <a:pt x="1616" y="848"/>
                  </a:lnTo>
                  <a:lnTo>
                    <a:pt x="1619" y="846"/>
                  </a:lnTo>
                  <a:lnTo>
                    <a:pt x="1622" y="843"/>
                  </a:lnTo>
                  <a:lnTo>
                    <a:pt x="1626" y="840"/>
                  </a:lnTo>
                  <a:lnTo>
                    <a:pt x="1628" y="838"/>
                  </a:lnTo>
                  <a:lnTo>
                    <a:pt x="1632" y="835"/>
                  </a:lnTo>
                  <a:lnTo>
                    <a:pt x="1635" y="832"/>
                  </a:lnTo>
                  <a:lnTo>
                    <a:pt x="1638" y="829"/>
                  </a:lnTo>
                  <a:lnTo>
                    <a:pt x="1641" y="826"/>
                  </a:lnTo>
                  <a:lnTo>
                    <a:pt x="1644" y="823"/>
                  </a:lnTo>
                  <a:lnTo>
                    <a:pt x="1647" y="820"/>
                  </a:lnTo>
                  <a:lnTo>
                    <a:pt x="1650" y="817"/>
                  </a:lnTo>
                  <a:lnTo>
                    <a:pt x="1653" y="814"/>
                  </a:lnTo>
                  <a:lnTo>
                    <a:pt x="1656" y="811"/>
                  </a:lnTo>
                  <a:lnTo>
                    <a:pt x="1659" y="808"/>
                  </a:lnTo>
                  <a:lnTo>
                    <a:pt x="1662" y="805"/>
                  </a:lnTo>
                  <a:lnTo>
                    <a:pt x="1665" y="802"/>
                  </a:lnTo>
                  <a:lnTo>
                    <a:pt x="1668" y="799"/>
                  </a:lnTo>
                  <a:lnTo>
                    <a:pt x="1671" y="795"/>
                  </a:lnTo>
                  <a:lnTo>
                    <a:pt x="1674" y="792"/>
                  </a:lnTo>
                  <a:lnTo>
                    <a:pt x="1677" y="789"/>
                  </a:lnTo>
                  <a:lnTo>
                    <a:pt x="1680" y="786"/>
                  </a:lnTo>
                  <a:lnTo>
                    <a:pt x="1683" y="782"/>
                  </a:lnTo>
                  <a:lnTo>
                    <a:pt x="1686" y="779"/>
                  </a:lnTo>
                  <a:lnTo>
                    <a:pt x="1689" y="775"/>
                  </a:lnTo>
                  <a:lnTo>
                    <a:pt x="1692" y="772"/>
                  </a:lnTo>
                  <a:lnTo>
                    <a:pt x="1696" y="768"/>
                  </a:lnTo>
                  <a:lnTo>
                    <a:pt x="1698" y="765"/>
                  </a:lnTo>
                  <a:lnTo>
                    <a:pt x="1702" y="761"/>
                  </a:lnTo>
                  <a:lnTo>
                    <a:pt x="1705" y="758"/>
                  </a:lnTo>
                  <a:lnTo>
                    <a:pt x="1708" y="754"/>
                  </a:lnTo>
                  <a:lnTo>
                    <a:pt x="1711" y="750"/>
                  </a:lnTo>
                  <a:lnTo>
                    <a:pt x="1714" y="747"/>
                  </a:lnTo>
                  <a:lnTo>
                    <a:pt x="1717" y="743"/>
                  </a:lnTo>
                  <a:lnTo>
                    <a:pt x="1720" y="739"/>
                  </a:lnTo>
                  <a:lnTo>
                    <a:pt x="1723" y="736"/>
                  </a:lnTo>
                  <a:lnTo>
                    <a:pt x="1726" y="732"/>
                  </a:lnTo>
                  <a:lnTo>
                    <a:pt x="1729" y="728"/>
                  </a:lnTo>
                  <a:lnTo>
                    <a:pt x="1732" y="724"/>
                  </a:lnTo>
                  <a:lnTo>
                    <a:pt x="1735" y="720"/>
                  </a:lnTo>
                  <a:lnTo>
                    <a:pt x="1738" y="716"/>
                  </a:lnTo>
                  <a:lnTo>
                    <a:pt x="1741" y="712"/>
                  </a:lnTo>
                  <a:lnTo>
                    <a:pt x="1744" y="708"/>
                  </a:lnTo>
                  <a:lnTo>
                    <a:pt x="1747" y="704"/>
                  </a:lnTo>
                  <a:lnTo>
                    <a:pt x="1750" y="701"/>
                  </a:lnTo>
                  <a:lnTo>
                    <a:pt x="1753" y="697"/>
                  </a:lnTo>
                  <a:lnTo>
                    <a:pt x="1756" y="692"/>
                  </a:lnTo>
                  <a:lnTo>
                    <a:pt x="1759" y="688"/>
                  </a:lnTo>
                  <a:lnTo>
                    <a:pt x="1762" y="684"/>
                  </a:lnTo>
                  <a:lnTo>
                    <a:pt x="1765" y="680"/>
                  </a:lnTo>
                  <a:lnTo>
                    <a:pt x="1769" y="676"/>
                  </a:lnTo>
                  <a:lnTo>
                    <a:pt x="1772" y="672"/>
                  </a:lnTo>
                  <a:lnTo>
                    <a:pt x="1775" y="668"/>
                  </a:lnTo>
                  <a:lnTo>
                    <a:pt x="1778" y="664"/>
                  </a:lnTo>
                  <a:lnTo>
                    <a:pt x="1781" y="659"/>
                  </a:lnTo>
                  <a:lnTo>
                    <a:pt x="1784" y="655"/>
                  </a:lnTo>
                  <a:lnTo>
                    <a:pt x="1787" y="651"/>
                  </a:lnTo>
                  <a:lnTo>
                    <a:pt x="1790" y="647"/>
                  </a:lnTo>
                  <a:lnTo>
                    <a:pt x="1793" y="642"/>
                  </a:lnTo>
                  <a:lnTo>
                    <a:pt x="1796" y="638"/>
                  </a:lnTo>
                  <a:lnTo>
                    <a:pt x="1799" y="634"/>
                  </a:lnTo>
                  <a:lnTo>
                    <a:pt x="1802" y="630"/>
                  </a:lnTo>
                  <a:lnTo>
                    <a:pt x="1805" y="625"/>
                  </a:lnTo>
                  <a:lnTo>
                    <a:pt x="1808" y="621"/>
                  </a:lnTo>
                  <a:lnTo>
                    <a:pt x="1811" y="616"/>
                  </a:lnTo>
                  <a:lnTo>
                    <a:pt x="1814" y="612"/>
                  </a:lnTo>
                  <a:lnTo>
                    <a:pt x="1817" y="607"/>
                  </a:lnTo>
                  <a:lnTo>
                    <a:pt x="1820" y="603"/>
                  </a:lnTo>
                  <a:lnTo>
                    <a:pt x="1823" y="599"/>
                  </a:lnTo>
                  <a:lnTo>
                    <a:pt x="1826" y="594"/>
                  </a:lnTo>
                  <a:lnTo>
                    <a:pt x="1827" y="594"/>
                  </a:lnTo>
                  <a:lnTo>
                    <a:pt x="1827" y="594"/>
                  </a:lnTo>
                  <a:lnTo>
                    <a:pt x="1827" y="594"/>
                  </a:lnTo>
                  <a:lnTo>
                    <a:pt x="1826" y="594"/>
                  </a:lnTo>
                  <a:lnTo>
                    <a:pt x="1823" y="599"/>
                  </a:lnTo>
                  <a:lnTo>
                    <a:pt x="1820" y="603"/>
                  </a:lnTo>
                  <a:lnTo>
                    <a:pt x="1817" y="607"/>
                  </a:lnTo>
                  <a:lnTo>
                    <a:pt x="1814" y="612"/>
                  </a:lnTo>
                  <a:lnTo>
                    <a:pt x="1811" y="616"/>
                  </a:lnTo>
                  <a:lnTo>
                    <a:pt x="1808" y="621"/>
                  </a:lnTo>
                  <a:lnTo>
                    <a:pt x="1805" y="625"/>
                  </a:lnTo>
                  <a:lnTo>
                    <a:pt x="1802" y="630"/>
                  </a:lnTo>
                  <a:lnTo>
                    <a:pt x="1799" y="634"/>
                  </a:lnTo>
                  <a:lnTo>
                    <a:pt x="1796" y="638"/>
                  </a:lnTo>
                  <a:lnTo>
                    <a:pt x="1793" y="642"/>
                  </a:lnTo>
                  <a:lnTo>
                    <a:pt x="1790" y="647"/>
                  </a:lnTo>
                  <a:lnTo>
                    <a:pt x="1787" y="651"/>
                  </a:lnTo>
                  <a:lnTo>
                    <a:pt x="1784" y="655"/>
                  </a:lnTo>
                  <a:lnTo>
                    <a:pt x="1781" y="659"/>
                  </a:lnTo>
                  <a:lnTo>
                    <a:pt x="1778" y="663"/>
                  </a:lnTo>
                  <a:lnTo>
                    <a:pt x="1775" y="668"/>
                  </a:lnTo>
                  <a:lnTo>
                    <a:pt x="1772" y="672"/>
                  </a:lnTo>
                  <a:lnTo>
                    <a:pt x="1769" y="676"/>
                  </a:lnTo>
                  <a:lnTo>
                    <a:pt x="1765" y="680"/>
                  </a:lnTo>
                  <a:lnTo>
                    <a:pt x="1762" y="684"/>
                  </a:lnTo>
                  <a:lnTo>
                    <a:pt x="1759" y="688"/>
                  </a:lnTo>
                  <a:lnTo>
                    <a:pt x="1756" y="692"/>
                  </a:lnTo>
                  <a:lnTo>
                    <a:pt x="1753" y="696"/>
                  </a:lnTo>
                  <a:lnTo>
                    <a:pt x="1750" y="701"/>
                  </a:lnTo>
                  <a:lnTo>
                    <a:pt x="1747" y="704"/>
                  </a:lnTo>
                  <a:lnTo>
                    <a:pt x="1744" y="708"/>
                  </a:lnTo>
                  <a:lnTo>
                    <a:pt x="1741" y="712"/>
                  </a:lnTo>
                  <a:lnTo>
                    <a:pt x="1738" y="716"/>
                  </a:lnTo>
                  <a:lnTo>
                    <a:pt x="1735" y="720"/>
                  </a:lnTo>
                  <a:lnTo>
                    <a:pt x="1732" y="724"/>
                  </a:lnTo>
                  <a:lnTo>
                    <a:pt x="1729" y="728"/>
                  </a:lnTo>
                  <a:lnTo>
                    <a:pt x="1726" y="732"/>
                  </a:lnTo>
                  <a:lnTo>
                    <a:pt x="1723" y="736"/>
                  </a:lnTo>
                  <a:lnTo>
                    <a:pt x="1720" y="739"/>
                  </a:lnTo>
                  <a:lnTo>
                    <a:pt x="1717" y="743"/>
                  </a:lnTo>
                  <a:lnTo>
                    <a:pt x="1714" y="747"/>
                  </a:lnTo>
                  <a:lnTo>
                    <a:pt x="1711" y="750"/>
                  </a:lnTo>
                  <a:lnTo>
                    <a:pt x="1708" y="754"/>
                  </a:lnTo>
                  <a:lnTo>
                    <a:pt x="1705" y="758"/>
                  </a:lnTo>
                  <a:lnTo>
                    <a:pt x="1702" y="761"/>
                  </a:lnTo>
                  <a:lnTo>
                    <a:pt x="1698" y="765"/>
                  </a:lnTo>
                  <a:lnTo>
                    <a:pt x="1696" y="768"/>
                  </a:lnTo>
                  <a:lnTo>
                    <a:pt x="1692" y="772"/>
                  </a:lnTo>
                  <a:lnTo>
                    <a:pt x="1689" y="775"/>
                  </a:lnTo>
                  <a:lnTo>
                    <a:pt x="1686" y="779"/>
                  </a:lnTo>
                  <a:lnTo>
                    <a:pt x="1683" y="782"/>
                  </a:lnTo>
                  <a:lnTo>
                    <a:pt x="1680" y="786"/>
                  </a:lnTo>
                  <a:lnTo>
                    <a:pt x="1677" y="789"/>
                  </a:lnTo>
                  <a:lnTo>
                    <a:pt x="1674" y="792"/>
                  </a:lnTo>
                  <a:lnTo>
                    <a:pt x="1671" y="795"/>
                  </a:lnTo>
                  <a:lnTo>
                    <a:pt x="1668" y="799"/>
                  </a:lnTo>
                  <a:lnTo>
                    <a:pt x="1665" y="802"/>
                  </a:lnTo>
                  <a:lnTo>
                    <a:pt x="1662" y="805"/>
                  </a:lnTo>
                  <a:lnTo>
                    <a:pt x="1659" y="808"/>
                  </a:lnTo>
                  <a:lnTo>
                    <a:pt x="1656" y="811"/>
                  </a:lnTo>
                  <a:lnTo>
                    <a:pt x="1653" y="814"/>
                  </a:lnTo>
                  <a:lnTo>
                    <a:pt x="1650" y="817"/>
                  </a:lnTo>
                  <a:lnTo>
                    <a:pt x="1647" y="820"/>
                  </a:lnTo>
                  <a:lnTo>
                    <a:pt x="1644" y="823"/>
                  </a:lnTo>
                  <a:lnTo>
                    <a:pt x="1641" y="826"/>
                  </a:lnTo>
                  <a:lnTo>
                    <a:pt x="1638" y="829"/>
                  </a:lnTo>
                  <a:lnTo>
                    <a:pt x="1635" y="832"/>
                  </a:lnTo>
                  <a:lnTo>
                    <a:pt x="1632" y="835"/>
                  </a:lnTo>
                  <a:lnTo>
                    <a:pt x="1628" y="838"/>
                  </a:lnTo>
                  <a:lnTo>
                    <a:pt x="1626" y="840"/>
                  </a:lnTo>
                  <a:lnTo>
                    <a:pt x="1622" y="843"/>
                  </a:lnTo>
                  <a:lnTo>
                    <a:pt x="1619" y="846"/>
                  </a:lnTo>
                  <a:lnTo>
                    <a:pt x="1616" y="848"/>
                  </a:lnTo>
                  <a:lnTo>
                    <a:pt x="1613" y="851"/>
                  </a:lnTo>
                  <a:lnTo>
                    <a:pt x="1610" y="853"/>
                  </a:lnTo>
                  <a:lnTo>
                    <a:pt x="1607" y="856"/>
                  </a:lnTo>
                  <a:lnTo>
                    <a:pt x="1604" y="858"/>
                  </a:lnTo>
                  <a:lnTo>
                    <a:pt x="1601" y="861"/>
                  </a:lnTo>
                  <a:lnTo>
                    <a:pt x="1598" y="863"/>
                  </a:lnTo>
                  <a:lnTo>
                    <a:pt x="1595" y="866"/>
                  </a:lnTo>
                  <a:lnTo>
                    <a:pt x="1592" y="868"/>
                  </a:lnTo>
                  <a:lnTo>
                    <a:pt x="1589" y="870"/>
                  </a:lnTo>
                  <a:lnTo>
                    <a:pt x="1586" y="873"/>
                  </a:lnTo>
                  <a:lnTo>
                    <a:pt x="1583" y="875"/>
                  </a:lnTo>
                  <a:lnTo>
                    <a:pt x="1580" y="877"/>
                  </a:lnTo>
                  <a:lnTo>
                    <a:pt x="1577" y="879"/>
                  </a:lnTo>
                  <a:lnTo>
                    <a:pt x="1574" y="881"/>
                  </a:lnTo>
                  <a:lnTo>
                    <a:pt x="1571" y="883"/>
                  </a:lnTo>
                  <a:lnTo>
                    <a:pt x="1568" y="885"/>
                  </a:lnTo>
                  <a:lnTo>
                    <a:pt x="1565" y="887"/>
                  </a:lnTo>
                  <a:lnTo>
                    <a:pt x="1562" y="889"/>
                  </a:lnTo>
                  <a:lnTo>
                    <a:pt x="1559" y="891"/>
                  </a:lnTo>
                  <a:lnTo>
                    <a:pt x="1555" y="893"/>
                  </a:lnTo>
                  <a:lnTo>
                    <a:pt x="1552" y="894"/>
                  </a:lnTo>
                  <a:lnTo>
                    <a:pt x="1549" y="896"/>
                  </a:lnTo>
                  <a:lnTo>
                    <a:pt x="1546" y="898"/>
                  </a:lnTo>
                  <a:lnTo>
                    <a:pt x="1543" y="899"/>
                  </a:lnTo>
                  <a:lnTo>
                    <a:pt x="1540" y="901"/>
                  </a:lnTo>
                  <a:lnTo>
                    <a:pt x="1537" y="903"/>
                  </a:lnTo>
                  <a:lnTo>
                    <a:pt x="1534" y="904"/>
                  </a:lnTo>
                  <a:lnTo>
                    <a:pt x="1531" y="906"/>
                  </a:lnTo>
                  <a:lnTo>
                    <a:pt x="1528" y="907"/>
                  </a:lnTo>
                  <a:lnTo>
                    <a:pt x="1525" y="908"/>
                  </a:lnTo>
                  <a:lnTo>
                    <a:pt x="1522" y="910"/>
                  </a:lnTo>
                  <a:lnTo>
                    <a:pt x="1519" y="911"/>
                  </a:lnTo>
                  <a:lnTo>
                    <a:pt x="1516" y="912"/>
                  </a:lnTo>
                  <a:lnTo>
                    <a:pt x="1513" y="914"/>
                  </a:lnTo>
                  <a:lnTo>
                    <a:pt x="1510" y="915"/>
                  </a:lnTo>
                  <a:lnTo>
                    <a:pt x="1507" y="916"/>
                  </a:lnTo>
                  <a:lnTo>
                    <a:pt x="1504" y="917"/>
                  </a:lnTo>
                  <a:lnTo>
                    <a:pt x="1501" y="918"/>
                  </a:lnTo>
                  <a:lnTo>
                    <a:pt x="1498" y="919"/>
                  </a:lnTo>
                  <a:lnTo>
                    <a:pt x="1495" y="920"/>
                  </a:lnTo>
                  <a:lnTo>
                    <a:pt x="1491" y="921"/>
                  </a:lnTo>
                  <a:lnTo>
                    <a:pt x="1489" y="922"/>
                  </a:lnTo>
                  <a:lnTo>
                    <a:pt x="1485" y="922"/>
                  </a:lnTo>
                  <a:lnTo>
                    <a:pt x="1483" y="923"/>
                  </a:lnTo>
                  <a:lnTo>
                    <a:pt x="1479" y="924"/>
                  </a:lnTo>
                  <a:lnTo>
                    <a:pt x="1476" y="924"/>
                  </a:lnTo>
                  <a:lnTo>
                    <a:pt x="1473" y="925"/>
                  </a:lnTo>
                  <a:lnTo>
                    <a:pt x="1470" y="926"/>
                  </a:lnTo>
                  <a:lnTo>
                    <a:pt x="1467" y="926"/>
                  </a:lnTo>
                  <a:lnTo>
                    <a:pt x="1464" y="927"/>
                  </a:lnTo>
                  <a:lnTo>
                    <a:pt x="1461" y="927"/>
                  </a:lnTo>
                  <a:lnTo>
                    <a:pt x="1458" y="927"/>
                  </a:lnTo>
                  <a:lnTo>
                    <a:pt x="1455" y="928"/>
                  </a:lnTo>
                  <a:lnTo>
                    <a:pt x="1452" y="928"/>
                  </a:lnTo>
                  <a:lnTo>
                    <a:pt x="1449" y="928"/>
                  </a:lnTo>
                  <a:lnTo>
                    <a:pt x="1446" y="929"/>
                  </a:lnTo>
                  <a:lnTo>
                    <a:pt x="1443" y="929"/>
                  </a:lnTo>
                  <a:lnTo>
                    <a:pt x="1440" y="929"/>
                  </a:lnTo>
                  <a:lnTo>
                    <a:pt x="1437" y="929"/>
                  </a:lnTo>
                  <a:lnTo>
                    <a:pt x="1434" y="929"/>
                  </a:lnTo>
                  <a:lnTo>
                    <a:pt x="1431" y="929"/>
                  </a:lnTo>
                  <a:lnTo>
                    <a:pt x="1428" y="929"/>
                  </a:lnTo>
                  <a:lnTo>
                    <a:pt x="1425" y="929"/>
                  </a:lnTo>
                  <a:lnTo>
                    <a:pt x="1422" y="928"/>
                  </a:lnTo>
                  <a:lnTo>
                    <a:pt x="1419" y="928"/>
                  </a:lnTo>
                  <a:lnTo>
                    <a:pt x="1415" y="928"/>
                  </a:lnTo>
                  <a:lnTo>
                    <a:pt x="1412" y="928"/>
                  </a:lnTo>
                  <a:lnTo>
                    <a:pt x="1409" y="927"/>
                  </a:lnTo>
                  <a:lnTo>
                    <a:pt x="1406" y="927"/>
                  </a:lnTo>
                  <a:lnTo>
                    <a:pt x="1403" y="927"/>
                  </a:lnTo>
                  <a:lnTo>
                    <a:pt x="1400" y="926"/>
                  </a:lnTo>
                  <a:lnTo>
                    <a:pt x="1397" y="926"/>
                  </a:lnTo>
                  <a:lnTo>
                    <a:pt x="1394" y="925"/>
                  </a:lnTo>
                  <a:lnTo>
                    <a:pt x="1391" y="924"/>
                  </a:lnTo>
                  <a:lnTo>
                    <a:pt x="1388" y="923"/>
                  </a:lnTo>
                  <a:lnTo>
                    <a:pt x="1385" y="923"/>
                  </a:lnTo>
                  <a:lnTo>
                    <a:pt x="1382" y="922"/>
                  </a:lnTo>
                  <a:lnTo>
                    <a:pt x="1379" y="921"/>
                  </a:lnTo>
                  <a:lnTo>
                    <a:pt x="1376" y="920"/>
                  </a:lnTo>
                  <a:lnTo>
                    <a:pt x="1373" y="919"/>
                  </a:lnTo>
                  <a:lnTo>
                    <a:pt x="1370" y="918"/>
                  </a:lnTo>
                  <a:lnTo>
                    <a:pt x="1367" y="917"/>
                  </a:lnTo>
                  <a:lnTo>
                    <a:pt x="1364" y="916"/>
                  </a:lnTo>
                  <a:lnTo>
                    <a:pt x="1361" y="915"/>
                  </a:lnTo>
                  <a:lnTo>
                    <a:pt x="1358" y="914"/>
                  </a:lnTo>
                  <a:lnTo>
                    <a:pt x="1355" y="913"/>
                  </a:lnTo>
                  <a:lnTo>
                    <a:pt x="1352" y="912"/>
                  </a:lnTo>
                  <a:lnTo>
                    <a:pt x="1348" y="911"/>
                  </a:lnTo>
                  <a:lnTo>
                    <a:pt x="1346" y="909"/>
                  </a:lnTo>
                  <a:lnTo>
                    <a:pt x="1342" y="908"/>
                  </a:lnTo>
                  <a:lnTo>
                    <a:pt x="1339" y="906"/>
                  </a:lnTo>
                  <a:lnTo>
                    <a:pt x="1336" y="905"/>
                  </a:lnTo>
                  <a:lnTo>
                    <a:pt x="1333" y="903"/>
                  </a:lnTo>
                  <a:lnTo>
                    <a:pt x="1330" y="902"/>
                  </a:lnTo>
                  <a:lnTo>
                    <a:pt x="1327" y="900"/>
                  </a:lnTo>
                  <a:lnTo>
                    <a:pt x="1324" y="899"/>
                  </a:lnTo>
                  <a:lnTo>
                    <a:pt x="1321" y="897"/>
                  </a:lnTo>
                  <a:lnTo>
                    <a:pt x="1318" y="895"/>
                  </a:lnTo>
                  <a:lnTo>
                    <a:pt x="1315" y="894"/>
                  </a:lnTo>
                  <a:lnTo>
                    <a:pt x="1312" y="892"/>
                  </a:lnTo>
                  <a:lnTo>
                    <a:pt x="1309" y="890"/>
                  </a:lnTo>
                  <a:lnTo>
                    <a:pt x="1306" y="888"/>
                  </a:lnTo>
                  <a:lnTo>
                    <a:pt x="1303" y="886"/>
                  </a:lnTo>
                  <a:lnTo>
                    <a:pt x="1300" y="884"/>
                  </a:lnTo>
                  <a:lnTo>
                    <a:pt x="1297" y="882"/>
                  </a:lnTo>
                  <a:lnTo>
                    <a:pt x="1294" y="880"/>
                  </a:lnTo>
                  <a:lnTo>
                    <a:pt x="1291" y="878"/>
                  </a:lnTo>
                  <a:lnTo>
                    <a:pt x="1288" y="876"/>
                  </a:lnTo>
                  <a:lnTo>
                    <a:pt x="1285" y="874"/>
                  </a:lnTo>
                  <a:lnTo>
                    <a:pt x="1282" y="872"/>
                  </a:lnTo>
                  <a:lnTo>
                    <a:pt x="1278" y="869"/>
                  </a:lnTo>
                  <a:lnTo>
                    <a:pt x="1276" y="867"/>
                  </a:lnTo>
                  <a:lnTo>
                    <a:pt x="1272" y="864"/>
                  </a:lnTo>
                  <a:lnTo>
                    <a:pt x="1270" y="862"/>
                  </a:lnTo>
                  <a:lnTo>
                    <a:pt x="1266" y="860"/>
                  </a:lnTo>
                  <a:lnTo>
                    <a:pt x="1263" y="857"/>
                  </a:lnTo>
                  <a:lnTo>
                    <a:pt x="1260" y="855"/>
                  </a:lnTo>
                  <a:lnTo>
                    <a:pt x="1257" y="852"/>
                  </a:lnTo>
                  <a:lnTo>
                    <a:pt x="1254" y="850"/>
                  </a:lnTo>
                  <a:lnTo>
                    <a:pt x="1251" y="847"/>
                  </a:lnTo>
                  <a:lnTo>
                    <a:pt x="1248" y="844"/>
                  </a:lnTo>
                  <a:lnTo>
                    <a:pt x="1245" y="842"/>
                  </a:lnTo>
                  <a:lnTo>
                    <a:pt x="1242" y="839"/>
                  </a:lnTo>
                  <a:lnTo>
                    <a:pt x="1239" y="836"/>
                  </a:lnTo>
                  <a:lnTo>
                    <a:pt x="1236" y="833"/>
                  </a:lnTo>
                  <a:lnTo>
                    <a:pt x="1233" y="831"/>
                  </a:lnTo>
                  <a:lnTo>
                    <a:pt x="1230" y="828"/>
                  </a:lnTo>
                  <a:lnTo>
                    <a:pt x="1227" y="825"/>
                  </a:lnTo>
                  <a:lnTo>
                    <a:pt x="1224" y="822"/>
                  </a:lnTo>
                  <a:lnTo>
                    <a:pt x="1221" y="819"/>
                  </a:lnTo>
                  <a:lnTo>
                    <a:pt x="1218" y="816"/>
                  </a:lnTo>
                  <a:lnTo>
                    <a:pt x="1215" y="813"/>
                  </a:lnTo>
                  <a:lnTo>
                    <a:pt x="1212" y="810"/>
                  </a:lnTo>
                  <a:lnTo>
                    <a:pt x="1209" y="807"/>
                  </a:lnTo>
                  <a:lnTo>
                    <a:pt x="1206" y="803"/>
                  </a:lnTo>
                  <a:lnTo>
                    <a:pt x="1202" y="800"/>
                  </a:lnTo>
                  <a:lnTo>
                    <a:pt x="1199" y="797"/>
                  </a:lnTo>
                  <a:lnTo>
                    <a:pt x="1196" y="794"/>
                  </a:lnTo>
                  <a:lnTo>
                    <a:pt x="1193" y="791"/>
                  </a:lnTo>
                  <a:lnTo>
                    <a:pt x="1190" y="787"/>
                  </a:lnTo>
                  <a:lnTo>
                    <a:pt x="1187" y="784"/>
                  </a:lnTo>
                  <a:lnTo>
                    <a:pt x="1184" y="781"/>
                  </a:lnTo>
                  <a:lnTo>
                    <a:pt x="1181" y="777"/>
                  </a:lnTo>
                  <a:lnTo>
                    <a:pt x="1178" y="774"/>
                  </a:lnTo>
                  <a:lnTo>
                    <a:pt x="1175" y="770"/>
                  </a:lnTo>
                  <a:lnTo>
                    <a:pt x="1172" y="767"/>
                  </a:lnTo>
                  <a:lnTo>
                    <a:pt x="1169" y="763"/>
                  </a:lnTo>
                  <a:lnTo>
                    <a:pt x="1166" y="759"/>
                  </a:lnTo>
                  <a:lnTo>
                    <a:pt x="1163" y="756"/>
                  </a:lnTo>
                  <a:lnTo>
                    <a:pt x="1160" y="752"/>
                  </a:lnTo>
                  <a:lnTo>
                    <a:pt x="1157" y="749"/>
                  </a:lnTo>
                  <a:lnTo>
                    <a:pt x="1154" y="745"/>
                  </a:lnTo>
                  <a:lnTo>
                    <a:pt x="1151" y="741"/>
                  </a:lnTo>
                  <a:lnTo>
                    <a:pt x="1148" y="737"/>
                  </a:lnTo>
                  <a:lnTo>
                    <a:pt x="1145" y="734"/>
                  </a:lnTo>
                  <a:lnTo>
                    <a:pt x="1141" y="730"/>
                  </a:lnTo>
                  <a:lnTo>
                    <a:pt x="1139" y="726"/>
                  </a:lnTo>
                  <a:lnTo>
                    <a:pt x="1135" y="722"/>
                  </a:lnTo>
                  <a:lnTo>
                    <a:pt x="1133" y="718"/>
                  </a:lnTo>
                  <a:lnTo>
                    <a:pt x="1129" y="714"/>
                  </a:lnTo>
                  <a:lnTo>
                    <a:pt x="1126" y="711"/>
                  </a:lnTo>
                  <a:lnTo>
                    <a:pt x="1123" y="707"/>
                  </a:lnTo>
                  <a:lnTo>
                    <a:pt x="1120" y="703"/>
                  </a:lnTo>
                  <a:lnTo>
                    <a:pt x="1117" y="698"/>
                  </a:lnTo>
                  <a:lnTo>
                    <a:pt x="1114" y="694"/>
                  </a:lnTo>
                  <a:lnTo>
                    <a:pt x="1111" y="691"/>
                  </a:lnTo>
                  <a:lnTo>
                    <a:pt x="1108" y="686"/>
                  </a:lnTo>
                  <a:lnTo>
                    <a:pt x="1105" y="682"/>
                  </a:lnTo>
                  <a:lnTo>
                    <a:pt x="1102" y="678"/>
                  </a:lnTo>
                  <a:lnTo>
                    <a:pt x="1099" y="674"/>
                  </a:lnTo>
                  <a:lnTo>
                    <a:pt x="1096" y="670"/>
                  </a:lnTo>
                  <a:lnTo>
                    <a:pt x="1093" y="666"/>
                  </a:lnTo>
                  <a:lnTo>
                    <a:pt x="1090" y="662"/>
                  </a:lnTo>
                  <a:lnTo>
                    <a:pt x="1087" y="657"/>
                  </a:lnTo>
                  <a:lnTo>
                    <a:pt x="1084" y="653"/>
                  </a:lnTo>
                  <a:lnTo>
                    <a:pt x="1081" y="649"/>
                  </a:lnTo>
                  <a:lnTo>
                    <a:pt x="1078" y="644"/>
                  </a:lnTo>
                  <a:lnTo>
                    <a:pt x="1075" y="640"/>
                  </a:lnTo>
                  <a:lnTo>
                    <a:pt x="1072" y="636"/>
                  </a:lnTo>
                  <a:lnTo>
                    <a:pt x="1069" y="632"/>
                  </a:lnTo>
                  <a:lnTo>
                    <a:pt x="1065" y="627"/>
                  </a:lnTo>
                  <a:lnTo>
                    <a:pt x="1063" y="623"/>
                  </a:lnTo>
                  <a:lnTo>
                    <a:pt x="1059" y="619"/>
                  </a:lnTo>
                  <a:lnTo>
                    <a:pt x="1056" y="614"/>
                  </a:lnTo>
                  <a:lnTo>
                    <a:pt x="1053" y="610"/>
                  </a:lnTo>
                  <a:lnTo>
                    <a:pt x="1050" y="605"/>
                  </a:lnTo>
                  <a:lnTo>
                    <a:pt x="1047" y="601"/>
                  </a:lnTo>
                  <a:lnTo>
                    <a:pt x="1044" y="597"/>
                  </a:lnTo>
                  <a:lnTo>
                    <a:pt x="1041" y="592"/>
                  </a:lnTo>
                  <a:lnTo>
                    <a:pt x="1038" y="588"/>
                  </a:lnTo>
                  <a:lnTo>
                    <a:pt x="1035" y="583"/>
                  </a:lnTo>
                  <a:lnTo>
                    <a:pt x="1032" y="578"/>
                  </a:lnTo>
                  <a:lnTo>
                    <a:pt x="1029" y="574"/>
                  </a:lnTo>
                  <a:lnTo>
                    <a:pt x="1026" y="570"/>
                  </a:lnTo>
                  <a:lnTo>
                    <a:pt x="1023" y="565"/>
                  </a:lnTo>
                  <a:lnTo>
                    <a:pt x="1020" y="561"/>
                  </a:lnTo>
                  <a:lnTo>
                    <a:pt x="1017" y="556"/>
                  </a:lnTo>
                  <a:lnTo>
                    <a:pt x="1014" y="551"/>
                  </a:lnTo>
                  <a:lnTo>
                    <a:pt x="1011" y="547"/>
                  </a:lnTo>
                  <a:lnTo>
                    <a:pt x="1008" y="542"/>
                  </a:lnTo>
                  <a:lnTo>
                    <a:pt x="1005" y="538"/>
                  </a:lnTo>
                  <a:lnTo>
                    <a:pt x="1002" y="533"/>
                  </a:lnTo>
                  <a:lnTo>
                    <a:pt x="999" y="528"/>
                  </a:lnTo>
                  <a:lnTo>
                    <a:pt x="996" y="524"/>
                  </a:lnTo>
                  <a:lnTo>
                    <a:pt x="992" y="519"/>
                  </a:lnTo>
                  <a:lnTo>
                    <a:pt x="989" y="515"/>
                  </a:lnTo>
                  <a:lnTo>
                    <a:pt x="986" y="510"/>
                  </a:lnTo>
                  <a:lnTo>
                    <a:pt x="983" y="505"/>
                  </a:lnTo>
                  <a:lnTo>
                    <a:pt x="980" y="501"/>
                  </a:lnTo>
                  <a:lnTo>
                    <a:pt x="977" y="496"/>
                  </a:lnTo>
                  <a:lnTo>
                    <a:pt x="974" y="492"/>
                  </a:lnTo>
                  <a:lnTo>
                    <a:pt x="971" y="487"/>
                  </a:lnTo>
                  <a:lnTo>
                    <a:pt x="968" y="482"/>
                  </a:lnTo>
                  <a:lnTo>
                    <a:pt x="965" y="478"/>
                  </a:lnTo>
                  <a:lnTo>
                    <a:pt x="962" y="473"/>
                  </a:lnTo>
                  <a:lnTo>
                    <a:pt x="959" y="468"/>
                  </a:lnTo>
                  <a:lnTo>
                    <a:pt x="956" y="464"/>
                  </a:lnTo>
                  <a:lnTo>
                    <a:pt x="953" y="459"/>
                  </a:lnTo>
                  <a:lnTo>
                    <a:pt x="950" y="454"/>
                  </a:lnTo>
                  <a:lnTo>
                    <a:pt x="947" y="450"/>
                  </a:lnTo>
                  <a:lnTo>
                    <a:pt x="944" y="445"/>
                  </a:lnTo>
                  <a:lnTo>
                    <a:pt x="941" y="440"/>
                  </a:lnTo>
                  <a:lnTo>
                    <a:pt x="938" y="436"/>
                  </a:lnTo>
                  <a:lnTo>
                    <a:pt x="935" y="431"/>
                  </a:lnTo>
                  <a:lnTo>
                    <a:pt x="932" y="427"/>
                  </a:lnTo>
                  <a:lnTo>
                    <a:pt x="928" y="422"/>
                  </a:lnTo>
                  <a:lnTo>
                    <a:pt x="926" y="417"/>
                  </a:lnTo>
                  <a:lnTo>
                    <a:pt x="922" y="413"/>
                  </a:lnTo>
                  <a:lnTo>
                    <a:pt x="920" y="408"/>
                  </a:lnTo>
                  <a:lnTo>
                    <a:pt x="916" y="403"/>
                  </a:lnTo>
                  <a:lnTo>
                    <a:pt x="913" y="399"/>
                  </a:lnTo>
                  <a:lnTo>
                    <a:pt x="910" y="394"/>
                  </a:lnTo>
                  <a:lnTo>
                    <a:pt x="907" y="390"/>
                  </a:lnTo>
                  <a:lnTo>
                    <a:pt x="904" y="385"/>
                  </a:lnTo>
                  <a:lnTo>
                    <a:pt x="901" y="381"/>
                  </a:lnTo>
                  <a:lnTo>
                    <a:pt x="898" y="376"/>
                  </a:lnTo>
                  <a:lnTo>
                    <a:pt x="895" y="371"/>
                  </a:lnTo>
                  <a:lnTo>
                    <a:pt x="892" y="367"/>
                  </a:lnTo>
                  <a:lnTo>
                    <a:pt x="889" y="362"/>
                  </a:lnTo>
                  <a:lnTo>
                    <a:pt x="886" y="358"/>
                  </a:lnTo>
                  <a:lnTo>
                    <a:pt x="883" y="353"/>
                  </a:lnTo>
                  <a:lnTo>
                    <a:pt x="880" y="349"/>
                  </a:lnTo>
                  <a:lnTo>
                    <a:pt x="877" y="344"/>
                  </a:lnTo>
                  <a:lnTo>
                    <a:pt x="874" y="340"/>
                  </a:lnTo>
                  <a:lnTo>
                    <a:pt x="871" y="335"/>
                  </a:lnTo>
                  <a:lnTo>
                    <a:pt x="868" y="331"/>
                  </a:lnTo>
                  <a:lnTo>
                    <a:pt x="865" y="326"/>
                  </a:lnTo>
                  <a:lnTo>
                    <a:pt x="862" y="322"/>
                  </a:lnTo>
                  <a:lnTo>
                    <a:pt x="859" y="317"/>
                  </a:lnTo>
                  <a:lnTo>
                    <a:pt x="856" y="313"/>
                  </a:lnTo>
                  <a:lnTo>
                    <a:pt x="852" y="309"/>
                  </a:lnTo>
                  <a:lnTo>
                    <a:pt x="849" y="304"/>
                  </a:lnTo>
                  <a:lnTo>
                    <a:pt x="846" y="300"/>
                  </a:lnTo>
                  <a:lnTo>
                    <a:pt x="843" y="296"/>
                  </a:lnTo>
                  <a:lnTo>
                    <a:pt x="840" y="291"/>
                  </a:lnTo>
                  <a:lnTo>
                    <a:pt x="837" y="287"/>
                  </a:lnTo>
                  <a:lnTo>
                    <a:pt x="834" y="283"/>
                  </a:lnTo>
                  <a:lnTo>
                    <a:pt x="831" y="279"/>
                  </a:lnTo>
                  <a:lnTo>
                    <a:pt x="828" y="274"/>
                  </a:lnTo>
                  <a:lnTo>
                    <a:pt x="825" y="270"/>
                  </a:lnTo>
                  <a:lnTo>
                    <a:pt x="822" y="266"/>
                  </a:lnTo>
                  <a:lnTo>
                    <a:pt x="819" y="262"/>
                  </a:lnTo>
                  <a:lnTo>
                    <a:pt x="816" y="257"/>
                  </a:lnTo>
                  <a:lnTo>
                    <a:pt x="813" y="253"/>
                  </a:lnTo>
                  <a:lnTo>
                    <a:pt x="810" y="249"/>
                  </a:lnTo>
                  <a:lnTo>
                    <a:pt x="807" y="245"/>
                  </a:lnTo>
                  <a:lnTo>
                    <a:pt x="804" y="241"/>
                  </a:lnTo>
                  <a:lnTo>
                    <a:pt x="801" y="237"/>
                  </a:lnTo>
                  <a:lnTo>
                    <a:pt x="798" y="233"/>
                  </a:lnTo>
                  <a:lnTo>
                    <a:pt x="795" y="229"/>
                  </a:lnTo>
                  <a:lnTo>
                    <a:pt x="792" y="225"/>
                  </a:lnTo>
                  <a:lnTo>
                    <a:pt x="789" y="221"/>
                  </a:lnTo>
                  <a:lnTo>
                    <a:pt x="785" y="217"/>
                  </a:lnTo>
                  <a:lnTo>
                    <a:pt x="783" y="213"/>
                  </a:lnTo>
                  <a:lnTo>
                    <a:pt x="779" y="209"/>
                  </a:lnTo>
                  <a:lnTo>
                    <a:pt x="776" y="205"/>
                  </a:lnTo>
                  <a:lnTo>
                    <a:pt x="773" y="201"/>
                  </a:lnTo>
                  <a:lnTo>
                    <a:pt x="770" y="198"/>
                  </a:lnTo>
                  <a:lnTo>
                    <a:pt x="767" y="194"/>
                  </a:lnTo>
                  <a:lnTo>
                    <a:pt x="764" y="190"/>
                  </a:lnTo>
                  <a:lnTo>
                    <a:pt x="761" y="186"/>
                  </a:lnTo>
                  <a:lnTo>
                    <a:pt x="758" y="183"/>
                  </a:lnTo>
                  <a:lnTo>
                    <a:pt x="755" y="179"/>
                  </a:lnTo>
                  <a:lnTo>
                    <a:pt x="752" y="175"/>
                  </a:lnTo>
                  <a:lnTo>
                    <a:pt x="749" y="172"/>
                  </a:lnTo>
                  <a:lnTo>
                    <a:pt x="746" y="168"/>
                  </a:lnTo>
                  <a:lnTo>
                    <a:pt x="743" y="165"/>
                  </a:lnTo>
                  <a:lnTo>
                    <a:pt x="740" y="161"/>
                  </a:lnTo>
                  <a:lnTo>
                    <a:pt x="737" y="157"/>
                  </a:lnTo>
                  <a:lnTo>
                    <a:pt x="734" y="154"/>
                  </a:lnTo>
                  <a:lnTo>
                    <a:pt x="731" y="151"/>
                  </a:lnTo>
                  <a:lnTo>
                    <a:pt x="728" y="147"/>
                  </a:lnTo>
                  <a:lnTo>
                    <a:pt x="725" y="144"/>
                  </a:lnTo>
                  <a:lnTo>
                    <a:pt x="722" y="141"/>
                  </a:lnTo>
                  <a:lnTo>
                    <a:pt x="719" y="137"/>
                  </a:lnTo>
                  <a:lnTo>
                    <a:pt x="715" y="134"/>
                  </a:lnTo>
                  <a:lnTo>
                    <a:pt x="713" y="131"/>
                  </a:lnTo>
                  <a:lnTo>
                    <a:pt x="709" y="127"/>
                  </a:lnTo>
                  <a:lnTo>
                    <a:pt x="706" y="124"/>
                  </a:lnTo>
                  <a:lnTo>
                    <a:pt x="703" y="121"/>
                  </a:lnTo>
                  <a:lnTo>
                    <a:pt x="700" y="118"/>
                  </a:lnTo>
                  <a:lnTo>
                    <a:pt x="697" y="115"/>
                  </a:lnTo>
                  <a:lnTo>
                    <a:pt x="694" y="112"/>
                  </a:lnTo>
                  <a:lnTo>
                    <a:pt x="691" y="109"/>
                  </a:lnTo>
                  <a:lnTo>
                    <a:pt x="688" y="106"/>
                  </a:lnTo>
                  <a:lnTo>
                    <a:pt x="685" y="103"/>
                  </a:lnTo>
                  <a:lnTo>
                    <a:pt x="682" y="100"/>
                  </a:lnTo>
                  <a:lnTo>
                    <a:pt x="679" y="97"/>
                  </a:lnTo>
                  <a:lnTo>
                    <a:pt x="676" y="94"/>
                  </a:lnTo>
                  <a:lnTo>
                    <a:pt x="673" y="92"/>
                  </a:lnTo>
                  <a:lnTo>
                    <a:pt x="670" y="89"/>
                  </a:lnTo>
                  <a:lnTo>
                    <a:pt x="667" y="86"/>
                  </a:lnTo>
                  <a:lnTo>
                    <a:pt x="664" y="84"/>
                  </a:lnTo>
                  <a:lnTo>
                    <a:pt x="661" y="81"/>
                  </a:lnTo>
                  <a:lnTo>
                    <a:pt x="658" y="78"/>
                  </a:lnTo>
                  <a:lnTo>
                    <a:pt x="655" y="76"/>
                  </a:lnTo>
                  <a:lnTo>
                    <a:pt x="652" y="73"/>
                  </a:lnTo>
                  <a:lnTo>
                    <a:pt x="649" y="71"/>
                  </a:lnTo>
                  <a:lnTo>
                    <a:pt x="646" y="68"/>
                  </a:lnTo>
                  <a:lnTo>
                    <a:pt x="642" y="66"/>
                  </a:lnTo>
                  <a:lnTo>
                    <a:pt x="639" y="64"/>
                  </a:lnTo>
                  <a:lnTo>
                    <a:pt x="636" y="61"/>
                  </a:lnTo>
                  <a:lnTo>
                    <a:pt x="633" y="59"/>
                  </a:lnTo>
                  <a:lnTo>
                    <a:pt x="630" y="57"/>
                  </a:lnTo>
                  <a:lnTo>
                    <a:pt x="627" y="54"/>
                  </a:lnTo>
                  <a:lnTo>
                    <a:pt x="624" y="52"/>
                  </a:lnTo>
                  <a:lnTo>
                    <a:pt x="621" y="50"/>
                  </a:lnTo>
                  <a:lnTo>
                    <a:pt x="618" y="48"/>
                  </a:lnTo>
                  <a:lnTo>
                    <a:pt x="615" y="46"/>
                  </a:lnTo>
                  <a:lnTo>
                    <a:pt x="612" y="44"/>
                  </a:lnTo>
                  <a:lnTo>
                    <a:pt x="609" y="42"/>
                  </a:lnTo>
                  <a:lnTo>
                    <a:pt x="606" y="40"/>
                  </a:lnTo>
                  <a:lnTo>
                    <a:pt x="603" y="38"/>
                  </a:lnTo>
                  <a:lnTo>
                    <a:pt x="600" y="36"/>
                  </a:lnTo>
                  <a:lnTo>
                    <a:pt x="597" y="35"/>
                  </a:lnTo>
                  <a:lnTo>
                    <a:pt x="594" y="33"/>
                  </a:lnTo>
                  <a:lnTo>
                    <a:pt x="591" y="31"/>
                  </a:lnTo>
                  <a:lnTo>
                    <a:pt x="588" y="30"/>
                  </a:lnTo>
                  <a:lnTo>
                    <a:pt x="585" y="28"/>
                  </a:lnTo>
                  <a:lnTo>
                    <a:pt x="582" y="26"/>
                  </a:lnTo>
                  <a:lnTo>
                    <a:pt x="578" y="25"/>
                  </a:lnTo>
                  <a:lnTo>
                    <a:pt x="576" y="23"/>
                  </a:lnTo>
                  <a:lnTo>
                    <a:pt x="572" y="22"/>
                  </a:lnTo>
                  <a:lnTo>
                    <a:pt x="570" y="21"/>
                  </a:lnTo>
                  <a:lnTo>
                    <a:pt x="566" y="19"/>
                  </a:lnTo>
                  <a:lnTo>
                    <a:pt x="563" y="18"/>
                  </a:lnTo>
                  <a:lnTo>
                    <a:pt x="560" y="17"/>
                  </a:lnTo>
                  <a:lnTo>
                    <a:pt x="557" y="15"/>
                  </a:lnTo>
                  <a:lnTo>
                    <a:pt x="554" y="14"/>
                  </a:lnTo>
                  <a:lnTo>
                    <a:pt x="551" y="13"/>
                  </a:lnTo>
                  <a:lnTo>
                    <a:pt x="548" y="12"/>
                  </a:lnTo>
                  <a:lnTo>
                    <a:pt x="545" y="11"/>
                  </a:lnTo>
                  <a:lnTo>
                    <a:pt x="542" y="10"/>
                  </a:lnTo>
                  <a:lnTo>
                    <a:pt x="539" y="9"/>
                  </a:lnTo>
                  <a:lnTo>
                    <a:pt x="536" y="8"/>
                  </a:lnTo>
                  <a:lnTo>
                    <a:pt x="533" y="7"/>
                  </a:lnTo>
                  <a:lnTo>
                    <a:pt x="530" y="6"/>
                  </a:lnTo>
                  <a:lnTo>
                    <a:pt x="527" y="6"/>
                  </a:lnTo>
                  <a:lnTo>
                    <a:pt x="524" y="5"/>
                  </a:lnTo>
                  <a:lnTo>
                    <a:pt x="521" y="4"/>
                  </a:lnTo>
                  <a:lnTo>
                    <a:pt x="518" y="4"/>
                  </a:lnTo>
                  <a:lnTo>
                    <a:pt x="515" y="3"/>
                  </a:lnTo>
                  <a:lnTo>
                    <a:pt x="512" y="3"/>
                  </a:lnTo>
                  <a:lnTo>
                    <a:pt x="508" y="2"/>
                  </a:lnTo>
                  <a:lnTo>
                    <a:pt x="506" y="2"/>
                  </a:lnTo>
                  <a:lnTo>
                    <a:pt x="502" y="1"/>
                  </a:lnTo>
                  <a:lnTo>
                    <a:pt x="499" y="1"/>
                  </a:lnTo>
                  <a:lnTo>
                    <a:pt x="496" y="1"/>
                  </a:lnTo>
                  <a:lnTo>
                    <a:pt x="493" y="0"/>
                  </a:lnTo>
                  <a:lnTo>
                    <a:pt x="490" y="0"/>
                  </a:lnTo>
                  <a:lnTo>
                    <a:pt x="487" y="0"/>
                  </a:lnTo>
                  <a:lnTo>
                    <a:pt x="484" y="0"/>
                  </a:lnTo>
                  <a:lnTo>
                    <a:pt x="481" y="0"/>
                  </a:lnTo>
                  <a:lnTo>
                    <a:pt x="478" y="0"/>
                  </a:lnTo>
                  <a:lnTo>
                    <a:pt x="475" y="0"/>
                  </a:lnTo>
                  <a:lnTo>
                    <a:pt x="472" y="0"/>
                  </a:lnTo>
                  <a:lnTo>
                    <a:pt x="469" y="0"/>
                  </a:lnTo>
                  <a:lnTo>
                    <a:pt x="466" y="0"/>
                  </a:lnTo>
                  <a:lnTo>
                    <a:pt x="463" y="0"/>
                  </a:lnTo>
                  <a:lnTo>
                    <a:pt x="460" y="1"/>
                  </a:lnTo>
                  <a:lnTo>
                    <a:pt x="457" y="1"/>
                  </a:lnTo>
                  <a:lnTo>
                    <a:pt x="454" y="1"/>
                  </a:lnTo>
                  <a:lnTo>
                    <a:pt x="451" y="2"/>
                  </a:lnTo>
                  <a:lnTo>
                    <a:pt x="448" y="2"/>
                  </a:lnTo>
                  <a:lnTo>
                    <a:pt x="445" y="3"/>
                  </a:lnTo>
                  <a:lnTo>
                    <a:pt x="442" y="3"/>
                  </a:lnTo>
                  <a:lnTo>
                    <a:pt x="439" y="4"/>
                  </a:lnTo>
                  <a:lnTo>
                    <a:pt x="435" y="5"/>
                  </a:lnTo>
                  <a:lnTo>
                    <a:pt x="433" y="5"/>
                  </a:lnTo>
                  <a:lnTo>
                    <a:pt x="429" y="6"/>
                  </a:lnTo>
                  <a:lnTo>
                    <a:pt x="426" y="7"/>
                  </a:lnTo>
                  <a:lnTo>
                    <a:pt x="423" y="7"/>
                  </a:lnTo>
                  <a:lnTo>
                    <a:pt x="420" y="8"/>
                  </a:lnTo>
                  <a:lnTo>
                    <a:pt x="417" y="9"/>
                  </a:lnTo>
                  <a:lnTo>
                    <a:pt x="414" y="10"/>
                  </a:lnTo>
                  <a:lnTo>
                    <a:pt x="411" y="11"/>
                  </a:lnTo>
                  <a:lnTo>
                    <a:pt x="408" y="12"/>
                  </a:lnTo>
                  <a:lnTo>
                    <a:pt x="405" y="13"/>
                  </a:lnTo>
                  <a:lnTo>
                    <a:pt x="402" y="14"/>
                  </a:lnTo>
                  <a:lnTo>
                    <a:pt x="399" y="16"/>
                  </a:lnTo>
                  <a:lnTo>
                    <a:pt x="396" y="17"/>
                  </a:lnTo>
                  <a:lnTo>
                    <a:pt x="393" y="18"/>
                  </a:lnTo>
                  <a:lnTo>
                    <a:pt x="390" y="19"/>
                  </a:lnTo>
                  <a:lnTo>
                    <a:pt x="387" y="21"/>
                  </a:lnTo>
                  <a:lnTo>
                    <a:pt x="384" y="22"/>
                  </a:lnTo>
                  <a:lnTo>
                    <a:pt x="381" y="24"/>
                  </a:lnTo>
                  <a:lnTo>
                    <a:pt x="378" y="25"/>
                  </a:lnTo>
                  <a:lnTo>
                    <a:pt x="375" y="27"/>
                  </a:lnTo>
                  <a:lnTo>
                    <a:pt x="371" y="28"/>
                  </a:lnTo>
                  <a:lnTo>
                    <a:pt x="369" y="30"/>
                  </a:lnTo>
                  <a:lnTo>
                    <a:pt x="365" y="31"/>
                  </a:lnTo>
                  <a:lnTo>
                    <a:pt x="363" y="33"/>
                  </a:lnTo>
                  <a:lnTo>
                    <a:pt x="359" y="35"/>
                  </a:lnTo>
                  <a:lnTo>
                    <a:pt x="357" y="37"/>
                  </a:lnTo>
                  <a:lnTo>
                    <a:pt x="353" y="39"/>
                  </a:lnTo>
                  <a:lnTo>
                    <a:pt x="350" y="40"/>
                  </a:lnTo>
                  <a:lnTo>
                    <a:pt x="347" y="42"/>
                  </a:lnTo>
                  <a:lnTo>
                    <a:pt x="344" y="44"/>
                  </a:lnTo>
                  <a:lnTo>
                    <a:pt x="341" y="46"/>
                  </a:lnTo>
                  <a:lnTo>
                    <a:pt x="338" y="48"/>
                  </a:lnTo>
                  <a:lnTo>
                    <a:pt x="335" y="50"/>
                  </a:lnTo>
                  <a:lnTo>
                    <a:pt x="332" y="52"/>
                  </a:lnTo>
                  <a:lnTo>
                    <a:pt x="329" y="55"/>
                  </a:lnTo>
                  <a:lnTo>
                    <a:pt x="326" y="57"/>
                  </a:lnTo>
                  <a:lnTo>
                    <a:pt x="323" y="59"/>
                  </a:lnTo>
                  <a:lnTo>
                    <a:pt x="320" y="61"/>
                  </a:lnTo>
                  <a:lnTo>
                    <a:pt x="317" y="64"/>
                  </a:lnTo>
                  <a:lnTo>
                    <a:pt x="314" y="66"/>
                  </a:lnTo>
                  <a:lnTo>
                    <a:pt x="311" y="69"/>
                  </a:lnTo>
                  <a:lnTo>
                    <a:pt x="308" y="71"/>
                  </a:lnTo>
                  <a:lnTo>
                    <a:pt x="305" y="74"/>
                  </a:lnTo>
                  <a:lnTo>
                    <a:pt x="302" y="76"/>
                  </a:lnTo>
                  <a:lnTo>
                    <a:pt x="299" y="79"/>
                  </a:lnTo>
                  <a:lnTo>
                    <a:pt x="295" y="81"/>
                  </a:lnTo>
                  <a:lnTo>
                    <a:pt x="293" y="84"/>
                  </a:lnTo>
                  <a:lnTo>
                    <a:pt x="289" y="87"/>
                  </a:lnTo>
                  <a:lnTo>
                    <a:pt x="286" y="89"/>
                  </a:lnTo>
                  <a:lnTo>
                    <a:pt x="283" y="92"/>
                  </a:lnTo>
                  <a:lnTo>
                    <a:pt x="280" y="95"/>
                  </a:lnTo>
                  <a:lnTo>
                    <a:pt x="277" y="98"/>
                  </a:lnTo>
                  <a:lnTo>
                    <a:pt x="274" y="101"/>
                  </a:lnTo>
                  <a:lnTo>
                    <a:pt x="271" y="104"/>
                  </a:lnTo>
                  <a:lnTo>
                    <a:pt x="268" y="106"/>
                  </a:lnTo>
                  <a:lnTo>
                    <a:pt x="265" y="109"/>
                  </a:lnTo>
                  <a:lnTo>
                    <a:pt x="262" y="112"/>
                  </a:lnTo>
                  <a:lnTo>
                    <a:pt x="259" y="115"/>
                  </a:lnTo>
                  <a:lnTo>
                    <a:pt x="256" y="119"/>
                  </a:lnTo>
                  <a:lnTo>
                    <a:pt x="253" y="122"/>
                  </a:lnTo>
                  <a:lnTo>
                    <a:pt x="250" y="125"/>
                  </a:lnTo>
                  <a:lnTo>
                    <a:pt x="247" y="128"/>
                  </a:lnTo>
                  <a:lnTo>
                    <a:pt x="244" y="131"/>
                  </a:lnTo>
                  <a:lnTo>
                    <a:pt x="241" y="134"/>
                  </a:lnTo>
                  <a:lnTo>
                    <a:pt x="238" y="138"/>
                  </a:lnTo>
                  <a:lnTo>
                    <a:pt x="235" y="141"/>
                  </a:lnTo>
                  <a:lnTo>
                    <a:pt x="232" y="144"/>
                  </a:lnTo>
                  <a:lnTo>
                    <a:pt x="228" y="148"/>
                  </a:lnTo>
                  <a:lnTo>
                    <a:pt x="226" y="151"/>
                  </a:lnTo>
                  <a:lnTo>
                    <a:pt x="222" y="155"/>
                  </a:lnTo>
                  <a:lnTo>
                    <a:pt x="219" y="158"/>
                  </a:lnTo>
                  <a:lnTo>
                    <a:pt x="216" y="162"/>
                  </a:lnTo>
                  <a:lnTo>
                    <a:pt x="213" y="165"/>
                  </a:lnTo>
                  <a:lnTo>
                    <a:pt x="210" y="169"/>
                  </a:lnTo>
                  <a:lnTo>
                    <a:pt x="207" y="172"/>
                  </a:lnTo>
                  <a:lnTo>
                    <a:pt x="204" y="176"/>
                  </a:lnTo>
                  <a:lnTo>
                    <a:pt x="201" y="180"/>
                  </a:lnTo>
                  <a:lnTo>
                    <a:pt x="198" y="183"/>
                  </a:lnTo>
                  <a:lnTo>
                    <a:pt x="195" y="187"/>
                  </a:lnTo>
                  <a:lnTo>
                    <a:pt x="192" y="191"/>
                  </a:lnTo>
                  <a:lnTo>
                    <a:pt x="189" y="195"/>
                  </a:lnTo>
                  <a:lnTo>
                    <a:pt x="186" y="198"/>
                  </a:lnTo>
                  <a:lnTo>
                    <a:pt x="183" y="202"/>
                  </a:lnTo>
                  <a:lnTo>
                    <a:pt x="180" y="206"/>
                  </a:lnTo>
                  <a:lnTo>
                    <a:pt x="177" y="210"/>
                  </a:lnTo>
                  <a:lnTo>
                    <a:pt x="174" y="214"/>
                  </a:lnTo>
                  <a:lnTo>
                    <a:pt x="171" y="218"/>
                  </a:lnTo>
                  <a:lnTo>
                    <a:pt x="168" y="222"/>
                  </a:lnTo>
                  <a:lnTo>
                    <a:pt x="165" y="226"/>
                  </a:lnTo>
                  <a:lnTo>
                    <a:pt x="162" y="230"/>
                  </a:lnTo>
                  <a:lnTo>
                    <a:pt x="158" y="234"/>
                  </a:lnTo>
                  <a:lnTo>
                    <a:pt x="156" y="238"/>
                  </a:lnTo>
                  <a:lnTo>
                    <a:pt x="152" y="242"/>
                  </a:lnTo>
                  <a:lnTo>
                    <a:pt x="150" y="246"/>
                  </a:lnTo>
                  <a:lnTo>
                    <a:pt x="146" y="250"/>
                  </a:lnTo>
                  <a:lnTo>
                    <a:pt x="143" y="254"/>
                  </a:lnTo>
                  <a:lnTo>
                    <a:pt x="140" y="258"/>
                  </a:lnTo>
                  <a:lnTo>
                    <a:pt x="137" y="262"/>
                  </a:lnTo>
                  <a:lnTo>
                    <a:pt x="134" y="267"/>
                  </a:lnTo>
                  <a:lnTo>
                    <a:pt x="131" y="271"/>
                  </a:lnTo>
                  <a:lnTo>
                    <a:pt x="128" y="275"/>
                  </a:lnTo>
                  <a:lnTo>
                    <a:pt x="125" y="279"/>
                  </a:lnTo>
                  <a:lnTo>
                    <a:pt x="122" y="284"/>
                  </a:lnTo>
                  <a:lnTo>
                    <a:pt x="119" y="288"/>
                  </a:lnTo>
                  <a:lnTo>
                    <a:pt x="116" y="292"/>
                  </a:lnTo>
                  <a:lnTo>
                    <a:pt x="113" y="296"/>
                  </a:lnTo>
                  <a:lnTo>
                    <a:pt x="110" y="301"/>
                  </a:lnTo>
                  <a:lnTo>
                    <a:pt x="107" y="305"/>
                  </a:lnTo>
                  <a:lnTo>
                    <a:pt x="104" y="310"/>
                  </a:lnTo>
                  <a:lnTo>
                    <a:pt x="101" y="314"/>
                  </a:lnTo>
                  <a:lnTo>
                    <a:pt x="98" y="318"/>
                  </a:lnTo>
                  <a:lnTo>
                    <a:pt x="95" y="323"/>
                  </a:lnTo>
                  <a:lnTo>
                    <a:pt x="92" y="327"/>
                  </a:lnTo>
                  <a:lnTo>
                    <a:pt x="89" y="332"/>
                  </a:lnTo>
                  <a:lnTo>
                    <a:pt x="86" y="336"/>
                  </a:lnTo>
                  <a:lnTo>
                    <a:pt x="82" y="341"/>
                  </a:lnTo>
                  <a:lnTo>
                    <a:pt x="79" y="345"/>
                  </a:lnTo>
                  <a:lnTo>
                    <a:pt x="76" y="350"/>
                  </a:lnTo>
                  <a:lnTo>
                    <a:pt x="73" y="354"/>
                  </a:lnTo>
                  <a:lnTo>
                    <a:pt x="70" y="358"/>
                  </a:lnTo>
                  <a:lnTo>
                    <a:pt x="67" y="363"/>
                  </a:lnTo>
                  <a:lnTo>
                    <a:pt x="64" y="367"/>
                  </a:lnTo>
                  <a:lnTo>
                    <a:pt x="61" y="372"/>
                  </a:lnTo>
                  <a:lnTo>
                    <a:pt x="58" y="377"/>
                  </a:lnTo>
                  <a:lnTo>
                    <a:pt x="55" y="381"/>
                  </a:lnTo>
                  <a:lnTo>
                    <a:pt x="52" y="386"/>
                  </a:lnTo>
                  <a:lnTo>
                    <a:pt x="49" y="390"/>
                  </a:lnTo>
                  <a:lnTo>
                    <a:pt x="46" y="395"/>
                  </a:lnTo>
                  <a:lnTo>
                    <a:pt x="43" y="400"/>
                  </a:lnTo>
                  <a:lnTo>
                    <a:pt x="40" y="404"/>
                  </a:lnTo>
                  <a:lnTo>
                    <a:pt x="37" y="409"/>
                  </a:lnTo>
                  <a:lnTo>
                    <a:pt x="34" y="413"/>
                  </a:lnTo>
                  <a:lnTo>
                    <a:pt x="31" y="418"/>
                  </a:lnTo>
                  <a:lnTo>
                    <a:pt x="28" y="423"/>
                  </a:lnTo>
                  <a:lnTo>
                    <a:pt x="25" y="427"/>
                  </a:lnTo>
                  <a:lnTo>
                    <a:pt x="21" y="432"/>
                  </a:lnTo>
                  <a:lnTo>
                    <a:pt x="19" y="437"/>
                  </a:lnTo>
                  <a:lnTo>
                    <a:pt x="15" y="441"/>
                  </a:lnTo>
                  <a:lnTo>
                    <a:pt x="13" y="446"/>
                  </a:lnTo>
                  <a:lnTo>
                    <a:pt x="9" y="450"/>
                  </a:lnTo>
                  <a:lnTo>
                    <a:pt x="6" y="455"/>
                  </a:lnTo>
                  <a:lnTo>
                    <a:pt x="3" y="460"/>
                  </a:lnTo>
                  <a:lnTo>
                    <a:pt x="0" y="464"/>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44">
              <a:extLst>
                <a:ext uri="{FF2B5EF4-FFF2-40B4-BE49-F238E27FC236}">
                  <a16:creationId xmlns:a16="http://schemas.microsoft.com/office/drawing/2014/main" id="{562EED3F-0579-BF4D-3B7C-F31F3E902D3D}"/>
                </a:ext>
              </a:extLst>
            </p:cNvPr>
            <p:cNvSpPr>
              <a:spLocks/>
            </p:cNvSpPr>
            <p:nvPr/>
          </p:nvSpPr>
          <p:spPr bwMode="auto">
            <a:xfrm>
              <a:off x="835" y="836"/>
              <a:ext cx="1827" cy="929"/>
            </a:xfrm>
            <a:custGeom>
              <a:avLst/>
              <a:gdLst>
                <a:gd name="T0" fmla="*/ 28 w 1827"/>
                <a:gd name="T1" fmla="*/ 423 h 929"/>
                <a:gd name="T2" fmla="*/ 58 w 1827"/>
                <a:gd name="T3" fmla="*/ 377 h 929"/>
                <a:gd name="T4" fmla="*/ 89 w 1827"/>
                <a:gd name="T5" fmla="*/ 332 h 929"/>
                <a:gd name="T6" fmla="*/ 119 w 1827"/>
                <a:gd name="T7" fmla="*/ 288 h 929"/>
                <a:gd name="T8" fmla="*/ 150 w 1827"/>
                <a:gd name="T9" fmla="*/ 246 h 929"/>
                <a:gd name="T10" fmla="*/ 180 w 1827"/>
                <a:gd name="T11" fmla="*/ 206 h 929"/>
                <a:gd name="T12" fmla="*/ 210 w 1827"/>
                <a:gd name="T13" fmla="*/ 169 h 929"/>
                <a:gd name="T14" fmla="*/ 241 w 1827"/>
                <a:gd name="T15" fmla="*/ 134 h 929"/>
                <a:gd name="T16" fmla="*/ 271 w 1827"/>
                <a:gd name="T17" fmla="*/ 104 h 929"/>
                <a:gd name="T18" fmla="*/ 302 w 1827"/>
                <a:gd name="T19" fmla="*/ 76 h 929"/>
                <a:gd name="T20" fmla="*/ 332 w 1827"/>
                <a:gd name="T21" fmla="*/ 52 h 929"/>
                <a:gd name="T22" fmla="*/ 363 w 1827"/>
                <a:gd name="T23" fmla="*/ 33 h 929"/>
                <a:gd name="T24" fmla="*/ 393 w 1827"/>
                <a:gd name="T25" fmla="*/ 18 h 929"/>
                <a:gd name="T26" fmla="*/ 423 w 1827"/>
                <a:gd name="T27" fmla="*/ 7 h 929"/>
                <a:gd name="T28" fmla="*/ 454 w 1827"/>
                <a:gd name="T29" fmla="*/ 1 h 929"/>
                <a:gd name="T30" fmla="*/ 484 w 1827"/>
                <a:gd name="T31" fmla="*/ 0 h 929"/>
                <a:gd name="T32" fmla="*/ 515 w 1827"/>
                <a:gd name="T33" fmla="*/ 3 h 929"/>
                <a:gd name="T34" fmla="*/ 545 w 1827"/>
                <a:gd name="T35" fmla="*/ 11 h 929"/>
                <a:gd name="T36" fmla="*/ 576 w 1827"/>
                <a:gd name="T37" fmla="*/ 23 h 929"/>
                <a:gd name="T38" fmla="*/ 606 w 1827"/>
                <a:gd name="T39" fmla="*/ 40 h 929"/>
                <a:gd name="T40" fmla="*/ 636 w 1827"/>
                <a:gd name="T41" fmla="*/ 61 h 929"/>
                <a:gd name="T42" fmla="*/ 667 w 1827"/>
                <a:gd name="T43" fmla="*/ 86 h 929"/>
                <a:gd name="T44" fmla="*/ 697 w 1827"/>
                <a:gd name="T45" fmla="*/ 115 h 929"/>
                <a:gd name="T46" fmla="*/ 728 w 1827"/>
                <a:gd name="T47" fmla="*/ 147 h 929"/>
                <a:gd name="T48" fmla="*/ 758 w 1827"/>
                <a:gd name="T49" fmla="*/ 183 h 929"/>
                <a:gd name="T50" fmla="*/ 789 w 1827"/>
                <a:gd name="T51" fmla="*/ 221 h 929"/>
                <a:gd name="T52" fmla="*/ 819 w 1827"/>
                <a:gd name="T53" fmla="*/ 262 h 929"/>
                <a:gd name="T54" fmla="*/ 849 w 1827"/>
                <a:gd name="T55" fmla="*/ 304 h 929"/>
                <a:gd name="T56" fmla="*/ 880 w 1827"/>
                <a:gd name="T57" fmla="*/ 349 h 929"/>
                <a:gd name="T58" fmla="*/ 910 w 1827"/>
                <a:gd name="T59" fmla="*/ 394 h 929"/>
                <a:gd name="T60" fmla="*/ 941 w 1827"/>
                <a:gd name="T61" fmla="*/ 440 h 929"/>
                <a:gd name="T62" fmla="*/ 971 w 1827"/>
                <a:gd name="T63" fmla="*/ 487 h 929"/>
                <a:gd name="T64" fmla="*/ 1002 w 1827"/>
                <a:gd name="T65" fmla="*/ 533 h 929"/>
                <a:gd name="T66" fmla="*/ 1032 w 1827"/>
                <a:gd name="T67" fmla="*/ 578 h 929"/>
                <a:gd name="T68" fmla="*/ 1063 w 1827"/>
                <a:gd name="T69" fmla="*/ 623 h 929"/>
                <a:gd name="T70" fmla="*/ 1093 w 1827"/>
                <a:gd name="T71" fmla="*/ 666 h 929"/>
                <a:gd name="T72" fmla="*/ 1123 w 1827"/>
                <a:gd name="T73" fmla="*/ 707 h 929"/>
                <a:gd name="T74" fmla="*/ 1154 w 1827"/>
                <a:gd name="T75" fmla="*/ 745 h 929"/>
                <a:gd name="T76" fmla="*/ 1184 w 1827"/>
                <a:gd name="T77" fmla="*/ 781 h 929"/>
                <a:gd name="T78" fmla="*/ 1215 w 1827"/>
                <a:gd name="T79" fmla="*/ 813 h 929"/>
                <a:gd name="T80" fmla="*/ 1245 w 1827"/>
                <a:gd name="T81" fmla="*/ 842 h 929"/>
                <a:gd name="T82" fmla="*/ 1276 w 1827"/>
                <a:gd name="T83" fmla="*/ 867 h 929"/>
                <a:gd name="T84" fmla="*/ 1306 w 1827"/>
                <a:gd name="T85" fmla="*/ 888 h 929"/>
                <a:gd name="T86" fmla="*/ 1336 w 1827"/>
                <a:gd name="T87" fmla="*/ 905 h 929"/>
                <a:gd name="T88" fmla="*/ 1367 w 1827"/>
                <a:gd name="T89" fmla="*/ 917 h 929"/>
                <a:gd name="T90" fmla="*/ 1397 w 1827"/>
                <a:gd name="T91" fmla="*/ 926 h 929"/>
                <a:gd name="T92" fmla="*/ 1428 w 1827"/>
                <a:gd name="T93" fmla="*/ 929 h 929"/>
                <a:gd name="T94" fmla="*/ 1458 w 1827"/>
                <a:gd name="T95" fmla="*/ 927 h 929"/>
                <a:gd name="T96" fmla="*/ 1489 w 1827"/>
                <a:gd name="T97" fmla="*/ 922 h 929"/>
                <a:gd name="T98" fmla="*/ 1519 w 1827"/>
                <a:gd name="T99" fmla="*/ 911 h 929"/>
                <a:gd name="T100" fmla="*/ 1549 w 1827"/>
                <a:gd name="T101" fmla="*/ 896 h 929"/>
                <a:gd name="T102" fmla="*/ 1580 w 1827"/>
                <a:gd name="T103" fmla="*/ 877 h 929"/>
                <a:gd name="T104" fmla="*/ 1610 w 1827"/>
                <a:gd name="T105" fmla="*/ 853 h 929"/>
                <a:gd name="T106" fmla="*/ 1641 w 1827"/>
                <a:gd name="T107" fmla="*/ 826 h 929"/>
                <a:gd name="T108" fmla="*/ 1671 w 1827"/>
                <a:gd name="T109" fmla="*/ 795 h 929"/>
                <a:gd name="T110" fmla="*/ 1702 w 1827"/>
                <a:gd name="T111" fmla="*/ 761 h 929"/>
                <a:gd name="T112" fmla="*/ 1732 w 1827"/>
                <a:gd name="T113" fmla="*/ 724 h 929"/>
                <a:gd name="T114" fmla="*/ 1762 w 1827"/>
                <a:gd name="T115" fmla="*/ 684 h 929"/>
                <a:gd name="T116" fmla="*/ 1793 w 1827"/>
                <a:gd name="T117" fmla="*/ 642 h 929"/>
                <a:gd name="T118" fmla="*/ 1823 w 1827"/>
                <a:gd name="T119" fmla="*/ 59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929">
                  <a:moveTo>
                    <a:pt x="0" y="464"/>
                  </a:moveTo>
                  <a:lnTo>
                    <a:pt x="3" y="460"/>
                  </a:lnTo>
                  <a:lnTo>
                    <a:pt x="6" y="455"/>
                  </a:lnTo>
                  <a:lnTo>
                    <a:pt x="9" y="451"/>
                  </a:lnTo>
                  <a:lnTo>
                    <a:pt x="13" y="446"/>
                  </a:lnTo>
                  <a:lnTo>
                    <a:pt x="15" y="441"/>
                  </a:lnTo>
                  <a:lnTo>
                    <a:pt x="19" y="437"/>
                  </a:lnTo>
                  <a:lnTo>
                    <a:pt x="21" y="432"/>
                  </a:lnTo>
                  <a:lnTo>
                    <a:pt x="25" y="427"/>
                  </a:lnTo>
                  <a:lnTo>
                    <a:pt x="28" y="423"/>
                  </a:lnTo>
                  <a:lnTo>
                    <a:pt x="31" y="418"/>
                  </a:lnTo>
                  <a:lnTo>
                    <a:pt x="34" y="413"/>
                  </a:lnTo>
                  <a:lnTo>
                    <a:pt x="37" y="409"/>
                  </a:lnTo>
                  <a:lnTo>
                    <a:pt x="40" y="404"/>
                  </a:lnTo>
                  <a:lnTo>
                    <a:pt x="43" y="400"/>
                  </a:lnTo>
                  <a:lnTo>
                    <a:pt x="46" y="395"/>
                  </a:lnTo>
                  <a:lnTo>
                    <a:pt x="49" y="390"/>
                  </a:lnTo>
                  <a:lnTo>
                    <a:pt x="52" y="386"/>
                  </a:lnTo>
                  <a:lnTo>
                    <a:pt x="55" y="381"/>
                  </a:lnTo>
                  <a:lnTo>
                    <a:pt x="58" y="377"/>
                  </a:lnTo>
                  <a:lnTo>
                    <a:pt x="61" y="372"/>
                  </a:lnTo>
                  <a:lnTo>
                    <a:pt x="64" y="367"/>
                  </a:lnTo>
                  <a:lnTo>
                    <a:pt x="67" y="363"/>
                  </a:lnTo>
                  <a:lnTo>
                    <a:pt x="70" y="358"/>
                  </a:lnTo>
                  <a:lnTo>
                    <a:pt x="73" y="354"/>
                  </a:lnTo>
                  <a:lnTo>
                    <a:pt x="76" y="350"/>
                  </a:lnTo>
                  <a:lnTo>
                    <a:pt x="79" y="345"/>
                  </a:lnTo>
                  <a:lnTo>
                    <a:pt x="82" y="341"/>
                  </a:lnTo>
                  <a:lnTo>
                    <a:pt x="86" y="336"/>
                  </a:lnTo>
                  <a:lnTo>
                    <a:pt x="89" y="332"/>
                  </a:lnTo>
                  <a:lnTo>
                    <a:pt x="92" y="327"/>
                  </a:lnTo>
                  <a:lnTo>
                    <a:pt x="95" y="323"/>
                  </a:lnTo>
                  <a:lnTo>
                    <a:pt x="98" y="318"/>
                  </a:lnTo>
                  <a:lnTo>
                    <a:pt x="101" y="314"/>
                  </a:lnTo>
                  <a:lnTo>
                    <a:pt x="104" y="310"/>
                  </a:lnTo>
                  <a:lnTo>
                    <a:pt x="107" y="305"/>
                  </a:lnTo>
                  <a:lnTo>
                    <a:pt x="110" y="301"/>
                  </a:lnTo>
                  <a:lnTo>
                    <a:pt x="113" y="296"/>
                  </a:lnTo>
                  <a:lnTo>
                    <a:pt x="116" y="292"/>
                  </a:lnTo>
                  <a:lnTo>
                    <a:pt x="119" y="288"/>
                  </a:lnTo>
                  <a:lnTo>
                    <a:pt x="122" y="284"/>
                  </a:lnTo>
                  <a:lnTo>
                    <a:pt x="125" y="279"/>
                  </a:lnTo>
                  <a:lnTo>
                    <a:pt x="128" y="275"/>
                  </a:lnTo>
                  <a:lnTo>
                    <a:pt x="131" y="271"/>
                  </a:lnTo>
                  <a:lnTo>
                    <a:pt x="134" y="267"/>
                  </a:lnTo>
                  <a:lnTo>
                    <a:pt x="137" y="262"/>
                  </a:lnTo>
                  <a:lnTo>
                    <a:pt x="140" y="258"/>
                  </a:lnTo>
                  <a:lnTo>
                    <a:pt x="143" y="254"/>
                  </a:lnTo>
                  <a:lnTo>
                    <a:pt x="146" y="250"/>
                  </a:lnTo>
                  <a:lnTo>
                    <a:pt x="150" y="246"/>
                  </a:lnTo>
                  <a:lnTo>
                    <a:pt x="152" y="242"/>
                  </a:lnTo>
                  <a:lnTo>
                    <a:pt x="156" y="238"/>
                  </a:lnTo>
                  <a:lnTo>
                    <a:pt x="158" y="234"/>
                  </a:lnTo>
                  <a:lnTo>
                    <a:pt x="162" y="230"/>
                  </a:lnTo>
                  <a:lnTo>
                    <a:pt x="165" y="226"/>
                  </a:lnTo>
                  <a:lnTo>
                    <a:pt x="168" y="222"/>
                  </a:lnTo>
                  <a:lnTo>
                    <a:pt x="171" y="218"/>
                  </a:lnTo>
                  <a:lnTo>
                    <a:pt x="174" y="214"/>
                  </a:lnTo>
                  <a:lnTo>
                    <a:pt x="177" y="210"/>
                  </a:lnTo>
                  <a:lnTo>
                    <a:pt x="180" y="206"/>
                  </a:lnTo>
                  <a:lnTo>
                    <a:pt x="183" y="202"/>
                  </a:lnTo>
                  <a:lnTo>
                    <a:pt x="186" y="198"/>
                  </a:lnTo>
                  <a:lnTo>
                    <a:pt x="189" y="195"/>
                  </a:lnTo>
                  <a:lnTo>
                    <a:pt x="192" y="191"/>
                  </a:lnTo>
                  <a:lnTo>
                    <a:pt x="195" y="187"/>
                  </a:lnTo>
                  <a:lnTo>
                    <a:pt x="198" y="183"/>
                  </a:lnTo>
                  <a:lnTo>
                    <a:pt x="201" y="180"/>
                  </a:lnTo>
                  <a:lnTo>
                    <a:pt x="204" y="176"/>
                  </a:lnTo>
                  <a:lnTo>
                    <a:pt x="207" y="172"/>
                  </a:lnTo>
                  <a:lnTo>
                    <a:pt x="210" y="169"/>
                  </a:lnTo>
                  <a:lnTo>
                    <a:pt x="213" y="165"/>
                  </a:lnTo>
                  <a:lnTo>
                    <a:pt x="216" y="162"/>
                  </a:lnTo>
                  <a:lnTo>
                    <a:pt x="219" y="158"/>
                  </a:lnTo>
                  <a:lnTo>
                    <a:pt x="222" y="155"/>
                  </a:lnTo>
                  <a:lnTo>
                    <a:pt x="226" y="151"/>
                  </a:lnTo>
                  <a:lnTo>
                    <a:pt x="228" y="148"/>
                  </a:lnTo>
                  <a:lnTo>
                    <a:pt x="232" y="144"/>
                  </a:lnTo>
                  <a:lnTo>
                    <a:pt x="235" y="141"/>
                  </a:lnTo>
                  <a:lnTo>
                    <a:pt x="238" y="138"/>
                  </a:lnTo>
                  <a:lnTo>
                    <a:pt x="241" y="134"/>
                  </a:lnTo>
                  <a:lnTo>
                    <a:pt x="244" y="131"/>
                  </a:lnTo>
                  <a:lnTo>
                    <a:pt x="247" y="128"/>
                  </a:lnTo>
                  <a:lnTo>
                    <a:pt x="250" y="125"/>
                  </a:lnTo>
                  <a:lnTo>
                    <a:pt x="253" y="122"/>
                  </a:lnTo>
                  <a:lnTo>
                    <a:pt x="256" y="119"/>
                  </a:lnTo>
                  <a:lnTo>
                    <a:pt x="259" y="115"/>
                  </a:lnTo>
                  <a:lnTo>
                    <a:pt x="262" y="112"/>
                  </a:lnTo>
                  <a:lnTo>
                    <a:pt x="265" y="109"/>
                  </a:lnTo>
                  <a:lnTo>
                    <a:pt x="268" y="106"/>
                  </a:lnTo>
                  <a:lnTo>
                    <a:pt x="271" y="104"/>
                  </a:lnTo>
                  <a:lnTo>
                    <a:pt x="274" y="101"/>
                  </a:lnTo>
                  <a:lnTo>
                    <a:pt x="277" y="98"/>
                  </a:lnTo>
                  <a:lnTo>
                    <a:pt x="280" y="95"/>
                  </a:lnTo>
                  <a:lnTo>
                    <a:pt x="283" y="92"/>
                  </a:lnTo>
                  <a:lnTo>
                    <a:pt x="286" y="89"/>
                  </a:lnTo>
                  <a:lnTo>
                    <a:pt x="289" y="87"/>
                  </a:lnTo>
                  <a:lnTo>
                    <a:pt x="293" y="84"/>
                  </a:lnTo>
                  <a:lnTo>
                    <a:pt x="295" y="81"/>
                  </a:lnTo>
                  <a:lnTo>
                    <a:pt x="299" y="79"/>
                  </a:lnTo>
                  <a:lnTo>
                    <a:pt x="302" y="76"/>
                  </a:lnTo>
                  <a:lnTo>
                    <a:pt x="305" y="74"/>
                  </a:lnTo>
                  <a:lnTo>
                    <a:pt x="308" y="71"/>
                  </a:lnTo>
                  <a:lnTo>
                    <a:pt x="311" y="69"/>
                  </a:lnTo>
                  <a:lnTo>
                    <a:pt x="314" y="66"/>
                  </a:lnTo>
                  <a:lnTo>
                    <a:pt x="317" y="64"/>
                  </a:lnTo>
                  <a:lnTo>
                    <a:pt x="320" y="61"/>
                  </a:lnTo>
                  <a:lnTo>
                    <a:pt x="323" y="59"/>
                  </a:lnTo>
                  <a:lnTo>
                    <a:pt x="326" y="57"/>
                  </a:lnTo>
                  <a:lnTo>
                    <a:pt x="329" y="55"/>
                  </a:lnTo>
                  <a:lnTo>
                    <a:pt x="332" y="52"/>
                  </a:lnTo>
                  <a:lnTo>
                    <a:pt x="335" y="50"/>
                  </a:lnTo>
                  <a:lnTo>
                    <a:pt x="338" y="48"/>
                  </a:lnTo>
                  <a:lnTo>
                    <a:pt x="341" y="46"/>
                  </a:lnTo>
                  <a:lnTo>
                    <a:pt x="344" y="44"/>
                  </a:lnTo>
                  <a:lnTo>
                    <a:pt x="347" y="42"/>
                  </a:lnTo>
                  <a:lnTo>
                    <a:pt x="350" y="40"/>
                  </a:lnTo>
                  <a:lnTo>
                    <a:pt x="353" y="39"/>
                  </a:lnTo>
                  <a:lnTo>
                    <a:pt x="357" y="37"/>
                  </a:lnTo>
                  <a:lnTo>
                    <a:pt x="359" y="35"/>
                  </a:lnTo>
                  <a:lnTo>
                    <a:pt x="363" y="33"/>
                  </a:lnTo>
                  <a:lnTo>
                    <a:pt x="365" y="31"/>
                  </a:lnTo>
                  <a:lnTo>
                    <a:pt x="369" y="30"/>
                  </a:lnTo>
                  <a:lnTo>
                    <a:pt x="371" y="28"/>
                  </a:lnTo>
                  <a:lnTo>
                    <a:pt x="375" y="27"/>
                  </a:lnTo>
                  <a:lnTo>
                    <a:pt x="378" y="25"/>
                  </a:lnTo>
                  <a:lnTo>
                    <a:pt x="381" y="24"/>
                  </a:lnTo>
                  <a:lnTo>
                    <a:pt x="384" y="22"/>
                  </a:lnTo>
                  <a:lnTo>
                    <a:pt x="387" y="21"/>
                  </a:lnTo>
                  <a:lnTo>
                    <a:pt x="390" y="19"/>
                  </a:lnTo>
                  <a:lnTo>
                    <a:pt x="393" y="18"/>
                  </a:lnTo>
                  <a:lnTo>
                    <a:pt x="396" y="17"/>
                  </a:lnTo>
                  <a:lnTo>
                    <a:pt x="399" y="16"/>
                  </a:lnTo>
                  <a:lnTo>
                    <a:pt x="402" y="14"/>
                  </a:lnTo>
                  <a:lnTo>
                    <a:pt x="405" y="13"/>
                  </a:lnTo>
                  <a:lnTo>
                    <a:pt x="408" y="12"/>
                  </a:lnTo>
                  <a:lnTo>
                    <a:pt x="411" y="11"/>
                  </a:lnTo>
                  <a:lnTo>
                    <a:pt x="414" y="10"/>
                  </a:lnTo>
                  <a:lnTo>
                    <a:pt x="417" y="9"/>
                  </a:lnTo>
                  <a:lnTo>
                    <a:pt x="420" y="8"/>
                  </a:lnTo>
                  <a:lnTo>
                    <a:pt x="423" y="7"/>
                  </a:lnTo>
                  <a:lnTo>
                    <a:pt x="426" y="7"/>
                  </a:lnTo>
                  <a:lnTo>
                    <a:pt x="429" y="6"/>
                  </a:lnTo>
                  <a:lnTo>
                    <a:pt x="433" y="5"/>
                  </a:lnTo>
                  <a:lnTo>
                    <a:pt x="435" y="5"/>
                  </a:lnTo>
                  <a:lnTo>
                    <a:pt x="439" y="4"/>
                  </a:lnTo>
                  <a:lnTo>
                    <a:pt x="442" y="3"/>
                  </a:lnTo>
                  <a:lnTo>
                    <a:pt x="445" y="3"/>
                  </a:lnTo>
                  <a:lnTo>
                    <a:pt x="448" y="2"/>
                  </a:lnTo>
                  <a:lnTo>
                    <a:pt x="451" y="2"/>
                  </a:lnTo>
                  <a:lnTo>
                    <a:pt x="454" y="1"/>
                  </a:lnTo>
                  <a:lnTo>
                    <a:pt x="457" y="1"/>
                  </a:lnTo>
                  <a:lnTo>
                    <a:pt x="460" y="1"/>
                  </a:lnTo>
                  <a:lnTo>
                    <a:pt x="463" y="0"/>
                  </a:lnTo>
                  <a:lnTo>
                    <a:pt x="466" y="0"/>
                  </a:lnTo>
                  <a:lnTo>
                    <a:pt x="469" y="0"/>
                  </a:lnTo>
                  <a:lnTo>
                    <a:pt x="472" y="0"/>
                  </a:lnTo>
                  <a:lnTo>
                    <a:pt x="475" y="0"/>
                  </a:lnTo>
                  <a:lnTo>
                    <a:pt x="478" y="0"/>
                  </a:lnTo>
                  <a:lnTo>
                    <a:pt x="481" y="0"/>
                  </a:lnTo>
                  <a:lnTo>
                    <a:pt x="484" y="0"/>
                  </a:lnTo>
                  <a:lnTo>
                    <a:pt x="487" y="0"/>
                  </a:lnTo>
                  <a:lnTo>
                    <a:pt x="490" y="0"/>
                  </a:lnTo>
                  <a:lnTo>
                    <a:pt x="493" y="0"/>
                  </a:lnTo>
                  <a:lnTo>
                    <a:pt x="496" y="1"/>
                  </a:lnTo>
                  <a:lnTo>
                    <a:pt x="499" y="1"/>
                  </a:lnTo>
                  <a:lnTo>
                    <a:pt x="502" y="1"/>
                  </a:lnTo>
                  <a:lnTo>
                    <a:pt x="506" y="2"/>
                  </a:lnTo>
                  <a:lnTo>
                    <a:pt x="508" y="2"/>
                  </a:lnTo>
                  <a:lnTo>
                    <a:pt x="512" y="3"/>
                  </a:lnTo>
                  <a:lnTo>
                    <a:pt x="515" y="3"/>
                  </a:lnTo>
                  <a:lnTo>
                    <a:pt x="518" y="4"/>
                  </a:lnTo>
                  <a:lnTo>
                    <a:pt x="521" y="4"/>
                  </a:lnTo>
                  <a:lnTo>
                    <a:pt x="524" y="5"/>
                  </a:lnTo>
                  <a:lnTo>
                    <a:pt x="527" y="6"/>
                  </a:lnTo>
                  <a:lnTo>
                    <a:pt x="530" y="6"/>
                  </a:lnTo>
                  <a:lnTo>
                    <a:pt x="533" y="7"/>
                  </a:lnTo>
                  <a:lnTo>
                    <a:pt x="536" y="8"/>
                  </a:lnTo>
                  <a:lnTo>
                    <a:pt x="539" y="9"/>
                  </a:lnTo>
                  <a:lnTo>
                    <a:pt x="542" y="10"/>
                  </a:lnTo>
                  <a:lnTo>
                    <a:pt x="545" y="11"/>
                  </a:lnTo>
                  <a:lnTo>
                    <a:pt x="548" y="12"/>
                  </a:lnTo>
                  <a:lnTo>
                    <a:pt x="551" y="13"/>
                  </a:lnTo>
                  <a:lnTo>
                    <a:pt x="554" y="14"/>
                  </a:lnTo>
                  <a:lnTo>
                    <a:pt x="557" y="15"/>
                  </a:lnTo>
                  <a:lnTo>
                    <a:pt x="560" y="17"/>
                  </a:lnTo>
                  <a:lnTo>
                    <a:pt x="563" y="18"/>
                  </a:lnTo>
                  <a:lnTo>
                    <a:pt x="566" y="19"/>
                  </a:lnTo>
                  <a:lnTo>
                    <a:pt x="570" y="21"/>
                  </a:lnTo>
                  <a:lnTo>
                    <a:pt x="572" y="22"/>
                  </a:lnTo>
                  <a:lnTo>
                    <a:pt x="576" y="23"/>
                  </a:lnTo>
                  <a:lnTo>
                    <a:pt x="578" y="25"/>
                  </a:lnTo>
                  <a:lnTo>
                    <a:pt x="582" y="26"/>
                  </a:lnTo>
                  <a:lnTo>
                    <a:pt x="585" y="28"/>
                  </a:lnTo>
                  <a:lnTo>
                    <a:pt x="588" y="30"/>
                  </a:lnTo>
                  <a:lnTo>
                    <a:pt x="591" y="31"/>
                  </a:lnTo>
                  <a:lnTo>
                    <a:pt x="594" y="33"/>
                  </a:lnTo>
                  <a:lnTo>
                    <a:pt x="597" y="35"/>
                  </a:lnTo>
                  <a:lnTo>
                    <a:pt x="600" y="36"/>
                  </a:lnTo>
                  <a:lnTo>
                    <a:pt x="603" y="38"/>
                  </a:lnTo>
                  <a:lnTo>
                    <a:pt x="606" y="40"/>
                  </a:lnTo>
                  <a:lnTo>
                    <a:pt x="609" y="42"/>
                  </a:lnTo>
                  <a:lnTo>
                    <a:pt x="612" y="44"/>
                  </a:lnTo>
                  <a:lnTo>
                    <a:pt x="615" y="46"/>
                  </a:lnTo>
                  <a:lnTo>
                    <a:pt x="618" y="48"/>
                  </a:lnTo>
                  <a:lnTo>
                    <a:pt x="621" y="50"/>
                  </a:lnTo>
                  <a:lnTo>
                    <a:pt x="624" y="52"/>
                  </a:lnTo>
                  <a:lnTo>
                    <a:pt x="627" y="54"/>
                  </a:lnTo>
                  <a:lnTo>
                    <a:pt x="630" y="57"/>
                  </a:lnTo>
                  <a:lnTo>
                    <a:pt x="633" y="59"/>
                  </a:lnTo>
                  <a:lnTo>
                    <a:pt x="636" y="61"/>
                  </a:lnTo>
                  <a:lnTo>
                    <a:pt x="639" y="64"/>
                  </a:lnTo>
                  <a:lnTo>
                    <a:pt x="642" y="66"/>
                  </a:lnTo>
                  <a:lnTo>
                    <a:pt x="646" y="68"/>
                  </a:lnTo>
                  <a:lnTo>
                    <a:pt x="649" y="71"/>
                  </a:lnTo>
                  <a:lnTo>
                    <a:pt x="652" y="73"/>
                  </a:lnTo>
                  <a:lnTo>
                    <a:pt x="655" y="76"/>
                  </a:lnTo>
                  <a:lnTo>
                    <a:pt x="658" y="78"/>
                  </a:lnTo>
                  <a:lnTo>
                    <a:pt x="661" y="81"/>
                  </a:lnTo>
                  <a:lnTo>
                    <a:pt x="664" y="84"/>
                  </a:lnTo>
                  <a:lnTo>
                    <a:pt x="667" y="86"/>
                  </a:lnTo>
                  <a:lnTo>
                    <a:pt x="670" y="89"/>
                  </a:lnTo>
                  <a:lnTo>
                    <a:pt x="673" y="92"/>
                  </a:lnTo>
                  <a:lnTo>
                    <a:pt x="676" y="94"/>
                  </a:lnTo>
                  <a:lnTo>
                    <a:pt x="679" y="97"/>
                  </a:lnTo>
                  <a:lnTo>
                    <a:pt x="682" y="100"/>
                  </a:lnTo>
                  <a:lnTo>
                    <a:pt x="685" y="103"/>
                  </a:lnTo>
                  <a:lnTo>
                    <a:pt x="688" y="106"/>
                  </a:lnTo>
                  <a:lnTo>
                    <a:pt x="691" y="109"/>
                  </a:lnTo>
                  <a:lnTo>
                    <a:pt x="694" y="112"/>
                  </a:lnTo>
                  <a:lnTo>
                    <a:pt x="697" y="115"/>
                  </a:lnTo>
                  <a:lnTo>
                    <a:pt x="700" y="118"/>
                  </a:lnTo>
                  <a:lnTo>
                    <a:pt x="703" y="121"/>
                  </a:lnTo>
                  <a:lnTo>
                    <a:pt x="706" y="124"/>
                  </a:lnTo>
                  <a:lnTo>
                    <a:pt x="709" y="127"/>
                  </a:lnTo>
                  <a:lnTo>
                    <a:pt x="713" y="131"/>
                  </a:lnTo>
                  <a:lnTo>
                    <a:pt x="715" y="134"/>
                  </a:lnTo>
                  <a:lnTo>
                    <a:pt x="719" y="137"/>
                  </a:lnTo>
                  <a:lnTo>
                    <a:pt x="722" y="141"/>
                  </a:lnTo>
                  <a:lnTo>
                    <a:pt x="725" y="144"/>
                  </a:lnTo>
                  <a:lnTo>
                    <a:pt x="728" y="147"/>
                  </a:lnTo>
                  <a:lnTo>
                    <a:pt x="731" y="151"/>
                  </a:lnTo>
                  <a:lnTo>
                    <a:pt x="734" y="154"/>
                  </a:lnTo>
                  <a:lnTo>
                    <a:pt x="737" y="157"/>
                  </a:lnTo>
                  <a:lnTo>
                    <a:pt x="740" y="161"/>
                  </a:lnTo>
                  <a:lnTo>
                    <a:pt x="743" y="165"/>
                  </a:lnTo>
                  <a:lnTo>
                    <a:pt x="746" y="168"/>
                  </a:lnTo>
                  <a:lnTo>
                    <a:pt x="749" y="172"/>
                  </a:lnTo>
                  <a:lnTo>
                    <a:pt x="752" y="175"/>
                  </a:lnTo>
                  <a:lnTo>
                    <a:pt x="755" y="179"/>
                  </a:lnTo>
                  <a:lnTo>
                    <a:pt x="758" y="183"/>
                  </a:lnTo>
                  <a:lnTo>
                    <a:pt x="761" y="186"/>
                  </a:lnTo>
                  <a:lnTo>
                    <a:pt x="764" y="190"/>
                  </a:lnTo>
                  <a:lnTo>
                    <a:pt x="767" y="194"/>
                  </a:lnTo>
                  <a:lnTo>
                    <a:pt x="770" y="198"/>
                  </a:lnTo>
                  <a:lnTo>
                    <a:pt x="773" y="201"/>
                  </a:lnTo>
                  <a:lnTo>
                    <a:pt x="776" y="205"/>
                  </a:lnTo>
                  <a:lnTo>
                    <a:pt x="779" y="209"/>
                  </a:lnTo>
                  <a:lnTo>
                    <a:pt x="783" y="213"/>
                  </a:lnTo>
                  <a:lnTo>
                    <a:pt x="785" y="217"/>
                  </a:lnTo>
                  <a:lnTo>
                    <a:pt x="789" y="221"/>
                  </a:lnTo>
                  <a:lnTo>
                    <a:pt x="792" y="225"/>
                  </a:lnTo>
                  <a:lnTo>
                    <a:pt x="795" y="229"/>
                  </a:lnTo>
                  <a:lnTo>
                    <a:pt x="798" y="233"/>
                  </a:lnTo>
                  <a:lnTo>
                    <a:pt x="801" y="237"/>
                  </a:lnTo>
                  <a:lnTo>
                    <a:pt x="804" y="241"/>
                  </a:lnTo>
                  <a:lnTo>
                    <a:pt x="807" y="245"/>
                  </a:lnTo>
                  <a:lnTo>
                    <a:pt x="810" y="249"/>
                  </a:lnTo>
                  <a:lnTo>
                    <a:pt x="813" y="253"/>
                  </a:lnTo>
                  <a:lnTo>
                    <a:pt x="816" y="257"/>
                  </a:lnTo>
                  <a:lnTo>
                    <a:pt x="819" y="262"/>
                  </a:lnTo>
                  <a:lnTo>
                    <a:pt x="822" y="266"/>
                  </a:lnTo>
                  <a:lnTo>
                    <a:pt x="825" y="270"/>
                  </a:lnTo>
                  <a:lnTo>
                    <a:pt x="828" y="274"/>
                  </a:lnTo>
                  <a:lnTo>
                    <a:pt x="831" y="279"/>
                  </a:lnTo>
                  <a:lnTo>
                    <a:pt x="834" y="283"/>
                  </a:lnTo>
                  <a:lnTo>
                    <a:pt x="837" y="287"/>
                  </a:lnTo>
                  <a:lnTo>
                    <a:pt x="840" y="291"/>
                  </a:lnTo>
                  <a:lnTo>
                    <a:pt x="843" y="296"/>
                  </a:lnTo>
                  <a:lnTo>
                    <a:pt x="846" y="300"/>
                  </a:lnTo>
                  <a:lnTo>
                    <a:pt x="849" y="304"/>
                  </a:lnTo>
                  <a:lnTo>
                    <a:pt x="852" y="309"/>
                  </a:lnTo>
                  <a:lnTo>
                    <a:pt x="856" y="313"/>
                  </a:lnTo>
                  <a:lnTo>
                    <a:pt x="859" y="317"/>
                  </a:lnTo>
                  <a:lnTo>
                    <a:pt x="862" y="322"/>
                  </a:lnTo>
                  <a:lnTo>
                    <a:pt x="865" y="326"/>
                  </a:lnTo>
                  <a:lnTo>
                    <a:pt x="868" y="331"/>
                  </a:lnTo>
                  <a:lnTo>
                    <a:pt x="871" y="335"/>
                  </a:lnTo>
                  <a:lnTo>
                    <a:pt x="874" y="340"/>
                  </a:lnTo>
                  <a:lnTo>
                    <a:pt x="877" y="344"/>
                  </a:lnTo>
                  <a:lnTo>
                    <a:pt x="880" y="349"/>
                  </a:lnTo>
                  <a:lnTo>
                    <a:pt x="883" y="353"/>
                  </a:lnTo>
                  <a:lnTo>
                    <a:pt x="886" y="358"/>
                  </a:lnTo>
                  <a:lnTo>
                    <a:pt x="889" y="362"/>
                  </a:lnTo>
                  <a:lnTo>
                    <a:pt x="892" y="367"/>
                  </a:lnTo>
                  <a:lnTo>
                    <a:pt x="895" y="371"/>
                  </a:lnTo>
                  <a:lnTo>
                    <a:pt x="898" y="376"/>
                  </a:lnTo>
                  <a:lnTo>
                    <a:pt x="901" y="381"/>
                  </a:lnTo>
                  <a:lnTo>
                    <a:pt x="904" y="385"/>
                  </a:lnTo>
                  <a:lnTo>
                    <a:pt x="907" y="390"/>
                  </a:lnTo>
                  <a:lnTo>
                    <a:pt x="910" y="394"/>
                  </a:lnTo>
                  <a:lnTo>
                    <a:pt x="913" y="399"/>
                  </a:lnTo>
                  <a:lnTo>
                    <a:pt x="916" y="403"/>
                  </a:lnTo>
                  <a:lnTo>
                    <a:pt x="920" y="408"/>
                  </a:lnTo>
                  <a:lnTo>
                    <a:pt x="922" y="413"/>
                  </a:lnTo>
                  <a:lnTo>
                    <a:pt x="926" y="417"/>
                  </a:lnTo>
                  <a:lnTo>
                    <a:pt x="928" y="422"/>
                  </a:lnTo>
                  <a:lnTo>
                    <a:pt x="932" y="427"/>
                  </a:lnTo>
                  <a:lnTo>
                    <a:pt x="935" y="431"/>
                  </a:lnTo>
                  <a:lnTo>
                    <a:pt x="938" y="436"/>
                  </a:lnTo>
                  <a:lnTo>
                    <a:pt x="941" y="440"/>
                  </a:lnTo>
                  <a:lnTo>
                    <a:pt x="944" y="445"/>
                  </a:lnTo>
                  <a:lnTo>
                    <a:pt x="947" y="450"/>
                  </a:lnTo>
                  <a:lnTo>
                    <a:pt x="950" y="454"/>
                  </a:lnTo>
                  <a:lnTo>
                    <a:pt x="953" y="459"/>
                  </a:lnTo>
                  <a:lnTo>
                    <a:pt x="956" y="464"/>
                  </a:lnTo>
                  <a:lnTo>
                    <a:pt x="959" y="468"/>
                  </a:lnTo>
                  <a:lnTo>
                    <a:pt x="962" y="473"/>
                  </a:lnTo>
                  <a:lnTo>
                    <a:pt x="965" y="478"/>
                  </a:lnTo>
                  <a:lnTo>
                    <a:pt x="968" y="482"/>
                  </a:lnTo>
                  <a:lnTo>
                    <a:pt x="971" y="487"/>
                  </a:lnTo>
                  <a:lnTo>
                    <a:pt x="974" y="492"/>
                  </a:lnTo>
                  <a:lnTo>
                    <a:pt x="977" y="496"/>
                  </a:lnTo>
                  <a:lnTo>
                    <a:pt x="980" y="501"/>
                  </a:lnTo>
                  <a:lnTo>
                    <a:pt x="983" y="505"/>
                  </a:lnTo>
                  <a:lnTo>
                    <a:pt x="986" y="510"/>
                  </a:lnTo>
                  <a:lnTo>
                    <a:pt x="989" y="515"/>
                  </a:lnTo>
                  <a:lnTo>
                    <a:pt x="992" y="519"/>
                  </a:lnTo>
                  <a:lnTo>
                    <a:pt x="996" y="524"/>
                  </a:lnTo>
                  <a:lnTo>
                    <a:pt x="999" y="528"/>
                  </a:lnTo>
                  <a:lnTo>
                    <a:pt x="1002" y="533"/>
                  </a:lnTo>
                  <a:lnTo>
                    <a:pt x="1005" y="538"/>
                  </a:lnTo>
                  <a:lnTo>
                    <a:pt x="1008" y="542"/>
                  </a:lnTo>
                  <a:lnTo>
                    <a:pt x="1011" y="547"/>
                  </a:lnTo>
                  <a:lnTo>
                    <a:pt x="1014" y="551"/>
                  </a:lnTo>
                  <a:lnTo>
                    <a:pt x="1017" y="556"/>
                  </a:lnTo>
                  <a:lnTo>
                    <a:pt x="1020" y="561"/>
                  </a:lnTo>
                  <a:lnTo>
                    <a:pt x="1023" y="565"/>
                  </a:lnTo>
                  <a:lnTo>
                    <a:pt x="1026" y="570"/>
                  </a:lnTo>
                  <a:lnTo>
                    <a:pt x="1029" y="574"/>
                  </a:lnTo>
                  <a:lnTo>
                    <a:pt x="1032" y="578"/>
                  </a:lnTo>
                  <a:lnTo>
                    <a:pt x="1035" y="583"/>
                  </a:lnTo>
                  <a:lnTo>
                    <a:pt x="1038" y="588"/>
                  </a:lnTo>
                  <a:lnTo>
                    <a:pt x="1041" y="592"/>
                  </a:lnTo>
                  <a:lnTo>
                    <a:pt x="1044" y="597"/>
                  </a:lnTo>
                  <a:lnTo>
                    <a:pt x="1047" y="601"/>
                  </a:lnTo>
                  <a:lnTo>
                    <a:pt x="1050" y="605"/>
                  </a:lnTo>
                  <a:lnTo>
                    <a:pt x="1053" y="610"/>
                  </a:lnTo>
                  <a:lnTo>
                    <a:pt x="1056" y="614"/>
                  </a:lnTo>
                  <a:lnTo>
                    <a:pt x="1059" y="619"/>
                  </a:lnTo>
                  <a:lnTo>
                    <a:pt x="1063" y="623"/>
                  </a:lnTo>
                  <a:lnTo>
                    <a:pt x="1065" y="627"/>
                  </a:lnTo>
                  <a:lnTo>
                    <a:pt x="1069" y="632"/>
                  </a:lnTo>
                  <a:lnTo>
                    <a:pt x="1072" y="636"/>
                  </a:lnTo>
                  <a:lnTo>
                    <a:pt x="1075" y="640"/>
                  </a:lnTo>
                  <a:lnTo>
                    <a:pt x="1078" y="644"/>
                  </a:lnTo>
                  <a:lnTo>
                    <a:pt x="1081" y="649"/>
                  </a:lnTo>
                  <a:lnTo>
                    <a:pt x="1084" y="653"/>
                  </a:lnTo>
                  <a:lnTo>
                    <a:pt x="1087" y="657"/>
                  </a:lnTo>
                  <a:lnTo>
                    <a:pt x="1090" y="662"/>
                  </a:lnTo>
                  <a:lnTo>
                    <a:pt x="1093" y="666"/>
                  </a:lnTo>
                  <a:lnTo>
                    <a:pt x="1096" y="670"/>
                  </a:lnTo>
                  <a:lnTo>
                    <a:pt x="1099" y="674"/>
                  </a:lnTo>
                  <a:lnTo>
                    <a:pt x="1102" y="678"/>
                  </a:lnTo>
                  <a:lnTo>
                    <a:pt x="1105" y="682"/>
                  </a:lnTo>
                  <a:lnTo>
                    <a:pt x="1108" y="686"/>
                  </a:lnTo>
                  <a:lnTo>
                    <a:pt x="1111" y="691"/>
                  </a:lnTo>
                  <a:lnTo>
                    <a:pt x="1114" y="694"/>
                  </a:lnTo>
                  <a:lnTo>
                    <a:pt x="1117" y="698"/>
                  </a:lnTo>
                  <a:lnTo>
                    <a:pt x="1120" y="703"/>
                  </a:lnTo>
                  <a:lnTo>
                    <a:pt x="1123" y="707"/>
                  </a:lnTo>
                  <a:lnTo>
                    <a:pt x="1126" y="711"/>
                  </a:lnTo>
                  <a:lnTo>
                    <a:pt x="1129" y="714"/>
                  </a:lnTo>
                  <a:lnTo>
                    <a:pt x="1133" y="718"/>
                  </a:lnTo>
                  <a:lnTo>
                    <a:pt x="1135" y="722"/>
                  </a:lnTo>
                  <a:lnTo>
                    <a:pt x="1139" y="726"/>
                  </a:lnTo>
                  <a:lnTo>
                    <a:pt x="1141" y="730"/>
                  </a:lnTo>
                  <a:lnTo>
                    <a:pt x="1145" y="734"/>
                  </a:lnTo>
                  <a:lnTo>
                    <a:pt x="1148" y="737"/>
                  </a:lnTo>
                  <a:lnTo>
                    <a:pt x="1151" y="741"/>
                  </a:lnTo>
                  <a:lnTo>
                    <a:pt x="1154" y="745"/>
                  </a:lnTo>
                  <a:lnTo>
                    <a:pt x="1157" y="749"/>
                  </a:lnTo>
                  <a:lnTo>
                    <a:pt x="1160" y="752"/>
                  </a:lnTo>
                  <a:lnTo>
                    <a:pt x="1163" y="756"/>
                  </a:lnTo>
                  <a:lnTo>
                    <a:pt x="1166" y="759"/>
                  </a:lnTo>
                  <a:lnTo>
                    <a:pt x="1169" y="763"/>
                  </a:lnTo>
                  <a:lnTo>
                    <a:pt x="1172" y="767"/>
                  </a:lnTo>
                  <a:lnTo>
                    <a:pt x="1175" y="770"/>
                  </a:lnTo>
                  <a:lnTo>
                    <a:pt x="1178" y="774"/>
                  </a:lnTo>
                  <a:lnTo>
                    <a:pt x="1181" y="777"/>
                  </a:lnTo>
                  <a:lnTo>
                    <a:pt x="1184" y="781"/>
                  </a:lnTo>
                  <a:lnTo>
                    <a:pt x="1187" y="784"/>
                  </a:lnTo>
                  <a:lnTo>
                    <a:pt x="1190" y="787"/>
                  </a:lnTo>
                  <a:lnTo>
                    <a:pt x="1193" y="791"/>
                  </a:lnTo>
                  <a:lnTo>
                    <a:pt x="1196" y="794"/>
                  </a:lnTo>
                  <a:lnTo>
                    <a:pt x="1199" y="797"/>
                  </a:lnTo>
                  <a:lnTo>
                    <a:pt x="1202" y="800"/>
                  </a:lnTo>
                  <a:lnTo>
                    <a:pt x="1206" y="803"/>
                  </a:lnTo>
                  <a:lnTo>
                    <a:pt x="1209" y="807"/>
                  </a:lnTo>
                  <a:lnTo>
                    <a:pt x="1212" y="810"/>
                  </a:lnTo>
                  <a:lnTo>
                    <a:pt x="1215" y="813"/>
                  </a:lnTo>
                  <a:lnTo>
                    <a:pt x="1218" y="816"/>
                  </a:lnTo>
                  <a:lnTo>
                    <a:pt x="1221" y="819"/>
                  </a:lnTo>
                  <a:lnTo>
                    <a:pt x="1224" y="822"/>
                  </a:lnTo>
                  <a:lnTo>
                    <a:pt x="1227" y="825"/>
                  </a:lnTo>
                  <a:lnTo>
                    <a:pt x="1230" y="828"/>
                  </a:lnTo>
                  <a:lnTo>
                    <a:pt x="1233" y="831"/>
                  </a:lnTo>
                  <a:lnTo>
                    <a:pt x="1236" y="833"/>
                  </a:lnTo>
                  <a:lnTo>
                    <a:pt x="1239" y="836"/>
                  </a:lnTo>
                  <a:lnTo>
                    <a:pt x="1242" y="839"/>
                  </a:lnTo>
                  <a:lnTo>
                    <a:pt x="1245" y="842"/>
                  </a:lnTo>
                  <a:lnTo>
                    <a:pt x="1248" y="844"/>
                  </a:lnTo>
                  <a:lnTo>
                    <a:pt x="1251" y="847"/>
                  </a:lnTo>
                  <a:lnTo>
                    <a:pt x="1254" y="850"/>
                  </a:lnTo>
                  <a:lnTo>
                    <a:pt x="1257" y="852"/>
                  </a:lnTo>
                  <a:lnTo>
                    <a:pt x="1260" y="855"/>
                  </a:lnTo>
                  <a:lnTo>
                    <a:pt x="1263" y="857"/>
                  </a:lnTo>
                  <a:lnTo>
                    <a:pt x="1266" y="860"/>
                  </a:lnTo>
                  <a:lnTo>
                    <a:pt x="1270" y="862"/>
                  </a:lnTo>
                  <a:lnTo>
                    <a:pt x="1272" y="864"/>
                  </a:lnTo>
                  <a:lnTo>
                    <a:pt x="1276" y="867"/>
                  </a:lnTo>
                  <a:lnTo>
                    <a:pt x="1278" y="869"/>
                  </a:lnTo>
                  <a:lnTo>
                    <a:pt x="1282" y="872"/>
                  </a:lnTo>
                  <a:lnTo>
                    <a:pt x="1285" y="874"/>
                  </a:lnTo>
                  <a:lnTo>
                    <a:pt x="1288" y="876"/>
                  </a:lnTo>
                  <a:lnTo>
                    <a:pt x="1291" y="878"/>
                  </a:lnTo>
                  <a:lnTo>
                    <a:pt x="1294" y="880"/>
                  </a:lnTo>
                  <a:lnTo>
                    <a:pt x="1297" y="882"/>
                  </a:lnTo>
                  <a:lnTo>
                    <a:pt x="1300" y="884"/>
                  </a:lnTo>
                  <a:lnTo>
                    <a:pt x="1303" y="886"/>
                  </a:lnTo>
                  <a:lnTo>
                    <a:pt x="1306" y="888"/>
                  </a:lnTo>
                  <a:lnTo>
                    <a:pt x="1309" y="890"/>
                  </a:lnTo>
                  <a:lnTo>
                    <a:pt x="1312" y="892"/>
                  </a:lnTo>
                  <a:lnTo>
                    <a:pt x="1315" y="894"/>
                  </a:lnTo>
                  <a:lnTo>
                    <a:pt x="1318" y="895"/>
                  </a:lnTo>
                  <a:lnTo>
                    <a:pt x="1321" y="897"/>
                  </a:lnTo>
                  <a:lnTo>
                    <a:pt x="1324" y="899"/>
                  </a:lnTo>
                  <a:lnTo>
                    <a:pt x="1327" y="900"/>
                  </a:lnTo>
                  <a:lnTo>
                    <a:pt x="1330" y="902"/>
                  </a:lnTo>
                  <a:lnTo>
                    <a:pt x="1333" y="903"/>
                  </a:lnTo>
                  <a:lnTo>
                    <a:pt x="1336" y="905"/>
                  </a:lnTo>
                  <a:lnTo>
                    <a:pt x="1339" y="906"/>
                  </a:lnTo>
                  <a:lnTo>
                    <a:pt x="1342" y="908"/>
                  </a:lnTo>
                  <a:lnTo>
                    <a:pt x="1346" y="909"/>
                  </a:lnTo>
                  <a:lnTo>
                    <a:pt x="1348" y="911"/>
                  </a:lnTo>
                  <a:lnTo>
                    <a:pt x="1352" y="912"/>
                  </a:lnTo>
                  <a:lnTo>
                    <a:pt x="1355" y="913"/>
                  </a:lnTo>
                  <a:lnTo>
                    <a:pt x="1358" y="914"/>
                  </a:lnTo>
                  <a:lnTo>
                    <a:pt x="1361" y="915"/>
                  </a:lnTo>
                  <a:lnTo>
                    <a:pt x="1364" y="916"/>
                  </a:lnTo>
                  <a:lnTo>
                    <a:pt x="1367" y="917"/>
                  </a:lnTo>
                  <a:lnTo>
                    <a:pt x="1370" y="918"/>
                  </a:lnTo>
                  <a:lnTo>
                    <a:pt x="1373" y="919"/>
                  </a:lnTo>
                  <a:lnTo>
                    <a:pt x="1376" y="920"/>
                  </a:lnTo>
                  <a:lnTo>
                    <a:pt x="1379" y="921"/>
                  </a:lnTo>
                  <a:lnTo>
                    <a:pt x="1382" y="922"/>
                  </a:lnTo>
                  <a:lnTo>
                    <a:pt x="1385" y="923"/>
                  </a:lnTo>
                  <a:lnTo>
                    <a:pt x="1388" y="923"/>
                  </a:lnTo>
                  <a:lnTo>
                    <a:pt x="1391" y="924"/>
                  </a:lnTo>
                  <a:lnTo>
                    <a:pt x="1394" y="925"/>
                  </a:lnTo>
                  <a:lnTo>
                    <a:pt x="1397" y="926"/>
                  </a:lnTo>
                  <a:lnTo>
                    <a:pt x="1400" y="926"/>
                  </a:lnTo>
                  <a:lnTo>
                    <a:pt x="1403" y="927"/>
                  </a:lnTo>
                  <a:lnTo>
                    <a:pt x="1406" y="927"/>
                  </a:lnTo>
                  <a:lnTo>
                    <a:pt x="1409" y="927"/>
                  </a:lnTo>
                  <a:lnTo>
                    <a:pt x="1412" y="928"/>
                  </a:lnTo>
                  <a:lnTo>
                    <a:pt x="1415" y="928"/>
                  </a:lnTo>
                  <a:lnTo>
                    <a:pt x="1419" y="928"/>
                  </a:lnTo>
                  <a:lnTo>
                    <a:pt x="1422" y="928"/>
                  </a:lnTo>
                  <a:lnTo>
                    <a:pt x="1425" y="929"/>
                  </a:lnTo>
                  <a:lnTo>
                    <a:pt x="1428" y="929"/>
                  </a:lnTo>
                  <a:lnTo>
                    <a:pt x="1431" y="929"/>
                  </a:lnTo>
                  <a:lnTo>
                    <a:pt x="1434" y="929"/>
                  </a:lnTo>
                  <a:lnTo>
                    <a:pt x="1437" y="929"/>
                  </a:lnTo>
                  <a:lnTo>
                    <a:pt x="1440" y="929"/>
                  </a:lnTo>
                  <a:lnTo>
                    <a:pt x="1443" y="929"/>
                  </a:lnTo>
                  <a:lnTo>
                    <a:pt x="1446" y="929"/>
                  </a:lnTo>
                  <a:lnTo>
                    <a:pt x="1449" y="928"/>
                  </a:lnTo>
                  <a:lnTo>
                    <a:pt x="1452" y="928"/>
                  </a:lnTo>
                  <a:lnTo>
                    <a:pt x="1455" y="928"/>
                  </a:lnTo>
                  <a:lnTo>
                    <a:pt x="1458" y="927"/>
                  </a:lnTo>
                  <a:lnTo>
                    <a:pt x="1461" y="927"/>
                  </a:lnTo>
                  <a:lnTo>
                    <a:pt x="1464" y="927"/>
                  </a:lnTo>
                  <a:lnTo>
                    <a:pt x="1467" y="926"/>
                  </a:lnTo>
                  <a:lnTo>
                    <a:pt x="1470" y="926"/>
                  </a:lnTo>
                  <a:lnTo>
                    <a:pt x="1473" y="925"/>
                  </a:lnTo>
                  <a:lnTo>
                    <a:pt x="1476" y="924"/>
                  </a:lnTo>
                  <a:lnTo>
                    <a:pt x="1479" y="924"/>
                  </a:lnTo>
                  <a:lnTo>
                    <a:pt x="1483" y="923"/>
                  </a:lnTo>
                  <a:lnTo>
                    <a:pt x="1485" y="922"/>
                  </a:lnTo>
                  <a:lnTo>
                    <a:pt x="1489" y="922"/>
                  </a:lnTo>
                  <a:lnTo>
                    <a:pt x="1491" y="921"/>
                  </a:lnTo>
                  <a:lnTo>
                    <a:pt x="1495" y="920"/>
                  </a:lnTo>
                  <a:lnTo>
                    <a:pt x="1498" y="919"/>
                  </a:lnTo>
                  <a:lnTo>
                    <a:pt x="1501" y="918"/>
                  </a:lnTo>
                  <a:lnTo>
                    <a:pt x="1504" y="917"/>
                  </a:lnTo>
                  <a:lnTo>
                    <a:pt x="1507" y="916"/>
                  </a:lnTo>
                  <a:lnTo>
                    <a:pt x="1510" y="915"/>
                  </a:lnTo>
                  <a:lnTo>
                    <a:pt x="1513" y="914"/>
                  </a:lnTo>
                  <a:lnTo>
                    <a:pt x="1516" y="912"/>
                  </a:lnTo>
                  <a:lnTo>
                    <a:pt x="1519" y="911"/>
                  </a:lnTo>
                  <a:lnTo>
                    <a:pt x="1522" y="910"/>
                  </a:lnTo>
                  <a:lnTo>
                    <a:pt x="1525" y="908"/>
                  </a:lnTo>
                  <a:lnTo>
                    <a:pt x="1528" y="907"/>
                  </a:lnTo>
                  <a:lnTo>
                    <a:pt x="1531" y="906"/>
                  </a:lnTo>
                  <a:lnTo>
                    <a:pt x="1534" y="904"/>
                  </a:lnTo>
                  <a:lnTo>
                    <a:pt x="1537" y="903"/>
                  </a:lnTo>
                  <a:lnTo>
                    <a:pt x="1540" y="901"/>
                  </a:lnTo>
                  <a:lnTo>
                    <a:pt x="1543" y="899"/>
                  </a:lnTo>
                  <a:lnTo>
                    <a:pt x="1546" y="898"/>
                  </a:lnTo>
                  <a:lnTo>
                    <a:pt x="1549" y="896"/>
                  </a:lnTo>
                  <a:lnTo>
                    <a:pt x="1552" y="894"/>
                  </a:lnTo>
                  <a:lnTo>
                    <a:pt x="1555" y="893"/>
                  </a:lnTo>
                  <a:lnTo>
                    <a:pt x="1559" y="891"/>
                  </a:lnTo>
                  <a:lnTo>
                    <a:pt x="1562" y="889"/>
                  </a:lnTo>
                  <a:lnTo>
                    <a:pt x="1565" y="887"/>
                  </a:lnTo>
                  <a:lnTo>
                    <a:pt x="1568" y="885"/>
                  </a:lnTo>
                  <a:lnTo>
                    <a:pt x="1571" y="883"/>
                  </a:lnTo>
                  <a:lnTo>
                    <a:pt x="1574" y="881"/>
                  </a:lnTo>
                  <a:lnTo>
                    <a:pt x="1577" y="879"/>
                  </a:lnTo>
                  <a:lnTo>
                    <a:pt x="1580" y="877"/>
                  </a:lnTo>
                  <a:lnTo>
                    <a:pt x="1583" y="875"/>
                  </a:lnTo>
                  <a:lnTo>
                    <a:pt x="1586" y="873"/>
                  </a:lnTo>
                  <a:lnTo>
                    <a:pt x="1589" y="870"/>
                  </a:lnTo>
                  <a:lnTo>
                    <a:pt x="1592" y="868"/>
                  </a:lnTo>
                  <a:lnTo>
                    <a:pt x="1595" y="866"/>
                  </a:lnTo>
                  <a:lnTo>
                    <a:pt x="1598" y="863"/>
                  </a:lnTo>
                  <a:lnTo>
                    <a:pt x="1601" y="861"/>
                  </a:lnTo>
                  <a:lnTo>
                    <a:pt x="1604" y="858"/>
                  </a:lnTo>
                  <a:lnTo>
                    <a:pt x="1607" y="856"/>
                  </a:lnTo>
                  <a:lnTo>
                    <a:pt x="1610" y="853"/>
                  </a:lnTo>
                  <a:lnTo>
                    <a:pt x="1613" y="851"/>
                  </a:lnTo>
                  <a:lnTo>
                    <a:pt x="1616" y="848"/>
                  </a:lnTo>
                  <a:lnTo>
                    <a:pt x="1619" y="846"/>
                  </a:lnTo>
                  <a:lnTo>
                    <a:pt x="1622" y="843"/>
                  </a:lnTo>
                  <a:lnTo>
                    <a:pt x="1626" y="840"/>
                  </a:lnTo>
                  <a:lnTo>
                    <a:pt x="1628" y="838"/>
                  </a:lnTo>
                  <a:lnTo>
                    <a:pt x="1632" y="835"/>
                  </a:lnTo>
                  <a:lnTo>
                    <a:pt x="1635" y="832"/>
                  </a:lnTo>
                  <a:lnTo>
                    <a:pt x="1638" y="829"/>
                  </a:lnTo>
                  <a:lnTo>
                    <a:pt x="1641" y="826"/>
                  </a:lnTo>
                  <a:lnTo>
                    <a:pt x="1644" y="823"/>
                  </a:lnTo>
                  <a:lnTo>
                    <a:pt x="1647" y="820"/>
                  </a:lnTo>
                  <a:lnTo>
                    <a:pt x="1650" y="817"/>
                  </a:lnTo>
                  <a:lnTo>
                    <a:pt x="1653" y="814"/>
                  </a:lnTo>
                  <a:lnTo>
                    <a:pt x="1656" y="811"/>
                  </a:lnTo>
                  <a:lnTo>
                    <a:pt x="1659" y="808"/>
                  </a:lnTo>
                  <a:lnTo>
                    <a:pt x="1662" y="805"/>
                  </a:lnTo>
                  <a:lnTo>
                    <a:pt x="1665" y="802"/>
                  </a:lnTo>
                  <a:lnTo>
                    <a:pt x="1668" y="799"/>
                  </a:lnTo>
                  <a:lnTo>
                    <a:pt x="1671" y="795"/>
                  </a:lnTo>
                  <a:lnTo>
                    <a:pt x="1674" y="792"/>
                  </a:lnTo>
                  <a:lnTo>
                    <a:pt x="1677" y="789"/>
                  </a:lnTo>
                  <a:lnTo>
                    <a:pt x="1680" y="786"/>
                  </a:lnTo>
                  <a:lnTo>
                    <a:pt x="1683" y="782"/>
                  </a:lnTo>
                  <a:lnTo>
                    <a:pt x="1686" y="779"/>
                  </a:lnTo>
                  <a:lnTo>
                    <a:pt x="1689" y="775"/>
                  </a:lnTo>
                  <a:lnTo>
                    <a:pt x="1692" y="772"/>
                  </a:lnTo>
                  <a:lnTo>
                    <a:pt x="1696" y="768"/>
                  </a:lnTo>
                  <a:lnTo>
                    <a:pt x="1698" y="765"/>
                  </a:lnTo>
                  <a:lnTo>
                    <a:pt x="1702" y="761"/>
                  </a:lnTo>
                  <a:lnTo>
                    <a:pt x="1705" y="758"/>
                  </a:lnTo>
                  <a:lnTo>
                    <a:pt x="1708" y="754"/>
                  </a:lnTo>
                  <a:lnTo>
                    <a:pt x="1711" y="750"/>
                  </a:lnTo>
                  <a:lnTo>
                    <a:pt x="1714" y="747"/>
                  </a:lnTo>
                  <a:lnTo>
                    <a:pt x="1717" y="743"/>
                  </a:lnTo>
                  <a:lnTo>
                    <a:pt x="1720" y="739"/>
                  </a:lnTo>
                  <a:lnTo>
                    <a:pt x="1723" y="736"/>
                  </a:lnTo>
                  <a:lnTo>
                    <a:pt x="1726" y="732"/>
                  </a:lnTo>
                  <a:lnTo>
                    <a:pt x="1729" y="728"/>
                  </a:lnTo>
                  <a:lnTo>
                    <a:pt x="1732" y="724"/>
                  </a:lnTo>
                  <a:lnTo>
                    <a:pt x="1735" y="720"/>
                  </a:lnTo>
                  <a:lnTo>
                    <a:pt x="1738" y="716"/>
                  </a:lnTo>
                  <a:lnTo>
                    <a:pt x="1741" y="712"/>
                  </a:lnTo>
                  <a:lnTo>
                    <a:pt x="1744" y="708"/>
                  </a:lnTo>
                  <a:lnTo>
                    <a:pt x="1747" y="704"/>
                  </a:lnTo>
                  <a:lnTo>
                    <a:pt x="1750" y="701"/>
                  </a:lnTo>
                  <a:lnTo>
                    <a:pt x="1753" y="696"/>
                  </a:lnTo>
                  <a:lnTo>
                    <a:pt x="1756" y="692"/>
                  </a:lnTo>
                  <a:lnTo>
                    <a:pt x="1759" y="688"/>
                  </a:lnTo>
                  <a:lnTo>
                    <a:pt x="1762" y="684"/>
                  </a:lnTo>
                  <a:lnTo>
                    <a:pt x="1765" y="680"/>
                  </a:lnTo>
                  <a:lnTo>
                    <a:pt x="1769" y="676"/>
                  </a:lnTo>
                  <a:lnTo>
                    <a:pt x="1772" y="672"/>
                  </a:lnTo>
                  <a:lnTo>
                    <a:pt x="1775" y="668"/>
                  </a:lnTo>
                  <a:lnTo>
                    <a:pt x="1778" y="663"/>
                  </a:lnTo>
                  <a:lnTo>
                    <a:pt x="1781" y="659"/>
                  </a:lnTo>
                  <a:lnTo>
                    <a:pt x="1784" y="655"/>
                  </a:lnTo>
                  <a:lnTo>
                    <a:pt x="1787" y="651"/>
                  </a:lnTo>
                  <a:lnTo>
                    <a:pt x="1790" y="647"/>
                  </a:lnTo>
                  <a:lnTo>
                    <a:pt x="1793" y="642"/>
                  </a:lnTo>
                  <a:lnTo>
                    <a:pt x="1796" y="638"/>
                  </a:lnTo>
                  <a:lnTo>
                    <a:pt x="1799" y="634"/>
                  </a:lnTo>
                  <a:lnTo>
                    <a:pt x="1802" y="630"/>
                  </a:lnTo>
                  <a:lnTo>
                    <a:pt x="1805" y="625"/>
                  </a:lnTo>
                  <a:lnTo>
                    <a:pt x="1808" y="621"/>
                  </a:lnTo>
                  <a:lnTo>
                    <a:pt x="1811" y="616"/>
                  </a:lnTo>
                  <a:lnTo>
                    <a:pt x="1814" y="612"/>
                  </a:lnTo>
                  <a:lnTo>
                    <a:pt x="1817" y="607"/>
                  </a:lnTo>
                  <a:lnTo>
                    <a:pt x="1820" y="603"/>
                  </a:lnTo>
                  <a:lnTo>
                    <a:pt x="1823" y="599"/>
                  </a:lnTo>
                  <a:lnTo>
                    <a:pt x="1826" y="594"/>
                  </a:lnTo>
                  <a:lnTo>
                    <a:pt x="1827" y="594"/>
                  </a:lnTo>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345">
              <a:extLst>
                <a:ext uri="{FF2B5EF4-FFF2-40B4-BE49-F238E27FC236}">
                  <a16:creationId xmlns:a16="http://schemas.microsoft.com/office/drawing/2014/main" id="{C9C32FF1-57EC-5D4C-DF21-BEBBEDDB7971}"/>
                </a:ext>
              </a:extLst>
            </p:cNvPr>
            <p:cNvSpPr>
              <a:spLocks noEditPoints="1"/>
            </p:cNvSpPr>
            <p:nvPr/>
          </p:nvSpPr>
          <p:spPr bwMode="auto">
            <a:xfrm>
              <a:off x="806" y="1271"/>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346">
              <a:extLst>
                <a:ext uri="{FF2B5EF4-FFF2-40B4-BE49-F238E27FC236}">
                  <a16:creationId xmlns:a16="http://schemas.microsoft.com/office/drawing/2014/main" id="{86C7F0E4-4727-D67F-ED72-08B16AF2AF88}"/>
                </a:ext>
              </a:extLst>
            </p:cNvPr>
            <p:cNvSpPr>
              <a:spLocks noEditPoints="1"/>
            </p:cNvSpPr>
            <p:nvPr/>
          </p:nvSpPr>
          <p:spPr bwMode="auto">
            <a:xfrm>
              <a:off x="1018" y="972"/>
              <a:ext cx="59" cy="59"/>
            </a:xfrm>
            <a:custGeom>
              <a:avLst/>
              <a:gdLst>
                <a:gd name="T0" fmla="*/ 30 w 59"/>
                <a:gd name="T1" fmla="*/ 0 h 59"/>
                <a:gd name="T2" fmla="*/ 30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30" y="0"/>
                  </a:moveTo>
                  <a:lnTo>
                    <a:pt x="30"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347">
              <a:extLst>
                <a:ext uri="{FF2B5EF4-FFF2-40B4-BE49-F238E27FC236}">
                  <a16:creationId xmlns:a16="http://schemas.microsoft.com/office/drawing/2014/main" id="{FC5A4855-C0BD-D719-C537-DA8174280D49}"/>
                </a:ext>
              </a:extLst>
            </p:cNvPr>
            <p:cNvSpPr>
              <a:spLocks noEditPoints="1"/>
            </p:cNvSpPr>
            <p:nvPr/>
          </p:nvSpPr>
          <p:spPr bwMode="auto">
            <a:xfrm>
              <a:off x="1231" y="814"/>
              <a:ext cx="59" cy="58"/>
            </a:xfrm>
            <a:custGeom>
              <a:avLst/>
              <a:gdLst>
                <a:gd name="T0" fmla="*/ 29 w 59"/>
                <a:gd name="T1" fmla="*/ 0 h 58"/>
                <a:gd name="T2" fmla="*/ 29 w 59"/>
                <a:gd name="T3" fmla="*/ 58 h 58"/>
                <a:gd name="T4" fmla="*/ 0 w 59"/>
                <a:gd name="T5" fmla="*/ 29 h 58"/>
                <a:gd name="T6" fmla="*/ 59 w 59"/>
                <a:gd name="T7" fmla="*/ 29 h 58"/>
              </a:gdLst>
              <a:ahLst/>
              <a:cxnLst>
                <a:cxn ang="0">
                  <a:pos x="T0" y="T1"/>
                </a:cxn>
                <a:cxn ang="0">
                  <a:pos x="T2" y="T3"/>
                </a:cxn>
                <a:cxn ang="0">
                  <a:pos x="T4" y="T5"/>
                </a:cxn>
                <a:cxn ang="0">
                  <a:pos x="T6" y="T7"/>
                </a:cxn>
              </a:cxnLst>
              <a:rect l="0" t="0" r="r" b="b"/>
              <a:pathLst>
                <a:path w="59" h="58">
                  <a:moveTo>
                    <a:pt x="29" y="0"/>
                  </a:moveTo>
                  <a:lnTo>
                    <a:pt x="29" y="58"/>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348">
              <a:extLst>
                <a:ext uri="{FF2B5EF4-FFF2-40B4-BE49-F238E27FC236}">
                  <a16:creationId xmlns:a16="http://schemas.microsoft.com/office/drawing/2014/main" id="{E81C8B2F-19CB-45FD-5244-4766746DB466}"/>
                </a:ext>
              </a:extLst>
            </p:cNvPr>
            <p:cNvSpPr>
              <a:spLocks noEditPoints="1"/>
            </p:cNvSpPr>
            <p:nvPr/>
          </p:nvSpPr>
          <p:spPr bwMode="auto">
            <a:xfrm>
              <a:off x="1443" y="869"/>
              <a:ext cx="59" cy="59"/>
            </a:xfrm>
            <a:custGeom>
              <a:avLst/>
              <a:gdLst>
                <a:gd name="T0" fmla="*/ 30 w 59"/>
                <a:gd name="T1" fmla="*/ 0 h 59"/>
                <a:gd name="T2" fmla="*/ 30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30" y="0"/>
                  </a:moveTo>
                  <a:lnTo>
                    <a:pt x="30"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349">
              <a:extLst>
                <a:ext uri="{FF2B5EF4-FFF2-40B4-BE49-F238E27FC236}">
                  <a16:creationId xmlns:a16="http://schemas.microsoft.com/office/drawing/2014/main" id="{0260D238-59BA-81D5-F451-9644229E6047}"/>
                </a:ext>
              </a:extLst>
            </p:cNvPr>
            <p:cNvSpPr>
              <a:spLocks noEditPoints="1"/>
            </p:cNvSpPr>
            <p:nvPr/>
          </p:nvSpPr>
          <p:spPr bwMode="auto">
            <a:xfrm>
              <a:off x="1656" y="1112"/>
              <a:ext cx="59" cy="59"/>
            </a:xfrm>
            <a:custGeom>
              <a:avLst/>
              <a:gdLst>
                <a:gd name="T0" fmla="*/ 29 w 59"/>
                <a:gd name="T1" fmla="*/ 0 h 59"/>
                <a:gd name="T2" fmla="*/ 29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29" y="0"/>
                  </a:moveTo>
                  <a:lnTo>
                    <a:pt x="29"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350">
              <a:extLst>
                <a:ext uri="{FF2B5EF4-FFF2-40B4-BE49-F238E27FC236}">
                  <a16:creationId xmlns:a16="http://schemas.microsoft.com/office/drawing/2014/main" id="{58E3C0CF-EBA6-7F8B-33D7-08749BB7DC43}"/>
                </a:ext>
              </a:extLst>
            </p:cNvPr>
            <p:cNvSpPr>
              <a:spLocks noEditPoints="1"/>
            </p:cNvSpPr>
            <p:nvPr/>
          </p:nvSpPr>
          <p:spPr bwMode="auto">
            <a:xfrm>
              <a:off x="1868" y="1430"/>
              <a:ext cx="59" cy="59"/>
            </a:xfrm>
            <a:custGeom>
              <a:avLst/>
              <a:gdLst>
                <a:gd name="T0" fmla="*/ 30 w 59"/>
                <a:gd name="T1" fmla="*/ 0 h 59"/>
                <a:gd name="T2" fmla="*/ 30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30" y="0"/>
                  </a:moveTo>
                  <a:lnTo>
                    <a:pt x="30"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351">
              <a:extLst>
                <a:ext uri="{FF2B5EF4-FFF2-40B4-BE49-F238E27FC236}">
                  <a16:creationId xmlns:a16="http://schemas.microsoft.com/office/drawing/2014/main" id="{1952D23F-E429-5038-99B6-0E3F4498A9A1}"/>
                </a:ext>
              </a:extLst>
            </p:cNvPr>
            <p:cNvSpPr>
              <a:spLocks noEditPoints="1"/>
            </p:cNvSpPr>
            <p:nvPr/>
          </p:nvSpPr>
          <p:spPr bwMode="auto">
            <a:xfrm>
              <a:off x="2081" y="1673"/>
              <a:ext cx="59" cy="59"/>
            </a:xfrm>
            <a:custGeom>
              <a:avLst/>
              <a:gdLst>
                <a:gd name="T0" fmla="*/ 29 w 59"/>
                <a:gd name="T1" fmla="*/ 0 h 59"/>
                <a:gd name="T2" fmla="*/ 29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29" y="0"/>
                  </a:moveTo>
                  <a:lnTo>
                    <a:pt x="29"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352">
              <a:extLst>
                <a:ext uri="{FF2B5EF4-FFF2-40B4-BE49-F238E27FC236}">
                  <a16:creationId xmlns:a16="http://schemas.microsoft.com/office/drawing/2014/main" id="{A4BCF86B-8837-5529-F11D-34A7AD62C545}"/>
                </a:ext>
              </a:extLst>
            </p:cNvPr>
            <p:cNvSpPr>
              <a:spLocks noEditPoints="1"/>
            </p:cNvSpPr>
            <p:nvPr/>
          </p:nvSpPr>
          <p:spPr bwMode="auto">
            <a:xfrm>
              <a:off x="2293" y="1728"/>
              <a:ext cx="59" cy="59"/>
            </a:xfrm>
            <a:custGeom>
              <a:avLst/>
              <a:gdLst>
                <a:gd name="T0" fmla="*/ 30 w 59"/>
                <a:gd name="T1" fmla="*/ 0 h 59"/>
                <a:gd name="T2" fmla="*/ 30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30" y="0"/>
                  </a:moveTo>
                  <a:lnTo>
                    <a:pt x="30"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353">
              <a:extLst>
                <a:ext uri="{FF2B5EF4-FFF2-40B4-BE49-F238E27FC236}">
                  <a16:creationId xmlns:a16="http://schemas.microsoft.com/office/drawing/2014/main" id="{D7C5FEE9-5BD7-9636-AC7E-BE259DC60A49}"/>
                </a:ext>
              </a:extLst>
            </p:cNvPr>
            <p:cNvSpPr>
              <a:spLocks noEditPoints="1"/>
            </p:cNvSpPr>
            <p:nvPr/>
          </p:nvSpPr>
          <p:spPr bwMode="auto">
            <a:xfrm>
              <a:off x="2506" y="1569"/>
              <a:ext cx="58" cy="59"/>
            </a:xfrm>
            <a:custGeom>
              <a:avLst/>
              <a:gdLst>
                <a:gd name="T0" fmla="*/ 29 w 58"/>
                <a:gd name="T1" fmla="*/ 0 h 59"/>
                <a:gd name="T2" fmla="*/ 29 w 58"/>
                <a:gd name="T3" fmla="*/ 59 h 59"/>
                <a:gd name="T4" fmla="*/ 0 w 58"/>
                <a:gd name="T5" fmla="*/ 30 h 59"/>
                <a:gd name="T6" fmla="*/ 58 w 58"/>
                <a:gd name="T7" fmla="*/ 30 h 59"/>
              </a:gdLst>
              <a:ahLst/>
              <a:cxnLst>
                <a:cxn ang="0">
                  <a:pos x="T0" y="T1"/>
                </a:cxn>
                <a:cxn ang="0">
                  <a:pos x="T2" y="T3"/>
                </a:cxn>
                <a:cxn ang="0">
                  <a:pos x="T4" y="T5"/>
                </a:cxn>
                <a:cxn ang="0">
                  <a:pos x="T6" y="T7"/>
                </a:cxn>
              </a:cxnLst>
              <a:rect l="0" t="0" r="r" b="b"/>
              <a:pathLst>
                <a:path w="58" h="59">
                  <a:moveTo>
                    <a:pt x="29" y="0"/>
                  </a:moveTo>
                  <a:lnTo>
                    <a:pt x="29" y="59"/>
                  </a:lnTo>
                  <a:moveTo>
                    <a:pt x="0" y="30"/>
                  </a:moveTo>
                  <a:lnTo>
                    <a:pt x="58"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354">
              <a:extLst>
                <a:ext uri="{FF2B5EF4-FFF2-40B4-BE49-F238E27FC236}">
                  <a16:creationId xmlns:a16="http://schemas.microsoft.com/office/drawing/2014/main" id="{51209613-5900-FE0B-485E-702DDA440435}"/>
                </a:ext>
              </a:extLst>
            </p:cNvPr>
            <p:cNvSpPr>
              <a:spLocks/>
            </p:cNvSpPr>
            <p:nvPr/>
          </p:nvSpPr>
          <p:spPr bwMode="auto">
            <a:xfrm>
              <a:off x="835" y="836"/>
              <a:ext cx="1827" cy="929"/>
            </a:xfrm>
            <a:custGeom>
              <a:avLst/>
              <a:gdLst>
                <a:gd name="T0" fmla="*/ 28 w 1827"/>
                <a:gd name="T1" fmla="*/ 423 h 929"/>
                <a:gd name="T2" fmla="*/ 58 w 1827"/>
                <a:gd name="T3" fmla="*/ 377 h 929"/>
                <a:gd name="T4" fmla="*/ 89 w 1827"/>
                <a:gd name="T5" fmla="*/ 332 h 929"/>
                <a:gd name="T6" fmla="*/ 119 w 1827"/>
                <a:gd name="T7" fmla="*/ 288 h 929"/>
                <a:gd name="T8" fmla="*/ 150 w 1827"/>
                <a:gd name="T9" fmla="*/ 246 h 929"/>
                <a:gd name="T10" fmla="*/ 180 w 1827"/>
                <a:gd name="T11" fmla="*/ 206 h 929"/>
                <a:gd name="T12" fmla="*/ 210 w 1827"/>
                <a:gd name="T13" fmla="*/ 169 h 929"/>
                <a:gd name="T14" fmla="*/ 241 w 1827"/>
                <a:gd name="T15" fmla="*/ 134 h 929"/>
                <a:gd name="T16" fmla="*/ 271 w 1827"/>
                <a:gd name="T17" fmla="*/ 104 h 929"/>
                <a:gd name="T18" fmla="*/ 302 w 1827"/>
                <a:gd name="T19" fmla="*/ 76 h 929"/>
                <a:gd name="T20" fmla="*/ 332 w 1827"/>
                <a:gd name="T21" fmla="*/ 52 h 929"/>
                <a:gd name="T22" fmla="*/ 363 w 1827"/>
                <a:gd name="T23" fmla="*/ 33 h 929"/>
                <a:gd name="T24" fmla="*/ 393 w 1827"/>
                <a:gd name="T25" fmla="*/ 18 h 929"/>
                <a:gd name="T26" fmla="*/ 423 w 1827"/>
                <a:gd name="T27" fmla="*/ 7 h 929"/>
                <a:gd name="T28" fmla="*/ 454 w 1827"/>
                <a:gd name="T29" fmla="*/ 1 h 929"/>
                <a:gd name="T30" fmla="*/ 484 w 1827"/>
                <a:gd name="T31" fmla="*/ 0 h 929"/>
                <a:gd name="T32" fmla="*/ 515 w 1827"/>
                <a:gd name="T33" fmla="*/ 3 h 929"/>
                <a:gd name="T34" fmla="*/ 545 w 1827"/>
                <a:gd name="T35" fmla="*/ 11 h 929"/>
                <a:gd name="T36" fmla="*/ 576 w 1827"/>
                <a:gd name="T37" fmla="*/ 23 h 929"/>
                <a:gd name="T38" fmla="*/ 606 w 1827"/>
                <a:gd name="T39" fmla="*/ 40 h 929"/>
                <a:gd name="T40" fmla="*/ 636 w 1827"/>
                <a:gd name="T41" fmla="*/ 61 h 929"/>
                <a:gd name="T42" fmla="*/ 667 w 1827"/>
                <a:gd name="T43" fmla="*/ 86 h 929"/>
                <a:gd name="T44" fmla="*/ 697 w 1827"/>
                <a:gd name="T45" fmla="*/ 115 h 929"/>
                <a:gd name="T46" fmla="*/ 728 w 1827"/>
                <a:gd name="T47" fmla="*/ 147 h 929"/>
                <a:gd name="T48" fmla="*/ 758 w 1827"/>
                <a:gd name="T49" fmla="*/ 183 h 929"/>
                <a:gd name="T50" fmla="*/ 789 w 1827"/>
                <a:gd name="T51" fmla="*/ 221 h 929"/>
                <a:gd name="T52" fmla="*/ 819 w 1827"/>
                <a:gd name="T53" fmla="*/ 262 h 929"/>
                <a:gd name="T54" fmla="*/ 849 w 1827"/>
                <a:gd name="T55" fmla="*/ 304 h 929"/>
                <a:gd name="T56" fmla="*/ 880 w 1827"/>
                <a:gd name="T57" fmla="*/ 349 h 929"/>
                <a:gd name="T58" fmla="*/ 910 w 1827"/>
                <a:gd name="T59" fmla="*/ 394 h 929"/>
                <a:gd name="T60" fmla="*/ 941 w 1827"/>
                <a:gd name="T61" fmla="*/ 440 h 929"/>
                <a:gd name="T62" fmla="*/ 971 w 1827"/>
                <a:gd name="T63" fmla="*/ 487 h 929"/>
                <a:gd name="T64" fmla="*/ 1002 w 1827"/>
                <a:gd name="T65" fmla="*/ 533 h 929"/>
                <a:gd name="T66" fmla="*/ 1032 w 1827"/>
                <a:gd name="T67" fmla="*/ 578 h 929"/>
                <a:gd name="T68" fmla="*/ 1063 w 1827"/>
                <a:gd name="T69" fmla="*/ 623 h 929"/>
                <a:gd name="T70" fmla="*/ 1093 w 1827"/>
                <a:gd name="T71" fmla="*/ 666 h 929"/>
                <a:gd name="T72" fmla="*/ 1123 w 1827"/>
                <a:gd name="T73" fmla="*/ 707 h 929"/>
                <a:gd name="T74" fmla="*/ 1154 w 1827"/>
                <a:gd name="T75" fmla="*/ 745 h 929"/>
                <a:gd name="T76" fmla="*/ 1184 w 1827"/>
                <a:gd name="T77" fmla="*/ 781 h 929"/>
                <a:gd name="T78" fmla="*/ 1215 w 1827"/>
                <a:gd name="T79" fmla="*/ 813 h 929"/>
                <a:gd name="T80" fmla="*/ 1245 w 1827"/>
                <a:gd name="T81" fmla="*/ 842 h 929"/>
                <a:gd name="T82" fmla="*/ 1276 w 1827"/>
                <a:gd name="T83" fmla="*/ 867 h 929"/>
                <a:gd name="T84" fmla="*/ 1306 w 1827"/>
                <a:gd name="T85" fmla="*/ 888 h 929"/>
                <a:gd name="T86" fmla="*/ 1336 w 1827"/>
                <a:gd name="T87" fmla="*/ 905 h 929"/>
                <a:gd name="T88" fmla="*/ 1367 w 1827"/>
                <a:gd name="T89" fmla="*/ 917 h 929"/>
                <a:gd name="T90" fmla="*/ 1397 w 1827"/>
                <a:gd name="T91" fmla="*/ 926 h 929"/>
                <a:gd name="T92" fmla="*/ 1428 w 1827"/>
                <a:gd name="T93" fmla="*/ 929 h 929"/>
                <a:gd name="T94" fmla="*/ 1458 w 1827"/>
                <a:gd name="T95" fmla="*/ 927 h 929"/>
                <a:gd name="T96" fmla="*/ 1489 w 1827"/>
                <a:gd name="T97" fmla="*/ 922 h 929"/>
                <a:gd name="T98" fmla="*/ 1519 w 1827"/>
                <a:gd name="T99" fmla="*/ 911 h 929"/>
                <a:gd name="T100" fmla="*/ 1549 w 1827"/>
                <a:gd name="T101" fmla="*/ 896 h 929"/>
                <a:gd name="T102" fmla="*/ 1580 w 1827"/>
                <a:gd name="T103" fmla="*/ 877 h 929"/>
                <a:gd name="T104" fmla="*/ 1610 w 1827"/>
                <a:gd name="T105" fmla="*/ 853 h 929"/>
                <a:gd name="T106" fmla="*/ 1641 w 1827"/>
                <a:gd name="T107" fmla="*/ 826 h 929"/>
                <a:gd name="T108" fmla="*/ 1671 w 1827"/>
                <a:gd name="T109" fmla="*/ 795 h 929"/>
                <a:gd name="T110" fmla="*/ 1702 w 1827"/>
                <a:gd name="T111" fmla="*/ 761 h 929"/>
                <a:gd name="T112" fmla="*/ 1732 w 1827"/>
                <a:gd name="T113" fmla="*/ 724 h 929"/>
                <a:gd name="T114" fmla="*/ 1762 w 1827"/>
                <a:gd name="T115" fmla="*/ 684 h 929"/>
                <a:gd name="T116" fmla="*/ 1793 w 1827"/>
                <a:gd name="T117" fmla="*/ 642 h 929"/>
                <a:gd name="T118" fmla="*/ 1823 w 1827"/>
                <a:gd name="T119" fmla="*/ 59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929">
                  <a:moveTo>
                    <a:pt x="0" y="464"/>
                  </a:moveTo>
                  <a:lnTo>
                    <a:pt x="3" y="460"/>
                  </a:lnTo>
                  <a:lnTo>
                    <a:pt x="6" y="455"/>
                  </a:lnTo>
                  <a:lnTo>
                    <a:pt x="9" y="451"/>
                  </a:lnTo>
                  <a:lnTo>
                    <a:pt x="13" y="446"/>
                  </a:lnTo>
                  <a:lnTo>
                    <a:pt x="15" y="441"/>
                  </a:lnTo>
                  <a:lnTo>
                    <a:pt x="19" y="437"/>
                  </a:lnTo>
                  <a:lnTo>
                    <a:pt x="21" y="432"/>
                  </a:lnTo>
                  <a:lnTo>
                    <a:pt x="25" y="427"/>
                  </a:lnTo>
                  <a:lnTo>
                    <a:pt x="28" y="423"/>
                  </a:lnTo>
                  <a:lnTo>
                    <a:pt x="31" y="418"/>
                  </a:lnTo>
                  <a:lnTo>
                    <a:pt x="34" y="413"/>
                  </a:lnTo>
                  <a:lnTo>
                    <a:pt x="37" y="409"/>
                  </a:lnTo>
                  <a:lnTo>
                    <a:pt x="40" y="404"/>
                  </a:lnTo>
                  <a:lnTo>
                    <a:pt x="43" y="400"/>
                  </a:lnTo>
                  <a:lnTo>
                    <a:pt x="46" y="395"/>
                  </a:lnTo>
                  <a:lnTo>
                    <a:pt x="49" y="390"/>
                  </a:lnTo>
                  <a:lnTo>
                    <a:pt x="52" y="386"/>
                  </a:lnTo>
                  <a:lnTo>
                    <a:pt x="55" y="381"/>
                  </a:lnTo>
                  <a:lnTo>
                    <a:pt x="58" y="377"/>
                  </a:lnTo>
                  <a:lnTo>
                    <a:pt x="61" y="372"/>
                  </a:lnTo>
                  <a:lnTo>
                    <a:pt x="64" y="367"/>
                  </a:lnTo>
                  <a:lnTo>
                    <a:pt x="67" y="363"/>
                  </a:lnTo>
                  <a:lnTo>
                    <a:pt x="70" y="358"/>
                  </a:lnTo>
                  <a:lnTo>
                    <a:pt x="73" y="354"/>
                  </a:lnTo>
                  <a:lnTo>
                    <a:pt x="76" y="350"/>
                  </a:lnTo>
                  <a:lnTo>
                    <a:pt x="79" y="345"/>
                  </a:lnTo>
                  <a:lnTo>
                    <a:pt x="82" y="341"/>
                  </a:lnTo>
                  <a:lnTo>
                    <a:pt x="86" y="336"/>
                  </a:lnTo>
                  <a:lnTo>
                    <a:pt x="89" y="332"/>
                  </a:lnTo>
                  <a:lnTo>
                    <a:pt x="92" y="327"/>
                  </a:lnTo>
                  <a:lnTo>
                    <a:pt x="95" y="323"/>
                  </a:lnTo>
                  <a:lnTo>
                    <a:pt x="98" y="318"/>
                  </a:lnTo>
                  <a:lnTo>
                    <a:pt x="101" y="314"/>
                  </a:lnTo>
                  <a:lnTo>
                    <a:pt x="104" y="310"/>
                  </a:lnTo>
                  <a:lnTo>
                    <a:pt x="107" y="305"/>
                  </a:lnTo>
                  <a:lnTo>
                    <a:pt x="110" y="301"/>
                  </a:lnTo>
                  <a:lnTo>
                    <a:pt x="113" y="296"/>
                  </a:lnTo>
                  <a:lnTo>
                    <a:pt x="116" y="292"/>
                  </a:lnTo>
                  <a:lnTo>
                    <a:pt x="119" y="288"/>
                  </a:lnTo>
                  <a:lnTo>
                    <a:pt x="122" y="284"/>
                  </a:lnTo>
                  <a:lnTo>
                    <a:pt x="125" y="279"/>
                  </a:lnTo>
                  <a:lnTo>
                    <a:pt x="128" y="275"/>
                  </a:lnTo>
                  <a:lnTo>
                    <a:pt x="131" y="271"/>
                  </a:lnTo>
                  <a:lnTo>
                    <a:pt x="134" y="267"/>
                  </a:lnTo>
                  <a:lnTo>
                    <a:pt x="137" y="262"/>
                  </a:lnTo>
                  <a:lnTo>
                    <a:pt x="140" y="258"/>
                  </a:lnTo>
                  <a:lnTo>
                    <a:pt x="143" y="254"/>
                  </a:lnTo>
                  <a:lnTo>
                    <a:pt x="146" y="250"/>
                  </a:lnTo>
                  <a:lnTo>
                    <a:pt x="150" y="246"/>
                  </a:lnTo>
                  <a:lnTo>
                    <a:pt x="152" y="242"/>
                  </a:lnTo>
                  <a:lnTo>
                    <a:pt x="156" y="238"/>
                  </a:lnTo>
                  <a:lnTo>
                    <a:pt x="158" y="234"/>
                  </a:lnTo>
                  <a:lnTo>
                    <a:pt x="162" y="230"/>
                  </a:lnTo>
                  <a:lnTo>
                    <a:pt x="165" y="226"/>
                  </a:lnTo>
                  <a:lnTo>
                    <a:pt x="168" y="222"/>
                  </a:lnTo>
                  <a:lnTo>
                    <a:pt x="171" y="218"/>
                  </a:lnTo>
                  <a:lnTo>
                    <a:pt x="174" y="214"/>
                  </a:lnTo>
                  <a:lnTo>
                    <a:pt x="177" y="210"/>
                  </a:lnTo>
                  <a:lnTo>
                    <a:pt x="180" y="206"/>
                  </a:lnTo>
                  <a:lnTo>
                    <a:pt x="183" y="202"/>
                  </a:lnTo>
                  <a:lnTo>
                    <a:pt x="186" y="198"/>
                  </a:lnTo>
                  <a:lnTo>
                    <a:pt x="189" y="195"/>
                  </a:lnTo>
                  <a:lnTo>
                    <a:pt x="192" y="191"/>
                  </a:lnTo>
                  <a:lnTo>
                    <a:pt x="195" y="187"/>
                  </a:lnTo>
                  <a:lnTo>
                    <a:pt x="198" y="183"/>
                  </a:lnTo>
                  <a:lnTo>
                    <a:pt x="201" y="180"/>
                  </a:lnTo>
                  <a:lnTo>
                    <a:pt x="204" y="176"/>
                  </a:lnTo>
                  <a:lnTo>
                    <a:pt x="207" y="172"/>
                  </a:lnTo>
                  <a:lnTo>
                    <a:pt x="210" y="169"/>
                  </a:lnTo>
                  <a:lnTo>
                    <a:pt x="213" y="165"/>
                  </a:lnTo>
                  <a:lnTo>
                    <a:pt x="216" y="162"/>
                  </a:lnTo>
                  <a:lnTo>
                    <a:pt x="219" y="158"/>
                  </a:lnTo>
                  <a:lnTo>
                    <a:pt x="222" y="155"/>
                  </a:lnTo>
                  <a:lnTo>
                    <a:pt x="226" y="151"/>
                  </a:lnTo>
                  <a:lnTo>
                    <a:pt x="228" y="148"/>
                  </a:lnTo>
                  <a:lnTo>
                    <a:pt x="232" y="144"/>
                  </a:lnTo>
                  <a:lnTo>
                    <a:pt x="235" y="141"/>
                  </a:lnTo>
                  <a:lnTo>
                    <a:pt x="238" y="138"/>
                  </a:lnTo>
                  <a:lnTo>
                    <a:pt x="241" y="134"/>
                  </a:lnTo>
                  <a:lnTo>
                    <a:pt x="244" y="131"/>
                  </a:lnTo>
                  <a:lnTo>
                    <a:pt x="247" y="128"/>
                  </a:lnTo>
                  <a:lnTo>
                    <a:pt x="250" y="125"/>
                  </a:lnTo>
                  <a:lnTo>
                    <a:pt x="253" y="122"/>
                  </a:lnTo>
                  <a:lnTo>
                    <a:pt x="256" y="119"/>
                  </a:lnTo>
                  <a:lnTo>
                    <a:pt x="259" y="115"/>
                  </a:lnTo>
                  <a:lnTo>
                    <a:pt x="262" y="112"/>
                  </a:lnTo>
                  <a:lnTo>
                    <a:pt x="265" y="109"/>
                  </a:lnTo>
                  <a:lnTo>
                    <a:pt x="268" y="106"/>
                  </a:lnTo>
                  <a:lnTo>
                    <a:pt x="271" y="104"/>
                  </a:lnTo>
                  <a:lnTo>
                    <a:pt x="274" y="101"/>
                  </a:lnTo>
                  <a:lnTo>
                    <a:pt x="277" y="98"/>
                  </a:lnTo>
                  <a:lnTo>
                    <a:pt x="280" y="95"/>
                  </a:lnTo>
                  <a:lnTo>
                    <a:pt x="283" y="92"/>
                  </a:lnTo>
                  <a:lnTo>
                    <a:pt x="286" y="89"/>
                  </a:lnTo>
                  <a:lnTo>
                    <a:pt x="289" y="87"/>
                  </a:lnTo>
                  <a:lnTo>
                    <a:pt x="293" y="84"/>
                  </a:lnTo>
                  <a:lnTo>
                    <a:pt x="295" y="81"/>
                  </a:lnTo>
                  <a:lnTo>
                    <a:pt x="299" y="79"/>
                  </a:lnTo>
                  <a:lnTo>
                    <a:pt x="302" y="76"/>
                  </a:lnTo>
                  <a:lnTo>
                    <a:pt x="305" y="74"/>
                  </a:lnTo>
                  <a:lnTo>
                    <a:pt x="308" y="71"/>
                  </a:lnTo>
                  <a:lnTo>
                    <a:pt x="311" y="69"/>
                  </a:lnTo>
                  <a:lnTo>
                    <a:pt x="314" y="66"/>
                  </a:lnTo>
                  <a:lnTo>
                    <a:pt x="317" y="64"/>
                  </a:lnTo>
                  <a:lnTo>
                    <a:pt x="320" y="61"/>
                  </a:lnTo>
                  <a:lnTo>
                    <a:pt x="323" y="59"/>
                  </a:lnTo>
                  <a:lnTo>
                    <a:pt x="326" y="57"/>
                  </a:lnTo>
                  <a:lnTo>
                    <a:pt x="329" y="55"/>
                  </a:lnTo>
                  <a:lnTo>
                    <a:pt x="332" y="52"/>
                  </a:lnTo>
                  <a:lnTo>
                    <a:pt x="335" y="50"/>
                  </a:lnTo>
                  <a:lnTo>
                    <a:pt x="338" y="48"/>
                  </a:lnTo>
                  <a:lnTo>
                    <a:pt x="341" y="46"/>
                  </a:lnTo>
                  <a:lnTo>
                    <a:pt x="344" y="44"/>
                  </a:lnTo>
                  <a:lnTo>
                    <a:pt x="347" y="42"/>
                  </a:lnTo>
                  <a:lnTo>
                    <a:pt x="350" y="40"/>
                  </a:lnTo>
                  <a:lnTo>
                    <a:pt x="353" y="39"/>
                  </a:lnTo>
                  <a:lnTo>
                    <a:pt x="357" y="37"/>
                  </a:lnTo>
                  <a:lnTo>
                    <a:pt x="359" y="35"/>
                  </a:lnTo>
                  <a:lnTo>
                    <a:pt x="363" y="33"/>
                  </a:lnTo>
                  <a:lnTo>
                    <a:pt x="365" y="31"/>
                  </a:lnTo>
                  <a:lnTo>
                    <a:pt x="369" y="30"/>
                  </a:lnTo>
                  <a:lnTo>
                    <a:pt x="371" y="28"/>
                  </a:lnTo>
                  <a:lnTo>
                    <a:pt x="375" y="27"/>
                  </a:lnTo>
                  <a:lnTo>
                    <a:pt x="378" y="25"/>
                  </a:lnTo>
                  <a:lnTo>
                    <a:pt x="381" y="24"/>
                  </a:lnTo>
                  <a:lnTo>
                    <a:pt x="384" y="22"/>
                  </a:lnTo>
                  <a:lnTo>
                    <a:pt x="387" y="21"/>
                  </a:lnTo>
                  <a:lnTo>
                    <a:pt x="390" y="19"/>
                  </a:lnTo>
                  <a:lnTo>
                    <a:pt x="393" y="18"/>
                  </a:lnTo>
                  <a:lnTo>
                    <a:pt x="396" y="17"/>
                  </a:lnTo>
                  <a:lnTo>
                    <a:pt x="399" y="16"/>
                  </a:lnTo>
                  <a:lnTo>
                    <a:pt x="402" y="14"/>
                  </a:lnTo>
                  <a:lnTo>
                    <a:pt x="405" y="13"/>
                  </a:lnTo>
                  <a:lnTo>
                    <a:pt x="408" y="12"/>
                  </a:lnTo>
                  <a:lnTo>
                    <a:pt x="411" y="11"/>
                  </a:lnTo>
                  <a:lnTo>
                    <a:pt x="414" y="10"/>
                  </a:lnTo>
                  <a:lnTo>
                    <a:pt x="417" y="9"/>
                  </a:lnTo>
                  <a:lnTo>
                    <a:pt x="420" y="8"/>
                  </a:lnTo>
                  <a:lnTo>
                    <a:pt x="423" y="7"/>
                  </a:lnTo>
                  <a:lnTo>
                    <a:pt x="426" y="7"/>
                  </a:lnTo>
                  <a:lnTo>
                    <a:pt x="429" y="6"/>
                  </a:lnTo>
                  <a:lnTo>
                    <a:pt x="433" y="5"/>
                  </a:lnTo>
                  <a:lnTo>
                    <a:pt x="435" y="5"/>
                  </a:lnTo>
                  <a:lnTo>
                    <a:pt x="439" y="4"/>
                  </a:lnTo>
                  <a:lnTo>
                    <a:pt x="442" y="3"/>
                  </a:lnTo>
                  <a:lnTo>
                    <a:pt x="445" y="3"/>
                  </a:lnTo>
                  <a:lnTo>
                    <a:pt x="448" y="2"/>
                  </a:lnTo>
                  <a:lnTo>
                    <a:pt x="451" y="2"/>
                  </a:lnTo>
                  <a:lnTo>
                    <a:pt x="454" y="1"/>
                  </a:lnTo>
                  <a:lnTo>
                    <a:pt x="457" y="1"/>
                  </a:lnTo>
                  <a:lnTo>
                    <a:pt x="460" y="1"/>
                  </a:lnTo>
                  <a:lnTo>
                    <a:pt x="463" y="0"/>
                  </a:lnTo>
                  <a:lnTo>
                    <a:pt x="466" y="0"/>
                  </a:lnTo>
                  <a:lnTo>
                    <a:pt x="469" y="0"/>
                  </a:lnTo>
                  <a:lnTo>
                    <a:pt x="472" y="0"/>
                  </a:lnTo>
                  <a:lnTo>
                    <a:pt x="475" y="0"/>
                  </a:lnTo>
                  <a:lnTo>
                    <a:pt x="478" y="0"/>
                  </a:lnTo>
                  <a:lnTo>
                    <a:pt x="481" y="0"/>
                  </a:lnTo>
                  <a:lnTo>
                    <a:pt x="484" y="0"/>
                  </a:lnTo>
                  <a:lnTo>
                    <a:pt x="487" y="0"/>
                  </a:lnTo>
                  <a:lnTo>
                    <a:pt x="490" y="0"/>
                  </a:lnTo>
                  <a:lnTo>
                    <a:pt x="493" y="0"/>
                  </a:lnTo>
                  <a:lnTo>
                    <a:pt x="496" y="1"/>
                  </a:lnTo>
                  <a:lnTo>
                    <a:pt x="499" y="1"/>
                  </a:lnTo>
                  <a:lnTo>
                    <a:pt x="502" y="1"/>
                  </a:lnTo>
                  <a:lnTo>
                    <a:pt x="506" y="2"/>
                  </a:lnTo>
                  <a:lnTo>
                    <a:pt x="508" y="2"/>
                  </a:lnTo>
                  <a:lnTo>
                    <a:pt x="512" y="3"/>
                  </a:lnTo>
                  <a:lnTo>
                    <a:pt x="515" y="3"/>
                  </a:lnTo>
                  <a:lnTo>
                    <a:pt x="518" y="4"/>
                  </a:lnTo>
                  <a:lnTo>
                    <a:pt x="521" y="4"/>
                  </a:lnTo>
                  <a:lnTo>
                    <a:pt x="524" y="5"/>
                  </a:lnTo>
                  <a:lnTo>
                    <a:pt x="527" y="6"/>
                  </a:lnTo>
                  <a:lnTo>
                    <a:pt x="530" y="6"/>
                  </a:lnTo>
                  <a:lnTo>
                    <a:pt x="533" y="7"/>
                  </a:lnTo>
                  <a:lnTo>
                    <a:pt x="536" y="8"/>
                  </a:lnTo>
                  <a:lnTo>
                    <a:pt x="539" y="9"/>
                  </a:lnTo>
                  <a:lnTo>
                    <a:pt x="542" y="10"/>
                  </a:lnTo>
                  <a:lnTo>
                    <a:pt x="545" y="11"/>
                  </a:lnTo>
                  <a:lnTo>
                    <a:pt x="548" y="12"/>
                  </a:lnTo>
                  <a:lnTo>
                    <a:pt x="551" y="13"/>
                  </a:lnTo>
                  <a:lnTo>
                    <a:pt x="554" y="14"/>
                  </a:lnTo>
                  <a:lnTo>
                    <a:pt x="557" y="15"/>
                  </a:lnTo>
                  <a:lnTo>
                    <a:pt x="560" y="17"/>
                  </a:lnTo>
                  <a:lnTo>
                    <a:pt x="563" y="18"/>
                  </a:lnTo>
                  <a:lnTo>
                    <a:pt x="566" y="19"/>
                  </a:lnTo>
                  <a:lnTo>
                    <a:pt x="570" y="21"/>
                  </a:lnTo>
                  <a:lnTo>
                    <a:pt x="572" y="22"/>
                  </a:lnTo>
                  <a:lnTo>
                    <a:pt x="576" y="23"/>
                  </a:lnTo>
                  <a:lnTo>
                    <a:pt x="578" y="25"/>
                  </a:lnTo>
                  <a:lnTo>
                    <a:pt x="582" y="26"/>
                  </a:lnTo>
                  <a:lnTo>
                    <a:pt x="585" y="28"/>
                  </a:lnTo>
                  <a:lnTo>
                    <a:pt x="588" y="30"/>
                  </a:lnTo>
                  <a:lnTo>
                    <a:pt x="591" y="31"/>
                  </a:lnTo>
                  <a:lnTo>
                    <a:pt x="594" y="33"/>
                  </a:lnTo>
                  <a:lnTo>
                    <a:pt x="597" y="35"/>
                  </a:lnTo>
                  <a:lnTo>
                    <a:pt x="600" y="36"/>
                  </a:lnTo>
                  <a:lnTo>
                    <a:pt x="603" y="38"/>
                  </a:lnTo>
                  <a:lnTo>
                    <a:pt x="606" y="40"/>
                  </a:lnTo>
                  <a:lnTo>
                    <a:pt x="609" y="42"/>
                  </a:lnTo>
                  <a:lnTo>
                    <a:pt x="612" y="44"/>
                  </a:lnTo>
                  <a:lnTo>
                    <a:pt x="615" y="46"/>
                  </a:lnTo>
                  <a:lnTo>
                    <a:pt x="618" y="48"/>
                  </a:lnTo>
                  <a:lnTo>
                    <a:pt x="621" y="50"/>
                  </a:lnTo>
                  <a:lnTo>
                    <a:pt x="624" y="52"/>
                  </a:lnTo>
                  <a:lnTo>
                    <a:pt x="627" y="54"/>
                  </a:lnTo>
                  <a:lnTo>
                    <a:pt x="630" y="57"/>
                  </a:lnTo>
                  <a:lnTo>
                    <a:pt x="633" y="59"/>
                  </a:lnTo>
                  <a:lnTo>
                    <a:pt x="636" y="61"/>
                  </a:lnTo>
                  <a:lnTo>
                    <a:pt x="639" y="64"/>
                  </a:lnTo>
                  <a:lnTo>
                    <a:pt x="642" y="66"/>
                  </a:lnTo>
                  <a:lnTo>
                    <a:pt x="646" y="68"/>
                  </a:lnTo>
                  <a:lnTo>
                    <a:pt x="649" y="71"/>
                  </a:lnTo>
                  <a:lnTo>
                    <a:pt x="652" y="73"/>
                  </a:lnTo>
                  <a:lnTo>
                    <a:pt x="655" y="76"/>
                  </a:lnTo>
                  <a:lnTo>
                    <a:pt x="658" y="78"/>
                  </a:lnTo>
                  <a:lnTo>
                    <a:pt x="661" y="81"/>
                  </a:lnTo>
                  <a:lnTo>
                    <a:pt x="664" y="84"/>
                  </a:lnTo>
                  <a:lnTo>
                    <a:pt x="667" y="86"/>
                  </a:lnTo>
                  <a:lnTo>
                    <a:pt x="670" y="89"/>
                  </a:lnTo>
                  <a:lnTo>
                    <a:pt x="673" y="92"/>
                  </a:lnTo>
                  <a:lnTo>
                    <a:pt x="676" y="94"/>
                  </a:lnTo>
                  <a:lnTo>
                    <a:pt x="679" y="97"/>
                  </a:lnTo>
                  <a:lnTo>
                    <a:pt x="682" y="100"/>
                  </a:lnTo>
                  <a:lnTo>
                    <a:pt x="685" y="103"/>
                  </a:lnTo>
                  <a:lnTo>
                    <a:pt x="688" y="106"/>
                  </a:lnTo>
                  <a:lnTo>
                    <a:pt x="691" y="109"/>
                  </a:lnTo>
                  <a:lnTo>
                    <a:pt x="694" y="112"/>
                  </a:lnTo>
                  <a:lnTo>
                    <a:pt x="697" y="115"/>
                  </a:lnTo>
                  <a:lnTo>
                    <a:pt x="700" y="118"/>
                  </a:lnTo>
                  <a:lnTo>
                    <a:pt x="703" y="121"/>
                  </a:lnTo>
                  <a:lnTo>
                    <a:pt x="706" y="124"/>
                  </a:lnTo>
                  <a:lnTo>
                    <a:pt x="709" y="127"/>
                  </a:lnTo>
                  <a:lnTo>
                    <a:pt x="713" y="131"/>
                  </a:lnTo>
                  <a:lnTo>
                    <a:pt x="715" y="134"/>
                  </a:lnTo>
                  <a:lnTo>
                    <a:pt x="719" y="137"/>
                  </a:lnTo>
                  <a:lnTo>
                    <a:pt x="722" y="141"/>
                  </a:lnTo>
                  <a:lnTo>
                    <a:pt x="725" y="144"/>
                  </a:lnTo>
                  <a:lnTo>
                    <a:pt x="728" y="147"/>
                  </a:lnTo>
                  <a:lnTo>
                    <a:pt x="731" y="151"/>
                  </a:lnTo>
                  <a:lnTo>
                    <a:pt x="734" y="154"/>
                  </a:lnTo>
                  <a:lnTo>
                    <a:pt x="737" y="157"/>
                  </a:lnTo>
                  <a:lnTo>
                    <a:pt x="740" y="161"/>
                  </a:lnTo>
                  <a:lnTo>
                    <a:pt x="743" y="165"/>
                  </a:lnTo>
                  <a:lnTo>
                    <a:pt x="746" y="168"/>
                  </a:lnTo>
                  <a:lnTo>
                    <a:pt x="749" y="172"/>
                  </a:lnTo>
                  <a:lnTo>
                    <a:pt x="752" y="175"/>
                  </a:lnTo>
                  <a:lnTo>
                    <a:pt x="755" y="179"/>
                  </a:lnTo>
                  <a:lnTo>
                    <a:pt x="758" y="183"/>
                  </a:lnTo>
                  <a:lnTo>
                    <a:pt x="761" y="186"/>
                  </a:lnTo>
                  <a:lnTo>
                    <a:pt x="764" y="190"/>
                  </a:lnTo>
                  <a:lnTo>
                    <a:pt x="767" y="194"/>
                  </a:lnTo>
                  <a:lnTo>
                    <a:pt x="770" y="198"/>
                  </a:lnTo>
                  <a:lnTo>
                    <a:pt x="773" y="201"/>
                  </a:lnTo>
                  <a:lnTo>
                    <a:pt x="776" y="205"/>
                  </a:lnTo>
                  <a:lnTo>
                    <a:pt x="779" y="209"/>
                  </a:lnTo>
                  <a:lnTo>
                    <a:pt x="783" y="213"/>
                  </a:lnTo>
                  <a:lnTo>
                    <a:pt x="785" y="217"/>
                  </a:lnTo>
                  <a:lnTo>
                    <a:pt x="789" y="221"/>
                  </a:lnTo>
                  <a:lnTo>
                    <a:pt x="792" y="225"/>
                  </a:lnTo>
                  <a:lnTo>
                    <a:pt x="795" y="229"/>
                  </a:lnTo>
                  <a:lnTo>
                    <a:pt x="798" y="233"/>
                  </a:lnTo>
                  <a:lnTo>
                    <a:pt x="801" y="237"/>
                  </a:lnTo>
                  <a:lnTo>
                    <a:pt x="804" y="241"/>
                  </a:lnTo>
                  <a:lnTo>
                    <a:pt x="807" y="245"/>
                  </a:lnTo>
                  <a:lnTo>
                    <a:pt x="810" y="249"/>
                  </a:lnTo>
                  <a:lnTo>
                    <a:pt x="813" y="253"/>
                  </a:lnTo>
                  <a:lnTo>
                    <a:pt x="816" y="257"/>
                  </a:lnTo>
                  <a:lnTo>
                    <a:pt x="819" y="262"/>
                  </a:lnTo>
                  <a:lnTo>
                    <a:pt x="822" y="266"/>
                  </a:lnTo>
                  <a:lnTo>
                    <a:pt x="825" y="270"/>
                  </a:lnTo>
                  <a:lnTo>
                    <a:pt x="828" y="274"/>
                  </a:lnTo>
                  <a:lnTo>
                    <a:pt x="831" y="279"/>
                  </a:lnTo>
                  <a:lnTo>
                    <a:pt x="834" y="283"/>
                  </a:lnTo>
                  <a:lnTo>
                    <a:pt x="837" y="287"/>
                  </a:lnTo>
                  <a:lnTo>
                    <a:pt x="840" y="291"/>
                  </a:lnTo>
                  <a:lnTo>
                    <a:pt x="843" y="296"/>
                  </a:lnTo>
                  <a:lnTo>
                    <a:pt x="846" y="300"/>
                  </a:lnTo>
                  <a:lnTo>
                    <a:pt x="849" y="304"/>
                  </a:lnTo>
                  <a:lnTo>
                    <a:pt x="852" y="309"/>
                  </a:lnTo>
                  <a:lnTo>
                    <a:pt x="856" y="313"/>
                  </a:lnTo>
                  <a:lnTo>
                    <a:pt x="859" y="317"/>
                  </a:lnTo>
                  <a:lnTo>
                    <a:pt x="862" y="322"/>
                  </a:lnTo>
                  <a:lnTo>
                    <a:pt x="865" y="326"/>
                  </a:lnTo>
                  <a:lnTo>
                    <a:pt x="868" y="331"/>
                  </a:lnTo>
                  <a:lnTo>
                    <a:pt x="871" y="335"/>
                  </a:lnTo>
                  <a:lnTo>
                    <a:pt x="874" y="340"/>
                  </a:lnTo>
                  <a:lnTo>
                    <a:pt x="877" y="344"/>
                  </a:lnTo>
                  <a:lnTo>
                    <a:pt x="880" y="349"/>
                  </a:lnTo>
                  <a:lnTo>
                    <a:pt x="883" y="353"/>
                  </a:lnTo>
                  <a:lnTo>
                    <a:pt x="886" y="358"/>
                  </a:lnTo>
                  <a:lnTo>
                    <a:pt x="889" y="362"/>
                  </a:lnTo>
                  <a:lnTo>
                    <a:pt x="892" y="367"/>
                  </a:lnTo>
                  <a:lnTo>
                    <a:pt x="895" y="371"/>
                  </a:lnTo>
                  <a:lnTo>
                    <a:pt x="898" y="376"/>
                  </a:lnTo>
                  <a:lnTo>
                    <a:pt x="901" y="381"/>
                  </a:lnTo>
                  <a:lnTo>
                    <a:pt x="904" y="385"/>
                  </a:lnTo>
                  <a:lnTo>
                    <a:pt x="907" y="390"/>
                  </a:lnTo>
                  <a:lnTo>
                    <a:pt x="910" y="394"/>
                  </a:lnTo>
                  <a:lnTo>
                    <a:pt x="913" y="399"/>
                  </a:lnTo>
                  <a:lnTo>
                    <a:pt x="916" y="403"/>
                  </a:lnTo>
                  <a:lnTo>
                    <a:pt x="920" y="408"/>
                  </a:lnTo>
                  <a:lnTo>
                    <a:pt x="922" y="413"/>
                  </a:lnTo>
                  <a:lnTo>
                    <a:pt x="926" y="417"/>
                  </a:lnTo>
                  <a:lnTo>
                    <a:pt x="928" y="422"/>
                  </a:lnTo>
                  <a:lnTo>
                    <a:pt x="932" y="427"/>
                  </a:lnTo>
                  <a:lnTo>
                    <a:pt x="935" y="431"/>
                  </a:lnTo>
                  <a:lnTo>
                    <a:pt x="938" y="436"/>
                  </a:lnTo>
                  <a:lnTo>
                    <a:pt x="941" y="440"/>
                  </a:lnTo>
                  <a:lnTo>
                    <a:pt x="944" y="445"/>
                  </a:lnTo>
                  <a:lnTo>
                    <a:pt x="947" y="450"/>
                  </a:lnTo>
                  <a:lnTo>
                    <a:pt x="950" y="454"/>
                  </a:lnTo>
                  <a:lnTo>
                    <a:pt x="953" y="459"/>
                  </a:lnTo>
                  <a:lnTo>
                    <a:pt x="956" y="464"/>
                  </a:lnTo>
                  <a:lnTo>
                    <a:pt x="959" y="468"/>
                  </a:lnTo>
                  <a:lnTo>
                    <a:pt x="962" y="473"/>
                  </a:lnTo>
                  <a:lnTo>
                    <a:pt x="965" y="478"/>
                  </a:lnTo>
                  <a:lnTo>
                    <a:pt x="968" y="482"/>
                  </a:lnTo>
                  <a:lnTo>
                    <a:pt x="971" y="487"/>
                  </a:lnTo>
                  <a:lnTo>
                    <a:pt x="974" y="492"/>
                  </a:lnTo>
                  <a:lnTo>
                    <a:pt x="977" y="496"/>
                  </a:lnTo>
                  <a:lnTo>
                    <a:pt x="980" y="501"/>
                  </a:lnTo>
                  <a:lnTo>
                    <a:pt x="983" y="505"/>
                  </a:lnTo>
                  <a:lnTo>
                    <a:pt x="986" y="510"/>
                  </a:lnTo>
                  <a:lnTo>
                    <a:pt x="989" y="515"/>
                  </a:lnTo>
                  <a:lnTo>
                    <a:pt x="992" y="519"/>
                  </a:lnTo>
                  <a:lnTo>
                    <a:pt x="996" y="524"/>
                  </a:lnTo>
                  <a:lnTo>
                    <a:pt x="999" y="528"/>
                  </a:lnTo>
                  <a:lnTo>
                    <a:pt x="1002" y="533"/>
                  </a:lnTo>
                  <a:lnTo>
                    <a:pt x="1005" y="538"/>
                  </a:lnTo>
                  <a:lnTo>
                    <a:pt x="1008" y="542"/>
                  </a:lnTo>
                  <a:lnTo>
                    <a:pt x="1011" y="547"/>
                  </a:lnTo>
                  <a:lnTo>
                    <a:pt x="1014" y="551"/>
                  </a:lnTo>
                  <a:lnTo>
                    <a:pt x="1017" y="556"/>
                  </a:lnTo>
                  <a:lnTo>
                    <a:pt x="1020" y="561"/>
                  </a:lnTo>
                  <a:lnTo>
                    <a:pt x="1023" y="565"/>
                  </a:lnTo>
                  <a:lnTo>
                    <a:pt x="1026" y="570"/>
                  </a:lnTo>
                  <a:lnTo>
                    <a:pt x="1029" y="574"/>
                  </a:lnTo>
                  <a:lnTo>
                    <a:pt x="1032" y="578"/>
                  </a:lnTo>
                  <a:lnTo>
                    <a:pt x="1035" y="583"/>
                  </a:lnTo>
                  <a:lnTo>
                    <a:pt x="1038" y="588"/>
                  </a:lnTo>
                  <a:lnTo>
                    <a:pt x="1041" y="592"/>
                  </a:lnTo>
                  <a:lnTo>
                    <a:pt x="1044" y="597"/>
                  </a:lnTo>
                  <a:lnTo>
                    <a:pt x="1047" y="601"/>
                  </a:lnTo>
                  <a:lnTo>
                    <a:pt x="1050" y="605"/>
                  </a:lnTo>
                  <a:lnTo>
                    <a:pt x="1053" y="610"/>
                  </a:lnTo>
                  <a:lnTo>
                    <a:pt x="1056" y="614"/>
                  </a:lnTo>
                  <a:lnTo>
                    <a:pt x="1059" y="619"/>
                  </a:lnTo>
                  <a:lnTo>
                    <a:pt x="1063" y="623"/>
                  </a:lnTo>
                  <a:lnTo>
                    <a:pt x="1065" y="627"/>
                  </a:lnTo>
                  <a:lnTo>
                    <a:pt x="1069" y="632"/>
                  </a:lnTo>
                  <a:lnTo>
                    <a:pt x="1072" y="636"/>
                  </a:lnTo>
                  <a:lnTo>
                    <a:pt x="1075" y="640"/>
                  </a:lnTo>
                  <a:lnTo>
                    <a:pt x="1078" y="644"/>
                  </a:lnTo>
                  <a:lnTo>
                    <a:pt x="1081" y="649"/>
                  </a:lnTo>
                  <a:lnTo>
                    <a:pt x="1084" y="653"/>
                  </a:lnTo>
                  <a:lnTo>
                    <a:pt x="1087" y="657"/>
                  </a:lnTo>
                  <a:lnTo>
                    <a:pt x="1090" y="662"/>
                  </a:lnTo>
                  <a:lnTo>
                    <a:pt x="1093" y="666"/>
                  </a:lnTo>
                  <a:lnTo>
                    <a:pt x="1096" y="670"/>
                  </a:lnTo>
                  <a:lnTo>
                    <a:pt x="1099" y="674"/>
                  </a:lnTo>
                  <a:lnTo>
                    <a:pt x="1102" y="678"/>
                  </a:lnTo>
                  <a:lnTo>
                    <a:pt x="1105" y="682"/>
                  </a:lnTo>
                  <a:lnTo>
                    <a:pt x="1108" y="686"/>
                  </a:lnTo>
                  <a:lnTo>
                    <a:pt x="1111" y="691"/>
                  </a:lnTo>
                  <a:lnTo>
                    <a:pt x="1114" y="694"/>
                  </a:lnTo>
                  <a:lnTo>
                    <a:pt x="1117" y="698"/>
                  </a:lnTo>
                  <a:lnTo>
                    <a:pt x="1120" y="703"/>
                  </a:lnTo>
                  <a:lnTo>
                    <a:pt x="1123" y="707"/>
                  </a:lnTo>
                  <a:lnTo>
                    <a:pt x="1126" y="711"/>
                  </a:lnTo>
                  <a:lnTo>
                    <a:pt x="1129" y="714"/>
                  </a:lnTo>
                  <a:lnTo>
                    <a:pt x="1133" y="718"/>
                  </a:lnTo>
                  <a:lnTo>
                    <a:pt x="1135" y="722"/>
                  </a:lnTo>
                  <a:lnTo>
                    <a:pt x="1139" y="726"/>
                  </a:lnTo>
                  <a:lnTo>
                    <a:pt x="1141" y="730"/>
                  </a:lnTo>
                  <a:lnTo>
                    <a:pt x="1145" y="734"/>
                  </a:lnTo>
                  <a:lnTo>
                    <a:pt x="1148" y="737"/>
                  </a:lnTo>
                  <a:lnTo>
                    <a:pt x="1151" y="741"/>
                  </a:lnTo>
                  <a:lnTo>
                    <a:pt x="1154" y="745"/>
                  </a:lnTo>
                  <a:lnTo>
                    <a:pt x="1157" y="749"/>
                  </a:lnTo>
                  <a:lnTo>
                    <a:pt x="1160" y="752"/>
                  </a:lnTo>
                  <a:lnTo>
                    <a:pt x="1163" y="756"/>
                  </a:lnTo>
                  <a:lnTo>
                    <a:pt x="1166" y="759"/>
                  </a:lnTo>
                  <a:lnTo>
                    <a:pt x="1169" y="763"/>
                  </a:lnTo>
                  <a:lnTo>
                    <a:pt x="1172" y="767"/>
                  </a:lnTo>
                  <a:lnTo>
                    <a:pt x="1175" y="770"/>
                  </a:lnTo>
                  <a:lnTo>
                    <a:pt x="1178" y="774"/>
                  </a:lnTo>
                  <a:lnTo>
                    <a:pt x="1181" y="777"/>
                  </a:lnTo>
                  <a:lnTo>
                    <a:pt x="1184" y="781"/>
                  </a:lnTo>
                  <a:lnTo>
                    <a:pt x="1187" y="784"/>
                  </a:lnTo>
                  <a:lnTo>
                    <a:pt x="1190" y="787"/>
                  </a:lnTo>
                  <a:lnTo>
                    <a:pt x="1193" y="791"/>
                  </a:lnTo>
                  <a:lnTo>
                    <a:pt x="1196" y="794"/>
                  </a:lnTo>
                  <a:lnTo>
                    <a:pt x="1199" y="797"/>
                  </a:lnTo>
                  <a:lnTo>
                    <a:pt x="1202" y="800"/>
                  </a:lnTo>
                  <a:lnTo>
                    <a:pt x="1206" y="803"/>
                  </a:lnTo>
                  <a:lnTo>
                    <a:pt x="1209" y="807"/>
                  </a:lnTo>
                  <a:lnTo>
                    <a:pt x="1212" y="810"/>
                  </a:lnTo>
                  <a:lnTo>
                    <a:pt x="1215" y="813"/>
                  </a:lnTo>
                  <a:lnTo>
                    <a:pt x="1218" y="816"/>
                  </a:lnTo>
                  <a:lnTo>
                    <a:pt x="1221" y="819"/>
                  </a:lnTo>
                  <a:lnTo>
                    <a:pt x="1224" y="822"/>
                  </a:lnTo>
                  <a:lnTo>
                    <a:pt x="1227" y="825"/>
                  </a:lnTo>
                  <a:lnTo>
                    <a:pt x="1230" y="828"/>
                  </a:lnTo>
                  <a:lnTo>
                    <a:pt x="1233" y="831"/>
                  </a:lnTo>
                  <a:lnTo>
                    <a:pt x="1236" y="833"/>
                  </a:lnTo>
                  <a:lnTo>
                    <a:pt x="1239" y="836"/>
                  </a:lnTo>
                  <a:lnTo>
                    <a:pt x="1242" y="839"/>
                  </a:lnTo>
                  <a:lnTo>
                    <a:pt x="1245" y="842"/>
                  </a:lnTo>
                  <a:lnTo>
                    <a:pt x="1248" y="844"/>
                  </a:lnTo>
                  <a:lnTo>
                    <a:pt x="1251" y="847"/>
                  </a:lnTo>
                  <a:lnTo>
                    <a:pt x="1254" y="850"/>
                  </a:lnTo>
                  <a:lnTo>
                    <a:pt x="1257" y="852"/>
                  </a:lnTo>
                  <a:lnTo>
                    <a:pt x="1260" y="855"/>
                  </a:lnTo>
                  <a:lnTo>
                    <a:pt x="1263" y="857"/>
                  </a:lnTo>
                  <a:lnTo>
                    <a:pt x="1266" y="860"/>
                  </a:lnTo>
                  <a:lnTo>
                    <a:pt x="1270" y="862"/>
                  </a:lnTo>
                  <a:lnTo>
                    <a:pt x="1272" y="864"/>
                  </a:lnTo>
                  <a:lnTo>
                    <a:pt x="1276" y="867"/>
                  </a:lnTo>
                  <a:lnTo>
                    <a:pt x="1278" y="869"/>
                  </a:lnTo>
                  <a:lnTo>
                    <a:pt x="1282" y="872"/>
                  </a:lnTo>
                  <a:lnTo>
                    <a:pt x="1285" y="874"/>
                  </a:lnTo>
                  <a:lnTo>
                    <a:pt x="1288" y="876"/>
                  </a:lnTo>
                  <a:lnTo>
                    <a:pt x="1291" y="878"/>
                  </a:lnTo>
                  <a:lnTo>
                    <a:pt x="1294" y="880"/>
                  </a:lnTo>
                  <a:lnTo>
                    <a:pt x="1297" y="882"/>
                  </a:lnTo>
                  <a:lnTo>
                    <a:pt x="1300" y="884"/>
                  </a:lnTo>
                  <a:lnTo>
                    <a:pt x="1303" y="886"/>
                  </a:lnTo>
                  <a:lnTo>
                    <a:pt x="1306" y="888"/>
                  </a:lnTo>
                  <a:lnTo>
                    <a:pt x="1309" y="890"/>
                  </a:lnTo>
                  <a:lnTo>
                    <a:pt x="1312" y="892"/>
                  </a:lnTo>
                  <a:lnTo>
                    <a:pt x="1315" y="894"/>
                  </a:lnTo>
                  <a:lnTo>
                    <a:pt x="1318" y="895"/>
                  </a:lnTo>
                  <a:lnTo>
                    <a:pt x="1321" y="897"/>
                  </a:lnTo>
                  <a:lnTo>
                    <a:pt x="1324" y="899"/>
                  </a:lnTo>
                  <a:lnTo>
                    <a:pt x="1327" y="900"/>
                  </a:lnTo>
                  <a:lnTo>
                    <a:pt x="1330" y="902"/>
                  </a:lnTo>
                  <a:lnTo>
                    <a:pt x="1333" y="903"/>
                  </a:lnTo>
                  <a:lnTo>
                    <a:pt x="1336" y="905"/>
                  </a:lnTo>
                  <a:lnTo>
                    <a:pt x="1339" y="906"/>
                  </a:lnTo>
                  <a:lnTo>
                    <a:pt x="1342" y="908"/>
                  </a:lnTo>
                  <a:lnTo>
                    <a:pt x="1346" y="909"/>
                  </a:lnTo>
                  <a:lnTo>
                    <a:pt x="1348" y="911"/>
                  </a:lnTo>
                  <a:lnTo>
                    <a:pt x="1352" y="912"/>
                  </a:lnTo>
                  <a:lnTo>
                    <a:pt x="1355" y="913"/>
                  </a:lnTo>
                  <a:lnTo>
                    <a:pt x="1358" y="914"/>
                  </a:lnTo>
                  <a:lnTo>
                    <a:pt x="1361" y="915"/>
                  </a:lnTo>
                  <a:lnTo>
                    <a:pt x="1364" y="916"/>
                  </a:lnTo>
                  <a:lnTo>
                    <a:pt x="1367" y="917"/>
                  </a:lnTo>
                  <a:lnTo>
                    <a:pt x="1370" y="918"/>
                  </a:lnTo>
                  <a:lnTo>
                    <a:pt x="1373" y="919"/>
                  </a:lnTo>
                  <a:lnTo>
                    <a:pt x="1376" y="920"/>
                  </a:lnTo>
                  <a:lnTo>
                    <a:pt x="1379" y="921"/>
                  </a:lnTo>
                  <a:lnTo>
                    <a:pt x="1382" y="922"/>
                  </a:lnTo>
                  <a:lnTo>
                    <a:pt x="1385" y="923"/>
                  </a:lnTo>
                  <a:lnTo>
                    <a:pt x="1388" y="923"/>
                  </a:lnTo>
                  <a:lnTo>
                    <a:pt x="1391" y="924"/>
                  </a:lnTo>
                  <a:lnTo>
                    <a:pt x="1394" y="925"/>
                  </a:lnTo>
                  <a:lnTo>
                    <a:pt x="1397" y="926"/>
                  </a:lnTo>
                  <a:lnTo>
                    <a:pt x="1400" y="926"/>
                  </a:lnTo>
                  <a:lnTo>
                    <a:pt x="1403" y="927"/>
                  </a:lnTo>
                  <a:lnTo>
                    <a:pt x="1406" y="927"/>
                  </a:lnTo>
                  <a:lnTo>
                    <a:pt x="1409" y="927"/>
                  </a:lnTo>
                  <a:lnTo>
                    <a:pt x="1412" y="928"/>
                  </a:lnTo>
                  <a:lnTo>
                    <a:pt x="1415" y="928"/>
                  </a:lnTo>
                  <a:lnTo>
                    <a:pt x="1419" y="928"/>
                  </a:lnTo>
                  <a:lnTo>
                    <a:pt x="1422" y="928"/>
                  </a:lnTo>
                  <a:lnTo>
                    <a:pt x="1425" y="929"/>
                  </a:lnTo>
                  <a:lnTo>
                    <a:pt x="1428" y="929"/>
                  </a:lnTo>
                  <a:lnTo>
                    <a:pt x="1431" y="929"/>
                  </a:lnTo>
                  <a:lnTo>
                    <a:pt x="1434" y="929"/>
                  </a:lnTo>
                  <a:lnTo>
                    <a:pt x="1437" y="929"/>
                  </a:lnTo>
                  <a:lnTo>
                    <a:pt x="1440" y="929"/>
                  </a:lnTo>
                  <a:lnTo>
                    <a:pt x="1443" y="929"/>
                  </a:lnTo>
                  <a:lnTo>
                    <a:pt x="1446" y="929"/>
                  </a:lnTo>
                  <a:lnTo>
                    <a:pt x="1449" y="928"/>
                  </a:lnTo>
                  <a:lnTo>
                    <a:pt x="1452" y="928"/>
                  </a:lnTo>
                  <a:lnTo>
                    <a:pt x="1455" y="928"/>
                  </a:lnTo>
                  <a:lnTo>
                    <a:pt x="1458" y="927"/>
                  </a:lnTo>
                  <a:lnTo>
                    <a:pt x="1461" y="927"/>
                  </a:lnTo>
                  <a:lnTo>
                    <a:pt x="1464" y="927"/>
                  </a:lnTo>
                  <a:lnTo>
                    <a:pt x="1467" y="926"/>
                  </a:lnTo>
                  <a:lnTo>
                    <a:pt x="1470" y="926"/>
                  </a:lnTo>
                  <a:lnTo>
                    <a:pt x="1473" y="925"/>
                  </a:lnTo>
                  <a:lnTo>
                    <a:pt x="1476" y="924"/>
                  </a:lnTo>
                  <a:lnTo>
                    <a:pt x="1479" y="924"/>
                  </a:lnTo>
                  <a:lnTo>
                    <a:pt x="1483" y="923"/>
                  </a:lnTo>
                  <a:lnTo>
                    <a:pt x="1485" y="922"/>
                  </a:lnTo>
                  <a:lnTo>
                    <a:pt x="1489" y="922"/>
                  </a:lnTo>
                  <a:lnTo>
                    <a:pt x="1491" y="921"/>
                  </a:lnTo>
                  <a:lnTo>
                    <a:pt x="1495" y="920"/>
                  </a:lnTo>
                  <a:lnTo>
                    <a:pt x="1498" y="919"/>
                  </a:lnTo>
                  <a:lnTo>
                    <a:pt x="1501" y="918"/>
                  </a:lnTo>
                  <a:lnTo>
                    <a:pt x="1504" y="917"/>
                  </a:lnTo>
                  <a:lnTo>
                    <a:pt x="1507" y="916"/>
                  </a:lnTo>
                  <a:lnTo>
                    <a:pt x="1510" y="915"/>
                  </a:lnTo>
                  <a:lnTo>
                    <a:pt x="1513" y="914"/>
                  </a:lnTo>
                  <a:lnTo>
                    <a:pt x="1516" y="912"/>
                  </a:lnTo>
                  <a:lnTo>
                    <a:pt x="1519" y="911"/>
                  </a:lnTo>
                  <a:lnTo>
                    <a:pt x="1522" y="910"/>
                  </a:lnTo>
                  <a:lnTo>
                    <a:pt x="1525" y="908"/>
                  </a:lnTo>
                  <a:lnTo>
                    <a:pt x="1528" y="907"/>
                  </a:lnTo>
                  <a:lnTo>
                    <a:pt x="1531" y="906"/>
                  </a:lnTo>
                  <a:lnTo>
                    <a:pt x="1534" y="904"/>
                  </a:lnTo>
                  <a:lnTo>
                    <a:pt x="1537" y="903"/>
                  </a:lnTo>
                  <a:lnTo>
                    <a:pt x="1540" y="901"/>
                  </a:lnTo>
                  <a:lnTo>
                    <a:pt x="1543" y="899"/>
                  </a:lnTo>
                  <a:lnTo>
                    <a:pt x="1546" y="898"/>
                  </a:lnTo>
                  <a:lnTo>
                    <a:pt x="1549" y="896"/>
                  </a:lnTo>
                  <a:lnTo>
                    <a:pt x="1552" y="894"/>
                  </a:lnTo>
                  <a:lnTo>
                    <a:pt x="1555" y="893"/>
                  </a:lnTo>
                  <a:lnTo>
                    <a:pt x="1559" y="891"/>
                  </a:lnTo>
                  <a:lnTo>
                    <a:pt x="1562" y="889"/>
                  </a:lnTo>
                  <a:lnTo>
                    <a:pt x="1565" y="887"/>
                  </a:lnTo>
                  <a:lnTo>
                    <a:pt x="1568" y="885"/>
                  </a:lnTo>
                  <a:lnTo>
                    <a:pt x="1571" y="883"/>
                  </a:lnTo>
                  <a:lnTo>
                    <a:pt x="1574" y="881"/>
                  </a:lnTo>
                  <a:lnTo>
                    <a:pt x="1577" y="879"/>
                  </a:lnTo>
                  <a:lnTo>
                    <a:pt x="1580" y="877"/>
                  </a:lnTo>
                  <a:lnTo>
                    <a:pt x="1583" y="875"/>
                  </a:lnTo>
                  <a:lnTo>
                    <a:pt x="1586" y="873"/>
                  </a:lnTo>
                  <a:lnTo>
                    <a:pt x="1589" y="870"/>
                  </a:lnTo>
                  <a:lnTo>
                    <a:pt x="1592" y="868"/>
                  </a:lnTo>
                  <a:lnTo>
                    <a:pt x="1595" y="866"/>
                  </a:lnTo>
                  <a:lnTo>
                    <a:pt x="1598" y="863"/>
                  </a:lnTo>
                  <a:lnTo>
                    <a:pt x="1601" y="861"/>
                  </a:lnTo>
                  <a:lnTo>
                    <a:pt x="1604" y="858"/>
                  </a:lnTo>
                  <a:lnTo>
                    <a:pt x="1607" y="856"/>
                  </a:lnTo>
                  <a:lnTo>
                    <a:pt x="1610" y="853"/>
                  </a:lnTo>
                  <a:lnTo>
                    <a:pt x="1613" y="851"/>
                  </a:lnTo>
                  <a:lnTo>
                    <a:pt x="1616" y="848"/>
                  </a:lnTo>
                  <a:lnTo>
                    <a:pt x="1619" y="846"/>
                  </a:lnTo>
                  <a:lnTo>
                    <a:pt x="1622" y="843"/>
                  </a:lnTo>
                  <a:lnTo>
                    <a:pt x="1626" y="840"/>
                  </a:lnTo>
                  <a:lnTo>
                    <a:pt x="1628" y="838"/>
                  </a:lnTo>
                  <a:lnTo>
                    <a:pt x="1632" y="835"/>
                  </a:lnTo>
                  <a:lnTo>
                    <a:pt x="1635" y="832"/>
                  </a:lnTo>
                  <a:lnTo>
                    <a:pt x="1638" y="829"/>
                  </a:lnTo>
                  <a:lnTo>
                    <a:pt x="1641" y="826"/>
                  </a:lnTo>
                  <a:lnTo>
                    <a:pt x="1644" y="823"/>
                  </a:lnTo>
                  <a:lnTo>
                    <a:pt x="1647" y="820"/>
                  </a:lnTo>
                  <a:lnTo>
                    <a:pt x="1650" y="817"/>
                  </a:lnTo>
                  <a:lnTo>
                    <a:pt x="1653" y="814"/>
                  </a:lnTo>
                  <a:lnTo>
                    <a:pt x="1656" y="811"/>
                  </a:lnTo>
                  <a:lnTo>
                    <a:pt x="1659" y="808"/>
                  </a:lnTo>
                  <a:lnTo>
                    <a:pt x="1662" y="805"/>
                  </a:lnTo>
                  <a:lnTo>
                    <a:pt x="1665" y="802"/>
                  </a:lnTo>
                  <a:lnTo>
                    <a:pt x="1668" y="799"/>
                  </a:lnTo>
                  <a:lnTo>
                    <a:pt x="1671" y="795"/>
                  </a:lnTo>
                  <a:lnTo>
                    <a:pt x="1674" y="792"/>
                  </a:lnTo>
                  <a:lnTo>
                    <a:pt x="1677" y="789"/>
                  </a:lnTo>
                  <a:lnTo>
                    <a:pt x="1680" y="786"/>
                  </a:lnTo>
                  <a:lnTo>
                    <a:pt x="1683" y="782"/>
                  </a:lnTo>
                  <a:lnTo>
                    <a:pt x="1686" y="779"/>
                  </a:lnTo>
                  <a:lnTo>
                    <a:pt x="1689" y="775"/>
                  </a:lnTo>
                  <a:lnTo>
                    <a:pt x="1692" y="772"/>
                  </a:lnTo>
                  <a:lnTo>
                    <a:pt x="1696" y="768"/>
                  </a:lnTo>
                  <a:lnTo>
                    <a:pt x="1698" y="765"/>
                  </a:lnTo>
                  <a:lnTo>
                    <a:pt x="1702" y="761"/>
                  </a:lnTo>
                  <a:lnTo>
                    <a:pt x="1705" y="758"/>
                  </a:lnTo>
                  <a:lnTo>
                    <a:pt x="1708" y="754"/>
                  </a:lnTo>
                  <a:lnTo>
                    <a:pt x="1711" y="750"/>
                  </a:lnTo>
                  <a:lnTo>
                    <a:pt x="1714" y="747"/>
                  </a:lnTo>
                  <a:lnTo>
                    <a:pt x="1717" y="743"/>
                  </a:lnTo>
                  <a:lnTo>
                    <a:pt x="1720" y="739"/>
                  </a:lnTo>
                  <a:lnTo>
                    <a:pt x="1723" y="736"/>
                  </a:lnTo>
                  <a:lnTo>
                    <a:pt x="1726" y="732"/>
                  </a:lnTo>
                  <a:lnTo>
                    <a:pt x="1729" y="728"/>
                  </a:lnTo>
                  <a:lnTo>
                    <a:pt x="1732" y="724"/>
                  </a:lnTo>
                  <a:lnTo>
                    <a:pt x="1735" y="720"/>
                  </a:lnTo>
                  <a:lnTo>
                    <a:pt x="1738" y="716"/>
                  </a:lnTo>
                  <a:lnTo>
                    <a:pt x="1741" y="712"/>
                  </a:lnTo>
                  <a:lnTo>
                    <a:pt x="1744" y="708"/>
                  </a:lnTo>
                  <a:lnTo>
                    <a:pt x="1747" y="704"/>
                  </a:lnTo>
                  <a:lnTo>
                    <a:pt x="1750" y="701"/>
                  </a:lnTo>
                  <a:lnTo>
                    <a:pt x="1753" y="697"/>
                  </a:lnTo>
                  <a:lnTo>
                    <a:pt x="1756" y="692"/>
                  </a:lnTo>
                  <a:lnTo>
                    <a:pt x="1759" y="688"/>
                  </a:lnTo>
                  <a:lnTo>
                    <a:pt x="1762" y="684"/>
                  </a:lnTo>
                  <a:lnTo>
                    <a:pt x="1765" y="680"/>
                  </a:lnTo>
                  <a:lnTo>
                    <a:pt x="1769" y="676"/>
                  </a:lnTo>
                  <a:lnTo>
                    <a:pt x="1772" y="672"/>
                  </a:lnTo>
                  <a:lnTo>
                    <a:pt x="1775" y="668"/>
                  </a:lnTo>
                  <a:lnTo>
                    <a:pt x="1778" y="663"/>
                  </a:lnTo>
                  <a:lnTo>
                    <a:pt x="1781" y="659"/>
                  </a:lnTo>
                  <a:lnTo>
                    <a:pt x="1784" y="655"/>
                  </a:lnTo>
                  <a:lnTo>
                    <a:pt x="1787" y="651"/>
                  </a:lnTo>
                  <a:lnTo>
                    <a:pt x="1790" y="647"/>
                  </a:lnTo>
                  <a:lnTo>
                    <a:pt x="1793" y="642"/>
                  </a:lnTo>
                  <a:lnTo>
                    <a:pt x="1796" y="638"/>
                  </a:lnTo>
                  <a:lnTo>
                    <a:pt x="1799" y="634"/>
                  </a:lnTo>
                  <a:lnTo>
                    <a:pt x="1802" y="630"/>
                  </a:lnTo>
                  <a:lnTo>
                    <a:pt x="1805" y="625"/>
                  </a:lnTo>
                  <a:lnTo>
                    <a:pt x="1808" y="621"/>
                  </a:lnTo>
                  <a:lnTo>
                    <a:pt x="1811" y="616"/>
                  </a:lnTo>
                  <a:lnTo>
                    <a:pt x="1814" y="612"/>
                  </a:lnTo>
                  <a:lnTo>
                    <a:pt x="1817" y="607"/>
                  </a:lnTo>
                  <a:lnTo>
                    <a:pt x="1820" y="603"/>
                  </a:lnTo>
                  <a:lnTo>
                    <a:pt x="1823" y="599"/>
                  </a:lnTo>
                  <a:lnTo>
                    <a:pt x="1826" y="594"/>
                  </a:lnTo>
                  <a:lnTo>
                    <a:pt x="1827" y="594"/>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355">
              <a:extLst>
                <a:ext uri="{FF2B5EF4-FFF2-40B4-BE49-F238E27FC236}">
                  <a16:creationId xmlns:a16="http://schemas.microsoft.com/office/drawing/2014/main" id="{4610E801-FFCE-A6ED-5B38-CF4D1AC0EAE0}"/>
                </a:ext>
              </a:extLst>
            </p:cNvPr>
            <p:cNvSpPr>
              <a:spLocks noChangeArrowheads="1"/>
            </p:cNvSpPr>
            <p:nvPr/>
          </p:nvSpPr>
          <p:spPr bwMode="auto">
            <a:xfrm>
              <a:off x="1853" y="650"/>
              <a:ext cx="762"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356">
              <a:extLst>
                <a:ext uri="{FF2B5EF4-FFF2-40B4-BE49-F238E27FC236}">
                  <a16:creationId xmlns:a16="http://schemas.microsoft.com/office/drawing/2014/main" id="{077BFB8B-C74B-33E0-3F45-9A952907CCD5}"/>
                </a:ext>
              </a:extLst>
            </p:cNvPr>
            <p:cNvSpPr>
              <a:spLocks noChangeArrowheads="1"/>
            </p:cNvSpPr>
            <p:nvPr/>
          </p:nvSpPr>
          <p:spPr bwMode="auto">
            <a:xfrm>
              <a:off x="2051" y="663"/>
              <a:ext cx="2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95% 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357">
              <a:extLst>
                <a:ext uri="{FF2B5EF4-FFF2-40B4-BE49-F238E27FC236}">
                  <a16:creationId xmlns:a16="http://schemas.microsoft.com/office/drawing/2014/main" id="{81EFABB4-6906-5BB1-1CF0-74B57356864F}"/>
                </a:ext>
              </a:extLst>
            </p:cNvPr>
            <p:cNvSpPr>
              <a:spLocks noChangeArrowheads="1"/>
            </p:cNvSpPr>
            <p:nvPr/>
          </p:nvSpPr>
          <p:spPr bwMode="auto">
            <a:xfrm>
              <a:off x="1870" y="669"/>
              <a:ext cx="169" cy="6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58">
              <a:extLst>
                <a:ext uri="{FF2B5EF4-FFF2-40B4-BE49-F238E27FC236}">
                  <a16:creationId xmlns:a16="http://schemas.microsoft.com/office/drawing/2014/main" id="{0D63F505-50CC-FA6E-920A-35F0C2CB2869}"/>
                </a:ext>
              </a:extLst>
            </p:cNvPr>
            <p:cNvSpPr>
              <a:spLocks noChangeArrowheads="1"/>
            </p:cNvSpPr>
            <p:nvPr/>
          </p:nvSpPr>
          <p:spPr bwMode="auto">
            <a:xfrm>
              <a:off x="2051" y="755"/>
              <a:ext cx="5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359">
              <a:extLst>
                <a:ext uri="{FF2B5EF4-FFF2-40B4-BE49-F238E27FC236}">
                  <a16:creationId xmlns:a16="http://schemas.microsoft.com/office/drawing/2014/main" id="{88A22756-F754-0D1A-423A-2EB26DB74A7A}"/>
                </a:ext>
              </a:extLst>
            </p:cNvPr>
            <p:cNvSpPr>
              <a:spLocks noChangeShapeType="1"/>
            </p:cNvSpPr>
            <p:nvPr/>
          </p:nvSpPr>
          <p:spPr bwMode="auto">
            <a:xfrm>
              <a:off x="1870" y="792"/>
              <a:ext cx="169" cy="0"/>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360">
              <a:extLst>
                <a:ext uri="{FF2B5EF4-FFF2-40B4-BE49-F238E27FC236}">
                  <a16:creationId xmlns:a16="http://schemas.microsoft.com/office/drawing/2014/main" id="{58F2907F-C29B-E025-0DF7-890318BB621A}"/>
                </a:ext>
              </a:extLst>
            </p:cNvPr>
            <p:cNvSpPr>
              <a:spLocks noChangeArrowheads="1"/>
            </p:cNvSpPr>
            <p:nvPr/>
          </p:nvSpPr>
          <p:spPr bwMode="auto">
            <a:xfrm>
              <a:off x="2051" y="844"/>
              <a:ext cx="3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Freeform 361">
              <a:extLst>
                <a:ext uri="{FF2B5EF4-FFF2-40B4-BE49-F238E27FC236}">
                  <a16:creationId xmlns:a16="http://schemas.microsoft.com/office/drawing/2014/main" id="{777A9292-CBD9-FDF5-7A2E-C50255A41198}"/>
                </a:ext>
              </a:extLst>
            </p:cNvPr>
            <p:cNvSpPr>
              <a:spLocks noEditPoints="1"/>
            </p:cNvSpPr>
            <p:nvPr/>
          </p:nvSpPr>
          <p:spPr bwMode="auto">
            <a:xfrm>
              <a:off x="1925" y="853"/>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362">
              <a:extLst>
                <a:ext uri="{FF2B5EF4-FFF2-40B4-BE49-F238E27FC236}">
                  <a16:creationId xmlns:a16="http://schemas.microsoft.com/office/drawing/2014/main" id="{8B4062A8-562F-403D-A657-D3DF35761531}"/>
                </a:ext>
              </a:extLst>
            </p:cNvPr>
            <p:cNvSpPr>
              <a:spLocks noChangeArrowheads="1"/>
            </p:cNvSpPr>
            <p:nvPr/>
          </p:nvSpPr>
          <p:spPr bwMode="auto">
            <a:xfrm>
              <a:off x="2051" y="936"/>
              <a:ext cx="4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363">
              <a:extLst>
                <a:ext uri="{FF2B5EF4-FFF2-40B4-BE49-F238E27FC236}">
                  <a16:creationId xmlns:a16="http://schemas.microsoft.com/office/drawing/2014/main" id="{DBE1B1FA-6A1A-9923-7328-BAC0D5458207}"/>
                </a:ext>
              </a:extLst>
            </p:cNvPr>
            <p:cNvSpPr>
              <a:spLocks noChangeShapeType="1"/>
            </p:cNvSpPr>
            <p:nvPr/>
          </p:nvSpPr>
          <p:spPr bwMode="auto">
            <a:xfrm>
              <a:off x="1870" y="972"/>
              <a:ext cx="169"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364">
              <a:extLst>
                <a:ext uri="{FF2B5EF4-FFF2-40B4-BE49-F238E27FC236}">
                  <a16:creationId xmlns:a16="http://schemas.microsoft.com/office/drawing/2014/main" id="{EB530CCC-C87D-A2DD-C56D-B1A987DDA61B}"/>
                </a:ext>
              </a:extLst>
            </p:cNvPr>
            <p:cNvSpPr>
              <a:spLocks noChangeArrowheads="1"/>
            </p:cNvSpPr>
            <p:nvPr/>
          </p:nvSpPr>
          <p:spPr bwMode="auto">
            <a:xfrm>
              <a:off x="1853" y="650"/>
              <a:ext cx="762" cy="375"/>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6" name="Group 367">
            <a:extLst>
              <a:ext uri="{FF2B5EF4-FFF2-40B4-BE49-F238E27FC236}">
                <a16:creationId xmlns:a16="http://schemas.microsoft.com/office/drawing/2014/main" id="{DF251C5A-6D8A-7EB6-5E63-B319AD612485}"/>
              </a:ext>
            </a:extLst>
          </p:cNvPr>
          <p:cNvGrpSpPr>
            <a:grpSpLocks noChangeAspect="1"/>
          </p:cNvGrpSpPr>
          <p:nvPr/>
        </p:nvGrpSpPr>
        <p:grpSpPr bwMode="auto">
          <a:xfrm>
            <a:off x="765176" y="3767138"/>
            <a:ext cx="3433763" cy="2700338"/>
            <a:chOff x="507" y="2398"/>
            <a:chExt cx="2163" cy="1701"/>
          </a:xfrm>
        </p:grpSpPr>
        <p:sp>
          <p:nvSpPr>
            <p:cNvPr id="127" name="Rectangle 368">
              <a:extLst>
                <a:ext uri="{FF2B5EF4-FFF2-40B4-BE49-F238E27FC236}">
                  <a16:creationId xmlns:a16="http://schemas.microsoft.com/office/drawing/2014/main" id="{B18F647E-2998-CA8D-988A-3A99EB3B0D3B}"/>
                </a:ext>
              </a:extLst>
            </p:cNvPr>
            <p:cNvSpPr>
              <a:spLocks noChangeArrowheads="1"/>
            </p:cNvSpPr>
            <p:nvPr/>
          </p:nvSpPr>
          <p:spPr bwMode="auto">
            <a:xfrm>
              <a:off x="789" y="2441"/>
              <a:ext cx="1826"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369">
              <a:extLst>
                <a:ext uri="{FF2B5EF4-FFF2-40B4-BE49-F238E27FC236}">
                  <a16:creationId xmlns:a16="http://schemas.microsoft.com/office/drawing/2014/main" id="{8978744A-A76F-0842-EFC3-C6ADF8749C3E}"/>
                </a:ext>
              </a:extLst>
            </p:cNvPr>
            <p:cNvSpPr>
              <a:spLocks noChangeShapeType="1"/>
            </p:cNvSpPr>
            <p:nvPr/>
          </p:nvSpPr>
          <p:spPr bwMode="auto">
            <a:xfrm>
              <a:off x="789" y="3834"/>
              <a:ext cx="182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370">
              <a:extLst>
                <a:ext uri="{FF2B5EF4-FFF2-40B4-BE49-F238E27FC236}">
                  <a16:creationId xmlns:a16="http://schemas.microsoft.com/office/drawing/2014/main" id="{07F59666-2855-346C-EB3A-CB2AFD64619B}"/>
                </a:ext>
              </a:extLst>
            </p:cNvPr>
            <p:cNvSpPr>
              <a:spLocks noChangeShapeType="1"/>
            </p:cNvSpPr>
            <p:nvPr/>
          </p:nvSpPr>
          <p:spPr bwMode="auto">
            <a:xfrm flipV="1">
              <a:off x="789" y="381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371">
              <a:extLst>
                <a:ext uri="{FF2B5EF4-FFF2-40B4-BE49-F238E27FC236}">
                  <a16:creationId xmlns:a16="http://schemas.microsoft.com/office/drawing/2014/main" id="{E144E8EE-E00F-F58D-7637-4508EDE999C1}"/>
                </a:ext>
              </a:extLst>
            </p:cNvPr>
            <p:cNvSpPr>
              <a:spLocks noChangeShapeType="1"/>
            </p:cNvSpPr>
            <p:nvPr/>
          </p:nvSpPr>
          <p:spPr bwMode="auto">
            <a:xfrm flipV="1">
              <a:off x="1094" y="381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372">
              <a:extLst>
                <a:ext uri="{FF2B5EF4-FFF2-40B4-BE49-F238E27FC236}">
                  <a16:creationId xmlns:a16="http://schemas.microsoft.com/office/drawing/2014/main" id="{F64A965C-F5F3-AE26-F23B-A6D1A222ED5E}"/>
                </a:ext>
              </a:extLst>
            </p:cNvPr>
            <p:cNvSpPr>
              <a:spLocks noChangeShapeType="1"/>
            </p:cNvSpPr>
            <p:nvPr/>
          </p:nvSpPr>
          <p:spPr bwMode="auto">
            <a:xfrm flipV="1">
              <a:off x="1398" y="381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373">
              <a:extLst>
                <a:ext uri="{FF2B5EF4-FFF2-40B4-BE49-F238E27FC236}">
                  <a16:creationId xmlns:a16="http://schemas.microsoft.com/office/drawing/2014/main" id="{A3F0D525-2E75-230F-DB6F-646941271ACF}"/>
                </a:ext>
              </a:extLst>
            </p:cNvPr>
            <p:cNvSpPr>
              <a:spLocks noChangeShapeType="1"/>
            </p:cNvSpPr>
            <p:nvPr/>
          </p:nvSpPr>
          <p:spPr bwMode="auto">
            <a:xfrm flipV="1">
              <a:off x="1702" y="381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374">
              <a:extLst>
                <a:ext uri="{FF2B5EF4-FFF2-40B4-BE49-F238E27FC236}">
                  <a16:creationId xmlns:a16="http://schemas.microsoft.com/office/drawing/2014/main" id="{A5241A06-25D4-37B8-2864-F4197CD22E05}"/>
                </a:ext>
              </a:extLst>
            </p:cNvPr>
            <p:cNvSpPr>
              <a:spLocks noChangeShapeType="1"/>
            </p:cNvSpPr>
            <p:nvPr/>
          </p:nvSpPr>
          <p:spPr bwMode="auto">
            <a:xfrm flipV="1">
              <a:off x="2007" y="381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375">
              <a:extLst>
                <a:ext uri="{FF2B5EF4-FFF2-40B4-BE49-F238E27FC236}">
                  <a16:creationId xmlns:a16="http://schemas.microsoft.com/office/drawing/2014/main" id="{21BD6494-35A7-CEAC-1477-990E29C76ADA}"/>
                </a:ext>
              </a:extLst>
            </p:cNvPr>
            <p:cNvSpPr>
              <a:spLocks noChangeShapeType="1"/>
            </p:cNvSpPr>
            <p:nvPr/>
          </p:nvSpPr>
          <p:spPr bwMode="auto">
            <a:xfrm flipV="1">
              <a:off x="2311" y="381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376">
              <a:extLst>
                <a:ext uri="{FF2B5EF4-FFF2-40B4-BE49-F238E27FC236}">
                  <a16:creationId xmlns:a16="http://schemas.microsoft.com/office/drawing/2014/main" id="{18B7CA85-BBFD-A21E-ADC8-2FE0ADA994FE}"/>
                </a:ext>
              </a:extLst>
            </p:cNvPr>
            <p:cNvSpPr>
              <a:spLocks noChangeShapeType="1"/>
            </p:cNvSpPr>
            <p:nvPr/>
          </p:nvSpPr>
          <p:spPr bwMode="auto">
            <a:xfrm flipV="1">
              <a:off x="2615" y="381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77">
              <a:extLst>
                <a:ext uri="{FF2B5EF4-FFF2-40B4-BE49-F238E27FC236}">
                  <a16:creationId xmlns:a16="http://schemas.microsoft.com/office/drawing/2014/main" id="{09D2EBB4-4EC1-58B5-C574-98B8B5AC2C19}"/>
                </a:ext>
              </a:extLst>
            </p:cNvPr>
            <p:cNvSpPr>
              <a:spLocks noChangeArrowheads="1"/>
            </p:cNvSpPr>
            <p:nvPr/>
          </p:nvSpPr>
          <p:spPr bwMode="auto">
            <a:xfrm>
              <a:off x="768" y="386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378">
              <a:extLst>
                <a:ext uri="{FF2B5EF4-FFF2-40B4-BE49-F238E27FC236}">
                  <a16:creationId xmlns:a16="http://schemas.microsoft.com/office/drawing/2014/main" id="{66F278A5-7A2E-5457-D0FF-77CB70A59086}"/>
                </a:ext>
              </a:extLst>
            </p:cNvPr>
            <p:cNvSpPr>
              <a:spLocks noChangeArrowheads="1"/>
            </p:cNvSpPr>
            <p:nvPr/>
          </p:nvSpPr>
          <p:spPr bwMode="auto">
            <a:xfrm>
              <a:off x="1071" y="386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379">
              <a:extLst>
                <a:ext uri="{FF2B5EF4-FFF2-40B4-BE49-F238E27FC236}">
                  <a16:creationId xmlns:a16="http://schemas.microsoft.com/office/drawing/2014/main" id="{87292BC9-1540-0A30-56DA-1176CE879331}"/>
                </a:ext>
              </a:extLst>
            </p:cNvPr>
            <p:cNvSpPr>
              <a:spLocks noChangeArrowheads="1"/>
            </p:cNvSpPr>
            <p:nvPr/>
          </p:nvSpPr>
          <p:spPr bwMode="auto">
            <a:xfrm>
              <a:off x="1378" y="386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380">
              <a:extLst>
                <a:ext uri="{FF2B5EF4-FFF2-40B4-BE49-F238E27FC236}">
                  <a16:creationId xmlns:a16="http://schemas.microsoft.com/office/drawing/2014/main" id="{5B85058B-7F98-7948-03DF-218EE087C85E}"/>
                </a:ext>
              </a:extLst>
            </p:cNvPr>
            <p:cNvSpPr>
              <a:spLocks noChangeArrowheads="1"/>
            </p:cNvSpPr>
            <p:nvPr/>
          </p:nvSpPr>
          <p:spPr bwMode="auto">
            <a:xfrm>
              <a:off x="1681" y="386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381">
              <a:extLst>
                <a:ext uri="{FF2B5EF4-FFF2-40B4-BE49-F238E27FC236}">
                  <a16:creationId xmlns:a16="http://schemas.microsoft.com/office/drawing/2014/main" id="{E51DB104-5427-CB18-2D12-3C7551AD8EAD}"/>
                </a:ext>
              </a:extLst>
            </p:cNvPr>
            <p:cNvSpPr>
              <a:spLocks noChangeArrowheads="1"/>
            </p:cNvSpPr>
            <p:nvPr/>
          </p:nvSpPr>
          <p:spPr bwMode="auto">
            <a:xfrm>
              <a:off x="1984" y="386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382">
              <a:extLst>
                <a:ext uri="{FF2B5EF4-FFF2-40B4-BE49-F238E27FC236}">
                  <a16:creationId xmlns:a16="http://schemas.microsoft.com/office/drawing/2014/main" id="{6CFA9C93-AF70-F259-391B-6E32B12B49EE}"/>
                </a:ext>
              </a:extLst>
            </p:cNvPr>
            <p:cNvSpPr>
              <a:spLocks noChangeArrowheads="1"/>
            </p:cNvSpPr>
            <p:nvPr/>
          </p:nvSpPr>
          <p:spPr bwMode="auto">
            <a:xfrm>
              <a:off x="2291" y="386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383">
              <a:extLst>
                <a:ext uri="{FF2B5EF4-FFF2-40B4-BE49-F238E27FC236}">
                  <a16:creationId xmlns:a16="http://schemas.microsoft.com/office/drawing/2014/main" id="{5ADF7E07-53B3-5CD1-4EF3-7B59369281E1}"/>
                </a:ext>
              </a:extLst>
            </p:cNvPr>
            <p:cNvSpPr>
              <a:spLocks noChangeArrowheads="1"/>
            </p:cNvSpPr>
            <p:nvPr/>
          </p:nvSpPr>
          <p:spPr bwMode="auto">
            <a:xfrm>
              <a:off x="2594" y="386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384">
              <a:extLst>
                <a:ext uri="{FF2B5EF4-FFF2-40B4-BE49-F238E27FC236}">
                  <a16:creationId xmlns:a16="http://schemas.microsoft.com/office/drawing/2014/main" id="{E1CA0181-826F-BD96-3F92-40E0619E6B5C}"/>
                </a:ext>
              </a:extLst>
            </p:cNvPr>
            <p:cNvSpPr>
              <a:spLocks noChangeArrowheads="1"/>
            </p:cNvSpPr>
            <p:nvPr/>
          </p:nvSpPr>
          <p:spPr bwMode="auto">
            <a:xfrm>
              <a:off x="1681" y="3977"/>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Line 385">
              <a:extLst>
                <a:ext uri="{FF2B5EF4-FFF2-40B4-BE49-F238E27FC236}">
                  <a16:creationId xmlns:a16="http://schemas.microsoft.com/office/drawing/2014/main" id="{D84DE73E-5F08-F1C0-6FBA-B935F6A3A271}"/>
                </a:ext>
              </a:extLst>
            </p:cNvPr>
            <p:cNvSpPr>
              <a:spLocks noChangeShapeType="1"/>
            </p:cNvSpPr>
            <p:nvPr/>
          </p:nvSpPr>
          <p:spPr bwMode="auto">
            <a:xfrm flipV="1">
              <a:off x="789" y="2441"/>
              <a:ext cx="0" cy="13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386">
              <a:extLst>
                <a:ext uri="{FF2B5EF4-FFF2-40B4-BE49-F238E27FC236}">
                  <a16:creationId xmlns:a16="http://schemas.microsoft.com/office/drawing/2014/main" id="{58FA87B2-EB94-49BC-04FA-F7DCD3EAB304}"/>
                </a:ext>
              </a:extLst>
            </p:cNvPr>
            <p:cNvSpPr>
              <a:spLocks noChangeShapeType="1"/>
            </p:cNvSpPr>
            <p:nvPr/>
          </p:nvSpPr>
          <p:spPr bwMode="auto">
            <a:xfrm>
              <a:off x="789" y="3834"/>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387">
              <a:extLst>
                <a:ext uri="{FF2B5EF4-FFF2-40B4-BE49-F238E27FC236}">
                  <a16:creationId xmlns:a16="http://schemas.microsoft.com/office/drawing/2014/main" id="{CA5D3638-BDBA-D5FB-CCCA-2D552684DAC4}"/>
                </a:ext>
              </a:extLst>
            </p:cNvPr>
            <p:cNvSpPr>
              <a:spLocks noChangeShapeType="1"/>
            </p:cNvSpPr>
            <p:nvPr/>
          </p:nvSpPr>
          <p:spPr bwMode="auto">
            <a:xfrm>
              <a:off x="789" y="3602"/>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388">
              <a:extLst>
                <a:ext uri="{FF2B5EF4-FFF2-40B4-BE49-F238E27FC236}">
                  <a16:creationId xmlns:a16="http://schemas.microsoft.com/office/drawing/2014/main" id="{ACA62933-3160-3319-BAEF-5B357F4C1535}"/>
                </a:ext>
              </a:extLst>
            </p:cNvPr>
            <p:cNvSpPr>
              <a:spLocks noChangeShapeType="1"/>
            </p:cNvSpPr>
            <p:nvPr/>
          </p:nvSpPr>
          <p:spPr bwMode="auto">
            <a:xfrm>
              <a:off x="789" y="3370"/>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389">
              <a:extLst>
                <a:ext uri="{FF2B5EF4-FFF2-40B4-BE49-F238E27FC236}">
                  <a16:creationId xmlns:a16="http://schemas.microsoft.com/office/drawing/2014/main" id="{FD962488-04EC-C0CE-62DB-0D5ADAA49881}"/>
                </a:ext>
              </a:extLst>
            </p:cNvPr>
            <p:cNvSpPr>
              <a:spLocks noChangeShapeType="1"/>
            </p:cNvSpPr>
            <p:nvPr/>
          </p:nvSpPr>
          <p:spPr bwMode="auto">
            <a:xfrm>
              <a:off x="789" y="3137"/>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390">
              <a:extLst>
                <a:ext uri="{FF2B5EF4-FFF2-40B4-BE49-F238E27FC236}">
                  <a16:creationId xmlns:a16="http://schemas.microsoft.com/office/drawing/2014/main" id="{518A61FC-A00D-AEDB-5319-5C5D97A2F16A}"/>
                </a:ext>
              </a:extLst>
            </p:cNvPr>
            <p:cNvSpPr>
              <a:spLocks noChangeShapeType="1"/>
            </p:cNvSpPr>
            <p:nvPr/>
          </p:nvSpPr>
          <p:spPr bwMode="auto">
            <a:xfrm>
              <a:off x="789" y="2905"/>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391">
              <a:extLst>
                <a:ext uri="{FF2B5EF4-FFF2-40B4-BE49-F238E27FC236}">
                  <a16:creationId xmlns:a16="http://schemas.microsoft.com/office/drawing/2014/main" id="{9FA9F70E-EE65-4117-35C0-22DF1243EE4D}"/>
                </a:ext>
              </a:extLst>
            </p:cNvPr>
            <p:cNvSpPr>
              <a:spLocks noChangeShapeType="1"/>
            </p:cNvSpPr>
            <p:nvPr/>
          </p:nvSpPr>
          <p:spPr bwMode="auto">
            <a:xfrm>
              <a:off x="789" y="2673"/>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392">
              <a:extLst>
                <a:ext uri="{FF2B5EF4-FFF2-40B4-BE49-F238E27FC236}">
                  <a16:creationId xmlns:a16="http://schemas.microsoft.com/office/drawing/2014/main" id="{9A34719B-8D3C-9539-3D92-8D389AB6F76B}"/>
                </a:ext>
              </a:extLst>
            </p:cNvPr>
            <p:cNvSpPr>
              <a:spLocks noChangeShapeType="1"/>
            </p:cNvSpPr>
            <p:nvPr/>
          </p:nvSpPr>
          <p:spPr bwMode="auto">
            <a:xfrm>
              <a:off x="789" y="2441"/>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393">
              <a:extLst>
                <a:ext uri="{FF2B5EF4-FFF2-40B4-BE49-F238E27FC236}">
                  <a16:creationId xmlns:a16="http://schemas.microsoft.com/office/drawing/2014/main" id="{897965F9-5647-2482-2077-962ED272CADD}"/>
                </a:ext>
              </a:extLst>
            </p:cNvPr>
            <p:cNvSpPr>
              <a:spLocks noChangeArrowheads="1"/>
            </p:cNvSpPr>
            <p:nvPr/>
          </p:nvSpPr>
          <p:spPr bwMode="auto">
            <a:xfrm>
              <a:off x="625" y="3791"/>
              <a:ext cx="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394">
              <a:extLst>
                <a:ext uri="{FF2B5EF4-FFF2-40B4-BE49-F238E27FC236}">
                  <a16:creationId xmlns:a16="http://schemas.microsoft.com/office/drawing/2014/main" id="{B13D2C0C-2D3E-D430-52F4-F705BC4877D0}"/>
                </a:ext>
              </a:extLst>
            </p:cNvPr>
            <p:cNvSpPr>
              <a:spLocks noChangeArrowheads="1"/>
            </p:cNvSpPr>
            <p:nvPr/>
          </p:nvSpPr>
          <p:spPr bwMode="auto">
            <a:xfrm>
              <a:off x="692" y="3560"/>
              <a:ext cx="10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395">
              <a:extLst>
                <a:ext uri="{FF2B5EF4-FFF2-40B4-BE49-F238E27FC236}">
                  <a16:creationId xmlns:a16="http://schemas.microsoft.com/office/drawing/2014/main" id="{3B2E1CDD-121E-8778-7684-29D905DAFD8A}"/>
                </a:ext>
              </a:extLst>
            </p:cNvPr>
            <p:cNvSpPr>
              <a:spLocks noChangeArrowheads="1"/>
            </p:cNvSpPr>
            <p:nvPr/>
          </p:nvSpPr>
          <p:spPr bwMode="auto">
            <a:xfrm>
              <a:off x="625" y="3328"/>
              <a:ext cx="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396">
              <a:extLst>
                <a:ext uri="{FF2B5EF4-FFF2-40B4-BE49-F238E27FC236}">
                  <a16:creationId xmlns:a16="http://schemas.microsoft.com/office/drawing/2014/main" id="{B6115872-ED4C-9C28-E412-317FE83BD6BF}"/>
                </a:ext>
              </a:extLst>
            </p:cNvPr>
            <p:cNvSpPr>
              <a:spLocks noChangeArrowheads="1"/>
            </p:cNvSpPr>
            <p:nvPr/>
          </p:nvSpPr>
          <p:spPr bwMode="auto">
            <a:xfrm>
              <a:off x="718" y="309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397">
              <a:extLst>
                <a:ext uri="{FF2B5EF4-FFF2-40B4-BE49-F238E27FC236}">
                  <a16:creationId xmlns:a16="http://schemas.microsoft.com/office/drawing/2014/main" id="{6BAD4A65-7603-370F-175F-6118487F2FF6}"/>
                </a:ext>
              </a:extLst>
            </p:cNvPr>
            <p:cNvSpPr>
              <a:spLocks noChangeArrowheads="1"/>
            </p:cNvSpPr>
            <p:nvPr/>
          </p:nvSpPr>
          <p:spPr bwMode="auto">
            <a:xfrm>
              <a:off x="655" y="2861"/>
              <a:ext cx="14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398">
              <a:extLst>
                <a:ext uri="{FF2B5EF4-FFF2-40B4-BE49-F238E27FC236}">
                  <a16:creationId xmlns:a16="http://schemas.microsoft.com/office/drawing/2014/main" id="{DC38AE74-2E8D-4B92-BE40-0E360FBFB1D5}"/>
                </a:ext>
              </a:extLst>
            </p:cNvPr>
            <p:cNvSpPr>
              <a:spLocks noChangeArrowheads="1"/>
            </p:cNvSpPr>
            <p:nvPr/>
          </p:nvSpPr>
          <p:spPr bwMode="auto">
            <a:xfrm>
              <a:off x="718" y="263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399">
              <a:extLst>
                <a:ext uri="{FF2B5EF4-FFF2-40B4-BE49-F238E27FC236}">
                  <a16:creationId xmlns:a16="http://schemas.microsoft.com/office/drawing/2014/main" id="{9ADE6DCC-99F2-F539-F049-08B3CDFC6F8F}"/>
                </a:ext>
              </a:extLst>
            </p:cNvPr>
            <p:cNvSpPr>
              <a:spLocks noChangeArrowheads="1"/>
            </p:cNvSpPr>
            <p:nvPr/>
          </p:nvSpPr>
          <p:spPr bwMode="auto">
            <a:xfrm>
              <a:off x="655" y="2398"/>
              <a:ext cx="14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400">
              <a:extLst>
                <a:ext uri="{FF2B5EF4-FFF2-40B4-BE49-F238E27FC236}">
                  <a16:creationId xmlns:a16="http://schemas.microsoft.com/office/drawing/2014/main" id="{DF341CA1-8F1B-9E87-2AFA-1093347A1F1F}"/>
                </a:ext>
              </a:extLst>
            </p:cNvPr>
            <p:cNvSpPr>
              <a:spLocks noChangeArrowheads="1"/>
            </p:cNvSpPr>
            <p:nvPr/>
          </p:nvSpPr>
          <p:spPr bwMode="auto">
            <a:xfrm rot="16200000">
              <a:off x="528" y="3110"/>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401">
              <a:extLst>
                <a:ext uri="{FF2B5EF4-FFF2-40B4-BE49-F238E27FC236}">
                  <a16:creationId xmlns:a16="http://schemas.microsoft.com/office/drawing/2014/main" id="{CAF08BFB-4C74-1B41-18DE-366220866E7D}"/>
                </a:ext>
              </a:extLst>
            </p:cNvPr>
            <p:cNvSpPr>
              <a:spLocks noChangeArrowheads="1"/>
            </p:cNvSpPr>
            <p:nvPr/>
          </p:nvSpPr>
          <p:spPr bwMode="auto">
            <a:xfrm rot="16200000">
              <a:off x="534" y="3070"/>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402">
              <a:extLst>
                <a:ext uri="{FF2B5EF4-FFF2-40B4-BE49-F238E27FC236}">
                  <a16:creationId xmlns:a16="http://schemas.microsoft.com/office/drawing/2014/main" id="{3081B628-CD79-0BF8-68AB-0CEDA2F190E6}"/>
                </a:ext>
              </a:extLst>
            </p:cNvPr>
            <p:cNvSpPr>
              <a:spLocks noChangeArrowheads="1"/>
            </p:cNvSpPr>
            <p:nvPr/>
          </p:nvSpPr>
          <p:spPr bwMode="auto">
            <a:xfrm rot="16200000">
              <a:off x="528" y="3034"/>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403">
              <a:extLst>
                <a:ext uri="{FF2B5EF4-FFF2-40B4-BE49-F238E27FC236}">
                  <a16:creationId xmlns:a16="http://schemas.microsoft.com/office/drawing/2014/main" id="{99485C4A-FEB5-B6FA-8481-74E647D658A2}"/>
                </a:ext>
              </a:extLst>
            </p:cNvPr>
            <p:cNvSpPr>
              <a:spLocks noChangeArrowheads="1"/>
            </p:cNvSpPr>
            <p:nvPr/>
          </p:nvSpPr>
          <p:spPr bwMode="auto">
            <a:xfrm rot="16200000">
              <a:off x="534" y="3002"/>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Freeform 404">
              <a:extLst>
                <a:ext uri="{FF2B5EF4-FFF2-40B4-BE49-F238E27FC236}">
                  <a16:creationId xmlns:a16="http://schemas.microsoft.com/office/drawing/2014/main" id="{66C703AA-64B2-1725-7F90-62B131B497AC}"/>
                </a:ext>
              </a:extLst>
            </p:cNvPr>
            <p:cNvSpPr>
              <a:spLocks/>
            </p:cNvSpPr>
            <p:nvPr/>
          </p:nvSpPr>
          <p:spPr bwMode="auto">
            <a:xfrm>
              <a:off x="789" y="2696"/>
              <a:ext cx="1827" cy="946"/>
            </a:xfrm>
            <a:custGeom>
              <a:avLst/>
              <a:gdLst>
                <a:gd name="T0" fmla="*/ 1008 w 1827"/>
                <a:gd name="T1" fmla="*/ 574 h 946"/>
                <a:gd name="T2" fmla="*/ 1069 w 1827"/>
                <a:gd name="T3" fmla="*/ 640 h 946"/>
                <a:gd name="T4" fmla="*/ 1129 w 1827"/>
                <a:gd name="T5" fmla="*/ 729 h 946"/>
                <a:gd name="T6" fmla="*/ 1190 w 1827"/>
                <a:gd name="T7" fmla="*/ 801 h 946"/>
                <a:gd name="T8" fmla="*/ 1251 w 1827"/>
                <a:gd name="T9" fmla="*/ 851 h 946"/>
                <a:gd name="T10" fmla="*/ 1312 w 1827"/>
                <a:gd name="T11" fmla="*/ 903 h 946"/>
                <a:gd name="T12" fmla="*/ 1373 w 1827"/>
                <a:gd name="T13" fmla="*/ 942 h 946"/>
                <a:gd name="T14" fmla="*/ 1434 w 1827"/>
                <a:gd name="T15" fmla="*/ 939 h 946"/>
                <a:gd name="T16" fmla="*/ 1495 w 1827"/>
                <a:gd name="T17" fmla="*/ 901 h 946"/>
                <a:gd name="T18" fmla="*/ 1555 w 1827"/>
                <a:gd name="T19" fmla="*/ 874 h 946"/>
                <a:gd name="T20" fmla="*/ 1616 w 1827"/>
                <a:gd name="T21" fmla="*/ 813 h 946"/>
                <a:gd name="T22" fmla="*/ 1677 w 1827"/>
                <a:gd name="T23" fmla="*/ 718 h 946"/>
                <a:gd name="T24" fmla="*/ 1738 w 1827"/>
                <a:gd name="T25" fmla="*/ 641 h 946"/>
                <a:gd name="T26" fmla="*/ 1799 w 1827"/>
                <a:gd name="T27" fmla="*/ 579 h 946"/>
                <a:gd name="T28" fmla="*/ 1827 w 1827"/>
                <a:gd name="T29" fmla="*/ 499 h 946"/>
                <a:gd name="T30" fmla="*/ 1802 w 1827"/>
                <a:gd name="T31" fmla="*/ 487 h 946"/>
                <a:gd name="T32" fmla="*/ 1741 w 1827"/>
                <a:gd name="T33" fmla="*/ 596 h 946"/>
                <a:gd name="T34" fmla="*/ 1680 w 1827"/>
                <a:gd name="T35" fmla="*/ 694 h 946"/>
                <a:gd name="T36" fmla="*/ 1619 w 1827"/>
                <a:gd name="T37" fmla="*/ 755 h 946"/>
                <a:gd name="T38" fmla="*/ 1559 w 1827"/>
                <a:gd name="T39" fmla="*/ 825 h 946"/>
                <a:gd name="T40" fmla="*/ 1498 w 1827"/>
                <a:gd name="T41" fmla="*/ 893 h 946"/>
                <a:gd name="T42" fmla="*/ 1437 w 1827"/>
                <a:gd name="T43" fmla="*/ 905 h 946"/>
                <a:gd name="T44" fmla="*/ 1376 w 1827"/>
                <a:gd name="T45" fmla="*/ 898 h 946"/>
                <a:gd name="T46" fmla="*/ 1315 w 1827"/>
                <a:gd name="T47" fmla="*/ 882 h 946"/>
                <a:gd name="T48" fmla="*/ 1254 w 1827"/>
                <a:gd name="T49" fmla="*/ 839 h 946"/>
                <a:gd name="T50" fmla="*/ 1193 w 1827"/>
                <a:gd name="T51" fmla="*/ 764 h 946"/>
                <a:gd name="T52" fmla="*/ 1133 w 1827"/>
                <a:gd name="T53" fmla="*/ 697 h 946"/>
                <a:gd name="T54" fmla="*/ 1072 w 1827"/>
                <a:gd name="T55" fmla="*/ 639 h 946"/>
                <a:gd name="T56" fmla="*/ 1011 w 1827"/>
                <a:gd name="T57" fmla="*/ 549 h 946"/>
                <a:gd name="T58" fmla="*/ 950 w 1827"/>
                <a:gd name="T59" fmla="*/ 452 h 946"/>
                <a:gd name="T60" fmla="*/ 889 w 1827"/>
                <a:gd name="T61" fmla="*/ 357 h 946"/>
                <a:gd name="T62" fmla="*/ 828 w 1827"/>
                <a:gd name="T63" fmla="*/ 248 h 946"/>
                <a:gd name="T64" fmla="*/ 767 w 1827"/>
                <a:gd name="T65" fmla="*/ 127 h 946"/>
                <a:gd name="T66" fmla="*/ 706 w 1827"/>
                <a:gd name="T67" fmla="*/ 46 h 946"/>
                <a:gd name="T68" fmla="*/ 646 w 1827"/>
                <a:gd name="T69" fmla="*/ 17 h 946"/>
                <a:gd name="T70" fmla="*/ 585 w 1827"/>
                <a:gd name="T71" fmla="*/ 0 h 946"/>
                <a:gd name="T72" fmla="*/ 524 w 1827"/>
                <a:gd name="T73" fmla="*/ 17 h 946"/>
                <a:gd name="T74" fmla="*/ 463 w 1827"/>
                <a:gd name="T75" fmla="*/ 59 h 946"/>
                <a:gd name="T76" fmla="*/ 402 w 1827"/>
                <a:gd name="T77" fmla="*/ 84 h 946"/>
                <a:gd name="T78" fmla="*/ 341 w 1827"/>
                <a:gd name="T79" fmla="*/ 73 h 946"/>
                <a:gd name="T80" fmla="*/ 280 w 1827"/>
                <a:gd name="T81" fmla="*/ 73 h 946"/>
                <a:gd name="T82" fmla="*/ 219 w 1827"/>
                <a:gd name="T83" fmla="*/ 108 h 946"/>
                <a:gd name="T84" fmla="*/ 158 w 1827"/>
                <a:gd name="T85" fmla="*/ 129 h 946"/>
                <a:gd name="T86" fmla="*/ 98 w 1827"/>
                <a:gd name="T87" fmla="*/ 194 h 946"/>
                <a:gd name="T88" fmla="*/ 37 w 1827"/>
                <a:gd name="T89" fmla="*/ 322 h 946"/>
                <a:gd name="T90" fmla="*/ 21 w 1827"/>
                <a:gd name="T91" fmla="*/ 403 h 946"/>
                <a:gd name="T92" fmla="*/ 82 w 1827"/>
                <a:gd name="T93" fmla="*/ 312 h 946"/>
                <a:gd name="T94" fmla="*/ 143 w 1827"/>
                <a:gd name="T95" fmla="*/ 208 h 946"/>
                <a:gd name="T96" fmla="*/ 204 w 1827"/>
                <a:gd name="T97" fmla="*/ 124 h 946"/>
                <a:gd name="T98" fmla="*/ 265 w 1827"/>
                <a:gd name="T99" fmla="*/ 121 h 946"/>
                <a:gd name="T100" fmla="*/ 326 w 1827"/>
                <a:gd name="T101" fmla="*/ 126 h 946"/>
                <a:gd name="T102" fmla="*/ 387 w 1827"/>
                <a:gd name="T103" fmla="*/ 109 h 946"/>
                <a:gd name="T104" fmla="*/ 448 w 1827"/>
                <a:gd name="T105" fmla="*/ 86 h 946"/>
                <a:gd name="T106" fmla="*/ 508 w 1827"/>
                <a:gd name="T107" fmla="*/ 69 h 946"/>
                <a:gd name="T108" fmla="*/ 570 w 1827"/>
                <a:gd name="T109" fmla="*/ 39 h 946"/>
                <a:gd name="T110" fmla="*/ 630 w 1827"/>
                <a:gd name="T111" fmla="*/ 17 h 946"/>
                <a:gd name="T112" fmla="*/ 691 w 1827"/>
                <a:gd name="T113" fmla="*/ 64 h 946"/>
                <a:gd name="T114" fmla="*/ 752 w 1827"/>
                <a:gd name="T115" fmla="*/ 144 h 946"/>
                <a:gd name="T116" fmla="*/ 813 w 1827"/>
                <a:gd name="T117" fmla="*/ 237 h 946"/>
                <a:gd name="T118" fmla="*/ 874 w 1827"/>
                <a:gd name="T119" fmla="*/ 347 h 946"/>
                <a:gd name="T120" fmla="*/ 935 w 1827"/>
                <a:gd name="T121" fmla="*/ 46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7" h="946">
                  <a:moveTo>
                    <a:pt x="950" y="493"/>
                  </a:moveTo>
                  <a:lnTo>
                    <a:pt x="953" y="498"/>
                  </a:lnTo>
                  <a:lnTo>
                    <a:pt x="956" y="502"/>
                  </a:lnTo>
                  <a:lnTo>
                    <a:pt x="959" y="507"/>
                  </a:lnTo>
                  <a:lnTo>
                    <a:pt x="962" y="512"/>
                  </a:lnTo>
                  <a:lnTo>
                    <a:pt x="965" y="517"/>
                  </a:lnTo>
                  <a:lnTo>
                    <a:pt x="968" y="521"/>
                  </a:lnTo>
                  <a:lnTo>
                    <a:pt x="971" y="525"/>
                  </a:lnTo>
                  <a:lnTo>
                    <a:pt x="974" y="530"/>
                  </a:lnTo>
                  <a:lnTo>
                    <a:pt x="977" y="534"/>
                  </a:lnTo>
                  <a:lnTo>
                    <a:pt x="980" y="539"/>
                  </a:lnTo>
                  <a:lnTo>
                    <a:pt x="983" y="543"/>
                  </a:lnTo>
                  <a:lnTo>
                    <a:pt x="986" y="547"/>
                  </a:lnTo>
                  <a:lnTo>
                    <a:pt x="989" y="551"/>
                  </a:lnTo>
                  <a:lnTo>
                    <a:pt x="992" y="555"/>
                  </a:lnTo>
                  <a:lnTo>
                    <a:pt x="996" y="559"/>
                  </a:lnTo>
                  <a:lnTo>
                    <a:pt x="999" y="563"/>
                  </a:lnTo>
                  <a:lnTo>
                    <a:pt x="1002" y="566"/>
                  </a:lnTo>
                  <a:lnTo>
                    <a:pt x="1005" y="570"/>
                  </a:lnTo>
                  <a:lnTo>
                    <a:pt x="1008" y="574"/>
                  </a:lnTo>
                  <a:lnTo>
                    <a:pt x="1011" y="577"/>
                  </a:lnTo>
                  <a:lnTo>
                    <a:pt x="1014" y="581"/>
                  </a:lnTo>
                  <a:lnTo>
                    <a:pt x="1017" y="584"/>
                  </a:lnTo>
                  <a:lnTo>
                    <a:pt x="1020" y="588"/>
                  </a:lnTo>
                  <a:lnTo>
                    <a:pt x="1023" y="591"/>
                  </a:lnTo>
                  <a:lnTo>
                    <a:pt x="1026" y="594"/>
                  </a:lnTo>
                  <a:lnTo>
                    <a:pt x="1029" y="598"/>
                  </a:lnTo>
                  <a:lnTo>
                    <a:pt x="1032" y="601"/>
                  </a:lnTo>
                  <a:lnTo>
                    <a:pt x="1035" y="604"/>
                  </a:lnTo>
                  <a:lnTo>
                    <a:pt x="1038" y="607"/>
                  </a:lnTo>
                  <a:lnTo>
                    <a:pt x="1041" y="610"/>
                  </a:lnTo>
                  <a:lnTo>
                    <a:pt x="1044" y="613"/>
                  </a:lnTo>
                  <a:lnTo>
                    <a:pt x="1047" y="616"/>
                  </a:lnTo>
                  <a:lnTo>
                    <a:pt x="1050" y="619"/>
                  </a:lnTo>
                  <a:lnTo>
                    <a:pt x="1053" y="622"/>
                  </a:lnTo>
                  <a:lnTo>
                    <a:pt x="1056" y="625"/>
                  </a:lnTo>
                  <a:lnTo>
                    <a:pt x="1059" y="628"/>
                  </a:lnTo>
                  <a:lnTo>
                    <a:pt x="1063" y="631"/>
                  </a:lnTo>
                  <a:lnTo>
                    <a:pt x="1065" y="635"/>
                  </a:lnTo>
                  <a:lnTo>
                    <a:pt x="1069" y="640"/>
                  </a:lnTo>
                  <a:lnTo>
                    <a:pt x="1072" y="645"/>
                  </a:lnTo>
                  <a:lnTo>
                    <a:pt x="1075" y="650"/>
                  </a:lnTo>
                  <a:lnTo>
                    <a:pt x="1078" y="654"/>
                  </a:lnTo>
                  <a:lnTo>
                    <a:pt x="1081" y="659"/>
                  </a:lnTo>
                  <a:lnTo>
                    <a:pt x="1084" y="664"/>
                  </a:lnTo>
                  <a:lnTo>
                    <a:pt x="1087" y="668"/>
                  </a:lnTo>
                  <a:lnTo>
                    <a:pt x="1090" y="673"/>
                  </a:lnTo>
                  <a:lnTo>
                    <a:pt x="1093" y="677"/>
                  </a:lnTo>
                  <a:lnTo>
                    <a:pt x="1096" y="682"/>
                  </a:lnTo>
                  <a:lnTo>
                    <a:pt x="1099" y="686"/>
                  </a:lnTo>
                  <a:lnTo>
                    <a:pt x="1102" y="690"/>
                  </a:lnTo>
                  <a:lnTo>
                    <a:pt x="1105" y="695"/>
                  </a:lnTo>
                  <a:lnTo>
                    <a:pt x="1108" y="699"/>
                  </a:lnTo>
                  <a:lnTo>
                    <a:pt x="1111" y="704"/>
                  </a:lnTo>
                  <a:lnTo>
                    <a:pt x="1114" y="708"/>
                  </a:lnTo>
                  <a:lnTo>
                    <a:pt x="1117" y="712"/>
                  </a:lnTo>
                  <a:lnTo>
                    <a:pt x="1120" y="716"/>
                  </a:lnTo>
                  <a:lnTo>
                    <a:pt x="1123" y="721"/>
                  </a:lnTo>
                  <a:lnTo>
                    <a:pt x="1126" y="725"/>
                  </a:lnTo>
                  <a:lnTo>
                    <a:pt x="1129" y="729"/>
                  </a:lnTo>
                  <a:lnTo>
                    <a:pt x="1133" y="733"/>
                  </a:lnTo>
                  <a:lnTo>
                    <a:pt x="1135" y="737"/>
                  </a:lnTo>
                  <a:lnTo>
                    <a:pt x="1139" y="741"/>
                  </a:lnTo>
                  <a:lnTo>
                    <a:pt x="1141" y="745"/>
                  </a:lnTo>
                  <a:lnTo>
                    <a:pt x="1145" y="749"/>
                  </a:lnTo>
                  <a:lnTo>
                    <a:pt x="1148" y="753"/>
                  </a:lnTo>
                  <a:lnTo>
                    <a:pt x="1151" y="756"/>
                  </a:lnTo>
                  <a:lnTo>
                    <a:pt x="1154" y="760"/>
                  </a:lnTo>
                  <a:lnTo>
                    <a:pt x="1157" y="764"/>
                  </a:lnTo>
                  <a:lnTo>
                    <a:pt x="1160" y="768"/>
                  </a:lnTo>
                  <a:lnTo>
                    <a:pt x="1163" y="771"/>
                  </a:lnTo>
                  <a:lnTo>
                    <a:pt x="1166" y="775"/>
                  </a:lnTo>
                  <a:lnTo>
                    <a:pt x="1169" y="778"/>
                  </a:lnTo>
                  <a:lnTo>
                    <a:pt x="1172" y="781"/>
                  </a:lnTo>
                  <a:lnTo>
                    <a:pt x="1175" y="785"/>
                  </a:lnTo>
                  <a:lnTo>
                    <a:pt x="1178" y="788"/>
                  </a:lnTo>
                  <a:lnTo>
                    <a:pt x="1181" y="791"/>
                  </a:lnTo>
                  <a:lnTo>
                    <a:pt x="1184" y="795"/>
                  </a:lnTo>
                  <a:lnTo>
                    <a:pt x="1187" y="798"/>
                  </a:lnTo>
                  <a:lnTo>
                    <a:pt x="1190" y="801"/>
                  </a:lnTo>
                  <a:lnTo>
                    <a:pt x="1193" y="804"/>
                  </a:lnTo>
                  <a:lnTo>
                    <a:pt x="1196" y="807"/>
                  </a:lnTo>
                  <a:lnTo>
                    <a:pt x="1199" y="810"/>
                  </a:lnTo>
                  <a:lnTo>
                    <a:pt x="1202" y="813"/>
                  </a:lnTo>
                  <a:lnTo>
                    <a:pt x="1206" y="815"/>
                  </a:lnTo>
                  <a:lnTo>
                    <a:pt x="1209" y="818"/>
                  </a:lnTo>
                  <a:lnTo>
                    <a:pt x="1212" y="821"/>
                  </a:lnTo>
                  <a:lnTo>
                    <a:pt x="1215" y="823"/>
                  </a:lnTo>
                  <a:lnTo>
                    <a:pt x="1218" y="826"/>
                  </a:lnTo>
                  <a:lnTo>
                    <a:pt x="1221" y="829"/>
                  </a:lnTo>
                  <a:lnTo>
                    <a:pt x="1224" y="831"/>
                  </a:lnTo>
                  <a:lnTo>
                    <a:pt x="1227" y="833"/>
                  </a:lnTo>
                  <a:lnTo>
                    <a:pt x="1230" y="836"/>
                  </a:lnTo>
                  <a:lnTo>
                    <a:pt x="1233" y="838"/>
                  </a:lnTo>
                  <a:lnTo>
                    <a:pt x="1236" y="840"/>
                  </a:lnTo>
                  <a:lnTo>
                    <a:pt x="1239" y="843"/>
                  </a:lnTo>
                  <a:lnTo>
                    <a:pt x="1242" y="845"/>
                  </a:lnTo>
                  <a:lnTo>
                    <a:pt x="1245" y="846"/>
                  </a:lnTo>
                  <a:lnTo>
                    <a:pt x="1248" y="849"/>
                  </a:lnTo>
                  <a:lnTo>
                    <a:pt x="1251" y="851"/>
                  </a:lnTo>
                  <a:lnTo>
                    <a:pt x="1254" y="853"/>
                  </a:lnTo>
                  <a:lnTo>
                    <a:pt x="1257" y="854"/>
                  </a:lnTo>
                  <a:lnTo>
                    <a:pt x="1260" y="856"/>
                  </a:lnTo>
                  <a:lnTo>
                    <a:pt x="1263" y="858"/>
                  </a:lnTo>
                  <a:lnTo>
                    <a:pt x="1266" y="860"/>
                  </a:lnTo>
                  <a:lnTo>
                    <a:pt x="1270" y="861"/>
                  </a:lnTo>
                  <a:lnTo>
                    <a:pt x="1272" y="863"/>
                  </a:lnTo>
                  <a:lnTo>
                    <a:pt x="1276" y="865"/>
                  </a:lnTo>
                  <a:lnTo>
                    <a:pt x="1278" y="868"/>
                  </a:lnTo>
                  <a:lnTo>
                    <a:pt x="1282" y="872"/>
                  </a:lnTo>
                  <a:lnTo>
                    <a:pt x="1285" y="875"/>
                  </a:lnTo>
                  <a:lnTo>
                    <a:pt x="1288" y="879"/>
                  </a:lnTo>
                  <a:lnTo>
                    <a:pt x="1291" y="882"/>
                  </a:lnTo>
                  <a:lnTo>
                    <a:pt x="1294" y="885"/>
                  </a:lnTo>
                  <a:lnTo>
                    <a:pt x="1297" y="888"/>
                  </a:lnTo>
                  <a:lnTo>
                    <a:pt x="1300" y="891"/>
                  </a:lnTo>
                  <a:lnTo>
                    <a:pt x="1303" y="894"/>
                  </a:lnTo>
                  <a:lnTo>
                    <a:pt x="1306" y="898"/>
                  </a:lnTo>
                  <a:lnTo>
                    <a:pt x="1309" y="900"/>
                  </a:lnTo>
                  <a:lnTo>
                    <a:pt x="1312" y="903"/>
                  </a:lnTo>
                  <a:lnTo>
                    <a:pt x="1315" y="906"/>
                  </a:lnTo>
                  <a:lnTo>
                    <a:pt x="1318" y="909"/>
                  </a:lnTo>
                  <a:lnTo>
                    <a:pt x="1321" y="911"/>
                  </a:lnTo>
                  <a:lnTo>
                    <a:pt x="1324" y="914"/>
                  </a:lnTo>
                  <a:lnTo>
                    <a:pt x="1327" y="916"/>
                  </a:lnTo>
                  <a:lnTo>
                    <a:pt x="1330" y="919"/>
                  </a:lnTo>
                  <a:lnTo>
                    <a:pt x="1333" y="921"/>
                  </a:lnTo>
                  <a:lnTo>
                    <a:pt x="1336" y="923"/>
                  </a:lnTo>
                  <a:lnTo>
                    <a:pt x="1339" y="925"/>
                  </a:lnTo>
                  <a:lnTo>
                    <a:pt x="1342" y="928"/>
                  </a:lnTo>
                  <a:lnTo>
                    <a:pt x="1346" y="929"/>
                  </a:lnTo>
                  <a:lnTo>
                    <a:pt x="1348" y="931"/>
                  </a:lnTo>
                  <a:lnTo>
                    <a:pt x="1352" y="933"/>
                  </a:lnTo>
                  <a:lnTo>
                    <a:pt x="1355" y="935"/>
                  </a:lnTo>
                  <a:lnTo>
                    <a:pt x="1358" y="936"/>
                  </a:lnTo>
                  <a:lnTo>
                    <a:pt x="1361" y="937"/>
                  </a:lnTo>
                  <a:lnTo>
                    <a:pt x="1364" y="939"/>
                  </a:lnTo>
                  <a:lnTo>
                    <a:pt x="1367" y="940"/>
                  </a:lnTo>
                  <a:lnTo>
                    <a:pt x="1370" y="941"/>
                  </a:lnTo>
                  <a:lnTo>
                    <a:pt x="1373" y="942"/>
                  </a:lnTo>
                  <a:lnTo>
                    <a:pt x="1376" y="943"/>
                  </a:lnTo>
                  <a:lnTo>
                    <a:pt x="1379" y="944"/>
                  </a:lnTo>
                  <a:lnTo>
                    <a:pt x="1382" y="945"/>
                  </a:lnTo>
                  <a:lnTo>
                    <a:pt x="1385" y="945"/>
                  </a:lnTo>
                  <a:lnTo>
                    <a:pt x="1388" y="945"/>
                  </a:lnTo>
                  <a:lnTo>
                    <a:pt x="1391" y="946"/>
                  </a:lnTo>
                  <a:lnTo>
                    <a:pt x="1394" y="946"/>
                  </a:lnTo>
                  <a:lnTo>
                    <a:pt x="1397" y="946"/>
                  </a:lnTo>
                  <a:lnTo>
                    <a:pt x="1400" y="946"/>
                  </a:lnTo>
                  <a:lnTo>
                    <a:pt x="1403" y="946"/>
                  </a:lnTo>
                  <a:lnTo>
                    <a:pt x="1406" y="946"/>
                  </a:lnTo>
                  <a:lnTo>
                    <a:pt x="1409" y="945"/>
                  </a:lnTo>
                  <a:lnTo>
                    <a:pt x="1412" y="945"/>
                  </a:lnTo>
                  <a:lnTo>
                    <a:pt x="1415" y="944"/>
                  </a:lnTo>
                  <a:lnTo>
                    <a:pt x="1419" y="944"/>
                  </a:lnTo>
                  <a:lnTo>
                    <a:pt x="1422" y="943"/>
                  </a:lnTo>
                  <a:lnTo>
                    <a:pt x="1425" y="942"/>
                  </a:lnTo>
                  <a:lnTo>
                    <a:pt x="1428" y="941"/>
                  </a:lnTo>
                  <a:lnTo>
                    <a:pt x="1431" y="940"/>
                  </a:lnTo>
                  <a:lnTo>
                    <a:pt x="1434" y="939"/>
                  </a:lnTo>
                  <a:lnTo>
                    <a:pt x="1437" y="937"/>
                  </a:lnTo>
                  <a:lnTo>
                    <a:pt x="1440" y="936"/>
                  </a:lnTo>
                  <a:lnTo>
                    <a:pt x="1443" y="935"/>
                  </a:lnTo>
                  <a:lnTo>
                    <a:pt x="1446" y="933"/>
                  </a:lnTo>
                  <a:lnTo>
                    <a:pt x="1449" y="931"/>
                  </a:lnTo>
                  <a:lnTo>
                    <a:pt x="1452" y="930"/>
                  </a:lnTo>
                  <a:lnTo>
                    <a:pt x="1455" y="928"/>
                  </a:lnTo>
                  <a:lnTo>
                    <a:pt x="1458" y="926"/>
                  </a:lnTo>
                  <a:lnTo>
                    <a:pt x="1461" y="924"/>
                  </a:lnTo>
                  <a:lnTo>
                    <a:pt x="1464" y="921"/>
                  </a:lnTo>
                  <a:lnTo>
                    <a:pt x="1467" y="919"/>
                  </a:lnTo>
                  <a:lnTo>
                    <a:pt x="1470" y="917"/>
                  </a:lnTo>
                  <a:lnTo>
                    <a:pt x="1473" y="915"/>
                  </a:lnTo>
                  <a:lnTo>
                    <a:pt x="1476" y="912"/>
                  </a:lnTo>
                  <a:lnTo>
                    <a:pt x="1479" y="910"/>
                  </a:lnTo>
                  <a:lnTo>
                    <a:pt x="1483" y="907"/>
                  </a:lnTo>
                  <a:lnTo>
                    <a:pt x="1485" y="904"/>
                  </a:lnTo>
                  <a:lnTo>
                    <a:pt x="1489" y="902"/>
                  </a:lnTo>
                  <a:lnTo>
                    <a:pt x="1491" y="901"/>
                  </a:lnTo>
                  <a:lnTo>
                    <a:pt x="1495" y="901"/>
                  </a:lnTo>
                  <a:lnTo>
                    <a:pt x="1498" y="900"/>
                  </a:lnTo>
                  <a:lnTo>
                    <a:pt x="1501" y="899"/>
                  </a:lnTo>
                  <a:lnTo>
                    <a:pt x="1504" y="899"/>
                  </a:lnTo>
                  <a:lnTo>
                    <a:pt x="1507" y="898"/>
                  </a:lnTo>
                  <a:lnTo>
                    <a:pt x="1510" y="897"/>
                  </a:lnTo>
                  <a:lnTo>
                    <a:pt x="1513" y="896"/>
                  </a:lnTo>
                  <a:lnTo>
                    <a:pt x="1516" y="895"/>
                  </a:lnTo>
                  <a:lnTo>
                    <a:pt x="1519" y="894"/>
                  </a:lnTo>
                  <a:lnTo>
                    <a:pt x="1522" y="892"/>
                  </a:lnTo>
                  <a:lnTo>
                    <a:pt x="1525" y="891"/>
                  </a:lnTo>
                  <a:lnTo>
                    <a:pt x="1528" y="890"/>
                  </a:lnTo>
                  <a:lnTo>
                    <a:pt x="1531" y="888"/>
                  </a:lnTo>
                  <a:lnTo>
                    <a:pt x="1534" y="887"/>
                  </a:lnTo>
                  <a:lnTo>
                    <a:pt x="1537" y="885"/>
                  </a:lnTo>
                  <a:lnTo>
                    <a:pt x="1540" y="883"/>
                  </a:lnTo>
                  <a:lnTo>
                    <a:pt x="1543" y="882"/>
                  </a:lnTo>
                  <a:lnTo>
                    <a:pt x="1546" y="880"/>
                  </a:lnTo>
                  <a:lnTo>
                    <a:pt x="1549" y="878"/>
                  </a:lnTo>
                  <a:lnTo>
                    <a:pt x="1552" y="876"/>
                  </a:lnTo>
                  <a:lnTo>
                    <a:pt x="1555" y="874"/>
                  </a:lnTo>
                  <a:lnTo>
                    <a:pt x="1559" y="872"/>
                  </a:lnTo>
                  <a:lnTo>
                    <a:pt x="1562" y="869"/>
                  </a:lnTo>
                  <a:lnTo>
                    <a:pt x="1565" y="867"/>
                  </a:lnTo>
                  <a:lnTo>
                    <a:pt x="1568" y="865"/>
                  </a:lnTo>
                  <a:lnTo>
                    <a:pt x="1571" y="862"/>
                  </a:lnTo>
                  <a:lnTo>
                    <a:pt x="1574" y="859"/>
                  </a:lnTo>
                  <a:lnTo>
                    <a:pt x="1577" y="857"/>
                  </a:lnTo>
                  <a:lnTo>
                    <a:pt x="1580" y="854"/>
                  </a:lnTo>
                  <a:lnTo>
                    <a:pt x="1583" y="851"/>
                  </a:lnTo>
                  <a:lnTo>
                    <a:pt x="1586" y="848"/>
                  </a:lnTo>
                  <a:lnTo>
                    <a:pt x="1589" y="845"/>
                  </a:lnTo>
                  <a:lnTo>
                    <a:pt x="1592" y="842"/>
                  </a:lnTo>
                  <a:lnTo>
                    <a:pt x="1595" y="839"/>
                  </a:lnTo>
                  <a:lnTo>
                    <a:pt x="1598" y="835"/>
                  </a:lnTo>
                  <a:lnTo>
                    <a:pt x="1601" y="832"/>
                  </a:lnTo>
                  <a:lnTo>
                    <a:pt x="1604" y="828"/>
                  </a:lnTo>
                  <a:lnTo>
                    <a:pt x="1607" y="825"/>
                  </a:lnTo>
                  <a:lnTo>
                    <a:pt x="1610" y="821"/>
                  </a:lnTo>
                  <a:lnTo>
                    <a:pt x="1613" y="817"/>
                  </a:lnTo>
                  <a:lnTo>
                    <a:pt x="1616" y="813"/>
                  </a:lnTo>
                  <a:lnTo>
                    <a:pt x="1619" y="809"/>
                  </a:lnTo>
                  <a:lnTo>
                    <a:pt x="1622" y="805"/>
                  </a:lnTo>
                  <a:lnTo>
                    <a:pt x="1626" y="801"/>
                  </a:lnTo>
                  <a:lnTo>
                    <a:pt x="1628" y="797"/>
                  </a:lnTo>
                  <a:lnTo>
                    <a:pt x="1632" y="792"/>
                  </a:lnTo>
                  <a:lnTo>
                    <a:pt x="1635" y="788"/>
                  </a:lnTo>
                  <a:lnTo>
                    <a:pt x="1638" y="783"/>
                  </a:lnTo>
                  <a:lnTo>
                    <a:pt x="1641" y="779"/>
                  </a:lnTo>
                  <a:lnTo>
                    <a:pt x="1644" y="774"/>
                  </a:lnTo>
                  <a:lnTo>
                    <a:pt x="1647" y="769"/>
                  </a:lnTo>
                  <a:lnTo>
                    <a:pt x="1650" y="765"/>
                  </a:lnTo>
                  <a:lnTo>
                    <a:pt x="1653" y="760"/>
                  </a:lnTo>
                  <a:lnTo>
                    <a:pt x="1656" y="755"/>
                  </a:lnTo>
                  <a:lnTo>
                    <a:pt x="1659" y="750"/>
                  </a:lnTo>
                  <a:lnTo>
                    <a:pt x="1662" y="745"/>
                  </a:lnTo>
                  <a:lnTo>
                    <a:pt x="1665" y="739"/>
                  </a:lnTo>
                  <a:lnTo>
                    <a:pt x="1668" y="734"/>
                  </a:lnTo>
                  <a:lnTo>
                    <a:pt x="1671" y="729"/>
                  </a:lnTo>
                  <a:lnTo>
                    <a:pt x="1674" y="723"/>
                  </a:lnTo>
                  <a:lnTo>
                    <a:pt x="1677" y="718"/>
                  </a:lnTo>
                  <a:lnTo>
                    <a:pt x="1680" y="713"/>
                  </a:lnTo>
                  <a:lnTo>
                    <a:pt x="1683" y="707"/>
                  </a:lnTo>
                  <a:lnTo>
                    <a:pt x="1686" y="701"/>
                  </a:lnTo>
                  <a:lnTo>
                    <a:pt x="1689" y="696"/>
                  </a:lnTo>
                  <a:lnTo>
                    <a:pt x="1692" y="690"/>
                  </a:lnTo>
                  <a:lnTo>
                    <a:pt x="1696" y="684"/>
                  </a:lnTo>
                  <a:lnTo>
                    <a:pt x="1698" y="679"/>
                  </a:lnTo>
                  <a:lnTo>
                    <a:pt x="1702" y="674"/>
                  </a:lnTo>
                  <a:lnTo>
                    <a:pt x="1705" y="671"/>
                  </a:lnTo>
                  <a:lnTo>
                    <a:pt x="1708" y="669"/>
                  </a:lnTo>
                  <a:lnTo>
                    <a:pt x="1711" y="666"/>
                  </a:lnTo>
                  <a:lnTo>
                    <a:pt x="1714" y="663"/>
                  </a:lnTo>
                  <a:lnTo>
                    <a:pt x="1717" y="660"/>
                  </a:lnTo>
                  <a:lnTo>
                    <a:pt x="1720" y="658"/>
                  </a:lnTo>
                  <a:lnTo>
                    <a:pt x="1723" y="655"/>
                  </a:lnTo>
                  <a:lnTo>
                    <a:pt x="1726" y="652"/>
                  </a:lnTo>
                  <a:lnTo>
                    <a:pt x="1729" y="649"/>
                  </a:lnTo>
                  <a:lnTo>
                    <a:pt x="1732" y="647"/>
                  </a:lnTo>
                  <a:lnTo>
                    <a:pt x="1735" y="644"/>
                  </a:lnTo>
                  <a:lnTo>
                    <a:pt x="1738" y="641"/>
                  </a:lnTo>
                  <a:lnTo>
                    <a:pt x="1741" y="638"/>
                  </a:lnTo>
                  <a:lnTo>
                    <a:pt x="1744" y="635"/>
                  </a:lnTo>
                  <a:lnTo>
                    <a:pt x="1747" y="633"/>
                  </a:lnTo>
                  <a:lnTo>
                    <a:pt x="1750" y="630"/>
                  </a:lnTo>
                  <a:lnTo>
                    <a:pt x="1753" y="627"/>
                  </a:lnTo>
                  <a:lnTo>
                    <a:pt x="1756" y="624"/>
                  </a:lnTo>
                  <a:lnTo>
                    <a:pt x="1759" y="621"/>
                  </a:lnTo>
                  <a:lnTo>
                    <a:pt x="1762" y="618"/>
                  </a:lnTo>
                  <a:lnTo>
                    <a:pt x="1765" y="615"/>
                  </a:lnTo>
                  <a:lnTo>
                    <a:pt x="1769" y="612"/>
                  </a:lnTo>
                  <a:lnTo>
                    <a:pt x="1772" y="609"/>
                  </a:lnTo>
                  <a:lnTo>
                    <a:pt x="1775" y="606"/>
                  </a:lnTo>
                  <a:lnTo>
                    <a:pt x="1778" y="603"/>
                  </a:lnTo>
                  <a:lnTo>
                    <a:pt x="1781" y="599"/>
                  </a:lnTo>
                  <a:lnTo>
                    <a:pt x="1784" y="596"/>
                  </a:lnTo>
                  <a:lnTo>
                    <a:pt x="1787" y="593"/>
                  </a:lnTo>
                  <a:lnTo>
                    <a:pt x="1790" y="589"/>
                  </a:lnTo>
                  <a:lnTo>
                    <a:pt x="1793" y="586"/>
                  </a:lnTo>
                  <a:lnTo>
                    <a:pt x="1796" y="583"/>
                  </a:lnTo>
                  <a:lnTo>
                    <a:pt x="1799" y="579"/>
                  </a:lnTo>
                  <a:lnTo>
                    <a:pt x="1802" y="575"/>
                  </a:lnTo>
                  <a:lnTo>
                    <a:pt x="1805" y="572"/>
                  </a:lnTo>
                  <a:lnTo>
                    <a:pt x="1808" y="568"/>
                  </a:lnTo>
                  <a:lnTo>
                    <a:pt x="1811" y="564"/>
                  </a:lnTo>
                  <a:lnTo>
                    <a:pt x="1814" y="561"/>
                  </a:lnTo>
                  <a:lnTo>
                    <a:pt x="1817" y="557"/>
                  </a:lnTo>
                  <a:lnTo>
                    <a:pt x="1820" y="553"/>
                  </a:lnTo>
                  <a:lnTo>
                    <a:pt x="1823" y="549"/>
                  </a:lnTo>
                  <a:lnTo>
                    <a:pt x="1826" y="545"/>
                  </a:lnTo>
                  <a:lnTo>
                    <a:pt x="1827" y="544"/>
                  </a:lnTo>
                  <a:lnTo>
                    <a:pt x="1827" y="537"/>
                  </a:lnTo>
                  <a:lnTo>
                    <a:pt x="1827" y="536"/>
                  </a:lnTo>
                  <a:lnTo>
                    <a:pt x="1827" y="529"/>
                  </a:lnTo>
                  <a:lnTo>
                    <a:pt x="1827" y="527"/>
                  </a:lnTo>
                  <a:lnTo>
                    <a:pt x="1827" y="520"/>
                  </a:lnTo>
                  <a:lnTo>
                    <a:pt x="1827" y="518"/>
                  </a:lnTo>
                  <a:lnTo>
                    <a:pt x="1827" y="512"/>
                  </a:lnTo>
                  <a:lnTo>
                    <a:pt x="1827" y="508"/>
                  </a:lnTo>
                  <a:lnTo>
                    <a:pt x="1827" y="503"/>
                  </a:lnTo>
                  <a:lnTo>
                    <a:pt x="1827" y="499"/>
                  </a:lnTo>
                  <a:lnTo>
                    <a:pt x="1827" y="494"/>
                  </a:lnTo>
                  <a:lnTo>
                    <a:pt x="1827" y="489"/>
                  </a:lnTo>
                  <a:lnTo>
                    <a:pt x="1827" y="486"/>
                  </a:lnTo>
                  <a:lnTo>
                    <a:pt x="1827" y="480"/>
                  </a:lnTo>
                  <a:lnTo>
                    <a:pt x="1827" y="477"/>
                  </a:lnTo>
                  <a:lnTo>
                    <a:pt x="1827" y="471"/>
                  </a:lnTo>
                  <a:lnTo>
                    <a:pt x="1827" y="463"/>
                  </a:lnTo>
                  <a:lnTo>
                    <a:pt x="1827" y="462"/>
                  </a:lnTo>
                  <a:lnTo>
                    <a:pt x="1827" y="453"/>
                  </a:lnTo>
                  <a:lnTo>
                    <a:pt x="1827" y="453"/>
                  </a:lnTo>
                  <a:lnTo>
                    <a:pt x="1827" y="452"/>
                  </a:lnTo>
                  <a:lnTo>
                    <a:pt x="1826" y="453"/>
                  </a:lnTo>
                  <a:lnTo>
                    <a:pt x="1823" y="457"/>
                  </a:lnTo>
                  <a:lnTo>
                    <a:pt x="1820" y="460"/>
                  </a:lnTo>
                  <a:lnTo>
                    <a:pt x="1817" y="465"/>
                  </a:lnTo>
                  <a:lnTo>
                    <a:pt x="1814" y="469"/>
                  </a:lnTo>
                  <a:lnTo>
                    <a:pt x="1811" y="473"/>
                  </a:lnTo>
                  <a:lnTo>
                    <a:pt x="1808" y="478"/>
                  </a:lnTo>
                  <a:lnTo>
                    <a:pt x="1805" y="483"/>
                  </a:lnTo>
                  <a:lnTo>
                    <a:pt x="1802" y="487"/>
                  </a:lnTo>
                  <a:lnTo>
                    <a:pt x="1799" y="492"/>
                  </a:lnTo>
                  <a:lnTo>
                    <a:pt x="1796" y="497"/>
                  </a:lnTo>
                  <a:lnTo>
                    <a:pt x="1793" y="502"/>
                  </a:lnTo>
                  <a:lnTo>
                    <a:pt x="1790" y="507"/>
                  </a:lnTo>
                  <a:lnTo>
                    <a:pt x="1787" y="512"/>
                  </a:lnTo>
                  <a:lnTo>
                    <a:pt x="1784" y="517"/>
                  </a:lnTo>
                  <a:lnTo>
                    <a:pt x="1781" y="523"/>
                  </a:lnTo>
                  <a:lnTo>
                    <a:pt x="1778" y="528"/>
                  </a:lnTo>
                  <a:lnTo>
                    <a:pt x="1775" y="533"/>
                  </a:lnTo>
                  <a:lnTo>
                    <a:pt x="1772" y="539"/>
                  </a:lnTo>
                  <a:lnTo>
                    <a:pt x="1769" y="544"/>
                  </a:lnTo>
                  <a:lnTo>
                    <a:pt x="1765" y="550"/>
                  </a:lnTo>
                  <a:lnTo>
                    <a:pt x="1762" y="555"/>
                  </a:lnTo>
                  <a:lnTo>
                    <a:pt x="1759" y="561"/>
                  </a:lnTo>
                  <a:lnTo>
                    <a:pt x="1756" y="567"/>
                  </a:lnTo>
                  <a:lnTo>
                    <a:pt x="1753" y="573"/>
                  </a:lnTo>
                  <a:lnTo>
                    <a:pt x="1750" y="579"/>
                  </a:lnTo>
                  <a:lnTo>
                    <a:pt x="1747" y="584"/>
                  </a:lnTo>
                  <a:lnTo>
                    <a:pt x="1744" y="590"/>
                  </a:lnTo>
                  <a:lnTo>
                    <a:pt x="1741" y="596"/>
                  </a:lnTo>
                  <a:lnTo>
                    <a:pt x="1738" y="602"/>
                  </a:lnTo>
                  <a:lnTo>
                    <a:pt x="1735" y="608"/>
                  </a:lnTo>
                  <a:lnTo>
                    <a:pt x="1732" y="614"/>
                  </a:lnTo>
                  <a:lnTo>
                    <a:pt x="1729" y="620"/>
                  </a:lnTo>
                  <a:lnTo>
                    <a:pt x="1726" y="626"/>
                  </a:lnTo>
                  <a:lnTo>
                    <a:pt x="1723" y="631"/>
                  </a:lnTo>
                  <a:lnTo>
                    <a:pt x="1720" y="638"/>
                  </a:lnTo>
                  <a:lnTo>
                    <a:pt x="1717" y="643"/>
                  </a:lnTo>
                  <a:lnTo>
                    <a:pt x="1714" y="649"/>
                  </a:lnTo>
                  <a:lnTo>
                    <a:pt x="1711" y="655"/>
                  </a:lnTo>
                  <a:lnTo>
                    <a:pt x="1708" y="661"/>
                  </a:lnTo>
                  <a:lnTo>
                    <a:pt x="1705" y="667"/>
                  </a:lnTo>
                  <a:lnTo>
                    <a:pt x="1702" y="673"/>
                  </a:lnTo>
                  <a:lnTo>
                    <a:pt x="1698" y="677"/>
                  </a:lnTo>
                  <a:lnTo>
                    <a:pt x="1696" y="680"/>
                  </a:lnTo>
                  <a:lnTo>
                    <a:pt x="1692" y="683"/>
                  </a:lnTo>
                  <a:lnTo>
                    <a:pt x="1689" y="685"/>
                  </a:lnTo>
                  <a:lnTo>
                    <a:pt x="1686" y="688"/>
                  </a:lnTo>
                  <a:lnTo>
                    <a:pt x="1683" y="691"/>
                  </a:lnTo>
                  <a:lnTo>
                    <a:pt x="1680" y="694"/>
                  </a:lnTo>
                  <a:lnTo>
                    <a:pt x="1677" y="697"/>
                  </a:lnTo>
                  <a:lnTo>
                    <a:pt x="1674" y="700"/>
                  </a:lnTo>
                  <a:lnTo>
                    <a:pt x="1671" y="703"/>
                  </a:lnTo>
                  <a:lnTo>
                    <a:pt x="1668" y="705"/>
                  </a:lnTo>
                  <a:lnTo>
                    <a:pt x="1665" y="708"/>
                  </a:lnTo>
                  <a:lnTo>
                    <a:pt x="1662" y="711"/>
                  </a:lnTo>
                  <a:lnTo>
                    <a:pt x="1659" y="714"/>
                  </a:lnTo>
                  <a:lnTo>
                    <a:pt x="1656" y="717"/>
                  </a:lnTo>
                  <a:lnTo>
                    <a:pt x="1653" y="720"/>
                  </a:lnTo>
                  <a:lnTo>
                    <a:pt x="1650" y="723"/>
                  </a:lnTo>
                  <a:lnTo>
                    <a:pt x="1647" y="726"/>
                  </a:lnTo>
                  <a:lnTo>
                    <a:pt x="1644" y="730"/>
                  </a:lnTo>
                  <a:lnTo>
                    <a:pt x="1641" y="733"/>
                  </a:lnTo>
                  <a:lnTo>
                    <a:pt x="1638" y="736"/>
                  </a:lnTo>
                  <a:lnTo>
                    <a:pt x="1635" y="739"/>
                  </a:lnTo>
                  <a:lnTo>
                    <a:pt x="1632" y="742"/>
                  </a:lnTo>
                  <a:lnTo>
                    <a:pt x="1628" y="745"/>
                  </a:lnTo>
                  <a:lnTo>
                    <a:pt x="1626" y="749"/>
                  </a:lnTo>
                  <a:lnTo>
                    <a:pt x="1622" y="752"/>
                  </a:lnTo>
                  <a:lnTo>
                    <a:pt x="1619" y="755"/>
                  </a:lnTo>
                  <a:lnTo>
                    <a:pt x="1616" y="759"/>
                  </a:lnTo>
                  <a:lnTo>
                    <a:pt x="1613" y="762"/>
                  </a:lnTo>
                  <a:lnTo>
                    <a:pt x="1610" y="765"/>
                  </a:lnTo>
                  <a:lnTo>
                    <a:pt x="1607" y="769"/>
                  </a:lnTo>
                  <a:lnTo>
                    <a:pt x="1604" y="772"/>
                  </a:lnTo>
                  <a:lnTo>
                    <a:pt x="1601" y="776"/>
                  </a:lnTo>
                  <a:lnTo>
                    <a:pt x="1598" y="779"/>
                  </a:lnTo>
                  <a:lnTo>
                    <a:pt x="1595" y="783"/>
                  </a:lnTo>
                  <a:lnTo>
                    <a:pt x="1592" y="786"/>
                  </a:lnTo>
                  <a:lnTo>
                    <a:pt x="1589" y="790"/>
                  </a:lnTo>
                  <a:lnTo>
                    <a:pt x="1586" y="793"/>
                  </a:lnTo>
                  <a:lnTo>
                    <a:pt x="1583" y="797"/>
                  </a:lnTo>
                  <a:lnTo>
                    <a:pt x="1580" y="800"/>
                  </a:lnTo>
                  <a:lnTo>
                    <a:pt x="1577" y="804"/>
                  </a:lnTo>
                  <a:lnTo>
                    <a:pt x="1574" y="808"/>
                  </a:lnTo>
                  <a:lnTo>
                    <a:pt x="1571" y="811"/>
                  </a:lnTo>
                  <a:lnTo>
                    <a:pt x="1568" y="815"/>
                  </a:lnTo>
                  <a:lnTo>
                    <a:pt x="1565" y="818"/>
                  </a:lnTo>
                  <a:lnTo>
                    <a:pt x="1562" y="822"/>
                  </a:lnTo>
                  <a:lnTo>
                    <a:pt x="1559" y="825"/>
                  </a:lnTo>
                  <a:lnTo>
                    <a:pt x="1555" y="829"/>
                  </a:lnTo>
                  <a:lnTo>
                    <a:pt x="1552" y="833"/>
                  </a:lnTo>
                  <a:lnTo>
                    <a:pt x="1549" y="836"/>
                  </a:lnTo>
                  <a:lnTo>
                    <a:pt x="1546" y="840"/>
                  </a:lnTo>
                  <a:lnTo>
                    <a:pt x="1543" y="843"/>
                  </a:lnTo>
                  <a:lnTo>
                    <a:pt x="1540" y="847"/>
                  </a:lnTo>
                  <a:lnTo>
                    <a:pt x="1537" y="850"/>
                  </a:lnTo>
                  <a:lnTo>
                    <a:pt x="1534" y="854"/>
                  </a:lnTo>
                  <a:lnTo>
                    <a:pt x="1531" y="857"/>
                  </a:lnTo>
                  <a:lnTo>
                    <a:pt x="1528" y="861"/>
                  </a:lnTo>
                  <a:lnTo>
                    <a:pt x="1525" y="864"/>
                  </a:lnTo>
                  <a:lnTo>
                    <a:pt x="1522" y="868"/>
                  </a:lnTo>
                  <a:lnTo>
                    <a:pt x="1519" y="871"/>
                  </a:lnTo>
                  <a:lnTo>
                    <a:pt x="1516" y="874"/>
                  </a:lnTo>
                  <a:lnTo>
                    <a:pt x="1513" y="877"/>
                  </a:lnTo>
                  <a:lnTo>
                    <a:pt x="1510" y="880"/>
                  </a:lnTo>
                  <a:lnTo>
                    <a:pt x="1507" y="884"/>
                  </a:lnTo>
                  <a:lnTo>
                    <a:pt x="1504" y="887"/>
                  </a:lnTo>
                  <a:lnTo>
                    <a:pt x="1501" y="890"/>
                  </a:lnTo>
                  <a:lnTo>
                    <a:pt x="1498" y="893"/>
                  </a:lnTo>
                  <a:lnTo>
                    <a:pt x="1495" y="896"/>
                  </a:lnTo>
                  <a:lnTo>
                    <a:pt x="1491" y="899"/>
                  </a:lnTo>
                  <a:lnTo>
                    <a:pt x="1489" y="901"/>
                  </a:lnTo>
                  <a:lnTo>
                    <a:pt x="1485" y="903"/>
                  </a:lnTo>
                  <a:lnTo>
                    <a:pt x="1483" y="903"/>
                  </a:lnTo>
                  <a:lnTo>
                    <a:pt x="1479" y="904"/>
                  </a:lnTo>
                  <a:lnTo>
                    <a:pt x="1476" y="904"/>
                  </a:lnTo>
                  <a:lnTo>
                    <a:pt x="1473" y="904"/>
                  </a:lnTo>
                  <a:lnTo>
                    <a:pt x="1470" y="905"/>
                  </a:lnTo>
                  <a:lnTo>
                    <a:pt x="1467" y="905"/>
                  </a:lnTo>
                  <a:lnTo>
                    <a:pt x="1464" y="905"/>
                  </a:lnTo>
                  <a:lnTo>
                    <a:pt x="1461" y="905"/>
                  </a:lnTo>
                  <a:lnTo>
                    <a:pt x="1458" y="905"/>
                  </a:lnTo>
                  <a:lnTo>
                    <a:pt x="1455" y="905"/>
                  </a:lnTo>
                  <a:lnTo>
                    <a:pt x="1452" y="906"/>
                  </a:lnTo>
                  <a:lnTo>
                    <a:pt x="1449" y="906"/>
                  </a:lnTo>
                  <a:lnTo>
                    <a:pt x="1446" y="906"/>
                  </a:lnTo>
                  <a:lnTo>
                    <a:pt x="1443" y="905"/>
                  </a:lnTo>
                  <a:lnTo>
                    <a:pt x="1440" y="905"/>
                  </a:lnTo>
                  <a:lnTo>
                    <a:pt x="1437" y="905"/>
                  </a:lnTo>
                  <a:lnTo>
                    <a:pt x="1434" y="905"/>
                  </a:lnTo>
                  <a:lnTo>
                    <a:pt x="1431" y="905"/>
                  </a:lnTo>
                  <a:lnTo>
                    <a:pt x="1428" y="905"/>
                  </a:lnTo>
                  <a:lnTo>
                    <a:pt x="1425" y="905"/>
                  </a:lnTo>
                  <a:lnTo>
                    <a:pt x="1422" y="904"/>
                  </a:lnTo>
                  <a:lnTo>
                    <a:pt x="1419" y="904"/>
                  </a:lnTo>
                  <a:lnTo>
                    <a:pt x="1415" y="904"/>
                  </a:lnTo>
                  <a:lnTo>
                    <a:pt x="1412" y="903"/>
                  </a:lnTo>
                  <a:lnTo>
                    <a:pt x="1409" y="903"/>
                  </a:lnTo>
                  <a:lnTo>
                    <a:pt x="1406" y="903"/>
                  </a:lnTo>
                  <a:lnTo>
                    <a:pt x="1403" y="902"/>
                  </a:lnTo>
                  <a:lnTo>
                    <a:pt x="1400" y="902"/>
                  </a:lnTo>
                  <a:lnTo>
                    <a:pt x="1397" y="901"/>
                  </a:lnTo>
                  <a:lnTo>
                    <a:pt x="1394" y="901"/>
                  </a:lnTo>
                  <a:lnTo>
                    <a:pt x="1391" y="900"/>
                  </a:lnTo>
                  <a:lnTo>
                    <a:pt x="1388" y="900"/>
                  </a:lnTo>
                  <a:lnTo>
                    <a:pt x="1385" y="899"/>
                  </a:lnTo>
                  <a:lnTo>
                    <a:pt x="1382" y="899"/>
                  </a:lnTo>
                  <a:lnTo>
                    <a:pt x="1379" y="898"/>
                  </a:lnTo>
                  <a:lnTo>
                    <a:pt x="1376" y="898"/>
                  </a:lnTo>
                  <a:lnTo>
                    <a:pt x="1373" y="897"/>
                  </a:lnTo>
                  <a:lnTo>
                    <a:pt x="1370" y="897"/>
                  </a:lnTo>
                  <a:lnTo>
                    <a:pt x="1367" y="896"/>
                  </a:lnTo>
                  <a:lnTo>
                    <a:pt x="1364" y="895"/>
                  </a:lnTo>
                  <a:lnTo>
                    <a:pt x="1361" y="895"/>
                  </a:lnTo>
                  <a:lnTo>
                    <a:pt x="1358" y="894"/>
                  </a:lnTo>
                  <a:lnTo>
                    <a:pt x="1355" y="893"/>
                  </a:lnTo>
                  <a:lnTo>
                    <a:pt x="1352" y="893"/>
                  </a:lnTo>
                  <a:lnTo>
                    <a:pt x="1348" y="892"/>
                  </a:lnTo>
                  <a:lnTo>
                    <a:pt x="1346" y="891"/>
                  </a:lnTo>
                  <a:lnTo>
                    <a:pt x="1342" y="890"/>
                  </a:lnTo>
                  <a:lnTo>
                    <a:pt x="1339" y="889"/>
                  </a:lnTo>
                  <a:lnTo>
                    <a:pt x="1336" y="888"/>
                  </a:lnTo>
                  <a:lnTo>
                    <a:pt x="1333" y="888"/>
                  </a:lnTo>
                  <a:lnTo>
                    <a:pt x="1330" y="887"/>
                  </a:lnTo>
                  <a:lnTo>
                    <a:pt x="1327" y="886"/>
                  </a:lnTo>
                  <a:lnTo>
                    <a:pt x="1324" y="885"/>
                  </a:lnTo>
                  <a:lnTo>
                    <a:pt x="1321" y="884"/>
                  </a:lnTo>
                  <a:lnTo>
                    <a:pt x="1318" y="883"/>
                  </a:lnTo>
                  <a:lnTo>
                    <a:pt x="1315" y="882"/>
                  </a:lnTo>
                  <a:lnTo>
                    <a:pt x="1312" y="880"/>
                  </a:lnTo>
                  <a:lnTo>
                    <a:pt x="1309" y="879"/>
                  </a:lnTo>
                  <a:lnTo>
                    <a:pt x="1306" y="878"/>
                  </a:lnTo>
                  <a:lnTo>
                    <a:pt x="1303" y="877"/>
                  </a:lnTo>
                  <a:lnTo>
                    <a:pt x="1300" y="876"/>
                  </a:lnTo>
                  <a:lnTo>
                    <a:pt x="1297" y="875"/>
                  </a:lnTo>
                  <a:lnTo>
                    <a:pt x="1294" y="873"/>
                  </a:lnTo>
                  <a:lnTo>
                    <a:pt x="1291" y="872"/>
                  </a:lnTo>
                  <a:lnTo>
                    <a:pt x="1288" y="870"/>
                  </a:lnTo>
                  <a:lnTo>
                    <a:pt x="1285" y="869"/>
                  </a:lnTo>
                  <a:lnTo>
                    <a:pt x="1282" y="868"/>
                  </a:lnTo>
                  <a:lnTo>
                    <a:pt x="1278" y="866"/>
                  </a:lnTo>
                  <a:lnTo>
                    <a:pt x="1276" y="865"/>
                  </a:lnTo>
                  <a:lnTo>
                    <a:pt x="1272" y="861"/>
                  </a:lnTo>
                  <a:lnTo>
                    <a:pt x="1270" y="858"/>
                  </a:lnTo>
                  <a:lnTo>
                    <a:pt x="1266" y="854"/>
                  </a:lnTo>
                  <a:lnTo>
                    <a:pt x="1263" y="850"/>
                  </a:lnTo>
                  <a:lnTo>
                    <a:pt x="1260" y="847"/>
                  </a:lnTo>
                  <a:lnTo>
                    <a:pt x="1257" y="843"/>
                  </a:lnTo>
                  <a:lnTo>
                    <a:pt x="1254" y="839"/>
                  </a:lnTo>
                  <a:lnTo>
                    <a:pt x="1251" y="836"/>
                  </a:lnTo>
                  <a:lnTo>
                    <a:pt x="1248" y="832"/>
                  </a:lnTo>
                  <a:lnTo>
                    <a:pt x="1245" y="828"/>
                  </a:lnTo>
                  <a:lnTo>
                    <a:pt x="1242" y="824"/>
                  </a:lnTo>
                  <a:lnTo>
                    <a:pt x="1239" y="821"/>
                  </a:lnTo>
                  <a:lnTo>
                    <a:pt x="1236" y="817"/>
                  </a:lnTo>
                  <a:lnTo>
                    <a:pt x="1233" y="813"/>
                  </a:lnTo>
                  <a:lnTo>
                    <a:pt x="1230" y="809"/>
                  </a:lnTo>
                  <a:lnTo>
                    <a:pt x="1227" y="805"/>
                  </a:lnTo>
                  <a:lnTo>
                    <a:pt x="1224" y="802"/>
                  </a:lnTo>
                  <a:lnTo>
                    <a:pt x="1221" y="798"/>
                  </a:lnTo>
                  <a:lnTo>
                    <a:pt x="1218" y="794"/>
                  </a:lnTo>
                  <a:lnTo>
                    <a:pt x="1215" y="790"/>
                  </a:lnTo>
                  <a:lnTo>
                    <a:pt x="1212" y="787"/>
                  </a:lnTo>
                  <a:lnTo>
                    <a:pt x="1209" y="783"/>
                  </a:lnTo>
                  <a:lnTo>
                    <a:pt x="1206" y="779"/>
                  </a:lnTo>
                  <a:lnTo>
                    <a:pt x="1202" y="775"/>
                  </a:lnTo>
                  <a:lnTo>
                    <a:pt x="1199" y="772"/>
                  </a:lnTo>
                  <a:lnTo>
                    <a:pt x="1196" y="768"/>
                  </a:lnTo>
                  <a:lnTo>
                    <a:pt x="1193" y="764"/>
                  </a:lnTo>
                  <a:lnTo>
                    <a:pt x="1190" y="761"/>
                  </a:lnTo>
                  <a:lnTo>
                    <a:pt x="1187" y="757"/>
                  </a:lnTo>
                  <a:lnTo>
                    <a:pt x="1184" y="754"/>
                  </a:lnTo>
                  <a:lnTo>
                    <a:pt x="1181" y="750"/>
                  </a:lnTo>
                  <a:lnTo>
                    <a:pt x="1178" y="746"/>
                  </a:lnTo>
                  <a:lnTo>
                    <a:pt x="1175" y="743"/>
                  </a:lnTo>
                  <a:lnTo>
                    <a:pt x="1172" y="740"/>
                  </a:lnTo>
                  <a:lnTo>
                    <a:pt x="1169" y="736"/>
                  </a:lnTo>
                  <a:lnTo>
                    <a:pt x="1166" y="733"/>
                  </a:lnTo>
                  <a:lnTo>
                    <a:pt x="1163" y="729"/>
                  </a:lnTo>
                  <a:lnTo>
                    <a:pt x="1160" y="726"/>
                  </a:lnTo>
                  <a:lnTo>
                    <a:pt x="1157" y="723"/>
                  </a:lnTo>
                  <a:lnTo>
                    <a:pt x="1154" y="719"/>
                  </a:lnTo>
                  <a:lnTo>
                    <a:pt x="1151" y="716"/>
                  </a:lnTo>
                  <a:lnTo>
                    <a:pt x="1148" y="713"/>
                  </a:lnTo>
                  <a:lnTo>
                    <a:pt x="1145" y="710"/>
                  </a:lnTo>
                  <a:lnTo>
                    <a:pt x="1141" y="707"/>
                  </a:lnTo>
                  <a:lnTo>
                    <a:pt x="1139" y="704"/>
                  </a:lnTo>
                  <a:lnTo>
                    <a:pt x="1135" y="700"/>
                  </a:lnTo>
                  <a:lnTo>
                    <a:pt x="1133" y="697"/>
                  </a:lnTo>
                  <a:lnTo>
                    <a:pt x="1129" y="694"/>
                  </a:lnTo>
                  <a:lnTo>
                    <a:pt x="1126" y="691"/>
                  </a:lnTo>
                  <a:lnTo>
                    <a:pt x="1123" y="688"/>
                  </a:lnTo>
                  <a:lnTo>
                    <a:pt x="1120" y="685"/>
                  </a:lnTo>
                  <a:lnTo>
                    <a:pt x="1117" y="682"/>
                  </a:lnTo>
                  <a:lnTo>
                    <a:pt x="1114" y="679"/>
                  </a:lnTo>
                  <a:lnTo>
                    <a:pt x="1111" y="676"/>
                  </a:lnTo>
                  <a:lnTo>
                    <a:pt x="1108" y="674"/>
                  </a:lnTo>
                  <a:lnTo>
                    <a:pt x="1105" y="671"/>
                  </a:lnTo>
                  <a:lnTo>
                    <a:pt x="1102" y="668"/>
                  </a:lnTo>
                  <a:lnTo>
                    <a:pt x="1099" y="665"/>
                  </a:lnTo>
                  <a:lnTo>
                    <a:pt x="1096" y="662"/>
                  </a:lnTo>
                  <a:lnTo>
                    <a:pt x="1093" y="659"/>
                  </a:lnTo>
                  <a:lnTo>
                    <a:pt x="1090" y="656"/>
                  </a:lnTo>
                  <a:lnTo>
                    <a:pt x="1087" y="654"/>
                  </a:lnTo>
                  <a:lnTo>
                    <a:pt x="1084" y="651"/>
                  </a:lnTo>
                  <a:lnTo>
                    <a:pt x="1081" y="648"/>
                  </a:lnTo>
                  <a:lnTo>
                    <a:pt x="1078" y="645"/>
                  </a:lnTo>
                  <a:lnTo>
                    <a:pt x="1075" y="642"/>
                  </a:lnTo>
                  <a:lnTo>
                    <a:pt x="1072" y="639"/>
                  </a:lnTo>
                  <a:lnTo>
                    <a:pt x="1069" y="637"/>
                  </a:lnTo>
                  <a:lnTo>
                    <a:pt x="1065" y="634"/>
                  </a:lnTo>
                  <a:lnTo>
                    <a:pt x="1063" y="631"/>
                  </a:lnTo>
                  <a:lnTo>
                    <a:pt x="1059" y="626"/>
                  </a:lnTo>
                  <a:lnTo>
                    <a:pt x="1056" y="621"/>
                  </a:lnTo>
                  <a:lnTo>
                    <a:pt x="1053" y="616"/>
                  </a:lnTo>
                  <a:lnTo>
                    <a:pt x="1050" y="612"/>
                  </a:lnTo>
                  <a:lnTo>
                    <a:pt x="1047" y="607"/>
                  </a:lnTo>
                  <a:lnTo>
                    <a:pt x="1044" y="602"/>
                  </a:lnTo>
                  <a:lnTo>
                    <a:pt x="1041" y="597"/>
                  </a:lnTo>
                  <a:lnTo>
                    <a:pt x="1038" y="592"/>
                  </a:lnTo>
                  <a:lnTo>
                    <a:pt x="1035" y="588"/>
                  </a:lnTo>
                  <a:lnTo>
                    <a:pt x="1032" y="583"/>
                  </a:lnTo>
                  <a:lnTo>
                    <a:pt x="1029" y="578"/>
                  </a:lnTo>
                  <a:lnTo>
                    <a:pt x="1026" y="573"/>
                  </a:lnTo>
                  <a:lnTo>
                    <a:pt x="1023" y="568"/>
                  </a:lnTo>
                  <a:lnTo>
                    <a:pt x="1020" y="563"/>
                  </a:lnTo>
                  <a:lnTo>
                    <a:pt x="1017" y="558"/>
                  </a:lnTo>
                  <a:lnTo>
                    <a:pt x="1014" y="554"/>
                  </a:lnTo>
                  <a:lnTo>
                    <a:pt x="1011" y="549"/>
                  </a:lnTo>
                  <a:lnTo>
                    <a:pt x="1008" y="544"/>
                  </a:lnTo>
                  <a:lnTo>
                    <a:pt x="1005" y="539"/>
                  </a:lnTo>
                  <a:lnTo>
                    <a:pt x="1002" y="534"/>
                  </a:lnTo>
                  <a:lnTo>
                    <a:pt x="999" y="529"/>
                  </a:lnTo>
                  <a:lnTo>
                    <a:pt x="996" y="524"/>
                  </a:lnTo>
                  <a:lnTo>
                    <a:pt x="992" y="520"/>
                  </a:lnTo>
                  <a:lnTo>
                    <a:pt x="989" y="515"/>
                  </a:lnTo>
                  <a:lnTo>
                    <a:pt x="986" y="510"/>
                  </a:lnTo>
                  <a:lnTo>
                    <a:pt x="983" y="505"/>
                  </a:lnTo>
                  <a:lnTo>
                    <a:pt x="980" y="500"/>
                  </a:lnTo>
                  <a:lnTo>
                    <a:pt x="977" y="495"/>
                  </a:lnTo>
                  <a:lnTo>
                    <a:pt x="974" y="490"/>
                  </a:lnTo>
                  <a:lnTo>
                    <a:pt x="971" y="486"/>
                  </a:lnTo>
                  <a:lnTo>
                    <a:pt x="968" y="481"/>
                  </a:lnTo>
                  <a:lnTo>
                    <a:pt x="965" y="476"/>
                  </a:lnTo>
                  <a:lnTo>
                    <a:pt x="962" y="471"/>
                  </a:lnTo>
                  <a:lnTo>
                    <a:pt x="959" y="466"/>
                  </a:lnTo>
                  <a:lnTo>
                    <a:pt x="956" y="462"/>
                  </a:lnTo>
                  <a:lnTo>
                    <a:pt x="953" y="457"/>
                  </a:lnTo>
                  <a:lnTo>
                    <a:pt x="950" y="452"/>
                  </a:lnTo>
                  <a:lnTo>
                    <a:pt x="947" y="447"/>
                  </a:lnTo>
                  <a:lnTo>
                    <a:pt x="944" y="442"/>
                  </a:lnTo>
                  <a:lnTo>
                    <a:pt x="941" y="438"/>
                  </a:lnTo>
                  <a:lnTo>
                    <a:pt x="938" y="433"/>
                  </a:lnTo>
                  <a:lnTo>
                    <a:pt x="935" y="428"/>
                  </a:lnTo>
                  <a:lnTo>
                    <a:pt x="932" y="423"/>
                  </a:lnTo>
                  <a:lnTo>
                    <a:pt x="928" y="418"/>
                  </a:lnTo>
                  <a:lnTo>
                    <a:pt x="926" y="414"/>
                  </a:lnTo>
                  <a:lnTo>
                    <a:pt x="922" y="409"/>
                  </a:lnTo>
                  <a:lnTo>
                    <a:pt x="920" y="404"/>
                  </a:lnTo>
                  <a:lnTo>
                    <a:pt x="916" y="399"/>
                  </a:lnTo>
                  <a:lnTo>
                    <a:pt x="913" y="395"/>
                  </a:lnTo>
                  <a:lnTo>
                    <a:pt x="910" y="390"/>
                  </a:lnTo>
                  <a:lnTo>
                    <a:pt x="907" y="385"/>
                  </a:lnTo>
                  <a:lnTo>
                    <a:pt x="904" y="380"/>
                  </a:lnTo>
                  <a:lnTo>
                    <a:pt x="901" y="375"/>
                  </a:lnTo>
                  <a:lnTo>
                    <a:pt x="898" y="371"/>
                  </a:lnTo>
                  <a:lnTo>
                    <a:pt x="895" y="366"/>
                  </a:lnTo>
                  <a:lnTo>
                    <a:pt x="892" y="361"/>
                  </a:lnTo>
                  <a:lnTo>
                    <a:pt x="889" y="357"/>
                  </a:lnTo>
                  <a:lnTo>
                    <a:pt x="886" y="352"/>
                  </a:lnTo>
                  <a:lnTo>
                    <a:pt x="883" y="347"/>
                  </a:lnTo>
                  <a:lnTo>
                    <a:pt x="880" y="342"/>
                  </a:lnTo>
                  <a:lnTo>
                    <a:pt x="877" y="338"/>
                  </a:lnTo>
                  <a:lnTo>
                    <a:pt x="874" y="333"/>
                  </a:lnTo>
                  <a:lnTo>
                    <a:pt x="871" y="328"/>
                  </a:lnTo>
                  <a:lnTo>
                    <a:pt x="868" y="323"/>
                  </a:lnTo>
                  <a:lnTo>
                    <a:pt x="865" y="318"/>
                  </a:lnTo>
                  <a:lnTo>
                    <a:pt x="862" y="314"/>
                  </a:lnTo>
                  <a:lnTo>
                    <a:pt x="859" y="309"/>
                  </a:lnTo>
                  <a:lnTo>
                    <a:pt x="856" y="304"/>
                  </a:lnTo>
                  <a:lnTo>
                    <a:pt x="852" y="299"/>
                  </a:lnTo>
                  <a:lnTo>
                    <a:pt x="849" y="294"/>
                  </a:lnTo>
                  <a:lnTo>
                    <a:pt x="846" y="287"/>
                  </a:lnTo>
                  <a:lnTo>
                    <a:pt x="843" y="281"/>
                  </a:lnTo>
                  <a:lnTo>
                    <a:pt x="840" y="274"/>
                  </a:lnTo>
                  <a:lnTo>
                    <a:pt x="837" y="268"/>
                  </a:lnTo>
                  <a:lnTo>
                    <a:pt x="834" y="261"/>
                  </a:lnTo>
                  <a:lnTo>
                    <a:pt x="831" y="254"/>
                  </a:lnTo>
                  <a:lnTo>
                    <a:pt x="828" y="248"/>
                  </a:lnTo>
                  <a:lnTo>
                    <a:pt x="825" y="241"/>
                  </a:lnTo>
                  <a:lnTo>
                    <a:pt x="822" y="235"/>
                  </a:lnTo>
                  <a:lnTo>
                    <a:pt x="819" y="228"/>
                  </a:lnTo>
                  <a:lnTo>
                    <a:pt x="816" y="222"/>
                  </a:lnTo>
                  <a:lnTo>
                    <a:pt x="813" y="216"/>
                  </a:lnTo>
                  <a:lnTo>
                    <a:pt x="810" y="209"/>
                  </a:lnTo>
                  <a:lnTo>
                    <a:pt x="807" y="203"/>
                  </a:lnTo>
                  <a:lnTo>
                    <a:pt x="804" y="197"/>
                  </a:lnTo>
                  <a:lnTo>
                    <a:pt x="801" y="191"/>
                  </a:lnTo>
                  <a:lnTo>
                    <a:pt x="798" y="184"/>
                  </a:lnTo>
                  <a:lnTo>
                    <a:pt x="795" y="178"/>
                  </a:lnTo>
                  <a:lnTo>
                    <a:pt x="792" y="172"/>
                  </a:lnTo>
                  <a:lnTo>
                    <a:pt x="789" y="166"/>
                  </a:lnTo>
                  <a:lnTo>
                    <a:pt x="785" y="161"/>
                  </a:lnTo>
                  <a:lnTo>
                    <a:pt x="783" y="155"/>
                  </a:lnTo>
                  <a:lnTo>
                    <a:pt x="779" y="149"/>
                  </a:lnTo>
                  <a:lnTo>
                    <a:pt x="776" y="144"/>
                  </a:lnTo>
                  <a:lnTo>
                    <a:pt x="773" y="138"/>
                  </a:lnTo>
                  <a:lnTo>
                    <a:pt x="770" y="133"/>
                  </a:lnTo>
                  <a:lnTo>
                    <a:pt x="767" y="127"/>
                  </a:lnTo>
                  <a:lnTo>
                    <a:pt x="764" y="122"/>
                  </a:lnTo>
                  <a:lnTo>
                    <a:pt x="761" y="117"/>
                  </a:lnTo>
                  <a:lnTo>
                    <a:pt x="758" y="112"/>
                  </a:lnTo>
                  <a:lnTo>
                    <a:pt x="755" y="107"/>
                  </a:lnTo>
                  <a:lnTo>
                    <a:pt x="752" y="103"/>
                  </a:lnTo>
                  <a:lnTo>
                    <a:pt x="749" y="98"/>
                  </a:lnTo>
                  <a:lnTo>
                    <a:pt x="746" y="93"/>
                  </a:lnTo>
                  <a:lnTo>
                    <a:pt x="743" y="89"/>
                  </a:lnTo>
                  <a:lnTo>
                    <a:pt x="740" y="85"/>
                  </a:lnTo>
                  <a:lnTo>
                    <a:pt x="737" y="81"/>
                  </a:lnTo>
                  <a:lnTo>
                    <a:pt x="734" y="77"/>
                  </a:lnTo>
                  <a:lnTo>
                    <a:pt x="731" y="73"/>
                  </a:lnTo>
                  <a:lnTo>
                    <a:pt x="728" y="69"/>
                  </a:lnTo>
                  <a:lnTo>
                    <a:pt x="725" y="65"/>
                  </a:lnTo>
                  <a:lnTo>
                    <a:pt x="722" y="62"/>
                  </a:lnTo>
                  <a:lnTo>
                    <a:pt x="719" y="58"/>
                  </a:lnTo>
                  <a:lnTo>
                    <a:pt x="715" y="55"/>
                  </a:lnTo>
                  <a:lnTo>
                    <a:pt x="713" y="52"/>
                  </a:lnTo>
                  <a:lnTo>
                    <a:pt x="709" y="49"/>
                  </a:lnTo>
                  <a:lnTo>
                    <a:pt x="706" y="46"/>
                  </a:lnTo>
                  <a:lnTo>
                    <a:pt x="703" y="43"/>
                  </a:lnTo>
                  <a:lnTo>
                    <a:pt x="700" y="41"/>
                  </a:lnTo>
                  <a:lnTo>
                    <a:pt x="697" y="38"/>
                  </a:lnTo>
                  <a:lnTo>
                    <a:pt x="694" y="36"/>
                  </a:lnTo>
                  <a:lnTo>
                    <a:pt x="691" y="34"/>
                  </a:lnTo>
                  <a:lnTo>
                    <a:pt x="688" y="32"/>
                  </a:lnTo>
                  <a:lnTo>
                    <a:pt x="685" y="30"/>
                  </a:lnTo>
                  <a:lnTo>
                    <a:pt x="682" y="28"/>
                  </a:lnTo>
                  <a:lnTo>
                    <a:pt x="679" y="27"/>
                  </a:lnTo>
                  <a:lnTo>
                    <a:pt x="676" y="25"/>
                  </a:lnTo>
                  <a:lnTo>
                    <a:pt x="673" y="24"/>
                  </a:lnTo>
                  <a:lnTo>
                    <a:pt x="670" y="22"/>
                  </a:lnTo>
                  <a:lnTo>
                    <a:pt x="667" y="21"/>
                  </a:lnTo>
                  <a:lnTo>
                    <a:pt x="664" y="21"/>
                  </a:lnTo>
                  <a:lnTo>
                    <a:pt x="661" y="19"/>
                  </a:lnTo>
                  <a:lnTo>
                    <a:pt x="658" y="19"/>
                  </a:lnTo>
                  <a:lnTo>
                    <a:pt x="655" y="18"/>
                  </a:lnTo>
                  <a:lnTo>
                    <a:pt x="652" y="18"/>
                  </a:lnTo>
                  <a:lnTo>
                    <a:pt x="649" y="17"/>
                  </a:lnTo>
                  <a:lnTo>
                    <a:pt x="646" y="17"/>
                  </a:lnTo>
                  <a:lnTo>
                    <a:pt x="642" y="17"/>
                  </a:lnTo>
                  <a:lnTo>
                    <a:pt x="639" y="17"/>
                  </a:lnTo>
                  <a:lnTo>
                    <a:pt x="636" y="16"/>
                  </a:lnTo>
                  <a:lnTo>
                    <a:pt x="633" y="14"/>
                  </a:lnTo>
                  <a:lnTo>
                    <a:pt x="630" y="13"/>
                  </a:lnTo>
                  <a:lnTo>
                    <a:pt x="627" y="11"/>
                  </a:lnTo>
                  <a:lnTo>
                    <a:pt x="624" y="10"/>
                  </a:lnTo>
                  <a:lnTo>
                    <a:pt x="621" y="8"/>
                  </a:lnTo>
                  <a:lnTo>
                    <a:pt x="618" y="7"/>
                  </a:lnTo>
                  <a:lnTo>
                    <a:pt x="615" y="6"/>
                  </a:lnTo>
                  <a:lnTo>
                    <a:pt x="612" y="5"/>
                  </a:lnTo>
                  <a:lnTo>
                    <a:pt x="609" y="4"/>
                  </a:lnTo>
                  <a:lnTo>
                    <a:pt x="606" y="3"/>
                  </a:lnTo>
                  <a:lnTo>
                    <a:pt x="603" y="2"/>
                  </a:lnTo>
                  <a:lnTo>
                    <a:pt x="600" y="2"/>
                  </a:lnTo>
                  <a:lnTo>
                    <a:pt x="597" y="1"/>
                  </a:lnTo>
                  <a:lnTo>
                    <a:pt x="594" y="1"/>
                  </a:lnTo>
                  <a:lnTo>
                    <a:pt x="591" y="0"/>
                  </a:lnTo>
                  <a:lnTo>
                    <a:pt x="588" y="0"/>
                  </a:lnTo>
                  <a:lnTo>
                    <a:pt x="585" y="0"/>
                  </a:lnTo>
                  <a:lnTo>
                    <a:pt x="582" y="0"/>
                  </a:lnTo>
                  <a:lnTo>
                    <a:pt x="578" y="0"/>
                  </a:lnTo>
                  <a:lnTo>
                    <a:pt x="576" y="0"/>
                  </a:lnTo>
                  <a:lnTo>
                    <a:pt x="572" y="1"/>
                  </a:lnTo>
                  <a:lnTo>
                    <a:pt x="570" y="1"/>
                  </a:lnTo>
                  <a:lnTo>
                    <a:pt x="566" y="1"/>
                  </a:lnTo>
                  <a:lnTo>
                    <a:pt x="563" y="2"/>
                  </a:lnTo>
                  <a:lnTo>
                    <a:pt x="560" y="3"/>
                  </a:lnTo>
                  <a:lnTo>
                    <a:pt x="557" y="3"/>
                  </a:lnTo>
                  <a:lnTo>
                    <a:pt x="554" y="4"/>
                  </a:lnTo>
                  <a:lnTo>
                    <a:pt x="551" y="5"/>
                  </a:lnTo>
                  <a:lnTo>
                    <a:pt x="548" y="6"/>
                  </a:lnTo>
                  <a:lnTo>
                    <a:pt x="545" y="7"/>
                  </a:lnTo>
                  <a:lnTo>
                    <a:pt x="542" y="8"/>
                  </a:lnTo>
                  <a:lnTo>
                    <a:pt x="539" y="10"/>
                  </a:lnTo>
                  <a:lnTo>
                    <a:pt x="536" y="11"/>
                  </a:lnTo>
                  <a:lnTo>
                    <a:pt x="533" y="12"/>
                  </a:lnTo>
                  <a:lnTo>
                    <a:pt x="530" y="14"/>
                  </a:lnTo>
                  <a:lnTo>
                    <a:pt x="527" y="16"/>
                  </a:lnTo>
                  <a:lnTo>
                    <a:pt x="524" y="17"/>
                  </a:lnTo>
                  <a:lnTo>
                    <a:pt x="521" y="19"/>
                  </a:lnTo>
                  <a:lnTo>
                    <a:pt x="518" y="21"/>
                  </a:lnTo>
                  <a:lnTo>
                    <a:pt x="515" y="22"/>
                  </a:lnTo>
                  <a:lnTo>
                    <a:pt x="512" y="24"/>
                  </a:lnTo>
                  <a:lnTo>
                    <a:pt x="508" y="26"/>
                  </a:lnTo>
                  <a:lnTo>
                    <a:pt x="506" y="28"/>
                  </a:lnTo>
                  <a:lnTo>
                    <a:pt x="502" y="30"/>
                  </a:lnTo>
                  <a:lnTo>
                    <a:pt x="499" y="32"/>
                  </a:lnTo>
                  <a:lnTo>
                    <a:pt x="496" y="34"/>
                  </a:lnTo>
                  <a:lnTo>
                    <a:pt x="493" y="36"/>
                  </a:lnTo>
                  <a:lnTo>
                    <a:pt x="490" y="38"/>
                  </a:lnTo>
                  <a:lnTo>
                    <a:pt x="487" y="41"/>
                  </a:lnTo>
                  <a:lnTo>
                    <a:pt x="484" y="43"/>
                  </a:lnTo>
                  <a:lnTo>
                    <a:pt x="481" y="45"/>
                  </a:lnTo>
                  <a:lnTo>
                    <a:pt x="478" y="47"/>
                  </a:lnTo>
                  <a:lnTo>
                    <a:pt x="475" y="49"/>
                  </a:lnTo>
                  <a:lnTo>
                    <a:pt x="472" y="52"/>
                  </a:lnTo>
                  <a:lnTo>
                    <a:pt x="469" y="54"/>
                  </a:lnTo>
                  <a:lnTo>
                    <a:pt x="466" y="56"/>
                  </a:lnTo>
                  <a:lnTo>
                    <a:pt x="463" y="59"/>
                  </a:lnTo>
                  <a:lnTo>
                    <a:pt x="460" y="61"/>
                  </a:lnTo>
                  <a:lnTo>
                    <a:pt x="457" y="63"/>
                  </a:lnTo>
                  <a:lnTo>
                    <a:pt x="454" y="66"/>
                  </a:lnTo>
                  <a:lnTo>
                    <a:pt x="451" y="68"/>
                  </a:lnTo>
                  <a:lnTo>
                    <a:pt x="448" y="70"/>
                  </a:lnTo>
                  <a:lnTo>
                    <a:pt x="445" y="73"/>
                  </a:lnTo>
                  <a:lnTo>
                    <a:pt x="442" y="75"/>
                  </a:lnTo>
                  <a:lnTo>
                    <a:pt x="439" y="77"/>
                  </a:lnTo>
                  <a:lnTo>
                    <a:pt x="435" y="79"/>
                  </a:lnTo>
                  <a:lnTo>
                    <a:pt x="433" y="81"/>
                  </a:lnTo>
                  <a:lnTo>
                    <a:pt x="429" y="83"/>
                  </a:lnTo>
                  <a:lnTo>
                    <a:pt x="426" y="86"/>
                  </a:lnTo>
                  <a:lnTo>
                    <a:pt x="423" y="86"/>
                  </a:lnTo>
                  <a:lnTo>
                    <a:pt x="420" y="86"/>
                  </a:lnTo>
                  <a:lnTo>
                    <a:pt x="417" y="86"/>
                  </a:lnTo>
                  <a:lnTo>
                    <a:pt x="414" y="86"/>
                  </a:lnTo>
                  <a:lnTo>
                    <a:pt x="411" y="85"/>
                  </a:lnTo>
                  <a:lnTo>
                    <a:pt x="408" y="85"/>
                  </a:lnTo>
                  <a:lnTo>
                    <a:pt x="405" y="84"/>
                  </a:lnTo>
                  <a:lnTo>
                    <a:pt x="402" y="84"/>
                  </a:lnTo>
                  <a:lnTo>
                    <a:pt x="399" y="84"/>
                  </a:lnTo>
                  <a:lnTo>
                    <a:pt x="396" y="83"/>
                  </a:lnTo>
                  <a:lnTo>
                    <a:pt x="393" y="83"/>
                  </a:lnTo>
                  <a:lnTo>
                    <a:pt x="390" y="82"/>
                  </a:lnTo>
                  <a:lnTo>
                    <a:pt x="387" y="82"/>
                  </a:lnTo>
                  <a:lnTo>
                    <a:pt x="384" y="81"/>
                  </a:lnTo>
                  <a:lnTo>
                    <a:pt x="381" y="80"/>
                  </a:lnTo>
                  <a:lnTo>
                    <a:pt x="378" y="80"/>
                  </a:lnTo>
                  <a:lnTo>
                    <a:pt x="375" y="79"/>
                  </a:lnTo>
                  <a:lnTo>
                    <a:pt x="371" y="78"/>
                  </a:lnTo>
                  <a:lnTo>
                    <a:pt x="369" y="78"/>
                  </a:lnTo>
                  <a:lnTo>
                    <a:pt x="365" y="77"/>
                  </a:lnTo>
                  <a:lnTo>
                    <a:pt x="363" y="77"/>
                  </a:lnTo>
                  <a:lnTo>
                    <a:pt x="359" y="76"/>
                  </a:lnTo>
                  <a:lnTo>
                    <a:pt x="357" y="76"/>
                  </a:lnTo>
                  <a:lnTo>
                    <a:pt x="353" y="75"/>
                  </a:lnTo>
                  <a:lnTo>
                    <a:pt x="350" y="74"/>
                  </a:lnTo>
                  <a:lnTo>
                    <a:pt x="347" y="74"/>
                  </a:lnTo>
                  <a:lnTo>
                    <a:pt x="344" y="73"/>
                  </a:lnTo>
                  <a:lnTo>
                    <a:pt x="341" y="73"/>
                  </a:lnTo>
                  <a:lnTo>
                    <a:pt x="338" y="72"/>
                  </a:lnTo>
                  <a:lnTo>
                    <a:pt x="335" y="72"/>
                  </a:lnTo>
                  <a:lnTo>
                    <a:pt x="332" y="71"/>
                  </a:lnTo>
                  <a:lnTo>
                    <a:pt x="329" y="71"/>
                  </a:lnTo>
                  <a:lnTo>
                    <a:pt x="326" y="71"/>
                  </a:lnTo>
                  <a:lnTo>
                    <a:pt x="323" y="70"/>
                  </a:lnTo>
                  <a:lnTo>
                    <a:pt x="320" y="70"/>
                  </a:lnTo>
                  <a:lnTo>
                    <a:pt x="317" y="70"/>
                  </a:lnTo>
                  <a:lnTo>
                    <a:pt x="314" y="70"/>
                  </a:lnTo>
                  <a:lnTo>
                    <a:pt x="311" y="70"/>
                  </a:lnTo>
                  <a:lnTo>
                    <a:pt x="308" y="70"/>
                  </a:lnTo>
                  <a:lnTo>
                    <a:pt x="305" y="70"/>
                  </a:lnTo>
                  <a:lnTo>
                    <a:pt x="302" y="70"/>
                  </a:lnTo>
                  <a:lnTo>
                    <a:pt x="299" y="70"/>
                  </a:lnTo>
                  <a:lnTo>
                    <a:pt x="295" y="71"/>
                  </a:lnTo>
                  <a:lnTo>
                    <a:pt x="293" y="71"/>
                  </a:lnTo>
                  <a:lnTo>
                    <a:pt x="289" y="71"/>
                  </a:lnTo>
                  <a:lnTo>
                    <a:pt x="286" y="72"/>
                  </a:lnTo>
                  <a:lnTo>
                    <a:pt x="283" y="73"/>
                  </a:lnTo>
                  <a:lnTo>
                    <a:pt x="280" y="73"/>
                  </a:lnTo>
                  <a:lnTo>
                    <a:pt x="277" y="74"/>
                  </a:lnTo>
                  <a:lnTo>
                    <a:pt x="274" y="75"/>
                  </a:lnTo>
                  <a:lnTo>
                    <a:pt x="271" y="76"/>
                  </a:lnTo>
                  <a:lnTo>
                    <a:pt x="268" y="77"/>
                  </a:lnTo>
                  <a:lnTo>
                    <a:pt x="265" y="78"/>
                  </a:lnTo>
                  <a:lnTo>
                    <a:pt x="262" y="79"/>
                  </a:lnTo>
                  <a:lnTo>
                    <a:pt x="259" y="81"/>
                  </a:lnTo>
                  <a:lnTo>
                    <a:pt x="256" y="82"/>
                  </a:lnTo>
                  <a:lnTo>
                    <a:pt x="253" y="84"/>
                  </a:lnTo>
                  <a:lnTo>
                    <a:pt x="250" y="86"/>
                  </a:lnTo>
                  <a:lnTo>
                    <a:pt x="247" y="87"/>
                  </a:lnTo>
                  <a:lnTo>
                    <a:pt x="244" y="89"/>
                  </a:lnTo>
                  <a:lnTo>
                    <a:pt x="241" y="91"/>
                  </a:lnTo>
                  <a:lnTo>
                    <a:pt x="238" y="93"/>
                  </a:lnTo>
                  <a:lnTo>
                    <a:pt x="235" y="96"/>
                  </a:lnTo>
                  <a:lnTo>
                    <a:pt x="232" y="98"/>
                  </a:lnTo>
                  <a:lnTo>
                    <a:pt x="228" y="101"/>
                  </a:lnTo>
                  <a:lnTo>
                    <a:pt x="226" y="103"/>
                  </a:lnTo>
                  <a:lnTo>
                    <a:pt x="222" y="106"/>
                  </a:lnTo>
                  <a:lnTo>
                    <a:pt x="219" y="108"/>
                  </a:lnTo>
                  <a:lnTo>
                    <a:pt x="216" y="111"/>
                  </a:lnTo>
                  <a:lnTo>
                    <a:pt x="213" y="114"/>
                  </a:lnTo>
                  <a:lnTo>
                    <a:pt x="210" y="115"/>
                  </a:lnTo>
                  <a:lnTo>
                    <a:pt x="207" y="115"/>
                  </a:lnTo>
                  <a:lnTo>
                    <a:pt x="204" y="115"/>
                  </a:lnTo>
                  <a:lnTo>
                    <a:pt x="201" y="115"/>
                  </a:lnTo>
                  <a:lnTo>
                    <a:pt x="198" y="116"/>
                  </a:lnTo>
                  <a:lnTo>
                    <a:pt x="195" y="116"/>
                  </a:lnTo>
                  <a:lnTo>
                    <a:pt x="192" y="117"/>
                  </a:lnTo>
                  <a:lnTo>
                    <a:pt x="189" y="117"/>
                  </a:lnTo>
                  <a:lnTo>
                    <a:pt x="186" y="118"/>
                  </a:lnTo>
                  <a:lnTo>
                    <a:pt x="183" y="119"/>
                  </a:lnTo>
                  <a:lnTo>
                    <a:pt x="180" y="120"/>
                  </a:lnTo>
                  <a:lnTo>
                    <a:pt x="177" y="121"/>
                  </a:lnTo>
                  <a:lnTo>
                    <a:pt x="174" y="122"/>
                  </a:lnTo>
                  <a:lnTo>
                    <a:pt x="171" y="123"/>
                  </a:lnTo>
                  <a:lnTo>
                    <a:pt x="168" y="124"/>
                  </a:lnTo>
                  <a:lnTo>
                    <a:pt x="165" y="126"/>
                  </a:lnTo>
                  <a:lnTo>
                    <a:pt x="162" y="127"/>
                  </a:lnTo>
                  <a:lnTo>
                    <a:pt x="158" y="129"/>
                  </a:lnTo>
                  <a:lnTo>
                    <a:pt x="156" y="131"/>
                  </a:lnTo>
                  <a:lnTo>
                    <a:pt x="152" y="133"/>
                  </a:lnTo>
                  <a:lnTo>
                    <a:pt x="150" y="135"/>
                  </a:lnTo>
                  <a:lnTo>
                    <a:pt x="146" y="137"/>
                  </a:lnTo>
                  <a:lnTo>
                    <a:pt x="143" y="140"/>
                  </a:lnTo>
                  <a:lnTo>
                    <a:pt x="140" y="142"/>
                  </a:lnTo>
                  <a:lnTo>
                    <a:pt x="137" y="145"/>
                  </a:lnTo>
                  <a:lnTo>
                    <a:pt x="134" y="148"/>
                  </a:lnTo>
                  <a:lnTo>
                    <a:pt x="131" y="151"/>
                  </a:lnTo>
                  <a:lnTo>
                    <a:pt x="128" y="154"/>
                  </a:lnTo>
                  <a:lnTo>
                    <a:pt x="125" y="157"/>
                  </a:lnTo>
                  <a:lnTo>
                    <a:pt x="122" y="161"/>
                  </a:lnTo>
                  <a:lnTo>
                    <a:pt x="119" y="164"/>
                  </a:lnTo>
                  <a:lnTo>
                    <a:pt x="116" y="168"/>
                  </a:lnTo>
                  <a:lnTo>
                    <a:pt x="113" y="172"/>
                  </a:lnTo>
                  <a:lnTo>
                    <a:pt x="110" y="176"/>
                  </a:lnTo>
                  <a:lnTo>
                    <a:pt x="107" y="180"/>
                  </a:lnTo>
                  <a:lnTo>
                    <a:pt x="104" y="185"/>
                  </a:lnTo>
                  <a:lnTo>
                    <a:pt x="101" y="189"/>
                  </a:lnTo>
                  <a:lnTo>
                    <a:pt x="98" y="194"/>
                  </a:lnTo>
                  <a:lnTo>
                    <a:pt x="95" y="199"/>
                  </a:lnTo>
                  <a:lnTo>
                    <a:pt x="92" y="204"/>
                  </a:lnTo>
                  <a:lnTo>
                    <a:pt x="89" y="209"/>
                  </a:lnTo>
                  <a:lnTo>
                    <a:pt x="86" y="215"/>
                  </a:lnTo>
                  <a:lnTo>
                    <a:pt x="82" y="220"/>
                  </a:lnTo>
                  <a:lnTo>
                    <a:pt x="79" y="226"/>
                  </a:lnTo>
                  <a:lnTo>
                    <a:pt x="76" y="232"/>
                  </a:lnTo>
                  <a:lnTo>
                    <a:pt x="73" y="238"/>
                  </a:lnTo>
                  <a:lnTo>
                    <a:pt x="70" y="244"/>
                  </a:lnTo>
                  <a:lnTo>
                    <a:pt x="67" y="250"/>
                  </a:lnTo>
                  <a:lnTo>
                    <a:pt x="64" y="257"/>
                  </a:lnTo>
                  <a:lnTo>
                    <a:pt x="61" y="263"/>
                  </a:lnTo>
                  <a:lnTo>
                    <a:pt x="58" y="270"/>
                  </a:lnTo>
                  <a:lnTo>
                    <a:pt x="55" y="277"/>
                  </a:lnTo>
                  <a:lnTo>
                    <a:pt x="52" y="284"/>
                  </a:lnTo>
                  <a:lnTo>
                    <a:pt x="49" y="292"/>
                  </a:lnTo>
                  <a:lnTo>
                    <a:pt x="46" y="299"/>
                  </a:lnTo>
                  <a:lnTo>
                    <a:pt x="43" y="307"/>
                  </a:lnTo>
                  <a:lnTo>
                    <a:pt x="40" y="314"/>
                  </a:lnTo>
                  <a:lnTo>
                    <a:pt x="37" y="322"/>
                  </a:lnTo>
                  <a:lnTo>
                    <a:pt x="34" y="330"/>
                  </a:lnTo>
                  <a:lnTo>
                    <a:pt x="31" y="338"/>
                  </a:lnTo>
                  <a:lnTo>
                    <a:pt x="28" y="347"/>
                  </a:lnTo>
                  <a:lnTo>
                    <a:pt x="25" y="355"/>
                  </a:lnTo>
                  <a:lnTo>
                    <a:pt x="21" y="364"/>
                  </a:lnTo>
                  <a:lnTo>
                    <a:pt x="19" y="372"/>
                  </a:lnTo>
                  <a:lnTo>
                    <a:pt x="15" y="381"/>
                  </a:lnTo>
                  <a:lnTo>
                    <a:pt x="13" y="390"/>
                  </a:lnTo>
                  <a:lnTo>
                    <a:pt x="9" y="399"/>
                  </a:lnTo>
                  <a:lnTo>
                    <a:pt x="6" y="408"/>
                  </a:lnTo>
                  <a:lnTo>
                    <a:pt x="3" y="417"/>
                  </a:lnTo>
                  <a:lnTo>
                    <a:pt x="0" y="427"/>
                  </a:lnTo>
                  <a:lnTo>
                    <a:pt x="0" y="427"/>
                  </a:lnTo>
                  <a:lnTo>
                    <a:pt x="3" y="424"/>
                  </a:lnTo>
                  <a:lnTo>
                    <a:pt x="6" y="420"/>
                  </a:lnTo>
                  <a:lnTo>
                    <a:pt x="9" y="417"/>
                  </a:lnTo>
                  <a:lnTo>
                    <a:pt x="13" y="414"/>
                  </a:lnTo>
                  <a:lnTo>
                    <a:pt x="15" y="410"/>
                  </a:lnTo>
                  <a:lnTo>
                    <a:pt x="19" y="407"/>
                  </a:lnTo>
                  <a:lnTo>
                    <a:pt x="21" y="403"/>
                  </a:lnTo>
                  <a:lnTo>
                    <a:pt x="25" y="399"/>
                  </a:lnTo>
                  <a:lnTo>
                    <a:pt x="28" y="396"/>
                  </a:lnTo>
                  <a:lnTo>
                    <a:pt x="31" y="392"/>
                  </a:lnTo>
                  <a:lnTo>
                    <a:pt x="34" y="388"/>
                  </a:lnTo>
                  <a:lnTo>
                    <a:pt x="37" y="383"/>
                  </a:lnTo>
                  <a:lnTo>
                    <a:pt x="40" y="379"/>
                  </a:lnTo>
                  <a:lnTo>
                    <a:pt x="43" y="375"/>
                  </a:lnTo>
                  <a:lnTo>
                    <a:pt x="46" y="370"/>
                  </a:lnTo>
                  <a:lnTo>
                    <a:pt x="49" y="366"/>
                  </a:lnTo>
                  <a:lnTo>
                    <a:pt x="52" y="361"/>
                  </a:lnTo>
                  <a:lnTo>
                    <a:pt x="55" y="357"/>
                  </a:lnTo>
                  <a:lnTo>
                    <a:pt x="58" y="352"/>
                  </a:lnTo>
                  <a:lnTo>
                    <a:pt x="61" y="347"/>
                  </a:lnTo>
                  <a:lnTo>
                    <a:pt x="64" y="342"/>
                  </a:lnTo>
                  <a:lnTo>
                    <a:pt x="67" y="337"/>
                  </a:lnTo>
                  <a:lnTo>
                    <a:pt x="70" y="332"/>
                  </a:lnTo>
                  <a:lnTo>
                    <a:pt x="73" y="327"/>
                  </a:lnTo>
                  <a:lnTo>
                    <a:pt x="76" y="322"/>
                  </a:lnTo>
                  <a:lnTo>
                    <a:pt x="79" y="317"/>
                  </a:lnTo>
                  <a:lnTo>
                    <a:pt x="82" y="312"/>
                  </a:lnTo>
                  <a:lnTo>
                    <a:pt x="86" y="307"/>
                  </a:lnTo>
                  <a:lnTo>
                    <a:pt x="89" y="302"/>
                  </a:lnTo>
                  <a:lnTo>
                    <a:pt x="92" y="296"/>
                  </a:lnTo>
                  <a:lnTo>
                    <a:pt x="95" y="291"/>
                  </a:lnTo>
                  <a:lnTo>
                    <a:pt x="98" y="286"/>
                  </a:lnTo>
                  <a:lnTo>
                    <a:pt x="101" y="281"/>
                  </a:lnTo>
                  <a:lnTo>
                    <a:pt x="104" y="275"/>
                  </a:lnTo>
                  <a:lnTo>
                    <a:pt x="107" y="270"/>
                  </a:lnTo>
                  <a:lnTo>
                    <a:pt x="110" y="265"/>
                  </a:lnTo>
                  <a:lnTo>
                    <a:pt x="113" y="259"/>
                  </a:lnTo>
                  <a:lnTo>
                    <a:pt x="116" y="254"/>
                  </a:lnTo>
                  <a:lnTo>
                    <a:pt x="119" y="249"/>
                  </a:lnTo>
                  <a:lnTo>
                    <a:pt x="122" y="244"/>
                  </a:lnTo>
                  <a:lnTo>
                    <a:pt x="125" y="239"/>
                  </a:lnTo>
                  <a:lnTo>
                    <a:pt x="128" y="233"/>
                  </a:lnTo>
                  <a:lnTo>
                    <a:pt x="131" y="228"/>
                  </a:lnTo>
                  <a:lnTo>
                    <a:pt x="134" y="223"/>
                  </a:lnTo>
                  <a:lnTo>
                    <a:pt x="137" y="218"/>
                  </a:lnTo>
                  <a:lnTo>
                    <a:pt x="140" y="213"/>
                  </a:lnTo>
                  <a:lnTo>
                    <a:pt x="143" y="208"/>
                  </a:lnTo>
                  <a:lnTo>
                    <a:pt x="146" y="203"/>
                  </a:lnTo>
                  <a:lnTo>
                    <a:pt x="150" y="198"/>
                  </a:lnTo>
                  <a:lnTo>
                    <a:pt x="152" y="194"/>
                  </a:lnTo>
                  <a:lnTo>
                    <a:pt x="156" y="189"/>
                  </a:lnTo>
                  <a:lnTo>
                    <a:pt x="158" y="184"/>
                  </a:lnTo>
                  <a:lnTo>
                    <a:pt x="162" y="179"/>
                  </a:lnTo>
                  <a:lnTo>
                    <a:pt x="165" y="175"/>
                  </a:lnTo>
                  <a:lnTo>
                    <a:pt x="168" y="171"/>
                  </a:lnTo>
                  <a:lnTo>
                    <a:pt x="171" y="166"/>
                  </a:lnTo>
                  <a:lnTo>
                    <a:pt x="174" y="162"/>
                  </a:lnTo>
                  <a:lnTo>
                    <a:pt x="177" y="158"/>
                  </a:lnTo>
                  <a:lnTo>
                    <a:pt x="180" y="153"/>
                  </a:lnTo>
                  <a:lnTo>
                    <a:pt x="183" y="149"/>
                  </a:lnTo>
                  <a:lnTo>
                    <a:pt x="186" y="146"/>
                  </a:lnTo>
                  <a:lnTo>
                    <a:pt x="189" y="142"/>
                  </a:lnTo>
                  <a:lnTo>
                    <a:pt x="192" y="138"/>
                  </a:lnTo>
                  <a:lnTo>
                    <a:pt x="195" y="134"/>
                  </a:lnTo>
                  <a:lnTo>
                    <a:pt x="198" y="131"/>
                  </a:lnTo>
                  <a:lnTo>
                    <a:pt x="201" y="127"/>
                  </a:lnTo>
                  <a:lnTo>
                    <a:pt x="204" y="124"/>
                  </a:lnTo>
                  <a:lnTo>
                    <a:pt x="207" y="121"/>
                  </a:lnTo>
                  <a:lnTo>
                    <a:pt x="210" y="117"/>
                  </a:lnTo>
                  <a:lnTo>
                    <a:pt x="213" y="115"/>
                  </a:lnTo>
                  <a:lnTo>
                    <a:pt x="216" y="115"/>
                  </a:lnTo>
                  <a:lnTo>
                    <a:pt x="219" y="115"/>
                  </a:lnTo>
                  <a:lnTo>
                    <a:pt x="222" y="115"/>
                  </a:lnTo>
                  <a:lnTo>
                    <a:pt x="226" y="115"/>
                  </a:lnTo>
                  <a:lnTo>
                    <a:pt x="228" y="116"/>
                  </a:lnTo>
                  <a:lnTo>
                    <a:pt x="232" y="116"/>
                  </a:lnTo>
                  <a:lnTo>
                    <a:pt x="235" y="116"/>
                  </a:lnTo>
                  <a:lnTo>
                    <a:pt x="238" y="116"/>
                  </a:lnTo>
                  <a:lnTo>
                    <a:pt x="241" y="117"/>
                  </a:lnTo>
                  <a:lnTo>
                    <a:pt x="244" y="117"/>
                  </a:lnTo>
                  <a:lnTo>
                    <a:pt x="247" y="118"/>
                  </a:lnTo>
                  <a:lnTo>
                    <a:pt x="250" y="118"/>
                  </a:lnTo>
                  <a:lnTo>
                    <a:pt x="253" y="119"/>
                  </a:lnTo>
                  <a:lnTo>
                    <a:pt x="256" y="119"/>
                  </a:lnTo>
                  <a:lnTo>
                    <a:pt x="259" y="120"/>
                  </a:lnTo>
                  <a:lnTo>
                    <a:pt x="262" y="120"/>
                  </a:lnTo>
                  <a:lnTo>
                    <a:pt x="265" y="121"/>
                  </a:lnTo>
                  <a:lnTo>
                    <a:pt x="268" y="121"/>
                  </a:lnTo>
                  <a:lnTo>
                    <a:pt x="271" y="122"/>
                  </a:lnTo>
                  <a:lnTo>
                    <a:pt x="274" y="122"/>
                  </a:lnTo>
                  <a:lnTo>
                    <a:pt x="277" y="123"/>
                  </a:lnTo>
                  <a:lnTo>
                    <a:pt x="280" y="123"/>
                  </a:lnTo>
                  <a:lnTo>
                    <a:pt x="283" y="123"/>
                  </a:lnTo>
                  <a:lnTo>
                    <a:pt x="286" y="124"/>
                  </a:lnTo>
                  <a:lnTo>
                    <a:pt x="289" y="124"/>
                  </a:lnTo>
                  <a:lnTo>
                    <a:pt x="293" y="124"/>
                  </a:lnTo>
                  <a:lnTo>
                    <a:pt x="295" y="125"/>
                  </a:lnTo>
                  <a:lnTo>
                    <a:pt x="299" y="125"/>
                  </a:lnTo>
                  <a:lnTo>
                    <a:pt x="302" y="125"/>
                  </a:lnTo>
                  <a:lnTo>
                    <a:pt x="305" y="126"/>
                  </a:lnTo>
                  <a:lnTo>
                    <a:pt x="308" y="126"/>
                  </a:lnTo>
                  <a:lnTo>
                    <a:pt x="311" y="126"/>
                  </a:lnTo>
                  <a:lnTo>
                    <a:pt x="314" y="126"/>
                  </a:lnTo>
                  <a:lnTo>
                    <a:pt x="317" y="126"/>
                  </a:lnTo>
                  <a:lnTo>
                    <a:pt x="320" y="126"/>
                  </a:lnTo>
                  <a:lnTo>
                    <a:pt x="323" y="126"/>
                  </a:lnTo>
                  <a:lnTo>
                    <a:pt x="326" y="126"/>
                  </a:lnTo>
                  <a:lnTo>
                    <a:pt x="329" y="125"/>
                  </a:lnTo>
                  <a:lnTo>
                    <a:pt x="332" y="125"/>
                  </a:lnTo>
                  <a:lnTo>
                    <a:pt x="335" y="125"/>
                  </a:lnTo>
                  <a:lnTo>
                    <a:pt x="338" y="124"/>
                  </a:lnTo>
                  <a:lnTo>
                    <a:pt x="341" y="124"/>
                  </a:lnTo>
                  <a:lnTo>
                    <a:pt x="344" y="123"/>
                  </a:lnTo>
                  <a:lnTo>
                    <a:pt x="347" y="123"/>
                  </a:lnTo>
                  <a:lnTo>
                    <a:pt x="350" y="122"/>
                  </a:lnTo>
                  <a:lnTo>
                    <a:pt x="353" y="121"/>
                  </a:lnTo>
                  <a:lnTo>
                    <a:pt x="357" y="121"/>
                  </a:lnTo>
                  <a:lnTo>
                    <a:pt x="359" y="120"/>
                  </a:lnTo>
                  <a:lnTo>
                    <a:pt x="363" y="119"/>
                  </a:lnTo>
                  <a:lnTo>
                    <a:pt x="365" y="118"/>
                  </a:lnTo>
                  <a:lnTo>
                    <a:pt x="369" y="117"/>
                  </a:lnTo>
                  <a:lnTo>
                    <a:pt x="371" y="116"/>
                  </a:lnTo>
                  <a:lnTo>
                    <a:pt x="375" y="114"/>
                  </a:lnTo>
                  <a:lnTo>
                    <a:pt x="378" y="113"/>
                  </a:lnTo>
                  <a:lnTo>
                    <a:pt x="381" y="112"/>
                  </a:lnTo>
                  <a:lnTo>
                    <a:pt x="384" y="111"/>
                  </a:lnTo>
                  <a:lnTo>
                    <a:pt x="387" y="109"/>
                  </a:lnTo>
                  <a:lnTo>
                    <a:pt x="390" y="108"/>
                  </a:lnTo>
                  <a:lnTo>
                    <a:pt x="393" y="106"/>
                  </a:lnTo>
                  <a:lnTo>
                    <a:pt x="396" y="104"/>
                  </a:lnTo>
                  <a:lnTo>
                    <a:pt x="399" y="103"/>
                  </a:lnTo>
                  <a:lnTo>
                    <a:pt x="402" y="101"/>
                  </a:lnTo>
                  <a:lnTo>
                    <a:pt x="405" y="99"/>
                  </a:lnTo>
                  <a:lnTo>
                    <a:pt x="408" y="98"/>
                  </a:lnTo>
                  <a:lnTo>
                    <a:pt x="411" y="96"/>
                  </a:lnTo>
                  <a:lnTo>
                    <a:pt x="414" y="94"/>
                  </a:lnTo>
                  <a:lnTo>
                    <a:pt x="417" y="92"/>
                  </a:lnTo>
                  <a:lnTo>
                    <a:pt x="420" y="90"/>
                  </a:lnTo>
                  <a:lnTo>
                    <a:pt x="423" y="88"/>
                  </a:lnTo>
                  <a:lnTo>
                    <a:pt x="426" y="87"/>
                  </a:lnTo>
                  <a:lnTo>
                    <a:pt x="429" y="87"/>
                  </a:lnTo>
                  <a:lnTo>
                    <a:pt x="433" y="87"/>
                  </a:lnTo>
                  <a:lnTo>
                    <a:pt x="435" y="87"/>
                  </a:lnTo>
                  <a:lnTo>
                    <a:pt x="439" y="87"/>
                  </a:lnTo>
                  <a:lnTo>
                    <a:pt x="442" y="86"/>
                  </a:lnTo>
                  <a:lnTo>
                    <a:pt x="445" y="86"/>
                  </a:lnTo>
                  <a:lnTo>
                    <a:pt x="448" y="86"/>
                  </a:lnTo>
                  <a:lnTo>
                    <a:pt x="451" y="86"/>
                  </a:lnTo>
                  <a:lnTo>
                    <a:pt x="454" y="85"/>
                  </a:lnTo>
                  <a:lnTo>
                    <a:pt x="457" y="85"/>
                  </a:lnTo>
                  <a:lnTo>
                    <a:pt x="460" y="84"/>
                  </a:lnTo>
                  <a:lnTo>
                    <a:pt x="463" y="84"/>
                  </a:lnTo>
                  <a:lnTo>
                    <a:pt x="466" y="83"/>
                  </a:lnTo>
                  <a:lnTo>
                    <a:pt x="469" y="83"/>
                  </a:lnTo>
                  <a:lnTo>
                    <a:pt x="472" y="82"/>
                  </a:lnTo>
                  <a:lnTo>
                    <a:pt x="475" y="81"/>
                  </a:lnTo>
                  <a:lnTo>
                    <a:pt x="478" y="81"/>
                  </a:lnTo>
                  <a:lnTo>
                    <a:pt x="481" y="80"/>
                  </a:lnTo>
                  <a:lnTo>
                    <a:pt x="484" y="79"/>
                  </a:lnTo>
                  <a:lnTo>
                    <a:pt x="487" y="78"/>
                  </a:lnTo>
                  <a:lnTo>
                    <a:pt x="490" y="77"/>
                  </a:lnTo>
                  <a:lnTo>
                    <a:pt x="493" y="76"/>
                  </a:lnTo>
                  <a:lnTo>
                    <a:pt x="496" y="74"/>
                  </a:lnTo>
                  <a:lnTo>
                    <a:pt x="499" y="73"/>
                  </a:lnTo>
                  <a:lnTo>
                    <a:pt x="502" y="72"/>
                  </a:lnTo>
                  <a:lnTo>
                    <a:pt x="506" y="71"/>
                  </a:lnTo>
                  <a:lnTo>
                    <a:pt x="508" y="69"/>
                  </a:lnTo>
                  <a:lnTo>
                    <a:pt x="512" y="68"/>
                  </a:lnTo>
                  <a:lnTo>
                    <a:pt x="515" y="67"/>
                  </a:lnTo>
                  <a:lnTo>
                    <a:pt x="518" y="66"/>
                  </a:lnTo>
                  <a:lnTo>
                    <a:pt x="521" y="64"/>
                  </a:lnTo>
                  <a:lnTo>
                    <a:pt x="524" y="63"/>
                  </a:lnTo>
                  <a:lnTo>
                    <a:pt x="527" y="61"/>
                  </a:lnTo>
                  <a:lnTo>
                    <a:pt x="530" y="59"/>
                  </a:lnTo>
                  <a:lnTo>
                    <a:pt x="533" y="58"/>
                  </a:lnTo>
                  <a:lnTo>
                    <a:pt x="536" y="56"/>
                  </a:lnTo>
                  <a:lnTo>
                    <a:pt x="539" y="55"/>
                  </a:lnTo>
                  <a:lnTo>
                    <a:pt x="542" y="53"/>
                  </a:lnTo>
                  <a:lnTo>
                    <a:pt x="545" y="52"/>
                  </a:lnTo>
                  <a:lnTo>
                    <a:pt x="548" y="50"/>
                  </a:lnTo>
                  <a:lnTo>
                    <a:pt x="551" y="48"/>
                  </a:lnTo>
                  <a:lnTo>
                    <a:pt x="554" y="47"/>
                  </a:lnTo>
                  <a:lnTo>
                    <a:pt x="557" y="45"/>
                  </a:lnTo>
                  <a:lnTo>
                    <a:pt x="560" y="43"/>
                  </a:lnTo>
                  <a:lnTo>
                    <a:pt x="563" y="42"/>
                  </a:lnTo>
                  <a:lnTo>
                    <a:pt x="566" y="40"/>
                  </a:lnTo>
                  <a:lnTo>
                    <a:pt x="570" y="39"/>
                  </a:lnTo>
                  <a:lnTo>
                    <a:pt x="572" y="37"/>
                  </a:lnTo>
                  <a:lnTo>
                    <a:pt x="576" y="36"/>
                  </a:lnTo>
                  <a:lnTo>
                    <a:pt x="578" y="34"/>
                  </a:lnTo>
                  <a:lnTo>
                    <a:pt x="582" y="33"/>
                  </a:lnTo>
                  <a:lnTo>
                    <a:pt x="585" y="31"/>
                  </a:lnTo>
                  <a:lnTo>
                    <a:pt x="588" y="30"/>
                  </a:lnTo>
                  <a:lnTo>
                    <a:pt x="591" y="29"/>
                  </a:lnTo>
                  <a:lnTo>
                    <a:pt x="594" y="27"/>
                  </a:lnTo>
                  <a:lnTo>
                    <a:pt x="597" y="26"/>
                  </a:lnTo>
                  <a:lnTo>
                    <a:pt x="600" y="25"/>
                  </a:lnTo>
                  <a:lnTo>
                    <a:pt x="603" y="24"/>
                  </a:lnTo>
                  <a:lnTo>
                    <a:pt x="606" y="23"/>
                  </a:lnTo>
                  <a:lnTo>
                    <a:pt x="609" y="22"/>
                  </a:lnTo>
                  <a:lnTo>
                    <a:pt x="612" y="21"/>
                  </a:lnTo>
                  <a:lnTo>
                    <a:pt x="615" y="20"/>
                  </a:lnTo>
                  <a:lnTo>
                    <a:pt x="618" y="19"/>
                  </a:lnTo>
                  <a:lnTo>
                    <a:pt x="621" y="19"/>
                  </a:lnTo>
                  <a:lnTo>
                    <a:pt x="624" y="18"/>
                  </a:lnTo>
                  <a:lnTo>
                    <a:pt x="627" y="18"/>
                  </a:lnTo>
                  <a:lnTo>
                    <a:pt x="630" y="17"/>
                  </a:lnTo>
                  <a:lnTo>
                    <a:pt x="633" y="17"/>
                  </a:lnTo>
                  <a:lnTo>
                    <a:pt x="636" y="17"/>
                  </a:lnTo>
                  <a:lnTo>
                    <a:pt x="639" y="18"/>
                  </a:lnTo>
                  <a:lnTo>
                    <a:pt x="642" y="20"/>
                  </a:lnTo>
                  <a:lnTo>
                    <a:pt x="646" y="22"/>
                  </a:lnTo>
                  <a:lnTo>
                    <a:pt x="649" y="24"/>
                  </a:lnTo>
                  <a:lnTo>
                    <a:pt x="652" y="27"/>
                  </a:lnTo>
                  <a:lnTo>
                    <a:pt x="655" y="29"/>
                  </a:lnTo>
                  <a:lnTo>
                    <a:pt x="658" y="31"/>
                  </a:lnTo>
                  <a:lnTo>
                    <a:pt x="661" y="34"/>
                  </a:lnTo>
                  <a:lnTo>
                    <a:pt x="664" y="37"/>
                  </a:lnTo>
                  <a:lnTo>
                    <a:pt x="667" y="39"/>
                  </a:lnTo>
                  <a:lnTo>
                    <a:pt x="670" y="42"/>
                  </a:lnTo>
                  <a:lnTo>
                    <a:pt x="673" y="45"/>
                  </a:lnTo>
                  <a:lnTo>
                    <a:pt x="676" y="48"/>
                  </a:lnTo>
                  <a:lnTo>
                    <a:pt x="679" y="51"/>
                  </a:lnTo>
                  <a:lnTo>
                    <a:pt x="682" y="54"/>
                  </a:lnTo>
                  <a:lnTo>
                    <a:pt x="685" y="57"/>
                  </a:lnTo>
                  <a:lnTo>
                    <a:pt x="688" y="61"/>
                  </a:lnTo>
                  <a:lnTo>
                    <a:pt x="691" y="64"/>
                  </a:lnTo>
                  <a:lnTo>
                    <a:pt x="694" y="67"/>
                  </a:lnTo>
                  <a:lnTo>
                    <a:pt x="697" y="71"/>
                  </a:lnTo>
                  <a:lnTo>
                    <a:pt x="700" y="74"/>
                  </a:lnTo>
                  <a:lnTo>
                    <a:pt x="703" y="78"/>
                  </a:lnTo>
                  <a:lnTo>
                    <a:pt x="706" y="82"/>
                  </a:lnTo>
                  <a:lnTo>
                    <a:pt x="709" y="86"/>
                  </a:lnTo>
                  <a:lnTo>
                    <a:pt x="713" y="89"/>
                  </a:lnTo>
                  <a:lnTo>
                    <a:pt x="715" y="93"/>
                  </a:lnTo>
                  <a:lnTo>
                    <a:pt x="719" y="97"/>
                  </a:lnTo>
                  <a:lnTo>
                    <a:pt x="722" y="101"/>
                  </a:lnTo>
                  <a:lnTo>
                    <a:pt x="725" y="106"/>
                  </a:lnTo>
                  <a:lnTo>
                    <a:pt x="728" y="109"/>
                  </a:lnTo>
                  <a:lnTo>
                    <a:pt x="731" y="114"/>
                  </a:lnTo>
                  <a:lnTo>
                    <a:pt x="734" y="118"/>
                  </a:lnTo>
                  <a:lnTo>
                    <a:pt x="737" y="122"/>
                  </a:lnTo>
                  <a:lnTo>
                    <a:pt x="740" y="126"/>
                  </a:lnTo>
                  <a:lnTo>
                    <a:pt x="743" y="131"/>
                  </a:lnTo>
                  <a:lnTo>
                    <a:pt x="746" y="135"/>
                  </a:lnTo>
                  <a:lnTo>
                    <a:pt x="749" y="139"/>
                  </a:lnTo>
                  <a:lnTo>
                    <a:pt x="752" y="144"/>
                  </a:lnTo>
                  <a:lnTo>
                    <a:pt x="755" y="148"/>
                  </a:lnTo>
                  <a:lnTo>
                    <a:pt x="758" y="153"/>
                  </a:lnTo>
                  <a:lnTo>
                    <a:pt x="761" y="157"/>
                  </a:lnTo>
                  <a:lnTo>
                    <a:pt x="764" y="162"/>
                  </a:lnTo>
                  <a:lnTo>
                    <a:pt x="767" y="167"/>
                  </a:lnTo>
                  <a:lnTo>
                    <a:pt x="770" y="171"/>
                  </a:lnTo>
                  <a:lnTo>
                    <a:pt x="773" y="176"/>
                  </a:lnTo>
                  <a:lnTo>
                    <a:pt x="776" y="181"/>
                  </a:lnTo>
                  <a:lnTo>
                    <a:pt x="779" y="185"/>
                  </a:lnTo>
                  <a:lnTo>
                    <a:pt x="783" y="190"/>
                  </a:lnTo>
                  <a:lnTo>
                    <a:pt x="785" y="194"/>
                  </a:lnTo>
                  <a:lnTo>
                    <a:pt x="789" y="199"/>
                  </a:lnTo>
                  <a:lnTo>
                    <a:pt x="792" y="204"/>
                  </a:lnTo>
                  <a:lnTo>
                    <a:pt x="795" y="209"/>
                  </a:lnTo>
                  <a:lnTo>
                    <a:pt x="798" y="213"/>
                  </a:lnTo>
                  <a:lnTo>
                    <a:pt x="801" y="218"/>
                  </a:lnTo>
                  <a:lnTo>
                    <a:pt x="804" y="223"/>
                  </a:lnTo>
                  <a:lnTo>
                    <a:pt x="807" y="228"/>
                  </a:lnTo>
                  <a:lnTo>
                    <a:pt x="810" y="232"/>
                  </a:lnTo>
                  <a:lnTo>
                    <a:pt x="813" y="237"/>
                  </a:lnTo>
                  <a:lnTo>
                    <a:pt x="816" y="242"/>
                  </a:lnTo>
                  <a:lnTo>
                    <a:pt x="819" y="247"/>
                  </a:lnTo>
                  <a:lnTo>
                    <a:pt x="822" y="252"/>
                  </a:lnTo>
                  <a:lnTo>
                    <a:pt x="825" y="256"/>
                  </a:lnTo>
                  <a:lnTo>
                    <a:pt x="828" y="261"/>
                  </a:lnTo>
                  <a:lnTo>
                    <a:pt x="831" y="266"/>
                  </a:lnTo>
                  <a:lnTo>
                    <a:pt x="834" y="271"/>
                  </a:lnTo>
                  <a:lnTo>
                    <a:pt x="837" y="276"/>
                  </a:lnTo>
                  <a:lnTo>
                    <a:pt x="840" y="280"/>
                  </a:lnTo>
                  <a:lnTo>
                    <a:pt x="843" y="285"/>
                  </a:lnTo>
                  <a:lnTo>
                    <a:pt x="846" y="290"/>
                  </a:lnTo>
                  <a:lnTo>
                    <a:pt x="849" y="294"/>
                  </a:lnTo>
                  <a:lnTo>
                    <a:pt x="852" y="301"/>
                  </a:lnTo>
                  <a:lnTo>
                    <a:pt x="856" y="307"/>
                  </a:lnTo>
                  <a:lnTo>
                    <a:pt x="859" y="314"/>
                  </a:lnTo>
                  <a:lnTo>
                    <a:pt x="862" y="320"/>
                  </a:lnTo>
                  <a:lnTo>
                    <a:pt x="865" y="327"/>
                  </a:lnTo>
                  <a:lnTo>
                    <a:pt x="868" y="334"/>
                  </a:lnTo>
                  <a:lnTo>
                    <a:pt x="871" y="340"/>
                  </a:lnTo>
                  <a:lnTo>
                    <a:pt x="874" y="347"/>
                  </a:lnTo>
                  <a:lnTo>
                    <a:pt x="877" y="353"/>
                  </a:lnTo>
                  <a:lnTo>
                    <a:pt x="880" y="360"/>
                  </a:lnTo>
                  <a:lnTo>
                    <a:pt x="883" y="366"/>
                  </a:lnTo>
                  <a:lnTo>
                    <a:pt x="886" y="373"/>
                  </a:lnTo>
                  <a:lnTo>
                    <a:pt x="889" y="379"/>
                  </a:lnTo>
                  <a:lnTo>
                    <a:pt x="892" y="385"/>
                  </a:lnTo>
                  <a:lnTo>
                    <a:pt x="895" y="391"/>
                  </a:lnTo>
                  <a:lnTo>
                    <a:pt x="898" y="398"/>
                  </a:lnTo>
                  <a:lnTo>
                    <a:pt x="901" y="404"/>
                  </a:lnTo>
                  <a:lnTo>
                    <a:pt x="904" y="410"/>
                  </a:lnTo>
                  <a:lnTo>
                    <a:pt x="907" y="416"/>
                  </a:lnTo>
                  <a:lnTo>
                    <a:pt x="910" y="422"/>
                  </a:lnTo>
                  <a:lnTo>
                    <a:pt x="913" y="428"/>
                  </a:lnTo>
                  <a:lnTo>
                    <a:pt x="916" y="433"/>
                  </a:lnTo>
                  <a:lnTo>
                    <a:pt x="920" y="439"/>
                  </a:lnTo>
                  <a:lnTo>
                    <a:pt x="922" y="445"/>
                  </a:lnTo>
                  <a:lnTo>
                    <a:pt x="926" y="450"/>
                  </a:lnTo>
                  <a:lnTo>
                    <a:pt x="928" y="456"/>
                  </a:lnTo>
                  <a:lnTo>
                    <a:pt x="932" y="461"/>
                  </a:lnTo>
                  <a:lnTo>
                    <a:pt x="935" y="467"/>
                  </a:lnTo>
                  <a:lnTo>
                    <a:pt x="938" y="472"/>
                  </a:lnTo>
                  <a:lnTo>
                    <a:pt x="941" y="477"/>
                  </a:lnTo>
                  <a:lnTo>
                    <a:pt x="944" y="483"/>
                  </a:lnTo>
                  <a:lnTo>
                    <a:pt x="947" y="488"/>
                  </a:lnTo>
                  <a:lnTo>
                    <a:pt x="950" y="493"/>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05">
              <a:extLst>
                <a:ext uri="{FF2B5EF4-FFF2-40B4-BE49-F238E27FC236}">
                  <a16:creationId xmlns:a16="http://schemas.microsoft.com/office/drawing/2014/main" id="{6A3DA586-4528-6EA9-794D-604D3ABBA137}"/>
                </a:ext>
              </a:extLst>
            </p:cNvPr>
            <p:cNvSpPr>
              <a:spLocks/>
            </p:cNvSpPr>
            <p:nvPr/>
          </p:nvSpPr>
          <p:spPr bwMode="auto">
            <a:xfrm>
              <a:off x="789" y="2709"/>
              <a:ext cx="1827" cy="911"/>
            </a:xfrm>
            <a:custGeom>
              <a:avLst/>
              <a:gdLst>
                <a:gd name="T0" fmla="*/ 28 w 1827"/>
                <a:gd name="T1" fmla="*/ 358 h 911"/>
                <a:gd name="T2" fmla="*/ 58 w 1827"/>
                <a:gd name="T3" fmla="*/ 298 h 911"/>
                <a:gd name="T4" fmla="*/ 89 w 1827"/>
                <a:gd name="T5" fmla="*/ 243 h 911"/>
                <a:gd name="T6" fmla="*/ 119 w 1827"/>
                <a:gd name="T7" fmla="*/ 194 h 911"/>
                <a:gd name="T8" fmla="*/ 150 w 1827"/>
                <a:gd name="T9" fmla="*/ 154 h 911"/>
                <a:gd name="T10" fmla="*/ 180 w 1827"/>
                <a:gd name="T11" fmla="*/ 124 h 911"/>
                <a:gd name="T12" fmla="*/ 210 w 1827"/>
                <a:gd name="T13" fmla="*/ 103 h 911"/>
                <a:gd name="T14" fmla="*/ 241 w 1827"/>
                <a:gd name="T15" fmla="*/ 91 h 911"/>
                <a:gd name="T16" fmla="*/ 271 w 1827"/>
                <a:gd name="T17" fmla="*/ 86 h 911"/>
                <a:gd name="T18" fmla="*/ 302 w 1827"/>
                <a:gd name="T19" fmla="*/ 85 h 911"/>
                <a:gd name="T20" fmla="*/ 332 w 1827"/>
                <a:gd name="T21" fmla="*/ 85 h 911"/>
                <a:gd name="T22" fmla="*/ 363 w 1827"/>
                <a:gd name="T23" fmla="*/ 85 h 911"/>
                <a:gd name="T24" fmla="*/ 393 w 1827"/>
                <a:gd name="T25" fmla="*/ 81 h 911"/>
                <a:gd name="T26" fmla="*/ 423 w 1827"/>
                <a:gd name="T27" fmla="*/ 74 h 911"/>
                <a:gd name="T28" fmla="*/ 454 w 1827"/>
                <a:gd name="T29" fmla="*/ 63 h 911"/>
                <a:gd name="T30" fmla="*/ 484 w 1827"/>
                <a:gd name="T31" fmla="*/ 48 h 911"/>
                <a:gd name="T32" fmla="*/ 515 w 1827"/>
                <a:gd name="T33" fmla="*/ 31 h 911"/>
                <a:gd name="T34" fmla="*/ 545 w 1827"/>
                <a:gd name="T35" fmla="*/ 16 h 911"/>
                <a:gd name="T36" fmla="*/ 576 w 1827"/>
                <a:gd name="T37" fmla="*/ 5 h 911"/>
                <a:gd name="T38" fmla="*/ 606 w 1827"/>
                <a:gd name="T39" fmla="*/ 0 h 911"/>
                <a:gd name="T40" fmla="*/ 636 w 1827"/>
                <a:gd name="T41" fmla="*/ 4 h 911"/>
                <a:gd name="T42" fmla="*/ 667 w 1827"/>
                <a:gd name="T43" fmla="*/ 17 h 911"/>
                <a:gd name="T44" fmla="*/ 697 w 1827"/>
                <a:gd name="T45" fmla="*/ 42 h 911"/>
                <a:gd name="T46" fmla="*/ 728 w 1827"/>
                <a:gd name="T47" fmla="*/ 76 h 911"/>
                <a:gd name="T48" fmla="*/ 758 w 1827"/>
                <a:gd name="T49" fmla="*/ 120 h 911"/>
                <a:gd name="T50" fmla="*/ 789 w 1827"/>
                <a:gd name="T51" fmla="*/ 170 h 911"/>
                <a:gd name="T52" fmla="*/ 819 w 1827"/>
                <a:gd name="T53" fmla="*/ 225 h 911"/>
                <a:gd name="T54" fmla="*/ 849 w 1827"/>
                <a:gd name="T55" fmla="*/ 281 h 911"/>
                <a:gd name="T56" fmla="*/ 880 w 1827"/>
                <a:gd name="T57" fmla="*/ 338 h 911"/>
                <a:gd name="T58" fmla="*/ 910 w 1827"/>
                <a:gd name="T59" fmla="*/ 393 h 911"/>
                <a:gd name="T60" fmla="*/ 941 w 1827"/>
                <a:gd name="T61" fmla="*/ 445 h 911"/>
                <a:gd name="T62" fmla="*/ 971 w 1827"/>
                <a:gd name="T63" fmla="*/ 492 h 911"/>
                <a:gd name="T64" fmla="*/ 1002 w 1827"/>
                <a:gd name="T65" fmla="*/ 537 h 911"/>
                <a:gd name="T66" fmla="*/ 1032 w 1827"/>
                <a:gd name="T67" fmla="*/ 579 h 911"/>
                <a:gd name="T68" fmla="*/ 1063 w 1827"/>
                <a:gd name="T69" fmla="*/ 618 h 911"/>
                <a:gd name="T70" fmla="*/ 1093 w 1827"/>
                <a:gd name="T71" fmla="*/ 655 h 911"/>
                <a:gd name="T72" fmla="*/ 1123 w 1827"/>
                <a:gd name="T73" fmla="*/ 691 h 911"/>
                <a:gd name="T74" fmla="*/ 1154 w 1827"/>
                <a:gd name="T75" fmla="*/ 727 h 911"/>
                <a:gd name="T76" fmla="*/ 1184 w 1827"/>
                <a:gd name="T77" fmla="*/ 761 h 911"/>
                <a:gd name="T78" fmla="*/ 1215 w 1827"/>
                <a:gd name="T79" fmla="*/ 794 h 911"/>
                <a:gd name="T80" fmla="*/ 1245 w 1827"/>
                <a:gd name="T81" fmla="*/ 825 h 911"/>
                <a:gd name="T82" fmla="*/ 1276 w 1827"/>
                <a:gd name="T83" fmla="*/ 852 h 911"/>
                <a:gd name="T84" fmla="*/ 1306 w 1827"/>
                <a:gd name="T85" fmla="*/ 875 h 911"/>
                <a:gd name="T86" fmla="*/ 1336 w 1827"/>
                <a:gd name="T87" fmla="*/ 893 h 911"/>
                <a:gd name="T88" fmla="*/ 1367 w 1827"/>
                <a:gd name="T89" fmla="*/ 905 h 911"/>
                <a:gd name="T90" fmla="*/ 1397 w 1827"/>
                <a:gd name="T91" fmla="*/ 911 h 911"/>
                <a:gd name="T92" fmla="*/ 1428 w 1827"/>
                <a:gd name="T93" fmla="*/ 910 h 911"/>
                <a:gd name="T94" fmla="*/ 1458 w 1827"/>
                <a:gd name="T95" fmla="*/ 903 h 911"/>
                <a:gd name="T96" fmla="*/ 1489 w 1827"/>
                <a:gd name="T97" fmla="*/ 889 h 911"/>
                <a:gd name="T98" fmla="*/ 1519 w 1827"/>
                <a:gd name="T99" fmla="*/ 869 h 911"/>
                <a:gd name="T100" fmla="*/ 1549 w 1827"/>
                <a:gd name="T101" fmla="*/ 844 h 911"/>
                <a:gd name="T102" fmla="*/ 1580 w 1827"/>
                <a:gd name="T103" fmla="*/ 814 h 911"/>
                <a:gd name="T104" fmla="*/ 1610 w 1827"/>
                <a:gd name="T105" fmla="*/ 780 h 911"/>
                <a:gd name="T106" fmla="*/ 1641 w 1827"/>
                <a:gd name="T107" fmla="*/ 743 h 911"/>
                <a:gd name="T108" fmla="*/ 1671 w 1827"/>
                <a:gd name="T109" fmla="*/ 703 h 911"/>
                <a:gd name="T110" fmla="*/ 1702 w 1827"/>
                <a:gd name="T111" fmla="*/ 661 h 911"/>
                <a:gd name="T112" fmla="*/ 1732 w 1827"/>
                <a:gd name="T113" fmla="*/ 617 h 911"/>
                <a:gd name="T114" fmla="*/ 1762 w 1827"/>
                <a:gd name="T115" fmla="*/ 574 h 911"/>
                <a:gd name="T116" fmla="*/ 1793 w 1827"/>
                <a:gd name="T117" fmla="*/ 531 h 911"/>
                <a:gd name="T118" fmla="*/ 1823 w 1827"/>
                <a:gd name="T119" fmla="*/ 49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911">
                  <a:moveTo>
                    <a:pt x="0" y="414"/>
                  </a:moveTo>
                  <a:lnTo>
                    <a:pt x="3" y="407"/>
                  </a:lnTo>
                  <a:lnTo>
                    <a:pt x="6" y="401"/>
                  </a:lnTo>
                  <a:lnTo>
                    <a:pt x="9" y="395"/>
                  </a:lnTo>
                  <a:lnTo>
                    <a:pt x="13" y="389"/>
                  </a:lnTo>
                  <a:lnTo>
                    <a:pt x="15" y="383"/>
                  </a:lnTo>
                  <a:lnTo>
                    <a:pt x="19" y="377"/>
                  </a:lnTo>
                  <a:lnTo>
                    <a:pt x="21" y="370"/>
                  </a:lnTo>
                  <a:lnTo>
                    <a:pt x="25" y="364"/>
                  </a:lnTo>
                  <a:lnTo>
                    <a:pt x="28" y="358"/>
                  </a:lnTo>
                  <a:lnTo>
                    <a:pt x="31" y="352"/>
                  </a:lnTo>
                  <a:lnTo>
                    <a:pt x="34" y="346"/>
                  </a:lnTo>
                  <a:lnTo>
                    <a:pt x="37" y="340"/>
                  </a:lnTo>
                  <a:lnTo>
                    <a:pt x="40" y="334"/>
                  </a:lnTo>
                  <a:lnTo>
                    <a:pt x="43" y="328"/>
                  </a:lnTo>
                  <a:lnTo>
                    <a:pt x="46" y="322"/>
                  </a:lnTo>
                  <a:lnTo>
                    <a:pt x="49" y="316"/>
                  </a:lnTo>
                  <a:lnTo>
                    <a:pt x="52" y="310"/>
                  </a:lnTo>
                  <a:lnTo>
                    <a:pt x="55" y="304"/>
                  </a:lnTo>
                  <a:lnTo>
                    <a:pt x="58" y="298"/>
                  </a:lnTo>
                  <a:lnTo>
                    <a:pt x="61" y="292"/>
                  </a:lnTo>
                  <a:lnTo>
                    <a:pt x="64" y="286"/>
                  </a:lnTo>
                  <a:lnTo>
                    <a:pt x="67" y="281"/>
                  </a:lnTo>
                  <a:lnTo>
                    <a:pt x="70" y="275"/>
                  </a:lnTo>
                  <a:lnTo>
                    <a:pt x="73" y="270"/>
                  </a:lnTo>
                  <a:lnTo>
                    <a:pt x="76" y="264"/>
                  </a:lnTo>
                  <a:lnTo>
                    <a:pt x="79" y="259"/>
                  </a:lnTo>
                  <a:lnTo>
                    <a:pt x="82" y="253"/>
                  </a:lnTo>
                  <a:lnTo>
                    <a:pt x="86" y="248"/>
                  </a:lnTo>
                  <a:lnTo>
                    <a:pt x="89" y="243"/>
                  </a:lnTo>
                  <a:lnTo>
                    <a:pt x="92" y="237"/>
                  </a:lnTo>
                  <a:lnTo>
                    <a:pt x="95" y="232"/>
                  </a:lnTo>
                  <a:lnTo>
                    <a:pt x="98" y="227"/>
                  </a:lnTo>
                  <a:lnTo>
                    <a:pt x="101" y="222"/>
                  </a:lnTo>
                  <a:lnTo>
                    <a:pt x="104" y="217"/>
                  </a:lnTo>
                  <a:lnTo>
                    <a:pt x="107" y="212"/>
                  </a:lnTo>
                  <a:lnTo>
                    <a:pt x="110" y="208"/>
                  </a:lnTo>
                  <a:lnTo>
                    <a:pt x="113" y="203"/>
                  </a:lnTo>
                  <a:lnTo>
                    <a:pt x="116" y="198"/>
                  </a:lnTo>
                  <a:lnTo>
                    <a:pt x="119" y="194"/>
                  </a:lnTo>
                  <a:lnTo>
                    <a:pt x="122" y="189"/>
                  </a:lnTo>
                  <a:lnTo>
                    <a:pt x="125" y="185"/>
                  </a:lnTo>
                  <a:lnTo>
                    <a:pt x="128" y="181"/>
                  </a:lnTo>
                  <a:lnTo>
                    <a:pt x="131" y="176"/>
                  </a:lnTo>
                  <a:lnTo>
                    <a:pt x="134" y="173"/>
                  </a:lnTo>
                  <a:lnTo>
                    <a:pt x="137" y="169"/>
                  </a:lnTo>
                  <a:lnTo>
                    <a:pt x="140" y="165"/>
                  </a:lnTo>
                  <a:lnTo>
                    <a:pt x="143" y="161"/>
                  </a:lnTo>
                  <a:lnTo>
                    <a:pt x="146" y="157"/>
                  </a:lnTo>
                  <a:lnTo>
                    <a:pt x="150" y="154"/>
                  </a:lnTo>
                  <a:lnTo>
                    <a:pt x="152" y="150"/>
                  </a:lnTo>
                  <a:lnTo>
                    <a:pt x="156" y="147"/>
                  </a:lnTo>
                  <a:lnTo>
                    <a:pt x="158" y="144"/>
                  </a:lnTo>
                  <a:lnTo>
                    <a:pt x="162" y="140"/>
                  </a:lnTo>
                  <a:lnTo>
                    <a:pt x="165" y="138"/>
                  </a:lnTo>
                  <a:lnTo>
                    <a:pt x="168" y="134"/>
                  </a:lnTo>
                  <a:lnTo>
                    <a:pt x="171" y="131"/>
                  </a:lnTo>
                  <a:lnTo>
                    <a:pt x="174" y="129"/>
                  </a:lnTo>
                  <a:lnTo>
                    <a:pt x="177" y="126"/>
                  </a:lnTo>
                  <a:lnTo>
                    <a:pt x="180" y="124"/>
                  </a:lnTo>
                  <a:lnTo>
                    <a:pt x="183" y="121"/>
                  </a:lnTo>
                  <a:lnTo>
                    <a:pt x="186" y="119"/>
                  </a:lnTo>
                  <a:lnTo>
                    <a:pt x="189" y="116"/>
                  </a:lnTo>
                  <a:lnTo>
                    <a:pt x="192" y="114"/>
                  </a:lnTo>
                  <a:lnTo>
                    <a:pt x="195" y="112"/>
                  </a:lnTo>
                  <a:lnTo>
                    <a:pt x="198" y="110"/>
                  </a:lnTo>
                  <a:lnTo>
                    <a:pt x="201" y="108"/>
                  </a:lnTo>
                  <a:lnTo>
                    <a:pt x="204" y="106"/>
                  </a:lnTo>
                  <a:lnTo>
                    <a:pt x="207" y="105"/>
                  </a:lnTo>
                  <a:lnTo>
                    <a:pt x="210" y="103"/>
                  </a:lnTo>
                  <a:lnTo>
                    <a:pt x="213" y="101"/>
                  </a:lnTo>
                  <a:lnTo>
                    <a:pt x="216" y="100"/>
                  </a:lnTo>
                  <a:lnTo>
                    <a:pt x="219" y="99"/>
                  </a:lnTo>
                  <a:lnTo>
                    <a:pt x="222" y="97"/>
                  </a:lnTo>
                  <a:lnTo>
                    <a:pt x="226" y="96"/>
                  </a:lnTo>
                  <a:lnTo>
                    <a:pt x="228" y="95"/>
                  </a:lnTo>
                  <a:lnTo>
                    <a:pt x="232" y="94"/>
                  </a:lnTo>
                  <a:lnTo>
                    <a:pt x="235" y="93"/>
                  </a:lnTo>
                  <a:lnTo>
                    <a:pt x="238" y="92"/>
                  </a:lnTo>
                  <a:lnTo>
                    <a:pt x="241" y="91"/>
                  </a:lnTo>
                  <a:lnTo>
                    <a:pt x="244" y="90"/>
                  </a:lnTo>
                  <a:lnTo>
                    <a:pt x="247" y="90"/>
                  </a:lnTo>
                  <a:lnTo>
                    <a:pt x="250" y="89"/>
                  </a:lnTo>
                  <a:lnTo>
                    <a:pt x="253" y="88"/>
                  </a:lnTo>
                  <a:lnTo>
                    <a:pt x="256" y="88"/>
                  </a:lnTo>
                  <a:lnTo>
                    <a:pt x="259" y="87"/>
                  </a:lnTo>
                  <a:lnTo>
                    <a:pt x="262" y="87"/>
                  </a:lnTo>
                  <a:lnTo>
                    <a:pt x="265" y="86"/>
                  </a:lnTo>
                  <a:lnTo>
                    <a:pt x="268" y="86"/>
                  </a:lnTo>
                  <a:lnTo>
                    <a:pt x="271" y="86"/>
                  </a:lnTo>
                  <a:lnTo>
                    <a:pt x="274" y="85"/>
                  </a:lnTo>
                  <a:lnTo>
                    <a:pt x="277" y="85"/>
                  </a:lnTo>
                  <a:lnTo>
                    <a:pt x="280" y="85"/>
                  </a:lnTo>
                  <a:lnTo>
                    <a:pt x="283" y="85"/>
                  </a:lnTo>
                  <a:lnTo>
                    <a:pt x="286" y="85"/>
                  </a:lnTo>
                  <a:lnTo>
                    <a:pt x="289" y="85"/>
                  </a:lnTo>
                  <a:lnTo>
                    <a:pt x="293" y="85"/>
                  </a:lnTo>
                  <a:lnTo>
                    <a:pt x="295" y="85"/>
                  </a:lnTo>
                  <a:lnTo>
                    <a:pt x="299" y="85"/>
                  </a:lnTo>
                  <a:lnTo>
                    <a:pt x="302" y="85"/>
                  </a:lnTo>
                  <a:lnTo>
                    <a:pt x="305" y="85"/>
                  </a:lnTo>
                  <a:lnTo>
                    <a:pt x="308" y="85"/>
                  </a:lnTo>
                  <a:lnTo>
                    <a:pt x="311" y="85"/>
                  </a:lnTo>
                  <a:lnTo>
                    <a:pt x="314" y="85"/>
                  </a:lnTo>
                  <a:lnTo>
                    <a:pt x="317" y="85"/>
                  </a:lnTo>
                  <a:lnTo>
                    <a:pt x="320" y="85"/>
                  </a:lnTo>
                  <a:lnTo>
                    <a:pt x="323" y="85"/>
                  </a:lnTo>
                  <a:lnTo>
                    <a:pt x="326" y="85"/>
                  </a:lnTo>
                  <a:lnTo>
                    <a:pt x="329" y="85"/>
                  </a:lnTo>
                  <a:lnTo>
                    <a:pt x="332" y="85"/>
                  </a:lnTo>
                  <a:lnTo>
                    <a:pt x="335" y="85"/>
                  </a:lnTo>
                  <a:lnTo>
                    <a:pt x="338" y="85"/>
                  </a:lnTo>
                  <a:lnTo>
                    <a:pt x="341" y="85"/>
                  </a:lnTo>
                  <a:lnTo>
                    <a:pt x="344" y="85"/>
                  </a:lnTo>
                  <a:lnTo>
                    <a:pt x="347" y="85"/>
                  </a:lnTo>
                  <a:lnTo>
                    <a:pt x="350" y="85"/>
                  </a:lnTo>
                  <a:lnTo>
                    <a:pt x="353" y="85"/>
                  </a:lnTo>
                  <a:lnTo>
                    <a:pt x="357" y="85"/>
                  </a:lnTo>
                  <a:lnTo>
                    <a:pt x="359" y="85"/>
                  </a:lnTo>
                  <a:lnTo>
                    <a:pt x="363" y="85"/>
                  </a:lnTo>
                  <a:lnTo>
                    <a:pt x="365" y="85"/>
                  </a:lnTo>
                  <a:lnTo>
                    <a:pt x="369" y="84"/>
                  </a:lnTo>
                  <a:lnTo>
                    <a:pt x="371" y="84"/>
                  </a:lnTo>
                  <a:lnTo>
                    <a:pt x="375" y="84"/>
                  </a:lnTo>
                  <a:lnTo>
                    <a:pt x="378" y="84"/>
                  </a:lnTo>
                  <a:lnTo>
                    <a:pt x="381" y="83"/>
                  </a:lnTo>
                  <a:lnTo>
                    <a:pt x="384" y="83"/>
                  </a:lnTo>
                  <a:lnTo>
                    <a:pt x="387" y="82"/>
                  </a:lnTo>
                  <a:lnTo>
                    <a:pt x="390" y="82"/>
                  </a:lnTo>
                  <a:lnTo>
                    <a:pt x="393" y="81"/>
                  </a:lnTo>
                  <a:lnTo>
                    <a:pt x="396" y="81"/>
                  </a:lnTo>
                  <a:lnTo>
                    <a:pt x="399" y="80"/>
                  </a:lnTo>
                  <a:lnTo>
                    <a:pt x="402" y="80"/>
                  </a:lnTo>
                  <a:lnTo>
                    <a:pt x="405" y="79"/>
                  </a:lnTo>
                  <a:lnTo>
                    <a:pt x="408" y="78"/>
                  </a:lnTo>
                  <a:lnTo>
                    <a:pt x="411" y="78"/>
                  </a:lnTo>
                  <a:lnTo>
                    <a:pt x="414" y="77"/>
                  </a:lnTo>
                  <a:lnTo>
                    <a:pt x="417" y="76"/>
                  </a:lnTo>
                  <a:lnTo>
                    <a:pt x="420" y="75"/>
                  </a:lnTo>
                  <a:lnTo>
                    <a:pt x="423" y="74"/>
                  </a:lnTo>
                  <a:lnTo>
                    <a:pt x="426" y="73"/>
                  </a:lnTo>
                  <a:lnTo>
                    <a:pt x="429" y="72"/>
                  </a:lnTo>
                  <a:lnTo>
                    <a:pt x="433" y="71"/>
                  </a:lnTo>
                  <a:lnTo>
                    <a:pt x="435" y="70"/>
                  </a:lnTo>
                  <a:lnTo>
                    <a:pt x="439" y="69"/>
                  </a:lnTo>
                  <a:lnTo>
                    <a:pt x="442" y="68"/>
                  </a:lnTo>
                  <a:lnTo>
                    <a:pt x="445" y="66"/>
                  </a:lnTo>
                  <a:lnTo>
                    <a:pt x="448" y="65"/>
                  </a:lnTo>
                  <a:lnTo>
                    <a:pt x="451" y="64"/>
                  </a:lnTo>
                  <a:lnTo>
                    <a:pt x="454" y="63"/>
                  </a:lnTo>
                  <a:lnTo>
                    <a:pt x="457" y="61"/>
                  </a:lnTo>
                  <a:lnTo>
                    <a:pt x="460" y="60"/>
                  </a:lnTo>
                  <a:lnTo>
                    <a:pt x="463" y="58"/>
                  </a:lnTo>
                  <a:lnTo>
                    <a:pt x="466" y="57"/>
                  </a:lnTo>
                  <a:lnTo>
                    <a:pt x="469" y="55"/>
                  </a:lnTo>
                  <a:lnTo>
                    <a:pt x="472" y="54"/>
                  </a:lnTo>
                  <a:lnTo>
                    <a:pt x="475" y="53"/>
                  </a:lnTo>
                  <a:lnTo>
                    <a:pt x="478" y="51"/>
                  </a:lnTo>
                  <a:lnTo>
                    <a:pt x="481" y="49"/>
                  </a:lnTo>
                  <a:lnTo>
                    <a:pt x="484" y="48"/>
                  </a:lnTo>
                  <a:lnTo>
                    <a:pt x="487" y="46"/>
                  </a:lnTo>
                  <a:lnTo>
                    <a:pt x="490" y="45"/>
                  </a:lnTo>
                  <a:lnTo>
                    <a:pt x="493" y="43"/>
                  </a:lnTo>
                  <a:lnTo>
                    <a:pt x="496" y="41"/>
                  </a:lnTo>
                  <a:lnTo>
                    <a:pt x="499" y="40"/>
                  </a:lnTo>
                  <a:lnTo>
                    <a:pt x="502" y="38"/>
                  </a:lnTo>
                  <a:lnTo>
                    <a:pt x="506" y="36"/>
                  </a:lnTo>
                  <a:lnTo>
                    <a:pt x="508" y="35"/>
                  </a:lnTo>
                  <a:lnTo>
                    <a:pt x="512" y="33"/>
                  </a:lnTo>
                  <a:lnTo>
                    <a:pt x="515" y="31"/>
                  </a:lnTo>
                  <a:lnTo>
                    <a:pt x="518" y="30"/>
                  </a:lnTo>
                  <a:lnTo>
                    <a:pt x="521" y="28"/>
                  </a:lnTo>
                  <a:lnTo>
                    <a:pt x="524" y="27"/>
                  </a:lnTo>
                  <a:lnTo>
                    <a:pt x="527" y="25"/>
                  </a:lnTo>
                  <a:lnTo>
                    <a:pt x="530" y="24"/>
                  </a:lnTo>
                  <a:lnTo>
                    <a:pt x="533" y="22"/>
                  </a:lnTo>
                  <a:lnTo>
                    <a:pt x="536" y="21"/>
                  </a:lnTo>
                  <a:lnTo>
                    <a:pt x="539" y="19"/>
                  </a:lnTo>
                  <a:lnTo>
                    <a:pt x="542" y="18"/>
                  </a:lnTo>
                  <a:lnTo>
                    <a:pt x="545" y="16"/>
                  </a:lnTo>
                  <a:lnTo>
                    <a:pt x="548" y="15"/>
                  </a:lnTo>
                  <a:lnTo>
                    <a:pt x="551" y="14"/>
                  </a:lnTo>
                  <a:lnTo>
                    <a:pt x="554" y="13"/>
                  </a:lnTo>
                  <a:lnTo>
                    <a:pt x="557" y="11"/>
                  </a:lnTo>
                  <a:lnTo>
                    <a:pt x="560" y="10"/>
                  </a:lnTo>
                  <a:lnTo>
                    <a:pt x="563" y="9"/>
                  </a:lnTo>
                  <a:lnTo>
                    <a:pt x="566" y="8"/>
                  </a:lnTo>
                  <a:lnTo>
                    <a:pt x="570" y="7"/>
                  </a:lnTo>
                  <a:lnTo>
                    <a:pt x="572" y="6"/>
                  </a:lnTo>
                  <a:lnTo>
                    <a:pt x="576" y="5"/>
                  </a:lnTo>
                  <a:lnTo>
                    <a:pt x="578" y="4"/>
                  </a:lnTo>
                  <a:lnTo>
                    <a:pt x="582" y="3"/>
                  </a:lnTo>
                  <a:lnTo>
                    <a:pt x="585" y="3"/>
                  </a:lnTo>
                  <a:lnTo>
                    <a:pt x="588" y="2"/>
                  </a:lnTo>
                  <a:lnTo>
                    <a:pt x="591" y="1"/>
                  </a:lnTo>
                  <a:lnTo>
                    <a:pt x="594" y="1"/>
                  </a:lnTo>
                  <a:lnTo>
                    <a:pt x="597" y="1"/>
                  </a:lnTo>
                  <a:lnTo>
                    <a:pt x="600" y="0"/>
                  </a:lnTo>
                  <a:lnTo>
                    <a:pt x="603" y="0"/>
                  </a:lnTo>
                  <a:lnTo>
                    <a:pt x="606" y="0"/>
                  </a:lnTo>
                  <a:lnTo>
                    <a:pt x="609" y="0"/>
                  </a:lnTo>
                  <a:lnTo>
                    <a:pt x="612" y="0"/>
                  </a:lnTo>
                  <a:lnTo>
                    <a:pt x="615" y="0"/>
                  </a:lnTo>
                  <a:lnTo>
                    <a:pt x="618" y="0"/>
                  </a:lnTo>
                  <a:lnTo>
                    <a:pt x="621" y="1"/>
                  </a:lnTo>
                  <a:lnTo>
                    <a:pt x="624" y="1"/>
                  </a:lnTo>
                  <a:lnTo>
                    <a:pt x="627" y="1"/>
                  </a:lnTo>
                  <a:lnTo>
                    <a:pt x="630" y="2"/>
                  </a:lnTo>
                  <a:lnTo>
                    <a:pt x="633" y="3"/>
                  </a:lnTo>
                  <a:lnTo>
                    <a:pt x="636" y="4"/>
                  </a:lnTo>
                  <a:lnTo>
                    <a:pt x="639" y="4"/>
                  </a:lnTo>
                  <a:lnTo>
                    <a:pt x="642" y="5"/>
                  </a:lnTo>
                  <a:lnTo>
                    <a:pt x="646" y="6"/>
                  </a:lnTo>
                  <a:lnTo>
                    <a:pt x="649" y="8"/>
                  </a:lnTo>
                  <a:lnTo>
                    <a:pt x="652" y="9"/>
                  </a:lnTo>
                  <a:lnTo>
                    <a:pt x="655" y="10"/>
                  </a:lnTo>
                  <a:lnTo>
                    <a:pt x="658" y="12"/>
                  </a:lnTo>
                  <a:lnTo>
                    <a:pt x="661" y="14"/>
                  </a:lnTo>
                  <a:lnTo>
                    <a:pt x="664" y="15"/>
                  </a:lnTo>
                  <a:lnTo>
                    <a:pt x="667" y="17"/>
                  </a:lnTo>
                  <a:lnTo>
                    <a:pt x="670" y="19"/>
                  </a:lnTo>
                  <a:lnTo>
                    <a:pt x="673" y="21"/>
                  </a:lnTo>
                  <a:lnTo>
                    <a:pt x="676" y="24"/>
                  </a:lnTo>
                  <a:lnTo>
                    <a:pt x="679" y="26"/>
                  </a:lnTo>
                  <a:lnTo>
                    <a:pt x="682" y="28"/>
                  </a:lnTo>
                  <a:lnTo>
                    <a:pt x="685" y="31"/>
                  </a:lnTo>
                  <a:lnTo>
                    <a:pt x="688" y="33"/>
                  </a:lnTo>
                  <a:lnTo>
                    <a:pt x="691" y="36"/>
                  </a:lnTo>
                  <a:lnTo>
                    <a:pt x="694" y="39"/>
                  </a:lnTo>
                  <a:lnTo>
                    <a:pt x="697" y="42"/>
                  </a:lnTo>
                  <a:lnTo>
                    <a:pt x="700" y="45"/>
                  </a:lnTo>
                  <a:lnTo>
                    <a:pt x="703" y="48"/>
                  </a:lnTo>
                  <a:lnTo>
                    <a:pt x="706" y="51"/>
                  </a:lnTo>
                  <a:lnTo>
                    <a:pt x="709" y="54"/>
                  </a:lnTo>
                  <a:lnTo>
                    <a:pt x="713" y="58"/>
                  </a:lnTo>
                  <a:lnTo>
                    <a:pt x="715" y="61"/>
                  </a:lnTo>
                  <a:lnTo>
                    <a:pt x="719" y="65"/>
                  </a:lnTo>
                  <a:lnTo>
                    <a:pt x="722" y="69"/>
                  </a:lnTo>
                  <a:lnTo>
                    <a:pt x="725" y="72"/>
                  </a:lnTo>
                  <a:lnTo>
                    <a:pt x="728" y="76"/>
                  </a:lnTo>
                  <a:lnTo>
                    <a:pt x="731" y="80"/>
                  </a:lnTo>
                  <a:lnTo>
                    <a:pt x="734" y="84"/>
                  </a:lnTo>
                  <a:lnTo>
                    <a:pt x="737" y="88"/>
                  </a:lnTo>
                  <a:lnTo>
                    <a:pt x="740" y="93"/>
                  </a:lnTo>
                  <a:lnTo>
                    <a:pt x="743" y="97"/>
                  </a:lnTo>
                  <a:lnTo>
                    <a:pt x="746" y="101"/>
                  </a:lnTo>
                  <a:lnTo>
                    <a:pt x="749" y="106"/>
                  </a:lnTo>
                  <a:lnTo>
                    <a:pt x="752" y="110"/>
                  </a:lnTo>
                  <a:lnTo>
                    <a:pt x="755" y="115"/>
                  </a:lnTo>
                  <a:lnTo>
                    <a:pt x="758" y="120"/>
                  </a:lnTo>
                  <a:lnTo>
                    <a:pt x="761" y="124"/>
                  </a:lnTo>
                  <a:lnTo>
                    <a:pt x="764" y="129"/>
                  </a:lnTo>
                  <a:lnTo>
                    <a:pt x="767" y="134"/>
                  </a:lnTo>
                  <a:lnTo>
                    <a:pt x="770" y="139"/>
                  </a:lnTo>
                  <a:lnTo>
                    <a:pt x="773" y="144"/>
                  </a:lnTo>
                  <a:lnTo>
                    <a:pt x="776" y="149"/>
                  </a:lnTo>
                  <a:lnTo>
                    <a:pt x="779" y="154"/>
                  </a:lnTo>
                  <a:lnTo>
                    <a:pt x="783" y="159"/>
                  </a:lnTo>
                  <a:lnTo>
                    <a:pt x="785" y="165"/>
                  </a:lnTo>
                  <a:lnTo>
                    <a:pt x="789" y="170"/>
                  </a:lnTo>
                  <a:lnTo>
                    <a:pt x="792" y="175"/>
                  </a:lnTo>
                  <a:lnTo>
                    <a:pt x="795" y="180"/>
                  </a:lnTo>
                  <a:lnTo>
                    <a:pt x="798" y="186"/>
                  </a:lnTo>
                  <a:lnTo>
                    <a:pt x="801" y="191"/>
                  </a:lnTo>
                  <a:lnTo>
                    <a:pt x="804" y="197"/>
                  </a:lnTo>
                  <a:lnTo>
                    <a:pt x="807" y="202"/>
                  </a:lnTo>
                  <a:lnTo>
                    <a:pt x="810" y="208"/>
                  </a:lnTo>
                  <a:lnTo>
                    <a:pt x="813" y="213"/>
                  </a:lnTo>
                  <a:lnTo>
                    <a:pt x="816" y="219"/>
                  </a:lnTo>
                  <a:lnTo>
                    <a:pt x="819" y="225"/>
                  </a:lnTo>
                  <a:lnTo>
                    <a:pt x="822" y="230"/>
                  </a:lnTo>
                  <a:lnTo>
                    <a:pt x="825" y="236"/>
                  </a:lnTo>
                  <a:lnTo>
                    <a:pt x="828" y="241"/>
                  </a:lnTo>
                  <a:lnTo>
                    <a:pt x="831" y="247"/>
                  </a:lnTo>
                  <a:lnTo>
                    <a:pt x="834" y="253"/>
                  </a:lnTo>
                  <a:lnTo>
                    <a:pt x="837" y="259"/>
                  </a:lnTo>
                  <a:lnTo>
                    <a:pt x="840" y="264"/>
                  </a:lnTo>
                  <a:lnTo>
                    <a:pt x="843" y="270"/>
                  </a:lnTo>
                  <a:lnTo>
                    <a:pt x="846" y="276"/>
                  </a:lnTo>
                  <a:lnTo>
                    <a:pt x="849" y="281"/>
                  </a:lnTo>
                  <a:lnTo>
                    <a:pt x="852" y="287"/>
                  </a:lnTo>
                  <a:lnTo>
                    <a:pt x="856" y="293"/>
                  </a:lnTo>
                  <a:lnTo>
                    <a:pt x="859" y="299"/>
                  </a:lnTo>
                  <a:lnTo>
                    <a:pt x="862" y="304"/>
                  </a:lnTo>
                  <a:lnTo>
                    <a:pt x="865" y="310"/>
                  </a:lnTo>
                  <a:lnTo>
                    <a:pt x="868" y="315"/>
                  </a:lnTo>
                  <a:lnTo>
                    <a:pt x="871" y="321"/>
                  </a:lnTo>
                  <a:lnTo>
                    <a:pt x="874" y="327"/>
                  </a:lnTo>
                  <a:lnTo>
                    <a:pt x="877" y="332"/>
                  </a:lnTo>
                  <a:lnTo>
                    <a:pt x="880" y="338"/>
                  </a:lnTo>
                  <a:lnTo>
                    <a:pt x="883" y="344"/>
                  </a:lnTo>
                  <a:lnTo>
                    <a:pt x="886" y="349"/>
                  </a:lnTo>
                  <a:lnTo>
                    <a:pt x="889" y="355"/>
                  </a:lnTo>
                  <a:lnTo>
                    <a:pt x="892" y="360"/>
                  </a:lnTo>
                  <a:lnTo>
                    <a:pt x="895" y="366"/>
                  </a:lnTo>
                  <a:lnTo>
                    <a:pt x="898" y="371"/>
                  </a:lnTo>
                  <a:lnTo>
                    <a:pt x="901" y="377"/>
                  </a:lnTo>
                  <a:lnTo>
                    <a:pt x="904" y="382"/>
                  </a:lnTo>
                  <a:lnTo>
                    <a:pt x="907" y="387"/>
                  </a:lnTo>
                  <a:lnTo>
                    <a:pt x="910" y="393"/>
                  </a:lnTo>
                  <a:lnTo>
                    <a:pt x="913" y="398"/>
                  </a:lnTo>
                  <a:lnTo>
                    <a:pt x="916" y="403"/>
                  </a:lnTo>
                  <a:lnTo>
                    <a:pt x="920" y="409"/>
                  </a:lnTo>
                  <a:lnTo>
                    <a:pt x="922" y="414"/>
                  </a:lnTo>
                  <a:lnTo>
                    <a:pt x="926" y="419"/>
                  </a:lnTo>
                  <a:lnTo>
                    <a:pt x="928" y="424"/>
                  </a:lnTo>
                  <a:lnTo>
                    <a:pt x="932" y="429"/>
                  </a:lnTo>
                  <a:lnTo>
                    <a:pt x="935" y="434"/>
                  </a:lnTo>
                  <a:lnTo>
                    <a:pt x="938" y="439"/>
                  </a:lnTo>
                  <a:lnTo>
                    <a:pt x="941" y="445"/>
                  </a:lnTo>
                  <a:lnTo>
                    <a:pt x="944" y="449"/>
                  </a:lnTo>
                  <a:lnTo>
                    <a:pt x="947" y="454"/>
                  </a:lnTo>
                  <a:lnTo>
                    <a:pt x="950" y="459"/>
                  </a:lnTo>
                  <a:lnTo>
                    <a:pt x="953" y="464"/>
                  </a:lnTo>
                  <a:lnTo>
                    <a:pt x="956" y="469"/>
                  </a:lnTo>
                  <a:lnTo>
                    <a:pt x="959" y="474"/>
                  </a:lnTo>
                  <a:lnTo>
                    <a:pt x="962" y="479"/>
                  </a:lnTo>
                  <a:lnTo>
                    <a:pt x="965" y="483"/>
                  </a:lnTo>
                  <a:lnTo>
                    <a:pt x="968" y="488"/>
                  </a:lnTo>
                  <a:lnTo>
                    <a:pt x="971" y="492"/>
                  </a:lnTo>
                  <a:lnTo>
                    <a:pt x="974" y="497"/>
                  </a:lnTo>
                  <a:lnTo>
                    <a:pt x="977" y="502"/>
                  </a:lnTo>
                  <a:lnTo>
                    <a:pt x="980" y="506"/>
                  </a:lnTo>
                  <a:lnTo>
                    <a:pt x="983" y="511"/>
                  </a:lnTo>
                  <a:lnTo>
                    <a:pt x="986" y="515"/>
                  </a:lnTo>
                  <a:lnTo>
                    <a:pt x="989" y="520"/>
                  </a:lnTo>
                  <a:lnTo>
                    <a:pt x="992" y="524"/>
                  </a:lnTo>
                  <a:lnTo>
                    <a:pt x="996" y="529"/>
                  </a:lnTo>
                  <a:lnTo>
                    <a:pt x="999" y="533"/>
                  </a:lnTo>
                  <a:lnTo>
                    <a:pt x="1002" y="537"/>
                  </a:lnTo>
                  <a:lnTo>
                    <a:pt x="1005" y="541"/>
                  </a:lnTo>
                  <a:lnTo>
                    <a:pt x="1008" y="546"/>
                  </a:lnTo>
                  <a:lnTo>
                    <a:pt x="1011" y="550"/>
                  </a:lnTo>
                  <a:lnTo>
                    <a:pt x="1014" y="554"/>
                  </a:lnTo>
                  <a:lnTo>
                    <a:pt x="1017" y="558"/>
                  </a:lnTo>
                  <a:lnTo>
                    <a:pt x="1020" y="562"/>
                  </a:lnTo>
                  <a:lnTo>
                    <a:pt x="1023" y="567"/>
                  </a:lnTo>
                  <a:lnTo>
                    <a:pt x="1026" y="571"/>
                  </a:lnTo>
                  <a:lnTo>
                    <a:pt x="1029" y="575"/>
                  </a:lnTo>
                  <a:lnTo>
                    <a:pt x="1032" y="579"/>
                  </a:lnTo>
                  <a:lnTo>
                    <a:pt x="1035" y="583"/>
                  </a:lnTo>
                  <a:lnTo>
                    <a:pt x="1038" y="587"/>
                  </a:lnTo>
                  <a:lnTo>
                    <a:pt x="1041" y="591"/>
                  </a:lnTo>
                  <a:lnTo>
                    <a:pt x="1044" y="595"/>
                  </a:lnTo>
                  <a:lnTo>
                    <a:pt x="1047" y="598"/>
                  </a:lnTo>
                  <a:lnTo>
                    <a:pt x="1050" y="602"/>
                  </a:lnTo>
                  <a:lnTo>
                    <a:pt x="1053" y="606"/>
                  </a:lnTo>
                  <a:lnTo>
                    <a:pt x="1056" y="610"/>
                  </a:lnTo>
                  <a:lnTo>
                    <a:pt x="1059" y="614"/>
                  </a:lnTo>
                  <a:lnTo>
                    <a:pt x="1063" y="618"/>
                  </a:lnTo>
                  <a:lnTo>
                    <a:pt x="1065" y="622"/>
                  </a:lnTo>
                  <a:lnTo>
                    <a:pt x="1069" y="625"/>
                  </a:lnTo>
                  <a:lnTo>
                    <a:pt x="1072" y="629"/>
                  </a:lnTo>
                  <a:lnTo>
                    <a:pt x="1075" y="633"/>
                  </a:lnTo>
                  <a:lnTo>
                    <a:pt x="1078" y="637"/>
                  </a:lnTo>
                  <a:lnTo>
                    <a:pt x="1081" y="640"/>
                  </a:lnTo>
                  <a:lnTo>
                    <a:pt x="1084" y="644"/>
                  </a:lnTo>
                  <a:lnTo>
                    <a:pt x="1087" y="648"/>
                  </a:lnTo>
                  <a:lnTo>
                    <a:pt x="1090" y="652"/>
                  </a:lnTo>
                  <a:lnTo>
                    <a:pt x="1093" y="655"/>
                  </a:lnTo>
                  <a:lnTo>
                    <a:pt x="1096" y="659"/>
                  </a:lnTo>
                  <a:lnTo>
                    <a:pt x="1099" y="662"/>
                  </a:lnTo>
                  <a:lnTo>
                    <a:pt x="1102" y="666"/>
                  </a:lnTo>
                  <a:lnTo>
                    <a:pt x="1105" y="670"/>
                  </a:lnTo>
                  <a:lnTo>
                    <a:pt x="1108" y="673"/>
                  </a:lnTo>
                  <a:lnTo>
                    <a:pt x="1111" y="677"/>
                  </a:lnTo>
                  <a:lnTo>
                    <a:pt x="1114" y="681"/>
                  </a:lnTo>
                  <a:lnTo>
                    <a:pt x="1117" y="684"/>
                  </a:lnTo>
                  <a:lnTo>
                    <a:pt x="1120" y="688"/>
                  </a:lnTo>
                  <a:lnTo>
                    <a:pt x="1123" y="691"/>
                  </a:lnTo>
                  <a:lnTo>
                    <a:pt x="1126" y="695"/>
                  </a:lnTo>
                  <a:lnTo>
                    <a:pt x="1129" y="699"/>
                  </a:lnTo>
                  <a:lnTo>
                    <a:pt x="1133" y="702"/>
                  </a:lnTo>
                  <a:lnTo>
                    <a:pt x="1135" y="706"/>
                  </a:lnTo>
                  <a:lnTo>
                    <a:pt x="1139" y="709"/>
                  </a:lnTo>
                  <a:lnTo>
                    <a:pt x="1141" y="713"/>
                  </a:lnTo>
                  <a:lnTo>
                    <a:pt x="1145" y="716"/>
                  </a:lnTo>
                  <a:lnTo>
                    <a:pt x="1148" y="720"/>
                  </a:lnTo>
                  <a:lnTo>
                    <a:pt x="1151" y="723"/>
                  </a:lnTo>
                  <a:lnTo>
                    <a:pt x="1154" y="727"/>
                  </a:lnTo>
                  <a:lnTo>
                    <a:pt x="1157" y="730"/>
                  </a:lnTo>
                  <a:lnTo>
                    <a:pt x="1160" y="734"/>
                  </a:lnTo>
                  <a:lnTo>
                    <a:pt x="1163" y="737"/>
                  </a:lnTo>
                  <a:lnTo>
                    <a:pt x="1166" y="741"/>
                  </a:lnTo>
                  <a:lnTo>
                    <a:pt x="1169" y="744"/>
                  </a:lnTo>
                  <a:lnTo>
                    <a:pt x="1172" y="747"/>
                  </a:lnTo>
                  <a:lnTo>
                    <a:pt x="1175" y="751"/>
                  </a:lnTo>
                  <a:lnTo>
                    <a:pt x="1178" y="754"/>
                  </a:lnTo>
                  <a:lnTo>
                    <a:pt x="1181" y="758"/>
                  </a:lnTo>
                  <a:lnTo>
                    <a:pt x="1184" y="761"/>
                  </a:lnTo>
                  <a:lnTo>
                    <a:pt x="1187" y="765"/>
                  </a:lnTo>
                  <a:lnTo>
                    <a:pt x="1190" y="768"/>
                  </a:lnTo>
                  <a:lnTo>
                    <a:pt x="1193" y="771"/>
                  </a:lnTo>
                  <a:lnTo>
                    <a:pt x="1196" y="775"/>
                  </a:lnTo>
                  <a:lnTo>
                    <a:pt x="1199" y="778"/>
                  </a:lnTo>
                  <a:lnTo>
                    <a:pt x="1202" y="781"/>
                  </a:lnTo>
                  <a:lnTo>
                    <a:pt x="1206" y="784"/>
                  </a:lnTo>
                  <a:lnTo>
                    <a:pt x="1209" y="787"/>
                  </a:lnTo>
                  <a:lnTo>
                    <a:pt x="1212" y="791"/>
                  </a:lnTo>
                  <a:lnTo>
                    <a:pt x="1215" y="794"/>
                  </a:lnTo>
                  <a:lnTo>
                    <a:pt x="1218" y="797"/>
                  </a:lnTo>
                  <a:lnTo>
                    <a:pt x="1221" y="800"/>
                  </a:lnTo>
                  <a:lnTo>
                    <a:pt x="1224" y="803"/>
                  </a:lnTo>
                  <a:lnTo>
                    <a:pt x="1227" y="806"/>
                  </a:lnTo>
                  <a:lnTo>
                    <a:pt x="1230" y="810"/>
                  </a:lnTo>
                  <a:lnTo>
                    <a:pt x="1233" y="812"/>
                  </a:lnTo>
                  <a:lnTo>
                    <a:pt x="1236" y="816"/>
                  </a:lnTo>
                  <a:lnTo>
                    <a:pt x="1239" y="818"/>
                  </a:lnTo>
                  <a:lnTo>
                    <a:pt x="1242" y="821"/>
                  </a:lnTo>
                  <a:lnTo>
                    <a:pt x="1245" y="825"/>
                  </a:lnTo>
                  <a:lnTo>
                    <a:pt x="1248" y="827"/>
                  </a:lnTo>
                  <a:lnTo>
                    <a:pt x="1251" y="830"/>
                  </a:lnTo>
                  <a:lnTo>
                    <a:pt x="1254" y="833"/>
                  </a:lnTo>
                  <a:lnTo>
                    <a:pt x="1257" y="836"/>
                  </a:lnTo>
                  <a:lnTo>
                    <a:pt x="1260" y="838"/>
                  </a:lnTo>
                  <a:lnTo>
                    <a:pt x="1263" y="841"/>
                  </a:lnTo>
                  <a:lnTo>
                    <a:pt x="1266" y="844"/>
                  </a:lnTo>
                  <a:lnTo>
                    <a:pt x="1270" y="847"/>
                  </a:lnTo>
                  <a:lnTo>
                    <a:pt x="1272" y="849"/>
                  </a:lnTo>
                  <a:lnTo>
                    <a:pt x="1276" y="852"/>
                  </a:lnTo>
                  <a:lnTo>
                    <a:pt x="1278" y="854"/>
                  </a:lnTo>
                  <a:lnTo>
                    <a:pt x="1282" y="857"/>
                  </a:lnTo>
                  <a:lnTo>
                    <a:pt x="1285" y="859"/>
                  </a:lnTo>
                  <a:lnTo>
                    <a:pt x="1288" y="862"/>
                  </a:lnTo>
                  <a:lnTo>
                    <a:pt x="1291" y="864"/>
                  </a:lnTo>
                  <a:lnTo>
                    <a:pt x="1294" y="866"/>
                  </a:lnTo>
                  <a:lnTo>
                    <a:pt x="1297" y="868"/>
                  </a:lnTo>
                  <a:lnTo>
                    <a:pt x="1300" y="871"/>
                  </a:lnTo>
                  <a:lnTo>
                    <a:pt x="1303" y="873"/>
                  </a:lnTo>
                  <a:lnTo>
                    <a:pt x="1306" y="875"/>
                  </a:lnTo>
                  <a:lnTo>
                    <a:pt x="1309" y="877"/>
                  </a:lnTo>
                  <a:lnTo>
                    <a:pt x="1312" y="879"/>
                  </a:lnTo>
                  <a:lnTo>
                    <a:pt x="1315" y="881"/>
                  </a:lnTo>
                  <a:lnTo>
                    <a:pt x="1318" y="883"/>
                  </a:lnTo>
                  <a:lnTo>
                    <a:pt x="1321" y="885"/>
                  </a:lnTo>
                  <a:lnTo>
                    <a:pt x="1324" y="886"/>
                  </a:lnTo>
                  <a:lnTo>
                    <a:pt x="1327" y="888"/>
                  </a:lnTo>
                  <a:lnTo>
                    <a:pt x="1330" y="890"/>
                  </a:lnTo>
                  <a:lnTo>
                    <a:pt x="1333" y="891"/>
                  </a:lnTo>
                  <a:lnTo>
                    <a:pt x="1336" y="893"/>
                  </a:lnTo>
                  <a:lnTo>
                    <a:pt x="1339" y="894"/>
                  </a:lnTo>
                  <a:lnTo>
                    <a:pt x="1342" y="896"/>
                  </a:lnTo>
                  <a:lnTo>
                    <a:pt x="1346" y="897"/>
                  </a:lnTo>
                  <a:lnTo>
                    <a:pt x="1348" y="898"/>
                  </a:lnTo>
                  <a:lnTo>
                    <a:pt x="1352" y="900"/>
                  </a:lnTo>
                  <a:lnTo>
                    <a:pt x="1355" y="901"/>
                  </a:lnTo>
                  <a:lnTo>
                    <a:pt x="1358" y="902"/>
                  </a:lnTo>
                  <a:lnTo>
                    <a:pt x="1361" y="903"/>
                  </a:lnTo>
                  <a:lnTo>
                    <a:pt x="1364" y="904"/>
                  </a:lnTo>
                  <a:lnTo>
                    <a:pt x="1367" y="905"/>
                  </a:lnTo>
                  <a:lnTo>
                    <a:pt x="1370" y="906"/>
                  </a:lnTo>
                  <a:lnTo>
                    <a:pt x="1373" y="907"/>
                  </a:lnTo>
                  <a:lnTo>
                    <a:pt x="1376" y="907"/>
                  </a:lnTo>
                  <a:lnTo>
                    <a:pt x="1379" y="908"/>
                  </a:lnTo>
                  <a:lnTo>
                    <a:pt x="1382" y="909"/>
                  </a:lnTo>
                  <a:lnTo>
                    <a:pt x="1385" y="909"/>
                  </a:lnTo>
                  <a:lnTo>
                    <a:pt x="1388" y="910"/>
                  </a:lnTo>
                  <a:lnTo>
                    <a:pt x="1391" y="910"/>
                  </a:lnTo>
                  <a:lnTo>
                    <a:pt x="1394" y="911"/>
                  </a:lnTo>
                  <a:lnTo>
                    <a:pt x="1397" y="911"/>
                  </a:lnTo>
                  <a:lnTo>
                    <a:pt x="1400" y="911"/>
                  </a:lnTo>
                  <a:lnTo>
                    <a:pt x="1403" y="911"/>
                  </a:lnTo>
                  <a:lnTo>
                    <a:pt x="1406" y="911"/>
                  </a:lnTo>
                  <a:lnTo>
                    <a:pt x="1409" y="911"/>
                  </a:lnTo>
                  <a:lnTo>
                    <a:pt x="1412" y="911"/>
                  </a:lnTo>
                  <a:lnTo>
                    <a:pt x="1415" y="911"/>
                  </a:lnTo>
                  <a:lnTo>
                    <a:pt x="1419" y="911"/>
                  </a:lnTo>
                  <a:lnTo>
                    <a:pt x="1422" y="911"/>
                  </a:lnTo>
                  <a:lnTo>
                    <a:pt x="1425" y="910"/>
                  </a:lnTo>
                  <a:lnTo>
                    <a:pt x="1428" y="910"/>
                  </a:lnTo>
                  <a:lnTo>
                    <a:pt x="1431" y="910"/>
                  </a:lnTo>
                  <a:lnTo>
                    <a:pt x="1434" y="909"/>
                  </a:lnTo>
                  <a:lnTo>
                    <a:pt x="1437" y="908"/>
                  </a:lnTo>
                  <a:lnTo>
                    <a:pt x="1440" y="908"/>
                  </a:lnTo>
                  <a:lnTo>
                    <a:pt x="1443" y="907"/>
                  </a:lnTo>
                  <a:lnTo>
                    <a:pt x="1446" y="906"/>
                  </a:lnTo>
                  <a:lnTo>
                    <a:pt x="1449" y="906"/>
                  </a:lnTo>
                  <a:lnTo>
                    <a:pt x="1452" y="905"/>
                  </a:lnTo>
                  <a:lnTo>
                    <a:pt x="1455" y="903"/>
                  </a:lnTo>
                  <a:lnTo>
                    <a:pt x="1458" y="903"/>
                  </a:lnTo>
                  <a:lnTo>
                    <a:pt x="1461" y="901"/>
                  </a:lnTo>
                  <a:lnTo>
                    <a:pt x="1464" y="900"/>
                  </a:lnTo>
                  <a:lnTo>
                    <a:pt x="1467" y="899"/>
                  </a:lnTo>
                  <a:lnTo>
                    <a:pt x="1470" y="898"/>
                  </a:lnTo>
                  <a:lnTo>
                    <a:pt x="1473" y="896"/>
                  </a:lnTo>
                  <a:lnTo>
                    <a:pt x="1476" y="895"/>
                  </a:lnTo>
                  <a:lnTo>
                    <a:pt x="1479" y="893"/>
                  </a:lnTo>
                  <a:lnTo>
                    <a:pt x="1483" y="892"/>
                  </a:lnTo>
                  <a:lnTo>
                    <a:pt x="1485" y="891"/>
                  </a:lnTo>
                  <a:lnTo>
                    <a:pt x="1489" y="889"/>
                  </a:lnTo>
                  <a:lnTo>
                    <a:pt x="1491" y="887"/>
                  </a:lnTo>
                  <a:lnTo>
                    <a:pt x="1495" y="885"/>
                  </a:lnTo>
                  <a:lnTo>
                    <a:pt x="1498" y="883"/>
                  </a:lnTo>
                  <a:lnTo>
                    <a:pt x="1501" y="882"/>
                  </a:lnTo>
                  <a:lnTo>
                    <a:pt x="1504" y="880"/>
                  </a:lnTo>
                  <a:lnTo>
                    <a:pt x="1507" y="878"/>
                  </a:lnTo>
                  <a:lnTo>
                    <a:pt x="1510" y="876"/>
                  </a:lnTo>
                  <a:lnTo>
                    <a:pt x="1513" y="873"/>
                  </a:lnTo>
                  <a:lnTo>
                    <a:pt x="1516" y="871"/>
                  </a:lnTo>
                  <a:lnTo>
                    <a:pt x="1519" y="869"/>
                  </a:lnTo>
                  <a:lnTo>
                    <a:pt x="1522" y="867"/>
                  </a:lnTo>
                  <a:lnTo>
                    <a:pt x="1525" y="865"/>
                  </a:lnTo>
                  <a:lnTo>
                    <a:pt x="1528" y="862"/>
                  </a:lnTo>
                  <a:lnTo>
                    <a:pt x="1531" y="860"/>
                  </a:lnTo>
                  <a:lnTo>
                    <a:pt x="1534" y="857"/>
                  </a:lnTo>
                  <a:lnTo>
                    <a:pt x="1537" y="855"/>
                  </a:lnTo>
                  <a:lnTo>
                    <a:pt x="1540" y="852"/>
                  </a:lnTo>
                  <a:lnTo>
                    <a:pt x="1543" y="850"/>
                  </a:lnTo>
                  <a:lnTo>
                    <a:pt x="1546" y="847"/>
                  </a:lnTo>
                  <a:lnTo>
                    <a:pt x="1549" y="844"/>
                  </a:lnTo>
                  <a:lnTo>
                    <a:pt x="1552" y="841"/>
                  </a:lnTo>
                  <a:lnTo>
                    <a:pt x="1555" y="838"/>
                  </a:lnTo>
                  <a:lnTo>
                    <a:pt x="1559" y="836"/>
                  </a:lnTo>
                  <a:lnTo>
                    <a:pt x="1562" y="833"/>
                  </a:lnTo>
                  <a:lnTo>
                    <a:pt x="1565" y="830"/>
                  </a:lnTo>
                  <a:lnTo>
                    <a:pt x="1568" y="827"/>
                  </a:lnTo>
                  <a:lnTo>
                    <a:pt x="1571" y="824"/>
                  </a:lnTo>
                  <a:lnTo>
                    <a:pt x="1574" y="821"/>
                  </a:lnTo>
                  <a:lnTo>
                    <a:pt x="1577" y="817"/>
                  </a:lnTo>
                  <a:lnTo>
                    <a:pt x="1580" y="814"/>
                  </a:lnTo>
                  <a:lnTo>
                    <a:pt x="1583" y="811"/>
                  </a:lnTo>
                  <a:lnTo>
                    <a:pt x="1586" y="808"/>
                  </a:lnTo>
                  <a:lnTo>
                    <a:pt x="1589" y="805"/>
                  </a:lnTo>
                  <a:lnTo>
                    <a:pt x="1592" y="801"/>
                  </a:lnTo>
                  <a:lnTo>
                    <a:pt x="1595" y="798"/>
                  </a:lnTo>
                  <a:lnTo>
                    <a:pt x="1598" y="794"/>
                  </a:lnTo>
                  <a:lnTo>
                    <a:pt x="1601" y="791"/>
                  </a:lnTo>
                  <a:lnTo>
                    <a:pt x="1604" y="787"/>
                  </a:lnTo>
                  <a:lnTo>
                    <a:pt x="1607" y="784"/>
                  </a:lnTo>
                  <a:lnTo>
                    <a:pt x="1610" y="780"/>
                  </a:lnTo>
                  <a:lnTo>
                    <a:pt x="1613" y="777"/>
                  </a:lnTo>
                  <a:lnTo>
                    <a:pt x="1616" y="773"/>
                  </a:lnTo>
                  <a:lnTo>
                    <a:pt x="1619" y="769"/>
                  </a:lnTo>
                  <a:lnTo>
                    <a:pt x="1622" y="766"/>
                  </a:lnTo>
                  <a:lnTo>
                    <a:pt x="1626" y="762"/>
                  </a:lnTo>
                  <a:lnTo>
                    <a:pt x="1628" y="758"/>
                  </a:lnTo>
                  <a:lnTo>
                    <a:pt x="1632" y="754"/>
                  </a:lnTo>
                  <a:lnTo>
                    <a:pt x="1635" y="751"/>
                  </a:lnTo>
                  <a:lnTo>
                    <a:pt x="1638" y="747"/>
                  </a:lnTo>
                  <a:lnTo>
                    <a:pt x="1641" y="743"/>
                  </a:lnTo>
                  <a:lnTo>
                    <a:pt x="1644" y="739"/>
                  </a:lnTo>
                  <a:lnTo>
                    <a:pt x="1647" y="735"/>
                  </a:lnTo>
                  <a:lnTo>
                    <a:pt x="1650" y="731"/>
                  </a:lnTo>
                  <a:lnTo>
                    <a:pt x="1653" y="727"/>
                  </a:lnTo>
                  <a:lnTo>
                    <a:pt x="1656" y="723"/>
                  </a:lnTo>
                  <a:lnTo>
                    <a:pt x="1659" y="719"/>
                  </a:lnTo>
                  <a:lnTo>
                    <a:pt x="1662" y="715"/>
                  </a:lnTo>
                  <a:lnTo>
                    <a:pt x="1665" y="711"/>
                  </a:lnTo>
                  <a:lnTo>
                    <a:pt x="1668" y="707"/>
                  </a:lnTo>
                  <a:lnTo>
                    <a:pt x="1671" y="703"/>
                  </a:lnTo>
                  <a:lnTo>
                    <a:pt x="1674" y="698"/>
                  </a:lnTo>
                  <a:lnTo>
                    <a:pt x="1677" y="694"/>
                  </a:lnTo>
                  <a:lnTo>
                    <a:pt x="1680" y="690"/>
                  </a:lnTo>
                  <a:lnTo>
                    <a:pt x="1683" y="686"/>
                  </a:lnTo>
                  <a:lnTo>
                    <a:pt x="1686" y="682"/>
                  </a:lnTo>
                  <a:lnTo>
                    <a:pt x="1689" y="677"/>
                  </a:lnTo>
                  <a:lnTo>
                    <a:pt x="1692" y="673"/>
                  </a:lnTo>
                  <a:lnTo>
                    <a:pt x="1696" y="669"/>
                  </a:lnTo>
                  <a:lnTo>
                    <a:pt x="1698" y="665"/>
                  </a:lnTo>
                  <a:lnTo>
                    <a:pt x="1702" y="661"/>
                  </a:lnTo>
                  <a:lnTo>
                    <a:pt x="1705" y="656"/>
                  </a:lnTo>
                  <a:lnTo>
                    <a:pt x="1708" y="652"/>
                  </a:lnTo>
                  <a:lnTo>
                    <a:pt x="1711" y="648"/>
                  </a:lnTo>
                  <a:lnTo>
                    <a:pt x="1714" y="643"/>
                  </a:lnTo>
                  <a:lnTo>
                    <a:pt x="1717" y="639"/>
                  </a:lnTo>
                  <a:lnTo>
                    <a:pt x="1720" y="635"/>
                  </a:lnTo>
                  <a:lnTo>
                    <a:pt x="1723" y="630"/>
                  </a:lnTo>
                  <a:lnTo>
                    <a:pt x="1726" y="626"/>
                  </a:lnTo>
                  <a:lnTo>
                    <a:pt x="1729" y="622"/>
                  </a:lnTo>
                  <a:lnTo>
                    <a:pt x="1732" y="617"/>
                  </a:lnTo>
                  <a:lnTo>
                    <a:pt x="1735" y="613"/>
                  </a:lnTo>
                  <a:lnTo>
                    <a:pt x="1738" y="608"/>
                  </a:lnTo>
                  <a:lnTo>
                    <a:pt x="1741" y="604"/>
                  </a:lnTo>
                  <a:lnTo>
                    <a:pt x="1744" y="600"/>
                  </a:lnTo>
                  <a:lnTo>
                    <a:pt x="1747" y="596"/>
                  </a:lnTo>
                  <a:lnTo>
                    <a:pt x="1750" y="591"/>
                  </a:lnTo>
                  <a:lnTo>
                    <a:pt x="1753" y="587"/>
                  </a:lnTo>
                  <a:lnTo>
                    <a:pt x="1756" y="582"/>
                  </a:lnTo>
                  <a:lnTo>
                    <a:pt x="1759" y="578"/>
                  </a:lnTo>
                  <a:lnTo>
                    <a:pt x="1762" y="574"/>
                  </a:lnTo>
                  <a:lnTo>
                    <a:pt x="1765" y="570"/>
                  </a:lnTo>
                  <a:lnTo>
                    <a:pt x="1769" y="565"/>
                  </a:lnTo>
                  <a:lnTo>
                    <a:pt x="1772" y="561"/>
                  </a:lnTo>
                  <a:lnTo>
                    <a:pt x="1775" y="556"/>
                  </a:lnTo>
                  <a:lnTo>
                    <a:pt x="1778" y="552"/>
                  </a:lnTo>
                  <a:lnTo>
                    <a:pt x="1781" y="548"/>
                  </a:lnTo>
                  <a:lnTo>
                    <a:pt x="1784" y="544"/>
                  </a:lnTo>
                  <a:lnTo>
                    <a:pt x="1787" y="539"/>
                  </a:lnTo>
                  <a:lnTo>
                    <a:pt x="1790" y="535"/>
                  </a:lnTo>
                  <a:lnTo>
                    <a:pt x="1793" y="531"/>
                  </a:lnTo>
                  <a:lnTo>
                    <a:pt x="1796" y="527"/>
                  </a:lnTo>
                  <a:lnTo>
                    <a:pt x="1799" y="522"/>
                  </a:lnTo>
                  <a:lnTo>
                    <a:pt x="1802" y="518"/>
                  </a:lnTo>
                  <a:lnTo>
                    <a:pt x="1805" y="514"/>
                  </a:lnTo>
                  <a:lnTo>
                    <a:pt x="1808" y="510"/>
                  </a:lnTo>
                  <a:lnTo>
                    <a:pt x="1811" y="506"/>
                  </a:lnTo>
                  <a:lnTo>
                    <a:pt x="1814" y="502"/>
                  </a:lnTo>
                  <a:lnTo>
                    <a:pt x="1817" y="498"/>
                  </a:lnTo>
                  <a:lnTo>
                    <a:pt x="1820" y="494"/>
                  </a:lnTo>
                  <a:lnTo>
                    <a:pt x="1823" y="490"/>
                  </a:lnTo>
                  <a:lnTo>
                    <a:pt x="1826" y="486"/>
                  </a:lnTo>
                  <a:lnTo>
                    <a:pt x="1827" y="485"/>
                  </a:lnTo>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406">
              <a:extLst>
                <a:ext uri="{FF2B5EF4-FFF2-40B4-BE49-F238E27FC236}">
                  <a16:creationId xmlns:a16="http://schemas.microsoft.com/office/drawing/2014/main" id="{22A7E9BC-75A0-70BB-59AA-8CDDF96A2FF0}"/>
                </a:ext>
              </a:extLst>
            </p:cNvPr>
            <p:cNvSpPr>
              <a:spLocks noEditPoints="1"/>
            </p:cNvSpPr>
            <p:nvPr/>
          </p:nvSpPr>
          <p:spPr bwMode="auto">
            <a:xfrm>
              <a:off x="760" y="3093"/>
              <a:ext cx="59" cy="59"/>
            </a:xfrm>
            <a:custGeom>
              <a:avLst/>
              <a:gdLst>
                <a:gd name="T0" fmla="*/ 29 w 59"/>
                <a:gd name="T1" fmla="*/ 0 h 59"/>
                <a:gd name="T2" fmla="*/ 29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29" y="0"/>
                  </a:moveTo>
                  <a:lnTo>
                    <a:pt x="29"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407">
              <a:extLst>
                <a:ext uri="{FF2B5EF4-FFF2-40B4-BE49-F238E27FC236}">
                  <a16:creationId xmlns:a16="http://schemas.microsoft.com/office/drawing/2014/main" id="{ED3B7A3A-1CC6-D7FC-AEFC-7B11BC24501F}"/>
                </a:ext>
              </a:extLst>
            </p:cNvPr>
            <p:cNvSpPr>
              <a:spLocks noEditPoints="1"/>
            </p:cNvSpPr>
            <p:nvPr/>
          </p:nvSpPr>
          <p:spPr bwMode="auto">
            <a:xfrm>
              <a:off x="972" y="2781"/>
              <a:ext cx="59" cy="59"/>
            </a:xfrm>
            <a:custGeom>
              <a:avLst/>
              <a:gdLst>
                <a:gd name="T0" fmla="*/ 30 w 59"/>
                <a:gd name="T1" fmla="*/ 0 h 59"/>
                <a:gd name="T2" fmla="*/ 30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30" y="0"/>
                  </a:moveTo>
                  <a:lnTo>
                    <a:pt x="30"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408">
              <a:extLst>
                <a:ext uri="{FF2B5EF4-FFF2-40B4-BE49-F238E27FC236}">
                  <a16:creationId xmlns:a16="http://schemas.microsoft.com/office/drawing/2014/main" id="{0D4689B2-03DA-73F8-3CD6-CDE61B239F09}"/>
                </a:ext>
              </a:extLst>
            </p:cNvPr>
            <p:cNvSpPr>
              <a:spLocks noEditPoints="1"/>
            </p:cNvSpPr>
            <p:nvPr/>
          </p:nvSpPr>
          <p:spPr bwMode="auto">
            <a:xfrm>
              <a:off x="1185" y="2753"/>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409">
              <a:extLst>
                <a:ext uri="{FF2B5EF4-FFF2-40B4-BE49-F238E27FC236}">
                  <a16:creationId xmlns:a16="http://schemas.microsoft.com/office/drawing/2014/main" id="{2B016539-213F-54FD-EDEE-093223C2AF1C}"/>
                </a:ext>
              </a:extLst>
            </p:cNvPr>
            <p:cNvSpPr>
              <a:spLocks noEditPoints="1"/>
            </p:cNvSpPr>
            <p:nvPr/>
          </p:nvSpPr>
          <p:spPr bwMode="auto">
            <a:xfrm>
              <a:off x="1397" y="2683"/>
              <a:ext cx="59" cy="59"/>
            </a:xfrm>
            <a:custGeom>
              <a:avLst/>
              <a:gdLst>
                <a:gd name="T0" fmla="*/ 30 w 59"/>
                <a:gd name="T1" fmla="*/ 0 h 59"/>
                <a:gd name="T2" fmla="*/ 30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30" y="0"/>
                  </a:moveTo>
                  <a:lnTo>
                    <a:pt x="30"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410">
              <a:extLst>
                <a:ext uri="{FF2B5EF4-FFF2-40B4-BE49-F238E27FC236}">
                  <a16:creationId xmlns:a16="http://schemas.microsoft.com/office/drawing/2014/main" id="{E30A8FD4-D7E0-4E60-02CF-83AFB71B32DE}"/>
                </a:ext>
              </a:extLst>
            </p:cNvPr>
            <p:cNvSpPr>
              <a:spLocks noEditPoints="1"/>
            </p:cNvSpPr>
            <p:nvPr/>
          </p:nvSpPr>
          <p:spPr bwMode="auto">
            <a:xfrm>
              <a:off x="1610" y="2962"/>
              <a:ext cx="59" cy="59"/>
            </a:xfrm>
            <a:custGeom>
              <a:avLst/>
              <a:gdLst>
                <a:gd name="T0" fmla="*/ 29 w 59"/>
                <a:gd name="T1" fmla="*/ 0 h 59"/>
                <a:gd name="T2" fmla="*/ 29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29" y="0"/>
                  </a:moveTo>
                  <a:lnTo>
                    <a:pt x="29"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411">
              <a:extLst>
                <a:ext uri="{FF2B5EF4-FFF2-40B4-BE49-F238E27FC236}">
                  <a16:creationId xmlns:a16="http://schemas.microsoft.com/office/drawing/2014/main" id="{64775CDE-EB41-3F30-16AE-1B71479DCD09}"/>
                </a:ext>
              </a:extLst>
            </p:cNvPr>
            <p:cNvSpPr>
              <a:spLocks noEditPoints="1"/>
            </p:cNvSpPr>
            <p:nvPr/>
          </p:nvSpPr>
          <p:spPr bwMode="auto">
            <a:xfrm>
              <a:off x="1822" y="3298"/>
              <a:ext cx="59" cy="58"/>
            </a:xfrm>
            <a:custGeom>
              <a:avLst/>
              <a:gdLst>
                <a:gd name="T0" fmla="*/ 30 w 59"/>
                <a:gd name="T1" fmla="*/ 0 h 58"/>
                <a:gd name="T2" fmla="*/ 30 w 59"/>
                <a:gd name="T3" fmla="*/ 58 h 58"/>
                <a:gd name="T4" fmla="*/ 0 w 59"/>
                <a:gd name="T5" fmla="*/ 29 h 58"/>
                <a:gd name="T6" fmla="*/ 59 w 59"/>
                <a:gd name="T7" fmla="*/ 29 h 58"/>
              </a:gdLst>
              <a:ahLst/>
              <a:cxnLst>
                <a:cxn ang="0">
                  <a:pos x="T0" y="T1"/>
                </a:cxn>
                <a:cxn ang="0">
                  <a:pos x="T2" y="T3"/>
                </a:cxn>
                <a:cxn ang="0">
                  <a:pos x="T4" y="T5"/>
                </a:cxn>
                <a:cxn ang="0">
                  <a:pos x="T6" y="T7"/>
                </a:cxn>
              </a:cxnLst>
              <a:rect l="0" t="0" r="r" b="b"/>
              <a:pathLst>
                <a:path w="59" h="58">
                  <a:moveTo>
                    <a:pt x="30" y="0"/>
                  </a:moveTo>
                  <a:lnTo>
                    <a:pt x="30" y="58"/>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412">
              <a:extLst>
                <a:ext uri="{FF2B5EF4-FFF2-40B4-BE49-F238E27FC236}">
                  <a16:creationId xmlns:a16="http://schemas.microsoft.com/office/drawing/2014/main" id="{6F5AB362-5BA7-78DF-7CDF-5BE9847D415A}"/>
                </a:ext>
              </a:extLst>
            </p:cNvPr>
            <p:cNvSpPr>
              <a:spLocks noEditPoints="1"/>
            </p:cNvSpPr>
            <p:nvPr/>
          </p:nvSpPr>
          <p:spPr bwMode="auto">
            <a:xfrm>
              <a:off x="2035" y="3531"/>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413">
              <a:extLst>
                <a:ext uri="{FF2B5EF4-FFF2-40B4-BE49-F238E27FC236}">
                  <a16:creationId xmlns:a16="http://schemas.microsoft.com/office/drawing/2014/main" id="{27C7CF41-C076-E71F-81A4-268FE73F7B21}"/>
                </a:ext>
              </a:extLst>
            </p:cNvPr>
            <p:cNvSpPr>
              <a:spLocks noEditPoints="1"/>
            </p:cNvSpPr>
            <p:nvPr/>
          </p:nvSpPr>
          <p:spPr bwMode="auto">
            <a:xfrm>
              <a:off x="2247" y="3569"/>
              <a:ext cx="59" cy="59"/>
            </a:xfrm>
            <a:custGeom>
              <a:avLst/>
              <a:gdLst>
                <a:gd name="T0" fmla="*/ 30 w 59"/>
                <a:gd name="T1" fmla="*/ 0 h 59"/>
                <a:gd name="T2" fmla="*/ 30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30" y="0"/>
                  </a:moveTo>
                  <a:lnTo>
                    <a:pt x="30"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414">
              <a:extLst>
                <a:ext uri="{FF2B5EF4-FFF2-40B4-BE49-F238E27FC236}">
                  <a16:creationId xmlns:a16="http://schemas.microsoft.com/office/drawing/2014/main" id="{01A64174-0F96-D9FA-A053-B13C52BA46A0}"/>
                </a:ext>
              </a:extLst>
            </p:cNvPr>
            <p:cNvSpPr>
              <a:spLocks noEditPoints="1"/>
            </p:cNvSpPr>
            <p:nvPr/>
          </p:nvSpPr>
          <p:spPr bwMode="auto">
            <a:xfrm>
              <a:off x="2460" y="3342"/>
              <a:ext cx="58" cy="59"/>
            </a:xfrm>
            <a:custGeom>
              <a:avLst/>
              <a:gdLst>
                <a:gd name="T0" fmla="*/ 29 w 58"/>
                <a:gd name="T1" fmla="*/ 0 h 59"/>
                <a:gd name="T2" fmla="*/ 29 w 58"/>
                <a:gd name="T3" fmla="*/ 59 h 59"/>
                <a:gd name="T4" fmla="*/ 0 w 58"/>
                <a:gd name="T5" fmla="*/ 30 h 59"/>
                <a:gd name="T6" fmla="*/ 58 w 58"/>
                <a:gd name="T7" fmla="*/ 30 h 59"/>
              </a:gdLst>
              <a:ahLst/>
              <a:cxnLst>
                <a:cxn ang="0">
                  <a:pos x="T0" y="T1"/>
                </a:cxn>
                <a:cxn ang="0">
                  <a:pos x="T2" y="T3"/>
                </a:cxn>
                <a:cxn ang="0">
                  <a:pos x="T4" y="T5"/>
                </a:cxn>
                <a:cxn ang="0">
                  <a:pos x="T6" y="T7"/>
                </a:cxn>
              </a:cxnLst>
              <a:rect l="0" t="0" r="r" b="b"/>
              <a:pathLst>
                <a:path w="58" h="59">
                  <a:moveTo>
                    <a:pt x="29" y="0"/>
                  </a:moveTo>
                  <a:lnTo>
                    <a:pt x="29" y="59"/>
                  </a:lnTo>
                  <a:moveTo>
                    <a:pt x="0" y="30"/>
                  </a:moveTo>
                  <a:lnTo>
                    <a:pt x="58"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415">
              <a:extLst>
                <a:ext uri="{FF2B5EF4-FFF2-40B4-BE49-F238E27FC236}">
                  <a16:creationId xmlns:a16="http://schemas.microsoft.com/office/drawing/2014/main" id="{953F58E2-D699-6781-D3E4-F7DB8F6CD150}"/>
                </a:ext>
              </a:extLst>
            </p:cNvPr>
            <p:cNvSpPr>
              <a:spLocks/>
            </p:cNvSpPr>
            <p:nvPr/>
          </p:nvSpPr>
          <p:spPr bwMode="auto">
            <a:xfrm>
              <a:off x="789" y="2673"/>
              <a:ext cx="1827" cy="929"/>
            </a:xfrm>
            <a:custGeom>
              <a:avLst/>
              <a:gdLst>
                <a:gd name="T0" fmla="*/ 28 w 1827"/>
                <a:gd name="T1" fmla="*/ 423 h 929"/>
                <a:gd name="T2" fmla="*/ 58 w 1827"/>
                <a:gd name="T3" fmla="*/ 377 h 929"/>
                <a:gd name="T4" fmla="*/ 89 w 1827"/>
                <a:gd name="T5" fmla="*/ 332 h 929"/>
                <a:gd name="T6" fmla="*/ 119 w 1827"/>
                <a:gd name="T7" fmla="*/ 288 h 929"/>
                <a:gd name="T8" fmla="*/ 150 w 1827"/>
                <a:gd name="T9" fmla="*/ 246 h 929"/>
                <a:gd name="T10" fmla="*/ 180 w 1827"/>
                <a:gd name="T11" fmla="*/ 206 h 929"/>
                <a:gd name="T12" fmla="*/ 210 w 1827"/>
                <a:gd name="T13" fmla="*/ 169 h 929"/>
                <a:gd name="T14" fmla="*/ 241 w 1827"/>
                <a:gd name="T15" fmla="*/ 134 h 929"/>
                <a:gd name="T16" fmla="*/ 271 w 1827"/>
                <a:gd name="T17" fmla="*/ 104 h 929"/>
                <a:gd name="T18" fmla="*/ 302 w 1827"/>
                <a:gd name="T19" fmla="*/ 76 h 929"/>
                <a:gd name="T20" fmla="*/ 332 w 1827"/>
                <a:gd name="T21" fmla="*/ 52 h 929"/>
                <a:gd name="T22" fmla="*/ 363 w 1827"/>
                <a:gd name="T23" fmla="*/ 33 h 929"/>
                <a:gd name="T24" fmla="*/ 393 w 1827"/>
                <a:gd name="T25" fmla="*/ 18 h 929"/>
                <a:gd name="T26" fmla="*/ 423 w 1827"/>
                <a:gd name="T27" fmla="*/ 7 h 929"/>
                <a:gd name="T28" fmla="*/ 454 w 1827"/>
                <a:gd name="T29" fmla="*/ 1 h 929"/>
                <a:gd name="T30" fmla="*/ 484 w 1827"/>
                <a:gd name="T31" fmla="*/ 0 h 929"/>
                <a:gd name="T32" fmla="*/ 515 w 1827"/>
                <a:gd name="T33" fmla="*/ 3 h 929"/>
                <a:gd name="T34" fmla="*/ 545 w 1827"/>
                <a:gd name="T35" fmla="*/ 11 h 929"/>
                <a:gd name="T36" fmla="*/ 576 w 1827"/>
                <a:gd name="T37" fmla="*/ 23 h 929"/>
                <a:gd name="T38" fmla="*/ 606 w 1827"/>
                <a:gd name="T39" fmla="*/ 40 h 929"/>
                <a:gd name="T40" fmla="*/ 636 w 1827"/>
                <a:gd name="T41" fmla="*/ 61 h 929"/>
                <a:gd name="T42" fmla="*/ 667 w 1827"/>
                <a:gd name="T43" fmla="*/ 86 h 929"/>
                <a:gd name="T44" fmla="*/ 697 w 1827"/>
                <a:gd name="T45" fmla="*/ 115 h 929"/>
                <a:gd name="T46" fmla="*/ 728 w 1827"/>
                <a:gd name="T47" fmla="*/ 147 h 929"/>
                <a:gd name="T48" fmla="*/ 758 w 1827"/>
                <a:gd name="T49" fmla="*/ 183 h 929"/>
                <a:gd name="T50" fmla="*/ 789 w 1827"/>
                <a:gd name="T51" fmla="*/ 221 h 929"/>
                <a:gd name="T52" fmla="*/ 819 w 1827"/>
                <a:gd name="T53" fmla="*/ 262 h 929"/>
                <a:gd name="T54" fmla="*/ 849 w 1827"/>
                <a:gd name="T55" fmla="*/ 304 h 929"/>
                <a:gd name="T56" fmla="*/ 880 w 1827"/>
                <a:gd name="T57" fmla="*/ 349 h 929"/>
                <a:gd name="T58" fmla="*/ 910 w 1827"/>
                <a:gd name="T59" fmla="*/ 394 h 929"/>
                <a:gd name="T60" fmla="*/ 941 w 1827"/>
                <a:gd name="T61" fmla="*/ 440 h 929"/>
                <a:gd name="T62" fmla="*/ 971 w 1827"/>
                <a:gd name="T63" fmla="*/ 487 h 929"/>
                <a:gd name="T64" fmla="*/ 1002 w 1827"/>
                <a:gd name="T65" fmla="*/ 533 h 929"/>
                <a:gd name="T66" fmla="*/ 1032 w 1827"/>
                <a:gd name="T67" fmla="*/ 578 h 929"/>
                <a:gd name="T68" fmla="*/ 1063 w 1827"/>
                <a:gd name="T69" fmla="*/ 623 h 929"/>
                <a:gd name="T70" fmla="*/ 1093 w 1827"/>
                <a:gd name="T71" fmla="*/ 666 h 929"/>
                <a:gd name="T72" fmla="*/ 1123 w 1827"/>
                <a:gd name="T73" fmla="*/ 707 h 929"/>
                <a:gd name="T74" fmla="*/ 1154 w 1827"/>
                <a:gd name="T75" fmla="*/ 745 h 929"/>
                <a:gd name="T76" fmla="*/ 1184 w 1827"/>
                <a:gd name="T77" fmla="*/ 781 h 929"/>
                <a:gd name="T78" fmla="*/ 1215 w 1827"/>
                <a:gd name="T79" fmla="*/ 813 h 929"/>
                <a:gd name="T80" fmla="*/ 1245 w 1827"/>
                <a:gd name="T81" fmla="*/ 842 h 929"/>
                <a:gd name="T82" fmla="*/ 1276 w 1827"/>
                <a:gd name="T83" fmla="*/ 867 h 929"/>
                <a:gd name="T84" fmla="*/ 1306 w 1827"/>
                <a:gd name="T85" fmla="*/ 888 h 929"/>
                <a:gd name="T86" fmla="*/ 1336 w 1827"/>
                <a:gd name="T87" fmla="*/ 905 h 929"/>
                <a:gd name="T88" fmla="*/ 1367 w 1827"/>
                <a:gd name="T89" fmla="*/ 917 h 929"/>
                <a:gd name="T90" fmla="*/ 1397 w 1827"/>
                <a:gd name="T91" fmla="*/ 926 h 929"/>
                <a:gd name="T92" fmla="*/ 1428 w 1827"/>
                <a:gd name="T93" fmla="*/ 929 h 929"/>
                <a:gd name="T94" fmla="*/ 1458 w 1827"/>
                <a:gd name="T95" fmla="*/ 927 h 929"/>
                <a:gd name="T96" fmla="*/ 1489 w 1827"/>
                <a:gd name="T97" fmla="*/ 922 h 929"/>
                <a:gd name="T98" fmla="*/ 1519 w 1827"/>
                <a:gd name="T99" fmla="*/ 911 h 929"/>
                <a:gd name="T100" fmla="*/ 1549 w 1827"/>
                <a:gd name="T101" fmla="*/ 896 h 929"/>
                <a:gd name="T102" fmla="*/ 1580 w 1827"/>
                <a:gd name="T103" fmla="*/ 877 h 929"/>
                <a:gd name="T104" fmla="*/ 1610 w 1827"/>
                <a:gd name="T105" fmla="*/ 853 h 929"/>
                <a:gd name="T106" fmla="*/ 1641 w 1827"/>
                <a:gd name="T107" fmla="*/ 826 h 929"/>
                <a:gd name="T108" fmla="*/ 1671 w 1827"/>
                <a:gd name="T109" fmla="*/ 795 h 929"/>
                <a:gd name="T110" fmla="*/ 1702 w 1827"/>
                <a:gd name="T111" fmla="*/ 761 h 929"/>
                <a:gd name="T112" fmla="*/ 1732 w 1827"/>
                <a:gd name="T113" fmla="*/ 724 h 929"/>
                <a:gd name="T114" fmla="*/ 1762 w 1827"/>
                <a:gd name="T115" fmla="*/ 684 h 929"/>
                <a:gd name="T116" fmla="*/ 1793 w 1827"/>
                <a:gd name="T117" fmla="*/ 642 h 929"/>
                <a:gd name="T118" fmla="*/ 1823 w 1827"/>
                <a:gd name="T119" fmla="*/ 59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929">
                  <a:moveTo>
                    <a:pt x="0" y="464"/>
                  </a:moveTo>
                  <a:lnTo>
                    <a:pt x="3" y="460"/>
                  </a:lnTo>
                  <a:lnTo>
                    <a:pt x="6" y="455"/>
                  </a:lnTo>
                  <a:lnTo>
                    <a:pt x="9" y="451"/>
                  </a:lnTo>
                  <a:lnTo>
                    <a:pt x="13" y="446"/>
                  </a:lnTo>
                  <a:lnTo>
                    <a:pt x="15" y="441"/>
                  </a:lnTo>
                  <a:lnTo>
                    <a:pt x="19" y="437"/>
                  </a:lnTo>
                  <a:lnTo>
                    <a:pt x="21" y="432"/>
                  </a:lnTo>
                  <a:lnTo>
                    <a:pt x="25" y="427"/>
                  </a:lnTo>
                  <a:lnTo>
                    <a:pt x="28" y="423"/>
                  </a:lnTo>
                  <a:lnTo>
                    <a:pt x="31" y="418"/>
                  </a:lnTo>
                  <a:lnTo>
                    <a:pt x="34" y="413"/>
                  </a:lnTo>
                  <a:lnTo>
                    <a:pt x="37" y="409"/>
                  </a:lnTo>
                  <a:lnTo>
                    <a:pt x="40" y="404"/>
                  </a:lnTo>
                  <a:lnTo>
                    <a:pt x="43" y="400"/>
                  </a:lnTo>
                  <a:lnTo>
                    <a:pt x="46" y="395"/>
                  </a:lnTo>
                  <a:lnTo>
                    <a:pt x="49" y="390"/>
                  </a:lnTo>
                  <a:lnTo>
                    <a:pt x="52" y="386"/>
                  </a:lnTo>
                  <a:lnTo>
                    <a:pt x="55" y="381"/>
                  </a:lnTo>
                  <a:lnTo>
                    <a:pt x="58" y="377"/>
                  </a:lnTo>
                  <a:lnTo>
                    <a:pt x="61" y="372"/>
                  </a:lnTo>
                  <a:lnTo>
                    <a:pt x="64" y="367"/>
                  </a:lnTo>
                  <a:lnTo>
                    <a:pt x="67" y="363"/>
                  </a:lnTo>
                  <a:lnTo>
                    <a:pt x="70" y="358"/>
                  </a:lnTo>
                  <a:lnTo>
                    <a:pt x="73" y="354"/>
                  </a:lnTo>
                  <a:lnTo>
                    <a:pt x="76" y="350"/>
                  </a:lnTo>
                  <a:lnTo>
                    <a:pt x="79" y="345"/>
                  </a:lnTo>
                  <a:lnTo>
                    <a:pt x="82" y="341"/>
                  </a:lnTo>
                  <a:lnTo>
                    <a:pt x="86" y="336"/>
                  </a:lnTo>
                  <a:lnTo>
                    <a:pt x="89" y="332"/>
                  </a:lnTo>
                  <a:lnTo>
                    <a:pt x="92" y="327"/>
                  </a:lnTo>
                  <a:lnTo>
                    <a:pt x="95" y="323"/>
                  </a:lnTo>
                  <a:lnTo>
                    <a:pt x="98" y="318"/>
                  </a:lnTo>
                  <a:lnTo>
                    <a:pt x="101" y="314"/>
                  </a:lnTo>
                  <a:lnTo>
                    <a:pt x="104" y="310"/>
                  </a:lnTo>
                  <a:lnTo>
                    <a:pt x="107" y="305"/>
                  </a:lnTo>
                  <a:lnTo>
                    <a:pt x="110" y="301"/>
                  </a:lnTo>
                  <a:lnTo>
                    <a:pt x="113" y="296"/>
                  </a:lnTo>
                  <a:lnTo>
                    <a:pt x="116" y="292"/>
                  </a:lnTo>
                  <a:lnTo>
                    <a:pt x="119" y="288"/>
                  </a:lnTo>
                  <a:lnTo>
                    <a:pt x="122" y="284"/>
                  </a:lnTo>
                  <a:lnTo>
                    <a:pt x="125" y="279"/>
                  </a:lnTo>
                  <a:lnTo>
                    <a:pt x="128" y="275"/>
                  </a:lnTo>
                  <a:lnTo>
                    <a:pt x="131" y="271"/>
                  </a:lnTo>
                  <a:lnTo>
                    <a:pt x="134" y="267"/>
                  </a:lnTo>
                  <a:lnTo>
                    <a:pt x="137" y="262"/>
                  </a:lnTo>
                  <a:lnTo>
                    <a:pt x="140" y="258"/>
                  </a:lnTo>
                  <a:lnTo>
                    <a:pt x="143" y="254"/>
                  </a:lnTo>
                  <a:lnTo>
                    <a:pt x="146" y="250"/>
                  </a:lnTo>
                  <a:lnTo>
                    <a:pt x="150" y="246"/>
                  </a:lnTo>
                  <a:lnTo>
                    <a:pt x="152" y="242"/>
                  </a:lnTo>
                  <a:lnTo>
                    <a:pt x="156" y="238"/>
                  </a:lnTo>
                  <a:lnTo>
                    <a:pt x="158" y="234"/>
                  </a:lnTo>
                  <a:lnTo>
                    <a:pt x="162" y="230"/>
                  </a:lnTo>
                  <a:lnTo>
                    <a:pt x="165" y="226"/>
                  </a:lnTo>
                  <a:lnTo>
                    <a:pt x="168" y="222"/>
                  </a:lnTo>
                  <a:lnTo>
                    <a:pt x="171" y="218"/>
                  </a:lnTo>
                  <a:lnTo>
                    <a:pt x="174" y="214"/>
                  </a:lnTo>
                  <a:lnTo>
                    <a:pt x="177" y="210"/>
                  </a:lnTo>
                  <a:lnTo>
                    <a:pt x="180" y="206"/>
                  </a:lnTo>
                  <a:lnTo>
                    <a:pt x="183" y="202"/>
                  </a:lnTo>
                  <a:lnTo>
                    <a:pt x="186" y="198"/>
                  </a:lnTo>
                  <a:lnTo>
                    <a:pt x="189" y="195"/>
                  </a:lnTo>
                  <a:lnTo>
                    <a:pt x="192" y="191"/>
                  </a:lnTo>
                  <a:lnTo>
                    <a:pt x="195" y="187"/>
                  </a:lnTo>
                  <a:lnTo>
                    <a:pt x="198" y="183"/>
                  </a:lnTo>
                  <a:lnTo>
                    <a:pt x="201" y="180"/>
                  </a:lnTo>
                  <a:lnTo>
                    <a:pt x="204" y="176"/>
                  </a:lnTo>
                  <a:lnTo>
                    <a:pt x="207" y="172"/>
                  </a:lnTo>
                  <a:lnTo>
                    <a:pt x="210" y="169"/>
                  </a:lnTo>
                  <a:lnTo>
                    <a:pt x="213" y="165"/>
                  </a:lnTo>
                  <a:lnTo>
                    <a:pt x="216" y="162"/>
                  </a:lnTo>
                  <a:lnTo>
                    <a:pt x="219" y="158"/>
                  </a:lnTo>
                  <a:lnTo>
                    <a:pt x="222" y="155"/>
                  </a:lnTo>
                  <a:lnTo>
                    <a:pt x="226" y="151"/>
                  </a:lnTo>
                  <a:lnTo>
                    <a:pt x="228" y="148"/>
                  </a:lnTo>
                  <a:lnTo>
                    <a:pt x="232" y="144"/>
                  </a:lnTo>
                  <a:lnTo>
                    <a:pt x="235" y="141"/>
                  </a:lnTo>
                  <a:lnTo>
                    <a:pt x="238" y="138"/>
                  </a:lnTo>
                  <a:lnTo>
                    <a:pt x="241" y="134"/>
                  </a:lnTo>
                  <a:lnTo>
                    <a:pt x="244" y="131"/>
                  </a:lnTo>
                  <a:lnTo>
                    <a:pt x="247" y="128"/>
                  </a:lnTo>
                  <a:lnTo>
                    <a:pt x="250" y="125"/>
                  </a:lnTo>
                  <a:lnTo>
                    <a:pt x="253" y="122"/>
                  </a:lnTo>
                  <a:lnTo>
                    <a:pt x="256" y="119"/>
                  </a:lnTo>
                  <a:lnTo>
                    <a:pt x="259" y="115"/>
                  </a:lnTo>
                  <a:lnTo>
                    <a:pt x="262" y="112"/>
                  </a:lnTo>
                  <a:lnTo>
                    <a:pt x="265" y="109"/>
                  </a:lnTo>
                  <a:lnTo>
                    <a:pt x="268" y="106"/>
                  </a:lnTo>
                  <a:lnTo>
                    <a:pt x="271" y="104"/>
                  </a:lnTo>
                  <a:lnTo>
                    <a:pt x="274" y="101"/>
                  </a:lnTo>
                  <a:lnTo>
                    <a:pt x="277" y="98"/>
                  </a:lnTo>
                  <a:lnTo>
                    <a:pt x="280" y="95"/>
                  </a:lnTo>
                  <a:lnTo>
                    <a:pt x="283" y="92"/>
                  </a:lnTo>
                  <a:lnTo>
                    <a:pt x="286" y="89"/>
                  </a:lnTo>
                  <a:lnTo>
                    <a:pt x="289" y="87"/>
                  </a:lnTo>
                  <a:lnTo>
                    <a:pt x="293" y="84"/>
                  </a:lnTo>
                  <a:lnTo>
                    <a:pt x="295" y="81"/>
                  </a:lnTo>
                  <a:lnTo>
                    <a:pt x="299" y="79"/>
                  </a:lnTo>
                  <a:lnTo>
                    <a:pt x="302" y="76"/>
                  </a:lnTo>
                  <a:lnTo>
                    <a:pt x="305" y="74"/>
                  </a:lnTo>
                  <a:lnTo>
                    <a:pt x="308" y="71"/>
                  </a:lnTo>
                  <a:lnTo>
                    <a:pt x="311" y="69"/>
                  </a:lnTo>
                  <a:lnTo>
                    <a:pt x="314" y="66"/>
                  </a:lnTo>
                  <a:lnTo>
                    <a:pt x="317" y="64"/>
                  </a:lnTo>
                  <a:lnTo>
                    <a:pt x="320" y="61"/>
                  </a:lnTo>
                  <a:lnTo>
                    <a:pt x="323" y="59"/>
                  </a:lnTo>
                  <a:lnTo>
                    <a:pt x="326" y="57"/>
                  </a:lnTo>
                  <a:lnTo>
                    <a:pt x="329" y="55"/>
                  </a:lnTo>
                  <a:lnTo>
                    <a:pt x="332" y="52"/>
                  </a:lnTo>
                  <a:lnTo>
                    <a:pt x="335" y="50"/>
                  </a:lnTo>
                  <a:lnTo>
                    <a:pt x="338" y="48"/>
                  </a:lnTo>
                  <a:lnTo>
                    <a:pt x="341" y="46"/>
                  </a:lnTo>
                  <a:lnTo>
                    <a:pt x="344" y="44"/>
                  </a:lnTo>
                  <a:lnTo>
                    <a:pt x="347" y="42"/>
                  </a:lnTo>
                  <a:lnTo>
                    <a:pt x="350" y="40"/>
                  </a:lnTo>
                  <a:lnTo>
                    <a:pt x="353" y="39"/>
                  </a:lnTo>
                  <a:lnTo>
                    <a:pt x="357" y="37"/>
                  </a:lnTo>
                  <a:lnTo>
                    <a:pt x="359" y="35"/>
                  </a:lnTo>
                  <a:lnTo>
                    <a:pt x="363" y="33"/>
                  </a:lnTo>
                  <a:lnTo>
                    <a:pt x="365" y="31"/>
                  </a:lnTo>
                  <a:lnTo>
                    <a:pt x="369" y="30"/>
                  </a:lnTo>
                  <a:lnTo>
                    <a:pt x="371" y="28"/>
                  </a:lnTo>
                  <a:lnTo>
                    <a:pt x="375" y="27"/>
                  </a:lnTo>
                  <a:lnTo>
                    <a:pt x="378" y="25"/>
                  </a:lnTo>
                  <a:lnTo>
                    <a:pt x="381" y="24"/>
                  </a:lnTo>
                  <a:lnTo>
                    <a:pt x="384" y="22"/>
                  </a:lnTo>
                  <a:lnTo>
                    <a:pt x="387" y="21"/>
                  </a:lnTo>
                  <a:lnTo>
                    <a:pt x="390" y="19"/>
                  </a:lnTo>
                  <a:lnTo>
                    <a:pt x="393" y="18"/>
                  </a:lnTo>
                  <a:lnTo>
                    <a:pt x="396" y="17"/>
                  </a:lnTo>
                  <a:lnTo>
                    <a:pt x="399" y="16"/>
                  </a:lnTo>
                  <a:lnTo>
                    <a:pt x="402" y="14"/>
                  </a:lnTo>
                  <a:lnTo>
                    <a:pt x="405" y="13"/>
                  </a:lnTo>
                  <a:lnTo>
                    <a:pt x="408" y="12"/>
                  </a:lnTo>
                  <a:lnTo>
                    <a:pt x="411" y="11"/>
                  </a:lnTo>
                  <a:lnTo>
                    <a:pt x="414" y="10"/>
                  </a:lnTo>
                  <a:lnTo>
                    <a:pt x="417" y="9"/>
                  </a:lnTo>
                  <a:lnTo>
                    <a:pt x="420" y="8"/>
                  </a:lnTo>
                  <a:lnTo>
                    <a:pt x="423" y="7"/>
                  </a:lnTo>
                  <a:lnTo>
                    <a:pt x="426" y="7"/>
                  </a:lnTo>
                  <a:lnTo>
                    <a:pt x="429" y="6"/>
                  </a:lnTo>
                  <a:lnTo>
                    <a:pt x="433" y="5"/>
                  </a:lnTo>
                  <a:lnTo>
                    <a:pt x="435" y="5"/>
                  </a:lnTo>
                  <a:lnTo>
                    <a:pt x="439" y="4"/>
                  </a:lnTo>
                  <a:lnTo>
                    <a:pt x="442" y="3"/>
                  </a:lnTo>
                  <a:lnTo>
                    <a:pt x="445" y="3"/>
                  </a:lnTo>
                  <a:lnTo>
                    <a:pt x="448" y="2"/>
                  </a:lnTo>
                  <a:lnTo>
                    <a:pt x="451" y="2"/>
                  </a:lnTo>
                  <a:lnTo>
                    <a:pt x="454" y="1"/>
                  </a:lnTo>
                  <a:lnTo>
                    <a:pt x="457" y="1"/>
                  </a:lnTo>
                  <a:lnTo>
                    <a:pt x="460" y="1"/>
                  </a:lnTo>
                  <a:lnTo>
                    <a:pt x="463" y="0"/>
                  </a:lnTo>
                  <a:lnTo>
                    <a:pt x="466" y="0"/>
                  </a:lnTo>
                  <a:lnTo>
                    <a:pt x="469" y="0"/>
                  </a:lnTo>
                  <a:lnTo>
                    <a:pt x="472" y="0"/>
                  </a:lnTo>
                  <a:lnTo>
                    <a:pt x="475" y="0"/>
                  </a:lnTo>
                  <a:lnTo>
                    <a:pt x="478" y="0"/>
                  </a:lnTo>
                  <a:lnTo>
                    <a:pt x="481" y="0"/>
                  </a:lnTo>
                  <a:lnTo>
                    <a:pt x="484" y="0"/>
                  </a:lnTo>
                  <a:lnTo>
                    <a:pt x="487" y="0"/>
                  </a:lnTo>
                  <a:lnTo>
                    <a:pt x="490" y="0"/>
                  </a:lnTo>
                  <a:lnTo>
                    <a:pt x="493" y="0"/>
                  </a:lnTo>
                  <a:lnTo>
                    <a:pt x="496" y="1"/>
                  </a:lnTo>
                  <a:lnTo>
                    <a:pt x="499" y="1"/>
                  </a:lnTo>
                  <a:lnTo>
                    <a:pt x="502" y="1"/>
                  </a:lnTo>
                  <a:lnTo>
                    <a:pt x="506" y="2"/>
                  </a:lnTo>
                  <a:lnTo>
                    <a:pt x="508" y="2"/>
                  </a:lnTo>
                  <a:lnTo>
                    <a:pt x="512" y="3"/>
                  </a:lnTo>
                  <a:lnTo>
                    <a:pt x="515" y="3"/>
                  </a:lnTo>
                  <a:lnTo>
                    <a:pt x="518" y="4"/>
                  </a:lnTo>
                  <a:lnTo>
                    <a:pt x="521" y="4"/>
                  </a:lnTo>
                  <a:lnTo>
                    <a:pt x="524" y="5"/>
                  </a:lnTo>
                  <a:lnTo>
                    <a:pt x="527" y="6"/>
                  </a:lnTo>
                  <a:lnTo>
                    <a:pt x="530" y="6"/>
                  </a:lnTo>
                  <a:lnTo>
                    <a:pt x="533" y="7"/>
                  </a:lnTo>
                  <a:lnTo>
                    <a:pt x="536" y="8"/>
                  </a:lnTo>
                  <a:lnTo>
                    <a:pt x="539" y="9"/>
                  </a:lnTo>
                  <a:lnTo>
                    <a:pt x="542" y="10"/>
                  </a:lnTo>
                  <a:lnTo>
                    <a:pt x="545" y="11"/>
                  </a:lnTo>
                  <a:lnTo>
                    <a:pt x="548" y="12"/>
                  </a:lnTo>
                  <a:lnTo>
                    <a:pt x="551" y="13"/>
                  </a:lnTo>
                  <a:lnTo>
                    <a:pt x="554" y="14"/>
                  </a:lnTo>
                  <a:lnTo>
                    <a:pt x="557" y="15"/>
                  </a:lnTo>
                  <a:lnTo>
                    <a:pt x="560" y="17"/>
                  </a:lnTo>
                  <a:lnTo>
                    <a:pt x="563" y="18"/>
                  </a:lnTo>
                  <a:lnTo>
                    <a:pt x="566" y="19"/>
                  </a:lnTo>
                  <a:lnTo>
                    <a:pt x="570" y="21"/>
                  </a:lnTo>
                  <a:lnTo>
                    <a:pt x="572" y="22"/>
                  </a:lnTo>
                  <a:lnTo>
                    <a:pt x="576" y="23"/>
                  </a:lnTo>
                  <a:lnTo>
                    <a:pt x="578" y="25"/>
                  </a:lnTo>
                  <a:lnTo>
                    <a:pt x="582" y="26"/>
                  </a:lnTo>
                  <a:lnTo>
                    <a:pt x="585" y="28"/>
                  </a:lnTo>
                  <a:lnTo>
                    <a:pt x="588" y="30"/>
                  </a:lnTo>
                  <a:lnTo>
                    <a:pt x="591" y="31"/>
                  </a:lnTo>
                  <a:lnTo>
                    <a:pt x="594" y="33"/>
                  </a:lnTo>
                  <a:lnTo>
                    <a:pt x="597" y="35"/>
                  </a:lnTo>
                  <a:lnTo>
                    <a:pt x="600" y="36"/>
                  </a:lnTo>
                  <a:lnTo>
                    <a:pt x="603" y="38"/>
                  </a:lnTo>
                  <a:lnTo>
                    <a:pt x="606" y="40"/>
                  </a:lnTo>
                  <a:lnTo>
                    <a:pt x="609" y="42"/>
                  </a:lnTo>
                  <a:lnTo>
                    <a:pt x="612" y="44"/>
                  </a:lnTo>
                  <a:lnTo>
                    <a:pt x="615" y="46"/>
                  </a:lnTo>
                  <a:lnTo>
                    <a:pt x="618" y="48"/>
                  </a:lnTo>
                  <a:lnTo>
                    <a:pt x="621" y="50"/>
                  </a:lnTo>
                  <a:lnTo>
                    <a:pt x="624" y="52"/>
                  </a:lnTo>
                  <a:lnTo>
                    <a:pt x="627" y="54"/>
                  </a:lnTo>
                  <a:lnTo>
                    <a:pt x="630" y="57"/>
                  </a:lnTo>
                  <a:lnTo>
                    <a:pt x="633" y="59"/>
                  </a:lnTo>
                  <a:lnTo>
                    <a:pt x="636" y="61"/>
                  </a:lnTo>
                  <a:lnTo>
                    <a:pt x="639" y="64"/>
                  </a:lnTo>
                  <a:lnTo>
                    <a:pt x="642" y="66"/>
                  </a:lnTo>
                  <a:lnTo>
                    <a:pt x="646" y="68"/>
                  </a:lnTo>
                  <a:lnTo>
                    <a:pt x="649" y="71"/>
                  </a:lnTo>
                  <a:lnTo>
                    <a:pt x="652" y="73"/>
                  </a:lnTo>
                  <a:lnTo>
                    <a:pt x="655" y="76"/>
                  </a:lnTo>
                  <a:lnTo>
                    <a:pt x="658" y="78"/>
                  </a:lnTo>
                  <a:lnTo>
                    <a:pt x="661" y="81"/>
                  </a:lnTo>
                  <a:lnTo>
                    <a:pt x="664" y="84"/>
                  </a:lnTo>
                  <a:lnTo>
                    <a:pt x="667" y="86"/>
                  </a:lnTo>
                  <a:lnTo>
                    <a:pt x="670" y="89"/>
                  </a:lnTo>
                  <a:lnTo>
                    <a:pt x="673" y="92"/>
                  </a:lnTo>
                  <a:lnTo>
                    <a:pt x="676" y="94"/>
                  </a:lnTo>
                  <a:lnTo>
                    <a:pt x="679" y="97"/>
                  </a:lnTo>
                  <a:lnTo>
                    <a:pt x="682" y="100"/>
                  </a:lnTo>
                  <a:lnTo>
                    <a:pt x="685" y="103"/>
                  </a:lnTo>
                  <a:lnTo>
                    <a:pt x="688" y="106"/>
                  </a:lnTo>
                  <a:lnTo>
                    <a:pt x="691" y="109"/>
                  </a:lnTo>
                  <a:lnTo>
                    <a:pt x="694" y="112"/>
                  </a:lnTo>
                  <a:lnTo>
                    <a:pt x="697" y="115"/>
                  </a:lnTo>
                  <a:lnTo>
                    <a:pt x="700" y="118"/>
                  </a:lnTo>
                  <a:lnTo>
                    <a:pt x="703" y="121"/>
                  </a:lnTo>
                  <a:lnTo>
                    <a:pt x="706" y="124"/>
                  </a:lnTo>
                  <a:lnTo>
                    <a:pt x="709" y="127"/>
                  </a:lnTo>
                  <a:lnTo>
                    <a:pt x="713" y="131"/>
                  </a:lnTo>
                  <a:lnTo>
                    <a:pt x="715" y="134"/>
                  </a:lnTo>
                  <a:lnTo>
                    <a:pt x="719" y="137"/>
                  </a:lnTo>
                  <a:lnTo>
                    <a:pt x="722" y="141"/>
                  </a:lnTo>
                  <a:lnTo>
                    <a:pt x="725" y="144"/>
                  </a:lnTo>
                  <a:lnTo>
                    <a:pt x="728" y="147"/>
                  </a:lnTo>
                  <a:lnTo>
                    <a:pt x="731" y="151"/>
                  </a:lnTo>
                  <a:lnTo>
                    <a:pt x="734" y="154"/>
                  </a:lnTo>
                  <a:lnTo>
                    <a:pt x="737" y="157"/>
                  </a:lnTo>
                  <a:lnTo>
                    <a:pt x="740" y="161"/>
                  </a:lnTo>
                  <a:lnTo>
                    <a:pt x="743" y="165"/>
                  </a:lnTo>
                  <a:lnTo>
                    <a:pt x="746" y="168"/>
                  </a:lnTo>
                  <a:lnTo>
                    <a:pt x="749" y="172"/>
                  </a:lnTo>
                  <a:lnTo>
                    <a:pt x="752" y="175"/>
                  </a:lnTo>
                  <a:lnTo>
                    <a:pt x="755" y="179"/>
                  </a:lnTo>
                  <a:lnTo>
                    <a:pt x="758" y="183"/>
                  </a:lnTo>
                  <a:lnTo>
                    <a:pt x="761" y="186"/>
                  </a:lnTo>
                  <a:lnTo>
                    <a:pt x="764" y="190"/>
                  </a:lnTo>
                  <a:lnTo>
                    <a:pt x="767" y="194"/>
                  </a:lnTo>
                  <a:lnTo>
                    <a:pt x="770" y="198"/>
                  </a:lnTo>
                  <a:lnTo>
                    <a:pt x="773" y="201"/>
                  </a:lnTo>
                  <a:lnTo>
                    <a:pt x="776" y="205"/>
                  </a:lnTo>
                  <a:lnTo>
                    <a:pt x="779" y="209"/>
                  </a:lnTo>
                  <a:lnTo>
                    <a:pt x="783" y="213"/>
                  </a:lnTo>
                  <a:lnTo>
                    <a:pt x="785" y="217"/>
                  </a:lnTo>
                  <a:lnTo>
                    <a:pt x="789" y="221"/>
                  </a:lnTo>
                  <a:lnTo>
                    <a:pt x="792" y="225"/>
                  </a:lnTo>
                  <a:lnTo>
                    <a:pt x="795" y="229"/>
                  </a:lnTo>
                  <a:lnTo>
                    <a:pt x="798" y="233"/>
                  </a:lnTo>
                  <a:lnTo>
                    <a:pt x="801" y="237"/>
                  </a:lnTo>
                  <a:lnTo>
                    <a:pt x="804" y="241"/>
                  </a:lnTo>
                  <a:lnTo>
                    <a:pt x="807" y="245"/>
                  </a:lnTo>
                  <a:lnTo>
                    <a:pt x="810" y="249"/>
                  </a:lnTo>
                  <a:lnTo>
                    <a:pt x="813" y="253"/>
                  </a:lnTo>
                  <a:lnTo>
                    <a:pt x="816" y="257"/>
                  </a:lnTo>
                  <a:lnTo>
                    <a:pt x="819" y="262"/>
                  </a:lnTo>
                  <a:lnTo>
                    <a:pt x="822" y="266"/>
                  </a:lnTo>
                  <a:lnTo>
                    <a:pt x="825" y="270"/>
                  </a:lnTo>
                  <a:lnTo>
                    <a:pt x="828" y="274"/>
                  </a:lnTo>
                  <a:lnTo>
                    <a:pt x="831" y="279"/>
                  </a:lnTo>
                  <a:lnTo>
                    <a:pt x="834" y="283"/>
                  </a:lnTo>
                  <a:lnTo>
                    <a:pt x="837" y="287"/>
                  </a:lnTo>
                  <a:lnTo>
                    <a:pt x="840" y="291"/>
                  </a:lnTo>
                  <a:lnTo>
                    <a:pt x="843" y="296"/>
                  </a:lnTo>
                  <a:lnTo>
                    <a:pt x="846" y="300"/>
                  </a:lnTo>
                  <a:lnTo>
                    <a:pt x="849" y="304"/>
                  </a:lnTo>
                  <a:lnTo>
                    <a:pt x="852" y="309"/>
                  </a:lnTo>
                  <a:lnTo>
                    <a:pt x="856" y="313"/>
                  </a:lnTo>
                  <a:lnTo>
                    <a:pt x="859" y="317"/>
                  </a:lnTo>
                  <a:lnTo>
                    <a:pt x="862" y="322"/>
                  </a:lnTo>
                  <a:lnTo>
                    <a:pt x="865" y="326"/>
                  </a:lnTo>
                  <a:lnTo>
                    <a:pt x="868" y="331"/>
                  </a:lnTo>
                  <a:lnTo>
                    <a:pt x="871" y="335"/>
                  </a:lnTo>
                  <a:lnTo>
                    <a:pt x="874" y="340"/>
                  </a:lnTo>
                  <a:lnTo>
                    <a:pt x="877" y="344"/>
                  </a:lnTo>
                  <a:lnTo>
                    <a:pt x="880" y="349"/>
                  </a:lnTo>
                  <a:lnTo>
                    <a:pt x="883" y="353"/>
                  </a:lnTo>
                  <a:lnTo>
                    <a:pt x="886" y="358"/>
                  </a:lnTo>
                  <a:lnTo>
                    <a:pt x="889" y="362"/>
                  </a:lnTo>
                  <a:lnTo>
                    <a:pt x="892" y="367"/>
                  </a:lnTo>
                  <a:lnTo>
                    <a:pt x="895" y="371"/>
                  </a:lnTo>
                  <a:lnTo>
                    <a:pt x="898" y="376"/>
                  </a:lnTo>
                  <a:lnTo>
                    <a:pt x="901" y="381"/>
                  </a:lnTo>
                  <a:lnTo>
                    <a:pt x="904" y="385"/>
                  </a:lnTo>
                  <a:lnTo>
                    <a:pt x="907" y="390"/>
                  </a:lnTo>
                  <a:lnTo>
                    <a:pt x="910" y="394"/>
                  </a:lnTo>
                  <a:lnTo>
                    <a:pt x="913" y="399"/>
                  </a:lnTo>
                  <a:lnTo>
                    <a:pt x="916" y="403"/>
                  </a:lnTo>
                  <a:lnTo>
                    <a:pt x="920" y="408"/>
                  </a:lnTo>
                  <a:lnTo>
                    <a:pt x="922" y="413"/>
                  </a:lnTo>
                  <a:lnTo>
                    <a:pt x="926" y="417"/>
                  </a:lnTo>
                  <a:lnTo>
                    <a:pt x="928" y="422"/>
                  </a:lnTo>
                  <a:lnTo>
                    <a:pt x="932" y="427"/>
                  </a:lnTo>
                  <a:lnTo>
                    <a:pt x="935" y="431"/>
                  </a:lnTo>
                  <a:lnTo>
                    <a:pt x="938" y="436"/>
                  </a:lnTo>
                  <a:lnTo>
                    <a:pt x="941" y="440"/>
                  </a:lnTo>
                  <a:lnTo>
                    <a:pt x="944" y="445"/>
                  </a:lnTo>
                  <a:lnTo>
                    <a:pt x="947" y="450"/>
                  </a:lnTo>
                  <a:lnTo>
                    <a:pt x="950" y="454"/>
                  </a:lnTo>
                  <a:lnTo>
                    <a:pt x="953" y="459"/>
                  </a:lnTo>
                  <a:lnTo>
                    <a:pt x="956" y="464"/>
                  </a:lnTo>
                  <a:lnTo>
                    <a:pt x="959" y="468"/>
                  </a:lnTo>
                  <a:lnTo>
                    <a:pt x="962" y="473"/>
                  </a:lnTo>
                  <a:lnTo>
                    <a:pt x="965" y="478"/>
                  </a:lnTo>
                  <a:lnTo>
                    <a:pt x="968" y="482"/>
                  </a:lnTo>
                  <a:lnTo>
                    <a:pt x="971" y="487"/>
                  </a:lnTo>
                  <a:lnTo>
                    <a:pt x="974" y="492"/>
                  </a:lnTo>
                  <a:lnTo>
                    <a:pt x="977" y="496"/>
                  </a:lnTo>
                  <a:lnTo>
                    <a:pt x="980" y="501"/>
                  </a:lnTo>
                  <a:lnTo>
                    <a:pt x="983" y="505"/>
                  </a:lnTo>
                  <a:lnTo>
                    <a:pt x="986" y="510"/>
                  </a:lnTo>
                  <a:lnTo>
                    <a:pt x="989" y="515"/>
                  </a:lnTo>
                  <a:lnTo>
                    <a:pt x="992" y="519"/>
                  </a:lnTo>
                  <a:lnTo>
                    <a:pt x="996" y="524"/>
                  </a:lnTo>
                  <a:lnTo>
                    <a:pt x="999" y="528"/>
                  </a:lnTo>
                  <a:lnTo>
                    <a:pt x="1002" y="533"/>
                  </a:lnTo>
                  <a:lnTo>
                    <a:pt x="1005" y="538"/>
                  </a:lnTo>
                  <a:lnTo>
                    <a:pt x="1008" y="542"/>
                  </a:lnTo>
                  <a:lnTo>
                    <a:pt x="1011" y="547"/>
                  </a:lnTo>
                  <a:lnTo>
                    <a:pt x="1014" y="551"/>
                  </a:lnTo>
                  <a:lnTo>
                    <a:pt x="1017" y="556"/>
                  </a:lnTo>
                  <a:lnTo>
                    <a:pt x="1020" y="561"/>
                  </a:lnTo>
                  <a:lnTo>
                    <a:pt x="1023" y="565"/>
                  </a:lnTo>
                  <a:lnTo>
                    <a:pt x="1026" y="570"/>
                  </a:lnTo>
                  <a:lnTo>
                    <a:pt x="1029" y="574"/>
                  </a:lnTo>
                  <a:lnTo>
                    <a:pt x="1032" y="578"/>
                  </a:lnTo>
                  <a:lnTo>
                    <a:pt x="1035" y="583"/>
                  </a:lnTo>
                  <a:lnTo>
                    <a:pt x="1038" y="588"/>
                  </a:lnTo>
                  <a:lnTo>
                    <a:pt x="1041" y="592"/>
                  </a:lnTo>
                  <a:lnTo>
                    <a:pt x="1044" y="597"/>
                  </a:lnTo>
                  <a:lnTo>
                    <a:pt x="1047" y="601"/>
                  </a:lnTo>
                  <a:lnTo>
                    <a:pt x="1050" y="605"/>
                  </a:lnTo>
                  <a:lnTo>
                    <a:pt x="1053" y="610"/>
                  </a:lnTo>
                  <a:lnTo>
                    <a:pt x="1056" y="614"/>
                  </a:lnTo>
                  <a:lnTo>
                    <a:pt x="1059" y="619"/>
                  </a:lnTo>
                  <a:lnTo>
                    <a:pt x="1063" y="623"/>
                  </a:lnTo>
                  <a:lnTo>
                    <a:pt x="1065" y="627"/>
                  </a:lnTo>
                  <a:lnTo>
                    <a:pt x="1069" y="632"/>
                  </a:lnTo>
                  <a:lnTo>
                    <a:pt x="1072" y="636"/>
                  </a:lnTo>
                  <a:lnTo>
                    <a:pt x="1075" y="640"/>
                  </a:lnTo>
                  <a:lnTo>
                    <a:pt x="1078" y="644"/>
                  </a:lnTo>
                  <a:lnTo>
                    <a:pt x="1081" y="649"/>
                  </a:lnTo>
                  <a:lnTo>
                    <a:pt x="1084" y="653"/>
                  </a:lnTo>
                  <a:lnTo>
                    <a:pt x="1087" y="657"/>
                  </a:lnTo>
                  <a:lnTo>
                    <a:pt x="1090" y="662"/>
                  </a:lnTo>
                  <a:lnTo>
                    <a:pt x="1093" y="666"/>
                  </a:lnTo>
                  <a:lnTo>
                    <a:pt x="1096" y="670"/>
                  </a:lnTo>
                  <a:lnTo>
                    <a:pt x="1099" y="674"/>
                  </a:lnTo>
                  <a:lnTo>
                    <a:pt x="1102" y="678"/>
                  </a:lnTo>
                  <a:lnTo>
                    <a:pt x="1105" y="682"/>
                  </a:lnTo>
                  <a:lnTo>
                    <a:pt x="1108" y="686"/>
                  </a:lnTo>
                  <a:lnTo>
                    <a:pt x="1111" y="691"/>
                  </a:lnTo>
                  <a:lnTo>
                    <a:pt x="1114" y="694"/>
                  </a:lnTo>
                  <a:lnTo>
                    <a:pt x="1117" y="698"/>
                  </a:lnTo>
                  <a:lnTo>
                    <a:pt x="1120" y="703"/>
                  </a:lnTo>
                  <a:lnTo>
                    <a:pt x="1123" y="707"/>
                  </a:lnTo>
                  <a:lnTo>
                    <a:pt x="1126" y="711"/>
                  </a:lnTo>
                  <a:lnTo>
                    <a:pt x="1129" y="714"/>
                  </a:lnTo>
                  <a:lnTo>
                    <a:pt x="1133" y="718"/>
                  </a:lnTo>
                  <a:lnTo>
                    <a:pt x="1135" y="722"/>
                  </a:lnTo>
                  <a:lnTo>
                    <a:pt x="1139" y="726"/>
                  </a:lnTo>
                  <a:lnTo>
                    <a:pt x="1141" y="730"/>
                  </a:lnTo>
                  <a:lnTo>
                    <a:pt x="1145" y="734"/>
                  </a:lnTo>
                  <a:lnTo>
                    <a:pt x="1148" y="737"/>
                  </a:lnTo>
                  <a:lnTo>
                    <a:pt x="1151" y="741"/>
                  </a:lnTo>
                  <a:lnTo>
                    <a:pt x="1154" y="745"/>
                  </a:lnTo>
                  <a:lnTo>
                    <a:pt x="1157" y="749"/>
                  </a:lnTo>
                  <a:lnTo>
                    <a:pt x="1160" y="752"/>
                  </a:lnTo>
                  <a:lnTo>
                    <a:pt x="1163" y="756"/>
                  </a:lnTo>
                  <a:lnTo>
                    <a:pt x="1166" y="759"/>
                  </a:lnTo>
                  <a:lnTo>
                    <a:pt x="1169" y="763"/>
                  </a:lnTo>
                  <a:lnTo>
                    <a:pt x="1172" y="767"/>
                  </a:lnTo>
                  <a:lnTo>
                    <a:pt x="1175" y="770"/>
                  </a:lnTo>
                  <a:lnTo>
                    <a:pt x="1178" y="774"/>
                  </a:lnTo>
                  <a:lnTo>
                    <a:pt x="1181" y="777"/>
                  </a:lnTo>
                  <a:lnTo>
                    <a:pt x="1184" y="781"/>
                  </a:lnTo>
                  <a:lnTo>
                    <a:pt x="1187" y="784"/>
                  </a:lnTo>
                  <a:lnTo>
                    <a:pt x="1190" y="787"/>
                  </a:lnTo>
                  <a:lnTo>
                    <a:pt x="1193" y="791"/>
                  </a:lnTo>
                  <a:lnTo>
                    <a:pt x="1196" y="794"/>
                  </a:lnTo>
                  <a:lnTo>
                    <a:pt x="1199" y="797"/>
                  </a:lnTo>
                  <a:lnTo>
                    <a:pt x="1202" y="800"/>
                  </a:lnTo>
                  <a:lnTo>
                    <a:pt x="1206" y="803"/>
                  </a:lnTo>
                  <a:lnTo>
                    <a:pt x="1209" y="807"/>
                  </a:lnTo>
                  <a:lnTo>
                    <a:pt x="1212" y="810"/>
                  </a:lnTo>
                  <a:lnTo>
                    <a:pt x="1215" y="813"/>
                  </a:lnTo>
                  <a:lnTo>
                    <a:pt x="1218" y="816"/>
                  </a:lnTo>
                  <a:lnTo>
                    <a:pt x="1221" y="819"/>
                  </a:lnTo>
                  <a:lnTo>
                    <a:pt x="1224" y="822"/>
                  </a:lnTo>
                  <a:lnTo>
                    <a:pt x="1227" y="825"/>
                  </a:lnTo>
                  <a:lnTo>
                    <a:pt x="1230" y="828"/>
                  </a:lnTo>
                  <a:lnTo>
                    <a:pt x="1233" y="831"/>
                  </a:lnTo>
                  <a:lnTo>
                    <a:pt x="1236" y="833"/>
                  </a:lnTo>
                  <a:lnTo>
                    <a:pt x="1239" y="836"/>
                  </a:lnTo>
                  <a:lnTo>
                    <a:pt x="1242" y="839"/>
                  </a:lnTo>
                  <a:lnTo>
                    <a:pt x="1245" y="842"/>
                  </a:lnTo>
                  <a:lnTo>
                    <a:pt x="1248" y="844"/>
                  </a:lnTo>
                  <a:lnTo>
                    <a:pt x="1251" y="847"/>
                  </a:lnTo>
                  <a:lnTo>
                    <a:pt x="1254" y="850"/>
                  </a:lnTo>
                  <a:lnTo>
                    <a:pt x="1257" y="852"/>
                  </a:lnTo>
                  <a:lnTo>
                    <a:pt x="1260" y="855"/>
                  </a:lnTo>
                  <a:lnTo>
                    <a:pt x="1263" y="857"/>
                  </a:lnTo>
                  <a:lnTo>
                    <a:pt x="1266" y="860"/>
                  </a:lnTo>
                  <a:lnTo>
                    <a:pt x="1270" y="862"/>
                  </a:lnTo>
                  <a:lnTo>
                    <a:pt x="1272" y="864"/>
                  </a:lnTo>
                  <a:lnTo>
                    <a:pt x="1276" y="867"/>
                  </a:lnTo>
                  <a:lnTo>
                    <a:pt x="1278" y="869"/>
                  </a:lnTo>
                  <a:lnTo>
                    <a:pt x="1282" y="872"/>
                  </a:lnTo>
                  <a:lnTo>
                    <a:pt x="1285" y="874"/>
                  </a:lnTo>
                  <a:lnTo>
                    <a:pt x="1288" y="876"/>
                  </a:lnTo>
                  <a:lnTo>
                    <a:pt x="1291" y="878"/>
                  </a:lnTo>
                  <a:lnTo>
                    <a:pt x="1294" y="880"/>
                  </a:lnTo>
                  <a:lnTo>
                    <a:pt x="1297" y="882"/>
                  </a:lnTo>
                  <a:lnTo>
                    <a:pt x="1300" y="884"/>
                  </a:lnTo>
                  <a:lnTo>
                    <a:pt x="1303" y="886"/>
                  </a:lnTo>
                  <a:lnTo>
                    <a:pt x="1306" y="888"/>
                  </a:lnTo>
                  <a:lnTo>
                    <a:pt x="1309" y="890"/>
                  </a:lnTo>
                  <a:lnTo>
                    <a:pt x="1312" y="892"/>
                  </a:lnTo>
                  <a:lnTo>
                    <a:pt x="1315" y="894"/>
                  </a:lnTo>
                  <a:lnTo>
                    <a:pt x="1318" y="895"/>
                  </a:lnTo>
                  <a:lnTo>
                    <a:pt x="1321" y="897"/>
                  </a:lnTo>
                  <a:lnTo>
                    <a:pt x="1324" y="899"/>
                  </a:lnTo>
                  <a:lnTo>
                    <a:pt x="1327" y="900"/>
                  </a:lnTo>
                  <a:lnTo>
                    <a:pt x="1330" y="902"/>
                  </a:lnTo>
                  <a:lnTo>
                    <a:pt x="1333" y="903"/>
                  </a:lnTo>
                  <a:lnTo>
                    <a:pt x="1336" y="905"/>
                  </a:lnTo>
                  <a:lnTo>
                    <a:pt x="1339" y="906"/>
                  </a:lnTo>
                  <a:lnTo>
                    <a:pt x="1342" y="908"/>
                  </a:lnTo>
                  <a:lnTo>
                    <a:pt x="1346" y="909"/>
                  </a:lnTo>
                  <a:lnTo>
                    <a:pt x="1348" y="911"/>
                  </a:lnTo>
                  <a:lnTo>
                    <a:pt x="1352" y="912"/>
                  </a:lnTo>
                  <a:lnTo>
                    <a:pt x="1355" y="913"/>
                  </a:lnTo>
                  <a:lnTo>
                    <a:pt x="1358" y="914"/>
                  </a:lnTo>
                  <a:lnTo>
                    <a:pt x="1361" y="915"/>
                  </a:lnTo>
                  <a:lnTo>
                    <a:pt x="1364" y="916"/>
                  </a:lnTo>
                  <a:lnTo>
                    <a:pt x="1367" y="917"/>
                  </a:lnTo>
                  <a:lnTo>
                    <a:pt x="1370" y="918"/>
                  </a:lnTo>
                  <a:lnTo>
                    <a:pt x="1373" y="919"/>
                  </a:lnTo>
                  <a:lnTo>
                    <a:pt x="1376" y="920"/>
                  </a:lnTo>
                  <a:lnTo>
                    <a:pt x="1379" y="921"/>
                  </a:lnTo>
                  <a:lnTo>
                    <a:pt x="1382" y="922"/>
                  </a:lnTo>
                  <a:lnTo>
                    <a:pt x="1385" y="923"/>
                  </a:lnTo>
                  <a:lnTo>
                    <a:pt x="1388" y="923"/>
                  </a:lnTo>
                  <a:lnTo>
                    <a:pt x="1391" y="924"/>
                  </a:lnTo>
                  <a:lnTo>
                    <a:pt x="1394" y="925"/>
                  </a:lnTo>
                  <a:lnTo>
                    <a:pt x="1397" y="926"/>
                  </a:lnTo>
                  <a:lnTo>
                    <a:pt x="1400" y="926"/>
                  </a:lnTo>
                  <a:lnTo>
                    <a:pt x="1403" y="927"/>
                  </a:lnTo>
                  <a:lnTo>
                    <a:pt x="1406" y="927"/>
                  </a:lnTo>
                  <a:lnTo>
                    <a:pt x="1409" y="927"/>
                  </a:lnTo>
                  <a:lnTo>
                    <a:pt x="1412" y="928"/>
                  </a:lnTo>
                  <a:lnTo>
                    <a:pt x="1415" y="928"/>
                  </a:lnTo>
                  <a:lnTo>
                    <a:pt x="1419" y="928"/>
                  </a:lnTo>
                  <a:lnTo>
                    <a:pt x="1422" y="928"/>
                  </a:lnTo>
                  <a:lnTo>
                    <a:pt x="1425" y="929"/>
                  </a:lnTo>
                  <a:lnTo>
                    <a:pt x="1428" y="929"/>
                  </a:lnTo>
                  <a:lnTo>
                    <a:pt x="1431" y="929"/>
                  </a:lnTo>
                  <a:lnTo>
                    <a:pt x="1434" y="929"/>
                  </a:lnTo>
                  <a:lnTo>
                    <a:pt x="1437" y="929"/>
                  </a:lnTo>
                  <a:lnTo>
                    <a:pt x="1440" y="929"/>
                  </a:lnTo>
                  <a:lnTo>
                    <a:pt x="1443" y="929"/>
                  </a:lnTo>
                  <a:lnTo>
                    <a:pt x="1446" y="929"/>
                  </a:lnTo>
                  <a:lnTo>
                    <a:pt x="1449" y="928"/>
                  </a:lnTo>
                  <a:lnTo>
                    <a:pt x="1452" y="928"/>
                  </a:lnTo>
                  <a:lnTo>
                    <a:pt x="1455" y="928"/>
                  </a:lnTo>
                  <a:lnTo>
                    <a:pt x="1458" y="927"/>
                  </a:lnTo>
                  <a:lnTo>
                    <a:pt x="1461" y="927"/>
                  </a:lnTo>
                  <a:lnTo>
                    <a:pt x="1464" y="927"/>
                  </a:lnTo>
                  <a:lnTo>
                    <a:pt x="1467" y="926"/>
                  </a:lnTo>
                  <a:lnTo>
                    <a:pt x="1470" y="926"/>
                  </a:lnTo>
                  <a:lnTo>
                    <a:pt x="1473" y="925"/>
                  </a:lnTo>
                  <a:lnTo>
                    <a:pt x="1476" y="924"/>
                  </a:lnTo>
                  <a:lnTo>
                    <a:pt x="1479" y="924"/>
                  </a:lnTo>
                  <a:lnTo>
                    <a:pt x="1483" y="923"/>
                  </a:lnTo>
                  <a:lnTo>
                    <a:pt x="1485" y="922"/>
                  </a:lnTo>
                  <a:lnTo>
                    <a:pt x="1489" y="922"/>
                  </a:lnTo>
                  <a:lnTo>
                    <a:pt x="1491" y="921"/>
                  </a:lnTo>
                  <a:lnTo>
                    <a:pt x="1495" y="920"/>
                  </a:lnTo>
                  <a:lnTo>
                    <a:pt x="1498" y="919"/>
                  </a:lnTo>
                  <a:lnTo>
                    <a:pt x="1501" y="918"/>
                  </a:lnTo>
                  <a:lnTo>
                    <a:pt x="1504" y="917"/>
                  </a:lnTo>
                  <a:lnTo>
                    <a:pt x="1507" y="916"/>
                  </a:lnTo>
                  <a:lnTo>
                    <a:pt x="1510" y="915"/>
                  </a:lnTo>
                  <a:lnTo>
                    <a:pt x="1513" y="914"/>
                  </a:lnTo>
                  <a:lnTo>
                    <a:pt x="1516" y="912"/>
                  </a:lnTo>
                  <a:lnTo>
                    <a:pt x="1519" y="911"/>
                  </a:lnTo>
                  <a:lnTo>
                    <a:pt x="1522" y="910"/>
                  </a:lnTo>
                  <a:lnTo>
                    <a:pt x="1525" y="908"/>
                  </a:lnTo>
                  <a:lnTo>
                    <a:pt x="1528" y="907"/>
                  </a:lnTo>
                  <a:lnTo>
                    <a:pt x="1531" y="906"/>
                  </a:lnTo>
                  <a:lnTo>
                    <a:pt x="1534" y="904"/>
                  </a:lnTo>
                  <a:lnTo>
                    <a:pt x="1537" y="903"/>
                  </a:lnTo>
                  <a:lnTo>
                    <a:pt x="1540" y="901"/>
                  </a:lnTo>
                  <a:lnTo>
                    <a:pt x="1543" y="899"/>
                  </a:lnTo>
                  <a:lnTo>
                    <a:pt x="1546" y="898"/>
                  </a:lnTo>
                  <a:lnTo>
                    <a:pt x="1549" y="896"/>
                  </a:lnTo>
                  <a:lnTo>
                    <a:pt x="1552" y="894"/>
                  </a:lnTo>
                  <a:lnTo>
                    <a:pt x="1555" y="893"/>
                  </a:lnTo>
                  <a:lnTo>
                    <a:pt x="1559" y="891"/>
                  </a:lnTo>
                  <a:lnTo>
                    <a:pt x="1562" y="889"/>
                  </a:lnTo>
                  <a:lnTo>
                    <a:pt x="1565" y="887"/>
                  </a:lnTo>
                  <a:lnTo>
                    <a:pt x="1568" y="885"/>
                  </a:lnTo>
                  <a:lnTo>
                    <a:pt x="1571" y="883"/>
                  </a:lnTo>
                  <a:lnTo>
                    <a:pt x="1574" y="881"/>
                  </a:lnTo>
                  <a:lnTo>
                    <a:pt x="1577" y="879"/>
                  </a:lnTo>
                  <a:lnTo>
                    <a:pt x="1580" y="877"/>
                  </a:lnTo>
                  <a:lnTo>
                    <a:pt x="1583" y="875"/>
                  </a:lnTo>
                  <a:lnTo>
                    <a:pt x="1586" y="873"/>
                  </a:lnTo>
                  <a:lnTo>
                    <a:pt x="1589" y="870"/>
                  </a:lnTo>
                  <a:lnTo>
                    <a:pt x="1592" y="868"/>
                  </a:lnTo>
                  <a:lnTo>
                    <a:pt x="1595" y="866"/>
                  </a:lnTo>
                  <a:lnTo>
                    <a:pt x="1598" y="863"/>
                  </a:lnTo>
                  <a:lnTo>
                    <a:pt x="1601" y="861"/>
                  </a:lnTo>
                  <a:lnTo>
                    <a:pt x="1604" y="858"/>
                  </a:lnTo>
                  <a:lnTo>
                    <a:pt x="1607" y="856"/>
                  </a:lnTo>
                  <a:lnTo>
                    <a:pt x="1610" y="853"/>
                  </a:lnTo>
                  <a:lnTo>
                    <a:pt x="1613" y="851"/>
                  </a:lnTo>
                  <a:lnTo>
                    <a:pt x="1616" y="848"/>
                  </a:lnTo>
                  <a:lnTo>
                    <a:pt x="1619" y="846"/>
                  </a:lnTo>
                  <a:lnTo>
                    <a:pt x="1622" y="843"/>
                  </a:lnTo>
                  <a:lnTo>
                    <a:pt x="1626" y="840"/>
                  </a:lnTo>
                  <a:lnTo>
                    <a:pt x="1628" y="838"/>
                  </a:lnTo>
                  <a:lnTo>
                    <a:pt x="1632" y="835"/>
                  </a:lnTo>
                  <a:lnTo>
                    <a:pt x="1635" y="832"/>
                  </a:lnTo>
                  <a:lnTo>
                    <a:pt x="1638" y="829"/>
                  </a:lnTo>
                  <a:lnTo>
                    <a:pt x="1641" y="826"/>
                  </a:lnTo>
                  <a:lnTo>
                    <a:pt x="1644" y="823"/>
                  </a:lnTo>
                  <a:lnTo>
                    <a:pt x="1647" y="820"/>
                  </a:lnTo>
                  <a:lnTo>
                    <a:pt x="1650" y="817"/>
                  </a:lnTo>
                  <a:lnTo>
                    <a:pt x="1653" y="814"/>
                  </a:lnTo>
                  <a:lnTo>
                    <a:pt x="1656" y="811"/>
                  </a:lnTo>
                  <a:lnTo>
                    <a:pt x="1659" y="808"/>
                  </a:lnTo>
                  <a:lnTo>
                    <a:pt x="1662" y="805"/>
                  </a:lnTo>
                  <a:lnTo>
                    <a:pt x="1665" y="802"/>
                  </a:lnTo>
                  <a:lnTo>
                    <a:pt x="1668" y="799"/>
                  </a:lnTo>
                  <a:lnTo>
                    <a:pt x="1671" y="795"/>
                  </a:lnTo>
                  <a:lnTo>
                    <a:pt x="1674" y="792"/>
                  </a:lnTo>
                  <a:lnTo>
                    <a:pt x="1677" y="789"/>
                  </a:lnTo>
                  <a:lnTo>
                    <a:pt x="1680" y="786"/>
                  </a:lnTo>
                  <a:lnTo>
                    <a:pt x="1683" y="782"/>
                  </a:lnTo>
                  <a:lnTo>
                    <a:pt x="1686" y="779"/>
                  </a:lnTo>
                  <a:lnTo>
                    <a:pt x="1689" y="775"/>
                  </a:lnTo>
                  <a:lnTo>
                    <a:pt x="1692" y="772"/>
                  </a:lnTo>
                  <a:lnTo>
                    <a:pt x="1696" y="768"/>
                  </a:lnTo>
                  <a:lnTo>
                    <a:pt x="1698" y="765"/>
                  </a:lnTo>
                  <a:lnTo>
                    <a:pt x="1702" y="761"/>
                  </a:lnTo>
                  <a:lnTo>
                    <a:pt x="1705" y="758"/>
                  </a:lnTo>
                  <a:lnTo>
                    <a:pt x="1708" y="754"/>
                  </a:lnTo>
                  <a:lnTo>
                    <a:pt x="1711" y="750"/>
                  </a:lnTo>
                  <a:lnTo>
                    <a:pt x="1714" y="747"/>
                  </a:lnTo>
                  <a:lnTo>
                    <a:pt x="1717" y="743"/>
                  </a:lnTo>
                  <a:lnTo>
                    <a:pt x="1720" y="739"/>
                  </a:lnTo>
                  <a:lnTo>
                    <a:pt x="1723" y="736"/>
                  </a:lnTo>
                  <a:lnTo>
                    <a:pt x="1726" y="732"/>
                  </a:lnTo>
                  <a:lnTo>
                    <a:pt x="1729" y="728"/>
                  </a:lnTo>
                  <a:lnTo>
                    <a:pt x="1732" y="724"/>
                  </a:lnTo>
                  <a:lnTo>
                    <a:pt x="1735" y="720"/>
                  </a:lnTo>
                  <a:lnTo>
                    <a:pt x="1738" y="716"/>
                  </a:lnTo>
                  <a:lnTo>
                    <a:pt x="1741" y="712"/>
                  </a:lnTo>
                  <a:lnTo>
                    <a:pt x="1744" y="708"/>
                  </a:lnTo>
                  <a:lnTo>
                    <a:pt x="1747" y="704"/>
                  </a:lnTo>
                  <a:lnTo>
                    <a:pt x="1750" y="701"/>
                  </a:lnTo>
                  <a:lnTo>
                    <a:pt x="1753" y="697"/>
                  </a:lnTo>
                  <a:lnTo>
                    <a:pt x="1756" y="692"/>
                  </a:lnTo>
                  <a:lnTo>
                    <a:pt x="1759" y="688"/>
                  </a:lnTo>
                  <a:lnTo>
                    <a:pt x="1762" y="684"/>
                  </a:lnTo>
                  <a:lnTo>
                    <a:pt x="1765" y="680"/>
                  </a:lnTo>
                  <a:lnTo>
                    <a:pt x="1769" y="676"/>
                  </a:lnTo>
                  <a:lnTo>
                    <a:pt x="1772" y="672"/>
                  </a:lnTo>
                  <a:lnTo>
                    <a:pt x="1775" y="668"/>
                  </a:lnTo>
                  <a:lnTo>
                    <a:pt x="1778" y="663"/>
                  </a:lnTo>
                  <a:lnTo>
                    <a:pt x="1781" y="659"/>
                  </a:lnTo>
                  <a:lnTo>
                    <a:pt x="1784" y="655"/>
                  </a:lnTo>
                  <a:lnTo>
                    <a:pt x="1787" y="651"/>
                  </a:lnTo>
                  <a:lnTo>
                    <a:pt x="1790" y="647"/>
                  </a:lnTo>
                  <a:lnTo>
                    <a:pt x="1793" y="642"/>
                  </a:lnTo>
                  <a:lnTo>
                    <a:pt x="1796" y="638"/>
                  </a:lnTo>
                  <a:lnTo>
                    <a:pt x="1799" y="634"/>
                  </a:lnTo>
                  <a:lnTo>
                    <a:pt x="1802" y="630"/>
                  </a:lnTo>
                  <a:lnTo>
                    <a:pt x="1805" y="625"/>
                  </a:lnTo>
                  <a:lnTo>
                    <a:pt x="1808" y="621"/>
                  </a:lnTo>
                  <a:lnTo>
                    <a:pt x="1811" y="616"/>
                  </a:lnTo>
                  <a:lnTo>
                    <a:pt x="1814" y="612"/>
                  </a:lnTo>
                  <a:lnTo>
                    <a:pt x="1817" y="607"/>
                  </a:lnTo>
                  <a:lnTo>
                    <a:pt x="1820" y="603"/>
                  </a:lnTo>
                  <a:lnTo>
                    <a:pt x="1823" y="599"/>
                  </a:lnTo>
                  <a:lnTo>
                    <a:pt x="1826" y="594"/>
                  </a:lnTo>
                  <a:lnTo>
                    <a:pt x="1827" y="594"/>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416">
              <a:extLst>
                <a:ext uri="{FF2B5EF4-FFF2-40B4-BE49-F238E27FC236}">
                  <a16:creationId xmlns:a16="http://schemas.microsoft.com/office/drawing/2014/main" id="{663D6DB6-DDF3-C4CC-5199-C9F6AC0F37E3}"/>
                </a:ext>
              </a:extLst>
            </p:cNvPr>
            <p:cNvSpPr>
              <a:spLocks noChangeArrowheads="1"/>
            </p:cNvSpPr>
            <p:nvPr/>
          </p:nvSpPr>
          <p:spPr bwMode="auto">
            <a:xfrm>
              <a:off x="1807" y="2487"/>
              <a:ext cx="762"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417">
              <a:extLst>
                <a:ext uri="{FF2B5EF4-FFF2-40B4-BE49-F238E27FC236}">
                  <a16:creationId xmlns:a16="http://schemas.microsoft.com/office/drawing/2014/main" id="{54ACC9FE-EC60-4D7B-CF2E-9276C13254C4}"/>
                </a:ext>
              </a:extLst>
            </p:cNvPr>
            <p:cNvSpPr>
              <a:spLocks noChangeArrowheads="1"/>
            </p:cNvSpPr>
            <p:nvPr/>
          </p:nvSpPr>
          <p:spPr bwMode="auto">
            <a:xfrm>
              <a:off x="2005" y="2500"/>
              <a:ext cx="2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95% 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Rectangle 418">
              <a:extLst>
                <a:ext uri="{FF2B5EF4-FFF2-40B4-BE49-F238E27FC236}">
                  <a16:creationId xmlns:a16="http://schemas.microsoft.com/office/drawing/2014/main" id="{A2033621-F84B-1C62-3A29-F6589992BA50}"/>
                </a:ext>
              </a:extLst>
            </p:cNvPr>
            <p:cNvSpPr>
              <a:spLocks noChangeArrowheads="1"/>
            </p:cNvSpPr>
            <p:nvPr/>
          </p:nvSpPr>
          <p:spPr bwMode="auto">
            <a:xfrm>
              <a:off x="1824" y="2506"/>
              <a:ext cx="169" cy="6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419">
              <a:extLst>
                <a:ext uri="{FF2B5EF4-FFF2-40B4-BE49-F238E27FC236}">
                  <a16:creationId xmlns:a16="http://schemas.microsoft.com/office/drawing/2014/main" id="{1EACF814-BBA2-19D1-5FE6-33F632876C99}"/>
                </a:ext>
              </a:extLst>
            </p:cNvPr>
            <p:cNvSpPr>
              <a:spLocks noChangeArrowheads="1"/>
            </p:cNvSpPr>
            <p:nvPr/>
          </p:nvSpPr>
          <p:spPr bwMode="auto">
            <a:xfrm>
              <a:off x="2005" y="2592"/>
              <a:ext cx="5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Line 420">
              <a:extLst>
                <a:ext uri="{FF2B5EF4-FFF2-40B4-BE49-F238E27FC236}">
                  <a16:creationId xmlns:a16="http://schemas.microsoft.com/office/drawing/2014/main" id="{768A3CC0-6688-4D65-5106-C4B4E1CDF5A8}"/>
                </a:ext>
              </a:extLst>
            </p:cNvPr>
            <p:cNvSpPr>
              <a:spLocks noChangeShapeType="1"/>
            </p:cNvSpPr>
            <p:nvPr/>
          </p:nvSpPr>
          <p:spPr bwMode="auto">
            <a:xfrm>
              <a:off x="1824" y="2629"/>
              <a:ext cx="169" cy="0"/>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421">
              <a:extLst>
                <a:ext uri="{FF2B5EF4-FFF2-40B4-BE49-F238E27FC236}">
                  <a16:creationId xmlns:a16="http://schemas.microsoft.com/office/drawing/2014/main" id="{074D454C-D6B9-A59C-BE81-6B8C0B938F69}"/>
                </a:ext>
              </a:extLst>
            </p:cNvPr>
            <p:cNvSpPr>
              <a:spLocks noChangeArrowheads="1"/>
            </p:cNvSpPr>
            <p:nvPr/>
          </p:nvSpPr>
          <p:spPr bwMode="auto">
            <a:xfrm>
              <a:off x="2005" y="2681"/>
              <a:ext cx="3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Freeform 422">
              <a:extLst>
                <a:ext uri="{FF2B5EF4-FFF2-40B4-BE49-F238E27FC236}">
                  <a16:creationId xmlns:a16="http://schemas.microsoft.com/office/drawing/2014/main" id="{89B4572F-6C08-A4EB-DA2F-F933F2A79E0C}"/>
                </a:ext>
              </a:extLst>
            </p:cNvPr>
            <p:cNvSpPr>
              <a:spLocks noEditPoints="1"/>
            </p:cNvSpPr>
            <p:nvPr/>
          </p:nvSpPr>
          <p:spPr bwMode="auto">
            <a:xfrm>
              <a:off x="1879" y="2690"/>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Rectangle 423">
              <a:extLst>
                <a:ext uri="{FF2B5EF4-FFF2-40B4-BE49-F238E27FC236}">
                  <a16:creationId xmlns:a16="http://schemas.microsoft.com/office/drawing/2014/main" id="{93F780C5-8BBF-9B0B-D8C8-58CE6F76ABCA}"/>
                </a:ext>
              </a:extLst>
            </p:cNvPr>
            <p:cNvSpPr>
              <a:spLocks noChangeArrowheads="1"/>
            </p:cNvSpPr>
            <p:nvPr/>
          </p:nvSpPr>
          <p:spPr bwMode="auto">
            <a:xfrm>
              <a:off x="2005" y="2773"/>
              <a:ext cx="4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Line 424">
              <a:extLst>
                <a:ext uri="{FF2B5EF4-FFF2-40B4-BE49-F238E27FC236}">
                  <a16:creationId xmlns:a16="http://schemas.microsoft.com/office/drawing/2014/main" id="{EE0BEDDF-4041-B1BB-AA19-D8B2C298D3CF}"/>
                </a:ext>
              </a:extLst>
            </p:cNvPr>
            <p:cNvSpPr>
              <a:spLocks noChangeShapeType="1"/>
            </p:cNvSpPr>
            <p:nvPr/>
          </p:nvSpPr>
          <p:spPr bwMode="auto">
            <a:xfrm>
              <a:off x="1824" y="2809"/>
              <a:ext cx="169"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425">
              <a:extLst>
                <a:ext uri="{FF2B5EF4-FFF2-40B4-BE49-F238E27FC236}">
                  <a16:creationId xmlns:a16="http://schemas.microsoft.com/office/drawing/2014/main" id="{3BC7E4BE-67C3-EFD0-4E2C-54D0CC59506A}"/>
                </a:ext>
              </a:extLst>
            </p:cNvPr>
            <p:cNvSpPr>
              <a:spLocks noChangeArrowheads="1"/>
            </p:cNvSpPr>
            <p:nvPr/>
          </p:nvSpPr>
          <p:spPr bwMode="auto">
            <a:xfrm>
              <a:off x="1807" y="2487"/>
              <a:ext cx="762" cy="375"/>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5" name="Group 428">
            <a:extLst>
              <a:ext uri="{FF2B5EF4-FFF2-40B4-BE49-F238E27FC236}">
                <a16:creationId xmlns:a16="http://schemas.microsoft.com/office/drawing/2014/main" id="{5316C61E-92EC-D285-C904-57A273C64A41}"/>
              </a:ext>
            </a:extLst>
          </p:cNvPr>
          <p:cNvGrpSpPr>
            <a:grpSpLocks noChangeAspect="1"/>
          </p:cNvGrpSpPr>
          <p:nvPr/>
        </p:nvGrpSpPr>
        <p:grpSpPr bwMode="auto">
          <a:xfrm>
            <a:off x="4174193" y="3767138"/>
            <a:ext cx="3433763" cy="2700338"/>
            <a:chOff x="1225" y="988"/>
            <a:chExt cx="2163" cy="1701"/>
          </a:xfrm>
        </p:grpSpPr>
        <p:sp>
          <p:nvSpPr>
            <p:cNvPr id="186" name="Rectangle 429">
              <a:extLst>
                <a:ext uri="{FF2B5EF4-FFF2-40B4-BE49-F238E27FC236}">
                  <a16:creationId xmlns:a16="http://schemas.microsoft.com/office/drawing/2014/main" id="{1D45DE3E-6F4B-49DA-08D8-27BF22EEB9D6}"/>
                </a:ext>
              </a:extLst>
            </p:cNvPr>
            <p:cNvSpPr>
              <a:spLocks noChangeArrowheads="1"/>
            </p:cNvSpPr>
            <p:nvPr/>
          </p:nvSpPr>
          <p:spPr bwMode="auto">
            <a:xfrm>
              <a:off x="1507" y="1031"/>
              <a:ext cx="1826"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Line 430">
              <a:extLst>
                <a:ext uri="{FF2B5EF4-FFF2-40B4-BE49-F238E27FC236}">
                  <a16:creationId xmlns:a16="http://schemas.microsoft.com/office/drawing/2014/main" id="{84D9E5A4-99FB-867C-7905-7F8949B5E1D7}"/>
                </a:ext>
              </a:extLst>
            </p:cNvPr>
            <p:cNvSpPr>
              <a:spLocks noChangeShapeType="1"/>
            </p:cNvSpPr>
            <p:nvPr/>
          </p:nvSpPr>
          <p:spPr bwMode="auto">
            <a:xfrm>
              <a:off x="1507" y="2424"/>
              <a:ext cx="182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431">
              <a:extLst>
                <a:ext uri="{FF2B5EF4-FFF2-40B4-BE49-F238E27FC236}">
                  <a16:creationId xmlns:a16="http://schemas.microsoft.com/office/drawing/2014/main" id="{D1098004-1F61-C066-232B-8FD27A20234E}"/>
                </a:ext>
              </a:extLst>
            </p:cNvPr>
            <p:cNvSpPr>
              <a:spLocks noChangeShapeType="1"/>
            </p:cNvSpPr>
            <p:nvPr/>
          </p:nvSpPr>
          <p:spPr bwMode="auto">
            <a:xfrm flipV="1">
              <a:off x="1507" y="240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432">
              <a:extLst>
                <a:ext uri="{FF2B5EF4-FFF2-40B4-BE49-F238E27FC236}">
                  <a16:creationId xmlns:a16="http://schemas.microsoft.com/office/drawing/2014/main" id="{1A9E9B20-E125-C249-ED1D-B81A366144D3}"/>
                </a:ext>
              </a:extLst>
            </p:cNvPr>
            <p:cNvSpPr>
              <a:spLocks noChangeShapeType="1"/>
            </p:cNvSpPr>
            <p:nvPr/>
          </p:nvSpPr>
          <p:spPr bwMode="auto">
            <a:xfrm flipV="1">
              <a:off x="1812" y="240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433">
              <a:extLst>
                <a:ext uri="{FF2B5EF4-FFF2-40B4-BE49-F238E27FC236}">
                  <a16:creationId xmlns:a16="http://schemas.microsoft.com/office/drawing/2014/main" id="{D37E54D2-5C98-ECA1-0CB6-DCCA52FA7D1E}"/>
                </a:ext>
              </a:extLst>
            </p:cNvPr>
            <p:cNvSpPr>
              <a:spLocks noChangeShapeType="1"/>
            </p:cNvSpPr>
            <p:nvPr/>
          </p:nvSpPr>
          <p:spPr bwMode="auto">
            <a:xfrm flipV="1">
              <a:off x="2116" y="240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434">
              <a:extLst>
                <a:ext uri="{FF2B5EF4-FFF2-40B4-BE49-F238E27FC236}">
                  <a16:creationId xmlns:a16="http://schemas.microsoft.com/office/drawing/2014/main" id="{BE10E409-D831-D722-AF29-79299D871E9E}"/>
                </a:ext>
              </a:extLst>
            </p:cNvPr>
            <p:cNvSpPr>
              <a:spLocks noChangeShapeType="1"/>
            </p:cNvSpPr>
            <p:nvPr/>
          </p:nvSpPr>
          <p:spPr bwMode="auto">
            <a:xfrm flipV="1">
              <a:off x="2420" y="240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435">
              <a:extLst>
                <a:ext uri="{FF2B5EF4-FFF2-40B4-BE49-F238E27FC236}">
                  <a16:creationId xmlns:a16="http://schemas.microsoft.com/office/drawing/2014/main" id="{EAF7232B-8CCF-875E-D5FE-AAEED66A0BF2}"/>
                </a:ext>
              </a:extLst>
            </p:cNvPr>
            <p:cNvSpPr>
              <a:spLocks noChangeShapeType="1"/>
            </p:cNvSpPr>
            <p:nvPr/>
          </p:nvSpPr>
          <p:spPr bwMode="auto">
            <a:xfrm flipV="1">
              <a:off x="2725" y="240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436">
              <a:extLst>
                <a:ext uri="{FF2B5EF4-FFF2-40B4-BE49-F238E27FC236}">
                  <a16:creationId xmlns:a16="http://schemas.microsoft.com/office/drawing/2014/main" id="{DF90ACFE-B4BA-5040-FBC5-67F220AAFA15}"/>
                </a:ext>
              </a:extLst>
            </p:cNvPr>
            <p:cNvSpPr>
              <a:spLocks noChangeShapeType="1"/>
            </p:cNvSpPr>
            <p:nvPr/>
          </p:nvSpPr>
          <p:spPr bwMode="auto">
            <a:xfrm flipV="1">
              <a:off x="3029" y="240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437">
              <a:extLst>
                <a:ext uri="{FF2B5EF4-FFF2-40B4-BE49-F238E27FC236}">
                  <a16:creationId xmlns:a16="http://schemas.microsoft.com/office/drawing/2014/main" id="{1A630284-F2C0-0FD0-581F-598FC516406B}"/>
                </a:ext>
              </a:extLst>
            </p:cNvPr>
            <p:cNvSpPr>
              <a:spLocks noChangeShapeType="1"/>
            </p:cNvSpPr>
            <p:nvPr/>
          </p:nvSpPr>
          <p:spPr bwMode="auto">
            <a:xfrm flipV="1">
              <a:off x="3333" y="2406"/>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438">
              <a:extLst>
                <a:ext uri="{FF2B5EF4-FFF2-40B4-BE49-F238E27FC236}">
                  <a16:creationId xmlns:a16="http://schemas.microsoft.com/office/drawing/2014/main" id="{D3683182-2B83-4FD7-6800-8EF2B8C94507}"/>
                </a:ext>
              </a:extLst>
            </p:cNvPr>
            <p:cNvSpPr>
              <a:spLocks noChangeArrowheads="1"/>
            </p:cNvSpPr>
            <p:nvPr/>
          </p:nvSpPr>
          <p:spPr bwMode="auto">
            <a:xfrm>
              <a:off x="1486" y="245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Rectangle 439">
              <a:extLst>
                <a:ext uri="{FF2B5EF4-FFF2-40B4-BE49-F238E27FC236}">
                  <a16:creationId xmlns:a16="http://schemas.microsoft.com/office/drawing/2014/main" id="{9B02ABCC-FADE-C054-E51C-CD493B08D10A}"/>
                </a:ext>
              </a:extLst>
            </p:cNvPr>
            <p:cNvSpPr>
              <a:spLocks noChangeArrowheads="1"/>
            </p:cNvSpPr>
            <p:nvPr/>
          </p:nvSpPr>
          <p:spPr bwMode="auto">
            <a:xfrm>
              <a:off x="1789" y="245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Rectangle 440">
              <a:extLst>
                <a:ext uri="{FF2B5EF4-FFF2-40B4-BE49-F238E27FC236}">
                  <a16:creationId xmlns:a16="http://schemas.microsoft.com/office/drawing/2014/main" id="{C3C56D74-42E6-C017-5422-EFC7A5E3BC13}"/>
                </a:ext>
              </a:extLst>
            </p:cNvPr>
            <p:cNvSpPr>
              <a:spLocks noChangeArrowheads="1"/>
            </p:cNvSpPr>
            <p:nvPr/>
          </p:nvSpPr>
          <p:spPr bwMode="auto">
            <a:xfrm>
              <a:off x="2096" y="245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Rectangle 441">
              <a:extLst>
                <a:ext uri="{FF2B5EF4-FFF2-40B4-BE49-F238E27FC236}">
                  <a16:creationId xmlns:a16="http://schemas.microsoft.com/office/drawing/2014/main" id="{0E06A0F5-795B-DEAD-99A4-A448E5B4949A}"/>
                </a:ext>
              </a:extLst>
            </p:cNvPr>
            <p:cNvSpPr>
              <a:spLocks noChangeArrowheads="1"/>
            </p:cNvSpPr>
            <p:nvPr/>
          </p:nvSpPr>
          <p:spPr bwMode="auto">
            <a:xfrm>
              <a:off x="2399" y="245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Rectangle 442">
              <a:extLst>
                <a:ext uri="{FF2B5EF4-FFF2-40B4-BE49-F238E27FC236}">
                  <a16:creationId xmlns:a16="http://schemas.microsoft.com/office/drawing/2014/main" id="{AF0B5EC6-9CC8-8A2B-65B0-8619D277FD1C}"/>
                </a:ext>
              </a:extLst>
            </p:cNvPr>
            <p:cNvSpPr>
              <a:spLocks noChangeArrowheads="1"/>
            </p:cNvSpPr>
            <p:nvPr/>
          </p:nvSpPr>
          <p:spPr bwMode="auto">
            <a:xfrm>
              <a:off x="2702" y="245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Rectangle 443">
              <a:extLst>
                <a:ext uri="{FF2B5EF4-FFF2-40B4-BE49-F238E27FC236}">
                  <a16:creationId xmlns:a16="http://schemas.microsoft.com/office/drawing/2014/main" id="{65BD3CA3-5FD0-2235-B4B0-46E356FC828E}"/>
                </a:ext>
              </a:extLst>
            </p:cNvPr>
            <p:cNvSpPr>
              <a:spLocks noChangeArrowheads="1"/>
            </p:cNvSpPr>
            <p:nvPr/>
          </p:nvSpPr>
          <p:spPr bwMode="auto">
            <a:xfrm>
              <a:off x="3009" y="245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Rectangle 444">
              <a:extLst>
                <a:ext uri="{FF2B5EF4-FFF2-40B4-BE49-F238E27FC236}">
                  <a16:creationId xmlns:a16="http://schemas.microsoft.com/office/drawing/2014/main" id="{F9E8751C-919E-1E1A-0E63-7AC7A3B4CBD0}"/>
                </a:ext>
              </a:extLst>
            </p:cNvPr>
            <p:cNvSpPr>
              <a:spLocks noChangeArrowheads="1"/>
            </p:cNvSpPr>
            <p:nvPr/>
          </p:nvSpPr>
          <p:spPr bwMode="auto">
            <a:xfrm>
              <a:off x="3312" y="245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Rectangle 445">
              <a:extLst>
                <a:ext uri="{FF2B5EF4-FFF2-40B4-BE49-F238E27FC236}">
                  <a16:creationId xmlns:a16="http://schemas.microsoft.com/office/drawing/2014/main" id="{A3D3BCD6-41F7-CA7F-A442-0455E97CDDE9}"/>
                </a:ext>
              </a:extLst>
            </p:cNvPr>
            <p:cNvSpPr>
              <a:spLocks noChangeArrowheads="1"/>
            </p:cNvSpPr>
            <p:nvPr/>
          </p:nvSpPr>
          <p:spPr bwMode="auto">
            <a:xfrm>
              <a:off x="2399" y="2567"/>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Line 446">
              <a:extLst>
                <a:ext uri="{FF2B5EF4-FFF2-40B4-BE49-F238E27FC236}">
                  <a16:creationId xmlns:a16="http://schemas.microsoft.com/office/drawing/2014/main" id="{E76A2050-AA9B-ED33-BF93-10E410C3517C}"/>
                </a:ext>
              </a:extLst>
            </p:cNvPr>
            <p:cNvSpPr>
              <a:spLocks noChangeShapeType="1"/>
            </p:cNvSpPr>
            <p:nvPr/>
          </p:nvSpPr>
          <p:spPr bwMode="auto">
            <a:xfrm flipV="1">
              <a:off x="1507" y="1031"/>
              <a:ext cx="0" cy="13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447">
              <a:extLst>
                <a:ext uri="{FF2B5EF4-FFF2-40B4-BE49-F238E27FC236}">
                  <a16:creationId xmlns:a16="http://schemas.microsoft.com/office/drawing/2014/main" id="{C9CB5A61-23CB-6D45-BD29-4C94A095242A}"/>
                </a:ext>
              </a:extLst>
            </p:cNvPr>
            <p:cNvSpPr>
              <a:spLocks noChangeShapeType="1"/>
            </p:cNvSpPr>
            <p:nvPr/>
          </p:nvSpPr>
          <p:spPr bwMode="auto">
            <a:xfrm>
              <a:off x="1507" y="2424"/>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448">
              <a:extLst>
                <a:ext uri="{FF2B5EF4-FFF2-40B4-BE49-F238E27FC236}">
                  <a16:creationId xmlns:a16="http://schemas.microsoft.com/office/drawing/2014/main" id="{45237A52-C6C1-D41F-F881-1A69CFB3247B}"/>
                </a:ext>
              </a:extLst>
            </p:cNvPr>
            <p:cNvSpPr>
              <a:spLocks noChangeShapeType="1"/>
            </p:cNvSpPr>
            <p:nvPr/>
          </p:nvSpPr>
          <p:spPr bwMode="auto">
            <a:xfrm>
              <a:off x="1507" y="2192"/>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449">
              <a:extLst>
                <a:ext uri="{FF2B5EF4-FFF2-40B4-BE49-F238E27FC236}">
                  <a16:creationId xmlns:a16="http://schemas.microsoft.com/office/drawing/2014/main" id="{624E612C-B007-C752-D75E-C2161F1B3CB4}"/>
                </a:ext>
              </a:extLst>
            </p:cNvPr>
            <p:cNvSpPr>
              <a:spLocks noChangeShapeType="1"/>
            </p:cNvSpPr>
            <p:nvPr/>
          </p:nvSpPr>
          <p:spPr bwMode="auto">
            <a:xfrm>
              <a:off x="1507" y="1960"/>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450">
              <a:extLst>
                <a:ext uri="{FF2B5EF4-FFF2-40B4-BE49-F238E27FC236}">
                  <a16:creationId xmlns:a16="http://schemas.microsoft.com/office/drawing/2014/main" id="{98825EC2-365A-0C32-8820-9B18306CE7E9}"/>
                </a:ext>
              </a:extLst>
            </p:cNvPr>
            <p:cNvSpPr>
              <a:spLocks noChangeShapeType="1"/>
            </p:cNvSpPr>
            <p:nvPr/>
          </p:nvSpPr>
          <p:spPr bwMode="auto">
            <a:xfrm>
              <a:off x="1507" y="1727"/>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451">
              <a:extLst>
                <a:ext uri="{FF2B5EF4-FFF2-40B4-BE49-F238E27FC236}">
                  <a16:creationId xmlns:a16="http://schemas.microsoft.com/office/drawing/2014/main" id="{110B9BBD-F577-D812-D1B5-9ACD2A2D9641}"/>
                </a:ext>
              </a:extLst>
            </p:cNvPr>
            <p:cNvSpPr>
              <a:spLocks noChangeShapeType="1"/>
            </p:cNvSpPr>
            <p:nvPr/>
          </p:nvSpPr>
          <p:spPr bwMode="auto">
            <a:xfrm>
              <a:off x="1507" y="1495"/>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452">
              <a:extLst>
                <a:ext uri="{FF2B5EF4-FFF2-40B4-BE49-F238E27FC236}">
                  <a16:creationId xmlns:a16="http://schemas.microsoft.com/office/drawing/2014/main" id="{769F4EB3-5794-B828-ACBC-C06CBF66066E}"/>
                </a:ext>
              </a:extLst>
            </p:cNvPr>
            <p:cNvSpPr>
              <a:spLocks noChangeShapeType="1"/>
            </p:cNvSpPr>
            <p:nvPr/>
          </p:nvSpPr>
          <p:spPr bwMode="auto">
            <a:xfrm>
              <a:off x="1507" y="1263"/>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453">
              <a:extLst>
                <a:ext uri="{FF2B5EF4-FFF2-40B4-BE49-F238E27FC236}">
                  <a16:creationId xmlns:a16="http://schemas.microsoft.com/office/drawing/2014/main" id="{36F062E3-A1CC-0EC4-1688-BF21EBEA89AB}"/>
                </a:ext>
              </a:extLst>
            </p:cNvPr>
            <p:cNvSpPr>
              <a:spLocks noChangeShapeType="1"/>
            </p:cNvSpPr>
            <p:nvPr/>
          </p:nvSpPr>
          <p:spPr bwMode="auto">
            <a:xfrm>
              <a:off x="1507" y="1031"/>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Rectangle 454">
              <a:extLst>
                <a:ext uri="{FF2B5EF4-FFF2-40B4-BE49-F238E27FC236}">
                  <a16:creationId xmlns:a16="http://schemas.microsoft.com/office/drawing/2014/main" id="{C705DF5F-5791-87EB-5FCE-BAF6414502A2}"/>
                </a:ext>
              </a:extLst>
            </p:cNvPr>
            <p:cNvSpPr>
              <a:spLocks noChangeArrowheads="1"/>
            </p:cNvSpPr>
            <p:nvPr/>
          </p:nvSpPr>
          <p:spPr bwMode="auto">
            <a:xfrm>
              <a:off x="1343" y="2381"/>
              <a:ext cx="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Rectangle 455">
              <a:extLst>
                <a:ext uri="{FF2B5EF4-FFF2-40B4-BE49-F238E27FC236}">
                  <a16:creationId xmlns:a16="http://schemas.microsoft.com/office/drawing/2014/main" id="{8A9A7D4E-C0B9-F397-5927-10A347BCA2AF}"/>
                </a:ext>
              </a:extLst>
            </p:cNvPr>
            <p:cNvSpPr>
              <a:spLocks noChangeArrowheads="1"/>
            </p:cNvSpPr>
            <p:nvPr/>
          </p:nvSpPr>
          <p:spPr bwMode="auto">
            <a:xfrm>
              <a:off x="1410" y="2150"/>
              <a:ext cx="10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Rectangle 456">
              <a:extLst>
                <a:ext uri="{FF2B5EF4-FFF2-40B4-BE49-F238E27FC236}">
                  <a16:creationId xmlns:a16="http://schemas.microsoft.com/office/drawing/2014/main" id="{39BB52A3-4FFF-8EA0-BA20-E3F3AFBA24E9}"/>
                </a:ext>
              </a:extLst>
            </p:cNvPr>
            <p:cNvSpPr>
              <a:spLocks noChangeArrowheads="1"/>
            </p:cNvSpPr>
            <p:nvPr/>
          </p:nvSpPr>
          <p:spPr bwMode="auto">
            <a:xfrm>
              <a:off x="1343" y="1918"/>
              <a:ext cx="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457">
              <a:extLst>
                <a:ext uri="{FF2B5EF4-FFF2-40B4-BE49-F238E27FC236}">
                  <a16:creationId xmlns:a16="http://schemas.microsoft.com/office/drawing/2014/main" id="{D0FA7BBC-F3D3-7A1D-1109-34F99ECDFE9E}"/>
                </a:ext>
              </a:extLst>
            </p:cNvPr>
            <p:cNvSpPr>
              <a:spLocks noChangeArrowheads="1"/>
            </p:cNvSpPr>
            <p:nvPr/>
          </p:nvSpPr>
          <p:spPr bwMode="auto">
            <a:xfrm>
              <a:off x="1436" y="1687"/>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458">
              <a:extLst>
                <a:ext uri="{FF2B5EF4-FFF2-40B4-BE49-F238E27FC236}">
                  <a16:creationId xmlns:a16="http://schemas.microsoft.com/office/drawing/2014/main" id="{A9E0742B-9981-78E2-A70B-230181932CB7}"/>
                </a:ext>
              </a:extLst>
            </p:cNvPr>
            <p:cNvSpPr>
              <a:spLocks noChangeArrowheads="1"/>
            </p:cNvSpPr>
            <p:nvPr/>
          </p:nvSpPr>
          <p:spPr bwMode="auto">
            <a:xfrm>
              <a:off x="1373" y="1451"/>
              <a:ext cx="14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459">
              <a:extLst>
                <a:ext uri="{FF2B5EF4-FFF2-40B4-BE49-F238E27FC236}">
                  <a16:creationId xmlns:a16="http://schemas.microsoft.com/office/drawing/2014/main" id="{3B1C19EA-B20D-EEE3-07F4-8DBE94CD3989}"/>
                </a:ext>
              </a:extLst>
            </p:cNvPr>
            <p:cNvSpPr>
              <a:spLocks noChangeArrowheads="1"/>
            </p:cNvSpPr>
            <p:nvPr/>
          </p:nvSpPr>
          <p:spPr bwMode="auto">
            <a:xfrm>
              <a:off x="1436" y="1220"/>
              <a:ext cx="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460">
              <a:extLst>
                <a:ext uri="{FF2B5EF4-FFF2-40B4-BE49-F238E27FC236}">
                  <a16:creationId xmlns:a16="http://schemas.microsoft.com/office/drawing/2014/main" id="{A994F8A8-B570-EF3F-5D5F-DDC6C3ECA168}"/>
                </a:ext>
              </a:extLst>
            </p:cNvPr>
            <p:cNvSpPr>
              <a:spLocks noChangeArrowheads="1"/>
            </p:cNvSpPr>
            <p:nvPr/>
          </p:nvSpPr>
          <p:spPr bwMode="auto">
            <a:xfrm>
              <a:off x="1373" y="988"/>
              <a:ext cx="14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461">
              <a:extLst>
                <a:ext uri="{FF2B5EF4-FFF2-40B4-BE49-F238E27FC236}">
                  <a16:creationId xmlns:a16="http://schemas.microsoft.com/office/drawing/2014/main" id="{D2035090-A216-4E89-82BF-EAF188DDFF97}"/>
                </a:ext>
              </a:extLst>
            </p:cNvPr>
            <p:cNvSpPr>
              <a:spLocks noChangeArrowheads="1"/>
            </p:cNvSpPr>
            <p:nvPr/>
          </p:nvSpPr>
          <p:spPr bwMode="auto">
            <a:xfrm rot="16200000">
              <a:off x="1246" y="1699"/>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Rectangle 462">
              <a:extLst>
                <a:ext uri="{FF2B5EF4-FFF2-40B4-BE49-F238E27FC236}">
                  <a16:creationId xmlns:a16="http://schemas.microsoft.com/office/drawing/2014/main" id="{BCD05053-815A-B40F-CAAA-E0B08BECA147}"/>
                </a:ext>
              </a:extLst>
            </p:cNvPr>
            <p:cNvSpPr>
              <a:spLocks noChangeArrowheads="1"/>
            </p:cNvSpPr>
            <p:nvPr/>
          </p:nvSpPr>
          <p:spPr bwMode="auto">
            <a:xfrm rot="16200000">
              <a:off x="1252" y="1659"/>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Rectangle 463">
              <a:extLst>
                <a:ext uri="{FF2B5EF4-FFF2-40B4-BE49-F238E27FC236}">
                  <a16:creationId xmlns:a16="http://schemas.microsoft.com/office/drawing/2014/main" id="{1D23FFCC-7FD4-0B2C-C950-80919616E974}"/>
                </a:ext>
              </a:extLst>
            </p:cNvPr>
            <p:cNvSpPr>
              <a:spLocks noChangeArrowheads="1"/>
            </p:cNvSpPr>
            <p:nvPr/>
          </p:nvSpPr>
          <p:spPr bwMode="auto">
            <a:xfrm rot="16200000">
              <a:off x="1246" y="1623"/>
              <a:ext cx="8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Rectangle 464">
              <a:extLst>
                <a:ext uri="{FF2B5EF4-FFF2-40B4-BE49-F238E27FC236}">
                  <a16:creationId xmlns:a16="http://schemas.microsoft.com/office/drawing/2014/main" id="{0B3EF770-65DB-AA7E-AE44-566BA59461CA}"/>
                </a:ext>
              </a:extLst>
            </p:cNvPr>
            <p:cNvSpPr>
              <a:spLocks noChangeArrowheads="1"/>
            </p:cNvSpPr>
            <p:nvPr/>
          </p:nvSpPr>
          <p:spPr bwMode="auto">
            <a:xfrm rot="16200000">
              <a:off x="1252" y="1591"/>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Freeform 465">
              <a:extLst>
                <a:ext uri="{FF2B5EF4-FFF2-40B4-BE49-F238E27FC236}">
                  <a16:creationId xmlns:a16="http://schemas.microsoft.com/office/drawing/2014/main" id="{83F99704-EB78-D6ED-754D-C91736C909EE}"/>
                </a:ext>
              </a:extLst>
            </p:cNvPr>
            <p:cNvSpPr>
              <a:spLocks/>
            </p:cNvSpPr>
            <p:nvPr/>
          </p:nvSpPr>
          <p:spPr bwMode="auto">
            <a:xfrm>
              <a:off x="1507" y="1168"/>
              <a:ext cx="1827" cy="1155"/>
            </a:xfrm>
            <a:custGeom>
              <a:avLst/>
              <a:gdLst>
                <a:gd name="T0" fmla="*/ 1002 w 1827"/>
                <a:gd name="T1" fmla="*/ 777 h 1155"/>
                <a:gd name="T2" fmla="*/ 1063 w 1827"/>
                <a:gd name="T3" fmla="*/ 871 h 1155"/>
                <a:gd name="T4" fmla="*/ 1123 w 1827"/>
                <a:gd name="T5" fmla="*/ 958 h 1155"/>
                <a:gd name="T6" fmla="*/ 1184 w 1827"/>
                <a:gd name="T7" fmla="*/ 1032 h 1155"/>
                <a:gd name="T8" fmla="*/ 1245 w 1827"/>
                <a:gd name="T9" fmla="*/ 1091 h 1155"/>
                <a:gd name="T10" fmla="*/ 1306 w 1827"/>
                <a:gd name="T11" fmla="*/ 1132 h 1155"/>
                <a:gd name="T12" fmla="*/ 1367 w 1827"/>
                <a:gd name="T13" fmla="*/ 1153 h 1155"/>
                <a:gd name="T14" fmla="*/ 1428 w 1827"/>
                <a:gd name="T15" fmla="*/ 1153 h 1155"/>
                <a:gd name="T16" fmla="*/ 1489 w 1827"/>
                <a:gd name="T17" fmla="*/ 1133 h 1155"/>
                <a:gd name="T18" fmla="*/ 1549 w 1827"/>
                <a:gd name="T19" fmla="*/ 1095 h 1155"/>
                <a:gd name="T20" fmla="*/ 1610 w 1827"/>
                <a:gd name="T21" fmla="*/ 1040 h 1155"/>
                <a:gd name="T22" fmla="*/ 1671 w 1827"/>
                <a:gd name="T23" fmla="*/ 972 h 1155"/>
                <a:gd name="T24" fmla="*/ 1732 w 1827"/>
                <a:gd name="T25" fmla="*/ 895 h 1155"/>
                <a:gd name="T26" fmla="*/ 1793 w 1827"/>
                <a:gd name="T27" fmla="*/ 813 h 1155"/>
                <a:gd name="T28" fmla="*/ 1827 w 1827"/>
                <a:gd name="T29" fmla="*/ 731 h 1155"/>
                <a:gd name="T30" fmla="*/ 1827 w 1827"/>
                <a:gd name="T31" fmla="*/ 634 h 1155"/>
                <a:gd name="T32" fmla="*/ 1827 w 1827"/>
                <a:gd name="T33" fmla="*/ 534 h 1155"/>
                <a:gd name="T34" fmla="*/ 1793 w 1827"/>
                <a:gd name="T35" fmla="*/ 548 h 1155"/>
                <a:gd name="T36" fmla="*/ 1732 w 1827"/>
                <a:gd name="T37" fmla="*/ 630 h 1155"/>
                <a:gd name="T38" fmla="*/ 1671 w 1827"/>
                <a:gd name="T39" fmla="*/ 706 h 1155"/>
                <a:gd name="T40" fmla="*/ 1610 w 1827"/>
                <a:gd name="T41" fmla="*/ 774 h 1155"/>
                <a:gd name="T42" fmla="*/ 1549 w 1827"/>
                <a:gd name="T43" fmla="*/ 831 h 1155"/>
                <a:gd name="T44" fmla="*/ 1489 w 1827"/>
                <a:gd name="T45" fmla="*/ 871 h 1155"/>
                <a:gd name="T46" fmla="*/ 1428 w 1827"/>
                <a:gd name="T47" fmla="*/ 892 h 1155"/>
                <a:gd name="T48" fmla="*/ 1367 w 1827"/>
                <a:gd name="T49" fmla="*/ 893 h 1155"/>
                <a:gd name="T50" fmla="*/ 1306 w 1827"/>
                <a:gd name="T51" fmla="*/ 872 h 1155"/>
                <a:gd name="T52" fmla="*/ 1245 w 1827"/>
                <a:gd name="T53" fmla="*/ 831 h 1155"/>
                <a:gd name="T54" fmla="*/ 1184 w 1827"/>
                <a:gd name="T55" fmla="*/ 772 h 1155"/>
                <a:gd name="T56" fmla="*/ 1123 w 1827"/>
                <a:gd name="T57" fmla="*/ 698 h 1155"/>
                <a:gd name="T58" fmla="*/ 1063 w 1827"/>
                <a:gd name="T59" fmla="*/ 611 h 1155"/>
                <a:gd name="T60" fmla="*/ 1002 w 1827"/>
                <a:gd name="T61" fmla="*/ 518 h 1155"/>
                <a:gd name="T62" fmla="*/ 941 w 1827"/>
                <a:gd name="T63" fmla="*/ 422 h 1155"/>
                <a:gd name="T64" fmla="*/ 880 w 1827"/>
                <a:gd name="T65" fmla="*/ 327 h 1155"/>
                <a:gd name="T66" fmla="*/ 819 w 1827"/>
                <a:gd name="T67" fmla="*/ 239 h 1155"/>
                <a:gd name="T68" fmla="*/ 758 w 1827"/>
                <a:gd name="T69" fmla="*/ 160 h 1155"/>
                <a:gd name="T70" fmla="*/ 697 w 1827"/>
                <a:gd name="T71" fmla="*/ 96 h 1155"/>
                <a:gd name="T72" fmla="*/ 636 w 1827"/>
                <a:gd name="T73" fmla="*/ 47 h 1155"/>
                <a:gd name="T74" fmla="*/ 576 w 1827"/>
                <a:gd name="T75" fmla="*/ 15 h 1155"/>
                <a:gd name="T76" fmla="*/ 515 w 1827"/>
                <a:gd name="T77" fmla="*/ 1 h 1155"/>
                <a:gd name="T78" fmla="*/ 454 w 1827"/>
                <a:gd name="T79" fmla="*/ 4 h 1155"/>
                <a:gd name="T80" fmla="*/ 393 w 1827"/>
                <a:gd name="T81" fmla="*/ 22 h 1155"/>
                <a:gd name="T82" fmla="*/ 332 w 1827"/>
                <a:gd name="T83" fmla="*/ 55 h 1155"/>
                <a:gd name="T84" fmla="*/ 271 w 1827"/>
                <a:gd name="T85" fmla="*/ 101 h 1155"/>
                <a:gd name="T86" fmla="*/ 210 w 1827"/>
                <a:gd name="T87" fmla="*/ 157 h 1155"/>
                <a:gd name="T88" fmla="*/ 150 w 1827"/>
                <a:gd name="T89" fmla="*/ 221 h 1155"/>
                <a:gd name="T90" fmla="*/ 89 w 1827"/>
                <a:gd name="T91" fmla="*/ 287 h 1155"/>
                <a:gd name="T92" fmla="*/ 28 w 1827"/>
                <a:gd name="T93" fmla="*/ 349 h 1155"/>
                <a:gd name="T94" fmla="*/ 31 w 1827"/>
                <a:gd name="T95" fmla="*/ 626 h 1155"/>
                <a:gd name="T96" fmla="*/ 92 w 1827"/>
                <a:gd name="T97" fmla="*/ 551 h 1155"/>
                <a:gd name="T98" fmla="*/ 152 w 1827"/>
                <a:gd name="T99" fmla="*/ 483 h 1155"/>
                <a:gd name="T100" fmla="*/ 213 w 1827"/>
                <a:gd name="T101" fmla="*/ 421 h 1155"/>
                <a:gd name="T102" fmla="*/ 274 w 1827"/>
                <a:gd name="T103" fmla="*/ 365 h 1155"/>
                <a:gd name="T104" fmla="*/ 335 w 1827"/>
                <a:gd name="T105" fmla="*/ 318 h 1155"/>
                <a:gd name="T106" fmla="*/ 396 w 1827"/>
                <a:gd name="T107" fmla="*/ 284 h 1155"/>
                <a:gd name="T108" fmla="*/ 457 w 1827"/>
                <a:gd name="T109" fmla="*/ 264 h 1155"/>
                <a:gd name="T110" fmla="*/ 518 w 1827"/>
                <a:gd name="T111" fmla="*/ 261 h 1155"/>
                <a:gd name="T112" fmla="*/ 578 w 1827"/>
                <a:gd name="T113" fmla="*/ 276 h 1155"/>
                <a:gd name="T114" fmla="*/ 639 w 1827"/>
                <a:gd name="T115" fmla="*/ 309 h 1155"/>
                <a:gd name="T116" fmla="*/ 700 w 1827"/>
                <a:gd name="T117" fmla="*/ 359 h 1155"/>
                <a:gd name="T118" fmla="*/ 761 w 1827"/>
                <a:gd name="T119" fmla="*/ 424 h 1155"/>
                <a:gd name="T120" fmla="*/ 822 w 1827"/>
                <a:gd name="T121" fmla="*/ 503 h 1155"/>
                <a:gd name="T122" fmla="*/ 883 w 1827"/>
                <a:gd name="T123" fmla="*/ 591 h 1155"/>
                <a:gd name="T124" fmla="*/ 944 w 1827"/>
                <a:gd name="T125" fmla="*/ 686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7" h="1155">
                  <a:moveTo>
                    <a:pt x="944" y="686"/>
                  </a:moveTo>
                  <a:lnTo>
                    <a:pt x="947" y="691"/>
                  </a:lnTo>
                  <a:lnTo>
                    <a:pt x="950" y="695"/>
                  </a:lnTo>
                  <a:lnTo>
                    <a:pt x="953" y="700"/>
                  </a:lnTo>
                  <a:lnTo>
                    <a:pt x="956" y="705"/>
                  </a:lnTo>
                  <a:lnTo>
                    <a:pt x="959" y="710"/>
                  </a:lnTo>
                  <a:lnTo>
                    <a:pt x="962" y="715"/>
                  </a:lnTo>
                  <a:lnTo>
                    <a:pt x="965" y="720"/>
                  </a:lnTo>
                  <a:lnTo>
                    <a:pt x="968" y="724"/>
                  </a:lnTo>
                  <a:lnTo>
                    <a:pt x="971" y="729"/>
                  </a:lnTo>
                  <a:lnTo>
                    <a:pt x="974" y="734"/>
                  </a:lnTo>
                  <a:lnTo>
                    <a:pt x="977" y="739"/>
                  </a:lnTo>
                  <a:lnTo>
                    <a:pt x="980" y="744"/>
                  </a:lnTo>
                  <a:lnTo>
                    <a:pt x="983" y="748"/>
                  </a:lnTo>
                  <a:lnTo>
                    <a:pt x="986" y="753"/>
                  </a:lnTo>
                  <a:lnTo>
                    <a:pt x="989" y="758"/>
                  </a:lnTo>
                  <a:lnTo>
                    <a:pt x="992" y="763"/>
                  </a:lnTo>
                  <a:lnTo>
                    <a:pt x="996" y="768"/>
                  </a:lnTo>
                  <a:lnTo>
                    <a:pt x="999" y="773"/>
                  </a:lnTo>
                  <a:lnTo>
                    <a:pt x="1002" y="777"/>
                  </a:lnTo>
                  <a:lnTo>
                    <a:pt x="1005" y="782"/>
                  </a:lnTo>
                  <a:lnTo>
                    <a:pt x="1008" y="787"/>
                  </a:lnTo>
                  <a:lnTo>
                    <a:pt x="1011" y="792"/>
                  </a:lnTo>
                  <a:lnTo>
                    <a:pt x="1014" y="796"/>
                  </a:lnTo>
                  <a:lnTo>
                    <a:pt x="1017" y="801"/>
                  </a:lnTo>
                  <a:lnTo>
                    <a:pt x="1020" y="806"/>
                  </a:lnTo>
                  <a:lnTo>
                    <a:pt x="1023" y="811"/>
                  </a:lnTo>
                  <a:lnTo>
                    <a:pt x="1026" y="816"/>
                  </a:lnTo>
                  <a:lnTo>
                    <a:pt x="1029" y="820"/>
                  </a:lnTo>
                  <a:lnTo>
                    <a:pt x="1032" y="825"/>
                  </a:lnTo>
                  <a:lnTo>
                    <a:pt x="1035" y="829"/>
                  </a:lnTo>
                  <a:lnTo>
                    <a:pt x="1038" y="834"/>
                  </a:lnTo>
                  <a:lnTo>
                    <a:pt x="1041" y="839"/>
                  </a:lnTo>
                  <a:lnTo>
                    <a:pt x="1044" y="843"/>
                  </a:lnTo>
                  <a:lnTo>
                    <a:pt x="1047" y="848"/>
                  </a:lnTo>
                  <a:lnTo>
                    <a:pt x="1050" y="853"/>
                  </a:lnTo>
                  <a:lnTo>
                    <a:pt x="1053" y="857"/>
                  </a:lnTo>
                  <a:lnTo>
                    <a:pt x="1056" y="862"/>
                  </a:lnTo>
                  <a:lnTo>
                    <a:pt x="1059" y="867"/>
                  </a:lnTo>
                  <a:lnTo>
                    <a:pt x="1063" y="871"/>
                  </a:lnTo>
                  <a:lnTo>
                    <a:pt x="1065" y="876"/>
                  </a:lnTo>
                  <a:lnTo>
                    <a:pt x="1069" y="880"/>
                  </a:lnTo>
                  <a:lnTo>
                    <a:pt x="1072" y="885"/>
                  </a:lnTo>
                  <a:lnTo>
                    <a:pt x="1075" y="889"/>
                  </a:lnTo>
                  <a:lnTo>
                    <a:pt x="1078" y="894"/>
                  </a:lnTo>
                  <a:lnTo>
                    <a:pt x="1081" y="898"/>
                  </a:lnTo>
                  <a:lnTo>
                    <a:pt x="1084" y="902"/>
                  </a:lnTo>
                  <a:lnTo>
                    <a:pt x="1087" y="907"/>
                  </a:lnTo>
                  <a:lnTo>
                    <a:pt x="1090" y="911"/>
                  </a:lnTo>
                  <a:lnTo>
                    <a:pt x="1093" y="916"/>
                  </a:lnTo>
                  <a:lnTo>
                    <a:pt x="1096" y="920"/>
                  </a:lnTo>
                  <a:lnTo>
                    <a:pt x="1099" y="924"/>
                  </a:lnTo>
                  <a:lnTo>
                    <a:pt x="1102" y="928"/>
                  </a:lnTo>
                  <a:lnTo>
                    <a:pt x="1105" y="933"/>
                  </a:lnTo>
                  <a:lnTo>
                    <a:pt x="1108" y="937"/>
                  </a:lnTo>
                  <a:lnTo>
                    <a:pt x="1111" y="941"/>
                  </a:lnTo>
                  <a:lnTo>
                    <a:pt x="1114" y="945"/>
                  </a:lnTo>
                  <a:lnTo>
                    <a:pt x="1117" y="949"/>
                  </a:lnTo>
                  <a:lnTo>
                    <a:pt x="1120" y="953"/>
                  </a:lnTo>
                  <a:lnTo>
                    <a:pt x="1123" y="958"/>
                  </a:lnTo>
                  <a:lnTo>
                    <a:pt x="1126" y="962"/>
                  </a:lnTo>
                  <a:lnTo>
                    <a:pt x="1129" y="966"/>
                  </a:lnTo>
                  <a:lnTo>
                    <a:pt x="1133" y="969"/>
                  </a:lnTo>
                  <a:lnTo>
                    <a:pt x="1135" y="974"/>
                  </a:lnTo>
                  <a:lnTo>
                    <a:pt x="1139" y="977"/>
                  </a:lnTo>
                  <a:lnTo>
                    <a:pt x="1141" y="981"/>
                  </a:lnTo>
                  <a:lnTo>
                    <a:pt x="1145" y="985"/>
                  </a:lnTo>
                  <a:lnTo>
                    <a:pt x="1148" y="989"/>
                  </a:lnTo>
                  <a:lnTo>
                    <a:pt x="1151" y="993"/>
                  </a:lnTo>
                  <a:lnTo>
                    <a:pt x="1154" y="997"/>
                  </a:lnTo>
                  <a:lnTo>
                    <a:pt x="1157" y="1000"/>
                  </a:lnTo>
                  <a:lnTo>
                    <a:pt x="1160" y="1004"/>
                  </a:lnTo>
                  <a:lnTo>
                    <a:pt x="1163" y="1008"/>
                  </a:lnTo>
                  <a:lnTo>
                    <a:pt x="1166" y="1011"/>
                  </a:lnTo>
                  <a:lnTo>
                    <a:pt x="1169" y="1015"/>
                  </a:lnTo>
                  <a:lnTo>
                    <a:pt x="1172" y="1018"/>
                  </a:lnTo>
                  <a:lnTo>
                    <a:pt x="1175" y="1022"/>
                  </a:lnTo>
                  <a:lnTo>
                    <a:pt x="1178" y="1025"/>
                  </a:lnTo>
                  <a:lnTo>
                    <a:pt x="1181" y="1029"/>
                  </a:lnTo>
                  <a:lnTo>
                    <a:pt x="1184" y="1032"/>
                  </a:lnTo>
                  <a:lnTo>
                    <a:pt x="1187" y="1036"/>
                  </a:lnTo>
                  <a:lnTo>
                    <a:pt x="1190" y="1039"/>
                  </a:lnTo>
                  <a:lnTo>
                    <a:pt x="1193" y="1042"/>
                  </a:lnTo>
                  <a:lnTo>
                    <a:pt x="1196" y="1045"/>
                  </a:lnTo>
                  <a:lnTo>
                    <a:pt x="1199" y="1049"/>
                  </a:lnTo>
                  <a:lnTo>
                    <a:pt x="1202" y="1052"/>
                  </a:lnTo>
                  <a:lnTo>
                    <a:pt x="1206" y="1055"/>
                  </a:lnTo>
                  <a:lnTo>
                    <a:pt x="1209" y="1058"/>
                  </a:lnTo>
                  <a:lnTo>
                    <a:pt x="1212" y="1061"/>
                  </a:lnTo>
                  <a:lnTo>
                    <a:pt x="1215" y="1064"/>
                  </a:lnTo>
                  <a:lnTo>
                    <a:pt x="1218" y="1067"/>
                  </a:lnTo>
                  <a:lnTo>
                    <a:pt x="1221" y="1070"/>
                  </a:lnTo>
                  <a:lnTo>
                    <a:pt x="1224" y="1073"/>
                  </a:lnTo>
                  <a:lnTo>
                    <a:pt x="1227" y="1075"/>
                  </a:lnTo>
                  <a:lnTo>
                    <a:pt x="1230" y="1078"/>
                  </a:lnTo>
                  <a:lnTo>
                    <a:pt x="1233" y="1081"/>
                  </a:lnTo>
                  <a:lnTo>
                    <a:pt x="1236" y="1083"/>
                  </a:lnTo>
                  <a:lnTo>
                    <a:pt x="1239" y="1086"/>
                  </a:lnTo>
                  <a:lnTo>
                    <a:pt x="1242" y="1089"/>
                  </a:lnTo>
                  <a:lnTo>
                    <a:pt x="1245" y="1091"/>
                  </a:lnTo>
                  <a:lnTo>
                    <a:pt x="1248" y="1094"/>
                  </a:lnTo>
                  <a:lnTo>
                    <a:pt x="1251" y="1096"/>
                  </a:lnTo>
                  <a:lnTo>
                    <a:pt x="1254" y="1099"/>
                  </a:lnTo>
                  <a:lnTo>
                    <a:pt x="1257" y="1101"/>
                  </a:lnTo>
                  <a:lnTo>
                    <a:pt x="1260" y="1103"/>
                  </a:lnTo>
                  <a:lnTo>
                    <a:pt x="1263" y="1105"/>
                  </a:lnTo>
                  <a:lnTo>
                    <a:pt x="1266" y="1108"/>
                  </a:lnTo>
                  <a:lnTo>
                    <a:pt x="1270" y="1110"/>
                  </a:lnTo>
                  <a:lnTo>
                    <a:pt x="1272" y="1112"/>
                  </a:lnTo>
                  <a:lnTo>
                    <a:pt x="1276" y="1114"/>
                  </a:lnTo>
                  <a:lnTo>
                    <a:pt x="1278" y="1116"/>
                  </a:lnTo>
                  <a:lnTo>
                    <a:pt x="1282" y="1118"/>
                  </a:lnTo>
                  <a:lnTo>
                    <a:pt x="1285" y="1120"/>
                  </a:lnTo>
                  <a:lnTo>
                    <a:pt x="1288" y="1122"/>
                  </a:lnTo>
                  <a:lnTo>
                    <a:pt x="1291" y="1124"/>
                  </a:lnTo>
                  <a:lnTo>
                    <a:pt x="1294" y="1125"/>
                  </a:lnTo>
                  <a:lnTo>
                    <a:pt x="1297" y="1127"/>
                  </a:lnTo>
                  <a:lnTo>
                    <a:pt x="1300" y="1129"/>
                  </a:lnTo>
                  <a:lnTo>
                    <a:pt x="1303" y="1130"/>
                  </a:lnTo>
                  <a:lnTo>
                    <a:pt x="1306" y="1132"/>
                  </a:lnTo>
                  <a:lnTo>
                    <a:pt x="1309" y="1133"/>
                  </a:lnTo>
                  <a:lnTo>
                    <a:pt x="1312" y="1135"/>
                  </a:lnTo>
                  <a:lnTo>
                    <a:pt x="1315" y="1136"/>
                  </a:lnTo>
                  <a:lnTo>
                    <a:pt x="1318" y="1138"/>
                  </a:lnTo>
                  <a:lnTo>
                    <a:pt x="1321" y="1139"/>
                  </a:lnTo>
                  <a:lnTo>
                    <a:pt x="1324" y="1140"/>
                  </a:lnTo>
                  <a:lnTo>
                    <a:pt x="1327" y="1142"/>
                  </a:lnTo>
                  <a:lnTo>
                    <a:pt x="1330" y="1143"/>
                  </a:lnTo>
                  <a:lnTo>
                    <a:pt x="1333" y="1144"/>
                  </a:lnTo>
                  <a:lnTo>
                    <a:pt x="1336" y="1145"/>
                  </a:lnTo>
                  <a:lnTo>
                    <a:pt x="1339" y="1146"/>
                  </a:lnTo>
                  <a:lnTo>
                    <a:pt x="1342" y="1147"/>
                  </a:lnTo>
                  <a:lnTo>
                    <a:pt x="1346" y="1148"/>
                  </a:lnTo>
                  <a:lnTo>
                    <a:pt x="1348" y="1149"/>
                  </a:lnTo>
                  <a:lnTo>
                    <a:pt x="1352" y="1149"/>
                  </a:lnTo>
                  <a:lnTo>
                    <a:pt x="1355" y="1150"/>
                  </a:lnTo>
                  <a:lnTo>
                    <a:pt x="1358" y="1151"/>
                  </a:lnTo>
                  <a:lnTo>
                    <a:pt x="1361" y="1152"/>
                  </a:lnTo>
                  <a:lnTo>
                    <a:pt x="1364" y="1152"/>
                  </a:lnTo>
                  <a:lnTo>
                    <a:pt x="1367" y="1153"/>
                  </a:lnTo>
                  <a:lnTo>
                    <a:pt x="1370" y="1153"/>
                  </a:lnTo>
                  <a:lnTo>
                    <a:pt x="1373" y="1154"/>
                  </a:lnTo>
                  <a:lnTo>
                    <a:pt x="1376" y="1154"/>
                  </a:lnTo>
                  <a:lnTo>
                    <a:pt x="1379" y="1154"/>
                  </a:lnTo>
                  <a:lnTo>
                    <a:pt x="1382" y="1154"/>
                  </a:lnTo>
                  <a:lnTo>
                    <a:pt x="1385" y="1155"/>
                  </a:lnTo>
                  <a:lnTo>
                    <a:pt x="1388" y="1155"/>
                  </a:lnTo>
                  <a:lnTo>
                    <a:pt x="1391" y="1155"/>
                  </a:lnTo>
                  <a:lnTo>
                    <a:pt x="1394" y="1155"/>
                  </a:lnTo>
                  <a:lnTo>
                    <a:pt x="1397" y="1155"/>
                  </a:lnTo>
                  <a:lnTo>
                    <a:pt x="1400" y="1155"/>
                  </a:lnTo>
                  <a:lnTo>
                    <a:pt x="1403" y="1155"/>
                  </a:lnTo>
                  <a:lnTo>
                    <a:pt x="1406" y="1155"/>
                  </a:lnTo>
                  <a:lnTo>
                    <a:pt x="1409" y="1155"/>
                  </a:lnTo>
                  <a:lnTo>
                    <a:pt x="1412" y="1155"/>
                  </a:lnTo>
                  <a:lnTo>
                    <a:pt x="1415" y="1154"/>
                  </a:lnTo>
                  <a:lnTo>
                    <a:pt x="1419" y="1154"/>
                  </a:lnTo>
                  <a:lnTo>
                    <a:pt x="1422" y="1154"/>
                  </a:lnTo>
                  <a:lnTo>
                    <a:pt x="1425" y="1153"/>
                  </a:lnTo>
                  <a:lnTo>
                    <a:pt x="1428" y="1153"/>
                  </a:lnTo>
                  <a:lnTo>
                    <a:pt x="1431" y="1152"/>
                  </a:lnTo>
                  <a:lnTo>
                    <a:pt x="1434" y="1152"/>
                  </a:lnTo>
                  <a:lnTo>
                    <a:pt x="1437" y="1151"/>
                  </a:lnTo>
                  <a:lnTo>
                    <a:pt x="1440" y="1150"/>
                  </a:lnTo>
                  <a:lnTo>
                    <a:pt x="1443" y="1150"/>
                  </a:lnTo>
                  <a:lnTo>
                    <a:pt x="1446" y="1149"/>
                  </a:lnTo>
                  <a:lnTo>
                    <a:pt x="1449" y="1148"/>
                  </a:lnTo>
                  <a:lnTo>
                    <a:pt x="1452" y="1147"/>
                  </a:lnTo>
                  <a:lnTo>
                    <a:pt x="1455" y="1146"/>
                  </a:lnTo>
                  <a:lnTo>
                    <a:pt x="1458" y="1145"/>
                  </a:lnTo>
                  <a:lnTo>
                    <a:pt x="1461" y="1144"/>
                  </a:lnTo>
                  <a:lnTo>
                    <a:pt x="1464" y="1143"/>
                  </a:lnTo>
                  <a:lnTo>
                    <a:pt x="1467" y="1142"/>
                  </a:lnTo>
                  <a:lnTo>
                    <a:pt x="1470" y="1141"/>
                  </a:lnTo>
                  <a:lnTo>
                    <a:pt x="1473" y="1140"/>
                  </a:lnTo>
                  <a:lnTo>
                    <a:pt x="1476" y="1138"/>
                  </a:lnTo>
                  <a:lnTo>
                    <a:pt x="1479" y="1137"/>
                  </a:lnTo>
                  <a:lnTo>
                    <a:pt x="1483" y="1136"/>
                  </a:lnTo>
                  <a:lnTo>
                    <a:pt x="1485" y="1134"/>
                  </a:lnTo>
                  <a:lnTo>
                    <a:pt x="1489" y="1133"/>
                  </a:lnTo>
                  <a:lnTo>
                    <a:pt x="1491" y="1131"/>
                  </a:lnTo>
                  <a:lnTo>
                    <a:pt x="1495" y="1130"/>
                  </a:lnTo>
                  <a:lnTo>
                    <a:pt x="1498" y="1128"/>
                  </a:lnTo>
                  <a:lnTo>
                    <a:pt x="1501" y="1127"/>
                  </a:lnTo>
                  <a:lnTo>
                    <a:pt x="1504" y="1125"/>
                  </a:lnTo>
                  <a:lnTo>
                    <a:pt x="1507" y="1123"/>
                  </a:lnTo>
                  <a:lnTo>
                    <a:pt x="1510" y="1122"/>
                  </a:lnTo>
                  <a:lnTo>
                    <a:pt x="1513" y="1120"/>
                  </a:lnTo>
                  <a:lnTo>
                    <a:pt x="1516" y="1118"/>
                  </a:lnTo>
                  <a:lnTo>
                    <a:pt x="1519" y="1116"/>
                  </a:lnTo>
                  <a:lnTo>
                    <a:pt x="1522" y="1114"/>
                  </a:lnTo>
                  <a:lnTo>
                    <a:pt x="1525" y="1112"/>
                  </a:lnTo>
                  <a:lnTo>
                    <a:pt x="1528" y="1110"/>
                  </a:lnTo>
                  <a:lnTo>
                    <a:pt x="1531" y="1108"/>
                  </a:lnTo>
                  <a:lnTo>
                    <a:pt x="1534" y="1106"/>
                  </a:lnTo>
                  <a:lnTo>
                    <a:pt x="1537" y="1104"/>
                  </a:lnTo>
                  <a:lnTo>
                    <a:pt x="1540" y="1102"/>
                  </a:lnTo>
                  <a:lnTo>
                    <a:pt x="1543" y="1099"/>
                  </a:lnTo>
                  <a:lnTo>
                    <a:pt x="1546" y="1097"/>
                  </a:lnTo>
                  <a:lnTo>
                    <a:pt x="1549" y="1095"/>
                  </a:lnTo>
                  <a:lnTo>
                    <a:pt x="1552" y="1092"/>
                  </a:lnTo>
                  <a:lnTo>
                    <a:pt x="1555" y="1090"/>
                  </a:lnTo>
                  <a:lnTo>
                    <a:pt x="1559" y="1087"/>
                  </a:lnTo>
                  <a:lnTo>
                    <a:pt x="1562" y="1085"/>
                  </a:lnTo>
                  <a:lnTo>
                    <a:pt x="1565" y="1082"/>
                  </a:lnTo>
                  <a:lnTo>
                    <a:pt x="1568" y="1080"/>
                  </a:lnTo>
                  <a:lnTo>
                    <a:pt x="1571" y="1077"/>
                  </a:lnTo>
                  <a:lnTo>
                    <a:pt x="1574" y="1075"/>
                  </a:lnTo>
                  <a:lnTo>
                    <a:pt x="1577" y="1072"/>
                  </a:lnTo>
                  <a:lnTo>
                    <a:pt x="1580" y="1069"/>
                  </a:lnTo>
                  <a:lnTo>
                    <a:pt x="1583" y="1067"/>
                  </a:lnTo>
                  <a:lnTo>
                    <a:pt x="1586" y="1064"/>
                  </a:lnTo>
                  <a:lnTo>
                    <a:pt x="1589" y="1061"/>
                  </a:lnTo>
                  <a:lnTo>
                    <a:pt x="1592" y="1058"/>
                  </a:lnTo>
                  <a:lnTo>
                    <a:pt x="1595" y="1055"/>
                  </a:lnTo>
                  <a:lnTo>
                    <a:pt x="1598" y="1052"/>
                  </a:lnTo>
                  <a:lnTo>
                    <a:pt x="1601" y="1049"/>
                  </a:lnTo>
                  <a:lnTo>
                    <a:pt x="1604" y="1046"/>
                  </a:lnTo>
                  <a:lnTo>
                    <a:pt x="1607" y="1043"/>
                  </a:lnTo>
                  <a:lnTo>
                    <a:pt x="1610" y="1040"/>
                  </a:lnTo>
                  <a:lnTo>
                    <a:pt x="1613" y="1037"/>
                  </a:lnTo>
                  <a:lnTo>
                    <a:pt x="1616" y="1034"/>
                  </a:lnTo>
                  <a:lnTo>
                    <a:pt x="1619" y="1031"/>
                  </a:lnTo>
                  <a:lnTo>
                    <a:pt x="1622" y="1028"/>
                  </a:lnTo>
                  <a:lnTo>
                    <a:pt x="1626" y="1024"/>
                  </a:lnTo>
                  <a:lnTo>
                    <a:pt x="1628" y="1021"/>
                  </a:lnTo>
                  <a:lnTo>
                    <a:pt x="1632" y="1018"/>
                  </a:lnTo>
                  <a:lnTo>
                    <a:pt x="1635" y="1014"/>
                  </a:lnTo>
                  <a:lnTo>
                    <a:pt x="1638" y="1011"/>
                  </a:lnTo>
                  <a:lnTo>
                    <a:pt x="1641" y="1008"/>
                  </a:lnTo>
                  <a:lnTo>
                    <a:pt x="1644" y="1004"/>
                  </a:lnTo>
                  <a:lnTo>
                    <a:pt x="1647" y="1001"/>
                  </a:lnTo>
                  <a:lnTo>
                    <a:pt x="1650" y="997"/>
                  </a:lnTo>
                  <a:lnTo>
                    <a:pt x="1653" y="994"/>
                  </a:lnTo>
                  <a:lnTo>
                    <a:pt x="1656" y="990"/>
                  </a:lnTo>
                  <a:lnTo>
                    <a:pt x="1659" y="987"/>
                  </a:lnTo>
                  <a:lnTo>
                    <a:pt x="1662" y="983"/>
                  </a:lnTo>
                  <a:lnTo>
                    <a:pt x="1665" y="980"/>
                  </a:lnTo>
                  <a:lnTo>
                    <a:pt x="1668" y="976"/>
                  </a:lnTo>
                  <a:lnTo>
                    <a:pt x="1671" y="972"/>
                  </a:lnTo>
                  <a:lnTo>
                    <a:pt x="1674" y="969"/>
                  </a:lnTo>
                  <a:lnTo>
                    <a:pt x="1677" y="965"/>
                  </a:lnTo>
                  <a:lnTo>
                    <a:pt x="1680" y="961"/>
                  </a:lnTo>
                  <a:lnTo>
                    <a:pt x="1683" y="957"/>
                  </a:lnTo>
                  <a:lnTo>
                    <a:pt x="1686" y="954"/>
                  </a:lnTo>
                  <a:lnTo>
                    <a:pt x="1689" y="950"/>
                  </a:lnTo>
                  <a:lnTo>
                    <a:pt x="1692" y="946"/>
                  </a:lnTo>
                  <a:lnTo>
                    <a:pt x="1696" y="942"/>
                  </a:lnTo>
                  <a:lnTo>
                    <a:pt x="1698" y="938"/>
                  </a:lnTo>
                  <a:lnTo>
                    <a:pt x="1702" y="934"/>
                  </a:lnTo>
                  <a:lnTo>
                    <a:pt x="1705" y="931"/>
                  </a:lnTo>
                  <a:lnTo>
                    <a:pt x="1708" y="927"/>
                  </a:lnTo>
                  <a:lnTo>
                    <a:pt x="1711" y="923"/>
                  </a:lnTo>
                  <a:lnTo>
                    <a:pt x="1714" y="919"/>
                  </a:lnTo>
                  <a:lnTo>
                    <a:pt x="1717" y="915"/>
                  </a:lnTo>
                  <a:lnTo>
                    <a:pt x="1720" y="911"/>
                  </a:lnTo>
                  <a:lnTo>
                    <a:pt x="1723" y="907"/>
                  </a:lnTo>
                  <a:lnTo>
                    <a:pt x="1726" y="903"/>
                  </a:lnTo>
                  <a:lnTo>
                    <a:pt x="1729" y="899"/>
                  </a:lnTo>
                  <a:lnTo>
                    <a:pt x="1732" y="895"/>
                  </a:lnTo>
                  <a:lnTo>
                    <a:pt x="1735" y="891"/>
                  </a:lnTo>
                  <a:lnTo>
                    <a:pt x="1738" y="887"/>
                  </a:lnTo>
                  <a:lnTo>
                    <a:pt x="1741" y="883"/>
                  </a:lnTo>
                  <a:lnTo>
                    <a:pt x="1744" y="879"/>
                  </a:lnTo>
                  <a:lnTo>
                    <a:pt x="1747" y="875"/>
                  </a:lnTo>
                  <a:lnTo>
                    <a:pt x="1750" y="871"/>
                  </a:lnTo>
                  <a:lnTo>
                    <a:pt x="1753" y="867"/>
                  </a:lnTo>
                  <a:lnTo>
                    <a:pt x="1756" y="862"/>
                  </a:lnTo>
                  <a:lnTo>
                    <a:pt x="1759" y="858"/>
                  </a:lnTo>
                  <a:lnTo>
                    <a:pt x="1762" y="854"/>
                  </a:lnTo>
                  <a:lnTo>
                    <a:pt x="1765" y="850"/>
                  </a:lnTo>
                  <a:lnTo>
                    <a:pt x="1769" y="846"/>
                  </a:lnTo>
                  <a:lnTo>
                    <a:pt x="1772" y="842"/>
                  </a:lnTo>
                  <a:lnTo>
                    <a:pt x="1775" y="838"/>
                  </a:lnTo>
                  <a:lnTo>
                    <a:pt x="1778" y="834"/>
                  </a:lnTo>
                  <a:lnTo>
                    <a:pt x="1781" y="830"/>
                  </a:lnTo>
                  <a:lnTo>
                    <a:pt x="1784" y="826"/>
                  </a:lnTo>
                  <a:lnTo>
                    <a:pt x="1787" y="822"/>
                  </a:lnTo>
                  <a:lnTo>
                    <a:pt x="1790" y="817"/>
                  </a:lnTo>
                  <a:lnTo>
                    <a:pt x="1793" y="813"/>
                  </a:lnTo>
                  <a:lnTo>
                    <a:pt x="1796" y="809"/>
                  </a:lnTo>
                  <a:lnTo>
                    <a:pt x="1799" y="805"/>
                  </a:lnTo>
                  <a:lnTo>
                    <a:pt x="1802" y="801"/>
                  </a:lnTo>
                  <a:lnTo>
                    <a:pt x="1805" y="797"/>
                  </a:lnTo>
                  <a:lnTo>
                    <a:pt x="1808" y="793"/>
                  </a:lnTo>
                  <a:lnTo>
                    <a:pt x="1811" y="789"/>
                  </a:lnTo>
                  <a:lnTo>
                    <a:pt x="1814" y="785"/>
                  </a:lnTo>
                  <a:lnTo>
                    <a:pt x="1817" y="781"/>
                  </a:lnTo>
                  <a:lnTo>
                    <a:pt x="1820" y="777"/>
                  </a:lnTo>
                  <a:lnTo>
                    <a:pt x="1823" y="773"/>
                  </a:lnTo>
                  <a:lnTo>
                    <a:pt x="1826" y="769"/>
                  </a:lnTo>
                  <a:lnTo>
                    <a:pt x="1827" y="769"/>
                  </a:lnTo>
                  <a:lnTo>
                    <a:pt x="1827" y="760"/>
                  </a:lnTo>
                  <a:lnTo>
                    <a:pt x="1827" y="760"/>
                  </a:lnTo>
                  <a:lnTo>
                    <a:pt x="1827" y="751"/>
                  </a:lnTo>
                  <a:lnTo>
                    <a:pt x="1827" y="750"/>
                  </a:lnTo>
                  <a:lnTo>
                    <a:pt x="1827" y="742"/>
                  </a:lnTo>
                  <a:lnTo>
                    <a:pt x="1827" y="741"/>
                  </a:lnTo>
                  <a:lnTo>
                    <a:pt x="1827" y="732"/>
                  </a:lnTo>
                  <a:lnTo>
                    <a:pt x="1827" y="731"/>
                  </a:lnTo>
                  <a:lnTo>
                    <a:pt x="1827" y="723"/>
                  </a:lnTo>
                  <a:lnTo>
                    <a:pt x="1827" y="721"/>
                  </a:lnTo>
                  <a:lnTo>
                    <a:pt x="1827" y="714"/>
                  </a:lnTo>
                  <a:lnTo>
                    <a:pt x="1827" y="712"/>
                  </a:lnTo>
                  <a:lnTo>
                    <a:pt x="1827" y="704"/>
                  </a:lnTo>
                  <a:lnTo>
                    <a:pt x="1827" y="702"/>
                  </a:lnTo>
                  <a:lnTo>
                    <a:pt x="1827" y="695"/>
                  </a:lnTo>
                  <a:lnTo>
                    <a:pt x="1827" y="692"/>
                  </a:lnTo>
                  <a:lnTo>
                    <a:pt x="1827" y="686"/>
                  </a:lnTo>
                  <a:lnTo>
                    <a:pt x="1827" y="682"/>
                  </a:lnTo>
                  <a:lnTo>
                    <a:pt x="1827" y="676"/>
                  </a:lnTo>
                  <a:lnTo>
                    <a:pt x="1827" y="673"/>
                  </a:lnTo>
                  <a:lnTo>
                    <a:pt x="1827" y="667"/>
                  </a:lnTo>
                  <a:lnTo>
                    <a:pt x="1827" y="663"/>
                  </a:lnTo>
                  <a:lnTo>
                    <a:pt x="1827" y="658"/>
                  </a:lnTo>
                  <a:lnTo>
                    <a:pt x="1827" y="653"/>
                  </a:lnTo>
                  <a:lnTo>
                    <a:pt x="1827" y="648"/>
                  </a:lnTo>
                  <a:lnTo>
                    <a:pt x="1827" y="644"/>
                  </a:lnTo>
                  <a:lnTo>
                    <a:pt x="1827" y="639"/>
                  </a:lnTo>
                  <a:lnTo>
                    <a:pt x="1827" y="634"/>
                  </a:lnTo>
                  <a:lnTo>
                    <a:pt x="1827" y="630"/>
                  </a:lnTo>
                  <a:lnTo>
                    <a:pt x="1827" y="624"/>
                  </a:lnTo>
                  <a:lnTo>
                    <a:pt x="1827" y="620"/>
                  </a:lnTo>
                  <a:lnTo>
                    <a:pt x="1827" y="614"/>
                  </a:lnTo>
                  <a:lnTo>
                    <a:pt x="1827" y="611"/>
                  </a:lnTo>
                  <a:lnTo>
                    <a:pt x="1827" y="605"/>
                  </a:lnTo>
                  <a:lnTo>
                    <a:pt x="1827" y="601"/>
                  </a:lnTo>
                  <a:lnTo>
                    <a:pt x="1827" y="595"/>
                  </a:lnTo>
                  <a:lnTo>
                    <a:pt x="1827" y="592"/>
                  </a:lnTo>
                  <a:lnTo>
                    <a:pt x="1827" y="585"/>
                  </a:lnTo>
                  <a:lnTo>
                    <a:pt x="1827" y="582"/>
                  </a:lnTo>
                  <a:lnTo>
                    <a:pt x="1827" y="575"/>
                  </a:lnTo>
                  <a:lnTo>
                    <a:pt x="1827" y="572"/>
                  </a:lnTo>
                  <a:lnTo>
                    <a:pt x="1827" y="565"/>
                  </a:lnTo>
                  <a:lnTo>
                    <a:pt x="1827" y="562"/>
                  </a:lnTo>
                  <a:lnTo>
                    <a:pt x="1827" y="554"/>
                  </a:lnTo>
                  <a:lnTo>
                    <a:pt x="1827" y="553"/>
                  </a:lnTo>
                  <a:lnTo>
                    <a:pt x="1827" y="544"/>
                  </a:lnTo>
                  <a:lnTo>
                    <a:pt x="1827" y="543"/>
                  </a:lnTo>
                  <a:lnTo>
                    <a:pt x="1827" y="534"/>
                  </a:lnTo>
                  <a:lnTo>
                    <a:pt x="1827" y="533"/>
                  </a:lnTo>
                  <a:lnTo>
                    <a:pt x="1827" y="523"/>
                  </a:lnTo>
                  <a:lnTo>
                    <a:pt x="1827" y="523"/>
                  </a:lnTo>
                  <a:lnTo>
                    <a:pt x="1827" y="513"/>
                  </a:lnTo>
                  <a:lnTo>
                    <a:pt x="1827" y="513"/>
                  </a:lnTo>
                  <a:lnTo>
                    <a:pt x="1827" y="502"/>
                  </a:lnTo>
                  <a:lnTo>
                    <a:pt x="1827" y="502"/>
                  </a:lnTo>
                  <a:lnTo>
                    <a:pt x="1827" y="502"/>
                  </a:lnTo>
                  <a:lnTo>
                    <a:pt x="1826" y="502"/>
                  </a:lnTo>
                  <a:lnTo>
                    <a:pt x="1823" y="506"/>
                  </a:lnTo>
                  <a:lnTo>
                    <a:pt x="1820" y="510"/>
                  </a:lnTo>
                  <a:lnTo>
                    <a:pt x="1817" y="515"/>
                  </a:lnTo>
                  <a:lnTo>
                    <a:pt x="1814" y="519"/>
                  </a:lnTo>
                  <a:lnTo>
                    <a:pt x="1811" y="523"/>
                  </a:lnTo>
                  <a:lnTo>
                    <a:pt x="1808" y="527"/>
                  </a:lnTo>
                  <a:lnTo>
                    <a:pt x="1805" y="532"/>
                  </a:lnTo>
                  <a:lnTo>
                    <a:pt x="1802" y="536"/>
                  </a:lnTo>
                  <a:lnTo>
                    <a:pt x="1799" y="540"/>
                  </a:lnTo>
                  <a:lnTo>
                    <a:pt x="1796" y="544"/>
                  </a:lnTo>
                  <a:lnTo>
                    <a:pt x="1793" y="548"/>
                  </a:lnTo>
                  <a:lnTo>
                    <a:pt x="1790" y="552"/>
                  </a:lnTo>
                  <a:lnTo>
                    <a:pt x="1787" y="557"/>
                  </a:lnTo>
                  <a:lnTo>
                    <a:pt x="1784" y="561"/>
                  </a:lnTo>
                  <a:lnTo>
                    <a:pt x="1781" y="565"/>
                  </a:lnTo>
                  <a:lnTo>
                    <a:pt x="1778" y="569"/>
                  </a:lnTo>
                  <a:lnTo>
                    <a:pt x="1775" y="573"/>
                  </a:lnTo>
                  <a:lnTo>
                    <a:pt x="1772" y="577"/>
                  </a:lnTo>
                  <a:lnTo>
                    <a:pt x="1769" y="581"/>
                  </a:lnTo>
                  <a:lnTo>
                    <a:pt x="1765" y="585"/>
                  </a:lnTo>
                  <a:lnTo>
                    <a:pt x="1762" y="590"/>
                  </a:lnTo>
                  <a:lnTo>
                    <a:pt x="1759" y="593"/>
                  </a:lnTo>
                  <a:lnTo>
                    <a:pt x="1756" y="598"/>
                  </a:lnTo>
                  <a:lnTo>
                    <a:pt x="1753" y="602"/>
                  </a:lnTo>
                  <a:lnTo>
                    <a:pt x="1750" y="606"/>
                  </a:lnTo>
                  <a:lnTo>
                    <a:pt x="1747" y="610"/>
                  </a:lnTo>
                  <a:lnTo>
                    <a:pt x="1744" y="614"/>
                  </a:lnTo>
                  <a:lnTo>
                    <a:pt x="1741" y="618"/>
                  </a:lnTo>
                  <a:lnTo>
                    <a:pt x="1738" y="622"/>
                  </a:lnTo>
                  <a:lnTo>
                    <a:pt x="1735" y="626"/>
                  </a:lnTo>
                  <a:lnTo>
                    <a:pt x="1732" y="630"/>
                  </a:lnTo>
                  <a:lnTo>
                    <a:pt x="1729" y="634"/>
                  </a:lnTo>
                  <a:lnTo>
                    <a:pt x="1726" y="638"/>
                  </a:lnTo>
                  <a:lnTo>
                    <a:pt x="1723" y="642"/>
                  </a:lnTo>
                  <a:lnTo>
                    <a:pt x="1720" y="645"/>
                  </a:lnTo>
                  <a:lnTo>
                    <a:pt x="1717" y="649"/>
                  </a:lnTo>
                  <a:lnTo>
                    <a:pt x="1714" y="653"/>
                  </a:lnTo>
                  <a:lnTo>
                    <a:pt x="1711" y="657"/>
                  </a:lnTo>
                  <a:lnTo>
                    <a:pt x="1708" y="661"/>
                  </a:lnTo>
                  <a:lnTo>
                    <a:pt x="1705" y="665"/>
                  </a:lnTo>
                  <a:lnTo>
                    <a:pt x="1702" y="669"/>
                  </a:lnTo>
                  <a:lnTo>
                    <a:pt x="1698" y="672"/>
                  </a:lnTo>
                  <a:lnTo>
                    <a:pt x="1696" y="676"/>
                  </a:lnTo>
                  <a:lnTo>
                    <a:pt x="1692" y="680"/>
                  </a:lnTo>
                  <a:lnTo>
                    <a:pt x="1689" y="684"/>
                  </a:lnTo>
                  <a:lnTo>
                    <a:pt x="1686" y="688"/>
                  </a:lnTo>
                  <a:lnTo>
                    <a:pt x="1683" y="691"/>
                  </a:lnTo>
                  <a:lnTo>
                    <a:pt x="1680" y="695"/>
                  </a:lnTo>
                  <a:lnTo>
                    <a:pt x="1677" y="699"/>
                  </a:lnTo>
                  <a:lnTo>
                    <a:pt x="1674" y="702"/>
                  </a:lnTo>
                  <a:lnTo>
                    <a:pt x="1671" y="706"/>
                  </a:lnTo>
                  <a:lnTo>
                    <a:pt x="1668" y="710"/>
                  </a:lnTo>
                  <a:lnTo>
                    <a:pt x="1665" y="713"/>
                  </a:lnTo>
                  <a:lnTo>
                    <a:pt x="1662" y="717"/>
                  </a:lnTo>
                  <a:lnTo>
                    <a:pt x="1659" y="721"/>
                  </a:lnTo>
                  <a:lnTo>
                    <a:pt x="1656" y="724"/>
                  </a:lnTo>
                  <a:lnTo>
                    <a:pt x="1653" y="728"/>
                  </a:lnTo>
                  <a:lnTo>
                    <a:pt x="1650" y="731"/>
                  </a:lnTo>
                  <a:lnTo>
                    <a:pt x="1647" y="734"/>
                  </a:lnTo>
                  <a:lnTo>
                    <a:pt x="1644" y="738"/>
                  </a:lnTo>
                  <a:lnTo>
                    <a:pt x="1641" y="741"/>
                  </a:lnTo>
                  <a:lnTo>
                    <a:pt x="1638" y="745"/>
                  </a:lnTo>
                  <a:lnTo>
                    <a:pt x="1635" y="748"/>
                  </a:lnTo>
                  <a:lnTo>
                    <a:pt x="1632" y="752"/>
                  </a:lnTo>
                  <a:lnTo>
                    <a:pt x="1628" y="755"/>
                  </a:lnTo>
                  <a:lnTo>
                    <a:pt x="1626" y="758"/>
                  </a:lnTo>
                  <a:lnTo>
                    <a:pt x="1622" y="762"/>
                  </a:lnTo>
                  <a:lnTo>
                    <a:pt x="1619" y="765"/>
                  </a:lnTo>
                  <a:lnTo>
                    <a:pt x="1616" y="768"/>
                  </a:lnTo>
                  <a:lnTo>
                    <a:pt x="1613" y="771"/>
                  </a:lnTo>
                  <a:lnTo>
                    <a:pt x="1610" y="774"/>
                  </a:lnTo>
                  <a:lnTo>
                    <a:pt x="1607" y="777"/>
                  </a:lnTo>
                  <a:lnTo>
                    <a:pt x="1604" y="781"/>
                  </a:lnTo>
                  <a:lnTo>
                    <a:pt x="1601" y="784"/>
                  </a:lnTo>
                  <a:lnTo>
                    <a:pt x="1598" y="787"/>
                  </a:lnTo>
                  <a:lnTo>
                    <a:pt x="1595" y="790"/>
                  </a:lnTo>
                  <a:lnTo>
                    <a:pt x="1592" y="793"/>
                  </a:lnTo>
                  <a:lnTo>
                    <a:pt x="1589" y="796"/>
                  </a:lnTo>
                  <a:lnTo>
                    <a:pt x="1586" y="798"/>
                  </a:lnTo>
                  <a:lnTo>
                    <a:pt x="1583" y="801"/>
                  </a:lnTo>
                  <a:lnTo>
                    <a:pt x="1580" y="804"/>
                  </a:lnTo>
                  <a:lnTo>
                    <a:pt x="1577" y="807"/>
                  </a:lnTo>
                  <a:lnTo>
                    <a:pt x="1574" y="810"/>
                  </a:lnTo>
                  <a:lnTo>
                    <a:pt x="1571" y="813"/>
                  </a:lnTo>
                  <a:lnTo>
                    <a:pt x="1568" y="815"/>
                  </a:lnTo>
                  <a:lnTo>
                    <a:pt x="1565" y="818"/>
                  </a:lnTo>
                  <a:lnTo>
                    <a:pt x="1562" y="821"/>
                  </a:lnTo>
                  <a:lnTo>
                    <a:pt x="1559" y="823"/>
                  </a:lnTo>
                  <a:lnTo>
                    <a:pt x="1555" y="826"/>
                  </a:lnTo>
                  <a:lnTo>
                    <a:pt x="1552" y="828"/>
                  </a:lnTo>
                  <a:lnTo>
                    <a:pt x="1549" y="831"/>
                  </a:lnTo>
                  <a:lnTo>
                    <a:pt x="1546" y="833"/>
                  </a:lnTo>
                  <a:lnTo>
                    <a:pt x="1543" y="835"/>
                  </a:lnTo>
                  <a:lnTo>
                    <a:pt x="1540" y="838"/>
                  </a:lnTo>
                  <a:lnTo>
                    <a:pt x="1537" y="840"/>
                  </a:lnTo>
                  <a:lnTo>
                    <a:pt x="1534" y="842"/>
                  </a:lnTo>
                  <a:lnTo>
                    <a:pt x="1531" y="844"/>
                  </a:lnTo>
                  <a:lnTo>
                    <a:pt x="1528" y="847"/>
                  </a:lnTo>
                  <a:lnTo>
                    <a:pt x="1525" y="849"/>
                  </a:lnTo>
                  <a:lnTo>
                    <a:pt x="1522" y="851"/>
                  </a:lnTo>
                  <a:lnTo>
                    <a:pt x="1519" y="853"/>
                  </a:lnTo>
                  <a:lnTo>
                    <a:pt x="1516" y="855"/>
                  </a:lnTo>
                  <a:lnTo>
                    <a:pt x="1513" y="857"/>
                  </a:lnTo>
                  <a:lnTo>
                    <a:pt x="1510" y="859"/>
                  </a:lnTo>
                  <a:lnTo>
                    <a:pt x="1507" y="861"/>
                  </a:lnTo>
                  <a:lnTo>
                    <a:pt x="1504" y="862"/>
                  </a:lnTo>
                  <a:lnTo>
                    <a:pt x="1501" y="864"/>
                  </a:lnTo>
                  <a:lnTo>
                    <a:pt x="1498" y="866"/>
                  </a:lnTo>
                  <a:lnTo>
                    <a:pt x="1495" y="868"/>
                  </a:lnTo>
                  <a:lnTo>
                    <a:pt x="1491" y="869"/>
                  </a:lnTo>
                  <a:lnTo>
                    <a:pt x="1489" y="871"/>
                  </a:lnTo>
                  <a:lnTo>
                    <a:pt x="1485" y="872"/>
                  </a:lnTo>
                  <a:lnTo>
                    <a:pt x="1483" y="874"/>
                  </a:lnTo>
                  <a:lnTo>
                    <a:pt x="1479" y="875"/>
                  </a:lnTo>
                  <a:lnTo>
                    <a:pt x="1476" y="877"/>
                  </a:lnTo>
                  <a:lnTo>
                    <a:pt x="1473" y="878"/>
                  </a:lnTo>
                  <a:lnTo>
                    <a:pt x="1470" y="879"/>
                  </a:lnTo>
                  <a:lnTo>
                    <a:pt x="1467" y="881"/>
                  </a:lnTo>
                  <a:lnTo>
                    <a:pt x="1464" y="882"/>
                  </a:lnTo>
                  <a:lnTo>
                    <a:pt x="1461" y="883"/>
                  </a:lnTo>
                  <a:lnTo>
                    <a:pt x="1458" y="884"/>
                  </a:lnTo>
                  <a:lnTo>
                    <a:pt x="1455" y="885"/>
                  </a:lnTo>
                  <a:lnTo>
                    <a:pt x="1452" y="886"/>
                  </a:lnTo>
                  <a:lnTo>
                    <a:pt x="1449" y="887"/>
                  </a:lnTo>
                  <a:lnTo>
                    <a:pt x="1446" y="888"/>
                  </a:lnTo>
                  <a:lnTo>
                    <a:pt x="1443" y="889"/>
                  </a:lnTo>
                  <a:lnTo>
                    <a:pt x="1440" y="889"/>
                  </a:lnTo>
                  <a:lnTo>
                    <a:pt x="1437" y="890"/>
                  </a:lnTo>
                  <a:lnTo>
                    <a:pt x="1434" y="891"/>
                  </a:lnTo>
                  <a:lnTo>
                    <a:pt x="1431" y="892"/>
                  </a:lnTo>
                  <a:lnTo>
                    <a:pt x="1428" y="892"/>
                  </a:lnTo>
                  <a:lnTo>
                    <a:pt x="1425" y="893"/>
                  </a:lnTo>
                  <a:lnTo>
                    <a:pt x="1422" y="893"/>
                  </a:lnTo>
                  <a:lnTo>
                    <a:pt x="1419" y="893"/>
                  </a:lnTo>
                  <a:lnTo>
                    <a:pt x="1415" y="894"/>
                  </a:lnTo>
                  <a:lnTo>
                    <a:pt x="1412" y="894"/>
                  </a:lnTo>
                  <a:lnTo>
                    <a:pt x="1409" y="894"/>
                  </a:lnTo>
                  <a:lnTo>
                    <a:pt x="1406" y="895"/>
                  </a:lnTo>
                  <a:lnTo>
                    <a:pt x="1403" y="895"/>
                  </a:lnTo>
                  <a:lnTo>
                    <a:pt x="1400" y="895"/>
                  </a:lnTo>
                  <a:lnTo>
                    <a:pt x="1397" y="895"/>
                  </a:lnTo>
                  <a:lnTo>
                    <a:pt x="1394" y="895"/>
                  </a:lnTo>
                  <a:lnTo>
                    <a:pt x="1391" y="895"/>
                  </a:lnTo>
                  <a:lnTo>
                    <a:pt x="1388" y="895"/>
                  </a:lnTo>
                  <a:lnTo>
                    <a:pt x="1385" y="895"/>
                  </a:lnTo>
                  <a:lnTo>
                    <a:pt x="1382" y="894"/>
                  </a:lnTo>
                  <a:lnTo>
                    <a:pt x="1379" y="894"/>
                  </a:lnTo>
                  <a:lnTo>
                    <a:pt x="1376" y="894"/>
                  </a:lnTo>
                  <a:lnTo>
                    <a:pt x="1373" y="893"/>
                  </a:lnTo>
                  <a:lnTo>
                    <a:pt x="1370" y="893"/>
                  </a:lnTo>
                  <a:lnTo>
                    <a:pt x="1367" y="893"/>
                  </a:lnTo>
                  <a:lnTo>
                    <a:pt x="1364" y="892"/>
                  </a:lnTo>
                  <a:lnTo>
                    <a:pt x="1361" y="892"/>
                  </a:lnTo>
                  <a:lnTo>
                    <a:pt x="1358" y="891"/>
                  </a:lnTo>
                  <a:lnTo>
                    <a:pt x="1355" y="890"/>
                  </a:lnTo>
                  <a:lnTo>
                    <a:pt x="1352" y="889"/>
                  </a:lnTo>
                  <a:lnTo>
                    <a:pt x="1348" y="889"/>
                  </a:lnTo>
                  <a:lnTo>
                    <a:pt x="1346" y="888"/>
                  </a:lnTo>
                  <a:lnTo>
                    <a:pt x="1342" y="887"/>
                  </a:lnTo>
                  <a:lnTo>
                    <a:pt x="1339" y="886"/>
                  </a:lnTo>
                  <a:lnTo>
                    <a:pt x="1336" y="885"/>
                  </a:lnTo>
                  <a:lnTo>
                    <a:pt x="1333" y="884"/>
                  </a:lnTo>
                  <a:lnTo>
                    <a:pt x="1330" y="883"/>
                  </a:lnTo>
                  <a:lnTo>
                    <a:pt x="1327" y="882"/>
                  </a:lnTo>
                  <a:lnTo>
                    <a:pt x="1324" y="880"/>
                  </a:lnTo>
                  <a:lnTo>
                    <a:pt x="1321" y="879"/>
                  </a:lnTo>
                  <a:lnTo>
                    <a:pt x="1318" y="878"/>
                  </a:lnTo>
                  <a:lnTo>
                    <a:pt x="1315" y="876"/>
                  </a:lnTo>
                  <a:lnTo>
                    <a:pt x="1312" y="875"/>
                  </a:lnTo>
                  <a:lnTo>
                    <a:pt x="1309" y="873"/>
                  </a:lnTo>
                  <a:lnTo>
                    <a:pt x="1306" y="872"/>
                  </a:lnTo>
                  <a:lnTo>
                    <a:pt x="1303" y="870"/>
                  </a:lnTo>
                  <a:lnTo>
                    <a:pt x="1300" y="869"/>
                  </a:lnTo>
                  <a:lnTo>
                    <a:pt x="1297" y="867"/>
                  </a:lnTo>
                  <a:lnTo>
                    <a:pt x="1294" y="865"/>
                  </a:lnTo>
                  <a:lnTo>
                    <a:pt x="1291" y="864"/>
                  </a:lnTo>
                  <a:lnTo>
                    <a:pt x="1288" y="862"/>
                  </a:lnTo>
                  <a:lnTo>
                    <a:pt x="1285" y="860"/>
                  </a:lnTo>
                  <a:lnTo>
                    <a:pt x="1282" y="858"/>
                  </a:lnTo>
                  <a:lnTo>
                    <a:pt x="1278" y="856"/>
                  </a:lnTo>
                  <a:lnTo>
                    <a:pt x="1276" y="854"/>
                  </a:lnTo>
                  <a:lnTo>
                    <a:pt x="1272" y="852"/>
                  </a:lnTo>
                  <a:lnTo>
                    <a:pt x="1270" y="850"/>
                  </a:lnTo>
                  <a:lnTo>
                    <a:pt x="1266" y="848"/>
                  </a:lnTo>
                  <a:lnTo>
                    <a:pt x="1263" y="845"/>
                  </a:lnTo>
                  <a:lnTo>
                    <a:pt x="1260" y="843"/>
                  </a:lnTo>
                  <a:lnTo>
                    <a:pt x="1257" y="841"/>
                  </a:lnTo>
                  <a:lnTo>
                    <a:pt x="1254" y="838"/>
                  </a:lnTo>
                  <a:lnTo>
                    <a:pt x="1251" y="836"/>
                  </a:lnTo>
                  <a:lnTo>
                    <a:pt x="1248" y="834"/>
                  </a:lnTo>
                  <a:lnTo>
                    <a:pt x="1245" y="831"/>
                  </a:lnTo>
                  <a:lnTo>
                    <a:pt x="1242" y="828"/>
                  </a:lnTo>
                  <a:lnTo>
                    <a:pt x="1239" y="826"/>
                  </a:lnTo>
                  <a:lnTo>
                    <a:pt x="1236" y="823"/>
                  </a:lnTo>
                  <a:lnTo>
                    <a:pt x="1233" y="821"/>
                  </a:lnTo>
                  <a:lnTo>
                    <a:pt x="1230" y="818"/>
                  </a:lnTo>
                  <a:lnTo>
                    <a:pt x="1227" y="815"/>
                  </a:lnTo>
                  <a:lnTo>
                    <a:pt x="1224" y="812"/>
                  </a:lnTo>
                  <a:lnTo>
                    <a:pt x="1221" y="809"/>
                  </a:lnTo>
                  <a:lnTo>
                    <a:pt x="1218" y="807"/>
                  </a:lnTo>
                  <a:lnTo>
                    <a:pt x="1215" y="804"/>
                  </a:lnTo>
                  <a:lnTo>
                    <a:pt x="1212" y="801"/>
                  </a:lnTo>
                  <a:lnTo>
                    <a:pt x="1209" y="798"/>
                  </a:lnTo>
                  <a:lnTo>
                    <a:pt x="1206" y="794"/>
                  </a:lnTo>
                  <a:lnTo>
                    <a:pt x="1202" y="792"/>
                  </a:lnTo>
                  <a:lnTo>
                    <a:pt x="1199" y="788"/>
                  </a:lnTo>
                  <a:lnTo>
                    <a:pt x="1196" y="785"/>
                  </a:lnTo>
                  <a:lnTo>
                    <a:pt x="1193" y="782"/>
                  </a:lnTo>
                  <a:lnTo>
                    <a:pt x="1190" y="779"/>
                  </a:lnTo>
                  <a:lnTo>
                    <a:pt x="1187" y="775"/>
                  </a:lnTo>
                  <a:lnTo>
                    <a:pt x="1184" y="772"/>
                  </a:lnTo>
                  <a:lnTo>
                    <a:pt x="1181" y="769"/>
                  </a:lnTo>
                  <a:lnTo>
                    <a:pt x="1178" y="765"/>
                  </a:lnTo>
                  <a:lnTo>
                    <a:pt x="1175" y="762"/>
                  </a:lnTo>
                  <a:lnTo>
                    <a:pt x="1172" y="758"/>
                  </a:lnTo>
                  <a:lnTo>
                    <a:pt x="1169" y="755"/>
                  </a:lnTo>
                  <a:lnTo>
                    <a:pt x="1166" y="751"/>
                  </a:lnTo>
                  <a:lnTo>
                    <a:pt x="1163" y="747"/>
                  </a:lnTo>
                  <a:lnTo>
                    <a:pt x="1160" y="744"/>
                  </a:lnTo>
                  <a:lnTo>
                    <a:pt x="1157" y="740"/>
                  </a:lnTo>
                  <a:lnTo>
                    <a:pt x="1154" y="736"/>
                  </a:lnTo>
                  <a:lnTo>
                    <a:pt x="1151" y="733"/>
                  </a:lnTo>
                  <a:lnTo>
                    <a:pt x="1148" y="729"/>
                  </a:lnTo>
                  <a:lnTo>
                    <a:pt x="1145" y="725"/>
                  </a:lnTo>
                  <a:lnTo>
                    <a:pt x="1141" y="721"/>
                  </a:lnTo>
                  <a:lnTo>
                    <a:pt x="1139" y="717"/>
                  </a:lnTo>
                  <a:lnTo>
                    <a:pt x="1135" y="713"/>
                  </a:lnTo>
                  <a:lnTo>
                    <a:pt x="1133" y="710"/>
                  </a:lnTo>
                  <a:lnTo>
                    <a:pt x="1129" y="706"/>
                  </a:lnTo>
                  <a:lnTo>
                    <a:pt x="1126" y="702"/>
                  </a:lnTo>
                  <a:lnTo>
                    <a:pt x="1123" y="698"/>
                  </a:lnTo>
                  <a:lnTo>
                    <a:pt x="1120" y="693"/>
                  </a:lnTo>
                  <a:lnTo>
                    <a:pt x="1117" y="690"/>
                  </a:lnTo>
                  <a:lnTo>
                    <a:pt x="1114" y="685"/>
                  </a:lnTo>
                  <a:lnTo>
                    <a:pt x="1111" y="681"/>
                  </a:lnTo>
                  <a:lnTo>
                    <a:pt x="1108" y="677"/>
                  </a:lnTo>
                  <a:lnTo>
                    <a:pt x="1105" y="673"/>
                  </a:lnTo>
                  <a:lnTo>
                    <a:pt x="1102" y="668"/>
                  </a:lnTo>
                  <a:lnTo>
                    <a:pt x="1099" y="664"/>
                  </a:lnTo>
                  <a:lnTo>
                    <a:pt x="1096" y="660"/>
                  </a:lnTo>
                  <a:lnTo>
                    <a:pt x="1093" y="656"/>
                  </a:lnTo>
                  <a:lnTo>
                    <a:pt x="1090" y="651"/>
                  </a:lnTo>
                  <a:lnTo>
                    <a:pt x="1087" y="647"/>
                  </a:lnTo>
                  <a:lnTo>
                    <a:pt x="1084" y="643"/>
                  </a:lnTo>
                  <a:lnTo>
                    <a:pt x="1081" y="638"/>
                  </a:lnTo>
                  <a:lnTo>
                    <a:pt x="1078" y="634"/>
                  </a:lnTo>
                  <a:lnTo>
                    <a:pt x="1075" y="630"/>
                  </a:lnTo>
                  <a:lnTo>
                    <a:pt x="1072" y="625"/>
                  </a:lnTo>
                  <a:lnTo>
                    <a:pt x="1069" y="621"/>
                  </a:lnTo>
                  <a:lnTo>
                    <a:pt x="1065" y="616"/>
                  </a:lnTo>
                  <a:lnTo>
                    <a:pt x="1063" y="611"/>
                  </a:lnTo>
                  <a:lnTo>
                    <a:pt x="1059" y="607"/>
                  </a:lnTo>
                  <a:lnTo>
                    <a:pt x="1056" y="602"/>
                  </a:lnTo>
                  <a:lnTo>
                    <a:pt x="1053" y="598"/>
                  </a:lnTo>
                  <a:lnTo>
                    <a:pt x="1050" y="593"/>
                  </a:lnTo>
                  <a:lnTo>
                    <a:pt x="1047" y="589"/>
                  </a:lnTo>
                  <a:lnTo>
                    <a:pt x="1044" y="584"/>
                  </a:lnTo>
                  <a:lnTo>
                    <a:pt x="1041" y="579"/>
                  </a:lnTo>
                  <a:lnTo>
                    <a:pt x="1038" y="575"/>
                  </a:lnTo>
                  <a:lnTo>
                    <a:pt x="1035" y="570"/>
                  </a:lnTo>
                  <a:lnTo>
                    <a:pt x="1032" y="565"/>
                  </a:lnTo>
                  <a:lnTo>
                    <a:pt x="1029" y="561"/>
                  </a:lnTo>
                  <a:lnTo>
                    <a:pt x="1026" y="556"/>
                  </a:lnTo>
                  <a:lnTo>
                    <a:pt x="1023" y="551"/>
                  </a:lnTo>
                  <a:lnTo>
                    <a:pt x="1020" y="547"/>
                  </a:lnTo>
                  <a:lnTo>
                    <a:pt x="1017" y="542"/>
                  </a:lnTo>
                  <a:lnTo>
                    <a:pt x="1014" y="537"/>
                  </a:lnTo>
                  <a:lnTo>
                    <a:pt x="1011" y="532"/>
                  </a:lnTo>
                  <a:lnTo>
                    <a:pt x="1008" y="527"/>
                  </a:lnTo>
                  <a:lnTo>
                    <a:pt x="1005" y="523"/>
                  </a:lnTo>
                  <a:lnTo>
                    <a:pt x="1002" y="518"/>
                  </a:lnTo>
                  <a:lnTo>
                    <a:pt x="999" y="513"/>
                  </a:lnTo>
                  <a:lnTo>
                    <a:pt x="996" y="508"/>
                  </a:lnTo>
                  <a:lnTo>
                    <a:pt x="992" y="503"/>
                  </a:lnTo>
                  <a:lnTo>
                    <a:pt x="989" y="499"/>
                  </a:lnTo>
                  <a:lnTo>
                    <a:pt x="986" y="494"/>
                  </a:lnTo>
                  <a:lnTo>
                    <a:pt x="983" y="489"/>
                  </a:lnTo>
                  <a:lnTo>
                    <a:pt x="980" y="484"/>
                  </a:lnTo>
                  <a:lnTo>
                    <a:pt x="977" y="480"/>
                  </a:lnTo>
                  <a:lnTo>
                    <a:pt x="974" y="475"/>
                  </a:lnTo>
                  <a:lnTo>
                    <a:pt x="971" y="470"/>
                  </a:lnTo>
                  <a:lnTo>
                    <a:pt x="968" y="465"/>
                  </a:lnTo>
                  <a:lnTo>
                    <a:pt x="965" y="460"/>
                  </a:lnTo>
                  <a:lnTo>
                    <a:pt x="962" y="455"/>
                  </a:lnTo>
                  <a:lnTo>
                    <a:pt x="959" y="451"/>
                  </a:lnTo>
                  <a:lnTo>
                    <a:pt x="956" y="446"/>
                  </a:lnTo>
                  <a:lnTo>
                    <a:pt x="953" y="441"/>
                  </a:lnTo>
                  <a:lnTo>
                    <a:pt x="950" y="436"/>
                  </a:lnTo>
                  <a:lnTo>
                    <a:pt x="947" y="431"/>
                  </a:lnTo>
                  <a:lnTo>
                    <a:pt x="944" y="426"/>
                  </a:lnTo>
                  <a:lnTo>
                    <a:pt x="941" y="422"/>
                  </a:lnTo>
                  <a:lnTo>
                    <a:pt x="938" y="417"/>
                  </a:lnTo>
                  <a:lnTo>
                    <a:pt x="935" y="412"/>
                  </a:lnTo>
                  <a:lnTo>
                    <a:pt x="932" y="407"/>
                  </a:lnTo>
                  <a:lnTo>
                    <a:pt x="928" y="402"/>
                  </a:lnTo>
                  <a:lnTo>
                    <a:pt x="926" y="398"/>
                  </a:lnTo>
                  <a:lnTo>
                    <a:pt x="922" y="393"/>
                  </a:lnTo>
                  <a:lnTo>
                    <a:pt x="920" y="388"/>
                  </a:lnTo>
                  <a:lnTo>
                    <a:pt x="916" y="383"/>
                  </a:lnTo>
                  <a:lnTo>
                    <a:pt x="913" y="379"/>
                  </a:lnTo>
                  <a:lnTo>
                    <a:pt x="910" y="374"/>
                  </a:lnTo>
                  <a:lnTo>
                    <a:pt x="907" y="369"/>
                  </a:lnTo>
                  <a:lnTo>
                    <a:pt x="904" y="364"/>
                  </a:lnTo>
                  <a:lnTo>
                    <a:pt x="901" y="360"/>
                  </a:lnTo>
                  <a:lnTo>
                    <a:pt x="898" y="355"/>
                  </a:lnTo>
                  <a:lnTo>
                    <a:pt x="895" y="350"/>
                  </a:lnTo>
                  <a:lnTo>
                    <a:pt x="892" y="346"/>
                  </a:lnTo>
                  <a:lnTo>
                    <a:pt x="889" y="341"/>
                  </a:lnTo>
                  <a:lnTo>
                    <a:pt x="886" y="336"/>
                  </a:lnTo>
                  <a:lnTo>
                    <a:pt x="883" y="332"/>
                  </a:lnTo>
                  <a:lnTo>
                    <a:pt x="880" y="327"/>
                  </a:lnTo>
                  <a:lnTo>
                    <a:pt x="877" y="322"/>
                  </a:lnTo>
                  <a:lnTo>
                    <a:pt x="874" y="318"/>
                  </a:lnTo>
                  <a:lnTo>
                    <a:pt x="871" y="313"/>
                  </a:lnTo>
                  <a:lnTo>
                    <a:pt x="868" y="309"/>
                  </a:lnTo>
                  <a:lnTo>
                    <a:pt x="865" y="304"/>
                  </a:lnTo>
                  <a:lnTo>
                    <a:pt x="862" y="300"/>
                  </a:lnTo>
                  <a:lnTo>
                    <a:pt x="859" y="295"/>
                  </a:lnTo>
                  <a:lnTo>
                    <a:pt x="856" y="291"/>
                  </a:lnTo>
                  <a:lnTo>
                    <a:pt x="852" y="286"/>
                  </a:lnTo>
                  <a:lnTo>
                    <a:pt x="849" y="282"/>
                  </a:lnTo>
                  <a:lnTo>
                    <a:pt x="846" y="277"/>
                  </a:lnTo>
                  <a:lnTo>
                    <a:pt x="843" y="273"/>
                  </a:lnTo>
                  <a:lnTo>
                    <a:pt x="840" y="269"/>
                  </a:lnTo>
                  <a:lnTo>
                    <a:pt x="837" y="264"/>
                  </a:lnTo>
                  <a:lnTo>
                    <a:pt x="834" y="260"/>
                  </a:lnTo>
                  <a:lnTo>
                    <a:pt x="831" y="256"/>
                  </a:lnTo>
                  <a:lnTo>
                    <a:pt x="828" y="251"/>
                  </a:lnTo>
                  <a:lnTo>
                    <a:pt x="825" y="247"/>
                  </a:lnTo>
                  <a:lnTo>
                    <a:pt x="822" y="243"/>
                  </a:lnTo>
                  <a:lnTo>
                    <a:pt x="819" y="239"/>
                  </a:lnTo>
                  <a:lnTo>
                    <a:pt x="816" y="234"/>
                  </a:lnTo>
                  <a:lnTo>
                    <a:pt x="813" y="230"/>
                  </a:lnTo>
                  <a:lnTo>
                    <a:pt x="810" y="226"/>
                  </a:lnTo>
                  <a:lnTo>
                    <a:pt x="807" y="222"/>
                  </a:lnTo>
                  <a:lnTo>
                    <a:pt x="804" y="218"/>
                  </a:lnTo>
                  <a:lnTo>
                    <a:pt x="801" y="214"/>
                  </a:lnTo>
                  <a:lnTo>
                    <a:pt x="798" y="210"/>
                  </a:lnTo>
                  <a:lnTo>
                    <a:pt x="795" y="206"/>
                  </a:lnTo>
                  <a:lnTo>
                    <a:pt x="792" y="202"/>
                  </a:lnTo>
                  <a:lnTo>
                    <a:pt x="789" y="198"/>
                  </a:lnTo>
                  <a:lnTo>
                    <a:pt x="785" y="194"/>
                  </a:lnTo>
                  <a:lnTo>
                    <a:pt x="783" y="190"/>
                  </a:lnTo>
                  <a:lnTo>
                    <a:pt x="779" y="186"/>
                  </a:lnTo>
                  <a:lnTo>
                    <a:pt x="776" y="182"/>
                  </a:lnTo>
                  <a:lnTo>
                    <a:pt x="773" y="179"/>
                  </a:lnTo>
                  <a:lnTo>
                    <a:pt x="770" y="175"/>
                  </a:lnTo>
                  <a:lnTo>
                    <a:pt x="767" y="171"/>
                  </a:lnTo>
                  <a:lnTo>
                    <a:pt x="764" y="168"/>
                  </a:lnTo>
                  <a:lnTo>
                    <a:pt x="761" y="164"/>
                  </a:lnTo>
                  <a:lnTo>
                    <a:pt x="758" y="160"/>
                  </a:lnTo>
                  <a:lnTo>
                    <a:pt x="755" y="157"/>
                  </a:lnTo>
                  <a:lnTo>
                    <a:pt x="752" y="153"/>
                  </a:lnTo>
                  <a:lnTo>
                    <a:pt x="749" y="150"/>
                  </a:lnTo>
                  <a:lnTo>
                    <a:pt x="746" y="146"/>
                  </a:lnTo>
                  <a:lnTo>
                    <a:pt x="743" y="143"/>
                  </a:lnTo>
                  <a:lnTo>
                    <a:pt x="740" y="139"/>
                  </a:lnTo>
                  <a:lnTo>
                    <a:pt x="737" y="136"/>
                  </a:lnTo>
                  <a:lnTo>
                    <a:pt x="734" y="133"/>
                  </a:lnTo>
                  <a:lnTo>
                    <a:pt x="731" y="129"/>
                  </a:lnTo>
                  <a:lnTo>
                    <a:pt x="728" y="126"/>
                  </a:lnTo>
                  <a:lnTo>
                    <a:pt x="725" y="123"/>
                  </a:lnTo>
                  <a:lnTo>
                    <a:pt x="722" y="120"/>
                  </a:lnTo>
                  <a:lnTo>
                    <a:pt x="719" y="117"/>
                  </a:lnTo>
                  <a:lnTo>
                    <a:pt x="715" y="114"/>
                  </a:lnTo>
                  <a:lnTo>
                    <a:pt x="713" y="110"/>
                  </a:lnTo>
                  <a:lnTo>
                    <a:pt x="709" y="107"/>
                  </a:lnTo>
                  <a:lnTo>
                    <a:pt x="706" y="104"/>
                  </a:lnTo>
                  <a:lnTo>
                    <a:pt x="703" y="101"/>
                  </a:lnTo>
                  <a:lnTo>
                    <a:pt x="700" y="99"/>
                  </a:lnTo>
                  <a:lnTo>
                    <a:pt x="697" y="96"/>
                  </a:lnTo>
                  <a:lnTo>
                    <a:pt x="694" y="93"/>
                  </a:lnTo>
                  <a:lnTo>
                    <a:pt x="691" y="90"/>
                  </a:lnTo>
                  <a:lnTo>
                    <a:pt x="688" y="87"/>
                  </a:lnTo>
                  <a:lnTo>
                    <a:pt x="685" y="85"/>
                  </a:lnTo>
                  <a:lnTo>
                    <a:pt x="682" y="82"/>
                  </a:lnTo>
                  <a:lnTo>
                    <a:pt x="679" y="79"/>
                  </a:lnTo>
                  <a:lnTo>
                    <a:pt x="676" y="77"/>
                  </a:lnTo>
                  <a:lnTo>
                    <a:pt x="673" y="74"/>
                  </a:lnTo>
                  <a:lnTo>
                    <a:pt x="670" y="72"/>
                  </a:lnTo>
                  <a:lnTo>
                    <a:pt x="667" y="69"/>
                  </a:lnTo>
                  <a:lnTo>
                    <a:pt x="664" y="67"/>
                  </a:lnTo>
                  <a:lnTo>
                    <a:pt x="661" y="64"/>
                  </a:lnTo>
                  <a:lnTo>
                    <a:pt x="658" y="62"/>
                  </a:lnTo>
                  <a:lnTo>
                    <a:pt x="655" y="60"/>
                  </a:lnTo>
                  <a:lnTo>
                    <a:pt x="652" y="58"/>
                  </a:lnTo>
                  <a:lnTo>
                    <a:pt x="649" y="55"/>
                  </a:lnTo>
                  <a:lnTo>
                    <a:pt x="646" y="53"/>
                  </a:lnTo>
                  <a:lnTo>
                    <a:pt x="642" y="51"/>
                  </a:lnTo>
                  <a:lnTo>
                    <a:pt x="639" y="49"/>
                  </a:lnTo>
                  <a:lnTo>
                    <a:pt x="636" y="47"/>
                  </a:lnTo>
                  <a:lnTo>
                    <a:pt x="633" y="45"/>
                  </a:lnTo>
                  <a:lnTo>
                    <a:pt x="630" y="43"/>
                  </a:lnTo>
                  <a:lnTo>
                    <a:pt x="627" y="41"/>
                  </a:lnTo>
                  <a:lnTo>
                    <a:pt x="624" y="39"/>
                  </a:lnTo>
                  <a:lnTo>
                    <a:pt x="621" y="37"/>
                  </a:lnTo>
                  <a:lnTo>
                    <a:pt x="618" y="35"/>
                  </a:lnTo>
                  <a:lnTo>
                    <a:pt x="615" y="34"/>
                  </a:lnTo>
                  <a:lnTo>
                    <a:pt x="612" y="32"/>
                  </a:lnTo>
                  <a:lnTo>
                    <a:pt x="609" y="30"/>
                  </a:lnTo>
                  <a:lnTo>
                    <a:pt x="606" y="29"/>
                  </a:lnTo>
                  <a:lnTo>
                    <a:pt x="603" y="27"/>
                  </a:lnTo>
                  <a:lnTo>
                    <a:pt x="600" y="26"/>
                  </a:lnTo>
                  <a:lnTo>
                    <a:pt x="597" y="24"/>
                  </a:lnTo>
                  <a:lnTo>
                    <a:pt x="594" y="23"/>
                  </a:lnTo>
                  <a:lnTo>
                    <a:pt x="591" y="21"/>
                  </a:lnTo>
                  <a:lnTo>
                    <a:pt x="588" y="20"/>
                  </a:lnTo>
                  <a:lnTo>
                    <a:pt x="585" y="19"/>
                  </a:lnTo>
                  <a:lnTo>
                    <a:pt x="582" y="18"/>
                  </a:lnTo>
                  <a:lnTo>
                    <a:pt x="578" y="16"/>
                  </a:lnTo>
                  <a:lnTo>
                    <a:pt x="576" y="15"/>
                  </a:lnTo>
                  <a:lnTo>
                    <a:pt x="572" y="14"/>
                  </a:lnTo>
                  <a:lnTo>
                    <a:pt x="570" y="13"/>
                  </a:lnTo>
                  <a:lnTo>
                    <a:pt x="566" y="12"/>
                  </a:lnTo>
                  <a:lnTo>
                    <a:pt x="563" y="11"/>
                  </a:lnTo>
                  <a:lnTo>
                    <a:pt x="560" y="10"/>
                  </a:lnTo>
                  <a:lnTo>
                    <a:pt x="557" y="9"/>
                  </a:lnTo>
                  <a:lnTo>
                    <a:pt x="554" y="8"/>
                  </a:lnTo>
                  <a:lnTo>
                    <a:pt x="551" y="7"/>
                  </a:lnTo>
                  <a:lnTo>
                    <a:pt x="548" y="6"/>
                  </a:lnTo>
                  <a:lnTo>
                    <a:pt x="545" y="6"/>
                  </a:lnTo>
                  <a:lnTo>
                    <a:pt x="542" y="5"/>
                  </a:lnTo>
                  <a:lnTo>
                    <a:pt x="539" y="4"/>
                  </a:lnTo>
                  <a:lnTo>
                    <a:pt x="536" y="4"/>
                  </a:lnTo>
                  <a:lnTo>
                    <a:pt x="533" y="3"/>
                  </a:lnTo>
                  <a:lnTo>
                    <a:pt x="530" y="3"/>
                  </a:lnTo>
                  <a:lnTo>
                    <a:pt x="527" y="2"/>
                  </a:lnTo>
                  <a:lnTo>
                    <a:pt x="524" y="2"/>
                  </a:lnTo>
                  <a:lnTo>
                    <a:pt x="521" y="1"/>
                  </a:lnTo>
                  <a:lnTo>
                    <a:pt x="518" y="1"/>
                  </a:lnTo>
                  <a:lnTo>
                    <a:pt x="515" y="1"/>
                  </a:lnTo>
                  <a:lnTo>
                    <a:pt x="512" y="1"/>
                  </a:lnTo>
                  <a:lnTo>
                    <a:pt x="508" y="0"/>
                  </a:lnTo>
                  <a:lnTo>
                    <a:pt x="506" y="0"/>
                  </a:lnTo>
                  <a:lnTo>
                    <a:pt x="502" y="0"/>
                  </a:lnTo>
                  <a:lnTo>
                    <a:pt x="499" y="0"/>
                  </a:lnTo>
                  <a:lnTo>
                    <a:pt x="496" y="0"/>
                  </a:lnTo>
                  <a:lnTo>
                    <a:pt x="493" y="0"/>
                  </a:lnTo>
                  <a:lnTo>
                    <a:pt x="490" y="0"/>
                  </a:lnTo>
                  <a:lnTo>
                    <a:pt x="487" y="0"/>
                  </a:lnTo>
                  <a:lnTo>
                    <a:pt x="484" y="0"/>
                  </a:lnTo>
                  <a:lnTo>
                    <a:pt x="481" y="0"/>
                  </a:lnTo>
                  <a:lnTo>
                    <a:pt x="478" y="0"/>
                  </a:lnTo>
                  <a:lnTo>
                    <a:pt x="475" y="1"/>
                  </a:lnTo>
                  <a:lnTo>
                    <a:pt x="472" y="1"/>
                  </a:lnTo>
                  <a:lnTo>
                    <a:pt x="469" y="1"/>
                  </a:lnTo>
                  <a:lnTo>
                    <a:pt x="466" y="2"/>
                  </a:lnTo>
                  <a:lnTo>
                    <a:pt x="463" y="2"/>
                  </a:lnTo>
                  <a:lnTo>
                    <a:pt x="460" y="3"/>
                  </a:lnTo>
                  <a:lnTo>
                    <a:pt x="457" y="3"/>
                  </a:lnTo>
                  <a:lnTo>
                    <a:pt x="454" y="4"/>
                  </a:lnTo>
                  <a:lnTo>
                    <a:pt x="451" y="4"/>
                  </a:lnTo>
                  <a:lnTo>
                    <a:pt x="448" y="5"/>
                  </a:lnTo>
                  <a:lnTo>
                    <a:pt x="445" y="5"/>
                  </a:lnTo>
                  <a:lnTo>
                    <a:pt x="442" y="6"/>
                  </a:lnTo>
                  <a:lnTo>
                    <a:pt x="439" y="7"/>
                  </a:lnTo>
                  <a:lnTo>
                    <a:pt x="435" y="8"/>
                  </a:lnTo>
                  <a:lnTo>
                    <a:pt x="433" y="8"/>
                  </a:lnTo>
                  <a:lnTo>
                    <a:pt x="429" y="9"/>
                  </a:lnTo>
                  <a:lnTo>
                    <a:pt x="426" y="10"/>
                  </a:lnTo>
                  <a:lnTo>
                    <a:pt x="423" y="11"/>
                  </a:lnTo>
                  <a:lnTo>
                    <a:pt x="420" y="12"/>
                  </a:lnTo>
                  <a:lnTo>
                    <a:pt x="417" y="13"/>
                  </a:lnTo>
                  <a:lnTo>
                    <a:pt x="414" y="14"/>
                  </a:lnTo>
                  <a:lnTo>
                    <a:pt x="411" y="15"/>
                  </a:lnTo>
                  <a:lnTo>
                    <a:pt x="408" y="16"/>
                  </a:lnTo>
                  <a:lnTo>
                    <a:pt x="405" y="17"/>
                  </a:lnTo>
                  <a:lnTo>
                    <a:pt x="402" y="19"/>
                  </a:lnTo>
                  <a:lnTo>
                    <a:pt x="399" y="20"/>
                  </a:lnTo>
                  <a:lnTo>
                    <a:pt x="396" y="21"/>
                  </a:lnTo>
                  <a:lnTo>
                    <a:pt x="393" y="22"/>
                  </a:lnTo>
                  <a:lnTo>
                    <a:pt x="390" y="24"/>
                  </a:lnTo>
                  <a:lnTo>
                    <a:pt x="387" y="25"/>
                  </a:lnTo>
                  <a:lnTo>
                    <a:pt x="384" y="26"/>
                  </a:lnTo>
                  <a:lnTo>
                    <a:pt x="381" y="28"/>
                  </a:lnTo>
                  <a:lnTo>
                    <a:pt x="378" y="29"/>
                  </a:lnTo>
                  <a:lnTo>
                    <a:pt x="375" y="31"/>
                  </a:lnTo>
                  <a:lnTo>
                    <a:pt x="371" y="32"/>
                  </a:lnTo>
                  <a:lnTo>
                    <a:pt x="369" y="34"/>
                  </a:lnTo>
                  <a:lnTo>
                    <a:pt x="365" y="35"/>
                  </a:lnTo>
                  <a:lnTo>
                    <a:pt x="363" y="37"/>
                  </a:lnTo>
                  <a:lnTo>
                    <a:pt x="359" y="39"/>
                  </a:lnTo>
                  <a:lnTo>
                    <a:pt x="357" y="40"/>
                  </a:lnTo>
                  <a:lnTo>
                    <a:pt x="353" y="42"/>
                  </a:lnTo>
                  <a:lnTo>
                    <a:pt x="350" y="44"/>
                  </a:lnTo>
                  <a:lnTo>
                    <a:pt x="347" y="46"/>
                  </a:lnTo>
                  <a:lnTo>
                    <a:pt x="344" y="48"/>
                  </a:lnTo>
                  <a:lnTo>
                    <a:pt x="341" y="50"/>
                  </a:lnTo>
                  <a:lnTo>
                    <a:pt x="338" y="51"/>
                  </a:lnTo>
                  <a:lnTo>
                    <a:pt x="335" y="53"/>
                  </a:lnTo>
                  <a:lnTo>
                    <a:pt x="332" y="55"/>
                  </a:lnTo>
                  <a:lnTo>
                    <a:pt x="329" y="57"/>
                  </a:lnTo>
                  <a:lnTo>
                    <a:pt x="326" y="59"/>
                  </a:lnTo>
                  <a:lnTo>
                    <a:pt x="323" y="61"/>
                  </a:lnTo>
                  <a:lnTo>
                    <a:pt x="320" y="64"/>
                  </a:lnTo>
                  <a:lnTo>
                    <a:pt x="317" y="66"/>
                  </a:lnTo>
                  <a:lnTo>
                    <a:pt x="314" y="68"/>
                  </a:lnTo>
                  <a:lnTo>
                    <a:pt x="311" y="70"/>
                  </a:lnTo>
                  <a:lnTo>
                    <a:pt x="308" y="72"/>
                  </a:lnTo>
                  <a:lnTo>
                    <a:pt x="305" y="75"/>
                  </a:lnTo>
                  <a:lnTo>
                    <a:pt x="302" y="77"/>
                  </a:lnTo>
                  <a:lnTo>
                    <a:pt x="299" y="79"/>
                  </a:lnTo>
                  <a:lnTo>
                    <a:pt x="295" y="81"/>
                  </a:lnTo>
                  <a:lnTo>
                    <a:pt x="293" y="84"/>
                  </a:lnTo>
                  <a:lnTo>
                    <a:pt x="289" y="86"/>
                  </a:lnTo>
                  <a:lnTo>
                    <a:pt x="286" y="89"/>
                  </a:lnTo>
                  <a:lnTo>
                    <a:pt x="283" y="91"/>
                  </a:lnTo>
                  <a:lnTo>
                    <a:pt x="280" y="94"/>
                  </a:lnTo>
                  <a:lnTo>
                    <a:pt x="277" y="96"/>
                  </a:lnTo>
                  <a:lnTo>
                    <a:pt x="274" y="99"/>
                  </a:lnTo>
                  <a:lnTo>
                    <a:pt x="271" y="101"/>
                  </a:lnTo>
                  <a:lnTo>
                    <a:pt x="268" y="104"/>
                  </a:lnTo>
                  <a:lnTo>
                    <a:pt x="265" y="106"/>
                  </a:lnTo>
                  <a:lnTo>
                    <a:pt x="262" y="109"/>
                  </a:lnTo>
                  <a:lnTo>
                    <a:pt x="259" y="112"/>
                  </a:lnTo>
                  <a:lnTo>
                    <a:pt x="256" y="114"/>
                  </a:lnTo>
                  <a:lnTo>
                    <a:pt x="253" y="117"/>
                  </a:lnTo>
                  <a:lnTo>
                    <a:pt x="250" y="120"/>
                  </a:lnTo>
                  <a:lnTo>
                    <a:pt x="247" y="122"/>
                  </a:lnTo>
                  <a:lnTo>
                    <a:pt x="244" y="125"/>
                  </a:lnTo>
                  <a:lnTo>
                    <a:pt x="241" y="128"/>
                  </a:lnTo>
                  <a:lnTo>
                    <a:pt x="238" y="131"/>
                  </a:lnTo>
                  <a:lnTo>
                    <a:pt x="235" y="134"/>
                  </a:lnTo>
                  <a:lnTo>
                    <a:pt x="232" y="137"/>
                  </a:lnTo>
                  <a:lnTo>
                    <a:pt x="228" y="140"/>
                  </a:lnTo>
                  <a:lnTo>
                    <a:pt x="226" y="143"/>
                  </a:lnTo>
                  <a:lnTo>
                    <a:pt x="222" y="146"/>
                  </a:lnTo>
                  <a:lnTo>
                    <a:pt x="219" y="149"/>
                  </a:lnTo>
                  <a:lnTo>
                    <a:pt x="216" y="151"/>
                  </a:lnTo>
                  <a:lnTo>
                    <a:pt x="213" y="155"/>
                  </a:lnTo>
                  <a:lnTo>
                    <a:pt x="210" y="157"/>
                  </a:lnTo>
                  <a:lnTo>
                    <a:pt x="207" y="161"/>
                  </a:lnTo>
                  <a:lnTo>
                    <a:pt x="204" y="164"/>
                  </a:lnTo>
                  <a:lnTo>
                    <a:pt x="201" y="167"/>
                  </a:lnTo>
                  <a:lnTo>
                    <a:pt x="198" y="170"/>
                  </a:lnTo>
                  <a:lnTo>
                    <a:pt x="195" y="173"/>
                  </a:lnTo>
                  <a:lnTo>
                    <a:pt x="192" y="176"/>
                  </a:lnTo>
                  <a:lnTo>
                    <a:pt x="189" y="179"/>
                  </a:lnTo>
                  <a:lnTo>
                    <a:pt x="186" y="182"/>
                  </a:lnTo>
                  <a:lnTo>
                    <a:pt x="183" y="186"/>
                  </a:lnTo>
                  <a:lnTo>
                    <a:pt x="180" y="189"/>
                  </a:lnTo>
                  <a:lnTo>
                    <a:pt x="177" y="192"/>
                  </a:lnTo>
                  <a:lnTo>
                    <a:pt x="174" y="195"/>
                  </a:lnTo>
                  <a:lnTo>
                    <a:pt x="171" y="199"/>
                  </a:lnTo>
                  <a:lnTo>
                    <a:pt x="168" y="202"/>
                  </a:lnTo>
                  <a:lnTo>
                    <a:pt x="165" y="205"/>
                  </a:lnTo>
                  <a:lnTo>
                    <a:pt x="162" y="208"/>
                  </a:lnTo>
                  <a:lnTo>
                    <a:pt x="158" y="211"/>
                  </a:lnTo>
                  <a:lnTo>
                    <a:pt x="156" y="215"/>
                  </a:lnTo>
                  <a:lnTo>
                    <a:pt x="152" y="218"/>
                  </a:lnTo>
                  <a:lnTo>
                    <a:pt x="150" y="221"/>
                  </a:lnTo>
                  <a:lnTo>
                    <a:pt x="146" y="225"/>
                  </a:lnTo>
                  <a:lnTo>
                    <a:pt x="143" y="228"/>
                  </a:lnTo>
                  <a:lnTo>
                    <a:pt x="140" y="231"/>
                  </a:lnTo>
                  <a:lnTo>
                    <a:pt x="137" y="235"/>
                  </a:lnTo>
                  <a:lnTo>
                    <a:pt x="134" y="238"/>
                  </a:lnTo>
                  <a:lnTo>
                    <a:pt x="131" y="241"/>
                  </a:lnTo>
                  <a:lnTo>
                    <a:pt x="128" y="245"/>
                  </a:lnTo>
                  <a:lnTo>
                    <a:pt x="125" y="248"/>
                  </a:lnTo>
                  <a:lnTo>
                    <a:pt x="122" y="251"/>
                  </a:lnTo>
                  <a:lnTo>
                    <a:pt x="119" y="255"/>
                  </a:lnTo>
                  <a:lnTo>
                    <a:pt x="116" y="258"/>
                  </a:lnTo>
                  <a:lnTo>
                    <a:pt x="113" y="261"/>
                  </a:lnTo>
                  <a:lnTo>
                    <a:pt x="110" y="265"/>
                  </a:lnTo>
                  <a:lnTo>
                    <a:pt x="107" y="268"/>
                  </a:lnTo>
                  <a:lnTo>
                    <a:pt x="104" y="271"/>
                  </a:lnTo>
                  <a:lnTo>
                    <a:pt x="101" y="274"/>
                  </a:lnTo>
                  <a:lnTo>
                    <a:pt x="98" y="278"/>
                  </a:lnTo>
                  <a:lnTo>
                    <a:pt x="95" y="281"/>
                  </a:lnTo>
                  <a:lnTo>
                    <a:pt x="92" y="284"/>
                  </a:lnTo>
                  <a:lnTo>
                    <a:pt x="89" y="287"/>
                  </a:lnTo>
                  <a:lnTo>
                    <a:pt x="86" y="291"/>
                  </a:lnTo>
                  <a:lnTo>
                    <a:pt x="82" y="294"/>
                  </a:lnTo>
                  <a:lnTo>
                    <a:pt x="79" y="297"/>
                  </a:lnTo>
                  <a:lnTo>
                    <a:pt x="76" y="300"/>
                  </a:lnTo>
                  <a:lnTo>
                    <a:pt x="73" y="304"/>
                  </a:lnTo>
                  <a:lnTo>
                    <a:pt x="70" y="307"/>
                  </a:lnTo>
                  <a:lnTo>
                    <a:pt x="67" y="310"/>
                  </a:lnTo>
                  <a:lnTo>
                    <a:pt x="64" y="313"/>
                  </a:lnTo>
                  <a:lnTo>
                    <a:pt x="61" y="316"/>
                  </a:lnTo>
                  <a:lnTo>
                    <a:pt x="58" y="319"/>
                  </a:lnTo>
                  <a:lnTo>
                    <a:pt x="55" y="322"/>
                  </a:lnTo>
                  <a:lnTo>
                    <a:pt x="52" y="326"/>
                  </a:lnTo>
                  <a:lnTo>
                    <a:pt x="49" y="329"/>
                  </a:lnTo>
                  <a:lnTo>
                    <a:pt x="46" y="332"/>
                  </a:lnTo>
                  <a:lnTo>
                    <a:pt x="43" y="335"/>
                  </a:lnTo>
                  <a:lnTo>
                    <a:pt x="40" y="337"/>
                  </a:lnTo>
                  <a:lnTo>
                    <a:pt x="37" y="340"/>
                  </a:lnTo>
                  <a:lnTo>
                    <a:pt x="34" y="343"/>
                  </a:lnTo>
                  <a:lnTo>
                    <a:pt x="31" y="346"/>
                  </a:lnTo>
                  <a:lnTo>
                    <a:pt x="28" y="349"/>
                  </a:lnTo>
                  <a:lnTo>
                    <a:pt x="25" y="352"/>
                  </a:lnTo>
                  <a:lnTo>
                    <a:pt x="21" y="355"/>
                  </a:lnTo>
                  <a:lnTo>
                    <a:pt x="19" y="357"/>
                  </a:lnTo>
                  <a:lnTo>
                    <a:pt x="15" y="360"/>
                  </a:lnTo>
                  <a:lnTo>
                    <a:pt x="13" y="363"/>
                  </a:lnTo>
                  <a:lnTo>
                    <a:pt x="9" y="365"/>
                  </a:lnTo>
                  <a:lnTo>
                    <a:pt x="6" y="368"/>
                  </a:lnTo>
                  <a:lnTo>
                    <a:pt x="3" y="370"/>
                  </a:lnTo>
                  <a:lnTo>
                    <a:pt x="0" y="373"/>
                  </a:lnTo>
                  <a:lnTo>
                    <a:pt x="0" y="668"/>
                  </a:lnTo>
                  <a:lnTo>
                    <a:pt x="3" y="663"/>
                  </a:lnTo>
                  <a:lnTo>
                    <a:pt x="6" y="659"/>
                  </a:lnTo>
                  <a:lnTo>
                    <a:pt x="9" y="655"/>
                  </a:lnTo>
                  <a:lnTo>
                    <a:pt x="13" y="651"/>
                  </a:lnTo>
                  <a:lnTo>
                    <a:pt x="15" y="647"/>
                  </a:lnTo>
                  <a:lnTo>
                    <a:pt x="19" y="642"/>
                  </a:lnTo>
                  <a:lnTo>
                    <a:pt x="21" y="638"/>
                  </a:lnTo>
                  <a:lnTo>
                    <a:pt x="25" y="634"/>
                  </a:lnTo>
                  <a:lnTo>
                    <a:pt x="28" y="630"/>
                  </a:lnTo>
                  <a:lnTo>
                    <a:pt x="31" y="626"/>
                  </a:lnTo>
                  <a:lnTo>
                    <a:pt x="34" y="622"/>
                  </a:lnTo>
                  <a:lnTo>
                    <a:pt x="37" y="618"/>
                  </a:lnTo>
                  <a:lnTo>
                    <a:pt x="40" y="614"/>
                  </a:lnTo>
                  <a:lnTo>
                    <a:pt x="43" y="610"/>
                  </a:lnTo>
                  <a:lnTo>
                    <a:pt x="46" y="607"/>
                  </a:lnTo>
                  <a:lnTo>
                    <a:pt x="49" y="603"/>
                  </a:lnTo>
                  <a:lnTo>
                    <a:pt x="52" y="599"/>
                  </a:lnTo>
                  <a:lnTo>
                    <a:pt x="55" y="595"/>
                  </a:lnTo>
                  <a:lnTo>
                    <a:pt x="58" y="591"/>
                  </a:lnTo>
                  <a:lnTo>
                    <a:pt x="61" y="587"/>
                  </a:lnTo>
                  <a:lnTo>
                    <a:pt x="64" y="584"/>
                  </a:lnTo>
                  <a:lnTo>
                    <a:pt x="67" y="580"/>
                  </a:lnTo>
                  <a:lnTo>
                    <a:pt x="70" y="576"/>
                  </a:lnTo>
                  <a:lnTo>
                    <a:pt x="73" y="573"/>
                  </a:lnTo>
                  <a:lnTo>
                    <a:pt x="76" y="569"/>
                  </a:lnTo>
                  <a:lnTo>
                    <a:pt x="79" y="565"/>
                  </a:lnTo>
                  <a:lnTo>
                    <a:pt x="82" y="562"/>
                  </a:lnTo>
                  <a:lnTo>
                    <a:pt x="86" y="558"/>
                  </a:lnTo>
                  <a:lnTo>
                    <a:pt x="89" y="555"/>
                  </a:lnTo>
                  <a:lnTo>
                    <a:pt x="92" y="551"/>
                  </a:lnTo>
                  <a:lnTo>
                    <a:pt x="95" y="547"/>
                  </a:lnTo>
                  <a:lnTo>
                    <a:pt x="98" y="544"/>
                  </a:lnTo>
                  <a:lnTo>
                    <a:pt x="101" y="540"/>
                  </a:lnTo>
                  <a:lnTo>
                    <a:pt x="104" y="537"/>
                  </a:lnTo>
                  <a:lnTo>
                    <a:pt x="107" y="533"/>
                  </a:lnTo>
                  <a:lnTo>
                    <a:pt x="110" y="530"/>
                  </a:lnTo>
                  <a:lnTo>
                    <a:pt x="113" y="526"/>
                  </a:lnTo>
                  <a:lnTo>
                    <a:pt x="116" y="523"/>
                  </a:lnTo>
                  <a:lnTo>
                    <a:pt x="119" y="520"/>
                  </a:lnTo>
                  <a:lnTo>
                    <a:pt x="122" y="516"/>
                  </a:lnTo>
                  <a:lnTo>
                    <a:pt x="125" y="513"/>
                  </a:lnTo>
                  <a:lnTo>
                    <a:pt x="128" y="509"/>
                  </a:lnTo>
                  <a:lnTo>
                    <a:pt x="131" y="506"/>
                  </a:lnTo>
                  <a:lnTo>
                    <a:pt x="134" y="503"/>
                  </a:lnTo>
                  <a:lnTo>
                    <a:pt x="137" y="499"/>
                  </a:lnTo>
                  <a:lnTo>
                    <a:pt x="140" y="496"/>
                  </a:lnTo>
                  <a:lnTo>
                    <a:pt x="143" y="493"/>
                  </a:lnTo>
                  <a:lnTo>
                    <a:pt x="146" y="489"/>
                  </a:lnTo>
                  <a:lnTo>
                    <a:pt x="150" y="486"/>
                  </a:lnTo>
                  <a:lnTo>
                    <a:pt x="152" y="483"/>
                  </a:lnTo>
                  <a:lnTo>
                    <a:pt x="156" y="480"/>
                  </a:lnTo>
                  <a:lnTo>
                    <a:pt x="158" y="476"/>
                  </a:lnTo>
                  <a:lnTo>
                    <a:pt x="162" y="473"/>
                  </a:lnTo>
                  <a:lnTo>
                    <a:pt x="165" y="470"/>
                  </a:lnTo>
                  <a:lnTo>
                    <a:pt x="168" y="467"/>
                  </a:lnTo>
                  <a:lnTo>
                    <a:pt x="171" y="463"/>
                  </a:lnTo>
                  <a:lnTo>
                    <a:pt x="174" y="460"/>
                  </a:lnTo>
                  <a:lnTo>
                    <a:pt x="177" y="457"/>
                  </a:lnTo>
                  <a:lnTo>
                    <a:pt x="180" y="454"/>
                  </a:lnTo>
                  <a:lnTo>
                    <a:pt x="183" y="451"/>
                  </a:lnTo>
                  <a:lnTo>
                    <a:pt x="186" y="448"/>
                  </a:lnTo>
                  <a:lnTo>
                    <a:pt x="189" y="445"/>
                  </a:lnTo>
                  <a:lnTo>
                    <a:pt x="192" y="442"/>
                  </a:lnTo>
                  <a:lnTo>
                    <a:pt x="195" y="438"/>
                  </a:lnTo>
                  <a:lnTo>
                    <a:pt x="198" y="436"/>
                  </a:lnTo>
                  <a:lnTo>
                    <a:pt x="201" y="432"/>
                  </a:lnTo>
                  <a:lnTo>
                    <a:pt x="204" y="430"/>
                  </a:lnTo>
                  <a:lnTo>
                    <a:pt x="207" y="426"/>
                  </a:lnTo>
                  <a:lnTo>
                    <a:pt x="210" y="423"/>
                  </a:lnTo>
                  <a:lnTo>
                    <a:pt x="213" y="421"/>
                  </a:lnTo>
                  <a:lnTo>
                    <a:pt x="216" y="417"/>
                  </a:lnTo>
                  <a:lnTo>
                    <a:pt x="219" y="415"/>
                  </a:lnTo>
                  <a:lnTo>
                    <a:pt x="222" y="412"/>
                  </a:lnTo>
                  <a:lnTo>
                    <a:pt x="226" y="409"/>
                  </a:lnTo>
                  <a:lnTo>
                    <a:pt x="228" y="406"/>
                  </a:lnTo>
                  <a:lnTo>
                    <a:pt x="232" y="403"/>
                  </a:lnTo>
                  <a:lnTo>
                    <a:pt x="235" y="400"/>
                  </a:lnTo>
                  <a:lnTo>
                    <a:pt x="238" y="397"/>
                  </a:lnTo>
                  <a:lnTo>
                    <a:pt x="241" y="395"/>
                  </a:lnTo>
                  <a:lnTo>
                    <a:pt x="244" y="392"/>
                  </a:lnTo>
                  <a:lnTo>
                    <a:pt x="247" y="389"/>
                  </a:lnTo>
                  <a:lnTo>
                    <a:pt x="250" y="386"/>
                  </a:lnTo>
                  <a:lnTo>
                    <a:pt x="253" y="384"/>
                  </a:lnTo>
                  <a:lnTo>
                    <a:pt x="256" y="381"/>
                  </a:lnTo>
                  <a:lnTo>
                    <a:pt x="259" y="378"/>
                  </a:lnTo>
                  <a:lnTo>
                    <a:pt x="262" y="375"/>
                  </a:lnTo>
                  <a:lnTo>
                    <a:pt x="265" y="373"/>
                  </a:lnTo>
                  <a:lnTo>
                    <a:pt x="268" y="370"/>
                  </a:lnTo>
                  <a:lnTo>
                    <a:pt x="271" y="367"/>
                  </a:lnTo>
                  <a:lnTo>
                    <a:pt x="274" y="365"/>
                  </a:lnTo>
                  <a:lnTo>
                    <a:pt x="277" y="362"/>
                  </a:lnTo>
                  <a:lnTo>
                    <a:pt x="280" y="360"/>
                  </a:lnTo>
                  <a:lnTo>
                    <a:pt x="283" y="357"/>
                  </a:lnTo>
                  <a:lnTo>
                    <a:pt x="286" y="355"/>
                  </a:lnTo>
                  <a:lnTo>
                    <a:pt x="289" y="352"/>
                  </a:lnTo>
                  <a:lnTo>
                    <a:pt x="293" y="350"/>
                  </a:lnTo>
                  <a:lnTo>
                    <a:pt x="295" y="347"/>
                  </a:lnTo>
                  <a:lnTo>
                    <a:pt x="299" y="345"/>
                  </a:lnTo>
                  <a:lnTo>
                    <a:pt x="302" y="342"/>
                  </a:lnTo>
                  <a:lnTo>
                    <a:pt x="305" y="340"/>
                  </a:lnTo>
                  <a:lnTo>
                    <a:pt x="308" y="338"/>
                  </a:lnTo>
                  <a:lnTo>
                    <a:pt x="311" y="336"/>
                  </a:lnTo>
                  <a:lnTo>
                    <a:pt x="314" y="333"/>
                  </a:lnTo>
                  <a:lnTo>
                    <a:pt x="317" y="331"/>
                  </a:lnTo>
                  <a:lnTo>
                    <a:pt x="320" y="329"/>
                  </a:lnTo>
                  <a:lnTo>
                    <a:pt x="323" y="327"/>
                  </a:lnTo>
                  <a:lnTo>
                    <a:pt x="326" y="325"/>
                  </a:lnTo>
                  <a:lnTo>
                    <a:pt x="329" y="322"/>
                  </a:lnTo>
                  <a:lnTo>
                    <a:pt x="332" y="320"/>
                  </a:lnTo>
                  <a:lnTo>
                    <a:pt x="335" y="318"/>
                  </a:lnTo>
                  <a:lnTo>
                    <a:pt x="338" y="316"/>
                  </a:lnTo>
                  <a:lnTo>
                    <a:pt x="341" y="314"/>
                  </a:lnTo>
                  <a:lnTo>
                    <a:pt x="344" y="312"/>
                  </a:lnTo>
                  <a:lnTo>
                    <a:pt x="347" y="310"/>
                  </a:lnTo>
                  <a:lnTo>
                    <a:pt x="350" y="309"/>
                  </a:lnTo>
                  <a:lnTo>
                    <a:pt x="353" y="307"/>
                  </a:lnTo>
                  <a:lnTo>
                    <a:pt x="357" y="305"/>
                  </a:lnTo>
                  <a:lnTo>
                    <a:pt x="359" y="303"/>
                  </a:lnTo>
                  <a:lnTo>
                    <a:pt x="363" y="301"/>
                  </a:lnTo>
                  <a:lnTo>
                    <a:pt x="365" y="299"/>
                  </a:lnTo>
                  <a:lnTo>
                    <a:pt x="369" y="298"/>
                  </a:lnTo>
                  <a:lnTo>
                    <a:pt x="371" y="296"/>
                  </a:lnTo>
                  <a:lnTo>
                    <a:pt x="375" y="294"/>
                  </a:lnTo>
                  <a:lnTo>
                    <a:pt x="378" y="293"/>
                  </a:lnTo>
                  <a:lnTo>
                    <a:pt x="381" y="291"/>
                  </a:lnTo>
                  <a:lnTo>
                    <a:pt x="384" y="290"/>
                  </a:lnTo>
                  <a:lnTo>
                    <a:pt x="387" y="288"/>
                  </a:lnTo>
                  <a:lnTo>
                    <a:pt x="390" y="287"/>
                  </a:lnTo>
                  <a:lnTo>
                    <a:pt x="393" y="285"/>
                  </a:lnTo>
                  <a:lnTo>
                    <a:pt x="396" y="284"/>
                  </a:lnTo>
                  <a:lnTo>
                    <a:pt x="399" y="282"/>
                  </a:lnTo>
                  <a:lnTo>
                    <a:pt x="402" y="281"/>
                  </a:lnTo>
                  <a:lnTo>
                    <a:pt x="405" y="280"/>
                  </a:lnTo>
                  <a:lnTo>
                    <a:pt x="408" y="279"/>
                  </a:lnTo>
                  <a:lnTo>
                    <a:pt x="411" y="277"/>
                  </a:lnTo>
                  <a:lnTo>
                    <a:pt x="414" y="276"/>
                  </a:lnTo>
                  <a:lnTo>
                    <a:pt x="417" y="275"/>
                  </a:lnTo>
                  <a:lnTo>
                    <a:pt x="420" y="274"/>
                  </a:lnTo>
                  <a:lnTo>
                    <a:pt x="423" y="273"/>
                  </a:lnTo>
                  <a:lnTo>
                    <a:pt x="426" y="272"/>
                  </a:lnTo>
                  <a:lnTo>
                    <a:pt x="429" y="271"/>
                  </a:lnTo>
                  <a:lnTo>
                    <a:pt x="433" y="270"/>
                  </a:lnTo>
                  <a:lnTo>
                    <a:pt x="435" y="269"/>
                  </a:lnTo>
                  <a:lnTo>
                    <a:pt x="439" y="269"/>
                  </a:lnTo>
                  <a:lnTo>
                    <a:pt x="442" y="268"/>
                  </a:lnTo>
                  <a:lnTo>
                    <a:pt x="445" y="267"/>
                  </a:lnTo>
                  <a:lnTo>
                    <a:pt x="448" y="266"/>
                  </a:lnTo>
                  <a:lnTo>
                    <a:pt x="451" y="265"/>
                  </a:lnTo>
                  <a:lnTo>
                    <a:pt x="454" y="265"/>
                  </a:lnTo>
                  <a:lnTo>
                    <a:pt x="457" y="264"/>
                  </a:lnTo>
                  <a:lnTo>
                    <a:pt x="460" y="264"/>
                  </a:lnTo>
                  <a:lnTo>
                    <a:pt x="463" y="263"/>
                  </a:lnTo>
                  <a:lnTo>
                    <a:pt x="466" y="263"/>
                  </a:lnTo>
                  <a:lnTo>
                    <a:pt x="469" y="262"/>
                  </a:lnTo>
                  <a:lnTo>
                    <a:pt x="472" y="262"/>
                  </a:lnTo>
                  <a:lnTo>
                    <a:pt x="475" y="261"/>
                  </a:lnTo>
                  <a:lnTo>
                    <a:pt x="478" y="261"/>
                  </a:lnTo>
                  <a:lnTo>
                    <a:pt x="481" y="261"/>
                  </a:lnTo>
                  <a:lnTo>
                    <a:pt x="484" y="261"/>
                  </a:lnTo>
                  <a:lnTo>
                    <a:pt x="487" y="261"/>
                  </a:lnTo>
                  <a:lnTo>
                    <a:pt x="490" y="260"/>
                  </a:lnTo>
                  <a:lnTo>
                    <a:pt x="493" y="260"/>
                  </a:lnTo>
                  <a:lnTo>
                    <a:pt x="496" y="260"/>
                  </a:lnTo>
                  <a:lnTo>
                    <a:pt x="499" y="260"/>
                  </a:lnTo>
                  <a:lnTo>
                    <a:pt x="502" y="260"/>
                  </a:lnTo>
                  <a:lnTo>
                    <a:pt x="506" y="260"/>
                  </a:lnTo>
                  <a:lnTo>
                    <a:pt x="508" y="261"/>
                  </a:lnTo>
                  <a:lnTo>
                    <a:pt x="512" y="261"/>
                  </a:lnTo>
                  <a:lnTo>
                    <a:pt x="515" y="261"/>
                  </a:lnTo>
                  <a:lnTo>
                    <a:pt x="518" y="261"/>
                  </a:lnTo>
                  <a:lnTo>
                    <a:pt x="521" y="262"/>
                  </a:lnTo>
                  <a:lnTo>
                    <a:pt x="524" y="262"/>
                  </a:lnTo>
                  <a:lnTo>
                    <a:pt x="527" y="262"/>
                  </a:lnTo>
                  <a:lnTo>
                    <a:pt x="530" y="263"/>
                  </a:lnTo>
                  <a:lnTo>
                    <a:pt x="533" y="263"/>
                  </a:lnTo>
                  <a:lnTo>
                    <a:pt x="536" y="264"/>
                  </a:lnTo>
                  <a:lnTo>
                    <a:pt x="539" y="265"/>
                  </a:lnTo>
                  <a:lnTo>
                    <a:pt x="542" y="265"/>
                  </a:lnTo>
                  <a:lnTo>
                    <a:pt x="545" y="266"/>
                  </a:lnTo>
                  <a:lnTo>
                    <a:pt x="548" y="266"/>
                  </a:lnTo>
                  <a:lnTo>
                    <a:pt x="551" y="267"/>
                  </a:lnTo>
                  <a:lnTo>
                    <a:pt x="554" y="268"/>
                  </a:lnTo>
                  <a:lnTo>
                    <a:pt x="557" y="269"/>
                  </a:lnTo>
                  <a:lnTo>
                    <a:pt x="560" y="270"/>
                  </a:lnTo>
                  <a:lnTo>
                    <a:pt x="563" y="271"/>
                  </a:lnTo>
                  <a:lnTo>
                    <a:pt x="566" y="272"/>
                  </a:lnTo>
                  <a:lnTo>
                    <a:pt x="570" y="273"/>
                  </a:lnTo>
                  <a:lnTo>
                    <a:pt x="572" y="274"/>
                  </a:lnTo>
                  <a:lnTo>
                    <a:pt x="576" y="275"/>
                  </a:lnTo>
                  <a:lnTo>
                    <a:pt x="578" y="276"/>
                  </a:lnTo>
                  <a:lnTo>
                    <a:pt x="582" y="277"/>
                  </a:lnTo>
                  <a:lnTo>
                    <a:pt x="585" y="279"/>
                  </a:lnTo>
                  <a:lnTo>
                    <a:pt x="588" y="280"/>
                  </a:lnTo>
                  <a:lnTo>
                    <a:pt x="591" y="281"/>
                  </a:lnTo>
                  <a:lnTo>
                    <a:pt x="594" y="283"/>
                  </a:lnTo>
                  <a:lnTo>
                    <a:pt x="597" y="284"/>
                  </a:lnTo>
                  <a:lnTo>
                    <a:pt x="600" y="286"/>
                  </a:lnTo>
                  <a:lnTo>
                    <a:pt x="603" y="287"/>
                  </a:lnTo>
                  <a:lnTo>
                    <a:pt x="606" y="289"/>
                  </a:lnTo>
                  <a:lnTo>
                    <a:pt x="609" y="290"/>
                  </a:lnTo>
                  <a:lnTo>
                    <a:pt x="612" y="292"/>
                  </a:lnTo>
                  <a:lnTo>
                    <a:pt x="615" y="294"/>
                  </a:lnTo>
                  <a:lnTo>
                    <a:pt x="618" y="295"/>
                  </a:lnTo>
                  <a:lnTo>
                    <a:pt x="621" y="297"/>
                  </a:lnTo>
                  <a:lnTo>
                    <a:pt x="624" y="299"/>
                  </a:lnTo>
                  <a:lnTo>
                    <a:pt x="627" y="301"/>
                  </a:lnTo>
                  <a:lnTo>
                    <a:pt x="630" y="303"/>
                  </a:lnTo>
                  <a:lnTo>
                    <a:pt x="633" y="305"/>
                  </a:lnTo>
                  <a:lnTo>
                    <a:pt x="636" y="307"/>
                  </a:lnTo>
                  <a:lnTo>
                    <a:pt x="639" y="309"/>
                  </a:lnTo>
                  <a:lnTo>
                    <a:pt x="642" y="311"/>
                  </a:lnTo>
                  <a:lnTo>
                    <a:pt x="646" y="313"/>
                  </a:lnTo>
                  <a:lnTo>
                    <a:pt x="649" y="315"/>
                  </a:lnTo>
                  <a:lnTo>
                    <a:pt x="652" y="317"/>
                  </a:lnTo>
                  <a:lnTo>
                    <a:pt x="655" y="320"/>
                  </a:lnTo>
                  <a:lnTo>
                    <a:pt x="658" y="322"/>
                  </a:lnTo>
                  <a:lnTo>
                    <a:pt x="661" y="325"/>
                  </a:lnTo>
                  <a:lnTo>
                    <a:pt x="664" y="327"/>
                  </a:lnTo>
                  <a:lnTo>
                    <a:pt x="667" y="329"/>
                  </a:lnTo>
                  <a:lnTo>
                    <a:pt x="670" y="332"/>
                  </a:lnTo>
                  <a:lnTo>
                    <a:pt x="673" y="334"/>
                  </a:lnTo>
                  <a:lnTo>
                    <a:pt x="676" y="337"/>
                  </a:lnTo>
                  <a:lnTo>
                    <a:pt x="679" y="340"/>
                  </a:lnTo>
                  <a:lnTo>
                    <a:pt x="682" y="342"/>
                  </a:lnTo>
                  <a:lnTo>
                    <a:pt x="685" y="345"/>
                  </a:lnTo>
                  <a:lnTo>
                    <a:pt x="688" y="347"/>
                  </a:lnTo>
                  <a:lnTo>
                    <a:pt x="691" y="350"/>
                  </a:lnTo>
                  <a:lnTo>
                    <a:pt x="694" y="353"/>
                  </a:lnTo>
                  <a:lnTo>
                    <a:pt x="697" y="356"/>
                  </a:lnTo>
                  <a:lnTo>
                    <a:pt x="700" y="359"/>
                  </a:lnTo>
                  <a:lnTo>
                    <a:pt x="703" y="362"/>
                  </a:lnTo>
                  <a:lnTo>
                    <a:pt x="706" y="365"/>
                  </a:lnTo>
                  <a:lnTo>
                    <a:pt x="709" y="368"/>
                  </a:lnTo>
                  <a:lnTo>
                    <a:pt x="713" y="371"/>
                  </a:lnTo>
                  <a:lnTo>
                    <a:pt x="715" y="374"/>
                  </a:lnTo>
                  <a:lnTo>
                    <a:pt x="719" y="377"/>
                  </a:lnTo>
                  <a:lnTo>
                    <a:pt x="722" y="380"/>
                  </a:lnTo>
                  <a:lnTo>
                    <a:pt x="725" y="383"/>
                  </a:lnTo>
                  <a:lnTo>
                    <a:pt x="728" y="386"/>
                  </a:lnTo>
                  <a:lnTo>
                    <a:pt x="731" y="390"/>
                  </a:lnTo>
                  <a:lnTo>
                    <a:pt x="734" y="393"/>
                  </a:lnTo>
                  <a:lnTo>
                    <a:pt x="737" y="396"/>
                  </a:lnTo>
                  <a:lnTo>
                    <a:pt x="740" y="400"/>
                  </a:lnTo>
                  <a:lnTo>
                    <a:pt x="743" y="403"/>
                  </a:lnTo>
                  <a:lnTo>
                    <a:pt x="746" y="406"/>
                  </a:lnTo>
                  <a:lnTo>
                    <a:pt x="749" y="410"/>
                  </a:lnTo>
                  <a:lnTo>
                    <a:pt x="752" y="413"/>
                  </a:lnTo>
                  <a:lnTo>
                    <a:pt x="755" y="417"/>
                  </a:lnTo>
                  <a:lnTo>
                    <a:pt x="758" y="421"/>
                  </a:lnTo>
                  <a:lnTo>
                    <a:pt x="761" y="424"/>
                  </a:lnTo>
                  <a:lnTo>
                    <a:pt x="764" y="428"/>
                  </a:lnTo>
                  <a:lnTo>
                    <a:pt x="767" y="431"/>
                  </a:lnTo>
                  <a:lnTo>
                    <a:pt x="770" y="435"/>
                  </a:lnTo>
                  <a:lnTo>
                    <a:pt x="773" y="439"/>
                  </a:lnTo>
                  <a:lnTo>
                    <a:pt x="776" y="443"/>
                  </a:lnTo>
                  <a:lnTo>
                    <a:pt x="779" y="446"/>
                  </a:lnTo>
                  <a:lnTo>
                    <a:pt x="783" y="450"/>
                  </a:lnTo>
                  <a:lnTo>
                    <a:pt x="785" y="454"/>
                  </a:lnTo>
                  <a:lnTo>
                    <a:pt x="789" y="458"/>
                  </a:lnTo>
                  <a:lnTo>
                    <a:pt x="792" y="462"/>
                  </a:lnTo>
                  <a:lnTo>
                    <a:pt x="795" y="466"/>
                  </a:lnTo>
                  <a:lnTo>
                    <a:pt x="798" y="470"/>
                  </a:lnTo>
                  <a:lnTo>
                    <a:pt x="801" y="474"/>
                  </a:lnTo>
                  <a:lnTo>
                    <a:pt x="804" y="478"/>
                  </a:lnTo>
                  <a:lnTo>
                    <a:pt x="807" y="482"/>
                  </a:lnTo>
                  <a:lnTo>
                    <a:pt x="810" y="486"/>
                  </a:lnTo>
                  <a:lnTo>
                    <a:pt x="813" y="490"/>
                  </a:lnTo>
                  <a:lnTo>
                    <a:pt x="816" y="494"/>
                  </a:lnTo>
                  <a:lnTo>
                    <a:pt x="819" y="498"/>
                  </a:lnTo>
                  <a:lnTo>
                    <a:pt x="822" y="503"/>
                  </a:lnTo>
                  <a:lnTo>
                    <a:pt x="825" y="507"/>
                  </a:lnTo>
                  <a:lnTo>
                    <a:pt x="828" y="511"/>
                  </a:lnTo>
                  <a:lnTo>
                    <a:pt x="831" y="515"/>
                  </a:lnTo>
                  <a:lnTo>
                    <a:pt x="834" y="520"/>
                  </a:lnTo>
                  <a:lnTo>
                    <a:pt x="837" y="524"/>
                  </a:lnTo>
                  <a:lnTo>
                    <a:pt x="840" y="528"/>
                  </a:lnTo>
                  <a:lnTo>
                    <a:pt x="843" y="533"/>
                  </a:lnTo>
                  <a:lnTo>
                    <a:pt x="846" y="537"/>
                  </a:lnTo>
                  <a:lnTo>
                    <a:pt x="849" y="541"/>
                  </a:lnTo>
                  <a:lnTo>
                    <a:pt x="852" y="546"/>
                  </a:lnTo>
                  <a:lnTo>
                    <a:pt x="856" y="550"/>
                  </a:lnTo>
                  <a:lnTo>
                    <a:pt x="859" y="555"/>
                  </a:lnTo>
                  <a:lnTo>
                    <a:pt x="862" y="559"/>
                  </a:lnTo>
                  <a:lnTo>
                    <a:pt x="865" y="564"/>
                  </a:lnTo>
                  <a:lnTo>
                    <a:pt x="868" y="568"/>
                  </a:lnTo>
                  <a:lnTo>
                    <a:pt x="871" y="573"/>
                  </a:lnTo>
                  <a:lnTo>
                    <a:pt x="874" y="577"/>
                  </a:lnTo>
                  <a:lnTo>
                    <a:pt x="877" y="582"/>
                  </a:lnTo>
                  <a:lnTo>
                    <a:pt x="880" y="586"/>
                  </a:lnTo>
                  <a:lnTo>
                    <a:pt x="883" y="591"/>
                  </a:lnTo>
                  <a:lnTo>
                    <a:pt x="886" y="596"/>
                  </a:lnTo>
                  <a:lnTo>
                    <a:pt x="889" y="600"/>
                  </a:lnTo>
                  <a:lnTo>
                    <a:pt x="892" y="605"/>
                  </a:lnTo>
                  <a:lnTo>
                    <a:pt x="895" y="610"/>
                  </a:lnTo>
                  <a:lnTo>
                    <a:pt x="898" y="614"/>
                  </a:lnTo>
                  <a:lnTo>
                    <a:pt x="901" y="619"/>
                  </a:lnTo>
                  <a:lnTo>
                    <a:pt x="904" y="624"/>
                  </a:lnTo>
                  <a:lnTo>
                    <a:pt x="907" y="628"/>
                  </a:lnTo>
                  <a:lnTo>
                    <a:pt x="910" y="633"/>
                  </a:lnTo>
                  <a:lnTo>
                    <a:pt x="913" y="638"/>
                  </a:lnTo>
                  <a:lnTo>
                    <a:pt x="916" y="643"/>
                  </a:lnTo>
                  <a:lnTo>
                    <a:pt x="920" y="647"/>
                  </a:lnTo>
                  <a:lnTo>
                    <a:pt x="922" y="652"/>
                  </a:lnTo>
                  <a:lnTo>
                    <a:pt x="926" y="657"/>
                  </a:lnTo>
                  <a:lnTo>
                    <a:pt x="928" y="662"/>
                  </a:lnTo>
                  <a:lnTo>
                    <a:pt x="932" y="667"/>
                  </a:lnTo>
                  <a:lnTo>
                    <a:pt x="935" y="671"/>
                  </a:lnTo>
                  <a:lnTo>
                    <a:pt x="938" y="676"/>
                  </a:lnTo>
                  <a:lnTo>
                    <a:pt x="941" y="681"/>
                  </a:lnTo>
                  <a:lnTo>
                    <a:pt x="944" y="686"/>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466">
              <a:extLst>
                <a:ext uri="{FF2B5EF4-FFF2-40B4-BE49-F238E27FC236}">
                  <a16:creationId xmlns:a16="http://schemas.microsoft.com/office/drawing/2014/main" id="{69102136-6C2E-967C-164B-35883A5065C5}"/>
                </a:ext>
              </a:extLst>
            </p:cNvPr>
            <p:cNvSpPr>
              <a:spLocks/>
            </p:cNvSpPr>
            <p:nvPr/>
          </p:nvSpPr>
          <p:spPr bwMode="auto">
            <a:xfrm>
              <a:off x="1507" y="1298"/>
              <a:ext cx="1827" cy="895"/>
            </a:xfrm>
            <a:custGeom>
              <a:avLst/>
              <a:gdLst>
                <a:gd name="T0" fmla="*/ 28 w 1827"/>
                <a:gd name="T1" fmla="*/ 360 h 895"/>
                <a:gd name="T2" fmla="*/ 58 w 1827"/>
                <a:gd name="T3" fmla="*/ 325 h 895"/>
                <a:gd name="T4" fmla="*/ 89 w 1827"/>
                <a:gd name="T5" fmla="*/ 291 h 895"/>
                <a:gd name="T6" fmla="*/ 119 w 1827"/>
                <a:gd name="T7" fmla="*/ 257 h 895"/>
                <a:gd name="T8" fmla="*/ 150 w 1827"/>
                <a:gd name="T9" fmla="*/ 224 h 895"/>
                <a:gd name="T10" fmla="*/ 180 w 1827"/>
                <a:gd name="T11" fmla="*/ 191 h 895"/>
                <a:gd name="T12" fmla="*/ 210 w 1827"/>
                <a:gd name="T13" fmla="*/ 161 h 895"/>
                <a:gd name="T14" fmla="*/ 241 w 1827"/>
                <a:gd name="T15" fmla="*/ 131 h 895"/>
                <a:gd name="T16" fmla="*/ 271 w 1827"/>
                <a:gd name="T17" fmla="*/ 104 h 895"/>
                <a:gd name="T18" fmla="*/ 302 w 1827"/>
                <a:gd name="T19" fmla="*/ 80 h 895"/>
                <a:gd name="T20" fmla="*/ 332 w 1827"/>
                <a:gd name="T21" fmla="*/ 58 h 895"/>
                <a:gd name="T22" fmla="*/ 363 w 1827"/>
                <a:gd name="T23" fmla="*/ 39 h 895"/>
                <a:gd name="T24" fmla="*/ 393 w 1827"/>
                <a:gd name="T25" fmla="*/ 24 h 895"/>
                <a:gd name="T26" fmla="*/ 423 w 1827"/>
                <a:gd name="T27" fmla="*/ 12 h 895"/>
                <a:gd name="T28" fmla="*/ 454 w 1827"/>
                <a:gd name="T29" fmla="*/ 4 h 895"/>
                <a:gd name="T30" fmla="*/ 484 w 1827"/>
                <a:gd name="T31" fmla="*/ 0 h 895"/>
                <a:gd name="T32" fmla="*/ 515 w 1827"/>
                <a:gd name="T33" fmla="*/ 1 h 895"/>
                <a:gd name="T34" fmla="*/ 545 w 1827"/>
                <a:gd name="T35" fmla="*/ 6 h 895"/>
                <a:gd name="T36" fmla="*/ 576 w 1827"/>
                <a:gd name="T37" fmla="*/ 15 h 895"/>
                <a:gd name="T38" fmla="*/ 606 w 1827"/>
                <a:gd name="T39" fmla="*/ 29 h 895"/>
                <a:gd name="T40" fmla="*/ 636 w 1827"/>
                <a:gd name="T41" fmla="*/ 47 h 895"/>
                <a:gd name="T42" fmla="*/ 667 w 1827"/>
                <a:gd name="T43" fmla="*/ 69 h 895"/>
                <a:gd name="T44" fmla="*/ 697 w 1827"/>
                <a:gd name="T45" fmla="*/ 96 h 895"/>
                <a:gd name="T46" fmla="*/ 728 w 1827"/>
                <a:gd name="T47" fmla="*/ 126 h 895"/>
                <a:gd name="T48" fmla="*/ 758 w 1827"/>
                <a:gd name="T49" fmla="*/ 160 h 895"/>
                <a:gd name="T50" fmla="*/ 789 w 1827"/>
                <a:gd name="T51" fmla="*/ 198 h 895"/>
                <a:gd name="T52" fmla="*/ 819 w 1827"/>
                <a:gd name="T53" fmla="*/ 239 h 895"/>
                <a:gd name="T54" fmla="*/ 849 w 1827"/>
                <a:gd name="T55" fmla="*/ 282 h 895"/>
                <a:gd name="T56" fmla="*/ 880 w 1827"/>
                <a:gd name="T57" fmla="*/ 327 h 895"/>
                <a:gd name="T58" fmla="*/ 910 w 1827"/>
                <a:gd name="T59" fmla="*/ 373 h 895"/>
                <a:gd name="T60" fmla="*/ 941 w 1827"/>
                <a:gd name="T61" fmla="*/ 421 h 895"/>
                <a:gd name="T62" fmla="*/ 971 w 1827"/>
                <a:gd name="T63" fmla="*/ 470 h 895"/>
                <a:gd name="T64" fmla="*/ 1002 w 1827"/>
                <a:gd name="T65" fmla="*/ 518 h 895"/>
                <a:gd name="T66" fmla="*/ 1032 w 1827"/>
                <a:gd name="T67" fmla="*/ 565 h 895"/>
                <a:gd name="T68" fmla="*/ 1063 w 1827"/>
                <a:gd name="T69" fmla="*/ 611 h 895"/>
                <a:gd name="T70" fmla="*/ 1093 w 1827"/>
                <a:gd name="T71" fmla="*/ 656 h 895"/>
                <a:gd name="T72" fmla="*/ 1123 w 1827"/>
                <a:gd name="T73" fmla="*/ 698 h 895"/>
                <a:gd name="T74" fmla="*/ 1154 w 1827"/>
                <a:gd name="T75" fmla="*/ 737 h 895"/>
                <a:gd name="T76" fmla="*/ 1184 w 1827"/>
                <a:gd name="T77" fmla="*/ 772 h 895"/>
                <a:gd name="T78" fmla="*/ 1215 w 1827"/>
                <a:gd name="T79" fmla="*/ 804 h 895"/>
                <a:gd name="T80" fmla="*/ 1245 w 1827"/>
                <a:gd name="T81" fmla="*/ 831 h 895"/>
                <a:gd name="T82" fmla="*/ 1276 w 1827"/>
                <a:gd name="T83" fmla="*/ 854 h 895"/>
                <a:gd name="T84" fmla="*/ 1306 w 1827"/>
                <a:gd name="T85" fmla="*/ 872 h 895"/>
                <a:gd name="T86" fmla="*/ 1336 w 1827"/>
                <a:gd name="T87" fmla="*/ 885 h 895"/>
                <a:gd name="T88" fmla="*/ 1367 w 1827"/>
                <a:gd name="T89" fmla="*/ 893 h 895"/>
                <a:gd name="T90" fmla="*/ 1397 w 1827"/>
                <a:gd name="T91" fmla="*/ 895 h 895"/>
                <a:gd name="T92" fmla="*/ 1428 w 1827"/>
                <a:gd name="T93" fmla="*/ 892 h 895"/>
                <a:gd name="T94" fmla="*/ 1458 w 1827"/>
                <a:gd name="T95" fmla="*/ 885 h 895"/>
                <a:gd name="T96" fmla="*/ 1489 w 1827"/>
                <a:gd name="T97" fmla="*/ 872 h 895"/>
                <a:gd name="T98" fmla="*/ 1519 w 1827"/>
                <a:gd name="T99" fmla="*/ 854 h 895"/>
                <a:gd name="T100" fmla="*/ 1549 w 1827"/>
                <a:gd name="T101" fmla="*/ 833 h 895"/>
                <a:gd name="T102" fmla="*/ 1580 w 1827"/>
                <a:gd name="T103" fmla="*/ 807 h 895"/>
                <a:gd name="T104" fmla="*/ 1610 w 1827"/>
                <a:gd name="T105" fmla="*/ 777 h 895"/>
                <a:gd name="T106" fmla="*/ 1641 w 1827"/>
                <a:gd name="T107" fmla="*/ 744 h 895"/>
                <a:gd name="T108" fmla="*/ 1671 w 1827"/>
                <a:gd name="T109" fmla="*/ 709 h 895"/>
                <a:gd name="T110" fmla="*/ 1702 w 1827"/>
                <a:gd name="T111" fmla="*/ 672 h 895"/>
                <a:gd name="T112" fmla="*/ 1732 w 1827"/>
                <a:gd name="T113" fmla="*/ 632 h 895"/>
                <a:gd name="T114" fmla="*/ 1762 w 1827"/>
                <a:gd name="T115" fmla="*/ 592 h 895"/>
                <a:gd name="T116" fmla="*/ 1793 w 1827"/>
                <a:gd name="T117" fmla="*/ 551 h 895"/>
                <a:gd name="T118" fmla="*/ 1823 w 1827"/>
                <a:gd name="T119" fmla="*/ 51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95">
                  <a:moveTo>
                    <a:pt x="0" y="390"/>
                  </a:moveTo>
                  <a:lnTo>
                    <a:pt x="3" y="387"/>
                  </a:lnTo>
                  <a:lnTo>
                    <a:pt x="6" y="383"/>
                  </a:lnTo>
                  <a:lnTo>
                    <a:pt x="9" y="380"/>
                  </a:lnTo>
                  <a:lnTo>
                    <a:pt x="13" y="377"/>
                  </a:lnTo>
                  <a:lnTo>
                    <a:pt x="15" y="373"/>
                  </a:lnTo>
                  <a:lnTo>
                    <a:pt x="19" y="370"/>
                  </a:lnTo>
                  <a:lnTo>
                    <a:pt x="21" y="366"/>
                  </a:lnTo>
                  <a:lnTo>
                    <a:pt x="25" y="363"/>
                  </a:lnTo>
                  <a:lnTo>
                    <a:pt x="28" y="360"/>
                  </a:lnTo>
                  <a:lnTo>
                    <a:pt x="31" y="356"/>
                  </a:lnTo>
                  <a:lnTo>
                    <a:pt x="34" y="353"/>
                  </a:lnTo>
                  <a:lnTo>
                    <a:pt x="37" y="349"/>
                  </a:lnTo>
                  <a:lnTo>
                    <a:pt x="40" y="346"/>
                  </a:lnTo>
                  <a:lnTo>
                    <a:pt x="43" y="342"/>
                  </a:lnTo>
                  <a:lnTo>
                    <a:pt x="46" y="339"/>
                  </a:lnTo>
                  <a:lnTo>
                    <a:pt x="49" y="336"/>
                  </a:lnTo>
                  <a:lnTo>
                    <a:pt x="52" y="332"/>
                  </a:lnTo>
                  <a:lnTo>
                    <a:pt x="55" y="329"/>
                  </a:lnTo>
                  <a:lnTo>
                    <a:pt x="58" y="325"/>
                  </a:lnTo>
                  <a:lnTo>
                    <a:pt x="61" y="322"/>
                  </a:lnTo>
                  <a:lnTo>
                    <a:pt x="64" y="318"/>
                  </a:lnTo>
                  <a:lnTo>
                    <a:pt x="67" y="315"/>
                  </a:lnTo>
                  <a:lnTo>
                    <a:pt x="70" y="312"/>
                  </a:lnTo>
                  <a:lnTo>
                    <a:pt x="73" y="308"/>
                  </a:lnTo>
                  <a:lnTo>
                    <a:pt x="76" y="305"/>
                  </a:lnTo>
                  <a:lnTo>
                    <a:pt x="79" y="301"/>
                  </a:lnTo>
                  <a:lnTo>
                    <a:pt x="82" y="298"/>
                  </a:lnTo>
                  <a:lnTo>
                    <a:pt x="86" y="294"/>
                  </a:lnTo>
                  <a:lnTo>
                    <a:pt x="89" y="291"/>
                  </a:lnTo>
                  <a:lnTo>
                    <a:pt x="92" y="287"/>
                  </a:lnTo>
                  <a:lnTo>
                    <a:pt x="95" y="284"/>
                  </a:lnTo>
                  <a:lnTo>
                    <a:pt x="98" y="281"/>
                  </a:lnTo>
                  <a:lnTo>
                    <a:pt x="101" y="277"/>
                  </a:lnTo>
                  <a:lnTo>
                    <a:pt x="104" y="274"/>
                  </a:lnTo>
                  <a:lnTo>
                    <a:pt x="107" y="271"/>
                  </a:lnTo>
                  <a:lnTo>
                    <a:pt x="110" y="267"/>
                  </a:lnTo>
                  <a:lnTo>
                    <a:pt x="113" y="264"/>
                  </a:lnTo>
                  <a:lnTo>
                    <a:pt x="116" y="260"/>
                  </a:lnTo>
                  <a:lnTo>
                    <a:pt x="119" y="257"/>
                  </a:lnTo>
                  <a:lnTo>
                    <a:pt x="122" y="254"/>
                  </a:lnTo>
                  <a:lnTo>
                    <a:pt x="125" y="250"/>
                  </a:lnTo>
                  <a:lnTo>
                    <a:pt x="128" y="247"/>
                  </a:lnTo>
                  <a:lnTo>
                    <a:pt x="131" y="244"/>
                  </a:lnTo>
                  <a:lnTo>
                    <a:pt x="134" y="240"/>
                  </a:lnTo>
                  <a:lnTo>
                    <a:pt x="137" y="237"/>
                  </a:lnTo>
                  <a:lnTo>
                    <a:pt x="140" y="234"/>
                  </a:lnTo>
                  <a:lnTo>
                    <a:pt x="143" y="230"/>
                  </a:lnTo>
                  <a:lnTo>
                    <a:pt x="146" y="227"/>
                  </a:lnTo>
                  <a:lnTo>
                    <a:pt x="150" y="224"/>
                  </a:lnTo>
                  <a:lnTo>
                    <a:pt x="152" y="220"/>
                  </a:lnTo>
                  <a:lnTo>
                    <a:pt x="156" y="217"/>
                  </a:lnTo>
                  <a:lnTo>
                    <a:pt x="158" y="214"/>
                  </a:lnTo>
                  <a:lnTo>
                    <a:pt x="162" y="211"/>
                  </a:lnTo>
                  <a:lnTo>
                    <a:pt x="165" y="207"/>
                  </a:lnTo>
                  <a:lnTo>
                    <a:pt x="168" y="204"/>
                  </a:lnTo>
                  <a:lnTo>
                    <a:pt x="171" y="201"/>
                  </a:lnTo>
                  <a:lnTo>
                    <a:pt x="174" y="198"/>
                  </a:lnTo>
                  <a:lnTo>
                    <a:pt x="177" y="195"/>
                  </a:lnTo>
                  <a:lnTo>
                    <a:pt x="180" y="191"/>
                  </a:lnTo>
                  <a:lnTo>
                    <a:pt x="183" y="188"/>
                  </a:lnTo>
                  <a:lnTo>
                    <a:pt x="186" y="185"/>
                  </a:lnTo>
                  <a:lnTo>
                    <a:pt x="189" y="182"/>
                  </a:lnTo>
                  <a:lnTo>
                    <a:pt x="192" y="179"/>
                  </a:lnTo>
                  <a:lnTo>
                    <a:pt x="195" y="176"/>
                  </a:lnTo>
                  <a:lnTo>
                    <a:pt x="198" y="173"/>
                  </a:lnTo>
                  <a:lnTo>
                    <a:pt x="201" y="170"/>
                  </a:lnTo>
                  <a:lnTo>
                    <a:pt x="204" y="167"/>
                  </a:lnTo>
                  <a:lnTo>
                    <a:pt x="207" y="164"/>
                  </a:lnTo>
                  <a:lnTo>
                    <a:pt x="210" y="161"/>
                  </a:lnTo>
                  <a:lnTo>
                    <a:pt x="213" y="157"/>
                  </a:lnTo>
                  <a:lnTo>
                    <a:pt x="216" y="155"/>
                  </a:lnTo>
                  <a:lnTo>
                    <a:pt x="219" y="152"/>
                  </a:lnTo>
                  <a:lnTo>
                    <a:pt x="222" y="149"/>
                  </a:lnTo>
                  <a:lnTo>
                    <a:pt x="226" y="146"/>
                  </a:lnTo>
                  <a:lnTo>
                    <a:pt x="228" y="143"/>
                  </a:lnTo>
                  <a:lnTo>
                    <a:pt x="232" y="140"/>
                  </a:lnTo>
                  <a:lnTo>
                    <a:pt x="235" y="137"/>
                  </a:lnTo>
                  <a:lnTo>
                    <a:pt x="238" y="134"/>
                  </a:lnTo>
                  <a:lnTo>
                    <a:pt x="241" y="131"/>
                  </a:lnTo>
                  <a:lnTo>
                    <a:pt x="244" y="129"/>
                  </a:lnTo>
                  <a:lnTo>
                    <a:pt x="247" y="126"/>
                  </a:lnTo>
                  <a:lnTo>
                    <a:pt x="250" y="123"/>
                  </a:lnTo>
                  <a:lnTo>
                    <a:pt x="253" y="120"/>
                  </a:lnTo>
                  <a:lnTo>
                    <a:pt x="256" y="117"/>
                  </a:lnTo>
                  <a:lnTo>
                    <a:pt x="259" y="115"/>
                  </a:lnTo>
                  <a:lnTo>
                    <a:pt x="262" y="112"/>
                  </a:lnTo>
                  <a:lnTo>
                    <a:pt x="265" y="110"/>
                  </a:lnTo>
                  <a:lnTo>
                    <a:pt x="268" y="107"/>
                  </a:lnTo>
                  <a:lnTo>
                    <a:pt x="271" y="104"/>
                  </a:lnTo>
                  <a:lnTo>
                    <a:pt x="274" y="102"/>
                  </a:lnTo>
                  <a:lnTo>
                    <a:pt x="277" y="99"/>
                  </a:lnTo>
                  <a:lnTo>
                    <a:pt x="280" y="97"/>
                  </a:lnTo>
                  <a:lnTo>
                    <a:pt x="283" y="94"/>
                  </a:lnTo>
                  <a:lnTo>
                    <a:pt x="286" y="92"/>
                  </a:lnTo>
                  <a:lnTo>
                    <a:pt x="289" y="89"/>
                  </a:lnTo>
                  <a:lnTo>
                    <a:pt x="293" y="87"/>
                  </a:lnTo>
                  <a:lnTo>
                    <a:pt x="295" y="84"/>
                  </a:lnTo>
                  <a:lnTo>
                    <a:pt x="299" y="82"/>
                  </a:lnTo>
                  <a:lnTo>
                    <a:pt x="302" y="80"/>
                  </a:lnTo>
                  <a:lnTo>
                    <a:pt x="305" y="77"/>
                  </a:lnTo>
                  <a:lnTo>
                    <a:pt x="308" y="75"/>
                  </a:lnTo>
                  <a:lnTo>
                    <a:pt x="311" y="73"/>
                  </a:lnTo>
                  <a:lnTo>
                    <a:pt x="314" y="71"/>
                  </a:lnTo>
                  <a:lnTo>
                    <a:pt x="317" y="69"/>
                  </a:lnTo>
                  <a:lnTo>
                    <a:pt x="320" y="66"/>
                  </a:lnTo>
                  <a:lnTo>
                    <a:pt x="323" y="64"/>
                  </a:lnTo>
                  <a:lnTo>
                    <a:pt x="326" y="62"/>
                  </a:lnTo>
                  <a:lnTo>
                    <a:pt x="329" y="60"/>
                  </a:lnTo>
                  <a:lnTo>
                    <a:pt x="332" y="58"/>
                  </a:lnTo>
                  <a:lnTo>
                    <a:pt x="335" y="56"/>
                  </a:lnTo>
                  <a:lnTo>
                    <a:pt x="338" y="54"/>
                  </a:lnTo>
                  <a:lnTo>
                    <a:pt x="341" y="52"/>
                  </a:lnTo>
                  <a:lnTo>
                    <a:pt x="344" y="50"/>
                  </a:lnTo>
                  <a:lnTo>
                    <a:pt x="347" y="48"/>
                  </a:lnTo>
                  <a:lnTo>
                    <a:pt x="350" y="46"/>
                  </a:lnTo>
                  <a:lnTo>
                    <a:pt x="353" y="44"/>
                  </a:lnTo>
                  <a:lnTo>
                    <a:pt x="357" y="42"/>
                  </a:lnTo>
                  <a:lnTo>
                    <a:pt x="359" y="41"/>
                  </a:lnTo>
                  <a:lnTo>
                    <a:pt x="363" y="39"/>
                  </a:lnTo>
                  <a:lnTo>
                    <a:pt x="365" y="37"/>
                  </a:lnTo>
                  <a:lnTo>
                    <a:pt x="369" y="36"/>
                  </a:lnTo>
                  <a:lnTo>
                    <a:pt x="371" y="34"/>
                  </a:lnTo>
                  <a:lnTo>
                    <a:pt x="375" y="32"/>
                  </a:lnTo>
                  <a:lnTo>
                    <a:pt x="378" y="31"/>
                  </a:lnTo>
                  <a:lnTo>
                    <a:pt x="381" y="29"/>
                  </a:lnTo>
                  <a:lnTo>
                    <a:pt x="384" y="28"/>
                  </a:lnTo>
                  <a:lnTo>
                    <a:pt x="387" y="26"/>
                  </a:lnTo>
                  <a:lnTo>
                    <a:pt x="390" y="25"/>
                  </a:lnTo>
                  <a:lnTo>
                    <a:pt x="393" y="24"/>
                  </a:lnTo>
                  <a:lnTo>
                    <a:pt x="396" y="22"/>
                  </a:lnTo>
                  <a:lnTo>
                    <a:pt x="399" y="21"/>
                  </a:lnTo>
                  <a:lnTo>
                    <a:pt x="402" y="20"/>
                  </a:lnTo>
                  <a:lnTo>
                    <a:pt x="405" y="19"/>
                  </a:lnTo>
                  <a:lnTo>
                    <a:pt x="408" y="17"/>
                  </a:lnTo>
                  <a:lnTo>
                    <a:pt x="411" y="16"/>
                  </a:lnTo>
                  <a:lnTo>
                    <a:pt x="414" y="15"/>
                  </a:lnTo>
                  <a:lnTo>
                    <a:pt x="417" y="14"/>
                  </a:lnTo>
                  <a:lnTo>
                    <a:pt x="420" y="13"/>
                  </a:lnTo>
                  <a:lnTo>
                    <a:pt x="423" y="12"/>
                  </a:lnTo>
                  <a:lnTo>
                    <a:pt x="426" y="11"/>
                  </a:lnTo>
                  <a:lnTo>
                    <a:pt x="429" y="10"/>
                  </a:lnTo>
                  <a:lnTo>
                    <a:pt x="433" y="9"/>
                  </a:lnTo>
                  <a:lnTo>
                    <a:pt x="435" y="8"/>
                  </a:lnTo>
                  <a:lnTo>
                    <a:pt x="439" y="7"/>
                  </a:lnTo>
                  <a:lnTo>
                    <a:pt x="442" y="7"/>
                  </a:lnTo>
                  <a:lnTo>
                    <a:pt x="445" y="6"/>
                  </a:lnTo>
                  <a:lnTo>
                    <a:pt x="448" y="5"/>
                  </a:lnTo>
                  <a:lnTo>
                    <a:pt x="451" y="5"/>
                  </a:lnTo>
                  <a:lnTo>
                    <a:pt x="454" y="4"/>
                  </a:lnTo>
                  <a:lnTo>
                    <a:pt x="457" y="4"/>
                  </a:lnTo>
                  <a:lnTo>
                    <a:pt x="460" y="3"/>
                  </a:lnTo>
                  <a:lnTo>
                    <a:pt x="463" y="3"/>
                  </a:lnTo>
                  <a:lnTo>
                    <a:pt x="466" y="2"/>
                  </a:lnTo>
                  <a:lnTo>
                    <a:pt x="469" y="2"/>
                  </a:lnTo>
                  <a:lnTo>
                    <a:pt x="472" y="1"/>
                  </a:lnTo>
                  <a:lnTo>
                    <a:pt x="475" y="1"/>
                  </a:lnTo>
                  <a:lnTo>
                    <a:pt x="478" y="1"/>
                  </a:lnTo>
                  <a:lnTo>
                    <a:pt x="481" y="1"/>
                  </a:lnTo>
                  <a:lnTo>
                    <a:pt x="484" y="0"/>
                  </a:lnTo>
                  <a:lnTo>
                    <a:pt x="487" y="0"/>
                  </a:lnTo>
                  <a:lnTo>
                    <a:pt x="490" y="0"/>
                  </a:lnTo>
                  <a:lnTo>
                    <a:pt x="493" y="0"/>
                  </a:lnTo>
                  <a:lnTo>
                    <a:pt x="496" y="0"/>
                  </a:lnTo>
                  <a:lnTo>
                    <a:pt x="499" y="0"/>
                  </a:lnTo>
                  <a:lnTo>
                    <a:pt x="502" y="0"/>
                  </a:lnTo>
                  <a:lnTo>
                    <a:pt x="506" y="0"/>
                  </a:lnTo>
                  <a:lnTo>
                    <a:pt x="508" y="0"/>
                  </a:lnTo>
                  <a:lnTo>
                    <a:pt x="512" y="1"/>
                  </a:lnTo>
                  <a:lnTo>
                    <a:pt x="515" y="1"/>
                  </a:lnTo>
                  <a:lnTo>
                    <a:pt x="518" y="1"/>
                  </a:lnTo>
                  <a:lnTo>
                    <a:pt x="521" y="1"/>
                  </a:lnTo>
                  <a:lnTo>
                    <a:pt x="524" y="2"/>
                  </a:lnTo>
                  <a:lnTo>
                    <a:pt x="527" y="2"/>
                  </a:lnTo>
                  <a:lnTo>
                    <a:pt x="530" y="3"/>
                  </a:lnTo>
                  <a:lnTo>
                    <a:pt x="533" y="3"/>
                  </a:lnTo>
                  <a:lnTo>
                    <a:pt x="536" y="4"/>
                  </a:lnTo>
                  <a:lnTo>
                    <a:pt x="539" y="4"/>
                  </a:lnTo>
                  <a:lnTo>
                    <a:pt x="542" y="5"/>
                  </a:lnTo>
                  <a:lnTo>
                    <a:pt x="545" y="6"/>
                  </a:lnTo>
                  <a:lnTo>
                    <a:pt x="548" y="6"/>
                  </a:lnTo>
                  <a:lnTo>
                    <a:pt x="551" y="7"/>
                  </a:lnTo>
                  <a:lnTo>
                    <a:pt x="554" y="8"/>
                  </a:lnTo>
                  <a:lnTo>
                    <a:pt x="557" y="9"/>
                  </a:lnTo>
                  <a:lnTo>
                    <a:pt x="560" y="10"/>
                  </a:lnTo>
                  <a:lnTo>
                    <a:pt x="563" y="11"/>
                  </a:lnTo>
                  <a:lnTo>
                    <a:pt x="566" y="12"/>
                  </a:lnTo>
                  <a:lnTo>
                    <a:pt x="570" y="13"/>
                  </a:lnTo>
                  <a:lnTo>
                    <a:pt x="572" y="14"/>
                  </a:lnTo>
                  <a:lnTo>
                    <a:pt x="576" y="15"/>
                  </a:lnTo>
                  <a:lnTo>
                    <a:pt x="578" y="16"/>
                  </a:lnTo>
                  <a:lnTo>
                    <a:pt x="582" y="17"/>
                  </a:lnTo>
                  <a:lnTo>
                    <a:pt x="585" y="19"/>
                  </a:lnTo>
                  <a:lnTo>
                    <a:pt x="588" y="20"/>
                  </a:lnTo>
                  <a:lnTo>
                    <a:pt x="591" y="21"/>
                  </a:lnTo>
                  <a:lnTo>
                    <a:pt x="594" y="23"/>
                  </a:lnTo>
                  <a:lnTo>
                    <a:pt x="597" y="24"/>
                  </a:lnTo>
                  <a:lnTo>
                    <a:pt x="600" y="26"/>
                  </a:lnTo>
                  <a:lnTo>
                    <a:pt x="603" y="27"/>
                  </a:lnTo>
                  <a:lnTo>
                    <a:pt x="606" y="29"/>
                  </a:lnTo>
                  <a:lnTo>
                    <a:pt x="609" y="30"/>
                  </a:lnTo>
                  <a:lnTo>
                    <a:pt x="612" y="32"/>
                  </a:lnTo>
                  <a:lnTo>
                    <a:pt x="615" y="34"/>
                  </a:lnTo>
                  <a:lnTo>
                    <a:pt x="618" y="35"/>
                  </a:lnTo>
                  <a:lnTo>
                    <a:pt x="621" y="37"/>
                  </a:lnTo>
                  <a:lnTo>
                    <a:pt x="624" y="39"/>
                  </a:lnTo>
                  <a:lnTo>
                    <a:pt x="627" y="41"/>
                  </a:lnTo>
                  <a:lnTo>
                    <a:pt x="630" y="43"/>
                  </a:lnTo>
                  <a:lnTo>
                    <a:pt x="633" y="45"/>
                  </a:lnTo>
                  <a:lnTo>
                    <a:pt x="636" y="47"/>
                  </a:lnTo>
                  <a:lnTo>
                    <a:pt x="639" y="49"/>
                  </a:lnTo>
                  <a:lnTo>
                    <a:pt x="642" y="51"/>
                  </a:lnTo>
                  <a:lnTo>
                    <a:pt x="646" y="53"/>
                  </a:lnTo>
                  <a:lnTo>
                    <a:pt x="649" y="55"/>
                  </a:lnTo>
                  <a:lnTo>
                    <a:pt x="652" y="57"/>
                  </a:lnTo>
                  <a:lnTo>
                    <a:pt x="655" y="60"/>
                  </a:lnTo>
                  <a:lnTo>
                    <a:pt x="658" y="62"/>
                  </a:lnTo>
                  <a:lnTo>
                    <a:pt x="661" y="64"/>
                  </a:lnTo>
                  <a:lnTo>
                    <a:pt x="664" y="67"/>
                  </a:lnTo>
                  <a:lnTo>
                    <a:pt x="667" y="69"/>
                  </a:lnTo>
                  <a:lnTo>
                    <a:pt x="670" y="72"/>
                  </a:lnTo>
                  <a:lnTo>
                    <a:pt x="673" y="74"/>
                  </a:lnTo>
                  <a:lnTo>
                    <a:pt x="676" y="77"/>
                  </a:lnTo>
                  <a:lnTo>
                    <a:pt x="679" y="79"/>
                  </a:lnTo>
                  <a:lnTo>
                    <a:pt x="682" y="82"/>
                  </a:lnTo>
                  <a:lnTo>
                    <a:pt x="685" y="85"/>
                  </a:lnTo>
                  <a:lnTo>
                    <a:pt x="688" y="87"/>
                  </a:lnTo>
                  <a:lnTo>
                    <a:pt x="691" y="90"/>
                  </a:lnTo>
                  <a:lnTo>
                    <a:pt x="694" y="93"/>
                  </a:lnTo>
                  <a:lnTo>
                    <a:pt x="697" y="96"/>
                  </a:lnTo>
                  <a:lnTo>
                    <a:pt x="700" y="99"/>
                  </a:lnTo>
                  <a:lnTo>
                    <a:pt x="703" y="102"/>
                  </a:lnTo>
                  <a:lnTo>
                    <a:pt x="706" y="105"/>
                  </a:lnTo>
                  <a:lnTo>
                    <a:pt x="709" y="107"/>
                  </a:lnTo>
                  <a:lnTo>
                    <a:pt x="713" y="111"/>
                  </a:lnTo>
                  <a:lnTo>
                    <a:pt x="715" y="114"/>
                  </a:lnTo>
                  <a:lnTo>
                    <a:pt x="719" y="117"/>
                  </a:lnTo>
                  <a:lnTo>
                    <a:pt x="722" y="120"/>
                  </a:lnTo>
                  <a:lnTo>
                    <a:pt x="725" y="123"/>
                  </a:lnTo>
                  <a:lnTo>
                    <a:pt x="728" y="126"/>
                  </a:lnTo>
                  <a:lnTo>
                    <a:pt x="731" y="130"/>
                  </a:lnTo>
                  <a:lnTo>
                    <a:pt x="734" y="133"/>
                  </a:lnTo>
                  <a:lnTo>
                    <a:pt x="737" y="136"/>
                  </a:lnTo>
                  <a:lnTo>
                    <a:pt x="740" y="140"/>
                  </a:lnTo>
                  <a:lnTo>
                    <a:pt x="743" y="143"/>
                  </a:lnTo>
                  <a:lnTo>
                    <a:pt x="746" y="146"/>
                  </a:lnTo>
                  <a:lnTo>
                    <a:pt x="749" y="150"/>
                  </a:lnTo>
                  <a:lnTo>
                    <a:pt x="752" y="153"/>
                  </a:lnTo>
                  <a:lnTo>
                    <a:pt x="755" y="157"/>
                  </a:lnTo>
                  <a:lnTo>
                    <a:pt x="758" y="160"/>
                  </a:lnTo>
                  <a:lnTo>
                    <a:pt x="761" y="164"/>
                  </a:lnTo>
                  <a:lnTo>
                    <a:pt x="764" y="168"/>
                  </a:lnTo>
                  <a:lnTo>
                    <a:pt x="767" y="171"/>
                  </a:lnTo>
                  <a:lnTo>
                    <a:pt x="770" y="175"/>
                  </a:lnTo>
                  <a:lnTo>
                    <a:pt x="773" y="179"/>
                  </a:lnTo>
                  <a:lnTo>
                    <a:pt x="776" y="183"/>
                  </a:lnTo>
                  <a:lnTo>
                    <a:pt x="779" y="186"/>
                  </a:lnTo>
                  <a:lnTo>
                    <a:pt x="783" y="190"/>
                  </a:lnTo>
                  <a:lnTo>
                    <a:pt x="785" y="194"/>
                  </a:lnTo>
                  <a:lnTo>
                    <a:pt x="789" y="198"/>
                  </a:lnTo>
                  <a:lnTo>
                    <a:pt x="792" y="202"/>
                  </a:lnTo>
                  <a:lnTo>
                    <a:pt x="795" y="206"/>
                  </a:lnTo>
                  <a:lnTo>
                    <a:pt x="798" y="210"/>
                  </a:lnTo>
                  <a:lnTo>
                    <a:pt x="801" y="214"/>
                  </a:lnTo>
                  <a:lnTo>
                    <a:pt x="804" y="218"/>
                  </a:lnTo>
                  <a:lnTo>
                    <a:pt x="807" y="222"/>
                  </a:lnTo>
                  <a:lnTo>
                    <a:pt x="810" y="226"/>
                  </a:lnTo>
                  <a:lnTo>
                    <a:pt x="813" y="230"/>
                  </a:lnTo>
                  <a:lnTo>
                    <a:pt x="816" y="234"/>
                  </a:lnTo>
                  <a:lnTo>
                    <a:pt x="819" y="239"/>
                  </a:lnTo>
                  <a:lnTo>
                    <a:pt x="822" y="243"/>
                  </a:lnTo>
                  <a:lnTo>
                    <a:pt x="825" y="247"/>
                  </a:lnTo>
                  <a:lnTo>
                    <a:pt x="828" y="251"/>
                  </a:lnTo>
                  <a:lnTo>
                    <a:pt x="831" y="255"/>
                  </a:lnTo>
                  <a:lnTo>
                    <a:pt x="834" y="260"/>
                  </a:lnTo>
                  <a:lnTo>
                    <a:pt x="837" y="264"/>
                  </a:lnTo>
                  <a:lnTo>
                    <a:pt x="840" y="269"/>
                  </a:lnTo>
                  <a:lnTo>
                    <a:pt x="843" y="273"/>
                  </a:lnTo>
                  <a:lnTo>
                    <a:pt x="846" y="277"/>
                  </a:lnTo>
                  <a:lnTo>
                    <a:pt x="849" y="282"/>
                  </a:lnTo>
                  <a:lnTo>
                    <a:pt x="852" y="286"/>
                  </a:lnTo>
                  <a:lnTo>
                    <a:pt x="856" y="290"/>
                  </a:lnTo>
                  <a:lnTo>
                    <a:pt x="859" y="295"/>
                  </a:lnTo>
                  <a:lnTo>
                    <a:pt x="862" y="299"/>
                  </a:lnTo>
                  <a:lnTo>
                    <a:pt x="865" y="304"/>
                  </a:lnTo>
                  <a:lnTo>
                    <a:pt x="868" y="308"/>
                  </a:lnTo>
                  <a:lnTo>
                    <a:pt x="871" y="313"/>
                  </a:lnTo>
                  <a:lnTo>
                    <a:pt x="874" y="317"/>
                  </a:lnTo>
                  <a:lnTo>
                    <a:pt x="877" y="322"/>
                  </a:lnTo>
                  <a:lnTo>
                    <a:pt x="880" y="327"/>
                  </a:lnTo>
                  <a:lnTo>
                    <a:pt x="883" y="331"/>
                  </a:lnTo>
                  <a:lnTo>
                    <a:pt x="886" y="336"/>
                  </a:lnTo>
                  <a:lnTo>
                    <a:pt x="889" y="341"/>
                  </a:lnTo>
                  <a:lnTo>
                    <a:pt x="892" y="345"/>
                  </a:lnTo>
                  <a:lnTo>
                    <a:pt x="895" y="350"/>
                  </a:lnTo>
                  <a:lnTo>
                    <a:pt x="898" y="355"/>
                  </a:lnTo>
                  <a:lnTo>
                    <a:pt x="901" y="359"/>
                  </a:lnTo>
                  <a:lnTo>
                    <a:pt x="904" y="364"/>
                  </a:lnTo>
                  <a:lnTo>
                    <a:pt x="907" y="369"/>
                  </a:lnTo>
                  <a:lnTo>
                    <a:pt x="910" y="373"/>
                  </a:lnTo>
                  <a:lnTo>
                    <a:pt x="913" y="378"/>
                  </a:lnTo>
                  <a:lnTo>
                    <a:pt x="916" y="383"/>
                  </a:lnTo>
                  <a:lnTo>
                    <a:pt x="920" y="388"/>
                  </a:lnTo>
                  <a:lnTo>
                    <a:pt x="922" y="392"/>
                  </a:lnTo>
                  <a:lnTo>
                    <a:pt x="926" y="397"/>
                  </a:lnTo>
                  <a:lnTo>
                    <a:pt x="928" y="402"/>
                  </a:lnTo>
                  <a:lnTo>
                    <a:pt x="932" y="407"/>
                  </a:lnTo>
                  <a:lnTo>
                    <a:pt x="935" y="412"/>
                  </a:lnTo>
                  <a:lnTo>
                    <a:pt x="938" y="416"/>
                  </a:lnTo>
                  <a:lnTo>
                    <a:pt x="941" y="421"/>
                  </a:lnTo>
                  <a:lnTo>
                    <a:pt x="944" y="426"/>
                  </a:lnTo>
                  <a:lnTo>
                    <a:pt x="947" y="431"/>
                  </a:lnTo>
                  <a:lnTo>
                    <a:pt x="950" y="436"/>
                  </a:lnTo>
                  <a:lnTo>
                    <a:pt x="953" y="441"/>
                  </a:lnTo>
                  <a:lnTo>
                    <a:pt x="956" y="445"/>
                  </a:lnTo>
                  <a:lnTo>
                    <a:pt x="959" y="450"/>
                  </a:lnTo>
                  <a:lnTo>
                    <a:pt x="962" y="455"/>
                  </a:lnTo>
                  <a:lnTo>
                    <a:pt x="965" y="460"/>
                  </a:lnTo>
                  <a:lnTo>
                    <a:pt x="968" y="465"/>
                  </a:lnTo>
                  <a:lnTo>
                    <a:pt x="971" y="470"/>
                  </a:lnTo>
                  <a:lnTo>
                    <a:pt x="974" y="474"/>
                  </a:lnTo>
                  <a:lnTo>
                    <a:pt x="977" y="479"/>
                  </a:lnTo>
                  <a:lnTo>
                    <a:pt x="980" y="484"/>
                  </a:lnTo>
                  <a:lnTo>
                    <a:pt x="983" y="489"/>
                  </a:lnTo>
                  <a:lnTo>
                    <a:pt x="986" y="494"/>
                  </a:lnTo>
                  <a:lnTo>
                    <a:pt x="989" y="498"/>
                  </a:lnTo>
                  <a:lnTo>
                    <a:pt x="992" y="503"/>
                  </a:lnTo>
                  <a:lnTo>
                    <a:pt x="996" y="508"/>
                  </a:lnTo>
                  <a:lnTo>
                    <a:pt x="999" y="513"/>
                  </a:lnTo>
                  <a:lnTo>
                    <a:pt x="1002" y="518"/>
                  </a:lnTo>
                  <a:lnTo>
                    <a:pt x="1005" y="522"/>
                  </a:lnTo>
                  <a:lnTo>
                    <a:pt x="1008" y="527"/>
                  </a:lnTo>
                  <a:lnTo>
                    <a:pt x="1011" y="532"/>
                  </a:lnTo>
                  <a:lnTo>
                    <a:pt x="1014" y="537"/>
                  </a:lnTo>
                  <a:lnTo>
                    <a:pt x="1017" y="542"/>
                  </a:lnTo>
                  <a:lnTo>
                    <a:pt x="1020" y="546"/>
                  </a:lnTo>
                  <a:lnTo>
                    <a:pt x="1023" y="551"/>
                  </a:lnTo>
                  <a:lnTo>
                    <a:pt x="1026" y="556"/>
                  </a:lnTo>
                  <a:lnTo>
                    <a:pt x="1029" y="560"/>
                  </a:lnTo>
                  <a:lnTo>
                    <a:pt x="1032" y="565"/>
                  </a:lnTo>
                  <a:lnTo>
                    <a:pt x="1035" y="570"/>
                  </a:lnTo>
                  <a:lnTo>
                    <a:pt x="1038" y="575"/>
                  </a:lnTo>
                  <a:lnTo>
                    <a:pt x="1041" y="579"/>
                  </a:lnTo>
                  <a:lnTo>
                    <a:pt x="1044" y="584"/>
                  </a:lnTo>
                  <a:lnTo>
                    <a:pt x="1047" y="588"/>
                  </a:lnTo>
                  <a:lnTo>
                    <a:pt x="1050" y="593"/>
                  </a:lnTo>
                  <a:lnTo>
                    <a:pt x="1053" y="598"/>
                  </a:lnTo>
                  <a:lnTo>
                    <a:pt x="1056" y="602"/>
                  </a:lnTo>
                  <a:lnTo>
                    <a:pt x="1059" y="607"/>
                  </a:lnTo>
                  <a:lnTo>
                    <a:pt x="1063" y="611"/>
                  </a:lnTo>
                  <a:lnTo>
                    <a:pt x="1065" y="616"/>
                  </a:lnTo>
                  <a:lnTo>
                    <a:pt x="1069" y="620"/>
                  </a:lnTo>
                  <a:lnTo>
                    <a:pt x="1072" y="625"/>
                  </a:lnTo>
                  <a:lnTo>
                    <a:pt x="1075" y="629"/>
                  </a:lnTo>
                  <a:lnTo>
                    <a:pt x="1078" y="634"/>
                  </a:lnTo>
                  <a:lnTo>
                    <a:pt x="1081" y="638"/>
                  </a:lnTo>
                  <a:lnTo>
                    <a:pt x="1084" y="643"/>
                  </a:lnTo>
                  <a:lnTo>
                    <a:pt x="1087" y="647"/>
                  </a:lnTo>
                  <a:lnTo>
                    <a:pt x="1090" y="651"/>
                  </a:lnTo>
                  <a:lnTo>
                    <a:pt x="1093" y="656"/>
                  </a:lnTo>
                  <a:lnTo>
                    <a:pt x="1096" y="660"/>
                  </a:lnTo>
                  <a:lnTo>
                    <a:pt x="1099" y="664"/>
                  </a:lnTo>
                  <a:lnTo>
                    <a:pt x="1102" y="668"/>
                  </a:lnTo>
                  <a:lnTo>
                    <a:pt x="1105" y="673"/>
                  </a:lnTo>
                  <a:lnTo>
                    <a:pt x="1108" y="677"/>
                  </a:lnTo>
                  <a:lnTo>
                    <a:pt x="1111" y="681"/>
                  </a:lnTo>
                  <a:lnTo>
                    <a:pt x="1114" y="685"/>
                  </a:lnTo>
                  <a:lnTo>
                    <a:pt x="1117" y="689"/>
                  </a:lnTo>
                  <a:lnTo>
                    <a:pt x="1120" y="693"/>
                  </a:lnTo>
                  <a:lnTo>
                    <a:pt x="1123" y="698"/>
                  </a:lnTo>
                  <a:lnTo>
                    <a:pt x="1126" y="702"/>
                  </a:lnTo>
                  <a:lnTo>
                    <a:pt x="1129" y="706"/>
                  </a:lnTo>
                  <a:lnTo>
                    <a:pt x="1133" y="709"/>
                  </a:lnTo>
                  <a:lnTo>
                    <a:pt x="1135" y="713"/>
                  </a:lnTo>
                  <a:lnTo>
                    <a:pt x="1139" y="717"/>
                  </a:lnTo>
                  <a:lnTo>
                    <a:pt x="1141" y="721"/>
                  </a:lnTo>
                  <a:lnTo>
                    <a:pt x="1145" y="725"/>
                  </a:lnTo>
                  <a:lnTo>
                    <a:pt x="1148" y="729"/>
                  </a:lnTo>
                  <a:lnTo>
                    <a:pt x="1151" y="733"/>
                  </a:lnTo>
                  <a:lnTo>
                    <a:pt x="1154" y="737"/>
                  </a:lnTo>
                  <a:lnTo>
                    <a:pt x="1157" y="740"/>
                  </a:lnTo>
                  <a:lnTo>
                    <a:pt x="1160" y="744"/>
                  </a:lnTo>
                  <a:lnTo>
                    <a:pt x="1163" y="748"/>
                  </a:lnTo>
                  <a:lnTo>
                    <a:pt x="1166" y="751"/>
                  </a:lnTo>
                  <a:lnTo>
                    <a:pt x="1169" y="755"/>
                  </a:lnTo>
                  <a:lnTo>
                    <a:pt x="1172" y="758"/>
                  </a:lnTo>
                  <a:lnTo>
                    <a:pt x="1175" y="762"/>
                  </a:lnTo>
                  <a:lnTo>
                    <a:pt x="1178" y="765"/>
                  </a:lnTo>
                  <a:lnTo>
                    <a:pt x="1181" y="769"/>
                  </a:lnTo>
                  <a:lnTo>
                    <a:pt x="1184" y="772"/>
                  </a:lnTo>
                  <a:lnTo>
                    <a:pt x="1187" y="776"/>
                  </a:lnTo>
                  <a:lnTo>
                    <a:pt x="1190" y="779"/>
                  </a:lnTo>
                  <a:lnTo>
                    <a:pt x="1193" y="782"/>
                  </a:lnTo>
                  <a:lnTo>
                    <a:pt x="1196" y="785"/>
                  </a:lnTo>
                  <a:lnTo>
                    <a:pt x="1199" y="788"/>
                  </a:lnTo>
                  <a:lnTo>
                    <a:pt x="1202" y="792"/>
                  </a:lnTo>
                  <a:lnTo>
                    <a:pt x="1206" y="795"/>
                  </a:lnTo>
                  <a:lnTo>
                    <a:pt x="1209" y="798"/>
                  </a:lnTo>
                  <a:lnTo>
                    <a:pt x="1212" y="801"/>
                  </a:lnTo>
                  <a:lnTo>
                    <a:pt x="1215" y="804"/>
                  </a:lnTo>
                  <a:lnTo>
                    <a:pt x="1218" y="807"/>
                  </a:lnTo>
                  <a:lnTo>
                    <a:pt x="1221" y="810"/>
                  </a:lnTo>
                  <a:lnTo>
                    <a:pt x="1224" y="812"/>
                  </a:lnTo>
                  <a:lnTo>
                    <a:pt x="1227" y="815"/>
                  </a:lnTo>
                  <a:lnTo>
                    <a:pt x="1230" y="818"/>
                  </a:lnTo>
                  <a:lnTo>
                    <a:pt x="1233" y="821"/>
                  </a:lnTo>
                  <a:lnTo>
                    <a:pt x="1236" y="823"/>
                  </a:lnTo>
                  <a:lnTo>
                    <a:pt x="1239" y="826"/>
                  </a:lnTo>
                  <a:lnTo>
                    <a:pt x="1242" y="829"/>
                  </a:lnTo>
                  <a:lnTo>
                    <a:pt x="1245" y="831"/>
                  </a:lnTo>
                  <a:lnTo>
                    <a:pt x="1248" y="834"/>
                  </a:lnTo>
                  <a:lnTo>
                    <a:pt x="1251" y="836"/>
                  </a:lnTo>
                  <a:lnTo>
                    <a:pt x="1254" y="838"/>
                  </a:lnTo>
                  <a:lnTo>
                    <a:pt x="1257" y="841"/>
                  </a:lnTo>
                  <a:lnTo>
                    <a:pt x="1260" y="843"/>
                  </a:lnTo>
                  <a:lnTo>
                    <a:pt x="1263" y="846"/>
                  </a:lnTo>
                  <a:lnTo>
                    <a:pt x="1266" y="848"/>
                  </a:lnTo>
                  <a:lnTo>
                    <a:pt x="1270" y="850"/>
                  </a:lnTo>
                  <a:lnTo>
                    <a:pt x="1272" y="852"/>
                  </a:lnTo>
                  <a:lnTo>
                    <a:pt x="1276" y="854"/>
                  </a:lnTo>
                  <a:lnTo>
                    <a:pt x="1278" y="856"/>
                  </a:lnTo>
                  <a:lnTo>
                    <a:pt x="1282" y="858"/>
                  </a:lnTo>
                  <a:lnTo>
                    <a:pt x="1285" y="860"/>
                  </a:lnTo>
                  <a:lnTo>
                    <a:pt x="1288" y="862"/>
                  </a:lnTo>
                  <a:lnTo>
                    <a:pt x="1291" y="864"/>
                  </a:lnTo>
                  <a:lnTo>
                    <a:pt x="1294" y="866"/>
                  </a:lnTo>
                  <a:lnTo>
                    <a:pt x="1297" y="867"/>
                  </a:lnTo>
                  <a:lnTo>
                    <a:pt x="1300" y="869"/>
                  </a:lnTo>
                  <a:lnTo>
                    <a:pt x="1303" y="871"/>
                  </a:lnTo>
                  <a:lnTo>
                    <a:pt x="1306" y="872"/>
                  </a:lnTo>
                  <a:lnTo>
                    <a:pt x="1309" y="873"/>
                  </a:lnTo>
                  <a:lnTo>
                    <a:pt x="1312" y="875"/>
                  </a:lnTo>
                  <a:lnTo>
                    <a:pt x="1315" y="876"/>
                  </a:lnTo>
                  <a:lnTo>
                    <a:pt x="1318" y="878"/>
                  </a:lnTo>
                  <a:lnTo>
                    <a:pt x="1321" y="879"/>
                  </a:lnTo>
                  <a:lnTo>
                    <a:pt x="1324" y="880"/>
                  </a:lnTo>
                  <a:lnTo>
                    <a:pt x="1327" y="882"/>
                  </a:lnTo>
                  <a:lnTo>
                    <a:pt x="1330" y="883"/>
                  </a:lnTo>
                  <a:lnTo>
                    <a:pt x="1333" y="884"/>
                  </a:lnTo>
                  <a:lnTo>
                    <a:pt x="1336" y="885"/>
                  </a:lnTo>
                  <a:lnTo>
                    <a:pt x="1339" y="886"/>
                  </a:lnTo>
                  <a:lnTo>
                    <a:pt x="1342" y="887"/>
                  </a:lnTo>
                  <a:lnTo>
                    <a:pt x="1346" y="888"/>
                  </a:lnTo>
                  <a:lnTo>
                    <a:pt x="1348" y="889"/>
                  </a:lnTo>
                  <a:lnTo>
                    <a:pt x="1352" y="889"/>
                  </a:lnTo>
                  <a:lnTo>
                    <a:pt x="1355" y="890"/>
                  </a:lnTo>
                  <a:lnTo>
                    <a:pt x="1358" y="891"/>
                  </a:lnTo>
                  <a:lnTo>
                    <a:pt x="1361" y="892"/>
                  </a:lnTo>
                  <a:lnTo>
                    <a:pt x="1364" y="892"/>
                  </a:lnTo>
                  <a:lnTo>
                    <a:pt x="1367" y="893"/>
                  </a:lnTo>
                  <a:lnTo>
                    <a:pt x="1370" y="893"/>
                  </a:lnTo>
                  <a:lnTo>
                    <a:pt x="1373" y="893"/>
                  </a:lnTo>
                  <a:lnTo>
                    <a:pt x="1376" y="894"/>
                  </a:lnTo>
                  <a:lnTo>
                    <a:pt x="1379" y="894"/>
                  </a:lnTo>
                  <a:lnTo>
                    <a:pt x="1382" y="894"/>
                  </a:lnTo>
                  <a:lnTo>
                    <a:pt x="1385" y="895"/>
                  </a:lnTo>
                  <a:lnTo>
                    <a:pt x="1388" y="895"/>
                  </a:lnTo>
                  <a:lnTo>
                    <a:pt x="1391" y="895"/>
                  </a:lnTo>
                  <a:lnTo>
                    <a:pt x="1394" y="895"/>
                  </a:lnTo>
                  <a:lnTo>
                    <a:pt x="1397" y="895"/>
                  </a:lnTo>
                  <a:lnTo>
                    <a:pt x="1400" y="895"/>
                  </a:lnTo>
                  <a:lnTo>
                    <a:pt x="1403" y="895"/>
                  </a:lnTo>
                  <a:lnTo>
                    <a:pt x="1406" y="895"/>
                  </a:lnTo>
                  <a:lnTo>
                    <a:pt x="1409" y="895"/>
                  </a:lnTo>
                  <a:lnTo>
                    <a:pt x="1412" y="894"/>
                  </a:lnTo>
                  <a:lnTo>
                    <a:pt x="1415" y="894"/>
                  </a:lnTo>
                  <a:lnTo>
                    <a:pt x="1419" y="894"/>
                  </a:lnTo>
                  <a:lnTo>
                    <a:pt x="1422" y="893"/>
                  </a:lnTo>
                  <a:lnTo>
                    <a:pt x="1425" y="893"/>
                  </a:lnTo>
                  <a:lnTo>
                    <a:pt x="1428" y="892"/>
                  </a:lnTo>
                  <a:lnTo>
                    <a:pt x="1431" y="892"/>
                  </a:lnTo>
                  <a:lnTo>
                    <a:pt x="1434" y="891"/>
                  </a:lnTo>
                  <a:lnTo>
                    <a:pt x="1437" y="891"/>
                  </a:lnTo>
                  <a:lnTo>
                    <a:pt x="1440" y="890"/>
                  </a:lnTo>
                  <a:lnTo>
                    <a:pt x="1443" y="889"/>
                  </a:lnTo>
                  <a:lnTo>
                    <a:pt x="1446" y="888"/>
                  </a:lnTo>
                  <a:lnTo>
                    <a:pt x="1449" y="887"/>
                  </a:lnTo>
                  <a:lnTo>
                    <a:pt x="1452" y="887"/>
                  </a:lnTo>
                  <a:lnTo>
                    <a:pt x="1455" y="886"/>
                  </a:lnTo>
                  <a:lnTo>
                    <a:pt x="1458" y="885"/>
                  </a:lnTo>
                  <a:lnTo>
                    <a:pt x="1461" y="884"/>
                  </a:lnTo>
                  <a:lnTo>
                    <a:pt x="1464" y="882"/>
                  </a:lnTo>
                  <a:lnTo>
                    <a:pt x="1467" y="881"/>
                  </a:lnTo>
                  <a:lnTo>
                    <a:pt x="1470" y="880"/>
                  </a:lnTo>
                  <a:lnTo>
                    <a:pt x="1473" y="879"/>
                  </a:lnTo>
                  <a:lnTo>
                    <a:pt x="1476" y="878"/>
                  </a:lnTo>
                  <a:lnTo>
                    <a:pt x="1479" y="876"/>
                  </a:lnTo>
                  <a:lnTo>
                    <a:pt x="1483" y="875"/>
                  </a:lnTo>
                  <a:lnTo>
                    <a:pt x="1485" y="873"/>
                  </a:lnTo>
                  <a:lnTo>
                    <a:pt x="1489" y="872"/>
                  </a:lnTo>
                  <a:lnTo>
                    <a:pt x="1491" y="870"/>
                  </a:lnTo>
                  <a:lnTo>
                    <a:pt x="1495" y="869"/>
                  </a:lnTo>
                  <a:lnTo>
                    <a:pt x="1498" y="867"/>
                  </a:lnTo>
                  <a:lnTo>
                    <a:pt x="1501" y="866"/>
                  </a:lnTo>
                  <a:lnTo>
                    <a:pt x="1504" y="864"/>
                  </a:lnTo>
                  <a:lnTo>
                    <a:pt x="1507" y="862"/>
                  </a:lnTo>
                  <a:lnTo>
                    <a:pt x="1510" y="860"/>
                  </a:lnTo>
                  <a:lnTo>
                    <a:pt x="1513" y="858"/>
                  </a:lnTo>
                  <a:lnTo>
                    <a:pt x="1516" y="856"/>
                  </a:lnTo>
                  <a:lnTo>
                    <a:pt x="1519" y="854"/>
                  </a:lnTo>
                  <a:lnTo>
                    <a:pt x="1522" y="852"/>
                  </a:lnTo>
                  <a:lnTo>
                    <a:pt x="1525" y="851"/>
                  </a:lnTo>
                  <a:lnTo>
                    <a:pt x="1528" y="848"/>
                  </a:lnTo>
                  <a:lnTo>
                    <a:pt x="1531" y="846"/>
                  </a:lnTo>
                  <a:lnTo>
                    <a:pt x="1534" y="844"/>
                  </a:lnTo>
                  <a:lnTo>
                    <a:pt x="1537" y="842"/>
                  </a:lnTo>
                  <a:lnTo>
                    <a:pt x="1540" y="840"/>
                  </a:lnTo>
                  <a:lnTo>
                    <a:pt x="1543" y="837"/>
                  </a:lnTo>
                  <a:lnTo>
                    <a:pt x="1546" y="835"/>
                  </a:lnTo>
                  <a:lnTo>
                    <a:pt x="1549" y="833"/>
                  </a:lnTo>
                  <a:lnTo>
                    <a:pt x="1552" y="830"/>
                  </a:lnTo>
                  <a:lnTo>
                    <a:pt x="1555" y="828"/>
                  </a:lnTo>
                  <a:lnTo>
                    <a:pt x="1559" y="825"/>
                  </a:lnTo>
                  <a:lnTo>
                    <a:pt x="1562" y="823"/>
                  </a:lnTo>
                  <a:lnTo>
                    <a:pt x="1565" y="820"/>
                  </a:lnTo>
                  <a:lnTo>
                    <a:pt x="1568" y="818"/>
                  </a:lnTo>
                  <a:lnTo>
                    <a:pt x="1571" y="815"/>
                  </a:lnTo>
                  <a:lnTo>
                    <a:pt x="1574" y="812"/>
                  </a:lnTo>
                  <a:lnTo>
                    <a:pt x="1577" y="809"/>
                  </a:lnTo>
                  <a:lnTo>
                    <a:pt x="1580" y="807"/>
                  </a:lnTo>
                  <a:lnTo>
                    <a:pt x="1583" y="804"/>
                  </a:lnTo>
                  <a:lnTo>
                    <a:pt x="1586" y="801"/>
                  </a:lnTo>
                  <a:lnTo>
                    <a:pt x="1589" y="798"/>
                  </a:lnTo>
                  <a:lnTo>
                    <a:pt x="1592" y="795"/>
                  </a:lnTo>
                  <a:lnTo>
                    <a:pt x="1595" y="792"/>
                  </a:lnTo>
                  <a:lnTo>
                    <a:pt x="1598" y="789"/>
                  </a:lnTo>
                  <a:lnTo>
                    <a:pt x="1601" y="787"/>
                  </a:lnTo>
                  <a:lnTo>
                    <a:pt x="1604" y="783"/>
                  </a:lnTo>
                  <a:lnTo>
                    <a:pt x="1607" y="780"/>
                  </a:lnTo>
                  <a:lnTo>
                    <a:pt x="1610" y="777"/>
                  </a:lnTo>
                  <a:lnTo>
                    <a:pt x="1613" y="774"/>
                  </a:lnTo>
                  <a:lnTo>
                    <a:pt x="1616" y="771"/>
                  </a:lnTo>
                  <a:lnTo>
                    <a:pt x="1619" y="768"/>
                  </a:lnTo>
                  <a:lnTo>
                    <a:pt x="1622" y="764"/>
                  </a:lnTo>
                  <a:lnTo>
                    <a:pt x="1626" y="761"/>
                  </a:lnTo>
                  <a:lnTo>
                    <a:pt x="1628" y="758"/>
                  </a:lnTo>
                  <a:lnTo>
                    <a:pt x="1632" y="755"/>
                  </a:lnTo>
                  <a:lnTo>
                    <a:pt x="1635" y="751"/>
                  </a:lnTo>
                  <a:lnTo>
                    <a:pt x="1638" y="748"/>
                  </a:lnTo>
                  <a:lnTo>
                    <a:pt x="1641" y="744"/>
                  </a:lnTo>
                  <a:lnTo>
                    <a:pt x="1644" y="741"/>
                  </a:lnTo>
                  <a:lnTo>
                    <a:pt x="1647" y="738"/>
                  </a:lnTo>
                  <a:lnTo>
                    <a:pt x="1650" y="734"/>
                  </a:lnTo>
                  <a:lnTo>
                    <a:pt x="1653" y="731"/>
                  </a:lnTo>
                  <a:lnTo>
                    <a:pt x="1656" y="727"/>
                  </a:lnTo>
                  <a:lnTo>
                    <a:pt x="1659" y="724"/>
                  </a:lnTo>
                  <a:lnTo>
                    <a:pt x="1662" y="720"/>
                  </a:lnTo>
                  <a:lnTo>
                    <a:pt x="1665" y="717"/>
                  </a:lnTo>
                  <a:lnTo>
                    <a:pt x="1668" y="713"/>
                  </a:lnTo>
                  <a:lnTo>
                    <a:pt x="1671" y="709"/>
                  </a:lnTo>
                  <a:lnTo>
                    <a:pt x="1674" y="706"/>
                  </a:lnTo>
                  <a:lnTo>
                    <a:pt x="1677" y="702"/>
                  </a:lnTo>
                  <a:lnTo>
                    <a:pt x="1680" y="698"/>
                  </a:lnTo>
                  <a:lnTo>
                    <a:pt x="1683" y="694"/>
                  </a:lnTo>
                  <a:lnTo>
                    <a:pt x="1686" y="691"/>
                  </a:lnTo>
                  <a:lnTo>
                    <a:pt x="1689" y="687"/>
                  </a:lnTo>
                  <a:lnTo>
                    <a:pt x="1692" y="683"/>
                  </a:lnTo>
                  <a:lnTo>
                    <a:pt x="1696" y="679"/>
                  </a:lnTo>
                  <a:lnTo>
                    <a:pt x="1698" y="676"/>
                  </a:lnTo>
                  <a:lnTo>
                    <a:pt x="1702" y="672"/>
                  </a:lnTo>
                  <a:lnTo>
                    <a:pt x="1705" y="668"/>
                  </a:lnTo>
                  <a:lnTo>
                    <a:pt x="1708" y="664"/>
                  </a:lnTo>
                  <a:lnTo>
                    <a:pt x="1711" y="660"/>
                  </a:lnTo>
                  <a:lnTo>
                    <a:pt x="1714" y="656"/>
                  </a:lnTo>
                  <a:lnTo>
                    <a:pt x="1717" y="652"/>
                  </a:lnTo>
                  <a:lnTo>
                    <a:pt x="1720" y="648"/>
                  </a:lnTo>
                  <a:lnTo>
                    <a:pt x="1723" y="644"/>
                  </a:lnTo>
                  <a:lnTo>
                    <a:pt x="1726" y="640"/>
                  </a:lnTo>
                  <a:lnTo>
                    <a:pt x="1729" y="636"/>
                  </a:lnTo>
                  <a:lnTo>
                    <a:pt x="1732" y="632"/>
                  </a:lnTo>
                  <a:lnTo>
                    <a:pt x="1735" y="628"/>
                  </a:lnTo>
                  <a:lnTo>
                    <a:pt x="1738" y="624"/>
                  </a:lnTo>
                  <a:lnTo>
                    <a:pt x="1741" y="620"/>
                  </a:lnTo>
                  <a:lnTo>
                    <a:pt x="1744" y="616"/>
                  </a:lnTo>
                  <a:lnTo>
                    <a:pt x="1747" y="612"/>
                  </a:lnTo>
                  <a:lnTo>
                    <a:pt x="1750" y="608"/>
                  </a:lnTo>
                  <a:lnTo>
                    <a:pt x="1753" y="604"/>
                  </a:lnTo>
                  <a:lnTo>
                    <a:pt x="1756" y="600"/>
                  </a:lnTo>
                  <a:lnTo>
                    <a:pt x="1759" y="596"/>
                  </a:lnTo>
                  <a:lnTo>
                    <a:pt x="1762" y="592"/>
                  </a:lnTo>
                  <a:lnTo>
                    <a:pt x="1765" y="588"/>
                  </a:lnTo>
                  <a:lnTo>
                    <a:pt x="1769" y="584"/>
                  </a:lnTo>
                  <a:lnTo>
                    <a:pt x="1772" y="580"/>
                  </a:lnTo>
                  <a:lnTo>
                    <a:pt x="1775" y="576"/>
                  </a:lnTo>
                  <a:lnTo>
                    <a:pt x="1778" y="571"/>
                  </a:lnTo>
                  <a:lnTo>
                    <a:pt x="1781" y="567"/>
                  </a:lnTo>
                  <a:lnTo>
                    <a:pt x="1784" y="563"/>
                  </a:lnTo>
                  <a:lnTo>
                    <a:pt x="1787" y="559"/>
                  </a:lnTo>
                  <a:lnTo>
                    <a:pt x="1790" y="555"/>
                  </a:lnTo>
                  <a:lnTo>
                    <a:pt x="1793" y="551"/>
                  </a:lnTo>
                  <a:lnTo>
                    <a:pt x="1796" y="547"/>
                  </a:lnTo>
                  <a:lnTo>
                    <a:pt x="1799" y="543"/>
                  </a:lnTo>
                  <a:lnTo>
                    <a:pt x="1802" y="538"/>
                  </a:lnTo>
                  <a:lnTo>
                    <a:pt x="1805" y="534"/>
                  </a:lnTo>
                  <a:lnTo>
                    <a:pt x="1808" y="530"/>
                  </a:lnTo>
                  <a:lnTo>
                    <a:pt x="1811" y="526"/>
                  </a:lnTo>
                  <a:lnTo>
                    <a:pt x="1814" y="522"/>
                  </a:lnTo>
                  <a:lnTo>
                    <a:pt x="1817" y="518"/>
                  </a:lnTo>
                  <a:lnTo>
                    <a:pt x="1820" y="514"/>
                  </a:lnTo>
                  <a:lnTo>
                    <a:pt x="1823" y="510"/>
                  </a:lnTo>
                  <a:lnTo>
                    <a:pt x="1826" y="506"/>
                  </a:lnTo>
                  <a:lnTo>
                    <a:pt x="1827" y="505"/>
                  </a:lnTo>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Freeform 467">
              <a:extLst>
                <a:ext uri="{FF2B5EF4-FFF2-40B4-BE49-F238E27FC236}">
                  <a16:creationId xmlns:a16="http://schemas.microsoft.com/office/drawing/2014/main" id="{A65E50DC-6549-9EE5-0364-9E9418E548A4}"/>
                </a:ext>
              </a:extLst>
            </p:cNvPr>
            <p:cNvSpPr>
              <a:spLocks noEditPoints="1"/>
            </p:cNvSpPr>
            <p:nvPr/>
          </p:nvSpPr>
          <p:spPr bwMode="auto">
            <a:xfrm>
              <a:off x="1478" y="1683"/>
              <a:ext cx="59" cy="59"/>
            </a:xfrm>
            <a:custGeom>
              <a:avLst/>
              <a:gdLst>
                <a:gd name="T0" fmla="*/ 29 w 59"/>
                <a:gd name="T1" fmla="*/ 0 h 59"/>
                <a:gd name="T2" fmla="*/ 29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29" y="0"/>
                  </a:moveTo>
                  <a:lnTo>
                    <a:pt x="29"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Freeform 468">
              <a:extLst>
                <a:ext uri="{FF2B5EF4-FFF2-40B4-BE49-F238E27FC236}">
                  <a16:creationId xmlns:a16="http://schemas.microsoft.com/office/drawing/2014/main" id="{52B2F7C1-317F-6BDC-7B23-75C544B7A591}"/>
                </a:ext>
              </a:extLst>
            </p:cNvPr>
            <p:cNvSpPr>
              <a:spLocks noEditPoints="1"/>
            </p:cNvSpPr>
            <p:nvPr/>
          </p:nvSpPr>
          <p:spPr bwMode="auto">
            <a:xfrm>
              <a:off x="1690" y="1371"/>
              <a:ext cx="59" cy="59"/>
            </a:xfrm>
            <a:custGeom>
              <a:avLst/>
              <a:gdLst>
                <a:gd name="T0" fmla="*/ 30 w 59"/>
                <a:gd name="T1" fmla="*/ 0 h 59"/>
                <a:gd name="T2" fmla="*/ 30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30" y="0"/>
                  </a:moveTo>
                  <a:lnTo>
                    <a:pt x="30"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469">
              <a:extLst>
                <a:ext uri="{FF2B5EF4-FFF2-40B4-BE49-F238E27FC236}">
                  <a16:creationId xmlns:a16="http://schemas.microsoft.com/office/drawing/2014/main" id="{701AB059-6213-0ED6-EE50-7533907E60AF}"/>
                </a:ext>
              </a:extLst>
            </p:cNvPr>
            <p:cNvSpPr>
              <a:spLocks noEditPoints="1"/>
            </p:cNvSpPr>
            <p:nvPr/>
          </p:nvSpPr>
          <p:spPr bwMode="auto">
            <a:xfrm>
              <a:off x="1903" y="1343"/>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Freeform 470">
              <a:extLst>
                <a:ext uri="{FF2B5EF4-FFF2-40B4-BE49-F238E27FC236}">
                  <a16:creationId xmlns:a16="http://schemas.microsoft.com/office/drawing/2014/main" id="{AE4FD668-E048-C9D3-FC63-944B49866D65}"/>
                </a:ext>
              </a:extLst>
            </p:cNvPr>
            <p:cNvSpPr>
              <a:spLocks noEditPoints="1"/>
            </p:cNvSpPr>
            <p:nvPr/>
          </p:nvSpPr>
          <p:spPr bwMode="auto">
            <a:xfrm>
              <a:off x="2115" y="1273"/>
              <a:ext cx="59" cy="59"/>
            </a:xfrm>
            <a:custGeom>
              <a:avLst/>
              <a:gdLst>
                <a:gd name="T0" fmla="*/ 30 w 59"/>
                <a:gd name="T1" fmla="*/ 0 h 59"/>
                <a:gd name="T2" fmla="*/ 30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30" y="0"/>
                  </a:moveTo>
                  <a:lnTo>
                    <a:pt x="30"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Freeform 471">
              <a:extLst>
                <a:ext uri="{FF2B5EF4-FFF2-40B4-BE49-F238E27FC236}">
                  <a16:creationId xmlns:a16="http://schemas.microsoft.com/office/drawing/2014/main" id="{D3E70EE7-1CD3-F01F-7B09-26AFDBCC8809}"/>
                </a:ext>
              </a:extLst>
            </p:cNvPr>
            <p:cNvSpPr>
              <a:spLocks noEditPoints="1"/>
            </p:cNvSpPr>
            <p:nvPr/>
          </p:nvSpPr>
          <p:spPr bwMode="auto">
            <a:xfrm>
              <a:off x="2328" y="1552"/>
              <a:ext cx="59" cy="59"/>
            </a:xfrm>
            <a:custGeom>
              <a:avLst/>
              <a:gdLst>
                <a:gd name="T0" fmla="*/ 29 w 59"/>
                <a:gd name="T1" fmla="*/ 0 h 59"/>
                <a:gd name="T2" fmla="*/ 29 w 59"/>
                <a:gd name="T3" fmla="*/ 59 h 59"/>
                <a:gd name="T4" fmla="*/ 0 w 59"/>
                <a:gd name="T5" fmla="*/ 30 h 59"/>
                <a:gd name="T6" fmla="*/ 59 w 59"/>
                <a:gd name="T7" fmla="*/ 30 h 59"/>
              </a:gdLst>
              <a:ahLst/>
              <a:cxnLst>
                <a:cxn ang="0">
                  <a:pos x="T0" y="T1"/>
                </a:cxn>
                <a:cxn ang="0">
                  <a:pos x="T2" y="T3"/>
                </a:cxn>
                <a:cxn ang="0">
                  <a:pos x="T4" y="T5"/>
                </a:cxn>
                <a:cxn ang="0">
                  <a:pos x="T6" y="T7"/>
                </a:cxn>
              </a:cxnLst>
              <a:rect l="0" t="0" r="r" b="b"/>
              <a:pathLst>
                <a:path w="59" h="59">
                  <a:moveTo>
                    <a:pt x="29" y="0"/>
                  </a:moveTo>
                  <a:lnTo>
                    <a:pt x="29" y="59"/>
                  </a:lnTo>
                  <a:moveTo>
                    <a:pt x="0" y="30"/>
                  </a:moveTo>
                  <a:lnTo>
                    <a:pt x="59"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Freeform 472">
              <a:extLst>
                <a:ext uri="{FF2B5EF4-FFF2-40B4-BE49-F238E27FC236}">
                  <a16:creationId xmlns:a16="http://schemas.microsoft.com/office/drawing/2014/main" id="{ACAF9A66-FB85-3245-78FB-291A29BF92C8}"/>
                </a:ext>
              </a:extLst>
            </p:cNvPr>
            <p:cNvSpPr>
              <a:spLocks noEditPoints="1"/>
            </p:cNvSpPr>
            <p:nvPr/>
          </p:nvSpPr>
          <p:spPr bwMode="auto">
            <a:xfrm>
              <a:off x="2540" y="1888"/>
              <a:ext cx="59" cy="58"/>
            </a:xfrm>
            <a:custGeom>
              <a:avLst/>
              <a:gdLst>
                <a:gd name="T0" fmla="*/ 30 w 59"/>
                <a:gd name="T1" fmla="*/ 0 h 58"/>
                <a:gd name="T2" fmla="*/ 30 w 59"/>
                <a:gd name="T3" fmla="*/ 58 h 58"/>
                <a:gd name="T4" fmla="*/ 0 w 59"/>
                <a:gd name="T5" fmla="*/ 29 h 58"/>
                <a:gd name="T6" fmla="*/ 59 w 59"/>
                <a:gd name="T7" fmla="*/ 29 h 58"/>
              </a:gdLst>
              <a:ahLst/>
              <a:cxnLst>
                <a:cxn ang="0">
                  <a:pos x="T0" y="T1"/>
                </a:cxn>
                <a:cxn ang="0">
                  <a:pos x="T2" y="T3"/>
                </a:cxn>
                <a:cxn ang="0">
                  <a:pos x="T4" y="T5"/>
                </a:cxn>
                <a:cxn ang="0">
                  <a:pos x="T6" y="T7"/>
                </a:cxn>
              </a:cxnLst>
              <a:rect l="0" t="0" r="r" b="b"/>
              <a:pathLst>
                <a:path w="59" h="58">
                  <a:moveTo>
                    <a:pt x="30" y="0"/>
                  </a:moveTo>
                  <a:lnTo>
                    <a:pt x="30" y="58"/>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473">
              <a:extLst>
                <a:ext uri="{FF2B5EF4-FFF2-40B4-BE49-F238E27FC236}">
                  <a16:creationId xmlns:a16="http://schemas.microsoft.com/office/drawing/2014/main" id="{925EB81D-EE0B-1F6F-A297-AB01D914BFF2}"/>
                </a:ext>
              </a:extLst>
            </p:cNvPr>
            <p:cNvSpPr>
              <a:spLocks noEditPoints="1"/>
            </p:cNvSpPr>
            <p:nvPr/>
          </p:nvSpPr>
          <p:spPr bwMode="auto">
            <a:xfrm>
              <a:off x="2753" y="2121"/>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Freeform 474">
              <a:extLst>
                <a:ext uri="{FF2B5EF4-FFF2-40B4-BE49-F238E27FC236}">
                  <a16:creationId xmlns:a16="http://schemas.microsoft.com/office/drawing/2014/main" id="{46F230D5-B95E-EC91-3414-A5CC068C3C16}"/>
                </a:ext>
              </a:extLst>
            </p:cNvPr>
            <p:cNvSpPr>
              <a:spLocks noEditPoints="1"/>
            </p:cNvSpPr>
            <p:nvPr/>
          </p:nvSpPr>
          <p:spPr bwMode="auto">
            <a:xfrm>
              <a:off x="2965" y="2159"/>
              <a:ext cx="59" cy="59"/>
            </a:xfrm>
            <a:custGeom>
              <a:avLst/>
              <a:gdLst>
                <a:gd name="T0" fmla="*/ 30 w 59"/>
                <a:gd name="T1" fmla="*/ 0 h 59"/>
                <a:gd name="T2" fmla="*/ 30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30" y="0"/>
                  </a:moveTo>
                  <a:lnTo>
                    <a:pt x="30"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Freeform 475">
              <a:extLst>
                <a:ext uri="{FF2B5EF4-FFF2-40B4-BE49-F238E27FC236}">
                  <a16:creationId xmlns:a16="http://schemas.microsoft.com/office/drawing/2014/main" id="{D7442459-62CE-ECE3-9FB7-1E45A6387A17}"/>
                </a:ext>
              </a:extLst>
            </p:cNvPr>
            <p:cNvSpPr>
              <a:spLocks noEditPoints="1"/>
            </p:cNvSpPr>
            <p:nvPr/>
          </p:nvSpPr>
          <p:spPr bwMode="auto">
            <a:xfrm>
              <a:off x="3178" y="1932"/>
              <a:ext cx="58" cy="59"/>
            </a:xfrm>
            <a:custGeom>
              <a:avLst/>
              <a:gdLst>
                <a:gd name="T0" fmla="*/ 29 w 58"/>
                <a:gd name="T1" fmla="*/ 0 h 59"/>
                <a:gd name="T2" fmla="*/ 29 w 58"/>
                <a:gd name="T3" fmla="*/ 59 h 59"/>
                <a:gd name="T4" fmla="*/ 0 w 58"/>
                <a:gd name="T5" fmla="*/ 30 h 59"/>
                <a:gd name="T6" fmla="*/ 58 w 58"/>
                <a:gd name="T7" fmla="*/ 30 h 59"/>
              </a:gdLst>
              <a:ahLst/>
              <a:cxnLst>
                <a:cxn ang="0">
                  <a:pos x="T0" y="T1"/>
                </a:cxn>
                <a:cxn ang="0">
                  <a:pos x="T2" y="T3"/>
                </a:cxn>
                <a:cxn ang="0">
                  <a:pos x="T4" y="T5"/>
                </a:cxn>
                <a:cxn ang="0">
                  <a:pos x="T6" y="T7"/>
                </a:cxn>
              </a:cxnLst>
              <a:rect l="0" t="0" r="r" b="b"/>
              <a:pathLst>
                <a:path w="58" h="59">
                  <a:moveTo>
                    <a:pt x="29" y="0"/>
                  </a:moveTo>
                  <a:lnTo>
                    <a:pt x="29" y="59"/>
                  </a:lnTo>
                  <a:moveTo>
                    <a:pt x="0" y="30"/>
                  </a:moveTo>
                  <a:lnTo>
                    <a:pt x="58" y="3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476">
              <a:extLst>
                <a:ext uri="{FF2B5EF4-FFF2-40B4-BE49-F238E27FC236}">
                  <a16:creationId xmlns:a16="http://schemas.microsoft.com/office/drawing/2014/main" id="{025F06FF-4A83-77F9-CF67-A5FAEEC31A73}"/>
                </a:ext>
              </a:extLst>
            </p:cNvPr>
            <p:cNvSpPr>
              <a:spLocks/>
            </p:cNvSpPr>
            <p:nvPr/>
          </p:nvSpPr>
          <p:spPr bwMode="auto">
            <a:xfrm>
              <a:off x="1507" y="1263"/>
              <a:ext cx="1827" cy="929"/>
            </a:xfrm>
            <a:custGeom>
              <a:avLst/>
              <a:gdLst>
                <a:gd name="T0" fmla="*/ 28 w 1827"/>
                <a:gd name="T1" fmla="*/ 423 h 929"/>
                <a:gd name="T2" fmla="*/ 58 w 1827"/>
                <a:gd name="T3" fmla="*/ 377 h 929"/>
                <a:gd name="T4" fmla="*/ 89 w 1827"/>
                <a:gd name="T5" fmla="*/ 332 h 929"/>
                <a:gd name="T6" fmla="*/ 119 w 1827"/>
                <a:gd name="T7" fmla="*/ 288 h 929"/>
                <a:gd name="T8" fmla="*/ 150 w 1827"/>
                <a:gd name="T9" fmla="*/ 246 h 929"/>
                <a:gd name="T10" fmla="*/ 180 w 1827"/>
                <a:gd name="T11" fmla="*/ 206 h 929"/>
                <a:gd name="T12" fmla="*/ 210 w 1827"/>
                <a:gd name="T13" fmla="*/ 169 h 929"/>
                <a:gd name="T14" fmla="*/ 241 w 1827"/>
                <a:gd name="T15" fmla="*/ 134 h 929"/>
                <a:gd name="T16" fmla="*/ 271 w 1827"/>
                <a:gd name="T17" fmla="*/ 104 h 929"/>
                <a:gd name="T18" fmla="*/ 302 w 1827"/>
                <a:gd name="T19" fmla="*/ 76 h 929"/>
                <a:gd name="T20" fmla="*/ 332 w 1827"/>
                <a:gd name="T21" fmla="*/ 52 h 929"/>
                <a:gd name="T22" fmla="*/ 363 w 1827"/>
                <a:gd name="T23" fmla="*/ 33 h 929"/>
                <a:gd name="T24" fmla="*/ 393 w 1827"/>
                <a:gd name="T25" fmla="*/ 18 h 929"/>
                <a:gd name="T26" fmla="*/ 423 w 1827"/>
                <a:gd name="T27" fmla="*/ 7 h 929"/>
                <a:gd name="T28" fmla="*/ 454 w 1827"/>
                <a:gd name="T29" fmla="*/ 1 h 929"/>
                <a:gd name="T30" fmla="*/ 484 w 1827"/>
                <a:gd name="T31" fmla="*/ 0 h 929"/>
                <a:gd name="T32" fmla="*/ 515 w 1827"/>
                <a:gd name="T33" fmla="*/ 3 h 929"/>
                <a:gd name="T34" fmla="*/ 545 w 1827"/>
                <a:gd name="T35" fmla="*/ 11 h 929"/>
                <a:gd name="T36" fmla="*/ 576 w 1827"/>
                <a:gd name="T37" fmla="*/ 23 h 929"/>
                <a:gd name="T38" fmla="*/ 606 w 1827"/>
                <a:gd name="T39" fmla="*/ 40 h 929"/>
                <a:gd name="T40" fmla="*/ 636 w 1827"/>
                <a:gd name="T41" fmla="*/ 61 h 929"/>
                <a:gd name="T42" fmla="*/ 667 w 1827"/>
                <a:gd name="T43" fmla="*/ 86 h 929"/>
                <a:gd name="T44" fmla="*/ 697 w 1827"/>
                <a:gd name="T45" fmla="*/ 115 h 929"/>
                <a:gd name="T46" fmla="*/ 728 w 1827"/>
                <a:gd name="T47" fmla="*/ 147 h 929"/>
                <a:gd name="T48" fmla="*/ 758 w 1827"/>
                <a:gd name="T49" fmla="*/ 183 h 929"/>
                <a:gd name="T50" fmla="*/ 789 w 1827"/>
                <a:gd name="T51" fmla="*/ 221 h 929"/>
                <a:gd name="T52" fmla="*/ 819 w 1827"/>
                <a:gd name="T53" fmla="*/ 262 h 929"/>
                <a:gd name="T54" fmla="*/ 849 w 1827"/>
                <a:gd name="T55" fmla="*/ 304 h 929"/>
                <a:gd name="T56" fmla="*/ 880 w 1827"/>
                <a:gd name="T57" fmla="*/ 349 h 929"/>
                <a:gd name="T58" fmla="*/ 910 w 1827"/>
                <a:gd name="T59" fmla="*/ 394 h 929"/>
                <a:gd name="T60" fmla="*/ 941 w 1827"/>
                <a:gd name="T61" fmla="*/ 440 h 929"/>
                <a:gd name="T62" fmla="*/ 971 w 1827"/>
                <a:gd name="T63" fmla="*/ 487 h 929"/>
                <a:gd name="T64" fmla="*/ 1002 w 1827"/>
                <a:gd name="T65" fmla="*/ 533 h 929"/>
                <a:gd name="T66" fmla="*/ 1032 w 1827"/>
                <a:gd name="T67" fmla="*/ 578 h 929"/>
                <a:gd name="T68" fmla="*/ 1063 w 1827"/>
                <a:gd name="T69" fmla="*/ 623 h 929"/>
                <a:gd name="T70" fmla="*/ 1093 w 1827"/>
                <a:gd name="T71" fmla="*/ 666 h 929"/>
                <a:gd name="T72" fmla="*/ 1123 w 1827"/>
                <a:gd name="T73" fmla="*/ 707 h 929"/>
                <a:gd name="T74" fmla="*/ 1154 w 1827"/>
                <a:gd name="T75" fmla="*/ 745 h 929"/>
                <a:gd name="T76" fmla="*/ 1184 w 1827"/>
                <a:gd name="T77" fmla="*/ 781 h 929"/>
                <a:gd name="T78" fmla="*/ 1215 w 1827"/>
                <a:gd name="T79" fmla="*/ 813 h 929"/>
                <a:gd name="T80" fmla="*/ 1245 w 1827"/>
                <a:gd name="T81" fmla="*/ 842 h 929"/>
                <a:gd name="T82" fmla="*/ 1276 w 1827"/>
                <a:gd name="T83" fmla="*/ 867 h 929"/>
                <a:gd name="T84" fmla="*/ 1306 w 1827"/>
                <a:gd name="T85" fmla="*/ 888 h 929"/>
                <a:gd name="T86" fmla="*/ 1336 w 1827"/>
                <a:gd name="T87" fmla="*/ 905 h 929"/>
                <a:gd name="T88" fmla="*/ 1367 w 1827"/>
                <a:gd name="T89" fmla="*/ 917 h 929"/>
                <a:gd name="T90" fmla="*/ 1397 w 1827"/>
                <a:gd name="T91" fmla="*/ 926 h 929"/>
                <a:gd name="T92" fmla="*/ 1428 w 1827"/>
                <a:gd name="T93" fmla="*/ 929 h 929"/>
                <a:gd name="T94" fmla="*/ 1458 w 1827"/>
                <a:gd name="T95" fmla="*/ 927 h 929"/>
                <a:gd name="T96" fmla="*/ 1489 w 1827"/>
                <a:gd name="T97" fmla="*/ 922 h 929"/>
                <a:gd name="T98" fmla="*/ 1519 w 1827"/>
                <a:gd name="T99" fmla="*/ 911 h 929"/>
                <a:gd name="T100" fmla="*/ 1549 w 1827"/>
                <a:gd name="T101" fmla="*/ 896 h 929"/>
                <a:gd name="T102" fmla="*/ 1580 w 1827"/>
                <a:gd name="T103" fmla="*/ 877 h 929"/>
                <a:gd name="T104" fmla="*/ 1610 w 1827"/>
                <a:gd name="T105" fmla="*/ 853 h 929"/>
                <a:gd name="T106" fmla="*/ 1641 w 1827"/>
                <a:gd name="T107" fmla="*/ 826 h 929"/>
                <a:gd name="T108" fmla="*/ 1671 w 1827"/>
                <a:gd name="T109" fmla="*/ 795 h 929"/>
                <a:gd name="T110" fmla="*/ 1702 w 1827"/>
                <a:gd name="T111" fmla="*/ 761 h 929"/>
                <a:gd name="T112" fmla="*/ 1732 w 1827"/>
                <a:gd name="T113" fmla="*/ 724 h 929"/>
                <a:gd name="T114" fmla="*/ 1762 w 1827"/>
                <a:gd name="T115" fmla="*/ 684 h 929"/>
                <a:gd name="T116" fmla="*/ 1793 w 1827"/>
                <a:gd name="T117" fmla="*/ 642 h 929"/>
                <a:gd name="T118" fmla="*/ 1823 w 1827"/>
                <a:gd name="T119" fmla="*/ 59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929">
                  <a:moveTo>
                    <a:pt x="0" y="464"/>
                  </a:moveTo>
                  <a:lnTo>
                    <a:pt x="3" y="460"/>
                  </a:lnTo>
                  <a:lnTo>
                    <a:pt x="6" y="455"/>
                  </a:lnTo>
                  <a:lnTo>
                    <a:pt x="9" y="451"/>
                  </a:lnTo>
                  <a:lnTo>
                    <a:pt x="13" y="446"/>
                  </a:lnTo>
                  <a:lnTo>
                    <a:pt x="15" y="441"/>
                  </a:lnTo>
                  <a:lnTo>
                    <a:pt x="19" y="437"/>
                  </a:lnTo>
                  <a:lnTo>
                    <a:pt x="21" y="432"/>
                  </a:lnTo>
                  <a:lnTo>
                    <a:pt x="25" y="427"/>
                  </a:lnTo>
                  <a:lnTo>
                    <a:pt x="28" y="423"/>
                  </a:lnTo>
                  <a:lnTo>
                    <a:pt x="31" y="418"/>
                  </a:lnTo>
                  <a:lnTo>
                    <a:pt x="34" y="413"/>
                  </a:lnTo>
                  <a:lnTo>
                    <a:pt x="37" y="409"/>
                  </a:lnTo>
                  <a:lnTo>
                    <a:pt x="40" y="404"/>
                  </a:lnTo>
                  <a:lnTo>
                    <a:pt x="43" y="400"/>
                  </a:lnTo>
                  <a:lnTo>
                    <a:pt x="46" y="395"/>
                  </a:lnTo>
                  <a:lnTo>
                    <a:pt x="49" y="390"/>
                  </a:lnTo>
                  <a:lnTo>
                    <a:pt x="52" y="386"/>
                  </a:lnTo>
                  <a:lnTo>
                    <a:pt x="55" y="381"/>
                  </a:lnTo>
                  <a:lnTo>
                    <a:pt x="58" y="377"/>
                  </a:lnTo>
                  <a:lnTo>
                    <a:pt x="61" y="372"/>
                  </a:lnTo>
                  <a:lnTo>
                    <a:pt x="64" y="367"/>
                  </a:lnTo>
                  <a:lnTo>
                    <a:pt x="67" y="363"/>
                  </a:lnTo>
                  <a:lnTo>
                    <a:pt x="70" y="358"/>
                  </a:lnTo>
                  <a:lnTo>
                    <a:pt x="73" y="354"/>
                  </a:lnTo>
                  <a:lnTo>
                    <a:pt x="76" y="350"/>
                  </a:lnTo>
                  <a:lnTo>
                    <a:pt x="79" y="345"/>
                  </a:lnTo>
                  <a:lnTo>
                    <a:pt x="82" y="341"/>
                  </a:lnTo>
                  <a:lnTo>
                    <a:pt x="86" y="336"/>
                  </a:lnTo>
                  <a:lnTo>
                    <a:pt x="89" y="332"/>
                  </a:lnTo>
                  <a:lnTo>
                    <a:pt x="92" y="327"/>
                  </a:lnTo>
                  <a:lnTo>
                    <a:pt x="95" y="323"/>
                  </a:lnTo>
                  <a:lnTo>
                    <a:pt x="98" y="318"/>
                  </a:lnTo>
                  <a:lnTo>
                    <a:pt x="101" y="314"/>
                  </a:lnTo>
                  <a:lnTo>
                    <a:pt x="104" y="310"/>
                  </a:lnTo>
                  <a:lnTo>
                    <a:pt x="107" y="305"/>
                  </a:lnTo>
                  <a:lnTo>
                    <a:pt x="110" y="301"/>
                  </a:lnTo>
                  <a:lnTo>
                    <a:pt x="113" y="296"/>
                  </a:lnTo>
                  <a:lnTo>
                    <a:pt x="116" y="292"/>
                  </a:lnTo>
                  <a:lnTo>
                    <a:pt x="119" y="288"/>
                  </a:lnTo>
                  <a:lnTo>
                    <a:pt x="122" y="284"/>
                  </a:lnTo>
                  <a:lnTo>
                    <a:pt x="125" y="279"/>
                  </a:lnTo>
                  <a:lnTo>
                    <a:pt x="128" y="275"/>
                  </a:lnTo>
                  <a:lnTo>
                    <a:pt x="131" y="271"/>
                  </a:lnTo>
                  <a:lnTo>
                    <a:pt x="134" y="267"/>
                  </a:lnTo>
                  <a:lnTo>
                    <a:pt x="137" y="262"/>
                  </a:lnTo>
                  <a:lnTo>
                    <a:pt x="140" y="258"/>
                  </a:lnTo>
                  <a:lnTo>
                    <a:pt x="143" y="254"/>
                  </a:lnTo>
                  <a:lnTo>
                    <a:pt x="146" y="250"/>
                  </a:lnTo>
                  <a:lnTo>
                    <a:pt x="150" y="246"/>
                  </a:lnTo>
                  <a:lnTo>
                    <a:pt x="152" y="242"/>
                  </a:lnTo>
                  <a:lnTo>
                    <a:pt x="156" y="238"/>
                  </a:lnTo>
                  <a:lnTo>
                    <a:pt x="158" y="234"/>
                  </a:lnTo>
                  <a:lnTo>
                    <a:pt x="162" y="230"/>
                  </a:lnTo>
                  <a:lnTo>
                    <a:pt x="165" y="226"/>
                  </a:lnTo>
                  <a:lnTo>
                    <a:pt x="168" y="222"/>
                  </a:lnTo>
                  <a:lnTo>
                    <a:pt x="171" y="218"/>
                  </a:lnTo>
                  <a:lnTo>
                    <a:pt x="174" y="214"/>
                  </a:lnTo>
                  <a:lnTo>
                    <a:pt x="177" y="210"/>
                  </a:lnTo>
                  <a:lnTo>
                    <a:pt x="180" y="206"/>
                  </a:lnTo>
                  <a:lnTo>
                    <a:pt x="183" y="202"/>
                  </a:lnTo>
                  <a:lnTo>
                    <a:pt x="186" y="198"/>
                  </a:lnTo>
                  <a:lnTo>
                    <a:pt x="189" y="195"/>
                  </a:lnTo>
                  <a:lnTo>
                    <a:pt x="192" y="191"/>
                  </a:lnTo>
                  <a:lnTo>
                    <a:pt x="195" y="187"/>
                  </a:lnTo>
                  <a:lnTo>
                    <a:pt x="198" y="183"/>
                  </a:lnTo>
                  <a:lnTo>
                    <a:pt x="201" y="180"/>
                  </a:lnTo>
                  <a:lnTo>
                    <a:pt x="204" y="176"/>
                  </a:lnTo>
                  <a:lnTo>
                    <a:pt x="207" y="172"/>
                  </a:lnTo>
                  <a:lnTo>
                    <a:pt x="210" y="169"/>
                  </a:lnTo>
                  <a:lnTo>
                    <a:pt x="213" y="165"/>
                  </a:lnTo>
                  <a:lnTo>
                    <a:pt x="216" y="162"/>
                  </a:lnTo>
                  <a:lnTo>
                    <a:pt x="219" y="158"/>
                  </a:lnTo>
                  <a:lnTo>
                    <a:pt x="222" y="155"/>
                  </a:lnTo>
                  <a:lnTo>
                    <a:pt x="226" y="151"/>
                  </a:lnTo>
                  <a:lnTo>
                    <a:pt x="228" y="148"/>
                  </a:lnTo>
                  <a:lnTo>
                    <a:pt x="232" y="144"/>
                  </a:lnTo>
                  <a:lnTo>
                    <a:pt x="235" y="141"/>
                  </a:lnTo>
                  <a:lnTo>
                    <a:pt x="238" y="138"/>
                  </a:lnTo>
                  <a:lnTo>
                    <a:pt x="241" y="134"/>
                  </a:lnTo>
                  <a:lnTo>
                    <a:pt x="244" y="131"/>
                  </a:lnTo>
                  <a:lnTo>
                    <a:pt x="247" y="128"/>
                  </a:lnTo>
                  <a:lnTo>
                    <a:pt x="250" y="125"/>
                  </a:lnTo>
                  <a:lnTo>
                    <a:pt x="253" y="122"/>
                  </a:lnTo>
                  <a:lnTo>
                    <a:pt x="256" y="119"/>
                  </a:lnTo>
                  <a:lnTo>
                    <a:pt x="259" y="115"/>
                  </a:lnTo>
                  <a:lnTo>
                    <a:pt x="262" y="112"/>
                  </a:lnTo>
                  <a:lnTo>
                    <a:pt x="265" y="109"/>
                  </a:lnTo>
                  <a:lnTo>
                    <a:pt x="268" y="106"/>
                  </a:lnTo>
                  <a:lnTo>
                    <a:pt x="271" y="104"/>
                  </a:lnTo>
                  <a:lnTo>
                    <a:pt x="274" y="101"/>
                  </a:lnTo>
                  <a:lnTo>
                    <a:pt x="277" y="98"/>
                  </a:lnTo>
                  <a:lnTo>
                    <a:pt x="280" y="95"/>
                  </a:lnTo>
                  <a:lnTo>
                    <a:pt x="283" y="92"/>
                  </a:lnTo>
                  <a:lnTo>
                    <a:pt x="286" y="89"/>
                  </a:lnTo>
                  <a:lnTo>
                    <a:pt x="289" y="87"/>
                  </a:lnTo>
                  <a:lnTo>
                    <a:pt x="293" y="84"/>
                  </a:lnTo>
                  <a:lnTo>
                    <a:pt x="295" y="81"/>
                  </a:lnTo>
                  <a:lnTo>
                    <a:pt x="299" y="79"/>
                  </a:lnTo>
                  <a:lnTo>
                    <a:pt x="302" y="76"/>
                  </a:lnTo>
                  <a:lnTo>
                    <a:pt x="305" y="74"/>
                  </a:lnTo>
                  <a:lnTo>
                    <a:pt x="308" y="71"/>
                  </a:lnTo>
                  <a:lnTo>
                    <a:pt x="311" y="69"/>
                  </a:lnTo>
                  <a:lnTo>
                    <a:pt x="314" y="66"/>
                  </a:lnTo>
                  <a:lnTo>
                    <a:pt x="317" y="64"/>
                  </a:lnTo>
                  <a:lnTo>
                    <a:pt x="320" y="61"/>
                  </a:lnTo>
                  <a:lnTo>
                    <a:pt x="323" y="59"/>
                  </a:lnTo>
                  <a:lnTo>
                    <a:pt x="326" y="57"/>
                  </a:lnTo>
                  <a:lnTo>
                    <a:pt x="329" y="55"/>
                  </a:lnTo>
                  <a:lnTo>
                    <a:pt x="332" y="52"/>
                  </a:lnTo>
                  <a:lnTo>
                    <a:pt x="335" y="50"/>
                  </a:lnTo>
                  <a:lnTo>
                    <a:pt x="338" y="48"/>
                  </a:lnTo>
                  <a:lnTo>
                    <a:pt x="341" y="46"/>
                  </a:lnTo>
                  <a:lnTo>
                    <a:pt x="344" y="44"/>
                  </a:lnTo>
                  <a:lnTo>
                    <a:pt x="347" y="42"/>
                  </a:lnTo>
                  <a:lnTo>
                    <a:pt x="350" y="40"/>
                  </a:lnTo>
                  <a:lnTo>
                    <a:pt x="353" y="39"/>
                  </a:lnTo>
                  <a:lnTo>
                    <a:pt x="357" y="37"/>
                  </a:lnTo>
                  <a:lnTo>
                    <a:pt x="359" y="35"/>
                  </a:lnTo>
                  <a:lnTo>
                    <a:pt x="363" y="33"/>
                  </a:lnTo>
                  <a:lnTo>
                    <a:pt x="365" y="31"/>
                  </a:lnTo>
                  <a:lnTo>
                    <a:pt x="369" y="30"/>
                  </a:lnTo>
                  <a:lnTo>
                    <a:pt x="371" y="28"/>
                  </a:lnTo>
                  <a:lnTo>
                    <a:pt x="375" y="27"/>
                  </a:lnTo>
                  <a:lnTo>
                    <a:pt x="378" y="25"/>
                  </a:lnTo>
                  <a:lnTo>
                    <a:pt x="381" y="24"/>
                  </a:lnTo>
                  <a:lnTo>
                    <a:pt x="384" y="22"/>
                  </a:lnTo>
                  <a:lnTo>
                    <a:pt x="387" y="21"/>
                  </a:lnTo>
                  <a:lnTo>
                    <a:pt x="390" y="19"/>
                  </a:lnTo>
                  <a:lnTo>
                    <a:pt x="393" y="18"/>
                  </a:lnTo>
                  <a:lnTo>
                    <a:pt x="396" y="17"/>
                  </a:lnTo>
                  <a:lnTo>
                    <a:pt x="399" y="16"/>
                  </a:lnTo>
                  <a:lnTo>
                    <a:pt x="402" y="14"/>
                  </a:lnTo>
                  <a:lnTo>
                    <a:pt x="405" y="13"/>
                  </a:lnTo>
                  <a:lnTo>
                    <a:pt x="408" y="12"/>
                  </a:lnTo>
                  <a:lnTo>
                    <a:pt x="411" y="11"/>
                  </a:lnTo>
                  <a:lnTo>
                    <a:pt x="414" y="10"/>
                  </a:lnTo>
                  <a:lnTo>
                    <a:pt x="417" y="9"/>
                  </a:lnTo>
                  <a:lnTo>
                    <a:pt x="420" y="8"/>
                  </a:lnTo>
                  <a:lnTo>
                    <a:pt x="423" y="7"/>
                  </a:lnTo>
                  <a:lnTo>
                    <a:pt x="426" y="7"/>
                  </a:lnTo>
                  <a:lnTo>
                    <a:pt x="429" y="6"/>
                  </a:lnTo>
                  <a:lnTo>
                    <a:pt x="433" y="5"/>
                  </a:lnTo>
                  <a:lnTo>
                    <a:pt x="435" y="5"/>
                  </a:lnTo>
                  <a:lnTo>
                    <a:pt x="439" y="4"/>
                  </a:lnTo>
                  <a:lnTo>
                    <a:pt x="442" y="3"/>
                  </a:lnTo>
                  <a:lnTo>
                    <a:pt x="445" y="3"/>
                  </a:lnTo>
                  <a:lnTo>
                    <a:pt x="448" y="2"/>
                  </a:lnTo>
                  <a:lnTo>
                    <a:pt x="451" y="2"/>
                  </a:lnTo>
                  <a:lnTo>
                    <a:pt x="454" y="1"/>
                  </a:lnTo>
                  <a:lnTo>
                    <a:pt x="457" y="1"/>
                  </a:lnTo>
                  <a:lnTo>
                    <a:pt x="460" y="1"/>
                  </a:lnTo>
                  <a:lnTo>
                    <a:pt x="463" y="0"/>
                  </a:lnTo>
                  <a:lnTo>
                    <a:pt x="466" y="0"/>
                  </a:lnTo>
                  <a:lnTo>
                    <a:pt x="469" y="0"/>
                  </a:lnTo>
                  <a:lnTo>
                    <a:pt x="472" y="0"/>
                  </a:lnTo>
                  <a:lnTo>
                    <a:pt x="475" y="0"/>
                  </a:lnTo>
                  <a:lnTo>
                    <a:pt x="478" y="0"/>
                  </a:lnTo>
                  <a:lnTo>
                    <a:pt x="481" y="0"/>
                  </a:lnTo>
                  <a:lnTo>
                    <a:pt x="484" y="0"/>
                  </a:lnTo>
                  <a:lnTo>
                    <a:pt x="487" y="0"/>
                  </a:lnTo>
                  <a:lnTo>
                    <a:pt x="490" y="0"/>
                  </a:lnTo>
                  <a:lnTo>
                    <a:pt x="493" y="0"/>
                  </a:lnTo>
                  <a:lnTo>
                    <a:pt x="496" y="1"/>
                  </a:lnTo>
                  <a:lnTo>
                    <a:pt x="499" y="1"/>
                  </a:lnTo>
                  <a:lnTo>
                    <a:pt x="502" y="1"/>
                  </a:lnTo>
                  <a:lnTo>
                    <a:pt x="506" y="2"/>
                  </a:lnTo>
                  <a:lnTo>
                    <a:pt x="508" y="2"/>
                  </a:lnTo>
                  <a:lnTo>
                    <a:pt x="512" y="3"/>
                  </a:lnTo>
                  <a:lnTo>
                    <a:pt x="515" y="3"/>
                  </a:lnTo>
                  <a:lnTo>
                    <a:pt x="518" y="4"/>
                  </a:lnTo>
                  <a:lnTo>
                    <a:pt x="521" y="4"/>
                  </a:lnTo>
                  <a:lnTo>
                    <a:pt x="524" y="5"/>
                  </a:lnTo>
                  <a:lnTo>
                    <a:pt x="527" y="6"/>
                  </a:lnTo>
                  <a:lnTo>
                    <a:pt x="530" y="6"/>
                  </a:lnTo>
                  <a:lnTo>
                    <a:pt x="533" y="7"/>
                  </a:lnTo>
                  <a:lnTo>
                    <a:pt x="536" y="8"/>
                  </a:lnTo>
                  <a:lnTo>
                    <a:pt x="539" y="9"/>
                  </a:lnTo>
                  <a:lnTo>
                    <a:pt x="542" y="10"/>
                  </a:lnTo>
                  <a:lnTo>
                    <a:pt x="545" y="11"/>
                  </a:lnTo>
                  <a:lnTo>
                    <a:pt x="548" y="12"/>
                  </a:lnTo>
                  <a:lnTo>
                    <a:pt x="551" y="13"/>
                  </a:lnTo>
                  <a:lnTo>
                    <a:pt x="554" y="14"/>
                  </a:lnTo>
                  <a:lnTo>
                    <a:pt x="557" y="15"/>
                  </a:lnTo>
                  <a:lnTo>
                    <a:pt x="560" y="17"/>
                  </a:lnTo>
                  <a:lnTo>
                    <a:pt x="563" y="18"/>
                  </a:lnTo>
                  <a:lnTo>
                    <a:pt x="566" y="19"/>
                  </a:lnTo>
                  <a:lnTo>
                    <a:pt x="570" y="21"/>
                  </a:lnTo>
                  <a:lnTo>
                    <a:pt x="572" y="22"/>
                  </a:lnTo>
                  <a:lnTo>
                    <a:pt x="576" y="23"/>
                  </a:lnTo>
                  <a:lnTo>
                    <a:pt x="578" y="25"/>
                  </a:lnTo>
                  <a:lnTo>
                    <a:pt x="582" y="26"/>
                  </a:lnTo>
                  <a:lnTo>
                    <a:pt x="585" y="28"/>
                  </a:lnTo>
                  <a:lnTo>
                    <a:pt x="588" y="30"/>
                  </a:lnTo>
                  <a:lnTo>
                    <a:pt x="591" y="31"/>
                  </a:lnTo>
                  <a:lnTo>
                    <a:pt x="594" y="33"/>
                  </a:lnTo>
                  <a:lnTo>
                    <a:pt x="597" y="35"/>
                  </a:lnTo>
                  <a:lnTo>
                    <a:pt x="600" y="36"/>
                  </a:lnTo>
                  <a:lnTo>
                    <a:pt x="603" y="38"/>
                  </a:lnTo>
                  <a:lnTo>
                    <a:pt x="606" y="40"/>
                  </a:lnTo>
                  <a:lnTo>
                    <a:pt x="609" y="42"/>
                  </a:lnTo>
                  <a:lnTo>
                    <a:pt x="612" y="44"/>
                  </a:lnTo>
                  <a:lnTo>
                    <a:pt x="615" y="46"/>
                  </a:lnTo>
                  <a:lnTo>
                    <a:pt x="618" y="48"/>
                  </a:lnTo>
                  <a:lnTo>
                    <a:pt x="621" y="50"/>
                  </a:lnTo>
                  <a:lnTo>
                    <a:pt x="624" y="52"/>
                  </a:lnTo>
                  <a:lnTo>
                    <a:pt x="627" y="54"/>
                  </a:lnTo>
                  <a:lnTo>
                    <a:pt x="630" y="57"/>
                  </a:lnTo>
                  <a:lnTo>
                    <a:pt x="633" y="59"/>
                  </a:lnTo>
                  <a:lnTo>
                    <a:pt x="636" y="61"/>
                  </a:lnTo>
                  <a:lnTo>
                    <a:pt x="639" y="64"/>
                  </a:lnTo>
                  <a:lnTo>
                    <a:pt x="642" y="66"/>
                  </a:lnTo>
                  <a:lnTo>
                    <a:pt x="646" y="68"/>
                  </a:lnTo>
                  <a:lnTo>
                    <a:pt x="649" y="71"/>
                  </a:lnTo>
                  <a:lnTo>
                    <a:pt x="652" y="73"/>
                  </a:lnTo>
                  <a:lnTo>
                    <a:pt x="655" y="76"/>
                  </a:lnTo>
                  <a:lnTo>
                    <a:pt x="658" y="78"/>
                  </a:lnTo>
                  <a:lnTo>
                    <a:pt x="661" y="81"/>
                  </a:lnTo>
                  <a:lnTo>
                    <a:pt x="664" y="84"/>
                  </a:lnTo>
                  <a:lnTo>
                    <a:pt x="667" y="86"/>
                  </a:lnTo>
                  <a:lnTo>
                    <a:pt x="670" y="89"/>
                  </a:lnTo>
                  <a:lnTo>
                    <a:pt x="673" y="92"/>
                  </a:lnTo>
                  <a:lnTo>
                    <a:pt x="676" y="94"/>
                  </a:lnTo>
                  <a:lnTo>
                    <a:pt x="679" y="97"/>
                  </a:lnTo>
                  <a:lnTo>
                    <a:pt x="682" y="100"/>
                  </a:lnTo>
                  <a:lnTo>
                    <a:pt x="685" y="103"/>
                  </a:lnTo>
                  <a:lnTo>
                    <a:pt x="688" y="106"/>
                  </a:lnTo>
                  <a:lnTo>
                    <a:pt x="691" y="109"/>
                  </a:lnTo>
                  <a:lnTo>
                    <a:pt x="694" y="112"/>
                  </a:lnTo>
                  <a:lnTo>
                    <a:pt x="697" y="115"/>
                  </a:lnTo>
                  <a:lnTo>
                    <a:pt x="700" y="118"/>
                  </a:lnTo>
                  <a:lnTo>
                    <a:pt x="703" y="121"/>
                  </a:lnTo>
                  <a:lnTo>
                    <a:pt x="706" y="124"/>
                  </a:lnTo>
                  <a:lnTo>
                    <a:pt x="709" y="127"/>
                  </a:lnTo>
                  <a:lnTo>
                    <a:pt x="713" y="131"/>
                  </a:lnTo>
                  <a:lnTo>
                    <a:pt x="715" y="134"/>
                  </a:lnTo>
                  <a:lnTo>
                    <a:pt x="719" y="137"/>
                  </a:lnTo>
                  <a:lnTo>
                    <a:pt x="722" y="141"/>
                  </a:lnTo>
                  <a:lnTo>
                    <a:pt x="725" y="144"/>
                  </a:lnTo>
                  <a:lnTo>
                    <a:pt x="728" y="147"/>
                  </a:lnTo>
                  <a:lnTo>
                    <a:pt x="731" y="151"/>
                  </a:lnTo>
                  <a:lnTo>
                    <a:pt x="734" y="154"/>
                  </a:lnTo>
                  <a:lnTo>
                    <a:pt x="737" y="157"/>
                  </a:lnTo>
                  <a:lnTo>
                    <a:pt x="740" y="161"/>
                  </a:lnTo>
                  <a:lnTo>
                    <a:pt x="743" y="165"/>
                  </a:lnTo>
                  <a:lnTo>
                    <a:pt x="746" y="168"/>
                  </a:lnTo>
                  <a:lnTo>
                    <a:pt x="749" y="172"/>
                  </a:lnTo>
                  <a:lnTo>
                    <a:pt x="752" y="175"/>
                  </a:lnTo>
                  <a:lnTo>
                    <a:pt x="755" y="179"/>
                  </a:lnTo>
                  <a:lnTo>
                    <a:pt x="758" y="183"/>
                  </a:lnTo>
                  <a:lnTo>
                    <a:pt x="761" y="186"/>
                  </a:lnTo>
                  <a:lnTo>
                    <a:pt x="764" y="190"/>
                  </a:lnTo>
                  <a:lnTo>
                    <a:pt x="767" y="194"/>
                  </a:lnTo>
                  <a:lnTo>
                    <a:pt x="770" y="198"/>
                  </a:lnTo>
                  <a:lnTo>
                    <a:pt x="773" y="201"/>
                  </a:lnTo>
                  <a:lnTo>
                    <a:pt x="776" y="205"/>
                  </a:lnTo>
                  <a:lnTo>
                    <a:pt x="779" y="209"/>
                  </a:lnTo>
                  <a:lnTo>
                    <a:pt x="783" y="213"/>
                  </a:lnTo>
                  <a:lnTo>
                    <a:pt x="785" y="217"/>
                  </a:lnTo>
                  <a:lnTo>
                    <a:pt x="789" y="221"/>
                  </a:lnTo>
                  <a:lnTo>
                    <a:pt x="792" y="225"/>
                  </a:lnTo>
                  <a:lnTo>
                    <a:pt x="795" y="229"/>
                  </a:lnTo>
                  <a:lnTo>
                    <a:pt x="798" y="233"/>
                  </a:lnTo>
                  <a:lnTo>
                    <a:pt x="801" y="237"/>
                  </a:lnTo>
                  <a:lnTo>
                    <a:pt x="804" y="241"/>
                  </a:lnTo>
                  <a:lnTo>
                    <a:pt x="807" y="245"/>
                  </a:lnTo>
                  <a:lnTo>
                    <a:pt x="810" y="249"/>
                  </a:lnTo>
                  <a:lnTo>
                    <a:pt x="813" y="253"/>
                  </a:lnTo>
                  <a:lnTo>
                    <a:pt x="816" y="257"/>
                  </a:lnTo>
                  <a:lnTo>
                    <a:pt x="819" y="262"/>
                  </a:lnTo>
                  <a:lnTo>
                    <a:pt x="822" y="266"/>
                  </a:lnTo>
                  <a:lnTo>
                    <a:pt x="825" y="270"/>
                  </a:lnTo>
                  <a:lnTo>
                    <a:pt x="828" y="274"/>
                  </a:lnTo>
                  <a:lnTo>
                    <a:pt x="831" y="279"/>
                  </a:lnTo>
                  <a:lnTo>
                    <a:pt x="834" y="283"/>
                  </a:lnTo>
                  <a:lnTo>
                    <a:pt x="837" y="287"/>
                  </a:lnTo>
                  <a:lnTo>
                    <a:pt x="840" y="291"/>
                  </a:lnTo>
                  <a:lnTo>
                    <a:pt x="843" y="296"/>
                  </a:lnTo>
                  <a:lnTo>
                    <a:pt x="846" y="300"/>
                  </a:lnTo>
                  <a:lnTo>
                    <a:pt x="849" y="304"/>
                  </a:lnTo>
                  <a:lnTo>
                    <a:pt x="852" y="309"/>
                  </a:lnTo>
                  <a:lnTo>
                    <a:pt x="856" y="313"/>
                  </a:lnTo>
                  <a:lnTo>
                    <a:pt x="859" y="317"/>
                  </a:lnTo>
                  <a:lnTo>
                    <a:pt x="862" y="322"/>
                  </a:lnTo>
                  <a:lnTo>
                    <a:pt x="865" y="326"/>
                  </a:lnTo>
                  <a:lnTo>
                    <a:pt x="868" y="331"/>
                  </a:lnTo>
                  <a:lnTo>
                    <a:pt x="871" y="335"/>
                  </a:lnTo>
                  <a:lnTo>
                    <a:pt x="874" y="340"/>
                  </a:lnTo>
                  <a:lnTo>
                    <a:pt x="877" y="344"/>
                  </a:lnTo>
                  <a:lnTo>
                    <a:pt x="880" y="349"/>
                  </a:lnTo>
                  <a:lnTo>
                    <a:pt x="883" y="353"/>
                  </a:lnTo>
                  <a:lnTo>
                    <a:pt x="886" y="358"/>
                  </a:lnTo>
                  <a:lnTo>
                    <a:pt x="889" y="362"/>
                  </a:lnTo>
                  <a:lnTo>
                    <a:pt x="892" y="367"/>
                  </a:lnTo>
                  <a:lnTo>
                    <a:pt x="895" y="371"/>
                  </a:lnTo>
                  <a:lnTo>
                    <a:pt x="898" y="376"/>
                  </a:lnTo>
                  <a:lnTo>
                    <a:pt x="901" y="381"/>
                  </a:lnTo>
                  <a:lnTo>
                    <a:pt x="904" y="385"/>
                  </a:lnTo>
                  <a:lnTo>
                    <a:pt x="907" y="390"/>
                  </a:lnTo>
                  <a:lnTo>
                    <a:pt x="910" y="394"/>
                  </a:lnTo>
                  <a:lnTo>
                    <a:pt x="913" y="399"/>
                  </a:lnTo>
                  <a:lnTo>
                    <a:pt x="916" y="403"/>
                  </a:lnTo>
                  <a:lnTo>
                    <a:pt x="920" y="408"/>
                  </a:lnTo>
                  <a:lnTo>
                    <a:pt x="922" y="413"/>
                  </a:lnTo>
                  <a:lnTo>
                    <a:pt x="926" y="417"/>
                  </a:lnTo>
                  <a:lnTo>
                    <a:pt x="928" y="422"/>
                  </a:lnTo>
                  <a:lnTo>
                    <a:pt x="932" y="427"/>
                  </a:lnTo>
                  <a:lnTo>
                    <a:pt x="935" y="431"/>
                  </a:lnTo>
                  <a:lnTo>
                    <a:pt x="938" y="436"/>
                  </a:lnTo>
                  <a:lnTo>
                    <a:pt x="941" y="440"/>
                  </a:lnTo>
                  <a:lnTo>
                    <a:pt x="944" y="445"/>
                  </a:lnTo>
                  <a:lnTo>
                    <a:pt x="947" y="450"/>
                  </a:lnTo>
                  <a:lnTo>
                    <a:pt x="950" y="454"/>
                  </a:lnTo>
                  <a:lnTo>
                    <a:pt x="953" y="459"/>
                  </a:lnTo>
                  <a:lnTo>
                    <a:pt x="956" y="464"/>
                  </a:lnTo>
                  <a:lnTo>
                    <a:pt x="959" y="468"/>
                  </a:lnTo>
                  <a:lnTo>
                    <a:pt x="962" y="473"/>
                  </a:lnTo>
                  <a:lnTo>
                    <a:pt x="965" y="478"/>
                  </a:lnTo>
                  <a:lnTo>
                    <a:pt x="968" y="482"/>
                  </a:lnTo>
                  <a:lnTo>
                    <a:pt x="971" y="487"/>
                  </a:lnTo>
                  <a:lnTo>
                    <a:pt x="974" y="492"/>
                  </a:lnTo>
                  <a:lnTo>
                    <a:pt x="977" y="496"/>
                  </a:lnTo>
                  <a:lnTo>
                    <a:pt x="980" y="501"/>
                  </a:lnTo>
                  <a:lnTo>
                    <a:pt x="983" y="505"/>
                  </a:lnTo>
                  <a:lnTo>
                    <a:pt x="986" y="510"/>
                  </a:lnTo>
                  <a:lnTo>
                    <a:pt x="989" y="515"/>
                  </a:lnTo>
                  <a:lnTo>
                    <a:pt x="992" y="519"/>
                  </a:lnTo>
                  <a:lnTo>
                    <a:pt x="996" y="524"/>
                  </a:lnTo>
                  <a:lnTo>
                    <a:pt x="999" y="528"/>
                  </a:lnTo>
                  <a:lnTo>
                    <a:pt x="1002" y="533"/>
                  </a:lnTo>
                  <a:lnTo>
                    <a:pt x="1005" y="538"/>
                  </a:lnTo>
                  <a:lnTo>
                    <a:pt x="1008" y="542"/>
                  </a:lnTo>
                  <a:lnTo>
                    <a:pt x="1011" y="547"/>
                  </a:lnTo>
                  <a:lnTo>
                    <a:pt x="1014" y="551"/>
                  </a:lnTo>
                  <a:lnTo>
                    <a:pt x="1017" y="556"/>
                  </a:lnTo>
                  <a:lnTo>
                    <a:pt x="1020" y="561"/>
                  </a:lnTo>
                  <a:lnTo>
                    <a:pt x="1023" y="565"/>
                  </a:lnTo>
                  <a:lnTo>
                    <a:pt x="1026" y="570"/>
                  </a:lnTo>
                  <a:lnTo>
                    <a:pt x="1029" y="574"/>
                  </a:lnTo>
                  <a:lnTo>
                    <a:pt x="1032" y="578"/>
                  </a:lnTo>
                  <a:lnTo>
                    <a:pt x="1035" y="583"/>
                  </a:lnTo>
                  <a:lnTo>
                    <a:pt x="1038" y="588"/>
                  </a:lnTo>
                  <a:lnTo>
                    <a:pt x="1041" y="592"/>
                  </a:lnTo>
                  <a:lnTo>
                    <a:pt x="1044" y="597"/>
                  </a:lnTo>
                  <a:lnTo>
                    <a:pt x="1047" y="601"/>
                  </a:lnTo>
                  <a:lnTo>
                    <a:pt x="1050" y="605"/>
                  </a:lnTo>
                  <a:lnTo>
                    <a:pt x="1053" y="610"/>
                  </a:lnTo>
                  <a:lnTo>
                    <a:pt x="1056" y="614"/>
                  </a:lnTo>
                  <a:lnTo>
                    <a:pt x="1059" y="619"/>
                  </a:lnTo>
                  <a:lnTo>
                    <a:pt x="1063" y="623"/>
                  </a:lnTo>
                  <a:lnTo>
                    <a:pt x="1065" y="627"/>
                  </a:lnTo>
                  <a:lnTo>
                    <a:pt x="1069" y="632"/>
                  </a:lnTo>
                  <a:lnTo>
                    <a:pt x="1072" y="636"/>
                  </a:lnTo>
                  <a:lnTo>
                    <a:pt x="1075" y="640"/>
                  </a:lnTo>
                  <a:lnTo>
                    <a:pt x="1078" y="644"/>
                  </a:lnTo>
                  <a:lnTo>
                    <a:pt x="1081" y="649"/>
                  </a:lnTo>
                  <a:lnTo>
                    <a:pt x="1084" y="653"/>
                  </a:lnTo>
                  <a:lnTo>
                    <a:pt x="1087" y="657"/>
                  </a:lnTo>
                  <a:lnTo>
                    <a:pt x="1090" y="662"/>
                  </a:lnTo>
                  <a:lnTo>
                    <a:pt x="1093" y="666"/>
                  </a:lnTo>
                  <a:lnTo>
                    <a:pt x="1096" y="670"/>
                  </a:lnTo>
                  <a:lnTo>
                    <a:pt x="1099" y="674"/>
                  </a:lnTo>
                  <a:lnTo>
                    <a:pt x="1102" y="678"/>
                  </a:lnTo>
                  <a:lnTo>
                    <a:pt x="1105" y="682"/>
                  </a:lnTo>
                  <a:lnTo>
                    <a:pt x="1108" y="686"/>
                  </a:lnTo>
                  <a:lnTo>
                    <a:pt x="1111" y="691"/>
                  </a:lnTo>
                  <a:lnTo>
                    <a:pt x="1114" y="694"/>
                  </a:lnTo>
                  <a:lnTo>
                    <a:pt x="1117" y="698"/>
                  </a:lnTo>
                  <a:lnTo>
                    <a:pt x="1120" y="703"/>
                  </a:lnTo>
                  <a:lnTo>
                    <a:pt x="1123" y="707"/>
                  </a:lnTo>
                  <a:lnTo>
                    <a:pt x="1126" y="711"/>
                  </a:lnTo>
                  <a:lnTo>
                    <a:pt x="1129" y="714"/>
                  </a:lnTo>
                  <a:lnTo>
                    <a:pt x="1133" y="718"/>
                  </a:lnTo>
                  <a:lnTo>
                    <a:pt x="1135" y="722"/>
                  </a:lnTo>
                  <a:lnTo>
                    <a:pt x="1139" y="726"/>
                  </a:lnTo>
                  <a:lnTo>
                    <a:pt x="1141" y="730"/>
                  </a:lnTo>
                  <a:lnTo>
                    <a:pt x="1145" y="734"/>
                  </a:lnTo>
                  <a:lnTo>
                    <a:pt x="1148" y="737"/>
                  </a:lnTo>
                  <a:lnTo>
                    <a:pt x="1151" y="741"/>
                  </a:lnTo>
                  <a:lnTo>
                    <a:pt x="1154" y="745"/>
                  </a:lnTo>
                  <a:lnTo>
                    <a:pt x="1157" y="749"/>
                  </a:lnTo>
                  <a:lnTo>
                    <a:pt x="1160" y="752"/>
                  </a:lnTo>
                  <a:lnTo>
                    <a:pt x="1163" y="756"/>
                  </a:lnTo>
                  <a:lnTo>
                    <a:pt x="1166" y="759"/>
                  </a:lnTo>
                  <a:lnTo>
                    <a:pt x="1169" y="763"/>
                  </a:lnTo>
                  <a:lnTo>
                    <a:pt x="1172" y="767"/>
                  </a:lnTo>
                  <a:lnTo>
                    <a:pt x="1175" y="770"/>
                  </a:lnTo>
                  <a:lnTo>
                    <a:pt x="1178" y="774"/>
                  </a:lnTo>
                  <a:lnTo>
                    <a:pt x="1181" y="777"/>
                  </a:lnTo>
                  <a:lnTo>
                    <a:pt x="1184" y="781"/>
                  </a:lnTo>
                  <a:lnTo>
                    <a:pt x="1187" y="784"/>
                  </a:lnTo>
                  <a:lnTo>
                    <a:pt x="1190" y="787"/>
                  </a:lnTo>
                  <a:lnTo>
                    <a:pt x="1193" y="791"/>
                  </a:lnTo>
                  <a:lnTo>
                    <a:pt x="1196" y="794"/>
                  </a:lnTo>
                  <a:lnTo>
                    <a:pt x="1199" y="797"/>
                  </a:lnTo>
                  <a:lnTo>
                    <a:pt x="1202" y="800"/>
                  </a:lnTo>
                  <a:lnTo>
                    <a:pt x="1206" y="803"/>
                  </a:lnTo>
                  <a:lnTo>
                    <a:pt x="1209" y="807"/>
                  </a:lnTo>
                  <a:lnTo>
                    <a:pt x="1212" y="810"/>
                  </a:lnTo>
                  <a:lnTo>
                    <a:pt x="1215" y="813"/>
                  </a:lnTo>
                  <a:lnTo>
                    <a:pt x="1218" y="816"/>
                  </a:lnTo>
                  <a:lnTo>
                    <a:pt x="1221" y="819"/>
                  </a:lnTo>
                  <a:lnTo>
                    <a:pt x="1224" y="822"/>
                  </a:lnTo>
                  <a:lnTo>
                    <a:pt x="1227" y="825"/>
                  </a:lnTo>
                  <a:lnTo>
                    <a:pt x="1230" y="828"/>
                  </a:lnTo>
                  <a:lnTo>
                    <a:pt x="1233" y="831"/>
                  </a:lnTo>
                  <a:lnTo>
                    <a:pt x="1236" y="833"/>
                  </a:lnTo>
                  <a:lnTo>
                    <a:pt x="1239" y="836"/>
                  </a:lnTo>
                  <a:lnTo>
                    <a:pt x="1242" y="839"/>
                  </a:lnTo>
                  <a:lnTo>
                    <a:pt x="1245" y="842"/>
                  </a:lnTo>
                  <a:lnTo>
                    <a:pt x="1248" y="844"/>
                  </a:lnTo>
                  <a:lnTo>
                    <a:pt x="1251" y="847"/>
                  </a:lnTo>
                  <a:lnTo>
                    <a:pt x="1254" y="850"/>
                  </a:lnTo>
                  <a:lnTo>
                    <a:pt x="1257" y="852"/>
                  </a:lnTo>
                  <a:lnTo>
                    <a:pt x="1260" y="855"/>
                  </a:lnTo>
                  <a:lnTo>
                    <a:pt x="1263" y="857"/>
                  </a:lnTo>
                  <a:lnTo>
                    <a:pt x="1266" y="860"/>
                  </a:lnTo>
                  <a:lnTo>
                    <a:pt x="1270" y="862"/>
                  </a:lnTo>
                  <a:lnTo>
                    <a:pt x="1272" y="864"/>
                  </a:lnTo>
                  <a:lnTo>
                    <a:pt x="1276" y="867"/>
                  </a:lnTo>
                  <a:lnTo>
                    <a:pt x="1278" y="869"/>
                  </a:lnTo>
                  <a:lnTo>
                    <a:pt x="1282" y="872"/>
                  </a:lnTo>
                  <a:lnTo>
                    <a:pt x="1285" y="874"/>
                  </a:lnTo>
                  <a:lnTo>
                    <a:pt x="1288" y="876"/>
                  </a:lnTo>
                  <a:lnTo>
                    <a:pt x="1291" y="878"/>
                  </a:lnTo>
                  <a:lnTo>
                    <a:pt x="1294" y="880"/>
                  </a:lnTo>
                  <a:lnTo>
                    <a:pt x="1297" y="882"/>
                  </a:lnTo>
                  <a:lnTo>
                    <a:pt x="1300" y="884"/>
                  </a:lnTo>
                  <a:lnTo>
                    <a:pt x="1303" y="886"/>
                  </a:lnTo>
                  <a:lnTo>
                    <a:pt x="1306" y="888"/>
                  </a:lnTo>
                  <a:lnTo>
                    <a:pt x="1309" y="890"/>
                  </a:lnTo>
                  <a:lnTo>
                    <a:pt x="1312" y="892"/>
                  </a:lnTo>
                  <a:lnTo>
                    <a:pt x="1315" y="894"/>
                  </a:lnTo>
                  <a:lnTo>
                    <a:pt x="1318" y="895"/>
                  </a:lnTo>
                  <a:lnTo>
                    <a:pt x="1321" y="897"/>
                  </a:lnTo>
                  <a:lnTo>
                    <a:pt x="1324" y="899"/>
                  </a:lnTo>
                  <a:lnTo>
                    <a:pt x="1327" y="900"/>
                  </a:lnTo>
                  <a:lnTo>
                    <a:pt x="1330" y="902"/>
                  </a:lnTo>
                  <a:lnTo>
                    <a:pt x="1333" y="903"/>
                  </a:lnTo>
                  <a:lnTo>
                    <a:pt x="1336" y="905"/>
                  </a:lnTo>
                  <a:lnTo>
                    <a:pt x="1339" y="906"/>
                  </a:lnTo>
                  <a:lnTo>
                    <a:pt x="1342" y="908"/>
                  </a:lnTo>
                  <a:lnTo>
                    <a:pt x="1346" y="909"/>
                  </a:lnTo>
                  <a:lnTo>
                    <a:pt x="1348" y="911"/>
                  </a:lnTo>
                  <a:lnTo>
                    <a:pt x="1352" y="912"/>
                  </a:lnTo>
                  <a:lnTo>
                    <a:pt x="1355" y="913"/>
                  </a:lnTo>
                  <a:lnTo>
                    <a:pt x="1358" y="914"/>
                  </a:lnTo>
                  <a:lnTo>
                    <a:pt x="1361" y="915"/>
                  </a:lnTo>
                  <a:lnTo>
                    <a:pt x="1364" y="916"/>
                  </a:lnTo>
                  <a:lnTo>
                    <a:pt x="1367" y="917"/>
                  </a:lnTo>
                  <a:lnTo>
                    <a:pt x="1370" y="918"/>
                  </a:lnTo>
                  <a:lnTo>
                    <a:pt x="1373" y="919"/>
                  </a:lnTo>
                  <a:lnTo>
                    <a:pt x="1376" y="920"/>
                  </a:lnTo>
                  <a:lnTo>
                    <a:pt x="1379" y="921"/>
                  </a:lnTo>
                  <a:lnTo>
                    <a:pt x="1382" y="922"/>
                  </a:lnTo>
                  <a:lnTo>
                    <a:pt x="1385" y="923"/>
                  </a:lnTo>
                  <a:lnTo>
                    <a:pt x="1388" y="923"/>
                  </a:lnTo>
                  <a:lnTo>
                    <a:pt x="1391" y="924"/>
                  </a:lnTo>
                  <a:lnTo>
                    <a:pt x="1394" y="925"/>
                  </a:lnTo>
                  <a:lnTo>
                    <a:pt x="1397" y="926"/>
                  </a:lnTo>
                  <a:lnTo>
                    <a:pt x="1400" y="926"/>
                  </a:lnTo>
                  <a:lnTo>
                    <a:pt x="1403" y="927"/>
                  </a:lnTo>
                  <a:lnTo>
                    <a:pt x="1406" y="927"/>
                  </a:lnTo>
                  <a:lnTo>
                    <a:pt x="1409" y="927"/>
                  </a:lnTo>
                  <a:lnTo>
                    <a:pt x="1412" y="928"/>
                  </a:lnTo>
                  <a:lnTo>
                    <a:pt x="1415" y="928"/>
                  </a:lnTo>
                  <a:lnTo>
                    <a:pt x="1419" y="928"/>
                  </a:lnTo>
                  <a:lnTo>
                    <a:pt x="1422" y="928"/>
                  </a:lnTo>
                  <a:lnTo>
                    <a:pt x="1425" y="929"/>
                  </a:lnTo>
                  <a:lnTo>
                    <a:pt x="1428" y="929"/>
                  </a:lnTo>
                  <a:lnTo>
                    <a:pt x="1431" y="929"/>
                  </a:lnTo>
                  <a:lnTo>
                    <a:pt x="1434" y="929"/>
                  </a:lnTo>
                  <a:lnTo>
                    <a:pt x="1437" y="929"/>
                  </a:lnTo>
                  <a:lnTo>
                    <a:pt x="1440" y="929"/>
                  </a:lnTo>
                  <a:lnTo>
                    <a:pt x="1443" y="929"/>
                  </a:lnTo>
                  <a:lnTo>
                    <a:pt x="1446" y="929"/>
                  </a:lnTo>
                  <a:lnTo>
                    <a:pt x="1449" y="928"/>
                  </a:lnTo>
                  <a:lnTo>
                    <a:pt x="1452" y="928"/>
                  </a:lnTo>
                  <a:lnTo>
                    <a:pt x="1455" y="928"/>
                  </a:lnTo>
                  <a:lnTo>
                    <a:pt x="1458" y="927"/>
                  </a:lnTo>
                  <a:lnTo>
                    <a:pt x="1461" y="927"/>
                  </a:lnTo>
                  <a:lnTo>
                    <a:pt x="1464" y="927"/>
                  </a:lnTo>
                  <a:lnTo>
                    <a:pt x="1467" y="926"/>
                  </a:lnTo>
                  <a:lnTo>
                    <a:pt x="1470" y="926"/>
                  </a:lnTo>
                  <a:lnTo>
                    <a:pt x="1473" y="925"/>
                  </a:lnTo>
                  <a:lnTo>
                    <a:pt x="1476" y="924"/>
                  </a:lnTo>
                  <a:lnTo>
                    <a:pt x="1479" y="924"/>
                  </a:lnTo>
                  <a:lnTo>
                    <a:pt x="1483" y="923"/>
                  </a:lnTo>
                  <a:lnTo>
                    <a:pt x="1485" y="922"/>
                  </a:lnTo>
                  <a:lnTo>
                    <a:pt x="1489" y="922"/>
                  </a:lnTo>
                  <a:lnTo>
                    <a:pt x="1491" y="921"/>
                  </a:lnTo>
                  <a:lnTo>
                    <a:pt x="1495" y="920"/>
                  </a:lnTo>
                  <a:lnTo>
                    <a:pt x="1498" y="919"/>
                  </a:lnTo>
                  <a:lnTo>
                    <a:pt x="1501" y="918"/>
                  </a:lnTo>
                  <a:lnTo>
                    <a:pt x="1504" y="917"/>
                  </a:lnTo>
                  <a:lnTo>
                    <a:pt x="1507" y="916"/>
                  </a:lnTo>
                  <a:lnTo>
                    <a:pt x="1510" y="915"/>
                  </a:lnTo>
                  <a:lnTo>
                    <a:pt x="1513" y="914"/>
                  </a:lnTo>
                  <a:lnTo>
                    <a:pt x="1516" y="912"/>
                  </a:lnTo>
                  <a:lnTo>
                    <a:pt x="1519" y="911"/>
                  </a:lnTo>
                  <a:lnTo>
                    <a:pt x="1522" y="910"/>
                  </a:lnTo>
                  <a:lnTo>
                    <a:pt x="1525" y="908"/>
                  </a:lnTo>
                  <a:lnTo>
                    <a:pt x="1528" y="907"/>
                  </a:lnTo>
                  <a:lnTo>
                    <a:pt x="1531" y="906"/>
                  </a:lnTo>
                  <a:lnTo>
                    <a:pt x="1534" y="904"/>
                  </a:lnTo>
                  <a:lnTo>
                    <a:pt x="1537" y="903"/>
                  </a:lnTo>
                  <a:lnTo>
                    <a:pt x="1540" y="901"/>
                  </a:lnTo>
                  <a:lnTo>
                    <a:pt x="1543" y="899"/>
                  </a:lnTo>
                  <a:lnTo>
                    <a:pt x="1546" y="898"/>
                  </a:lnTo>
                  <a:lnTo>
                    <a:pt x="1549" y="896"/>
                  </a:lnTo>
                  <a:lnTo>
                    <a:pt x="1552" y="894"/>
                  </a:lnTo>
                  <a:lnTo>
                    <a:pt x="1555" y="893"/>
                  </a:lnTo>
                  <a:lnTo>
                    <a:pt x="1559" y="891"/>
                  </a:lnTo>
                  <a:lnTo>
                    <a:pt x="1562" y="889"/>
                  </a:lnTo>
                  <a:lnTo>
                    <a:pt x="1565" y="887"/>
                  </a:lnTo>
                  <a:lnTo>
                    <a:pt x="1568" y="885"/>
                  </a:lnTo>
                  <a:lnTo>
                    <a:pt x="1571" y="883"/>
                  </a:lnTo>
                  <a:lnTo>
                    <a:pt x="1574" y="881"/>
                  </a:lnTo>
                  <a:lnTo>
                    <a:pt x="1577" y="879"/>
                  </a:lnTo>
                  <a:lnTo>
                    <a:pt x="1580" y="877"/>
                  </a:lnTo>
                  <a:lnTo>
                    <a:pt x="1583" y="875"/>
                  </a:lnTo>
                  <a:lnTo>
                    <a:pt x="1586" y="873"/>
                  </a:lnTo>
                  <a:lnTo>
                    <a:pt x="1589" y="870"/>
                  </a:lnTo>
                  <a:lnTo>
                    <a:pt x="1592" y="868"/>
                  </a:lnTo>
                  <a:lnTo>
                    <a:pt x="1595" y="866"/>
                  </a:lnTo>
                  <a:lnTo>
                    <a:pt x="1598" y="863"/>
                  </a:lnTo>
                  <a:lnTo>
                    <a:pt x="1601" y="861"/>
                  </a:lnTo>
                  <a:lnTo>
                    <a:pt x="1604" y="858"/>
                  </a:lnTo>
                  <a:lnTo>
                    <a:pt x="1607" y="856"/>
                  </a:lnTo>
                  <a:lnTo>
                    <a:pt x="1610" y="853"/>
                  </a:lnTo>
                  <a:lnTo>
                    <a:pt x="1613" y="851"/>
                  </a:lnTo>
                  <a:lnTo>
                    <a:pt x="1616" y="848"/>
                  </a:lnTo>
                  <a:lnTo>
                    <a:pt x="1619" y="846"/>
                  </a:lnTo>
                  <a:lnTo>
                    <a:pt x="1622" y="843"/>
                  </a:lnTo>
                  <a:lnTo>
                    <a:pt x="1626" y="840"/>
                  </a:lnTo>
                  <a:lnTo>
                    <a:pt x="1628" y="838"/>
                  </a:lnTo>
                  <a:lnTo>
                    <a:pt x="1632" y="835"/>
                  </a:lnTo>
                  <a:lnTo>
                    <a:pt x="1635" y="832"/>
                  </a:lnTo>
                  <a:lnTo>
                    <a:pt x="1638" y="829"/>
                  </a:lnTo>
                  <a:lnTo>
                    <a:pt x="1641" y="826"/>
                  </a:lnTo>
                  <a:lnTo>
                    <a:pt x="1644" y="823"/>
                  </a:lnTo>
                  <a:lnTo>
                    <a:pt x="1647" y="820"/>
                  </a:lnTo>
                  <a:lnTo>
                    <a:pt x="1650" y="817"/>
                  </a:lnTo>
                  <a:lnTo>
                    <a:pt x="1653" y="814"/>
                  </a:lnTo>
                  <a:lnTo>
                    <a:pt x="1656" y="811"/>
                  </a:lnTo>
                  <a:lnTo>
                    <a:pt x="1659" y="808"/>
                  </a:lnTo>
                  <a:lnTo>
                    <a:pt x="1662" y="805"/>
                  </a:lnTo>
                  <a:lnTo>
                    <a:pt x="1665" y="802"/>
                  </a:lnTo>
                  <a:lnTo>
                    <a:pt x="1668" y="799"/>
                  </a:lnTo>
                  <a:lnTo>
                    <a:pt x="1671" y="795"/>
                  </a:lnTo>
                  <a:lnTo>
                    <a:pt x="1674" y="792"/>
                  </a:lnTo>
                  <a:lnTo>
                    <a:pt x="1677" y="789"/>
                  </a:lnTo>
                  <a:lnTo>
                    <a:pt x="1680" y="786"/>
                  </a:lnTo>
                  <a:lnTo>
                    <a:pt x="1683" y="782"/>
                  </a:lnTo>
                  <a:lnTo>
                    <a:pt x="1686" y="779"/>
                  </a:lnTo>
                  <a:lnTo>
                    <a:pt x="1689" y="775"/>
                  </a:lnTo>
                  <a:lnTo>
                    <a:pt x="1692" y="772"/>
                  </a:lnTo>
                  <a:lnTo>
                    <a:pt x="1696" y="768"/>
                  </a:lnTo>
                  <a:lnTo>
                    <a:pt x="1698" y="765"/>
                  </a:lnTo>
                  <a:lnTo>
                    <a:pt x="1702" y="761"/>
                  </a:lnTo>
                  <a:lnTo>
                    <a:pt x="1705" y="758"/>
                  </a:lnTo>
                  <a:lnTo>
                    <a:pt x="1708" y="754"/>
                  </a:lnTo>
                  <a:lnTo>
                    <a:pt x="1711" y="750"/>
                  </a:lnTo>
                  <a:lnTo>
                    <a:pt x="1714" y="747"/>
                  </a:lnTo>
                  <a:lnTo>
                    <a:pt x="1717" y="743"/>
                  </a:lnTo>
                  <a:lnTo>
                    <a:pt x="1720" y="739"/>
                  </a:lnTo>
                  <a:lnTo>
                    <a:pt x="1723" y="736"/>
                  </a:lnTo>
                  <a:lnTo>
                    <a:pt x="1726" y="732"/>
                  </a:lnTo>
                  <a:lnTo>
                    <a:pt x="1729" y="728"/>
                  </a:lnTo>
                  <a:lnTo>
                    <a:pt x="1732" y="724"/>
                  </a:lnTo>
                  <a:lnTo>
                    <a:pt x="1735" y="720"/>
                  </a:lnTo>
                  <a:lnTo>
                    <a:pt x="1738" y="716"/>
                  </a:lnTo>
                  <a:lnTo>
                    <a:pt x="1741" y="712"/>
                  </a:lnTo>
                  <a:lnTo>
                    <a:pt x="1744" y="708"/>
                  </a:lnTo>
                  <a:lnTo>
                    <a:pt x="1747" y="704"/>
                  </a:lnTo>
                  <a:lnTo>
                    <a:pt x="1750" y="701"/>
                  </a:lnTo>
                  <a:lnTo>
                    <a:pt x="1753" y="697"/>
                  </a:lnTo>
                  <a:lnTo>
                    <a:pt x="1756" y="692"/>
                  </a:lnTo>
                  <a:lnTo>
                    <a:pt x="1759" y="688"/>
                  </a:lnTo>
                  <a:lnTo>
                    <a:pt x="1762" y="684"/>
                  </a:lnTo>
                  <a:lnTo>
                    <a:pt x="1765" y="680"/>
                  </a:lnTo>
                  <a:lnTo>
                    <a:pt x="1769" y="676"/>
                  </a:lnTo>
                  <a:lnTo>
                    <a:pt x="1772" y="672"/>
                  </a:lnTo>
                  <a:lnTo>
                    <a:pt x="1775" y="668"/>
                  </a:lnTo>
                  <a:lnTo>
                    <a:pt x="1778" y="663"/>
                  </a:lnTo>
                  <a:lnTo>
                    <a:pt x="1781" y="659"/>
                  </a:lnTo>
                  <a:lnTo>
                    <a:pt x="1784" y="655"/>
                  </a:lnTo>
                  <a:lnTo>
                    <a:pt x="1787" y="651"/>
                  </a:lnTo>
                  <a:lnTo>
                    <a:pt x="1790" y="647"/>
                  </a:lnTo>
                  <a:lnTo>
                    <a:pt x="1793" y="642"/>
                  </a:lnTo>
                  <a:lnTo>
                    <a:pt x="1796" y="638"/>
                  </a:lnTo>
                  <a:lnTo>
                    <a:pt x="1799" y="634"/>
                  </a:lnTo>
                  <a:lnTo>
                    <a:pt x="1802" y="630"/>
                  </a:lnTo>
                  <a:lnTo>
                    <a:pt x="1805" y="625"/>
                  </a:lnTo>
                  <a:lnTo>
                    <a:pt x="1808" y="621"/>
                  </a:lnTo>
                  <a:lnTo>
                    <a:pt x="1811" y="616"/>
                  </a:lnTo>
                  <a:lnTo>
                    <a:pt x="1814" y="612"/>
                  </a:lnTo>
                  <a:lnTo>
                    <a:pt x="1817" y="607"/>
                  </a:lnTo>
                  <a:lnTo>
                    <a:pt x="1820" y="603"/>
                  </a:lnTo>
                  <a:lnTo>
                    <a:pt x="1823" y="599"/>
                  </a:lnTo>
                  <a:lnTo>
                    <a:pt x="1826" y="594"/>
                  </a:lnTo>
                  <a:lnTo>
                    <a:pt x="1827" y="594"/>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Rectangle 477">
              <a:extLst>
                <a:ext uri="{FF2B5EF4-FFF2-40B4-BE49-F238E27FC236}">
                  <a16:creationId xmlns:a16="http://schemas.microsoft.com/office/drawing/2014/main" id="{2AE1513D-3A2D-D373-CF49-E13D42771056}"/>
                </a:ext>
              </a:extLst>
            </p:cNvPr>
            <p:cNvSpPr>
              <a:spLocks noChangeArrowheads="1"/>
            </p:cNvSpPr>
            <p:nvPr/>
          </p:nvSpPr>
          <p:spPr bwMode="auto">
            <a:xfrm>
              <a:off x="2525" y="1077"/>
              <a:ext cx="762"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478">
              <a:extLst>
                <a:ext uri="{FF2B5EF4-FFF2-40B4-BE49-F238E27FC236}">
                  <a16:creationId xmlns:a16="http://schemas.microsoft.com/office/drawing/2014/main" id="{DC903490-5760-8235-BC19-B480A617E0BB}"/>
                </a:ext>
              </a:extLst>
            </p:cNvPr>
            <p:cNvSpPr>
              <a:spLocks noChangeArrowheads="1"/>
            </p:cNvSpPr>
            <p:nvPr/>
          </p:nvSpPr>
          <p:spPr bwMode="auto">
            <a:xfrm>
              <a:off x="2723" y="1090"/>
              <a:ext cx="2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95% 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Rectangle 479">
              <a:extLst>
                <a:ext uri="{FF2B5EF4-FFF2-40B4-BE49-F238E27FC236}">
                  <a16:creationId xmlns:a16="http://schemas.microsoft.com/office/drawing/2014/main" id="{69D83309-3994-2D39-AF4F-41DD80B6A9EE}"/>
                </a:ext>
              </a:extLst>
            </p:cNvPr>
            <p:cNvSpPr>
              <a:spLocks noChangeArrowheads="1"/>
            </p:cNvSpPr>
            <p:nvPr/>
          </p:nvSpPr>
          <p:spPr bwMode="auto">
            <a:xfrm>
              <a:off x="2542" y="1096"/>
              <a:ext cx="169" cy="6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480">
              <a:extLst>
                <a:ext uri="{FF2B5EF4-FFF2-40B4-BE49-F238E27FC236}">
                  <a16:creationId xmlns:a16="http://schemas.microsoft.com/office/drawing/2014/main" id="{F12D04CA-9CB6-A9ED-DCC5-414916E4C1FC}"/>
                </a:ext>
              </a:extLst>
            </p:cNvPr>
            <p:cNvSpPr>
              <a:spLocks noChangeArrowheads="1"/>
            </p:cNvSpPr>
            <p:nvPr/>
          </p:nvSpPr>
          <p:spPr bwMode="auto">
            <a:xfrm>
              <a:off x="2723" y="1182"/>
              <a:ext cx="5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Line 481">
              <a:extLst>
                <a:ext uri="{FF2B5EF4-FFF2-40B4-BE49-F238E27FC236}">
                  <a16:creationId xmlns:a16="http://schemas.microsoft.com/office/drawing/2014/main" id="{F9AF2878-94C0-CC08-923F-6A7297935D13}"/>
                </a:ext>
              </a:extLst>
            </p:cNvPr>
            <p:cNvSpPr>
              <a:spLocks noChangeShapeType="1"/>
            </p:cNvSpPr>
            <p:nvPr/>
          </p:nvSpPr>
          <p:spPr bwMode="auto">
            <a:xfrm>
              <a:off x="2542" y="1219"/>
              <a:ext cx="169" cy="0"/>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Rectangle 482">
              <a:extLst>
                <a:ext uri="{FF2B5EF4-FFF2-40B4-BE49-F238E27FC236}">
                  <a16:creationId xmlns:a16="http://schemas.microsoft.com/office/drawing/2014/main" id="{B8770A12-6B04-5953-16C8-E7471C6F97B2}"/>
                </a:ext>
              </a:extLst>
            </p:cNvPr>
            <p:cNvSpPr>
              <a:spLocks noChangeArrowheads="1"/>
            </p:cNvSpPr>
            <p:nvPr/>
          </p:nvSpPr>
          <p:spPr bwMode="auto">
            <a:xfrm>
              <a:off x="2723" y="1271"/>
              <a:ext cx="3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Freeform 483">
              <a:extLst>
                <a:ext uri="{FF2B5EF4-FFF2-40B4-BE49-F238E27FC236}">
                  <a16:creationId xmlns:a16="http://schemas.microsoft.com/office/drawing/2014/main" id="{9243C941-8FD3-97FE-D924-793A919A926D}"/>
                </a:ext>
              </a:extLst>
            </p:cNvPr>
            <p:cNvSpPr>
              <a:spLocks noEditPoints="1"/>
            </p:cNvSpPr>
            <p:nvPr/>
          </p:nvSpPr>
          <p:spPr bwMode="auto">
            <a:xfrm>
              <a:off x="2597" y="1280"/>
              <a:ext cx="59" cy="59"/>
            </a:xfrm>
            <a:custGeom>
              <a:avLst/>
              <a:gdLst>
                <a:gd name="T0" fmla="*/ 29 w 59"/>
                <a:gd name="T1" fmla="*/ 0 h 59"/>
                <a:gd name="T2" fmla="*/ 29 w 59"/>
                <a:gd name="T3" fmla="*/ 59 h 59"/>
                <a:gd name="T4" fmla="*/ 0 w 59"/>
                <a:gd name="T5" fmla="*/ 29 h 59"/>
                <a:gd name="T6" fmla="*/ 59 w 59"/>
                <a:gd name="T7" fmla="*/ 29 h 59"/>
              </a:gdLst>
              <a:ahLst/>
              <a:cxnLst>
                <a:cxn ang="0">
                  <a:pos x="T0" y="T1"/>
                </a:cxn>
                <a:cxn ang="0">
                  <a:pos x="T2" y="T3"/>
                </a:cxn>
                <a:cxn ang="0">
                  <a:pos x="T4" y="T5"/>
                </a:cxn>
                <a:cxn ang="0">
                  <a:pos x="T6" y="T7"/>
                </a:cxn>
              </a:cxnLst>
              <a:rect l="0" t="0" r="r" b="b"/>
              <a:pathLst>
                <a:path w="59" h="59">
                  <a:moveTo>
                    <a:pt x="29" y="0"/>
                  </a:moveTo>
                  <a:lnTo>
                    <a:pt x="29" y="59"/>
                  </a:lnTo>
                  <a:moveTo>
                    <a:pt x="0" y="29"/>
                  </a:moveTo>
                  <a:lnTo>
                    <a:pt x="59" y="2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Rectangle 484">
              <a:extLst>
                <a:ext uri="{FF2B5EF4-FFF2-40B4-BE49-F238E27FC236}">
                  <a16:creationId xmlns:a16="http://schemas.microsoft.com/office/drawing/2014/main" id="{AD909015-601B-96C0-83FB-72E7D1150D48}"/>
                </a:ext>
              </a:extLst>
            </p:cNvPr>
            <p:cNvSpPr>
              <a:spLocks noChangeArrowheads="1"/>
            </p:cNvSpPr>
            <p:nvPr/>
          </p:nvSpPr>
          <p:spPr bwMode="auto">
            <a:xfrm>
              <a:off x="2723" y="1363"/>
              <a:ext cx="4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Line 485">
              <a:extLst>
                <a:ext uri="{FF2B5EF4-FFF2-40B4-BE49-F238E27FC236}">
                  <a16:creationId xmlns:a16="http://schemas.microsoft.com/office/drawing/2014/main" id="{4BBDCF63-30D8-95BB-CEE3-AD95A5981655}"/>
                </a:ext>
              </a:extLst>
            </p:cNvPr>
            <p:cNvSpPr>
              <a:spLocks noChangeShapeType="1"/>
            </p:cNvSpPr>
            <p:nvPr/>
          </p:nvSpPr>
          <p:spPr bwMode="auto">
            <a:xfrm>
              <a:off x="2542" y="1399"/>
              <a:ext cx="169"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Rectangle 486">
              <a:extLst>
                <a:ext uri="{FF2B5EF4-FFF2-40B4-BE49-F238E27FC236}">
                  <a16:creationId xmlns:a16="http://schemas.microsoft.com/office/drawing/2014/main" id="{90911A0A-4C0F-24EC-84A7-C37F1E27A793}"/>
                </a:ext>
              </a:extLst>
            </p:cNvPr>
            <p:cNvSpPr>
              <a:spLocks noChangeArrowheads="1"/>
            </p:cNvSpPr>
            <p:nvPr/>
          </p:nvSpPr>
          <p:spPr bwMode="auto">
            <a:xfrm>
              <a:off x="2525" y="1077"/>
              <a:ext cx="762" cy="375"/>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12322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9989B3F-AEC1-D7C6-1387-414BC364C88C}"/>
                  </a:ext>
                </a:extLst>
              </p:cNvPr>
              <p:cNvSpPr>
                <a:spLocks noGrp="1"/>
              </p:cNvSpPr>
              <p:nvPr>
                <p:ph type="body" sz="quarter" idx="10"/>
              </p:nvPr>
            </p:nvSpPr>
            <p:spPr/>
            <p:txBody>
              <a:bodyPr>
                <a:normAutofit/>
              </a:bodyPr>
              <a:lstStyle/>
              <a:p>
                <a:r>
                  <a:rPr lang="en-US" sz="2000" dirty="0"/>
                  <a:t>No noise in samples: neg. log-likelihood decreases rapidly as </a:t>
                </a:r>
                <a14:m>
                  <m:oMath xmlns:m="http://schemas.openxmlformats.org/officeDocument/2006/math">
                    <m:r>
                      <a:rPr lang="en-US" sz="2000" i="1">
                        <a:latin typeface="Cambria Math" panose="02040503050406030204" pitchFamily="18" charset="0"/>
                      </a:rPr>
                      <m:t>𝜏</m:t>
                    </m:r>
                  </m:oMath>
                </a14:m>
                <a:r>
                  <a:rPr lang="en-US" sz="2000" dirty="0"/>
                  <a:t> approaches zero</a:t>
                </a:r>
              </a:p>
              <a:p>
                <a:r>
                  <a:rPr lang="en-US" sz="2000" dirty="0"/>
                  <a:t>Noisy samples: neg. log-likelihood rapidly increases as </a:t>
                </a:r>
                <a14:m>
                  <m:oMath xmlns:m="http://schemas.openxmlformats.org/officeDocument/2006/math">
                    <m:r>
                      <a:rPr lang="en-US" sz="2000" i="1">
                        <a:latin typeface="Cambria Math" panose="02040503050406030204" pitchFamily="18" charset="0"/>
                      </a:rPr>
                      <m:t>𝜏</m:t>
                    </m:r>
                  </m:oMath>
                </a14:m>
                <a:r>
                  <a:rPr lang="en-US" sz="2000" dirty="0"/>
                  <a:t> approaches zero </a:t>
                </a:r>
              </a:p>
            </p:txBody>
          </p:sp>
        </mc:Choice>
        <mc:Fallback xmlns="">
          <p:sp>
            <p:nvSpPr>
              <p:cNvPr id="2" name="Text Placeholder 1">
                <a:extLst>
                  <a:ext uri="{FF2B5EF4-FFF2-40B4-BE49-F238E27FC236}">
                    <a16:creationId xmlns:a16="http://schemas.microsoft.com/office/drawing/2014/main" id="{A9989B3F-AEC1-D7C6-1387-414BC364C88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14DBD29-8563-1435-D69C-1439F5FE6AC8}"/>
              </a:ext>
            </a:extLst>
          </p:cNvPr>
          <p:cNvSpPr>
            <a:spLocks noGrp="1"/>
          </p:cNvSpPr>
          <p:nvPr>
            <p:ph type="title"/>
          </p:nvPr>
        </p:nvSpPr>
        <p:spPr/>
        <p:txBody>
          <a:bodyPr>
            <a:normAutofit fontScale="90000"/>
          </a:bodyPr>
          <a:lstStyle/>
          <a:p>
            <a:r>
              <a:rPr lang="en-US" dirty="0"/>
              <a:t>Likelihood Function with Noise</a:t>
            </a:r>
          </a:p>
        </p:txBody>
      </p:sp>
      <p:pic>
        <p:nvPicPr>
          <p:cNvPr id="6" name="Picture 5">
            <a:extLst>
              <a:ext uri="{FF2B5EF4-FFF2-40B4-BE49-F238E27FC236}">
                <a16:creationId xmlns:a16="http://schemas.microsoft.com/office/drawing/2014/main" id="{25069DF2-0DF0-EC40-7744-E10E2F9B5311}"/>
              </a:ext>
            </a:extLst>
          </p:cNvPr>
          <p:cNvPicPr>
            <a:picLocks noChangeAspect="1"/>
          </p:cNvPicPr>
          <p:nvPr/>
        </p:nvPicPr>
        <p:blipFill>
          <a:blip r:embed="rId3"/>
          <a:stretch>
            <a:fillRect/>
          </a:stretch>
        </p:blipFill>
        <p:spPr>
          <a:xfrm>
            <a:off x="449580" y="2348180"/>
            <a:ext cx="4122420" cy="2887980"/>
          </a:xfrm>
          <a:prstGeom prst="rect">
            <a:avLst/>
          </a:prstGeom>
        </p:spPr>
      </p:pic>
      <p:pic>
        <p:nvPicPr>
          <p:cNvPr id="7" name="Picture 6">
            <a:extLst>
              <a:ext uri="{FF2B5EF4-FFF2-40B4-BE49-F238E27FC236}">
                <a16:creationId xmlns:a16="http://schemas.microsoft.com/office/drawing/2014/main" id="{4C52E7B6-AF0D-48C7-8110-71555A9AB4E5}"/>
              </a:ext>
            </a:extLst>
          </p:cNvPr>
          <p:cNvPicPr>
            <a:picLocks noChangeAspect="1"/>
          </p:cNvPicPr>
          <p:nvPr/>
        </p:nvPicPr>
        <p:blipFill>
          <a:blip r:embed="rId4"/>
          <a:stretch>
            <a:fillRect/>
          </a:stretch>
        </p:blipFill>
        <p:spPr>
          <a:xfrm>
            <a:off x="4595171" y="2351990"/>
            <a:ext cx="4152900" cy="2880360"/>
          </a:xfrm>
          <a:prstGeom prst="rect">
            <a:avLst/>
          </a:prstGeom>
        </p:spPr>
      </p:pic>
      <p:sp>
        <p:nvSpPr>
          <p:cNvPr id="8" name="TextBox 7">
            <a:extLst>
              <a:ext uri="{FF2B5EF4-FFF2-40B4-BE49-F238E27FC236}">
                <a16:creationId xmlns:a16="http://schemas.microsoft.com/office/drawing/2014/main" id="{EF02D195-F742-59A5-7EFD-D1D3197B062A}"/>
              </a:ext>
            </a:extLst>
          </p:cNvPr>
          <p:cNvSpPr txBox="1"/>
          <p:nvPr/>
        </p:nvSpPr>
        <p:spPr>
          <a:xfrm>
            <a:off x="4114997" y="4924574"/>
            <a:ext cx="380232" cy="307777"/>
          </a:xfrm>
          <a:prstGeom prst="rect">
            <a:avLst/>
          </a:prstGeom>
          <a:noFill/>
        </p:spPr>
        <p:txBody>
          <a:bodyPr wrap="none" rtlCol="0">
            <a:spAutoFit/>
          </a:bodyPr>
          <a:lstStyle/>
          <a:p>
            <a:r>
              <a:rPr lang="en-US" sz="1400" dirty="0"/>
              <a:t>(a)</a:t>
            </a:r>
          </a:p>
        </p:txBody>
      </p:sp>
      <p:sp>
        <p:nvSpPr>
          <p:cNvPr id="9" name="TextBox 8">
            <a:extLst>
              <a:ext uri="{FF2B5EF4-FFF2-40B4-BE49-F238E27FC236}">
                <a16:creationId xmlns:a16="http://schemas.microsoft.com/office/drawing/2014/main" id="{4E371DC7-5F35-8885-E020-264A2EA61FAC}"/>
              </a:ext>
            </a:extLst>
          </p:cNvPr>
          <p:cNvSpPr txBox="1"/>
          <p:nvPr/>
        </p:nvSpPr>
        <p:spPr>
          <a:xfrm>
            <a:off x="8434547" y="4924573"/>
            <a:ext cx="388248" cy="307777"/>
          </a:xfrm>
          <a:prstGeom prst="rect">
            <a:avLst/>
          </a:prstGeom>
          <a:noFill/>
        </p:spPr>
        <p:txBody>
          <a:bodyPr wrap="none" rtlCol="0">
            <a:spAutoFit/>
          </a:bodyPr>
          <a:lstStyle/>
          <a:p>
            <a:r>
              <a:rPr lang="en-US" sz="1400" dirty="0"/>
              <a:t>(b)</a:t>
            </a:r>
          </a:p>
        </p:txBody>
      </p:sp>
      <p:sp>
        <p:nvSpPr>
          <p:cNvPr id="10" name="TextBox 9">
            <a:extLst>
              <a:ext uri="{FF2B5EF4-FFF2-40B4-BE49-F238E27FC236}">
                <a16:creationId xmlns:a16="http://schemas.microsoft.com/office/drawing/2014/main" id="{465474AD-B6CF-80DB-F671-F8E7D7269DFB}"/>
              </a:ext>
            </a:extLst>
          </p:cNvPr>
          <p:cNvSpPr txBox="1"/>
          <p:nvPr/>
        </p:nvSpPr>
        <p:spPr>
          <a:xfrm>
            <a:off x="1437020" y="5356814"/>
            <a:ext cx="2868093" cy="461665"/>
          </a:xfrm>
          <a:prstGeom prst="rect">
            <a:avLst/>
          </a:prstGeom>
          <a:noFill/>
        </p:spPr>
        <p:txBody>
          <a:bodyPr wrap="none" rtlCol="0">
            <a:spAutoFit/>
          </a:bodyPr>
          <a:lstStyle/>
          <a:p>
            <a:pPr algn="l"/>
            <a:r>
              <a:rPr lang="en-US" sz="2400" dirty="0"/>
              <a:t>No noise in samples</a:t>
            </a:r>
          </a:p>
        </p:txBody>
      </p:sp>
      <p:sp>
        <p:nvSpPr>
          <p:cNvPr id="11" name="TextBox 10">
            <a:extLst>
              <a:ext uri="{FF2B5EF4-FFF2-40B4-BE49-F238E27FC236}">
                <a16:creationId xmlns:a16="http://schemas.microsoft.com/office/drawing/2014/main" id="{121FD5C0-9FA6-6032-DE64-E55FD7709B41}"/>
              </a:ext>
            </a:extLst>
          </p:cNvPr>
          <p:cNvSpPr txBox="1"/>
          <p:nvPr/>
        </p:nvSpPr>
        <p:spPr>
          <a:xfrm>
            <a:off x="5983395" y="5354909"/>
            <a:ext cx="2133341" cy="461665"/>
          </a:xfrm>
          <a:prstGeom prst="rect">
            <a:avLst/>
          </a:prstGeom>
          <a:noFill/>
        </p:spPr>
        <p:txBody>
          <a:bodyPr wrap="none" rtlCol="0">
            <a:spAutoFit/>
          </a:bodyPr>
          <a:lstStyle/>
          <a:p>
            <a:pPr algn="l"/>
            <a:r>
              <a:rPr lang="en-US" sz="2400" dirty="0"/>
              <a:t>Noisy samples</a:t>
            </a:r>
          </a:p>
        </p:txBody>
      </p:sp>
    </p:spTree>
    <p:extLst>
      <p:ext uri="{BB962C8B-B14F-4D97-AF65-F5344CB8AC3E}">
        <p14:creationId xmlns:p14="http://schemas.microsoft.com/office/powerpoint/2010/main" val="27139768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7421C-AA67-F2AC-26EB-DDD0AEEEE000}"/>
              </a:ext>
            </a:extLst>
          </p:cNvPr>
          <p:cNvSpPr>
            <a:spLocks noGrp="1"/>
          </p:cNvSpPr>
          <p:nvPr>
            <p:ph type="body" sz="quarter" idx="10"/>
          </p:nvPr>
        </p:nvSpPr>
        <p:spPr/>
        <p:txBody>
          <a:bodyPr>
            <a:normAutofit/>
          </a:bodyPr>
          <a:lstStyle/>
          <a:p>
            <a:r>
              <a:rPr lang="en-US" sz="2000" dirty="0"/>
              <a:t> identified noise standard deviation is underestimated</a:t>
            </a:r>
          </a:p>
          <a:p>
            <a:endParaRPr lang="en-US" sz="2000" dirty="0"/>
          </a:p>
        </p:txBody>
      </p:sp>
      <p:sp>
        <p:nvSpPr>
          <p:cNvPr id="3" name="Title 2">
            <a:extLst>
              <a:ext uri="{FF2B5EF4-FFF2-40B4-BE49-F238E27FC236}">
                <a16:creationId xmlns:a16="http://schemas.microsoft.com/office/drawing/2014/main" id="{E82DEA82-F4C3-1341-A306-FA4E8E75B4E6}"/>
              </a:ext>
            </a:extLst>
          </p:cNvPr>
          <p:cNvSpPr>
            <a:spLocks noGrp="1"/>
          </p:cNvSpPr>
          <p:nvPr>
            <p:ph type="title"/>
          </p:nvPr>
        </p:nvSpPr>
        <p:spPr/>
        <p:txBody>
          <a:bodyPr>
            <a:normAutofit fontScale="90000"/>
          </a:bodyPr>
          <a:lstStyle/>
          <a:p>
            <a:r>
              <a:rPr lang="en-US" dirty="0"/>
              <a:t>Likelihood Function with Noise </a:t>
            </a:r>
            <a:r>
              <a:rPr lang="en-US" i="1" dirty="0"/>
              <a:t>cont</a:t>
            </a:r>
            <a:r>
              <a:rPr lang="en-US" dirty="0"/>
              <a: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0F46091-D2E5-39E1-5541-DC7C1188725F}"/>
                  </a:ext>
                </a:extLst>
              </p:cNvPr>
              <p:cNvGraphicFramePr>
                <a:graphicFrameLocks noGrp="1"/>
              </p:cNvGraphicFramePr>
              <p:nvPr>
                <p:extLst>
                  <p:ext uri="{D42A27DB-BD31-4B8C-83A1-F6EECF244321}">
                    <p14:modId xmlns:p14="http://schemas.microsoft.com/office/powerpoint/2010/main" val="137326761"/>
                  </p:ext>
                </p:extLst>
              </p:nvPr>
            </p:nvGraphicFramePr>
            <p:xfrm>
              <a:off x="294660" y="1181437"/>
              <a:ext cx="8544540" cy="2262912"/>
            </p:xfrm>
            <a:graphic>
              <a:graphicData uri="http://schemas.openxmlformats.org/drawingml/2006/table">
                <a:tbl>
                  <a:tblPr firstRow="1" firstCol="1" bandRow="1">
                    <a:tableStyleId>{5C22544A-7EE6-4342-B048-85BDC9FD1C3A}</a:tableStyleId>
                  </a:tblPr>
                  <a:tblGrid>
                    <a:gridCol w="1135923">
                      <a:extLst>
                        <a:ext uri="{9D8B030D-6E8A-4147-A177-3AD203B41FA5}">
                          <a16:colId xmlns:a16="http://schemas.microsoft.com/office/drawing/2014/main" val="838638130"/>
                        </a:ext>
                      </a:extLst>
                    </a:gridCol>
                    <a:gridCol w="1046918">
                      <a:extLst>
                        <a:ext uri="{9D8B030D-6E8A-4147-A177-3AD203B41FA5}">
                          <a16:colId xmlns:a16="http://schemas.microsoft.com/office/drawing/2014/main" val="564692811"/>
                        </a:ext>
                      </a:extLst>
                    </a:gridCol>
                    <a:gridCol w="1042511">
                      <a:extLst>
                        <a:ext uri="{9D8B030D-6E8A-4147-A177-3AD203B41FA5}">
                          <a16:colId xmlns:a16="http://schemas.microsoft.com/office/drawing/2014/main" val="452641052"/>
                        </a:ext>
                      </a:extLst>
                    </a:gridCol>
                    <a:gridCol w="1105080">
                      <a:extLst>
                        <a:ext uri="{9D8B030D-6E8A-4147-A177-3AD203B41FA5}">
                          <a16:colId xmlns:a16="http://schemas.microsoft.com/office/drawing/2014/main" val="4200969633"/>
                        </a:ext>
                      </a:extLst>
                    </a:gridCol>
                    <a:gridCol w="1062780">
                      <a:extLst>
                        <a:ext uri="{9D8B030D-6E8A-4147-A177-3AD203B41FA5}">
                          <a16:colId xmlns:a16="http://schemas.microsoft.com/office/drawing/2014/main" val="2355679536"/>
                        </a:ext>
                      </a:extLst>
                    </a:gridCol>
                    <a:gridCol w="1099792">
                      <a:extLst>
                        <a:ext uri="{9D8B030D-6E8A-4147-A177-3AD203B41FA5}">
                          <a16:colId xmlns:a16="http://schemas.microsoft.com/office/drawing/2014/main" val="4114432711"/>
                        </a:ext>
                      </a:extLst>
                    </a:gridCol>
                    <a:gridCol w="1025768">
                      <a:extLst>
                        <a:ext uri="{9D8B030D-6E8A-4147-A177-3AD203B41FA5}">
                          <a16:colId xmlns:a16="http://schemas.microsoft.com/office/drawing/2014/main" val="1379725579"/>
                        </a:ext>
                      </a:extLst>
                    </a:gridCol>
                    <a:gridCol w="1025768">
                      <a:extLst>
                        <a:ext uri="{9D8B030D-6E8A-4147-A177-3AD203B41FA5}">
                          <a16:colId xmlns:a16="http://schemas.microsoft.com/office/drawing/2014/main" val="2026620039"/>
                        </a:ext>
                      </a:extLst>
                    </a:gridCol>
                  </a:tblGrid>
                  <a:tr h="296892">
                    <a:tc>
                      <a:txBody>
                        <a:bodyPr/>
                        <a:lstStyle/>
                        <a:p>
                          <a:pPr marL="0" marR="0">
                            <a:lnSpc>
                              <a:spcPts val="1500"/>
                            </a:lnSpc>
                            <a:buNone/>
                            <a:tabLst>
                              <a:tab pos="228600" algn="l"/>
                              <a:tab pos="2971800" algn="ctr"/>
                              <a:tab pos="5943600" algn="r"/>
                            </a:tabLst>
                          </a:pPr>
                          <a:r>
                            <a:rPr lang="en-US" sz="1500">
                              <a:effectLst/>
                            </a:rPr>
                            <a:t>Sample </a:t>
                          </a:r>
                          <a14:m>
                            <m:oMath xmlns:m="http://schemas.openxmlformats.org/officeDocument/2006/math">
                              <m:sSub>
                                <m:sSubPr>
                                  <m:ctrlPr>
                                    <a:rPr lang="en-US" sz="1500" i="1">
                                      <a:effectLst/>
                                      <a:latin typeface="Cambria Math" panose="02040503050406030204" pitchFamily="18" charset="0"/>
                                    </a:rPr>
                                  </m:ctrlPr>
                                </m:sSubPr>
                                <m:e>
                                  <m:r>
                                    <a:rPr lang="en-US" sz="1500">
                                      <a:effectLst/>
                                      <a:latin typeface="Cambria Math" panose="02040503050406030204" pitchFamily="18" charset="0"/>
                                    </a:rPr>
                                    <m:t>𝜎</m:t>
                                  </m:r>
                                </m:e>
                                <m:sub>
                                  <m:r>
                                    <a:rPr lang="en-US" sz="1500">
                                      <a:effectLst/>
                                      <a:latin typeface="Cambria Math" panose="02040503050406030204" pitchFamily="18" charset="0"/>
                                    </a:rPr>
                                    <m:t>𝑛</m:t>
                                  </m:r>
                                </m:sub>
                              </m:sSub>
                            </m:oMath>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acc>
                                  <m:accPr>
                                    <m:chr m:val="̂"/>
                                    <m:ctrlPr>
                                      <a:rPr lang="en-US" sz="1500" i="1">
                                        <a:effectLst/>
                                        <a:latin typeface="Cambria Math" panose="02040503050406030204" pitchFamily="18" charset="0"/>
                                      </a:rPr>
                                    </m:ctrlPr>
                                  </m:accPr>
                                  <m:e>
                                    <m:r>
                                      <a:rPr lang="en-US" sz="1500">
                                        <a:effectLst/>
                                        <a:latin typeface="Cambria Math" panose="02040503050406030204" pitchFamily="18" charset="0"/>
                                      </a:rPr>
                                      <m:t>𝜃</m:t>
                                    </m:r>
                                  </m:e>
                                </m:acc>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latin typeface="Cambria Math" panose="02040503050406030204" pitchFamily="18" charset="0"/>
                                  </a:rPr>
                                  <m:t>𝜏</m:t>
                                </m:r>
                              </m:oMath>
                            </m:oMathPara>
                          </a14:m>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acc>
                                      <m:accPr>
                                        <m:chr m:val="̂"/>
                                        <m:ctrlPr>
                                          <a:rPr lang="en-US" sz="1500" i="1">
                                            <a:effectLst/>
                                            <a:latin typeface="Cambria Math" panose="02040503050406030204" pitchFamily="18" charset="0"/>
                                          </a:rPr>
                                        </m:ctrlPr>
                                      </m:accPr>
                                      <m:e>
                                        <m:r>
                                          <a:rPr lang="en-US" sz="1500">
                                            <a:effectLst/>
                                            <a:latin typeface="Cambria Math" panose="02040503050406030204" pitchFamily="18" charset="0"/>
                                          </a:rPr>
                                          <m:t>𝜎</m:t>
                                        </m:r>
                                      </m:e>
                                    </m:acc>
                                  </m:e>
                                  <m:sub>
                                    <m:r>
                                      <m:rPr>
                                        <m:sty m:val="p"/>
                                      </m:rPr>
                                      <a:rPr lang="en-US" sz="1500">
                                        <a:effectLst/>
                                        <a:latin typeface="Cambria Math" panose="02040503050406030204" pitchFamily="18" charset="0"/>
                                      </a:rPr>
                                      <m:t>total</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acc>
                                      <m:accPr>
                                        <m:chr m:val="̂"/>
                                        <m:ctrlPr>
                                          <a:rPr lang="en-US" sz="1500" i="1">
                                            <a:effectLst/>
                                            <a:latin typeface="Cambria Math" panose="02040503050406030204" pitchFamily="18" charset="0"/>
                                          </a:rPr>
                                        </m:ctrlPr>
                                      </m:accPr>
                                      <m:e>
                                        <m:r>
                                          <a:rPr lang="en-US" sz="1500">
                                            <a:effectLst/>
                                            <a:latin typeface="Cambria Math" panose="02040503050406030204" pitchFamily="18" charset="0"/>
                                          </a:rPr>
                                          <m:t>𝜎</m:t>
                                        </m:r>
                                      </m:e>
                                    </m:acc>
                                  </m:e>
                                  <m:sub>
                                    <m:r>
                                      <a:rPr lang="en-US" sz="1500">
                                        <a:effectLst/>
                                        <a:latin typeface="Cambria Math" panose="02040503050406030204" pitchFamily="18" charset="0"/>
                                      </a:rPr>
                                      <m:t>𝑛</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r>
                                      <a:rPr lang="en-US" sz="1500">
                                        <a:effectLst/>
                                        <a:latin typeface="Cambria Math" panose="02040503050406030204" pitchFamily="18" charset="0"/>
                                      </a:rPr>
                                      <m:t>𝑒</m:t>
                                    </m:r>
                                  </m:e>
                                  <m:sub>
                                    <m:r>
                                      <a:rPr lang="en-US" sz="1500">
                                        <a:effectLst/>
                                        <a:latin typeface="Cambria Math" panose="02040503050406030204" pitchFamily="18" charset="0"/>
                                      </a:rPr>
                                      <m:t>𝑅𝑀𝑆</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r>
                                      <a:rPr lang="en-US" sz="1500">
                                        <a:effectLst/>
                                        <a:latin typeface="Cambria Math" panose="02040503050406030204" pitchFamily="18" charset="0"/>
                                      </a:rPr>
                                      <m:t>𝑒</m:t>
                                    </m:r>
                                  </m:e>
                                  <m:sub>
                                    <m:r>
                                      <a:rPr lang="en-US" sz="1500">
                                        <a:effectLst/>
                                        <a:latin typeface="Cambria Math" panose="02040503050406030204" pitchFamily="18" charset="0"/>
                                      </a:rPr>
                                      <m:t>𝑎𝑣</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r>
                                      <a:rPr lang="en-US" sz="1500">
                                        <a:effectLst/>
                                        <a:latin typeface="Cambria Math" panose="02040503050406030204" pitchFamily="18" charset="0"/>
                                      </a:rPr>
                                      <m:t>𝑒</m:t>
                                    </m:r>
                                  </m:e>
                                  <m:sub>
                                    <m:r>
                                      <m:rPr>
                                        <m:sty m:val="p"/>
                                      </m:rPr>
                                      <a:rPr lang="en-US" sz="1500">
                                        <a:effectLst/>
                                        <a:latin typeface="Cambria Math" panose="02040503050406030204" pitchFamily="18" charset="0"/>
                                      </a:rPr>
                                      <m:t>max</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2245124275"/>
                      </a:ext>
                    </a:extLst>
                  </a:tr>
                  <a:tr h="280860">
                    <a:tc>
                      <a:txBody>
                        <a:bodyPr/>
                        <a:lstStyle/>
                        <a:p>
                          <a:pPr marL="0" marR="0" algn="ctr">
                            <a:lnSpc>
                              <a:spcPts val="1500"/>
                            </a:lnSpc>
                            <a:buNone/>
                            <a:tabLst>
                              <a:tab pos="228600" algn="l"/>
                              <a:tab pos="2971800" algn="ctr"/>
                              <a:tab pos="5943600" algn="r"/>
                            </a:tabLst>
                          </a:pPr>
                          <a:r>
                            <a:rPr lang="en-US" sz="1500">
                              <a:effectLst/>
                            </a:rPr>
                            <a:t>0.00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3.36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0.785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1.83E-6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1.45E-6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5.34E-6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2821282062"/>
                      </a:ext>
                    </a:extLst>
                  </a:tr>
                  <a:tr h="280860">
                    <a:tc>
                      <a:txBody>
                        <a:bodyPr/>
                        <a:lstStyle/>
                        <a:p>
                          <a:pPr marL="0" marR="0" algn="ctr">
                            <a:lnSpc>
                              <a:spcPts val="1500"/>
                            </a:lnSpc>
                            <a:buNone/>
                            <a:tabLst>
                              <a:tab pos="228600" algn="l"/>
                              <a:tab pos="2971800" algn="ctr"/>
                              <a:tab pos="5943600" algn="r"/>
                            </a:tabLst>
                          </a:pPr>
                          <a:r>
                            <a:rPr lang="en-US" sz="1500">
                              <a:effectLst/>
                            </a:rPr>
                            <a:t>0.05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3.29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0.000862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1.220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0.0357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0.0219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0.0182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0.0425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2450128960"/>
                      </a:ext>
                    </a:extLst>
                  </a:tr>
                  <a:tr h="280860">
                    <a:tc>
                      <a:txBody>
                        <a:bodyPr/>
                        <a:lstStyle/>
                        <a:p>
                          <a:pPr marL="0" marR="0" algn="ctr">
                            <a:lnSpc>
                              <a:spcPts val="1500"/>
                            </a:lnSpc>
                            <a:buNone/>
                            <a:tabLst>
                              <a:tab pos="228600" algn="l"/>
                              <a:tab pos="2971800" algn="ctr"/>
                              <a:tab pos="5943600" algn="r"/>
                            </a:tabLst>
                          </a:pPr>
                          <a:r>
                            <a:rPr lang="en-US" sz="1500">
                              <a:effectLst/>
                            </a:rPr>
                            <a:t>0.10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2.91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0.00503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0.994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0.0705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0.044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0.0362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0.088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1126068982"/>
                      </a:ext>
                    </a:extLst>
                  </a:tr>
                  <a:tr h="280860">
                    <a:tc>
                      <a:txBody>
                        <a:bodyPr/>
                        <a:lstStyle/>
                        <a:p>
                          <a:pPr marL="0" marR="0" algn="ctr">
                            <a:lnSpc>
                              <a:spcPts val="1500"/>
                            </a:lnSpc>
                            <a:buNone/>
                            <a:tabLst>
                              <a:tab pos="228600" algn="l"/>
                              <a:tab pos="2971800" algn="ctr"/>
                              <a:tab pos="5943600" algn="r"/>
                            </a:tabLst>
                          </a:pPr>
                          <a:r>
                            <a:rPr lang="en-US" sz="1500">
                              <a:effectLst/>
                            </a:rPr>
                            <a:t>0.15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2.54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0.0183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0.788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0.107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0.0665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0.0543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0.135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3923075001"/>
                      </a:ext>
                    </a:extLst>
                  </a:tr>
                  <a:tr h="280860">
                    <a:tc>
                      <a:txBody>
                        <a:bodyPr/>
                        <a:lstStyle/>
                        <a:p>
                          <a:pPr marL="0" marR="0" algn="ctr">
                            <a:lnSpc>
                              <a:spcPts val="1500"/>
                            </a:lnSpc>
                            <a:buNone/>
                            <a:tabLst>
                              <a:tab pos="228600" algn="l"/>
                              <a:tab pos="2971800" algn="ctr"/>
                              <a:tab pos="5943600" algn="r"/>
                            </a:tabLst>
                          </a:pPr>
                          <a:r>
                            <a:rPr lang="en-US" sz="1500">
                              <a:effectLst/>
                            </a:rPr>
                            <a:t>0.20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2.31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0.0408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dirty="0">
                              <a:effectLst/>
                            </a:rPr>
                            <a:t>0.707</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0.0879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0.0714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0.179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3024723174"/>
                      </a:ext>
                    </a:extLst>
                  </a:tr>
                  <a:tr h="280860">
                    <a:tc>
                      <a:txBody>
                        <a:bodyPr/>
                        <a:lstStyle/>
                        <a:p>
                          <a:pPr marL="0" marR="0" algn="ctr">
                            <a:lnSpc>
                              <a:spcPts val="1500"/>
                            </a:lnSpc>
                            <a:buNone/>
                            <a:tabLst>
                              <a:tab pos="228600" algn="l"/>
                              <a:tab pos="2971800" algn="ctr"/>
                              <a:tab pos="5943600" algn="r"/>
                            </a:tabLst>
                          </a:pPr>
                          <a:r>
                            <a:rPr lang="en-US" sz="1500">
                              <a:effectLst/>
                            </a:rPr>
                            <a:t>0.25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2.14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0.0747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0.661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0.181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0.109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0.0877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0.221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1640806058"/>
                      </a:ext>
                    </a:extLst>
                  </a:tr>
                  <a:tr h="280860">
                    <a:tc>
                      <a:txBody>
                        <a:bodyPr/>
                        <a:lstStyle/>
                        <a:p>
                          <a:pPr marL="0" marR="0" algn="ctr">
                            <a:lnSpc>
                              <a:spcPts val="1500"/>
                            </a:lnSpc>
                            <a:buNone/>
                            <a:tabLst>
                              <a:tab pos="228600" algn="l"/>
                              <a:tab pos="2971800" algn="ctr"/>
                              <a:tab pos="5943600" algn="r"/>
                            </a:tabLst>
                          </a:pPr>
                          <a:r>
                            <a:rPr lang="en-US" sz="1500">
                              <a:effectLst/>
                            </a:rPr>
                            <a:t>0.30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0.118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0.642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0.221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0.129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0.104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dirty="0">
                              <a:effectLst/>
                            </a:rPr>
                            <a:t>0.261</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2478051237"/>
                      </a:ext>
                    </a:extLst>
                  </a:tr>
                </a:tbl>
              </a:graphicData>
            </a:graphic>
          </p:graphicFrame>
        </mc:Choice>
        <mc:Fallback xmlns="">
          <p:graphicFrame>
            <p:nvGraphicFramePr>
              <p:cNvPr id="5" name="Table 4">
                <a:extLst>
                  <a:ext uri="{FF2B5EF4-FFF2-40B4-BE49-F238E27FC236}">
                    <a16:creationId xmlns:a16="http://schemas.microsoft.com/office/drawing/2014/main" id="{E0F46091-D2E5-39E1-5541-DC7C1188725F}"/>
                  </a:ext>
                </a:extLst>
              </p:cNvPr>
              <p:cNvGraphicFramePr>
                <a:graphicFrameLocks noGrp="1"/>
              </p:cNvGraphicFramePr>
              <p:nvPr>
                <p:extLst>
                  <p:ext uri="{D42A27DB-BD31-4B8C-83A1-F6EECF244321}">
                    <p14:modId xmlns:p14="http://schemas.microsoft.com/office/powerpoint/2010/main" val="137326761"/>
                  </p:ext>
                </p:extLst>
              </p:nvPr>
            </p:nvGraphicFramePr>
            <p:xfrm>
              <a:off x="294660" y="1181437"/>
              <a:ext cx="8544540" cy="2262912"/>
            </p:xfrm>
            <a:graphic>
              <a:graphicData uri="http://schemas.openxmlformats.org/drawingml/2006/table">
                <a:tbl>
                  <a:tblPr firstRow="1" firstCol="1" bandRow="1">
                    <a:tableStyleId>{5C22544A-7EE6-4342-B048-85BDC9FD1C3A}</a:tableStyleId>
                  </a:tblPr>
                  <a:tblGrid>
                    <a:gridCol w="1135923">
                      <a:extLst>
                        <a:ext uri="{9D8B030D-6E8A-4147-A177-3AD203B41FA5}">
                          <a16:colId xmlns:a16="http://schemas.microsoft.com/office/drawing/2014/main" val="838638130"/>
                        </a:ext>
                      </a:extLst>
                    </a:gridCol>
                    <a:gridCol w="1046918">
                      <a:extLst>
                        <a:ext uri="{9D8B030D-6E8A-4147-A177-3AD203B41FA5}">
                          <a16:colId xmlns:a16="http://schemas.microsoft.com/office/drawing/2014/main" val="564692811"/>
                        </a:ext>
                      </a:extLst>
                    </a:gridCol>
                    <a:gridCol w="1042511">
                      <a:extLst>
                        <a:ext uri="{9D8B030D-6E8A-4147-A177-3AD203B41FA5}">
                          <a16:colId xmlns:a16="http://schemas.microsoft.com/office/drawing/2014/main" val="452641052"/>
                        </a:ext>
                      </a:extLst>
                    </a:gridCol>
                    <a:gridCol w="1105080">
                      <a:extLst>
                        <a:ext uri="{9D8B030D-6E8A-4147-A177-3AD203B41FA5}">
                          <a16:colId xmlns:a16="http://schemas.microsoft.com/office/drawing/2014/main" val="4200969633"/>
                        </a:ext>
                      </a:extLst>
                    </a:gridCol>
                    <a:gridCol w="1062780">
                      <a:extLst>
                        <a:ext uri="{9D8B030D-6E8A-4147-A177-3AD203B41FA5}">
                          <a16:colId xmlns:a16="http://schemas.microsoft.com/office/drawing/2014/main" val="2355679536"/>
                        </a:ext>
                      </a:extLst>
                    </a:gridCol>
                    <a:gridCol w="1099792">
                      <a:extLst>
                        <a:ext uri="{9D8B030D-6E8A-4147-A177-3AD203B41FA5}">
                          <a16:colId xmlns:a16="http://schemas.microsoft.com/office/drawing/2014/main" val="4114432711"/>
                        </a:ext>
                      </a:extLst>
                    </a:gridCol>
                    <a:gridCol w="1025768">
                      <a:extLst>
                        <a:ext uri="{9D8B030D-6E8A-4147-A177-3AD203B41FA5}">
                          <a16:colId xmlns:a16="http://schemas.microsoft.com/office/drawing/2014/main" val="1379725579"/>
                        </a:ext>
                      </a:extLst>
                    </a:gridCol>
                    <a:gridCol w="1025768">
                      <a:extLst>
                        <a:ext uri="{9D8B030D-6E8A-4147-A177-3AD203B41FA5}">
                          <a16:colId xmlns:a16="http://schemas.microsoft.com/office/drawing/2014/main" val="2026620039"/>
                        </a:ext>
                      </a:extLst>
                    </a:gridCol>
                  </a:tblGrid>
                  <a:tr h="296892">
                    <a:tc>
                      <a:txBody>
                        <a:bodyPr/>
                        <a:lstStyle/>
                        <a:p>
                          <a:endParaRPr lang="en-US"/>
                        </a:p>
                      </a:txBody>
                      <a:tcPr marL="95174" marR="95174" marT="0" marB="0" anchor="ctr">
                        <a:blipFill>
                          <a:blip r:embed="rId2"/>
                          <a:stretch>
                            <a:fillRect l="-538" t="-12245" r="-656452" b="-683673"/>
                          </a:stretch>
                        </a:blipFill>
                      </a:tcPr>
                    </a:tc>
                    <a:tc>
                      <a:txBody>
                        <a:bodyPr/>
                        <a:lstStyle/>
                        <a:p>
                          <a:endParaRPr lang="en-US"/>
                        </a:p>
                      </a:txBody>
                      <a:tcPr marL="95174" marR="95174" marT="0" marB="0" anchor="ctr">
                        <a:blipFill>
                          <a:blip r:embed="rId2"/>
                          <a:stretch>
                            <a:fillRect l="-108721" t="-12245" r="-609884" b="-683673"/>
                          </a:stretch>
                        </a:blipFill>
                      </a:tcPr>
                    </a:tc>
                    <a:tc>
                      <a:txBody>
                        <a:bodyPr/>
                        <a:lstStyle/>
                        <a:p>
                          <a:endParaRPr lang="en-US"/>
                        </a:p>
                      </a:txBody>
                      <a:tcPr marL="95174" marR="95174" marT="0" marB="0" anchor="ctr">
                        <a:blipFill>
                          <a:blip r:embed="rId2"/>
                          <a:stretch>
                            <a:fillRect l="-209942" t="-12245" r="-513450" b="-683673"/>
                          </a:stretch>
                        </a:blipFill>
                      </a:tcPr>
                    </a:tc>
                    <a:tc>
                      <a:txBody>
                        <a:bodyPr/>
                        <a:lstStyle/>
                        <a:p>
                          <a:endParaRPr lang="en-US"/>
                        </a:p>
                      </a:txBody>
                      <a:tcPr marL="95174" marR="95174" marT="0" marB="0" anchor="ctr">
                        <a:blipFill>
                          <a:blip r:embed="rId2"/>
                          <a:stretch>
                            <a:fillRect l="-291209" t="-12245" r="-382418" b="-683673"/>
                          </a:stretch>
                        </a:blipFill>
                      </a:tcPr>
                    </a:tc>
                    <a:tc>
                      <a:txBody>
                        <a:bodyPr/>
                        <a:lstStyle/>
                        <a:p>
                          <a:endParaRPr lang="en-US"/>
                        </a:p>
                      </a:txBody>
                      <a:tcPr marL="95174" marR="95174" marT="0" marB="0" anchor="ctr">
                        <a:blipFill>
                          <a:blip r:embed="rId2"/>
                          <a:stretch>
                            <a:fillRect l="-409195" t="-12245" r="-300000" b="-683673"/>
                          </a:stretch>
                        </a:blipFill>
                      </a:tcPr>
                    </a:tc>
                    <a:tc>
                      <a:txBody>
                        <a:bodyPr/>
                        <a:lstStyle/>
                        <a:p>
                          <a:endParaRPr lang="en-US"/>
                        </a:p>
                      </a:txBody>
                      <a:tcPr marL="95174" marR="95174" marT="0" marB="0" anchor="ctr">
                        <a:blipFill>
                          <a:blip r:embed="rId2"/>
                          <a:stretch>
                            <a:fillRect l="-492222" t="-12245" r="-190000" b="-683673"/>
                          </a:stretch>
                        </a:blipFill>
                      </a:tcPr>
                    </a:tc>
                    <a:tc>
                      <a:txBody>
                        <a:bodyPr/>
                        <a:lstStyle/>
                        <a:p>
                          <a:endParaRPr lang="en-US"/>
                        </a:p>
                      </a:txBody>
                      <a:tcPr marL="95174" marR="95174" marT="0" marB="0" anchor="ctr">
                        <a:blipFill>
                          <a:blip r:embed="rId2"/>
                          <a:stretch>
                            <a:fillRect l="-630769" t="-12245" r="-102367" b="-683673"/>
                          </a:stretch>
                        </a:blipFill>
                      </a:tcPr>
                    </a:tc>
                    <a:tc>
                      <a:txBody>
                        <a:bodyPr/>
                        <a:lstStyle/>
                        <a:p>
                          <a:endParaRPr lang="en-US"/>
                        </a:p>
                      </a:txBody>
                      <a:tcPr marL="95174" marR="95174" marT="0" marB="0" anchor="ctr">
                        <a:blipFill>
                          <a:blip r:embed="rId2"/>
                          <a:stretch>
                            <a:fillRect l="-735119" t="-12245" r="-2976" b="-683673"/>
                          </a:stretch>
                        </a:blipFill>
                      </a:tcPr>
                    </a:tc>
                    <a:extLst>
                      <a:ext uri="{0D108BD9-81ED-4DB2-BD59-A6C34878D82A}">
                        <a16:rowId xmlns:a16="http://schemas.microsoft.com/office/drawing/2014/main" val="2245124275"/>
                      </a:ext>
                    </a:extLst>
                  </a:tr>
                  <a:tr h="280860">
                    <a:tc>
                      <a:txBody>
                        <a:bodyPr/>
                        <a:lstStyle/>
                        <a:p>
                          <a:pPr marL="0" marR="0" algn="ctr">
                            <a:lnSpc>
                              <a:spcPts val="1500"/>
                            </a:lnSpc>
                            <a:buNone/>
                            <a:tabLst>
                              <a:tab pos="228600" algn="l"/>
                              <a:tab pos="2971800" algn="ctr"/>
                              <a:tab pos="5943600" algn="r"/>
                            </a:tabLst>
                          </a:pPr>
                          <a:r>
                            <a:rPr lang="en-US" sz="1500">
                              <a:effectLst/>
                            </a:rPr>
                            <a:t>0.00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3.36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0.785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1.83E-6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1.45E-6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5.34E-6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2821282062"/>
                      </a:ext>
                    </a:extLst>
                  </a:tr>
                  <a:tr h="280860">
                    <a:tc>
                      <a:txBody>
                        <a:bodyPr/>
                        <a:lstStyle/>
                        <a:p>
                          <a:pPr marL="0" marR="0" algn="ctr">
                            <a:lnSpc>
                              <a:spcPts val="1500"/>
                            </a:lnSpc>
                            <a:buNone/>
                            <a:tabLst>
                              <a:tab pos="228600" algn="l"/>
                              <a:tab pos="2971800" algn="ctr"/>
                              <a:tab pos="5943600" algn="r"/>
                            </a:tabLst>
                          </a:pPr>
                          <a:r>
                            <a:rPr lang="en-US" sz="1500">
                              <a:effectLst/>
                            </a:rPr>
                            <a:t>0.05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3.29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0.000862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1.220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0.0357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0.0219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0.0182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0.0425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2450128960"/>
                      </a:ext>
                    </a:extLst>
                  </a:tr>
                  <a:tr h="280860">
                    <a:tc>
                      <a:txBody>
                        <a:bodyPr/>
                        <a:lstStyle/>
                        <a:p>
                          <a:pPr marL="0" marR="0" algn="ctr">
                            <a:lnSpc>
                              <a:spcPts val="1500"/>
                            </a:lnSpc>
                            <a:buNone/>
                            <a:tabLst>
                              <a:tab pos="228600" algn="l"/>
                              <a:tab pos="2971800" algn="ctr"/>
                              <a:tab pos="5943600" algn="r"/>
                            </a:tabLst>
                          </a:pPr>
                          <a:r>
                            <a:rPr lang="en-US" sz="1500">
                              <a:effectLst/>
                            </a:rPr>
                            <a:t>0.10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2.91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0.00503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0.994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0.0705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0.044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0.0362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0.088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1126068982"/>
                      </a:ext>
                    </a:extLst>
                  </a:tr>
                  <a:tr h="280860">
                    <a:tc>
                      <a:txBody>
                        <a:bodyPr/>
                        <a:lstStyle/>
                        <a:p>
                          <a:pPr marL="0" marR="0" algn="ctr">
                            <a:lnSpc>
                              <a:spcPts val="1500"/>
                            </a:lnSpc>
                            <a:buNone/>
                            <a:tabLst>
                              <a:tab pos="228600" algn="l"/>
                              <a:tab pos="2971800" algn="ctr"/>
                              <a:tab pos="5943600" algn="r"/>
                            </a:tabLst>
                          </a:pPr>
                          <a:r>
                            <a:rPr lang="en-US" sz="1500">
                              <a:effectLst/>
                            </a:rPr>
                            <a:t>0.15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2.54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0.0183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0.788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0.107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0.0665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0.0543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0.135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3923075001"/>
                      </a:ext>
                    </a:extLst>
                  </a:tr>
                  <a:tr h="280860">
                    <a:tc>
                      <a:txBody>
                        <a:bodyPr/>
                        <a:lstStyle/>
                        <a:p>
                          <a:pPr marL="0" marR="0" algn="ctr">
                            <a:lnSpc>
                              <a:spcPts val="1500"/>
                            </a:lnSpc>
                            <a:buNone/>
                            <a:tabLst>
                              <a:tab pos="228600" algn="l"/>
                              <a:tab pos="2971800" algn="ctr"/>
                              <a:tab pos="5943600" algn="r"/>
                            </a:tabLst>
                          </a:pPr>
                          <a:r>
                            <a:rPr lang="en-US" sz="1500">
                              <a:effectLst/>
                            </a:rPr>
                            <a:t>0.20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2.31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0.0408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dirty="0">
                              <a:effectLst/>
                            </a:rPr>
                            <a:t>0.707</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0.0879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0.0714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0.179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3024723174"/>
                      </a:ext>
                    </a:extLst>
                  </a:tr>
                  <a:tr h="280860">
                    <a:tc>
                      <a:txBody>
                        <a:bodyPr/>
                        <a:lstStyle/>
                        <a:p>
                          <a:pPr marL="0" marR="0" algn="ctr">
                            <a:lnSpc>
                              <a:spcPts val="1500"/>
                            </a:lnSpc>
                            <a:buNone/>
                            <a:tabLst>
                              <a:tab pos="228600" algn="l"/>
                              <a:tab pos="2971800" algn="ctr"/>
                              <a:tab pos="5943600" algn="r"/>
                            </a:tabLst>
                          </a:pPr>
                          <a:r>
                            <a:rPr lang="en-US" sz="1500">
                              <a:effectLst/>
                            </a:rPr>
                            <a:t>0.25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2.14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0.0747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0.661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0.181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0.109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0.0877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0.221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1640806058"/>
                      </a:ext>
                    </a:extLst>
                  </a:tr>
                  <a:tr h="280860">
                    <a:tc>
                      <a:txBody>
                        <a:bodyPr/>
                        <a:lstStyle/>
                        <a:p>
                          <a:pPr marL="0" marR="0" algn="ctr">
                            <a:lnSpc>
                              <a:spcPts val="1500"/>
                            </a:lnSpc>
                            <a:buNone/>
                            <a:tabLst>
                              <a:tab pos="228600" algn="l"/>
                              <a:tab pos="2971800" algn="ctr"/>
                              <a:tab pos="5943600" algn="r"/>
                            </a:tabLst>
                          </a:pPr>
                          <a:r>
                            <a:rPr lang="en-US" sz="1500">
                              <a:effectLst/>
                            </a:rPr>
                            <a:t>0.30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2.0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0.118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0.642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0.221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0.129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a:effectLst/>
                            </a:rPr>
                            <a:t>0.104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tc>
                      <a:txBody>
                        <a:bodyPr/>
                        <a:lstStyle/>
                        <a:p>
                          <a:pPr marL="0" marR="0" algn="ctr">
                            <a:lnSpc>
                              <a:spcPts val="1500"/>
                            </a:lnSpc>
                            <a:buNone/>
                            <a:tabLst>
                              <a:tab pos="228600" algn="l"/>
                              <a:tab pos="2971800" algn="ctr"/>
                              <a:tab pos="5943600" algn="r"/>
                            </a:tabLst>
                          </a:pPr>
                          <a:r>
                            <a:rPr lang="en-US" sz="1500" dirty="0">
                              <a:effectLst/>
                            </a:rPr>
                            <a:t>0.261</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174" marR="95174" marT="0" marB="0" anchor="ctr"/>
                    </a:tc>
                    <a:extLst>
                      <a:ext uri="{0D108BD9-81ED-4DB2-BD59-A6C34878D82A}">
                        <a16:rowId xmlns:a16="http://schemas.microsoft.com/office/drawing/2014/main" val="247805123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994B640-25D1-443B-10B4-F6BABF82AF91}"/>
                  </a:ext>
                </a:extLst>
              </p:cNvPr>
              <p:cNvGraphicFramePr>
                <a:graphicFrameLocks noGrp="1"/>
              </p:cNvGraphicFramePr>
              <p:nvPr>
                <p:extLst>
                  <p:ext uri="{D42A27DB-BD31-4B8C-83A1-F6EECF244321}">
                    <p14:modId xmlns:p14="http://schemas.microsoft.com/office/powerpoint/2010/main" val="2014433216"/>
                  </p:ext>
                </p:extLst>
              </p:nvPr>
            </p:nvGraphicFramePr>
            <p:xfrm>
              <a:off x="304799" y="3696035"/>
              <a:ext cx="8554514" cy="2575291"/>
            </p:xfrm>
            <a:graphic>
              <a:graphicData uri="http://schemas.openxmlformats.org/drawingml/2006/table">
                <a:tbl>
                  <a:tblPr firstRow="1" firstCol="1" bandRow="1">
                    <a:tableStyleId>{5C22544A-7EE6-4342-B048-85BDC9FD1C3A}</a:tableStyleId>
                  </a:tblPr>
                  <a:tblGrid>
                    <a:gridCol w="1186656">
                      <a:extLst>
                        <a:ext uri="{9D8B030D-6E8A-4147-A177-3AD203B41FA5}">
                          <a16:colId xmlns:a16="http://schemas.microsoft.com/office/drawing/2014/main" val="2488892919"/>
                        </a:ext>
                      </a:extLst>
                    </a:gridCol>
                    <a:gridCol w="989910">
                      <a:extLst>
                        <a:ext uri="{9D8B030D-6E8A-4147-A177-3AD203B41FA5}">
                          <a16:colId xmlns:a16="http://schemas.microsoft.com/office/drawing/2014/main" val="2275275437"/>
                        </a:ext>
                      </a:extLst>
                    </a:gridCol>
                    <a:gridCol w="1124015">
                      <a:extLst>
                        <a:ext uri="{9D8B030D-6E8A-4147-A177-3AD203B41FA5}">
                          <a16:colId xmlns:a16="http://schemas.microsoft.com/office/drawing/2014/main" val="1987540977"/>
                        </a:ext>
                      </a:extLst>
                    </a:gridCol>
                    <a:gridCol w="1077255">
                      <a:extLst>
                        <a:ext uri="{9D8B030D-6E8A-4147-A177-3AD203B41FA5}">
                          <a16:colId xmlns:a16="http://schemas.microsoft.com/office/drawing/2014/main" val="4105199569"/>
                        </a:ext>
                      </a:extLst>
                    </a:gridCol>
                    <a:gridCol w="1100194">
                      <a:extLst>
                        <a:ext uri="{9D8B030D-6E8A-4147-A177-3AD203B41FA5}">
                          <a16:colId xmlns:a16="http://schemas.microsoft.com/office/drawing/2014/main" val="3782681859"/>
                        </a:ext>
                      </a:extLst>
                    </a:gridCol>
                    <a:gridCol w="1067550">
                      <a:extLst>
                        <a:ext uri="{9D8B030D-6E8A-4147-A177-3AD203B41FA5}">
                          <a16:colId xmlns:a16="http://schemas.microsoft.com/office/drawing/2014/main" val="3128016060"/>
                        </a:ext>
                      </a:extLst>
                    </a:gridCol>
                    <a:gridCol w="1036670">
                      <a:extLst>
                        <a:ext uri="{9D8B030D-6E8A-4147-A177-3AD203B41FA5}">
                          <a16:colId xmlns:a16="http://schemas.microsoft.com/office/drawing/2014/main" val="1883067861"/>
                        </a:ext>
                      </a:extLst>
                    </a:gridCol>
                    <a:gridCol w="972264">
                      <a:extLst>
                        <a:ext uri="{9D8B030D-6E8A-4147-A177-3AD203B41FA5}">
                          <a16:colId xmlns:a16="http://schemas.microsoft.com/office/drawing/2014/main" val="2944417627"/>
                        </a:ext>
                      </a:extLst>
                    </a:gridCol>
                  </a:tblGrid>
                  <a:tr h="584911">
                    <a:tc>
                      <a:txBody>
                        <a:bodyPr/>
                        <a:lstStyle/>
                        <a:p>
                          <a:pPr marL="0" marR="0">
                            <a:lnSpc>
                              <a:spcPts val="1500"/>
                            </a:lnSpc>
                            <a:buNone/>
                            <a:tabLst>
                              <a:tab pos="228600" algn="l"/>
                              <a:tab pos="2971800" algn="ctr"/>
                              <a:tab pos="5943600" algn="r"/>
                            </a:tabLst>
                          </a:pPr>
                          <a:r>
                            <a:rPr lang="en-US" sz="1500">
                              <a:effectLst/>
                            </a:rPr>
                            <a:t>No. samples</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acc>
                                  <m:accPr>
                                    <m:chr m:val="̂"/>
                                    <m:ctrlPr>
                                      <a:rPr lang="en-US" sz="1500" i="1">
                                        <a:effectLst/>
                                        <a:latin typeface="Cambria Math" panose="02040503050406030204" pitchFamily="18" charset="0"/>
                                      </a:rPr>
                                    </m:ctrlPr>
                                  </m:accPr>
                                  <m:e>
                                    <m:r>
                                      <a:rPr lang="en-US" sz="1500">
                                        <a:effectLst/>
                                        <a:latin typeface="Cambria Math" panose="02040503050406030204" pitchFamily="18" charset="0"/>
                                      </a:rPr>
                                      <m:t>𝜃</m:t>
                                    </m:r>
                                  </m:e>
                                </m:acc>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latin typeface="Cambria Math" panose="02040503050406030204" pitchFamily="18" charset="0"/>
                                  </a:rPr>
                                  <m:t>𝜏</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acc>
                                      <m:accPr>
                                        <m:chr m:val="̂"/>
                                        <m:ctrlPr>
                                          <a:rPr lang="en-US" sz="1500" i="1">
                                            <a:effectLst/>
                                            <a:latin typeface="Cambria Math" panose="02040503050406030204" pitchFamily="18" charset="0"/>
                                          </a:rPr>
                                        </m:ctrlPr>
                                      </m:accPr>
                                      <m:e>
                                        <m:r>
                                          <a:rPr lang="en-US" sz="1500">
                                            <a:effectLst/>
                                            <a:latin typeface="Cambria Math" panose="02040503050406030204" pitchFamily="18" charset="0"/>
                                          </a:rPr>
                                          <m:t>𝜎</m:t>
                                        </m:r>
                                      </m:e>
                                    </m:acc>
                                  </m:e>
                                  <m:sub>
                                    <m:r>
                                      <m:rPr>
                                        <m:sty m:val="p"/>
                                      </m:rPr>
                                      <a:rPr lang="en-US" sz="1500">
                                        <a:effectLst/>
                                        <a:latin typeface="Cambria Math" panose="02040503050406030204" pitchFamily="18" charset="0"/>
                                      </a:rPr>
                                      <m:t>total</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acc>
                                      <m:accPr>
                                        <m:chr m:val="̂"/>
                                        <m:ctrlPr>
                                          <a:rPr lang="en-US" sz="1500" i="1">
                                            <a:effectLst/>
                                            <a:latin typeface="Cambria Math" panose="02040503050406030204" pitchFamily="18" charset="0"/>
                                          </a:rPr>
                                        </m:ctrlPr>
                                      </m:accPr>
                                      <m:e>
                                        <m:r>
                                          <a:rPr lang="en-US" sz="1500">
                                            <a:effectLst/>
                                            <a:latin typeface="Cambria Math" panose="02040503050406030204" pitchFamily="18" charset="0"/>
                                          </a:rPr>
                                          <m:t>𝜎</m:t>
                                        </m:r>
                                      </m:e>
                                    </m:acc>
                                  </m:e>
                                  <m:sub>
                                    <m:r>
                                      <a:rPr lang="en-US" sz="1500">
                                        <a:effectLst/>
                                        <a:latin typeface="Cambria Math" panose="02040503050406030204" pitchFamily="18" charset="0"/>
                                      </a:rPr>
                                      <m:t>𝑛</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r>
                                      <a:rPr lang="en-US" sz="1500">
                                        <a:effectLst/>
                                        <a:latin typeface="Cambria Math" panose="02040503050406030204" pitchFamily="18" charset="0"/>
                                      </a:rPr>
                                      <m:t>𝑒</m:t>
                                    </m:r>
                                  </m:e>
                                  <m:sub>
                                    <m:r>
                                      <a:rPr lang="en-US" sz="1500">
                                        <a:effectLst/>
                                        <a:latin typeface="Cambria Math" panose="02040503050406030204" pitchFamily="18" charset="0"/>
                                      </a:rPr>
                                      <m:t>𝑅𝑀𝑆</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r>
                                      <a:rPr lang="en-US" sz="1500">
                                        <a:effectLst/>
                                        <a:latin typeface="Cambria Math" panose="02040503050406030204" pitchFamily="18" charset="0"/>
                                      </a:rPr>
                                      <m:t>𝑒</m:t>
                                    </m:r>
                                  </m:e>
                                  <m:sub>
                                    <m:r>
                                      <a:rPr lang="en-US" sz="1500">
                                        <a:effectLst/>
                                        <a:latin typeface="Cambria Math" panose="02040503050406030204" pitchFamily="18" charset="0"/>
                                      </a:rPr>
                                      <m:t>𝑎𝑣</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rPr>
                                    </m:ctrlPr>
                                  </m:sSubPr>
                                  <m:e>
                                    <m:r>
                                      <a:rPr lang="en-US" sz="1500">
                                        <a:effectLst/>
                                        <a:latin typeface="Cambria Math" panose="02040503050406030204" pitchFamily="18" charset="0"/>
                                      </a:rPr>
                                      <m:t>𝑒</m:t>
                                    </m:r>
                                  </m:e>
                                  <m:sub>
                                    <m:r>
                                      <m:rPr>
                                        <m:sty m:val="p"/>
                                      </m:rPr>
                                      <a:rPr lang="en-US" sz="1500">
                                        <a:effectLst/>
                                        <a:latin typeface="Cambria Math" panose="02040503050406030204" pitchFamily="18" charset="0"/>
                                      </a:rPr>
                                      <m:t>max</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3069181974"/>
                      </a:ext>
                    </a:extLst>
                  </a:tr>
                  <a:tr h="284340">
                    <a:tc>
                      <a:txBody>
                        <a:bodyPr/>
                        <a:lstStyle/>
                        <a:p>
                          <a:pPr marL="0" marR="0" algn="ctr">
                            <a:lnSpc>
                              <a:spcPts val="1500"/>
                            </a:lnSpc>
                            <a:buNone/>
                            <a:tabLst>
                              <a:tab pos="228600" algn="l"/>
                              <a:tab pos="2971800" algn="ctr"/>
                              <a:tab pos="5943600" algn="r"/>
                            </a:tabLst>
                          </a:pPr>
                          <a:r>
                            <a:rPr lang="en-US" sz="1500">
                              <a:effectLst/>
                            </a:rPr>
                            <a:t>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1.41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0.00041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0.592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0.012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0.0853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0.0747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0.143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4204900809"/>
                      </a:ext>
                    </a:extLst>
                  </a:tr>
                  <a:tr h="284340">
                    <a:tc>
                      <a:txBody>
                        <a:bodyPr/>
                        <a:lstStyle/>
                        <a:p>
                          <a:pPr marL="0" marR="0" algn="ctr">
                            <a:lnSpc>
                              <a:spcPts val="1500"/>
                            </a:lnSpc>
                            <a:buNone/>
                            <a:tabLst>
                              <a:tab pos="228600" algn="l"/>
                              <a:tab pos="2971800" algn="ctr"/>
                              <a:tab pos="5943600" algn="r"/>
                            </a:tabLst>
                          </a:pPr>
                          <a:r>
                            <a:rPr lang="en-US" sz="1500">
                              <a:effectLst/>
                            </a:rPr>
                            <a:t>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1.62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0.00292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0.552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0.0298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0.0942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0.0811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0.178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1240615578"/>
                      </a:ext>
                    </a:extLst>
                  </a:tr>
                  <a:tr h="284340">
                    <a:tc>
                      <a:txBody>
                        <a:bodyPr/>
                        <a:lstStyle/>
                        <a:p>
                          <a:pPr marL="0" marR="0" algn="ctr">
                            <a:lnSpc>
                              <a:spcPts val="1500"/>
                            </a:lnSpc>
                            <a:buNone/>
                            <a:tabLst>
                              <a:tab pos="228600" algn="l"/>
                              <a:tab pos="2971800" algn="ctr"/>
                              <a:tab pos="5943600" algn="r"/>
                            </a:tabLst>
                          </a:pPr>
                          <a:r>
                            <a:rPr lang="en-US" sz="1500">
                              <a:effectLst/>
                            </a:rPr>
                            <a:t>10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2.53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0.00917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0.735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0.0704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0.0657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0.0579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0.124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918013550"/>
                      </a:ext>
                    </a:extLst>
                  </a:tr>
                  <a:tr h="284340">
                    <a:tc>
                      <a:txBody>
                        <a:bodyPr/>
                        <a:lstStyle/>
                        <a:p>
                          <a:pPr marL="0" marR="0" algn="ctr">
                            <a:lnSpc>
                              <a:spcPts val="1500"/>
                            </a:lnSpc>
                            <a:buNone/>
                            <a:tabLst>
                              <a:tab pos="228600" algn="l"/>
                              <a:tab pos="2971800" algn="ctr"/>
                              <a:tab pos="5943600" algn="r"/>
                            </a:tabLst>
                          </a:pPr>
                          <a:r>
                            <a:rPr lang="en-US" sz="1500">
                              <a:effectLst/>
                            </a:rPr>
                            <a:t>15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3.06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0.00558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0.993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0.0741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0.0459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0.0398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0.0816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1135729417"/>
                      </a:ext>
                    </a:extLst>
                  </a:tr>
                  <a:tr h="284340">
                    <a:tc>
                      <a:txBody>
                        <a:bodyPr/>
                        <a:lstStyle/>
                        <a:p>
                          <a:pPr marL="0" marR="0" algn="ctr">
                            <a:lnSpc>
                              <a:spcPts val="1500"/>
                            </a:lnSpc>
                            <a:buNone/>
                            <a:tabLst>
                              <a:tab pos="228600" algn="l"/>
                              <a:tab pos="2971800" algn="ctr"/>
                              <a:tab pos="5943600" algn="r"/>
                            </a:tabLst>
                          </a:pPr>
                          <a:r>
                            <a:rPr lang="en-US" sz="1500">
                              <a:effectLst/>
                            </a:rPr>
                            <a:t>20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2.91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0.00503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0.994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0.0705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0.044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0.0362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0.088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2427198861"/>
                      </a:ext>
                    </a:extLst>
                  </a:tr>
                  <a:tr h="284340">
                    <a:tc>
                      <a:txBody>
                        <a:bodyPr/>
                        <a:lstStyle/>
                        <a:p>
                          <a:pPr marL="0" marR="0" algn="ctr">
                            <a:lnSpc>
                              <a:spcPts val="1500"/>
                            </a:lnSpc>
                            <a:buNone/>
                            <a:tabLst>
                              <a:tab pos="228600" algn="l"/>
                              <a:tab pos="2971800" algn="ctr"/>
                              <a:tab pos="5943600" algn="r"/>
                            </a:tabLst>
                          </a:pPr>
                          <a:r>
                            <a:rPr lang="en-US" sz="1500">
                              <a:effectLst/>
                            </a:rPr>
                            <a:t>25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2.7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0.00799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0.835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0.0747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0.0326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0.0268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0.0683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4060449423"/>
                      </a:ext>
                    </a:extLst>
                  </a:tr>
                  <a:tr h="284340">
                    <a:tc>
                      <a:txBody>
                        <a:bodyPr/>
                        <a:lstStyle/>
                        <a:p>
                          <a:pPr marL="0" marR="0" algn="ctr">
                            <a:lnSpc>
                              <a:spcPts val="1500"/>
                            </a:lnSpc>
                            <a:buNone/>
                            <a:tabLst>
                              <a:tab pos="228600" algn="l"/>
                              <a:tab pos="2971800" algn="ctr"/>
                              <a:tab pos="5943600" algn="r"/>
                            </a:tabLst>
                          </a:pPr>
                          <a:r>
                            <a:rPr lang="en-US" sz="1500">
                              <a:effectLst/>
                            </a:rPr>
                            <a:t>30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2.66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0.00874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0.772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0.0722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0.0328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0.0262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dirty="0">
                              <a:effectLst/>
                            </a:rPr>
                            <a:t>0.117</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2800116344"/>
                      </a:ext>
                    </a:extLst>
                  </a:tr>
                </a:tbl>
              </a:graphicData>
            </a:graphic>
          </p:graphicFrame>
        </mc:Choice>
        <mc:Fallback xmlns="">
          <p:graphicFrame>
            <p:nvGraphicFramePr>
              <p:cNvPr id="7" name="Table 6">
                <a:extLst>
                  <a:ext uri="{FF2B5EF4-FFF2-40B4-BE49-F238E27FC236}">
                    <a16:creationId xmlns:a16="http://schemas.microsoft.com/office/drawing/2014/main" id="{0994B640-25D1-443B-10B4-F6BABF82AF91}"/>
                  </a:ext>
                </a:extLst>
              </p:cNvPr>
              <p:cNvGraphicFramePr>
                <a:graphicFrameLocks noGrp="1"/>
              </p:cNvGraphicFramePr>
              <p:nvPr>
                <p:extLst>
                  <p:ext uri="{D42A27DB-BD31-4B8C-83A1-F6EECF244321}">
                    <p14:modId xmlns:p14="http://schemas.microsoft.com/office/powerpoint/2010/main" val="2014433216"/>
                  </p:ext>
                </p:extLst>
              </p:nvPr>
            </p:nvGraphicFramePr>
            <p:xfrm>
              <a:off x="304799" y="3696035"/>
              <a:ext cx="8554514" cy="2575291"/>
            </p:xfrm>
            <a:graphic>
              <a:graphicData uri="http://schemas.openxmlformats.org/drawingml/2006/table">
                <a:tbl>
                  <a:tblPr firstRow="1" firstCol="1" bandRow="1">
                    <a:tableStyleId>{5C22544A-7EE6-4342-B048-85BDC9FD1C3A}</a:tableStyleId>
                  </a:tblPr>
                  <a:tblGrid>
                    <a:gridCol w="1186656">
                      <a:extLst>
                        <a:ext uri="{9D8B030D-6E8A-4147-A177-3AD203B41FA5}">
                          <a16:colId xmlns:a16="http://schemas.microsoft.com/office/drawing/2014/main" val="2488892919"/>
                        </a:ext>
                      </a:extLst>
                    </a:gridCol>
                    <a:gridCol w="989910">
                      <a:extLst>
                        <a:ext uri="{9D8B030D-6E8A-4147-A177-3AD203B41FA5}">
                          <a16:colId xmlns:a16="http://schemas.microsoft.com/office/drawing/2014/main" val="2275275437"/>
                        </a:ext>
                      </a:extLst>
                    </a:gridCol>
                    <a:gridCol w="1124015">
                      <a:extLst>
                        <a:ext uri="{9D8B030D-6E8A-4147-A177-3AD203B41FA5}">
                          <a16:colId xmlns:a16="http://schemas.microsoft.com/office/drawing/2014/main" val="1987540977"/>
                        </a:ext>
                      </a:extLst>
                    </a:gridCol>
                    <a:gridCol w="1077255">
                      <a:extLst>
                        <a:ext uri="{9D8B030D-6E8A-4147-A177-3AD203B41FA5}">
                          <a16:colId xmlns:a16="http://schemas.microsoft.com/office/drawing/2014/main" val="4105199569"/>
                        </a:ext>
                      </a:extLst>
                    </a:gridCol>
                    <a:gridCol w="1100194">
                      <a:extLst>
                        <a:ext uri="{9D8B030D-6E8A-4147-A177-3AD203B41FA5}">
                          <a16:colId xmlns:a16="http://schemas.microsoft.com/office/drawing/2014/main" val="3782681859"/>
                        </a:ext>
                      </a:extLst>
                    </a:gridCol>
                    <a:gridCol w="1067550">
                      <a:extLst>
                        <a:ext uri="{9D8B030D-6E8A-4147-A177-3AD203B41FA5}">
                          <a16:colId xmlns:a16="http://schemas.microsoft.com/office/drawing/2014/main" val="3128016060"/>
                        </a:ext>
                      </a:extLst>
                    </a:gridCol>
                    <a:gridCol w="1036670">
                      <a:extLst>
                        <a:ext uri="{9D8B030D-6E8A-4147-A177-3AD203B41FA5}">
                          <a16:colId xmlns:a16="http://schemas.microsoft.com/office/drawing/2014/main" val="1883067861"/>
                        </a:ext>
                      </a:extLst>
                    </a:gridCol>
                    <a:gridCol w="972264">
                      <a:extLst>
                        <a:ext uri="{9D8B030D-6E8A-4147-A177-3AD203B41FA5}">
                          <a16:colId xmlns:a16="http://schemas.microsoft.com/office/drawing/2014/main" val="2944417627"/>
                        </a:ext>
                      </a:extLst>
                    </a:gridCol>
                  </a:tblGrid>
                  <a:tr h="584911">
                    <a:tc>
                      <a:txBody>
                        <a:bodyPr/>
                        <a:lstStyle/>
                        <a:p>
                          <a:pPr marL="0" marR="0">
                            <a:lnSpc>
                              <a:spcPts val="1500"/>
                            </a:lnSpc>
                            <a:buNone/>
                            <a:tabLst>
                              <a:tab pos="228600" algn="l"/>
                              <a:tab pos="2971800" algn="ctr"/>
                              <a:tab pos="5943600" algn="r"/>
                            </a:tabLst>
                          </a:pPr>
                          <a:r>
                            <a:rPr lang="en-US" sz="1500">
                              <a:effectLst/>
                            </a:rPr>
                            <a:t>No. samples</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endParaRPr lang="en-US"/>
                        </a:p>
                      </a:txBody>
                      <a:tcPr marL="95285" marR="95285" marT="0" marB="0" anchor="ctr">
                        <a:blipFill>
                          <a:blip r:embed="rId3"/>
                          <a:stretch>
                            <a:fillRect l="-120988" t="-1042" r="-649383" b="-353125"/>
                          </a:stretch>
                        </a:blipFill>
                      </a:tcPr>
                    </a:tc>
                    <a:tc>
                      <a:txBody>
                        <a:bodyPr/>
                        <a:lstStyle/>
                        <a:p>
                          <a:endParaRPr lang="en-US"/>
                        </a:p>
                      </a:txBody>
                      <a:tcPr marL="95285" marR="95285" marT="0" marB="0" anchor="ctr">
                        <a:blipFill>
                          <a:blip r:embed="rId3"/>
                          <a:stretch>
                            <a:fillRect l="-193514" t="-1042" r="-468649" b="-353125"/>
                          </a:stretch>
                        </a:blipFill>
                      </a:tcPr>
                    </a:tc>
                    <a:tc>
                      <a:txBody>
                        <a:bodyPr/>
                        <a:lstStyle/>
                        <a:p>
                          <a:endParaRPr lang="en-US"/>
                        </a:p>
                      </a:txBody>
                      <a:tcPr marL="95285" marR="95285" marT="0" marB="0" anchor="ctr">
                        <a:blipFill>
                          <a:blip r:embed="rId3"/>
                          <a:stretch>
                            <a:fillRect l="-306780" t="-1042" r="-389831" b="-353125"/>
                          </a:stretch>
                        </a:blipFill>
                      </a:tcPr>
                    </a:tc>
                    <a:tc>
                      <a:txBody>
                        <a:bodyPr/>
                        <a:lstStyle/>
                        <a:p>
                          <a:endParaRPr lang="en-US"/>
                        </a:p>
                      </a:txBody>
                      <a:tcPr marL="95285" marR="95285" marT="0" marB="0" anchor="ctr">
                        <a:blipFill>
                          <a:blip r:embed="rId3"/>
                          <a:stretch>
                            <a:fillRect l="-397790" t="-1042" r="-281215" b="-353125"/>
                          </a:stretch>
                        </a:blipFill>
                      </a:tcPr>
                    </a:tc>
                    <a:tc>
                      <a:txBody>
                        <a:bodyPr/>
                        <a:lstStyle/>
                        <a:p>
                          <a:endParaRPr lang="en-US"/>
                        </a:p>
                      </a:txBody>
                      <a:tcPr marL="95285" marR="95285" marT="0" marB="0" anchor="ctr">
                        <a:blipFill>
                          <a:blip r:embed="rId3"/>
                          <a:stretch>
                            <a:fillRect l="-514857" t="-1042" r="-190857" b="-353125"/>
                          </a:stretch>
                        </a:blipFill>
                      </a:tcPr>
                    </a:tc>
                    <a:tc>
                      <a:txBody>
                        <a:bodyPr/>
                        <a:lstStyle/>
                        <a:p>
                          <a:endParaRPr lang="en-US"/>
                        </a:p>
                      </a:txBody>
                      <a:tcPr marL="95285" marR="95285" marT="0" marB="0" anchor="ctr">
                        <a:blipFill>
                          <a:blip r:embed="rId3"/>
                          <a:stretch>
                            <a:fillRect l="-632941" t="-1042" r="-96471" b="-353125"/>
                          </a:stretch>
                        </a:blipFill>
                      </a:tcPr>
                    </a:tc>
                    <a:tc>
                      <a:txBody>
                        <a:bodyPr/>
                        <a:lstStyle/>
                        <a:p>
                          <a:endParaRPr lang="en-US"/>
                        </a:p>
                      </a:txBody>
                      <a:tcPr marL="95285" marR="95285" marT="0" marB="0" anchor="ctr">
                        <a:blipFill>
                          <a:blip r:embed="rId3"/>
                          <a:stretch>
                            <a:fillRect l="-778750" t="-1042" r="-2500" b="-353125"/>
                          </a:stretch>
                        </a:blipFill>
                      </a:tcPr>
                    </a:tc>
                    <a:extLst>
                      <a:ext uri="{0D108BD9-81ED-4DB2-BD59-A6C34878D82A}">
                        <a16:rowId xmlns:a16="http://schemas.microsoft.com/office/drawing/2014/main" val="3069181974"/>
                      </a:ext>
                    </a:extLst>
                  </a:tr>
                  <a:tr h="284340">
                    <a:tc>
                      <a:txBody>
                        <a:bodyPr/>
                        <a:lstStyle/>
                        <a:p>
                          <a:pPr marL="0" marR="0" algn="ctr">
                            <a:lnSpc>
                              <a:spcPts val="1500"/>
                            </a:lnSpc>
                            <a:buNone/>
                            <a:tabLst>
                              <a:tab pos="228600" algn="l"/>
                              <a:tab pos="2971800" algn="ctr"/>
                              <a:tab pos="5943600" algn="r"/>
                            </a:tabLst>
                          </a:pPr>
                          <a:r>
                            <a:rPr lang="en-US" sz="1500">
                              <a:effectLst/>
                            </a:rPr>
                            <a:t>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1.41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0.00041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0.592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0.012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0.0853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0.0747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0.143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4204900809"/>
                      </a:ext>
                    </a:extLst>
                  </a:tr>
                  <a:tr h="284340">
                    <a:tc>
                      <a:txBody>
                        <a:bodyPr/>
                        <a:lstStyle/>
                        <a:p>
                          <a:pPr marL="0" marR="0" algn="ctr">
                            <a:lnSpc>
                              <a:spcPts val="1500"/>
                            </a:lnSpc>
                            <a:buNone/>
                            <a:tabLst>
                              <a:tab pos="228600" algn="l"/>
                              <a:tab pos="2971800" algn="ctr"/>
                              <a:tab pos="5943600" algn="r"/>
                            </a:tabLst>
                          </a:pPr>
                          <a:r>
                            <a:rPr lang="en-US" sz="1500">
                              <a:effectLst/>
                            </a:rPr>
                            <a:t>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1.62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0.00292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0.552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0.0298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0.0942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0.0811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0.178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1240615578"/>
                      </a:ext>
                    </a:extLst>
                  </a:tr>
                  <a:tr h="284340">
                    <a:tc>
                      <a:txBody>
                        <a:bodyPr/>
                        <a:lstStyle/>
                        <a:p>
                          <a:pPr marL="0" marR="0" algn="ctr">
                            <a:lnSpc>
                              <a:spcPts val="1500"/>
                            </a:lnSpc>
                            <a:buNone/>
                            <a:tabLst>
                              <a:tab pos="228600" algn="l"/>
                              <a:tab pos="2971800" algn="ctr"/>
                              <a:tab pos="5943600" algn="r"/>
                            </a:tabLst>
                          </a:pPr>
                          <a:r>
                            <a:rPr lang="en-US" sz="1500">
                              <a:effectLst/>
                            </a:rPr>
                            <a:t>10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2.53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0.00917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0.735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0.0704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0.0657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0.0579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0.124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918013550"/>
                      </a:ext>
                    </a:extLst>
                  </a:tr>
                  <a:tr h="284340">
                    <a:tc>
                      <a:txBody>
                        <a:bodyPr/>
                        <a:lstStyle/>
                        <a:p>
                          <a:pPr marL="0" marR="0" algn="ctr">
                            <a:lnSpc>
                              <a:spcPts val="1500"/>
                            </a:lnSpc>
                            <a:buNone/>
                            <a:tabLst>
                              <a:tab pos="228600" algn="l"/>
                              <a:tab pos="2971800" algn="ctr"/>
                              <a:tab pos="5943600" algn="r"/>
                            </a:tabLst>
                          </a:pPr>
                          <a:r>
                            <a:rPr lang="en-US" sz="1500">
                              <a:effectLst/>
                            </a:rPr>
                            <a:t>15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3.06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0.00558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0.993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0.0741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0.0459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0.0398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0.0816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1135729417"/>
                      </a:ext>
                    </a:extLst>
                  </a:tr>
                  <a:tr h="284340">
                    <a:tc>
                      <a:txBody>
                        <a:bodyPr/>
                        <a:lstStyle/>
                        <a:p>
                          <a:pPr marL="0" marR="0" algn="ctr">
                            <a:lnSpc>
                              <a:spcPts val="1500"/>
                            </a:lnSpc>
                            <a:buNone/>
                            <a:tabLst>
                              <a:tab pos="228600" algn="l"/>
                              <a:tab pos="2971800" algn="ctr"/>
                              <a:tab pos="5943600" algn="r"/>
                            </a:tabLst>
                          </a:pPr>
                          <a:r>
                            <a:rPr lang="en-US" sz="1500">
                              <a:effectLst/>
                            </a:rPr>
                            <a:t>20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2.91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0.00503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0.994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0.0705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0.044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0.0362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0.088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2427198861"/>
                      </a:ext>
                    </a:extLst>
                  </a:tr>
                  <a:tr h="284340">
                    <a:tc>
                      <a:txBody>
                        <a:bodyPr/>
                        <a:lstStyle/>
                        <a:p>
                          <a:pPr marL="0" marR="0" algn="ctr">
                            <a:lnSpc>
                              <a:spcPts val="1500"/>
                            </a:lnSpc>
                            <a:buNone/>
                            <a:tabLst>
                              <a:tab pos="228600" algn="l"/>
                              <a:tab pos="2971800" algn="ctr"/>
                              <a:tab pos="5943600" algn="r"/>
                            </a:tabLst>
                          </a:pPr>
                          <a:r>
                            <a:rPr lang="en-US" sz="1500">
                              <a:effectLst/>
                            </a:rPr>
                            <a:t>25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2.7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0.00799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0.835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0.0747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0.0326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0.0268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0.0683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4060449423"/>
                      </a:ext>
                    </a:extLst>
                  </a:tr>
                  <a:tr h="284340">
                    <a:tc>
                      <a:txBody>
                        <a:bodyPr/>
                        <a:lstStyle/>
                        <a:p>
                          <a:pPr marL="0" marR="0" algn="ctr">
                            <a:lnSpc>
                              <a:spcPts val="1500"/>
                            </a:lnSpc>
                            <a:buNone/>
                            <a:tabLst>
                              <a:tab pos="228600" algn="l"/>
                              <a:tab pos="2971800" algn="ctr"/>
                              <a:tab pos="5943600" algn="r"/>
                            </a:tabLst>
                          </a:pPr>
                          <a:r>
                            <a:rPr lang="en-US" sz="1500">
                              <a:effectLst/>
                            </a:rPr>
                            <a:t>30</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2.66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0.00874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0.772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0.0722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0.0328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a:effectLst/>
                            </a:rPr>
                            <a:t>0.0262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tc>
                      <a:txBody>
                        <a:bodyPr/>
                        <a:lstStyle/>
                        <a:p>
                          <a:pPr marL="0" marR="0" algn="ctr">
                            <a:lnSpc>
                              <a:spcPts val="1500"/>
                            </a:lnSpc>
                            <a:buNone/>
                            <a:tabLst>
                              <a:tab pos="228600" algn="l"/>
                              <a:tab pos="2971800" algn="ctr"/>
                              <a:tab pos="5943600" algn="r"/>
                            </a:tabLst>
                          </a:pPr>
                          <a:r>
                            <a:rPr lang="en-US" sz="1500" dirty="0">
                              <a:effectLst/>
                            </a:rPr>
                            <a:t>0.117</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285" marR="95285" marT="0" marB="0" anchor="ctr"/>
                    </a:tc>
                    <a:extLst>
                      <a:ext uri="{0D108BD9-81ED-4DB2-BD59-A6C34878D82A}">
                        <a16:rowId xmlns:a16="http://schemas.microsoft.com/office/drawing/2014/main" val="2800116344"/>
                      </a:ext>
                    </a:extLst>
                  </a:tr>
                </a:tbl>
              </a:graphicData>
            </a:graphic>
          </p:graphicFrame>
        </mc:Fallback>
      </mc:AlternateContent>
    </p:spTree>
    <p:extLst>
      <p:ext uri="{BB962C8B-B14F-4D97-AF65-F5344CB8AC3E}">
        <p14:creationId xmlns:p14="http://schemas.microsoft.com/office/powerpoint/2010/main" val="263858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Generate 10 random samples, translate them by a bit (0.1), and by more (1.0)</a:t>
                </a:r>
              </a:p>
              <a:p>
                <a:pPr marL="288925" lvl="1" indent="0">
                  <a:buNone/>
                </a:pPr>
                <a:r>
                  <a:rPr lang="en-US" sz="1600" noProof="1">
                    <a:latin typeface="Courier New" panose="02070309020205020404" pitchFamily="49" charset="0"/>
                    <a:cs typeface="Courier New" panose="02070309020205020404" pitchFamily="49" charset="0"/>
                  </a:rPr>
                  <a:t>x=10*rand(1,10);</a:t>
                </a:r>
              </a:p>
              <a:p>
                <a:pPr marL="288925" lvl="1" indent="0">
                  <a:spcBef>
                    <a:spcPts val="0"/>
                  </a:spcBef>
                  <a:buNone/>
                </a:pPr>
                <a:r>
                  <a:rPr lang="en-US" sz="1600" noProof="1">
                    <a:latin typeface="Courier New" panose="02070309020205020404" pitchFamily="49" charset="0"/>
                    <a:cs typeface="Courier New" panose="02070309020205020404" pitchFamily="49" charset="0"/>
                  </a:rPr>
                  <a:t>xnear=x+0.1; xfar=x+1; </a:t>
                </a:r>
              </a:p>
              <a:p>
                <a:pPr marL="288925" lvl="1" indent="0">
                  <a:spcBef>
                    <a:spcPts val="0"/>
                  </a:spcBef>
                  <a:buNone/>
                </a:pPr>
                <a:r>
                  <a:rPr lang="en-US" sz="1600" noProof="1">
                    <a:latin typeface="Courier New" panose="02070309020205020404" pitchFamily="49" charset="0"/>
                    <a:cs typeface="Courier New" panose="02070309020205020404" pitchFamily="49" charset="0"/>
                  </a:rPr>
                  <a:t>ynear=sin(xnear);</a:t>
                </a:r>
              </a:p>
              <a:p>
                <a:pPr marL="288925" lvl="1" indent="0">
                  <a:spcBef>
                    <a:spcPts val="0"/>
                  </a:spcBef>
                  <a:buNone/>
                </a:pPr>
                <a:r>
                  <a:rPr lang="en-US" sz="1600" noProof="1">
                    <a:latin typeface="Courier New" panose="02070309020205020404" pitchFamily="49" charset="0"/>
                    <a:cs typeface="Courier New" panose="02070309020205020404" pitchFamily="49" charset="0"/>
                  </a:rPr>
                  <a:t>y=sin(x);</a:t>
                </a:r>
              </a:p>
              <a:p>
                <a:pPr marL="288925" lvl="1" indent="0">
                  <a:spcBef>
                    <a:spcPts val="0"/>
                  </a:spcBef>
                  <a:buNone/>
                </a:pPr>
                <a:r>
                  <a:rPr lang="en-US" sz="1600" noProof="1">
                    <a:latin typeface="Courier New" panose="02070309020205020404" pitchFamily="49" charset="0"/>
                    <a:cs typeface="Courier New" panose="02070309020205020404" pitchFamily="49" charset="0"/>
                  </a:rPr>
                  <a:t>yfar=sin(xfar);</a:t>
                </a:r>
              </a:p>
              <a:p>
                <a:endParaRPr lang="sv-SE" dirty="0"/>
              </a:p>
              <a:p>
                <a:r>
                  <a:rPr lang="sv-SE" dirty="0"/>
                  <a:t>Compare corelations: </a:t>
                </a:r>
              </a:p>
              <a:p>
                <a:pPr marL="285750" lvl="1" indent="0">
                  <a:spcBef>
                    <a:spcPts val="0"/>
                  </a:spcBef>
                  <a:buNone/>
                </a:pPr>
                <a:r>
                  <a:rPr lang="en-US" sz="1600" noProof="1">
                    <a:latin typeface="Courier New" panose="02070309020205020404" pitchFamily="49" charset="0"/>
                    <a:cs typeface="Courier New" panose="02070309020205020404" pitchFamily="49" charset="0"/>
                  </a:rPr>
                  <a:t>r=corrcoef(y,ynear)   	0.9894; 	</a:t>
                </a:r>
                <a:r>
                  <a:rPr lang="en-US" sz="1600" noProof="1">
                    <a:solidFill>
                      <a:srgbClr val="0000FF"/>
                    </a:solidFill>
                    <a:latin typeface="+mn-lt"/>
                    <a:cs typeface="Courier New" panose="02070309020205020404" pitchFamily="49" charset="0"/>
                  </a:rPr>
                  <a:t>High correlation</a:t>
                </a:r>
              </a:p>
              <a:p>
                <a:pPr marL="285750" lvl="1" indent="0">
                  <a:spcBef>
                    <a:spcPts val="0"/>
                  </a:spcBef>
                  <a:buNone/>
                </a:pPr>
                <a:r>
                  <a:rPr lang="en-US" sz="1600" noProof="1">
                    <a:latin typeface="Courier New" panose="02070309020205020404" pitchFamily="49" charset="0"/>
                    <a:cs typeface="Courier New" panose="02070309020205020404" pitchFamily="49" charset="0"/>
                  </a:rPr>
                  <a:t>rfar=corrcoef(y,yfar)    	0.4229;	</a:t>
                </a:r>
                <a:r>
                  <a:rPr lang="en-US" sz="1600" dirty="0">
                    <a:latin typeface="Courier New" panose="02070309020205020404" pitchFamily="49" charset="0"/>
                    <a:cs typeface="Courier New" panose="02070309020205020404" pitchFamily="49" charset="0"/>
                  </a:rPr>
                  <a:t>	</a:t>
                </a:r>
                <a:r>
                  <a:rPr lang="en-US" sz="1600" dirty="0">
                    <a:solidFill>
                      <a:srgbClr val="0000FF"/>
                    </a:solidFill>
                    <a:latin typeface="+mn-lt"/>
                    <a:cs typeface="Courier New" panose="02070309020205020404" pitchFamily="49" charset="0"/>
                  </a:rPr>
                  <a:t>Low correlation</a:t>
                </a:r>
              </a:p>
              <a:p>
                <a:r>
                  <a:rPr lang="en-US" dirty="0"/>
                  <a:t>Decay to about 0.4 over one sixth of the wavelength.</a:t>
                </a:r>
              </a:p>
              <a:p>
                <a:pPr lvl="1"/>
                <a:r>
                  <a:rPr lang="en-US" dirty="0"/>
                  <a:t>Wavelength on sine function is 2</a:t>
                </a:r>
                <a14:m>
                  <m:oMath xmlns:m="http://schemas.openxmlformats.org/officeDocument/2006/math">
                    <m:r>
                      <a:rPr lang="en-US" smtClean="0">
                        <a:latin typeface="Cambria Math" panose="02040503050406030204" pitchFamily="18" charset="0"/>
                      </a:rPr>
                      <m:t>𝜋</m:t>
                    </m:r>
                  </m:oMath>
                </a14:m>
                <a:r>
                  <a:rPr lang="en-US" dirty="0"/>
                  <a:t>~6</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1408" r="-1286"/>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Ex7.1) Correlation between functions at near and far points</a:t>
            </a:r>
          </a:p>
        </p:txBody>
      </p:sp>
      <p:pic>
        <p:nvPicPr>
          <p:cNvPr id="61" name="Picture 60">
            <a:extLst>
              <a:ext uri="{FF2B5EF4-FFF2-40B4-BE49-F238E27FC236}">
                <a16:creationId xmlns:a16="http://schemas.microsoft.com/office/drawing/2014/main" id="{1FA03446-D454-4EAD-A21C-E64AE53DA199}"/>
              </a:ext>
            </a:extLst>
          </p:cNvPr>
          <p:cNvPicPr>
            <a:picLocks noChangeAspect="1"/>
          </p:cNvPicPr>
          <p:nvPr/>
        </p:nvPicPr>
        <p:blipFill>
          <a:blip r:embed="rId5"/>
          <a:stretch>
            <a:fillRect/>
          </a:stretch>
        </p:blipFill>
        <p:spPr>
          <a:xfrm>
            <a:off x="4815840" y="1053030"/>
            <a:ext cx="4188226" cy="3142259"/>
          </a:xfrm>
          <a:prstGeom prst="rect">
            <a:avLst/>
          </a:prstGeom>
        </p:spPr>
      </p:pic>
    </p:spTree>
    <p:custDataLst>
      <p:tags r:id="rId1"/>
    </p:custDataLst>
    <p:extLst>
      <p:ext uri="{BB962C8B-B14F-4D97-AF65-F5344CB8AC3E}">
        <p14:creationId xmlns:p14="http://schemas.microsoft.com/office/powerpoint/2010/main" val="903702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6|11"/>
</p:tagLst>
</file>

<file path=ppt/tags/tag2.xml><?xml version="1.0" encoding="utf-8"?>
<p:tagLst xmlns:a="http://schemas.openxmlformats.org/drawingml/2006/main" xmlns:r="http://schemas.openxmlformats.org/officeDocument/2006/relationships" xmlns:p="http://schemas.openxmlformats.org/presentationml/2006/main">
  <p:tag name="TIMING" val="|47|7.7|25.1|13.2"/>
</p:tagLst>
</file>

<file path=ppt/tags/tag3.xml><?xml version="1.0" encoding="utf-8"?>
<p:tagLst xmlns:a="http://schemas.openxmlformats.org/drawingml/2006/main" xmlns:r="http://schemas.openxmlformats.org/officeDocument/2006/relationships" xmlns:p="http://schemas.openxmlformats.org/presentationml/2006/main">
  <p:tag name="TIMING" val="|17.8|4|6|5.2|20.4"/>
</p:tagLst>
</file>

<file path=ppt/tags/tag4.xml><?xml version="1.0" encoding="utf-8"?>
<p:tagLst xmlns:a="http://schemas.openxmlformats.org/drawingml/2006/main" xmlns:r="http://schemas.openxmlformats.org/officeDocument/2006/relationships" xmlns:p="http://schemas.openxmlformats.org/presentationml/2006/main">
  <p:tag name="TIMING" val="|29.8"/>
</p:tagLst>
</file>

<file path=ppt/tags/tag5.xml><?xml version="1.0" encoding="utf-8"?>
<p:tagLst xmlns:a="http://schemas.openxmlformats.org/drawingml/2006/main" xmlns:r="http://schemas.openxmlformats.org/officeDocument/2006/relationships" xmlns:p="http://schemas.openxmlformats.org/presentationml/2006/main">
  <p:tag name="TIMING" val="|4.4|24.6"/>
</p:tagLst>
</file>

<file path=ppt/tags/tag6.xml><?xml version="1.0" encoding="utf-8"?>
<p:tagLst xmlns:a="http://schemas.openxmlformats.org/drawingml/2006/main" xmlns:r="http://schemas.openxmlformats.org/officeDocument/2006/relationships" xmlns:p="http://schemas.openxmlformats.org/presentationml/2006/main">
  <p:tag name="TIMING" val="|11.5|19.3|11.3"/>
</p:tagLst>
</file>

<file path=ppt/tags/tag7.xml><?xml version="1.0" encoding="utf-8"?>
<p:tagLst xmlns:a="http://schemas.openxmlformats.org/drawingml/2006/main" xmlns:r="http://schemas.openxmlformats.org/officeDocument/2006/relationships" xmlns:p="http://schemas.openxmlformats.org/presentationml/2006/main">
  <p:tag name="TIMING" val="|32.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2400"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2559</TotalTime>
  <Words>13052</Words>
  <Application>Microsoft Office PowerPoint</Application>
  <PresentationFormat>On-screen Show (4:3)</PresentationFormat>
  <Paragraphs>1727</Paragraphs>
  <Slides>88</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100" baseType="lpstr">
      <vt:lpstr>Aptos</vt:lpstr>
      <vt:lpstr>Aptos Display</vt:lpstr>
      <vt:lpstr>Arial</vt:lpstr>
      <vt:lpstr>Cambria Math</vt:lpstr>
      <vt:lpstr>Courier New</vt:lpstr>
      <vt:lpstr>Helvetica</vt:lpstr>
      <vt:lpstr>Symbol</vt:lpstr>
      <vt:lpstr>Times</vt:lpstr>
      <vt:lpstr>Times New Roman</vt:lpstr>
      <vt:lpstr>Wingdings</vt:lpstr>
      <vt:lpstr>Office Theme</vt:lpstr>
      <vt:lpstr>Equation</vt:lpstr>
      <vt:lpstr>PowerPoint Presentation</vt:lpstr>
      <vt:lpstr>Chap 7 Kriging Surrogate Model</vt:lpstr>
      <vt:lpstr>Introduction</vt:lpstr>
      <vt:lpstr>Introduction to Kriging Surrogate</vt:lpstr>
      <vt:lpstr>Kriging and Cost of Surrogates</vt:lpstr>
      <vt:lpstr>7.2  Kriging Philosophy</vt:lpstr>
      <vt:lpstr>Kriging philosophy</vt:lpstr>
      <vt:lpstr>Reminder: Covariance and Correlation</vt:lpstr>
      <vt:lpstr>Ex7.1) Correlation between functions at near and far points</vt:lpstr>
      <vt:lpstr>Universal Kriging approximation</vt:lpstr>
      <vt:lpstr>Kriging vs. PRS</vt:lpstr>
      <vt:lpstr>Correlation</vt:lpstr>
      <vt:lpstr>Kriging Predictions </vt:lpstr>
      <vt:lpstr>Type of Kriging Surrogates</vt:lpstr>
      <vt:lpstr>Correlation Model</vt:lpstr>
      <vt:lpstr>Isotropic vs. anisotropic correlation functions</vt:lpstr>
      <vt:lpstr>Gaussian correlation function</vt:lpstr>
      <vt:lpstr>Covariance Matrix of Samples</vt:lpstr>
      <vt:lpstr>Ex7.2) Correlation Matrix</vt:lpstr>
      <vt:lpstr>7.3  Kriging Surrogate Model</vt:lpstr>
      <vt:lpstr>Global Function and Distribution of Errors</vt:lpstr>
      <vt:lpstr>Likelihood Function</vt:lpstr>
      <vt:lpstr>Maximum Likelihood Estimate (MLE)</vt:lpstr>
      <vt:lpstr>Maximum Likelihood Estimate (MLE)</vt:lpstr>
      <vt:lpstr>Global Function in MLE</vt:lpstr>
      <vt:lpstr>Ex7.3) Effect of Correlation on The Global Function</vt:lpstr>
      <vt:lpstr>Ex7.4) Comparison with PRS</vt:lpstr>
      <vt:lpstr>Local Departure</vt:lpstr>
      <vt:lpstr>Minimize MSE</vt:lpstr>
      <vt:lpstr>Lagrange Function for Constrained Optimization</vt:lpstr>
      <vt:lpstr>Kriging Prediction</vt:lpstr>
      <vt:lpstr>Computational Cost of Kriging</vt:lpstr>
      <vt:lpstr>Simplification for Ordinary Kriging</vt:lpstr>
      <vt:lpstr>Ex7.5) Weight Function</vt:lpstr>
      <vt:lpstr>Ex7.6) Ordinary Kriging</vt:lpstr>
      <vt:lpstr>Ex7.6) Ordinary Kriging cont.</vt:lpstr>
      <vt:lpstr>Estimating hyperparameters θ</vt:lpstr>
      <vt:lpstr>Difficulties in Identifying Hyperparameter</vt:lpstr>
      <vt:lpstr>Estimating hyperparameters θ (ordinary Kriging)</vt:lpstr>
      <vt:lpstr>Ex7.7) Likelihood Function</vt:lpstr>
      <vt:lpstr>Flat Region of Likelihood Function with Small θ</vt:lpstr>
      <vt:lpstr>Ex7.8) Likelihood with More Samples</vt:lpstr>
      <vt:lpstr>7.4  Issues in Determining Hyperparameters</vt:lpstr>
      <vt:lpstr>Lower- and Upper-Bounds of Hyperparameter</vt:lpstr>
      <vt:lpstr>Finding Optimum Value of Hyperparameter</vt:lpstr>
      <vt:lpstr>Finding Optimum Value of Hyperparameter cont.</vt:lpstr>
      <vt:lpstr>Finding Optimum Value of Hyperparameter cont.</vt:lpstr>
      <vt:lpstr>Issues Related to the Number of Samples</vt:lpstr>
      <vt:lpstr>Computational Cost of Kriging Surrogate</vt:lpstr>
      <vt:lpstr>Comparison b/w RMSE and MLE</vt:lpstr>
      <vt:lpstr>Quadratic Function Fit</vt:lpstr>
      <vt:lpstr>Ex7.9) Kriging Prediction and Hyperparameter</vt:lpstr>
      <vt:lpstr>Ex7.9) Kriging Prediction and Hyperparameter cont.</vt:lpstr>
      <vt:lpstr>Ex7.9) Kriging Prediction and Hyperparameter cont.</vt:lpstr>
      <vt:lpstr>Ex7.9) Kriging Prediction and Hyperparameter cont.</vt:lpstr>
      <vt:lpstr>Ex7.10) Hyperparameter and Extrapolation Accuracy</vt:lpstr>
      <vt:lpstr>Ex7.10) Hyperparameter and Extrapolation Accuracy cont.</vt:lpstr>
      <vt:lpstr>Uncertainty in Kriging Predictions</vt:lpstr>
      <vt:lpstr>Prediction Uncertainty</vt:lpstr>
      <vt:lpstr>Prediction Variance = 0 at Sample location</vt:lpstr>
      <vt:lpstr>Ex7.11) Uncertainty in Kriging Prediction</vt:lpstr>
      <vt:lpstr>Ex7.12) Prediction Interval vs. Hyperparameter</vt:lpstr>
      <vt:lpstr>Ex7.12) Prediction Interval vs. Hyperparameter cont.</vt:lpstr>
      <vt:lpstr>Effect of Global Function</vt:lpstr>
      <vt:lpstr>Effect of Global Function cont.</vt:lpstr>
      <vt:lpstr>7.5  Numerical Implementation of Kriging Surrogate</vt:lpstr>
      <vt:lpstr>Computationally Efficient Implementation</vt:lpstr>
      <vt:lpstr>Multi-Dimensional Kriging Consideration</vt:lpstr>
      <vt:lpstr>100-Line Matlab Function Kriging</vt:lpstr>
      <vt:lpstr>PowerPoint Presentation</vt:lpstr>
      <vt:lpstr>PowerPoint Presentation</vt:lpstr>
      <vt:lpstr>Ex7.13) 1D Kriging Surrogate</vt:lpstr>
      <vt:lpstr>Ex7.13) 1D Kriging Surrogate cont.</vt:lpstr>
      <vt:lpstr>Ex7.14) Kriging Surrogate for Branin-Hu Function</vt:lpstr>
      <vt:lpstr>Ex7.14) Kriging Surrogate for Branin-Hu Function cont.</vt:lpstr>
      <vt:lpstr>Ex7.14) Kriging Surrogate for Branin-Hu Function cont.</vt:lpstr>
      <vt:lpstr>Plotting Prediction Intervals for High Dimensions</vt:lpstr>
      <vt:lpstr>Plotting Prediction Intervals for High Dimensions cont.</vt:lpstr>
      <vt:lpstr>7.6  Kriging with Nuggets</vt:lpstr>
      <vt:lpstr>Numerical Error in Simulation</vt:lpstr>
      <vt:lpstr>Kriging with Nuggets</vt:lpstr>
      <vt:lpstr>Kriging Surrogate with Correlated Noise</vt:lpstr>
      <vt:lpstr>Kriging Surrogate with Homogeneous Noise</vt:lpstr>
      <vt:lpstr>Kriging Surrogate with Homogeneous Noise cont.</vt:lpstr>
      <vt:lpstr>Ex7.15) Kriging Surrogate with Noise</vt:lpstr>
      <vt:lpstr>Ex7.15) Kriging Surrogate with Noise cont.</vt:lpstr>
      <vt:lpstr>Likelihood Function with Noise</vt:lpstr>
      <vt:lpstr>Likelihood Function with Noise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Kim,Nam Ho</dc:creator>
  <cp:lastModifiedBy>Kim,Nam Ho</cp:lastModifiedBy>
  <cp:revision>4</cp:revision>
  <dcterms:created xsi:type="dcterms:W3CDTF">2025-09-23T23:37:06Z</dcterms:created>
  <dcterms:modified xsi:type="dcterms:W3CDTF">2025-10-16T12:24:39Z</dcterms:modified>
</cp:coreProperties>
</file>